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77"/>
  </p:notesMasterIdLst>
  <p:handoutMasterIdLst>
    <p:handoutMasterId r:id="rId78"/>
  </p:handoutMasterIdLst>
  <p:sldIdLst>
    <p:sldId id="256" r:id="rId3"/>
    <p:sldId id="385" r:id="rId4"/>
    <p:sldId id="370" r:id="rId5"/>
    <p:sldId id="388" r:id="rId6"/>
    <p:sldId id="319" r:id="rId7"/>
    <p:sldId id="386" r:id="rId8"/>
    <p:sldId id="393" r:id="rId9"/>
    <p:sldId id="387" r:id="rId10"/>
    <p:sldId id="389" r:id="rId11"/>
    <p:sldId id="390" r:id="rId12"/>
    <p:sldId id="392" r:id="rId13"/>
    <p:sldId id="39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396" r:id="rId30"/>
    <p:sldId id="394" r:id="rId31"/>
    <p:sldId id="287" r:id="rId32"/>
    <p:sldId id="288" r:id="rId33"/>
    <p:sldId id="289" r:id="rId34"/>
    <p:sldId id="395" r:id="rId35"/>
    <p:sldId id="290" r:id="rId36"/>
    <p:sldId id="334" r:id="rId37"/>
    <p:sldId id="335" r:id="rId38"/>
    <p:sldId id="327" r:id="rId39"/>
    <p:sldId id="328" r:id="rId40"/>
    <p:sldId id="373" r:id="rId41"/>
    <p:sldId id="331" r:id="rId42"/>
    <p:sldId id="336" r:id="rId43"/>
    <p:sldId id="338" r:id="rId44"/>
    <p:sldId id="330" r:id="rId45"/>
    <p:sldId id="341" r:id="rId46"/>
    <p:sldId id="339" r:id="rId47"/>
    <p:sldId id="340" r:id="rId48"/>
    <p:sldId id="374" r:id="rId49"/>
    <p:sldId id="375" r:id="rId50"/>
    <p:sldId id="332" r:id="rId51"/>
    <p:sldId id="376" r:id="rId52"/>
    <p:sldId id="371" r:id="rId53"/>
    <p:sldId id="377" r:id="rId54"/>
    <p:sldId id="378" r:id="rId55"/>
    <p:sldId id="379" r:id="rId56"/>
    <p:sldId id="380" r:id="rId57"/>
    <p:sldId id="383" r:id="rId58"/>
    <p:sldId id="384" r:id="rId59"/>
    <p:sldId id="397" r:id="rId60"/>
    <p:sldId id="398" r:id="rId61"/>
    <p:sldId id="399" r:id="rId62"/>
    <p:sldId id="400" r:id="rId63"/>
    <p:sldId id="401" r:id="rId64"/>
    <p:sldId id="402" r:id="rId65"/>
    <p:sldId id="403" r:id="rId66"/>
    <p:sldId id="404" r:id="rId67"/>
    <p:sldId id="405" r:id="rId68"/>
    <p:sldId id="406" r:id="rId69"/>
    <p:sldId id="257" r:id="rId70"/>
    <p:sldId id="262" r:id="rId71"/>
    <p:sldId id="264" r:id="rId72"/>
    <p:sldId id="269" r:id="rId73"/>
    <p:sldId id="270" r:id="rId74"/>
    <p:sldId id="266" r:id="rId75"/>
    <p:sldId id="261" r:id="rId76"/>
  </p:sldIdLst>
  <p:sldSz cx="9144000" cy="6858000" type="screen4x3"/>
  <p:notesSz cx="7104063" cy="10234613"/>
  <p:custDataLst>
    <p:tags r:id="rId7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00000"/>
    <a:srgbClr val="695185"/>
    <a:srgbClr val="333399"/>
    <a:srgbClr val="454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14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377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008112"/>
          </a:xfrm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25658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116632"/>
            <a:ext cx="61785" cy="67413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Τίτλος και Περιεχόμενο"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116632"/>
            <a:ext cx="61785" cy="67413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875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7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ronic_pancreatitis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ravenous_pyelogram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Abdominal_x-ray" TargetMode="Externa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ur.org/Contrast-media.51.0.html?&amp;lang=gr&amp;no_cache=1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Minimally-invasive_procedures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diologyassistant.nl/en/p45a5e818c709d/liver-incidentalomas.html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p45a5e818c709d/liver-incidentalomas.html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cute_pancreatitis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ronic_pancreatitis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kipedia:Pancreatic_cancer_(version_h)" TargetMode="Externa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s://commons.wikimedia.org/wiki/File:Renal_cyst_ultrasound_110303120332_121802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hyperlink" Target="https://en.wikipedia.org/wiki/Autosomal_dominant_polycystic_kidney_disease" TargetMode="External"/><Relationship Id="rId4" Type="http://schemas.openxmlformats.org/officeDocument/2006/relationships/image" Target="../media/image7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sf.edu/news/2014/09/117246/ct-scan-no-more-accurate-ultrasound-detect-kidney-stones" TargetMode="Externa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7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hyperlink" Target="http://brighamrad.harvard.edu/Cases/bwh/hcache/56/full.html" TargetMode="External"/><Relationship Id="rId4" Type="http://schemas.openxmlformats.org/officeDocument/2006/relationships/image" Target="../media/image8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bdominal_x-ray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hyperlink" Target="http://www.mricenter.com/physicians/mri_clinical.htm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pod.org/2007/10/27/aortic-mural-haematoma/" TargetMode="External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chestermedicalcenter.com/CT%20Angiography.htm" TargetMode="External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en.wikipedia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Bowel_obstruction" TargetMode="External"/><Relationship Id="rId4" Type="http://schemas.openxmlformats.org/officeDocument/2006/relationships/image" Target="../media/image9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584176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Στοιχεία Διαγνωστικής Απεικόνισης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166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8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Απεικόνιση Κοιλίας – Απεικόνιση με σκιαγραφικά μέσα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Γεωργία Οικονόμου, Αναπληρώτρια Καθηγήτρια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4437112"/>
            <a:ext cx="3888432" cy="2160240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lphaLcParenR"/>
            </a:pPr>
            <a:r>
              <a:rPr lang="el-GR" dirty="0" smtClean="0"/>
              <a:t>Λίθοι στη χοληδόχο κύστη</a:t>
            </a:r>
          </a:p>
          <a:p>
            <a:pPr marL="457200" indent="-457200">
              <a:buFont typeface="+mj-lt"/>
              <a:buAutoNum type="alphaLcParenR"/>
            </a:pPr>
            <a:r>
              <a:rPr lang="el-GR" dirty="0" smtClean="0"/>
              <a:t>Λίθοι στο χοληδόχο πόρο</a:t>
            </a:r>
          </a:p>
          <a:p>
            <a:pPr marL="457200" indent="-457200">
              <a:buFont typeface="+mj-lt"/>
              <a:buAutoNum type="alphaLcParenR"/>
            </a:pPr>
            <a:r>
              <a:rPr lang="el-GR" dirty="0" smtClean="0"/>
              <a:t>Παγκρεατικός πόρος</a:t>
            </a:r>
          </a:p>
          <a:p>
            <a:pPr marL="457200" indent="-457200">
              <a:buFont typeface="+mj-lt"/>
              <a:buAutoNum type="alphaLcParenR"/>
            </a:pPr>
            <a:r>
              <a:rPr lang="el-GR" dirty="0" smtClean="0"/>
              <a:t>12/δάκτυλο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6" name="Picture 5" descr="ScrubsAXR5_w640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8188" r="3382"/>
          <a:stretch>
            <a:fillRect/>
          </a:stretch>
        </p:blipFill>
        <p:spPr bwMode="auto">
          <a:xfrm>
            <a:off x="395536" y="1268760"/>
            <a:ext cx="3888432" cy="4835624"/>
          </a:xfrm>
          <a:prstGeom prst="rect">
            <a:avLst/>
          </a:prstGeom>
          <a:noFill/>
        </p:spPr>
      </p:pic>
      <p:pic>
        <p:nvPicPr>
          <p:cNvPr id="2050" name="Picture 2" descr="https://upload.wikimedia.org/wikipedia/commons/7/78/MRCP_Choledocholithiasis.jpg"/>
          <p:cNvPicPr>
            <a:picLocks noChangeAspect="1" noChangeArrowheads="1"/>
          </p:cNvPicPr>
          <p:nvPr/>
        </p:nvPicPr>
        <p:blipFill>
          <a:blip r:embed="rId3" cstate="print"/>
          <a:srcRect r="10579"/>
          <a:stretch>
            <a:fillRect/>
          </a:stretch>
        </p:blipFill>
        <p:spPr bwMode="auto">
          <a:xfrm>
            <a:off x="4860032" y="260648"/>
            <a:ext cx="3952056" cy="4086226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 rot="1345235">
            <a:off x="833276" y="1863239"/>
            <a:ext cx="631617" cy="155026"/>
          </a:xfrm>
          <a:prstGeom prst="right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056" y="6137920"/>
            <a:ext cx="3923928" cy="53144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Λιθίαση ουροδόχου κύστεως</a:t>
            </a:r>
            <a:endParaRPr lang="el-GR" dirty="0"/>
          </a:p>
        </p:txBody>
      </p:sp>
      <p:pic>
        <p:nvPicPr>
          <p:cNvPr id="35844" name="Picture 4" descr="Nottingham_AXR9_020_w500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954802" y="188640"/>
            <a:ext cx="4189198" cy="5588918"/>
          </a:xfrm>
          <a:prstGeom prst="rect">
            <a:avLst/>
          </a:prstGeom>
          <a:noFill/>
        </p:spPr>
      </p:pic>
      <p:pic>
        <p:nvPicPr>
          <p:cNvPr id="35845" name="Picture 5" descr="Nottingham_AXR8_018_w500"/>
          <p:cNvPicPr>
            <a:picLocks noChangeAspect="1" noChangeArrowheads="1"/>
          </p:cNvPicPr>
          <p:nvPr/>
        </p:nvPicPr>
        <p:blipFill>
          <a:blip r:embed="rId3" cstate="print">
            <a:grayscl/>
            <a:lum/>
          </a:blip>
          <a:srcRect/>
          <a:stretch>
            <a:fillRect/>
          </a:stretch>
        </p:blipFill>
        <p:spPr bwMode="auto">
          <a:xfrm>
            <a:off x="481496" y="1189613"/>
            <a:ext cx="3730464" cy="4977493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012160" y="5805264"/>
            <a:ext cx="2520280" cy="531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Νεφρασβέστωση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 rot="9678719">
            <a:off x="2046173" y="4966976"/>
            <a:ext cx="648072" cy="72008"/>
          </a:xfrm>
          <a:prstGeom prst="rightArrow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7415469">
            <a:off x="2198573" y="5119376"/>
            <a:ext cx="648072" cy="72008"/>
          </a:xfrm>
          <a:prstGeom prst="rightArrow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Χρόνια παγκρεατίτιδα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5" name="Picture 6" descr="https://upload.wikimedia.org/wikipedia/commons/7/7b/Chronische_Pankreatitis_mit_Verkalkungen_-_CT_ax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8894" y="1887242"/>
            <a:ext cx="4953000" cy="408622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84168" y="5949280"/>
            <a:ext cx="144016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en.wikipedia.org</a:t>
            </a:r>
            <a:endParaRPr lang="en-US" sz="1200" dirty="0"/>
          </a:p>
        </p:txBody>
      </p:sp>
      <p:pic>
        <p:nvPicPr>
          <p:cNvPr id="7" name="Picture 6" descr="ScrubsAXR4_w640"/>
          <p:cNvPicPr>
            <a:picLocks noChangeAspect="1" noChangeArrowheads="1"/>
          </p:cNvPicPr>
          <p:nvPr/>
        </p:nvPicPr>
        <p:blipFill>
          <a:blip r:embed="rId4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220372" y="1124744"/>
            <a:ext cx="3940465" cy="5123656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 rot="17316694">
            <a:off x="1361166" y="2703465"/>
            <a:ext cx="648072" cy="72008"/>
          </a:xfrm>
          <a:prstGeom prst="rightArrow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4813331">
            <a:off x="2945065" y="2026656"/>
            <a:ext cx="648072" cy="72008"/>
          </a:xfrm>
          <a:prstGeom prst="rightArrow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7415469" flipV="1">
            <a:off x="7182587" y="3472688"/>
            <a:ext cx="648072" cy="45719"/>
          </a:xfrm>
          <a:prstGeom prst="rightArrow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Πεπτικό σύστημα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424936" cy="53285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 b="1" dirty="0" smtClean="0"/>
              <a:t>Βάριο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Εναιώρημα διαφόρων πυκνοτήτων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Βελτιωτικό γεύσης για χορήγηση από το στόμα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Απαγορεύεται η χρήση του όταν: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l-GR" dirty="0" smtClean="0"/>
              <a:t>Πιθανότητα διαφυγής από τον πεπτικό σωλήνα (πρόσφατη επέμβαση, πιθανότητα διάτρησης)</a:t>
            </a:r>
            <a:r>
              <a:rPr lang="en-US" dirty="0" smtClean="0"/>
              <a:t>.</a:t>
            </a:r>
            <a:endParaRPr lang="el-GR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l-GR" dirty="0" smtClean="0"/>
              <a:t>Πριν από άμεση ενδοσκόπηση</a:t>
            </a:r>
            <a:r>
              <a:rPr lang="en-US" dirty="0" smtClean="0"/>
              <a:t>.</a:t>
            </a:r>
            <a:endParaRPr lang="el-GR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l-GR" dirty="0" smtClean="0"/>
              <a:t>Σε χαμηλή απόφραξη του </a:t>
            </a:r>
            <a:r>
              <a:rPr lang="el-GR" dirty="0" err="1" smtClean="0"/>
              <a:t>παχέος</a:t>
            </a:r>
            <a:r>
              <a:rPr lang="el-GR" dirty="0" smtClean="0"/>
              <a:t> εντέρου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b="1" dirty="0" smtClean="0"/>
              <a:t>Ιωδιούχα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Εναλλακτικά όπου απαγορεύεται το βάριο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Στην αξονική τομογραφία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66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Πεπτικό σύστημα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4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4"/>
          <a:stretch>
            <a:fillRect/>
          </a:stretch>
        </p:blipFill>
        <p:spPr bwMode="auto">
          <a:xfrm>
            <a:off x="6429375" y="-1"/>
            <a:ext cx="2714625" cy="269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040313" y="1435625"/>
            <a:ext cx="1079500" cy="360362"/>
          </a:xfrm>
          <a:prstGeom prst="rightArrow">
            <a:avLst>
              <a:gd name="adj1" fmla="val 50000"/>
              <a:gd name="adj2" fmla="val 7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n-US" altLang="el-GR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2754313"/>
            <a:ext cx="27051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5076676" y="3717032"/>
            <a:ext cx="1079500" cy="360363"/>
          </a:xfrm>
          <a:prstGeom prst="rightArrow">
            <a:avLst>
              <a:gd name="adj1" fmla="val 50000"/>
              <a:gd name="adj2" fmla="val 7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V="1">
            <a:off x="4283968" y="3860799"/>
            <a:ext cx="3601145" cy="863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4211961" y="4724400"/>
            <a:ext cx="3168328" cy="108086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3923929" y="692150"/>
            <a:ext cx="3816722" cy="223279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340768"/>
            <a:ext cx="4608512" cy="5256584"/>
          </a:xfrm>
        </p:spPr>
        <p:txBody>
          <a:bodyPr/>
          <a:lstStyle/>
          <a:p>
            <a:r>
              <a:rPr lang="el-GR" b="1" dirty="0"/>
              <a:t>Απλή σκιαγραφική αντίθεση</a:t>
            </a:r>
          </a:p>
          <a:p>
            <a:pPr lvl="1"/>
            <a:r>
              <a:rPr lang="el-GR" dirty="0"/>
              <a:t>Πλήρωση του αυλού με αραιό διάλυμα σκιαγραφικού, εικόνα </a:t>
            </a:r>
            <a:r>
              <a:rPr lang="el-GR" dirty="0" smtClean="0"/>
              <a:t>εκμαγείου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b="1" dirty="0"/>
              <a:t>Διπλή σκιαγραφική αντίθεση</a:t>
            </a:r>
          </a:p>
          <a:p>
            <a:pPr lvl="1"/>
            <a:r>
              <a:rPr lang="el-GR" dirty="0"/>
              <a:t>Επάλειψη τοιχώματος με λεπτή στρώση παχύρευστου βαρίου (λευκό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l-GR" dirty="0"/>
              <a:t>Διάταση αυλού με αέρα (σκοτεινό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19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Βαριούχο γεύμα</a:t>
            </a:r>
            <a:r>
              <a:rPr lang="en-US" dirty="0" smtClean="0"/>
              <a:t> </a:t>
            </a:r>
            <a:r>
              <a:rPr lang="en-US" sz="3000" b="0" dirty="0" smtClean="0"/>
              <a:t>1/5</a:t>
            </a:r>
            <a:endParaRPr lang="el-GR" sz="3000" b="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5544616" cy="5256584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Έλεγχος οισοφάγου</a:t>
            </a:r>
          </a:p>
          <a:p>
            <a:pPr lvl="1" eaLnBrk="1" hangingPunct="1">
              <a:defRPr/>
            </a:pPr>
            <a:r>
              <a:rPr lang="el-GR" dirty="0" smtClean="0"/>
              <a:t>Νηστικός ασθενής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Κατάποση και παρακολούθηση σκιαγραφικού (ακτινοσκόπηση)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Χρήση – εξουδετέρωση της βαρύτητας για σωστή επάλειψη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Όρθια – ύπτια θέση – λοξή – πλάγια τοποθέτηση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Λήψη ενδεικτικών εικόνων</a:t>
            </a:r>
            <a:r>
              <a:rPr lang="en-US" dirty="0" smtClean="0"/>
              <a:t>.</a:t>
            </a:r>
            <a:endParaRPr lang="el-GR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6"/>
          <a:stretch>
            <a:fillRect/>
          </a:stretch>
        </p:blipFill>
        <p:spPr bwMode="auto">
          <a:xfrm>
            <a:off x="6300788" y="142875"/>
            <a:ext cx="2660650" cy="659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860032" y="5272088"/>
            <a:ext cx="2591693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AutoNum type="arabicPeriod"/>
            </a:pPr>
            <a:r>
              <a:rPr lang="el-GR" altLang="el-GR" sz="2000" b="1" dirty="0">
                <a:latin typeface="+mn-lt"/>
              </a:rPr>
              <a:t>Αυλός</a:t>
            </a:r>
          </a:p>
          <a:p>
            <a:pPr eaLnBrk="1" hangingPunct="1">
              <a:spcBef>
                <a:spcPts val="600"/>
              </a:spcBef>
              <a:buFontTx/>
              <a:buAutoNum type="arabicPeriod"/>
            </a:pPr>
            <a:r>
              <a:rPr lang="el-GR" altLang="el-GR" sz="2000" b="1" dirty="0">
                <a:latin typeface="+mn-lt"/>
              </a:rPr>
              <a:t>Οισοφάγειο τρήμα</a:t>
            </a:r>
          </a:p>
          <a:p>
            <a:pPr eaLnBrk="1" hangingPunct="1">
              <a:spcBef>
                <a:spcPts val="600"/>
              </a:spcBef>
              <a:buFontTx/>
              <a:buAutoNum type="arabicPeriod"/>
            </a:pPr>
            <a:r>
              <a:rPr lang="el-GR" altLang="el-GR" sz="2000" b="1" dirty="0" err="1">
                <a:latin typeface="+mn-lt"/>
              </a:rPr>
              <a:t>Γαστροοισοφαγική</a:t>
            </a:r>
            <a:r>
              <a:rPr lang="el-GR" altLang="el-GR" sz="2000" b="1" dirty="0">
                <a:latin typeface="+mn-lt"/>
              </a:rPr>
              <a:t> συμβολή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99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Βαριούχο γεύμα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2/5</a:t>
            </a:r>
            <a:endParaRPr lang="el-GR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4319910" cy="3024336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Έλεγχος στομάχου</a:t>
            </a:r>
          </a:p>
          <a:p>
            <a:pPr lvl="1" eaLnBrk="1" hangingPunct="1">
              <a:defRPr/>
            </a:pPr>
            <a:r>
              <a:rPr lang="el-GR" dirty="0" smtClean="0"/>
              <a:t>Αλλαγή θέσης για απεικόνιση όλων των μοιρών με 2πλή αντίθεση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Λήψη εικόνων</a:t>
            </a:r>
            <a:r>
              <a:rPr lang="en-US" dirty="0" smtClean="0"/>
              <a:t>.</a:t>
            </a:r>
            <a:endParaRPr lang="el-GR" dirty="0" smtClean="0"/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2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0838"/>
            <a:ext cx="4403725" cy="48147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2195736" y="3821842"/>
            <a:ext cx="2376264" cy="23237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l-GR" altLang="el-GR" sz="2000" b="1" dirty="0">
                <a:latin typeface="+mn-lt"/>
              </a:rPr>
              <a:t>3. Μείζον τόξο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000" b="1" dirty="0">
                <a:latin typeface="+mn-lt"/>
              </a:rPr>
              <a:t>4. Έλασσον τόξο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000" b="1" dirty="0">
                <a:latin typeface="+mn-lt"/>
              </a:rPr>
              <a:t>5. Θόλος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000" b="1" dirty="0">
                <a:latin typeface="+mn-lt"/>
              </a:rPr>
              <a:t>6. Σώμα 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000" b="1" dirty="0">
                <a:latin typeface="+mn-lt"/>
              </a:rPr>
              <a:t>7. Πυλωρός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000" b="1" dirty="0">
                <a:latin typeface="+mn-lt"/>
              </a:rPr>
              <a:t>8. 12δάκτυλο</a:t>
            </a:r>
          </a:p>
        </p:txBody>
      </p:sp>
      <p:sp>
        <p:nvSpPr>
          <p:cNvPr id="8198" name="Line 9"/>
          <p:cNvSpPr>
            <a:spLocks noChangeShapeType="1"/>
          </p:cNvSpPr>
          <p:nvPr/>
        </p:nvSpPr>
        <p:spPr bwMode="auto">
          <a:xfrm>
            <a:off x="5651500" y="4581525"/>
            <a:ext cx="3603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75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Βαριούχο γεύμα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3/5</a:t>
            </a:r>
            <a:endParaRPr lang="el-GR" dirty="0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475656" y="2564904"/>
            <a:ext cx="2808287" cy="3016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l-GR" altLang="el-GR" sz="2000" b="1">
                <a:latin typeface="+mn-lt"/>
              </a:rPr>
              <a:t>Πυλωρικό άντρο στομάχου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l-GR" altLang="el-GR" sz="2000" b="1">
                <a:latin typeface="+mn-lt"/>
              </a:rPr>
              <a:t>Μοίρες 12δακτύλου</a:t>
            </a:r>
          </a:p>
          <a:p>
            <a:pPr lvl="1" eaLnBrk="1" hangingPunct="1">
              <a:spcBef>
                <a:spcPct val="50000"/>
              </a:spcBef>
            </a:pPr>
            <a:r>
              <a:rPr lang="el-GR" altLang="el-GR" sz="2000" b="1">
                <a:latin typeface="+mn-lt"/>
              </a:rPr>
              <a:t>Βολβός </a:t>
            </a:r>
          </a:p>
          <a:p>
            <a:pPr lvl="1" eaLnBrk="1" hangingPunct="1">
              <a:spcBef>
                <a:spcPct val="50000"/>
              </a:spcBef>
            </a:pPr>
            <a:r>
              <a:rPr lang="el-GR" altLang="el-GR" sz="2000" b="1">
                <a:latin typeface="+mn-lt"/>
              </a:rPr>
              <a:t>Κατιούσα </a:t>
            </a:r>
          </a:p>
          <a:p>
            <a:pPr lvl="1" eaLnBrk="1" hangingPunct="1">
              <a:spcBef>
                <a:spcPct val="50000"/>
              </a:spcBef>
            </a:pPr>
            <a:r>
              <a:rPr lang="el-GR" altLang="el-GR" sz="2000" b="1">
                <a:latin typeface="+mn-lt"/>
              </a:rPr>
              <a:t>Οριζοντία </a:t>
            </a:r>
          </a:p>
          <a:p>
            <a:pPr lvl="1" eaLnBrk="1" hangingPunct="1">
              <a:spcBef>
                <a:spcPct val="50000"/>
              </a:spcBef>
            </a:pPr>
            <a:r>
              <a:rPr lang="el-GR" altLang="el-GR" sz="2000" b="1">
                <a:latin typeface="+mn-lt"/>
              </a:rPr>
              <a:t>Ανιούσα 4</a:t>
            </a:r>
            <a:r>
              <a:rPr lang="el-GR" altLang="el-GR" sz="2000" b="1" baseline="30000">
                <a:latin typeface="+mn-lt"/>
              </a:rPr>
              <a:t>η</a:t>
            </a:r>
            <a:r>
              <a:rPr lang="el-GR" altLang="el-GR" sz="2000" b="1">
                <a:latin typeface="+mn-lt"/>
              </a:rPr>
              <a:t> μοίρα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2987750" y="1700213"/>
            <a:ext cx="5106987" cy="3889375"/>
            <a:chOff x="3779838" y="1700213"/>
            <a:chExt cx="5106987" cy="3889375"/>
          </a:xfrm>
        </p:grpSpPr>
        <p:pic>
          <p:nvPicPr>
            <p:cNvPr id="9220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bright="-24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700" y="1700213"/>
              <a:ext cx="3667125" cy="388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" name="Line 8"/>
            <p:cNvSpPr>
              <a:spLocks noChangeShapeType="1"/>
            </p:cNvSpPr>
            <p:nvPr/>
          </p:nvSpPr>
          <p:spPr bwMode="auto">
            <a:xfrm flipV="1">
              <a:off x="3779838" y="3429000"/>
              <a:ext cx="2808287" cy="57606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23" name="Line 9"/>
            <p:cNvSpPr>
              <a:spLocks noChangeShapeType="1"/>
            </p:cNvSpPr>
            <p:nvPr/>
          </p:nvSpPr>
          <p:spPr bwMode="auto">
            <a:xfrm flipV="1">
              <a:off x="3924300" y="3860800"/>
              <a:ext cx="2087563" cy="57631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24" name="Line 10"/>
            <p:cNvSpPr>
              <a:spLocks noChangeShapeType="1"/>
            </p:cNvSpPr>
            <p:nvPr/>
          </p:nvSpPr>
          <p:spPr bwMode="auto">
            <a:xfrm flipV="1">
              <a:off x="3924300" y="4581525"/>
              <a:ext cx="2735263" cy="28733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25" name="Line 11"/>
            <p:cNvSpPr>
              <a:spLocks noChangeShapeType="1"/>
            </p:cNvSpPr>
            <p:nvPr/>
          </p:nvSpPr>
          <p:spPr bwMode="auto">
            <a:xfrm flipV="1">
              <a:off x="4788024" y="4797424"/>
              <a:ext cx="2376364" cy="57579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Βαριούχο γεύμα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4/5</a:t>
            </a:r>
            <a:endParaRPr lang="el-GR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4319910" cy="5256584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Εγγύς λεπτό έντερο Νήστιδα</a:t>
            </a:r>
          </a:p>
          <a:p>
            <a:pPr lvl="1" eaLnBrk="1" hangingPunct="1">
              <a:defRPr/>
            </a:pPr>
            <a:r>
              <a:rPr lang="el-GR" dirty="0" smtClean="0"/>
              <a:t>Στο αριστερό άνω τμήμα της κοιλίας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Κυκλοτερείς πτυχές</a:t>
            </a:r>
            <a:r>
              <a:rPr lang="en-US" dirty="0" smtClean="0"/>
              <a:t>.</a:t>
            </a:r>
            <a:endParaRPr lang="el-GR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5238"/>
            <a:ext cx="4010025" cy="4092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Ομάδα 3"/>
          <p:cNvGrpSpPr/>
          <p:nvPr/>
        </p:nvGrpSpPr>
        <p:grpSpPr>
          <a:xfrm>
            <a:off x="346808" y="3879850"/>
            <a:ext cx="4009168" cy="2861518"/>
            <a:chOff x="684213" y="4302125"/>
            <a:chExt cx="3627197" cy="2555875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bright="-24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302125"/>
              <a:ext cx="3527425" cy="255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814388" y="4581525"/>
              <a:ext cx="1008062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 b="1" dirty="0">
                  <a:latin typeface="+mn-lt"/>
                </a:rPr>
                <a:t>12δάκτυλο</a:t>
              </a:r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900113" y="6381750"/>
              <a:ext cx="1008062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1400" b="1">
                  <a:latin typeface="+mn-lt"/>
                </a:rPr>
                <a:t>Ειλεός</a:t>
              </a:r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3132138" y="5876925"/>
              <a:ext cx="1008062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1400" b="1">
                  <a:latin typeface="+mn-lt"/>
                </a:rPr>
                <a:t>Νήστις</a:t>
              </a:r>
            </a:p>
          </p:txBody>
        </p: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3203575" y="5157788"/>
              <a:ext cx="1107835" cy="2749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1400" b="1">
                  <a:latin typeface="+mn-lt"/>
                </a:rPr>
                <a:t>Παχύ έντερο</a:t>
              </a:r>
            </a:p>
          </p:txBody>
        </p:sp>
      </p:grp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2814638" y="5300663"/>
            <a:ext cx="360362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83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Βαριούχο γεύμα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5/5</a:t>
            </a:r>
            <a:endParaRPr lang="el-GR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5556" y="1195016"/>
            <a:ext cx="8424936" cy="5256584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Καρκίνος στομάχου (μπλε βέλος)</a:t>
            </a:r>
          </a:p>
        </p:txBody>
      </p:sp>
      <p:grpSp>
        <p:nvGrpSpPr>
          <p:cNvPr id="6" name="Ομάδα 5"/>
          <p:cNvGrpSpPr/>
          <p:nvPr/>
        </p:nvGrpSpPr>
        <p:grpSpPr>
          <a:xfrm>
            <a:off x="395287" y="2238077"/>
            <a:ext cx="4122737" cy="4359275"/>
            <a:chOff x="395288" y="1989138"/>
            <a:chExt cx="4122737" cy="4359275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1989138"/>
              <a:ext cx="4122737" cy="43592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9" name="AutoShape 7"/>
            <p:cNvSpPr>
              <a:spLocks noChangeArrowheads="1"/>
            </p:cNvSpPr>
            <p:nvPr/>
          </p:nvSpPr>
          <p:spPr bwMode="auto">
            <a:xfrm rot="3382250">
              <a:off x="1421606" y="4131469"/>
              <a:ext cx="865188" cy="323850"/>
            </a:xfrm>
            <a:prstGeom prst="rightArrow">
              <a:avLst>
                <a:gd name="adj1" fmla="val 50000"/>
                <a:gd name="adj2" fmla="val 6678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5076825" y="1918990"/>
            <a:ext cx="3756025" cy="4678362"/>
            <a:chOff x="5076825" y="1773238"/>
            <a:chExt cx="3756025" cy="4678362"/>
          </a:xfrm>
        </p:grpSpPr>
        <p:pic>
          <p:nvPicPr>
            <p:cNvPr id="11268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1773238"/>
              <a:ext cx="3756025" cy="46783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0" name="AutoShape 8"/>
            <p:cNvSpPr>
              <a:spLocks noChangeArrowheads="1"/>
            </p:cNvSpPr>
            <p:nvPr/>
          </p:nvSpPr>
          <p:spPr bwMode="auto">
            <a:xfrm rot="4629444">
              <a:off x="5957094" y="3844132"/>
              <a:ext cx="865187" cy="323850"/>
            </a:xfrm>
            <a:prstGeom prst="rightArrow">
              <a:avLst>
                <a:gd name="adj1" fmla="val 50000"/>
                <a:gd name="adj2" fmla="val 6678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5076825" y="1989138"/>
              <a:ext cx="1727200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l-GR" b="1" dirty="0">
                  <a:latin typeface="+mn-lt"/>
                </a:rPr>
                <a:t>επίπεδα λόγω βαρύτητας</a:t>
              </a:r>
            </a:p>
          </p:txBody>
        </p:sp>
        <p:sp>
          <p:nvSpPr>
            <p:cNvPr id="11272" name="Line 10"/>
            <p:cNvSpPr>
              <a:spLocks noChangeShapeType="1"/>
            </p:cNvSpPr>
            <p:nvPr/>
          </p:nvSpPr>
          <p:spPr bwMode="auto">
            <a:xfrm flipV="1">
              <a:off x="6804025" y="2205038"/>
              <a:ext cx="1008063" cy="71437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" name="Line 11"/>
            <p:cNvSpPr>
              <a:spLocks noChangeShapeType="1"/>
            </p:cNvSpPr>
            <p:nvPr/>
          </p:nvSpPr>
          <p:spPr bwMode="auto">
            <a:xfrm>
              <a:off x="6227763" y="2636838"/>
              <a:ext cx="1008062" cy="122396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1493675" y="1776411"/>
            <a:ext cx="1925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prstClr val="white"/>
                </a:solidFill>
                <a:latin typeface="Calibri"/>
              </a:rPr>
              <a:t> Ύπτια </a:t>
            </a:r>
            <a:r>
              <a:rPr lang="el-GR" sz="2200" b="1" dirty="0" smtClean="0">
                <a:solidFill>
                  <a:prstClr val="white"/>
                </a:solidFill>
                <a:latin typeface="Calibri"/>
              </a:rPr>
              <a:t>θέση</a:t>
            </a:r>
            <a:endParaRPr lang="el-GR" sz="2200" b="1" dirty="0"/>
          </a:p>
        </p:txBody>
      </p:sp>
      <p:sp>
        <p:nvSpPr>
          <p:cNvPr id="9" name="Ορθογώνιο 8"/>
          <p:cNvSpPr/>
          <p:nvPr/>
        </p:nvSpPr>
        <p:spPr>
          <a:xfrm>
            <a:off x="6166127" y="1457325"/>
            <a:ext cx="15774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2200" b="1" dirty="0">
                <a:solidFill>
                  <a:prstClr val="white"/>
                </a:solidFill>
                <a:latin typeface="Calibri"/>
              </a:rPr>
              <a:t>Όρθια θέση</a:t>
            </a:r>
            <a:endParaRPr lang="el-GR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2808312" cy="864096"/>
          </a:xfrm>
        </p:spPr>
        <p:txBody>
          <a:bodyPr/>
          <a:lstStyle/>
          <a:p>
            <a:pPr>
              <a:buNone/>
            </a:pPr>
            <a:r>
              <a:rPr lang="el-GR" b="1" dirty="0" smtClean="0">
                <a:latin typeface="Arial" pitchFamily="34" charset="0"/>
              </a:rPr>
              <a:t>Ανατομία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5" name="Picture 11" descr="ScrubsAXR1_w640_annotated"/>
          <p:cNvPicPr>
            <a:picLocks noChangeAspect="1" noChangeArrowheads="1"/>
          </p:cNvPicPr>
          <p:nvPr/>
        </p:nvPicPr>
        <p:blipFill>
          <a:blip r:embed="rId2" cstate="print"/>
          <a:srcRect t="2631"/>
          <a:stretch>
            <a:fillRect/>
          </a:stretch>
        </p:blipFill>
        <p:spPr bwMode="auto">
          <a:xfrm>
            <a:off x="3676420" y="260086"/>
            <a:ext cx="5441288" cy="6423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784" y="116632"/>
            <a:ext cx="9082215" cy="12241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smtClean="0"/>
              <a:t>Διάβαση </a:t>
            </a:r>
            <a:br>
              <a:rPr lang="el-GR" sz="4000" dirty="0" smtClean="0"/>
            </a:br>
            <a:r>
              <a:rPr lang="el-GR" sz="4000" dirty="0" smtClean="0"/>
              <a:t>λεπτού εντέρου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3816424" cy="511256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Απλή αντίθεση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Κατάποση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</a:p>
          <a:p>
            <a:pPr eaLnBrk="1" hangingPunct="1">
              <a:defRPr/>
            </a:pPr>
            <a:r>
              <a:rPr lang="el-GR" dirty="0" smtClean="0"/>
              <a:t>Νηστικός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Ήπιο καθαρτικό για απελευθέρωση του ειλεού και διευκόλυνση προώθησης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Χρόνος στόμα – </a:t>
            </a:r>
            <a:r>
              <a:rPr lang="el-GR" dirty="0" err="1" smtClean="0"/>
              <a:t>ειλεοτυφλική</a:t>
            </a:r>
            <a:r>
              <a:rPr lang="el-GR" dirty="0" smtClean="0"/>
              <a:t> βαλβίδα περίπου 1.5-2</a:t>
            </a:r>
            <a:r>
              <a:rPr lang="en-US" dirty="0" smtClean="0"/>
              <a:t> </a:t>
            </a:r>
            <a:r>
              <a:rPr lang="el-GR" dirty="0" smtClean="0"/>
              <a:t>ώρες</a:t>
            </a:r>
            <a:r>
              <a:rPr lang="en-US" dirty="0" smtClean="0"/>
              <a:t>.</a:t>
            </a:r>
            <a:endParaRPr lang="el-GR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4894263" cy="5949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4139952" y="6161719"/>
            <a:ext cx="4248150" cy="6413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Παρατήρηση: Ο ειλεός δεν έχει πτυχές. Στο κάτω δεξιό τμήμα της κοιλίας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48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Εντερόκλυση</a:t>
            </a:r>
            <a:endParaRPr lang="el-GR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4392488" cy="5256584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Διάταση ελίκων από προώθηση του σκιαγραφικού μέσω καθετήρα από το στόμα με το άκρο στην αρχή της νήστιδας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Μπορεί να γίνει σαν 2πλή σκιαγραφική αντίθεση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Χρήση καθαρτικού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2276475"/>
            <a:ext cx="4054475" cy="4581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AutoShape 6"/>
          <p:cNvSpPr>
            <a:spLocks noChangeArrowheads="1"/>
          </p:cNvSpPr>
          <p:nvPr/>
        </p:nvSpPr>
        <p:spPr bwMode="auto">
          <a:xfrm rot="2092318" flipV="1">
            <a:off x="4732338" y="1931988"/>
            <a:ext cx="1663700" cy="241300"/>
          </a:xfrm>
          <a:prstGeom prst="rightArrow">
            <a:avLst>
              <a:gd name="adj1" fmla="val 50000"/>
              <a:gd name="adj2" fmla="val 17236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n-US" altLang="el-GR">
              <a:latin typeface="+mn-lt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427538" y="1341438"/>
            <a:ext cx="1295400" cy="3667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Καθετήρας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print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86619"/>
            <a:ext cx="3132137" cy="164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516688" y="0"/>
            <a:ext cx="208756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Καθετήρας - οδηγός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66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CT</a:t>
            </a:r>
            <a:r>
              <a:rPr lang="el-GR" dirty="0" smtClean="0"/>
              <a:t> </a:t>
            </a:r>
            <a:r>
              <a:rPr lang="el-GR" dirty="0" err="1" smtClean="0"/>
              <a:t>Εντερόκλυση</a:t>
            </a:r>
            <a:endParaRPr lang="el-GR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3744416" cy="5256584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Ίδια προετοιμασία</a:t>
            </a:r>
          </a:p>
          <a:p>
            <a:pPr eaLnBrk="1" hangingPunct="1">
              <a:defRPr/>
            </a:pPr>
            <a:r>
              <a:rPr lang="el-GR" dirty="0" smtClean="0"/>
              <a:t>Σκιαγραφικό </a:t>
            </a:r>
          </a:p>
          <a:p>
            <a:pPr lvl="1" eaLnBrk="1" hangingPunct="1">
              <a:defRPr/>
            </a:pPr>
            <a:r>
              <a:rPr lang="el-GR" dirty="0" smtClean="0"/>
              <a:t>Ιωδιούχο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l-GR" dirty="0" smtClean="0"/>
              <a:t>ή</a:t>
            </a:r>
          </a:p>
          <a:p>
            <a:pPr lvl="1" eaLnBrk="1" hangingPunct="1">
              <a:defRPr/>
            </a:pPr>
            <a:r>
              <a:rPr lang="el-GR" dirty="0" smtClean="0"/>
              <a:t>Νερό (αυλός – αστέρι) και Ενδοφλέβιο </a:t>
            </a:r>
            <a:endParaRPr lang="en-US" dirty="0" smtClean="0"/>
          </a:p>
          <a:p>
            <a:pPr marL="722313" lvl="1" indent="0" eaLnBrk="1" hangingPunct="1">
              <a:spcBef>
                <a:spcPts val="200"/>
              </a:spcBef>
              <a:buNone/>
              <a:defRPr/>
            </a:pPr>
            <a:r>
              <a:rPr lang="el-GR" dirty="0" smtClean="0"/>
              <a:t>(ενίσχυση τοιχώματος εντέρου) σκιαγραφικό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36838"/>
            <a:ext cx="3275012" cy="4149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3272"/>
            <a:ext cx="3995737" cy="24975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Line 7"/>
          <p:cNvSpPr>
            <a:spLocks noChangeShapeType="1"/>
          </p:cNvSpPr>
          <p:nvPr/>
        </p:nvSpPr>
        <p:spPr bwMode="auto">
          <a:xfrm flipV="1">
            <a:off x="2411761" y="1196751"/>
            <a:ext cx="2952327" cy="1440081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3275855" y="4293096"/>
            <a:ext cx="3283341" cy="288031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323850" y="6492081"/>
            <a:ext cx="27444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l-GR" altLang="el-GR" sz="12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December</a:t>
            </a:r>
            <a:r>
              <a:rPr lang="el-GR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2007 </a:t>
            </a:r>
            <a:r>
              <a:rPr lang="el-GR" altLang="el-GR" sz="12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Radiology</a:t>
            </a:r>
            <a:r>
              <a:rPr lang="el-GR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, 245, 661-671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12" name="5-Point Star 11"/>
          <p:cNvSpPr/>
          <p:nvPr/>
        </p:nvSpPr>
        <p:spPr>
          <a:xfrm>
            <a:off x="7236296" y="5229200"/>
            <a:ext cx="144016" cy="144016"/>
          </a:xfrm>
          <a:prstGeom prst="star5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ΜΤ </a:t>
            </a:r>
            <a:r>
              <a:rPr lang="el-GR" dirty="0" err="1"/>
              <a:t>Ε</a:t>
            </a:r>
            <a:r>
              <a:rPr lang="el-GR" dirty="0" err="1" smtClean="0"/>
              <a:t>ντερόκλυση</a:t>
            </a:r>
            <a:endParaRPr lang="el-GR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4968552" cy="5256584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Ίδια προετοιμασία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</a:p>
          <a:p>
            <a:pPr eaLnBrk="1" hangingPunct="1">
              <a:defRPr/>
            </a:pPr>
            <a:r>
              <a:rPr lang="el-GR" dirty="0" smtClean="0"/>
              <a:t>Στη ΜΤ μεταβάλλονται οι σχετικές πυκνότητες των ιστών ανάλογα με τη διαδικασία απεικόνισης (αυλός εντέρου φωτεινός ή σκοτεινός)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323528" y="6479534"/>
            <a:ext cx="30008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l-GR" altLang="el-GR" sz="12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October</a:t>
            </a:r>
            <a:r>
              <a:rPr lang="el-GR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2001 </a:t>
            </a:r>
            <a:r>
              <a:rPr lang="el-GR" altLang="el-GR" sz="12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RadioGraphics</a:t>
            </a:r>
            <a:r>
              <a:rPr lang="el-GR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, 21, S161-S172.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3679825"/>
            <a:ext cx="3352800" cy="3078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9" y="148117"/>
            <a:ext cx="3324224" cy="3465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08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784" y="116632"/>
            <a:ext cx="9082215" cy="115212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smtClean="0"/>
              <a:t>Διάβαση λεπτού εντέρου </a:t>
            </a:r>
            <a:br>
              <a:rPr lang="el-GR" sz="4000" dirty="0" smtClean="0"/>
            </a:br>
            <a:r>
              <a:rPr lang="el-GR" sz="4000" dirty="0" smtClean="0"/>
              <a:t>ιωδιούχο σκιαγραφικό </a:t>
            </a:r>
            <a:r>
              <a:rPr lang="el-GR" sz="3300" b="0" dirty="0" smtClean="0"/>
              <a:t>1/2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928992" cy="52565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Συνήθως σε επείγοντα περιστατικά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Μόνο αδρές πληροφορίες, ιδιαίτερα περιφερικά λόγω αραίωσης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9" y="2286000"/>
            <a:ext cx="3878263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lum bright="-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86000"/>
            <a:ext cx="3878262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7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224136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prstClr val="white"/>
                </a:solidFill>
              </a:rPr>
              <a:t>Διάβαση λεπτού εντέρου </a:t>
            </a:r>
            <a:br>
              <a:rPr lang="el-GR" dirty="0">
                <a:solidFill>
                  <a:prstClr val="white"/>
                </a:solidFill>
              </a:rPr>
            </a:br>
            <a:r>
              <a:rPr lang="el-GR" dirty="0">
                <a:solidFill>
                  <a:prstClr val="white"/>
                </a:solidFill>
              </a:rPr>
              <a:t>ιωδιούχο </a:t>
            </a:r>
            <a:r>
              <a:rPr lang="el-GR" dirty="0" smtClean="0">
                <a:solidFill>
                  <a:prstClr val="white"/>
                </a:solidFill>
              </a:rPr>
              <a:t>σκιαγραφικό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Κυρίως για διερεύνηση απόφραξης – διαφυγής</a:t>
            </a:r>
          </a:p>
          <a:p>
            <a:pPr eaLnBrk="1" hangingPunct="1">
              <a:defRPr/>
            </a:pPr>
            <a:r>
              <a:rPr lang="el-GR" dirty="0" smtClean="0"/>
              <a:t>Διάταση ελίκων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16113"/>
            <a:ext cx="3878263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3878262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89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Βαριούχος υποκλυσμός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4248472" cy="52565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2πλή σκιαγραφική αντίθεση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Πλήρης προετοιμασία με καθαρτικό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Δεν γίνεται εάν υπάρχει υπόνοια ή κίνδυνος διάτρησης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Τοποθέτηση σωλήνα στο ορθό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Προώθηση βαρίου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Εισαγωγή αέρα</a:t>
            </a:r>
            <a:r>
              <a:rPr lang="en-US" dirty="0" smtClean="0"/>
              <a:t>.</a:t>
            </a:r>
            <a:endParaRPr lang="el-GR" dirty="0" smtClean="0"/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66" y="1309452"/>
            <a:ext cx="4198938" cy="5040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48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49275"/>
            <a:ext cx="2800350" cy="424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4313"/>
            <a:ext cx="2705100" cy="4103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2732882" y="6027003"/>
            <a:ext cx="23034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l-GR" altLang="el-GR" sz="12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Radiology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2002;223:620-624</a:t>
            </a:r>
            <a:endParaRPr lang="en-GB" altLang="el-GR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 eaLnBrk="1" hangingPunct="1"/>
            <a:r>
              <a:rPr lang="el-GR" altLang="el-GR" sz="1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Diagnostic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l-GR" sz="1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Yield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l-GR" sz="1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of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l-GR" sz="1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Barium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l-GR" sz="1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Enema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l-GR" sz="1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Examination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l-GR" sz="1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after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l-GR" sz="1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Incomplete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Colonoscopy1 </a:t>
            </a:r>
          </a:p>
        </p:txBody>
      </p:sp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4" cstate="print">
            <a:lum bright="1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96" y="137317"/>
            <a:ext cx="3916808" cy="50030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393700" y="1052513"/>
            <a:ext cx="1441450" cy="779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Καρκίνος 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Πολύποδας </a:t>
            </a: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>
            <a:off x="1835150" y="1442244"/>
            <a:ext cx="1944688" cy="133905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>
            <a:off x="1042988" y="1831975"/>
            <a:ext cx="792162" cy="29654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5191697" y="5140325"/>
            <a:ext cx="334074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l-GR" altLang="el-GR" b="1">
                <a:latin typeface="+mn-lt"/>
              </a:rPr>
              <a:t> Τυφλό, 2. Ανιόν, 3. Εγκάρσιο, 4. Κατιόν, 5. Ορθό, 6. Δεξιά κολική καμπή, 7. Αριστερά κολική καμπή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21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5" name="Picture 7" descr="Nottingham_AXR3_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200525" cy="6172200"/>
          </a:xfrm>
          <a:prstGeom prst="rect">
            <a:avLst/>
          </a:prstGeom>
          <a:noFill/>
        </p:spPr>
      </p:pic>
      <p:pic>
        <p:nvPicPr>
          <p:cNvPr id="6" name="Picture 8" descr="Nottingham_AXR4_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025" y="533400"/>
            <a:ext cx="4752975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Ουροποιητικό σύστημα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pic>
        <p:nvPicPr>
          <p:cNvPr id="140290" name="Picture 2" descr="https://upload.wikimedia.org/wikipedia/commons/f/f5/Ivu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052736"/>
            <a:ext cx="4090099" cy="538237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300192" y="6453336"/>
            <a:ext cx="129614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en.wikipedia.org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112474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+mj-lt"/>
              </a:rPr>
              <a:t>Απλή ακτινογραφία 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2" descr="Medical X-Ray imaging ALP02 nevit.jpg"/>
          <p:cNvPicPr>
            <a:picLocks noChangeAspect="1" noChangeArrowheads="1"/>
          </p:cNvPicPr>
          <p:nvPr/>
        </p:nvPicPr>
        <p:blipFill>
          <a:blip r:embed="rId4" cstate="print"/>
          <a:srcRect l="3439" r="5434" b="2895"/>
          <a:stretch>
            <a:fillRect/>
          </a:stretch>
        </p:blipFill>
        <p:spPr bwMode="auto">
          <a:xfrm>
            <a:off x="467544" y="1484784"/>
            <a:ext cx="3816424" cy="496855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331640" y="6488668"/>
            <a:ext cx="2069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en.wikipedia.org/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2664296" cy="1224136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Σπληνομεγαλία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5" name="Picture 7" descr="ScrubsAXR6_w640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387725" y="332656"/>
            <a:ext cx="5756275" cy="6324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0800000" flipV="1">
            <a:off x="3574110" y="558592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</a:rPr>
              <a:t>Δ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Ε/Φ ουρογραφία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4896172" cy="52565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Σκιαγράφηση ουροφόρων οδών μετά από Ενδοφλέβια χορήγηση ιωδιούχου σκιαγραφικού μέσου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Ήπιο καθαρτικό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Ουροφόρες οδοί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err="1" smtClean="0"/>
              <a:t>Πυελοκαλυκικά</a:t>
            </a:r>
            <a:r>
              <a:rPr lang="el-GR" dirty="0" smtClean="0"/>
              <a:t> συστήματα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Ουρητήρες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Ουροδόχος κύστη</a:t>
            </a:r>
            <a:r>
              <a:rPr lang="en-US" dirty="0" smtClean="0"/>
              <a:t>.</a:t>
            </a:r>
            <a:endParaRPr lang="el-GR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76692"/>
            <a:ext cx="3924300" cy="5853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23528" y="6420643"/>
            <a:ext cx="22461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l-GR" altLang="el-GR" sz="12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Radiographics</a:t>
            </a:r>
            <a:r>
              <a:rPr lang="el-GR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.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2001;21:799-824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12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5564188" cy="4552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704" y="3306217"/>
            <a:ext cx="3352800" cy="2803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3425564" y="6518980"/>
            <a:ext cx="22461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l-GR" altLang="el-GR" sz="12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Radiographics</a:t>
            </a:r>
            <a:r>
              <a:rPr lang="el-GR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. 2001;21:799-824 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414017" y="1190079"/>
            <a:ext cx="2951162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ουρητήρες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6855841" y="2939505"/>
            <a:ext cx="1152525" cy="36671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κύστη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89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42681" y="548680"/>
            <a:ext cx="8424936" cy="1152128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Λίθος στον ουρητήρα (βέλος) στην α/α ΝΟΚ</a:t>
            </a:r>
          </a:p>
          <a:p>
            <a:pPr eaLnBrk="1" hangingPunct="1">
              <a:defRPr/>
            </a:pPr>
            <a:r>
              <a:rPr lang="el-GR" dirty="0" smtClean="0"/>
              <a:t>Προκαλεί απόφραξη - διάταση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99" y="1773238"/>
            <a:ext cx="3718925" cy="4608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28" y="1773238"/>
            <a:ext cx="3822700" cy="4608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3563888" y="6536143"/>
            <a:ext cx="22461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l-GR" altLang="el-GR" sz="12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Radiographics</a:t>
            </a:r>
            <a:r>
              <a:rPr lang="el-GR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. 2001;21:799-824 </a:t>
            </a: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 flipH="1" flipV="1">
            <a:off x="6602413" y="4437063"/>
            <a:ext cx="865187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03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836712"/>
            <a:ext cx="6696744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Μ</a:t>
            </a:r>
            <a:r>
              <a:rPr lang="en-US" dirty="0" smtClean="0"/>
              <a:t>RI </a:t>
            </a:r>
            <a:r>
              <a:rPr lang="el-GR" dirty="0" smtClean="0"/>
              <a:t>ουρογραφία                               </a:t>
            </a:r>
            <a:r>
              <a:rPr lang="en-US" dirty="0" smtClean="0"/>
              <a:t>CT </a:t>
            </a:r>
            <a:r>
              <a:rPr lang="el-GR" dirty="0" smtClean="0"/>
              <a:t>ουρογραφία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40159"/>
            <a:ext cx="3528392" cy="486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314" name="Picture 2" descr="https://classconnection.s3.amazonaws.com/279/flashcards/667279/png/normal_mr_uro1342015049108.png"/>
          <p:cNvPicPr>
            <a:picLocks noChangeAspect="1" noChangeArrowheads="1"/>
          </p:cNvPicPr>
          <p:nvPr/>
        </p:nvPicPr>
        <p:blipFill>
          <a:blip r:embed="rId3" cstate="print"/>
          <a:srcRect r="52424" b="3888"/>
          <a:stretch>
            <a:fillRect/>
          </a:stretch>
        </p:blipFill>
        <p:spPr bwMode="auto">
          <a:xfrm>
            <a:off x="755576" y="1484784"/>
            <a:ext cx="389272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Ιωδιούχα σκιαγραφικά χορήγηση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7416824" cy="864096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l-GR" dirty="0" smtClean="0"/>
              <a:t>Αναφορά στο </a:t>
            </a:r>
            <a:r>
              <a:rPr lang="en-US" dirty="0" smtClean="0">
                <a:hlinkClick r:id="rId2"/>
              </a:rPr>
              <a:t>European Society of Urogenital Radiology </a:t>
            </a:r>
            <a:r>
              <a:rPr lang="el-GR" dirty="0" smtClean="0"/>
              <a:t>Ερωτηματολόγιο </a:t>
            </a:r>
            <a:endParaRPr lang="el-GR" sz="22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5004048" y="2204864"/>
            <a:ext cx="4104456" cy="2923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b="1" dirty="0">
                <a:solidFill>
                  <a:prstClr val="white"/>
                </a:solidFill>
                <a:latin typeface="Calibri"/>
              </a:rPr>
              <a:t>Ιδιαίτερες προφυλάξεις:</a:t>
            </a: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200" dirty="0">
                <a:solidFill>
                  <a:prstClr val="white"/>
                </a:solidFill>
                <a:latin typeface="Calibri"/>
              </a:rPr>
              <a:t>Σοβαρή αλλεργική </a:t>
            </a:r>
            <a:r>
              <a:rPr lang="el-GR" sz="2200" dirty="0" smtClean="0">
                <a:solidFill>
                  <a:prstClr val="white"/>
                </a:solidFill>
                <a:latin typeface="Calibri"/>
              </a:rPr>
              <a:t>προδιάθεση</a:t>
            </a:r>
            <a:r>
              <a:rPr lang="en-US" sz="2200" dirty="0" smtClean="0">
                <a:solidFill>
                  <a:prstClr val="white"/>
                </a:solidFill>
                <a:latin typeface="Calibri"/>
              </a:rPr>
              <a:t>.</a:t>
            </a:r>
            <a:endParaRPr lang="el-GR" sz="2200" dirty="0">
              <a:solidFill>
                <a:prstClr val="white"/>
              </a:solidFill>
              <a:latin typeface="Calibri"/>
            </a:endParaRP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200" dirty="0">
                <a:solidFill>
                  <a:prstClr val="white"/>
                </a:solidFill>
                <a:latin typeface="Calibri"/>
              </a:rPr>
              <a:t>Καρδιακή </a:t>
            </a:r>
            <a:r>
              <a:rPr lang="el-GR" sz="2200" dirty="0" smtClean="0">
                <a:solidFill>
                  <a:prstClr val="white"/>
                </a:solidFill>
                <a:latin typeface="Calibri"/>
              </a:rPr>
              <a:t>ανεπάρκεια</a:t>
            </a:r>
            <a:r>
              <a:rPr lang="en-US" sz="2200" dirty="0" smtClean="0">
                <a:solidFill>
                  <a:prstClr val="white"/>
                </a:solidFill>
                <a:latin typeface="Calibri"/>
              </a:rPr>
              <a:t>.</a:t>
            </a:r>
            <a:endParaRPr lang="el-GR" sz="2200" dirty="0">
              <a:solidFill>
                <a:prstClr val="white"/>
              </a:solidFill>
              <a:latin typeface="Calibri"/>
            </a:endParaRP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200" dirty="0">
                <a:solidFill>
                  <a:prstClr val="white"/>
                </a:solidFill>
                <a:latin typeface="Calibri"/>
              </a:rPr>
              <a:t>Σακχαρώδης </a:t>
            </a:r>
            <a:r>
              <a:rPr lang="el-GR" sz="2200" dirty="0" smtClean="0">
                <a:solidFill>
                  <a:prstClr val="white"/>
                </a:solidFill>
                <a:latin typeface="Calibri"/>
              </a:rPr>
              <a:t>διαβήτης</a:t>
            </a:r>
            <a:r>
              <a:rPr lang="en-US" sz="2200" dirty="0" smtClean="0">
                <a:solidFill>
                  <a:prstClr val="white"/>
                </a:solidFill>
                <a:latin typeface="Calibri"/>
              </a:rPr>
              <a:t>.</a:t>
            </a:r>
            <a:endParaRPr lang="el-GR" sz="2200" dirty="0">
              <a:solidFill>
                <a:prstClr val="white"/>
              </a:solidFill>
              <a:latin typeface="Calibri"/>
            </a:endParaRP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200" dirty="0" err="1">
                <a:solidFill>
                  <a:prstClr val="white"/>
                </a:solidFill>
                <a:latin typeface="Calibri"/>
              </a:rPr>
              <a:t>Πολλαπλούν</a:t>
            </a:r>
            <a:r>
              <a:rPr lang="el-GR" sz="2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l-GR" sz="2200" dirty="0" err="1" smtClean="0">
                <a:solidFill>
                  <a:prstClr val="white"/>
                </a:solidFill>
                <a:latin typeface="Calibri"/>
              </a:rPr>
              <a:t>μυέλωμα</a:t>
            </a:r>
            <a:r>
              <a:rPr lang="en-US" sz="2200" dirty="0" smtClean="0">
                <a:solidFill>
                  <a:prstClr val="white"/>
                </a:solidFill>
                <a:latin typeface="Calibri"/>
              </a:rPr>
              <a:t>.</a:t>
            </a:r>
            <a:endParaRPr lang="el-GR" sz="2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23528" y="2204864"/>
            <a:ext cx="4572000" cy="32961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b="1" dirty="0">
                <a:solidFill>
                  <a:prstClr val="white"/>
                </a:solidFill>
                <a:latin typeface="Calibri"/>
              </a:rPr>
              <a:t>Απαγορεύεται επί:</a:t>
            </a: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200" dirty="0">
                <a:solidFill>
                  <a:prstClr val="white"/>
                </a:solidFill>
                <a:latin typeface="Calibri"/>
              </a:rPr>
              <a:t>Γνωστής αλλεργίας στο </a:t>
            </a:r>
            <a:r>
              <a:rPr lang="el-GR" sz="2200" dirty="0" smtClean="0">
                <a:solidFill>
                  <a:prstClr val="white"/>
                </a:solidFill>
                <a:latin typeface="Calibri"/>
              </a:rPr>
              <a:t>σκιαγραφικό</a:t>
            </a:r>
            <a:r>
              <a:rPr lang="en-US" sz="2200" dirty="0" smtClean="0">
                <a:solidFill>
                  <a:prstClr val="white"/>
                </a:solidFill>
                <a:latin typeface="Calibri"/>
              </a:rPr>
              <a:t>.</a:t>
            </a:r>
            <a:endParaRPr lang="el-GR" sz="2200" dirty="0">
              <a:solidFill>
                <a:prstClr val="white"/>
              </a:solidFill>
              <a:latin typeface="Calibri"/>
            </a:endParaRP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200" dirty="0" smtClean="0">
                <a:solidFill>
                  <a:prstClr val="white"/>
                </a:solidFill>
                <a:latin typeface="Calibri"/>
              </a:rPr>
              <a:t>Άσθμα</a:t>
            </a:r>
            <a:r>
              <a:rPr lang="en-US" sz="2200" dirty="0" smtClean="0">
                <a:solidFill>
                  <a:prstClr val="white"/>
                </a:solidFill>
                <a:latin typeface="Calibri"/>
              </a:rPr>
              <a:t>.</a:t>
            </a:r>
            <a:endParaRPr lang="el-GR" sz="2200" dirty="0">
              <a:solidFill>
                <a:prstClr val="white"/>
              </a:solidFill>
              <a:latin typeface="Calibri"/>
            </a:endParaRP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200" dirty="0">
                <a:solidFill>
                  <a:prstClr val="white"/>
                </a:solidFill>
                <a:latin typeface="Calibri"/>
              </a:rPr>
              <a:t>Νεφρικής ανεπάρκειας χωρίς </a:t>
            </a:r>
            <a:r>
              <a:rPr lang="el-GR" sz="2200" dirty="0" smtClean="0">
                <a:solidFill>
                  <a:prstClr val="white"/>
                </a:solidFill>
                <a:latin typeface="Calibri"/>
              </a:rPr>
              <a:t>κάθαρση</a:t>
            </a:r>
            <a:r>
              <a:rPr lang="en-US" sz="2200" dirty="0" smtClean="0">
                <a:solidFill>
                  <a:prstClr val="white"/>
                </a:solidFill>
                <a:latin typeface="Calibri"/>
              </a:rPr>
              <a:t>.</a:t>
            </a:r>
            <a:endParaRPr lang="el-GR" sz="2200" dirty="0">
              <a:solidFill>
                <a:prstClr val="white"/>
              </a:solidFill>
              <a:latin typeface="Calibri"/>
            </a:endParaRP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200" dirty="0">
                <a:solidFill>
                  <a:prstClr val="white"/>
                </a:solidFill>
                <a:latin typeface="Calibri"/>
              </a:rPr>
              <a:t>Ενεργό </a:t>
            </a:r>
            <a:r>
              <a:rPr lang="el-GR" sz="2200" dirty="0" err="1" smtClean="0">
                <a:solidFill>
                  <a:prstClr val="white"/>
                </a:solidFill>
                <a:latin typeface="Calibri"/>
              </a:rPr>
              <a:t>θερεοτοξίκωση</a:t>
            </a:r>
            <a:r>
              <a:rPr lang="en-US" sz="2200" dirty="0" smtClean="0">
                <a:solidFill>
                  <a:prstClr val="white"/>
                </a:solidFill>
                <a:latin typeface="Calibri"/>
              </a:rPr>
              <a:t>.</a:t>
            </a:r>
            <a:endParaRPr lang="el-GR" sz="22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895528" y="2348880"/>
            <a:ext cx="0" cy="315214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7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Χοληδόχος κύστη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214554"/>
            <a:ext cx="5762653" cy="429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1399032"/>
          </a:xfrm>
        </p:spPr>
        <p:txBody>
          <a:bodyPr/>
          <a:lstStyle/>
          <a:p>
            <a:r>
              <a:rPr lang="el-GR" dirty="0" smtClean="0"/>
              <a:t>Φυσιολογική χοληδόχος κύστη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4757742" cy="4572000"/>
          </a:xfrm>
        </p:spPr>
        <p:txBody>
          <a:bodyPr/>
          <a:lstStyle/>
          <a:p>
            <a:r>
              <a:rPr lang="el-GR" dirty="0" smtClean="0"/>
              <a:t>Λεπτό τοίχωμα</a:t>
            </a:r>
          </a:p>
          <a:p>
            <a:r>
              <a:rPr lang="el-GR" dirty="0" smtClean="0"/>
              <a:t>Περιεχόμενο χωρίς ήχους</a:t>
            </a:r>
          </a:p>
          <a:p>
            <a:r>
              <a:rPr lang="el-GR" dirty="0" smtClean="0"/>
              <a:t>Ακουστική ενίσχυση</a:t>
            </a:r>
          </a:p>
          <a:p>
            <a:r>
              <a:rPr lang="el-GR" dirty="0" smtClean="0"/>
              <a:t>Καλύτερη εξέταση η υπερηχογραφία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3479156" y="4576752"/>
            <a:ext cx="5664844" cy="228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0" y="2143116"/>
            <a:ext cx="3524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929322" y="1643050"/>
            <a:ext cx="121444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αξονική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5857892"/>
            <a:ext cx="207170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υπερηχογραφία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2304256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/>
              <a:t>Χολόλιθοι</a:t>
            </a:r>
            <a:endParaRPr lang="el-GR" sz="2800" dirty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8532812" cy="303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 cstate="print"/>
          <a:srcRect l="3489" t="2381" b="2385"/>
          <a:stretch>
            <a:fillRect/>
          </a:stretch>
        </p:blipFill>
        <p:spPr bwMode="auto">
          <a:xfrm>
            <a:off x="4788024" y="332656"/>
            <a:ext cx="398316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016" y="692696"/>
            <a:ext cx="3384376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 smtClean="0"/>
              <a:t>Χολολιθίαση σε υπερηχογράφημα</a:t>
            </a:r>
            <a:endParaRPr lang="el-GR" dirty="0"/>
          </a:p>
        </p:txBody>
      </p:sp>
      <p:pic>
        <p:nvPicPr>
          <p:cNvPr id="44034" name="Picture 2" descr="http://images.radiopaedia.org/images/437413/1a8a576b6792aa06154b969ad11a45.jpg"/>
          <p:cNvPicPr>
            <a:picLocks noChangeAspect="1" noChangeArrowheads="1"/>
          </p:cNvPicPr>
          <p:nvPr/>
        </p:nvPicPr>
        <p:blipFill>
          <a:blip r:embed="rId2" cstate="print"/>
          <a:srcRect b="10127"/>
          <a:stretch>
            <a:fillRect/>
          </a:stretch>
        </p:blipFill>
        <p:spPr bwMode="auto">
          <a:xfrm>
            <a:off x="3923928" y="1628800"/>
            <a:ext cx="4819650" cy="3672408"/>
          </a:xfrm>
          <a:prstGeom prst="rect">
            <a:avLst/>
          </a:prstGeom>
          <a:noFill/>
        </p:spPr>
      </p:pic>
      <p:pic>
        <p:nvPicPr>
          <p:cNvPr id="6" name="Picture 10" descr="Αποτέλεσμα εικόνας για normal gallbladder 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2993061" cy="2428107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576" y="3645024"/>
            <a:ext cx="2160240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Φυσιολογική ΧΚ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35706" y="4857760"/>
            <a:ext cx="3284766" cy="1390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Χολολιθίαση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Παχυσμένο τοίχωμα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9"/>
          <p:cNvSpPr txBox="1">
            <a:spLocks/>
          </p:cNvSpPr>
          <p:nvPr/>
        </p:nvSpPr>
        <p:spPr>
          <a:xfrm>
            <a:off x="1691680" y="1340768"/>
            <a:ext cx="2088232" cy="6286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Χολολιθίαση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22" y="2953410"/>
            <a:ext cx="4995062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3829665" y="188640"/>
            <a:ext cx="5314335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652120" y="4365104"/>
            <a:ext cx="208823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Υπερηχογράφημα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548680"/>
            <a:ext cx="252028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Μαγνητική τομογραφία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ScrubsAXR3_w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6725" y="609600"/>
            <a:ext cx="4867275" cy="62484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628800"/>
            <a:ext cx="3898776" cy="3096344"/>
          </a:xfrm>
        </p:spPr>
        <p:txBody>
          <a:bodyPr/>
          <a:lstStyle/>
          <a:p>
            <a:pPr marL="0" indent="0">
              <a:buNone/>
            </a:pPr>
            <a:r>
              <a:rPr lang="el-GR" sz="2800" b="1" dirty="0" smtClean="0">
                <a:latin typeface="Arial" pitchFamily="34" charset="0"/>
              </a:rPr>
              <a:t>Εξω-αυλικός αέρας</a:t>
            </a:r>
            <a:endParaRPr lang="en-US" sz="2800" dirty="0" smtClean="0">
              <a:latin typeface="Arial" pitchFamily="34" charset="0"/>
            </a:endParaRPr>
          </a:p>
          <a:p>
            <a:r>
              <a:rPr lang="el-GR" dirty="0" smtClean="0">
                <a:latin typeface="Arial" pitchFamily="34" charset="0"/>
              </a:rPr>
              <a:t>Πάντοτε παθολογικός.</a:t>
            </a:r>
          </a:p>
          <a:p>
            <a:r>
              <a:rPr lang="el-GR" dirty="0" smtClean="0">
                <a:latin typeface="Arial" pitchFamily="34" charset="0"/>
              </a:rPr>
              <a:t>Αναμένεται μετά από χειρουργεία κοιλίας</a:t>
            </a:r>
            <a:r>
              <a:rPr lang="en-US" dirty="0" smtClean="0">
                <a:latin typeface="Arial" pitchFamily="34" charset="0"/>
              </a:rPr>
              <a:t>.</a:t>
            </a:r>
            <a:r>
              <a:rPr lang="en-US" sz="3600" dirty="0" smtClean="0">
                <a:latin typeface="Arial" pitchFamily="34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412776"/>
            <a:ext cx="2664296" cy="5760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dirty="0" smtClean="0"/>
              <a:t>Οξεία χολοκυστίτιδα</a:t>
            </a:r>
            <a:endParaRPr lang="el-GR" dirty="0"/>
          </a:p>
        </p:txBody>
      </p:sp>
      <p:sp>
        <p:nvSpPr>
          <p:cNvPr id="40962" name="AutoShape 2" descr="Αποτέλεσμα εικόνας για cholecystitis 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Αποτέλεσμα εικόνας για cholecystitis 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AutoShape 6" descr="Αποτέλεσμα εικόνας για cholecystitis 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8" name="Picture 8" descr="http://ultrasoundconnection.com/wp-content/uploads/2014/09/Cholecyst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4608512" cy="3763620"/>
          </a:xfrm>
          <a:prstGeom prst="rect">
            <a:avLst/>
          </a:prstGeom>
          <a:noFill/>
        </p:spPr>
      </p:pic>
      <p:pic>
        <p:nvPicPr>
          <p:cNvPr id="40970" name="Picture 10" descr="Αποτέλεσμα εικόνας για normal gallbladder 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852936"/>
            <a:ext cx="2993061" cy="2428107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084168" y="2276872"/>
            <a:ext cx="2160240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Φυσιολογική ΧΚ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Παχυσμένο τοίχωμα</a:t>
            </a:r>
          </a:p>
          <a:p>
            <a:r>
              <a:rPr lang="el-GR" dirty="0" smtClean="0"/>
              <a:t>Οίδημα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296927"/>
            <a:ext cx="7572396" cy="356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0" y="0"/>
            <a:ext cx="3524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Χοληδόχος κύστη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700808"/>
            <a:ext cx="6264696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dirty="0" smtClean="0"/>
              <a:t>Ασβεστωμένο τοίχωμα</a:t>
            </a:r>
          </a:p>
          <a:p>
            <a:pPr algn="ctr">
              <a:buNone/>
            </a:pPr>
            <a:r>
              <a:rPr lang="el-GR" dirty="0" smtClean="0"/>
              <a:t>Υπερηχογράφημα                    Απλή ακτινογραφία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905104"/>
            <a:ext cx="7905792" cy="395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7" y="116632"/>
            <a:ext cx="4536505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Ενδοσκοπική </a:t>
            </a:r>
            <a:br>
              <a:rPr lang="el-GR" dirty="0" smtClean="0"/>
            </a:br>
            <a:r>
              <a:rPr lang="el-GR" dirty="0" smtClean="0"/>
              <a:t>χολαγγειογραφία</a:t>
            </a:r>
            <a:endParaRPr lang="el-GR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717032"/>
            <a:ext cx="1512168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/>
              <a:t>Τα μαύρα βέλη δείχνουν λίθους στο χοληδόχο πόρο</a:t>
            </a:r>
            <a:endParaRPr lang="el-GR" dirty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1835696" y="2203740"/>
            <a:ext cx="6303963" cy="455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Right Arrow 5"/>
          <p:cNvSpPr/>
          <p:nvPr/>
        </p:nvSpPr>
        <p:spPr>
          <a:xfrm rot="2274084">
            <a:off x="1787410" y="3513358"/>
            <a:ext cx="1225233" cy="128975"/>
          </a:xfrm>
          <a:prstGeom prst="right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7809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Ενδοσκόπιο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986" name="Picture 2" descr="https://upload.wikimedia.org/wikipedia/commons/9/90/Flexibles_Endosk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150" y="188640"/>
            <a:ext cx="2609850" cy="195738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220072" y="260648"/>
            <a:ext cx="1512168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en.wikipedia.org/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Διάταση χοληφόρων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3186106" cy="4572000"/>
          </a:xfrm>
        </p:spPr>
        <p:txBody>
          <a:bodyPr/>
          <a:lstStyle/>
          <a:p>
            <a:r>
              <a:rPr lang="el-GR" dirty="0" smtClean="0"/>
              <a:t>Διαδερμική παρακέντηση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8052" y="1362052"/>
            <a:ext cx="5495948" cy="54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Χοληφόρα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3114668" cy="45720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Στένωση στην πύλη του ήπατος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9025" y="1409700"/>
            <a:ext cx="55149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71786"/>
            <a:ext cx="843915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8429684" cy="303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188640"/>
            <a:ext cx="8568952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ΑΙΜΑΓΓΕΊΩΜΑ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Καλοήθης αλλοίωση με τυπική πρόσληψη του σκιαγραφικού (δυναμική εξέταση)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42" y="3829034"/>
            <a:ext cx="7948350" cy="302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806" y="1557098"/>
            <a:ext cx="795519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469560" y="3717032"/>
            <a:ext cx="167444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radiologyassistant.nl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Μεταστάσεις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32" y="2564904"/>
            <a:ext cx="894936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51920" y="5661248"/>
            <a:ext cx="167444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radiologyassistant.nl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Οξεία παγκρεατίτιδα</a:t>
            </a:r>
            <a:endParaRPr lang="el-GR" dirty="0"/>
          </a:p>
        </p:txBody>
      </p:sp>
      <p:sp>
        <p:nvSpPr>
          <p:cNvPr id="39938" name="AutoShape 2" descr="Αποτέλεσμα εικόνας για pancreatitis ct sc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0" name="Picture 4" descr="https://upload.wikimedia.org/wikipedia/commons/e/eb/Akute_exsudative_Pankreatitis_-_CT_ax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4857750" cy="408622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707904" y="6021288"/>
            <a:ext cx="129614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hlinkClick r:id="rId3"/>
              </a:rPr>
              <a:t>en.wikipedia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ScrubsAXR7_w640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10000" contrast="-20000"/>
          </a:blip>
          <a:srcRect/>
          <a:stretch>
            <a:fillRect/>
          </a:stretch>
        </p:blipFill>
        <p:spPr bwMode="auto">
          <a:xfrm>
            <a:off x="323528" y="764704"/>
            <a:ext cx="4287838" cy="57150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32040" y="4941168"/>
            <a:ext cx="3744416" cy="1441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 Χειρουργικοί συνδετήρες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780928"/>
            <a:ext cx="2880320" cy="1512168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Οξεία παγκρεατίτιδα διαδοχικές τομές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448" y="143741"/>
            <a:ext cx="4968552" cy="671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Χρόνια παγκρεατίτιδα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  <p:pic>
        <p:nvPicPr>
          <p:cNvPr id="5" name="Picture 6" descr="https://upload.wikimedia.org/wikipedia/commons/7/7b/Chronische_Pankreatitis_mit_Verkalkungen_-_CT_ax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00757"/>
            <a:ext cx="5544616" cy="457430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23928" y="6176337"/>
            <a:ext cx="1872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en.wikipedia.org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Πάγκρεας - καρκίνος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  <p:pic>
        <p:nvPicPr>
          <p:cNvPr id="132098" name="Picture 2" descr="https://upload.wikimedia.org/wikipedia/commons/thumb/f/f6/MBq_cystic-carcinoma-pancreas.jpg/220px-MBq_cystic-carcinoma-pancr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5374883" cy="410445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923928" y="5517232"/>
            <a:ext cx="1565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en.wikipedia.org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Κύστεις νεφρών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168" y="3212976"/>
            <a:ext cx="1944216" cy="387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hlinkClick r:id="rId2"/>
              </a:rPr>
              <a:t>commons.wikimedia.org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4102" t="36666"/>
          <a:stretch>
            <a:fillRect/>
          </a:stretch>
        </p:blipFill>
        <p:spPr bwMode="auto">
          <a:xfrm>
            <a:off x="4644008" y="188640"/>
            <a:ext cx="4499992" cy="27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s://upload.wikimedia.org/wikipedia/commons/1/16/CT_scan_autosomal_dominant_polycystic_kidney_disease.jpg"/>
          <p:cNvPicPr>
            <a:picLocks noChangeAspect="1" noChangeArrowheads="1"/>
          </p:cNvPicPr>
          <p:nvPr/>
        </p:nvPicPr>
        <p:blipFill>
          <a:blip r:embed="rId4" cstate="print"/>
          <a:srcRect l="13491" r="10653"/>
          <a:stretch>
            <a:fillRect/>
          </a:stretch>
        </p:blipFill>
        <p:spPr bwMode="auto">
          <a:xfrm>
            <a:off x="179512" y="1257299"/>
            <a:ext cx="4248472" cy="56007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78950" y="6581001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en.wikipedia.org</a:t>
            </a:r>
            <a:endParaRPr lang="en-US" sz="1200" dirty="0"/>
          </a:p>
        </p:txBody>
      </p:sp>
      <p:pic>
        <p:nvPicPr>
          <p:cNvPr id="137218" name="Picture 2" descr="File:Renal cyst ultrasound 110303120332 1218020.jpg"/>
          <p:cNvPicPr>
            <a:picLocks noChangeAspect="1" noChangeArrowheads="1"/>
          </p:cNvPicPr>
          <p:nvPr/>
        </p:nvPicPr>
        <p:blipFill>
          <a:blip r:embed="rId6" cstate="print"/>
          <a:srcRect l="8333" t="15476" r="6667" b="3274"/>
          <a:stretch>
            <a:fillRect/>
          </a:stretch>
        </p:blipFill>
        <p:spPr bwMode="auto">
          <a:xfrm>
            <a:off x="5148064" y="3501008"/>
            <a:ext cx="367240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Νεφρολιθίαση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  <p:pic>
        <p:nvPicPr>
          <p:cNvPr id="138242" name="Picture 2" descr="http://www.medison.ru/uzi/img/p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5448300" cy="40862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59632" y="6381328"/>
            <a:ext cx="24652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http://www.e-moh.com/vb/t35006/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t="36666"/>
          <a:stretch>
            <a:fillRect/>
          </a:stretch>
        </p:blipFill>
        <p:spPr bwMode="auto">
          <a:xfrm>
            <a:off x="5722793" y="260648"/>
            <a:ext cx="3421207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876256" y="20608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φυσιολογικό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Νεφρολιθίαση – κωλικός νεφρού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229200"/>
            <a:ext cx="5256584" cy="1152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Διάταση πυελοκαλυκικού συστήματος (*)</a:t>
            </a:r>
          </a:p>
          <a:p>
            <a:pPr marL="0" indent="0">
              <a:buNone/>
            </a:pPr>
            <a:r>
              <a:rPr lang="el-GR" dirty="0" smtClean="0"/>
              <a:t>Λίθος στην κυστεοουρητηρική συμβολή (βέλος)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  <p:pic>
        <p:nvPicPr>
          <p:cNvPr id="139266" name="Picture 2" descr="http://farm4.static.flickr.com/3115/2846410546_c2fece4fea_m.jpg"/>
          <p:cNvPicPr>
            <a:picLocks noChangeAspect="1" noChangeArrowheads="1"/>
          </p:cNvPicPr>
          <p:nvPr/>
        </p:nvPicPr>
        <p:blipFill>
          <a:blip r:embed="rId2" cstate="print"/>
          <a:srcRect t="13315" r="4167" b="10759"/>
          <a:stretch>
            <a:fillRect/>
          </a:stretch>
        </p:blipFill>
        <p:spPr bwMode="auto">
          <a:xfrm>
            <a:off x="251520" y="2204864"/>
            <a:ext cx="4968552" cy="295232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006882" y="6392361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ucsf.edu</a:t>
            </a:r>
            <a:endParaRPr lang="en-US" sz="1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t="36666"/>
          <a:stretch>
            <a:fillRect/>
          </a:stretch>
        </p:blipFill>
        <p:spPr bwMode="auto">
          <a:xfrm>
            <a:off x="5722793" y="1124744"/>
            <a:ext cx="3421207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https://www.ucsf.edu/sites/default/files/styles/300w/public/fields/field_insert_file/news/rt%20uvjstone.0001.png?itok=38kQUXb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8535" y="4490769"/>
            <a:ext cx="3227943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804248" y="29249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φυσιολογικό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8455559">
            <a:off x="6855900" y="6121289"/>
            <a:ext cx="531812" cy="61294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2411760" y="3789040"/>
            <a:ext cx="216024" cy="144016"/>
          </a:xfrm>
          <a:prstGeom prst="star5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 flipH="1" flipV="1">
            <a:off x="3347864" y="3356992"/>
            <a:ext cx="288032" cy="224408"/>
          </a:xfrm>
          <a:prstGeom prst="star5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Πεταλοειδής νεφρός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0416" t="18229" r="7552" b="30990"/>
          <a:stretch>
            <a:fillRect/>
          </a:stretch>
        </p:blipFill>
        <p:spPr bwMode="auto">
          <a:xfrm>
            <a:off x="251521" y="2276872"/>
            <a:ext cx="4770856" cy="295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40784"/>
            <a:ext cx="3923928" cy="478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95936" y="836712"/>
            <a:ext cx="3456385" cy="1008112"/>
          </a:xfrm>
        </p:spPr>
        <p:txBody>
          <a:bodyPr>
            <a:noAutofit/>
          </a:bodyPr>
          <a:lstStyle/>
          <a:p>
            <a:pPr algn="r"/>
            <a:r>
              <a:rPr lang="el-GR" dirty="0" smtClean="0"/>
              <a:t>Επινεφρίδια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298132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4284" b="10032"/>
          <a:stretch>
            <a:fillRect/>
          </a:stretch>
        </p:blipFill>
        <p:spPr bwMode="auto">
          <a:xfrm>
            <a:off x="3635896" y="2348880"/>
            <a:ext cx="5256584" cy="245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139952" y="537321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Φυσιολογικό επινεφρίδιο (βέλος)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Διογκωμένο επινεφρίδιο (κύκλος)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43808" y="116632"/>
            <a:ext cx="6300191" cy="10081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err="1" smtClean="0"/>
              <a:t>Υστεροσαλπιγγο</a:t>
            </a:r>
            <a:r>
              <a:rPr lang="en-US" sz="4000" dirty="0" smtClean="0"/>
              <a:t>-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err="1" smtClean="0"/>
              <a:t>γραφία</a:t>
            </a:r>
            <a:endParaRPr lang="el-GR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4847332"/>
            <a:ext cx="8424936" cy="203805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100" dirty="0" smtClean="0"/>
              <a:t>Καθετηριασμός τραχηλικού στομίου μήτρας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100" dirty="0" smtClean="0"/>
              <a:t>Σκιαγράφηση με ιωδιούχο σκιαγραφικό </a:t>
            </a:r>
            <a:endParaRPr lang="en-US" sz="2100" dirty="0" smtClean="0"/>
          </a:p>
          <a:p>
            <a:pPr marL="355600" indent="0" eaLnBrk="1" hangingPunct="1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l-GR" sz="2100" dirty="0" smtClean="0"/>
              <a:t>της κοιλότητας της μήτρας, των σαλπίγγων και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100" dirty="0" smtClean="0"/>
              <a:t>Έλεγχος της διάχυσης του σκιαγραφικού στην </a:t>
            </a:r>
            <a:r>
              <a:rPr lang="el-GR" sz="2100" dirty="0" err="1" smtClean="0"/>
              <a:t>περιτονα</a:t>
            </a:r>
            <a:r>
              <a:rPr lang="ru-RU" sz="2100" dirty="0" smtClean="0"/>
              <a:t>ї</a:t>
            </a:r>
            <a:r>
              <a:rPr lang="el-GR" sz="2100" dirty="0" err="1" smtClean="0"/>
              <a:t>κή</a:t>
            </a:r>
            <a:r>
              <a:rPr lang="el-GR" sz="2100" dirty="0" smtClean="0"/>
              <a:t> κοιλότητα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100" dirty="0" smtClean="0"/>
              <a:t>Απαγορεύεται σε ενδεχόμενο εγκυμοσύνης, τοπικής φλεγμονής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17838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557338"/>
            <a:ext cx="3311525" cy="3001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2348880"/>
            <a:ext cx="3573462" cy="3192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7199933" y="5613400"/>
            <a:ext cx="1944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r>
              <a:rPr lang="el-GR" altLang="el-GR" sz="1200">
                <a:latin typeface="+mn-lt"/>
                <a:hlinkClick r:id="rId5"/>
              </a:rPr>
              <a:t>brighamrad.harvard.edu/</a:t>
            </a:r>
            <a:r>
              <a:rPr lang="el-GR" altLang="el-GR" sz="1200">
                <a:latin typeface="+mn-lt"/>
              </a:rPr>
              <a:t> </a:t>
            </a:r>
          </a:p>
        </p:txBody>
      </p:sp>
      <p:pic>
        <p:nvPicPr>
          <p:cNvPr id="24584" name="Picture 11"/>
          <p:cNvPicPr>
            <a:picLocks noChangeAspect="1" noChangeArrowheads="1"/>
          </p:cNvPicPr>
          <p:nvPr/>
        </p:nvPicPr>
        <p:blipFill>
          <a:blip r:embed="rId6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6632"/>
            <a:ext cx="2195512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79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Μυελογραφία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88095" y="1052381"/>
            <a:ext cx="8424936" cy="5256584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defRPr/>
            </a:pPr>
            <a:r>
              <a:rPr lang="el-GR" dirty="0" smtClean="0"/>
              <a:t>Εισαγωγή σκιαγραφικού στο </a:t>
            </a:r>
            <a:r>
              <a:rPr lang="el-GR" dirty="0" err="1" smtClean="0"/>
              <a:t>υπαραχνοειδή</a:t>
            </a:r>
            <a:r>
              <a:rPr lang="el-GR" dirty="0" smtClean="0"/>
              <a:t> χώρο και </a:t>
            </a:r>
            <a:r>
              <a:rPr lang="el-GR" dirty="0" err="1" smtClean="0"/>
              <a:t>σκιαγραφηση</a:t>
            </a:r>
            <a:r>
              <a:rPr lang="el-GR" dirty="0" smtClean="0"/>
              <a:t> του ΕΝΥ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lnSpc>
                <a:spcPct val="105000"/>
              </a:lnSpc>
              <a:defRPr/>
            </a:pPr>
            <a:r>
              <a:rPr lang="el-GR" dirty="0" smtClean="0"/>
              <a:t>Γίνεται πλέον σπανιότατα όταν δεν επιτρέπεται η μαγνητική τομογραφία</a:t>
            </a:r>
            <a:r>
              <a:rPr lang="en-US" dirty="0" smtClean="0"/>
              <a:t>.</a:t>
            </a:r>
            <a:endParaRPr lang="el-GR" dirty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5692" r="3101" b="3204"/>
          <a:stretch>
            <a:fillRect/>
          </a:stretch>
        </p:blipFill>
        <p:spPr bwMode="auto">
          <a:xfrm>
            <a:off x="0" y="3284538"/>
            <a:ext cx="4321175" cy="3024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4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2849563"/>
            <a:ext cx="4887912" cy="4008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4256088" y="2539491"/>
            <a:ext cx="4887912" cy="7794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Κλασσική </a:t>
            </a:r>
            <a:r>
              <a:rPr lang="el-GR" altLang="el-GR" b="1" dirty="0" err="1">
                <a:latin typeface="+mn-lt"/>
              </a:rPr>
              <a:t>μυελογραφία</a:t>
            </a:r>
            <a:r>
              <a:rPr lang="el-GR" altLang="el-GR" b="1" dirty="0">
                <a:latin typeface="+mn-lt"/>
              </a:rPr>
              <a:t>                      ΜΤ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Όγκος (βέλος) </a:t>
            </a: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755650" y="2924175"/>
            <a:ext cx="2808238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Κλασσική </a:t>
            </a:r>
            <a:r>
              <a:rPr lang="el-GR" altLang="el-GR" b="1" dirty="0" err="1">
                <a:latin typeface="+mn-lt"/>
              </a:rPr>
              <a:t>μυελογραφία</a:t>
            </a:r>
            <a:r>
              <a:rPr lang="el-GR" altLang="el-GR" b="1" dirty="0">
                <a:latin typeface="+mn-lt"/>
              </a:rPr>
              <a:t> 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93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Διαταση λεπτού εντέρου - Ειλεός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5" name="Picture 6" descr="ScrubsAXR2_w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4527" y="1484784"/>
            <a:ext cx="4317953" cy="49916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112474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+mj-lt"/>
              </a:rPr>
              <a:t>Φυσιολογικό 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9506" name="Picture 2" descr="Medical X-Ray imaging ALP02 nevit.jpg"/>
          <p:cNvPicPr>
            <a:picLocks noChangeAspect="1" noChangeArrowheads="1"/>
          </p:cNvPicPr>
          <p:nvPr/>
        </p:nvPicPr>
        <p:blipFill>
          <a:blip r:embed="rId3" cstate="print"/>
          <a:srcRect l="3439" r="5434" b="2895"/>
          <a:stretch>
            <a:fillRect/>
          </a:stretch>
        </p:blipFill>
        <p:spPr bwMode="auto">
          <a:xfrm>
            <a:off x="467544" y="1484784"/>
            <a:ext cx="3816424" cy="496855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331640" y="6488668"/>
            <a:ext cx="2069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en.wikipedia.org/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Αρθογραφία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424936" cy="1296144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Εισαγωγή σκιαγραφικού σε αρθρώσεις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Κλασσική, ΑΤ, ΜΤ</a:t>
            </a:r>
            <a:r>
              <a:rPr lang="en-US" dirty="0" smtClean="0"/>
              <a:t>.</a:t>
            </a:r>
            <a:endParaRPr lang="el-GR" dirty="0" smtClean="0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9"/>
          <a:stretch>
            <a:fillRect/>
          </a:stretch>
        </p:blipFill>
        <p:spPr bwMode="auto">
          <a:xfrm>
            <a:off x="1476375" y="2974975"/>
            <a:ext cx="4248150" cy="3854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0"/>
            <a:ext cx="3074987" cy="3074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3470275"/>
            <a:ext cx="3384550" cy="338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5824538" y="3097213"/>
            <a:ext cx="3348037" cy="36671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Αξονική αρθρογραφία γόνατος</a:t>
            </a: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0" y="2997200"/>
            <a:ext cx="3348038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Κλασσική αρθρογραφία γόνατος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107504" y="4365625"/>
            <a:ext cx="1584771" cy="92333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Βελόνα ένεσης σκιαγραφικού</a:t>
            </a:r>
          </a:p>
        </p:txBody>
      </p:sp>
      <p:sp>
        <p:nvSpPr>
          <p:cNvPr id="26634" name="Line 12"/>
          <p:cNvSpPr>
            <a:spLocks noChangeShapeType="1"/>
          </p:cNvSpPr>
          <p:nvPr/>
        </p:nvSpPr>
        <p:spPr bwMode="auto">
          <a:xfrm flipV="1">
            <a:off x="1662113" y="4767263"/>
            <a:ext cx="461962" cy="43338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0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Αρθογραφία</a:t>
            </a:r>
            <a:r>
              <a:rPr lang="en-US" dirty="0"/>
              <a:t> </a:t>
            </a:r>
            <a:r>
              <a:rPr lang="en-US" sz="3000" b="0" dirty="0" smtClean="0"/>
              <a:t>2/2</a:t>
            </a:r>
            <a:endParaRPr lang="el-G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4248472" cy="5256584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Μαγνητική αρθρογραφία ώμου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Γαδολίνιο σε αραιό διάλυμα</a:t>
            </a:r>
            <a:r>
              <a:rPr lang="en-US" dirty="0" smtClean="0"/>
              <a:t>.</a:t>
            </a:r>
            <a:endParaRPr lang="el-GR" dirty="0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573016"/>
            <a:ext cx="3492500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708524" y="4738662"/>
            <a:ext cx="5327972" cy="147732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Χορήγηση σκιαγραφικού γίνεται υπό ακτινοσκόπηση 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Διάλυμα ιωδιούχου σκιαγραφικού  (ορατό στην ακτινοσκόπηση) και γαδολινίου (ορατό στη ΜΤ)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Βελόνα, καθετήρας χορήγησης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 flipV="1">
            <a:off x="755774" y="5746301"/>
            <a:ext cx="3024138" cy="288131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61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Αγγειογραφία</a:t>
            </a:r>
            <a:r>
              <a:rPr lang="en-US" dirty="0" smtClean="0"/>
              <a:t> </a:t>
            </a:r>
            <a:r>
              <a:rPr lang="en-US" sz="3000" b="0" dirty="0" smtClean="0"/>
              <a:t>1/</a:t>
            </a:r>
            <a:r>
              <a:rPr lang="el-GR" sz="3000" b="0" dirty="0" smtClean="0"/>
              <a:t>3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Σκιαγράφηση αυλού των αγγείων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Διάγνωση παθήσεων αγγείων - θεραπεία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Αξονική αγγειογραφία (ΕΦ, ιωδιούχο σκιαγραφικό)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Διάγνωση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Μαγνητική Αγγειογραφία (ΕΦ, γαδολίνιο)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Διάγνωση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Συμβατική αγγειογραφία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Ιωδιούχο σκιαγραφικό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l-GR" dirty="0" smtClean="0"/>
              <a:t>Ενδοφλέβια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l-GR" dirty="0" err="1" smtClean="0"/>
              <a:t>Ενδαρτηριακά</a:t>
            </a:r>
            <a:r>
              <a:rPr lang="el-GR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Επεμβατική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Κυρίως για θεραπευτικές πράξεις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81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Αγγειογραφία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2/</a:t>
            </a:r>
            <a:r>
              <a:rPr lang="el-GR" sz="3000" b="0" dirty="0" smtClean="0">
                <a:solidFill>
                  <a:prstClr val="white"/>
                </a:solidFill>
              </a:rPr>
              <a:t>3</a:t>
            </a:r>
            <a:endParaRPr lang="el-GR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780" y="116632"/>
            <a:ext cx="4670425" cy="6408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899008" y="5463541"/>
            <a:ext cx="3529186" cy="106182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ΜΤ αγγειογραφία (κέντρο)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Κλασσική ΕΑ αγγειογραφία (εκατέρωθεν)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555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Αγγειογραφία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3/</a:t>
            </a:r>
            <a:r>
              <a:rPr lang="el-GR" sz="3000" b="0" dirty="0" smtClean="0">
                <a:solidFill>
                  <a:prstClr val="white"/>
                </a:solidFill>
              </a:rPr>
              <a:t>3</a:t>
            </a:r>
            <a:endParaRPr lang="el-GR" dirty="0" smtClean="0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32630"/>
            <a:ext cx="2500312" cy="4098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32630"/>
            <a:ext cx="2667000" cy="4899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3031091" y="6454656"/>
            <a:ext cx="10897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l-GR" altLang="el-GR" sz="1200" dirty="0" smtClean="0">
                <a:latin typeface="+mn-lt"/>
                <a:hlinkClick r:id="rId4"/>
              </a:rPr>
              <a:t>mricenter.com</a:t>
            </a:r>
            <a:endParaRPr lang="el-GR" altLang="el-GR" sz="1200" dirty="0">
              <a:latin typeface="+mn-lt"/>
            </a:endParaRPr>
          </a:p>
        </p:txBody>
      </p:sp>
      <p:pic>
        <p:nvPicPr>
          <p:cNvPr id="3072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5857"/>
          <a:stretch>
            <a:fillRect/>
          </a:stretch>
        </p:blipFill>
        <p:spPr bwMode="auto">
          <a:xfrm>
            <a:off x="5724525" y="1832630"/>
            <a:ext cx="3235325" cy="393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1281197" y="1370965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prstClr val="white"/>
                </a:solidFill>
                <a:latin typeface="Calibri"/>
                <a:ea typeface="+mj-ea"/>
                <a:cs typeface="+mj-cs"/>
              </a:rPr>
              <a:t>ΜΤ</a:t>
            </a: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3576312" y="1370964"/>
            <a:ext cx="1699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prstClr val="white"/>
                </a:solidFill>
                <a:latin typeface="Calibri"/>
                <a:ea typeface="+mj-ea"/>
                <a:cs typeface="+mj-cs"/>
              </a:rPr>
              <a:t>Επεμβατική</a:t>
            </a:r>
            <a:endParaRPr lang="el-GR" sz="2400" dirty="0"/>
          </a:p>
        </p:txBody>
      </p:sp>
      <p:sp>
        <p:nvSpPr>
          <p:cNvPr id="8" name="Ορθογώνιο 7"/>
          <p:cNvSpPr/>
          <p:nvPr/>
        </p:nvSpPr>
        <p:spPr>
          <a:xfrm>
            <a:off x="6300192" y="1383159"/>
            <a:ext cx="2303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prstClr val="white"/>
                </a:solidFill>
                <a:latin typeface="Calibri"/>
                <a:ea typeface="+mj-ea"/>
                <a:cs typeface="+mj-cs"/>
              </a:rPr>
              <a:t>ΑΤ επεξεργασία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753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Αξονική αγγειογραφία  </a:t>
            </a:r>
            <a:r>
              <a:rPr lang="el-GR" sz="2800" b="0" dirty="0" smtClean="0"/>
              <a:t>1/2</a:t>
            </a:r>
            <a:endParaRPr lang="el-GR" dirty="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028939" y="1171219"/>
            <a:ext cx="2303462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ΑΤ </a:t>
            </a:r>
            <a:r>
              <a:rPr lang="el-GR" altLang="el-GR" b="1" dirty="0" smtClean="0">
                <a:latin typeface="+mn-lt"/>
              </a:rPr>
              <a:t>αγγειογραφία</a:t>
            </a:r>
            <a:endParaRPr lang="el-GR" altLang="el-GR" b="1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  <p:pic>
        <p:nvPicPr>
          <p:cNvPr id="74754" name="Picture 2" descr="http://www.radpod.org/wp-content/uploads/2007/10/intramural_haematoma_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5165089" cy="523835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940152" y="5877272"/>
            <a:ext cx="142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radpod.org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20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Αξονική αγγειογραφία  </a:t>
            </a:r>
            <a:r>
              <a:rPr lang="el-GR" sz="2800" b="0" dirty="0" smtClean="0"/>
              <a:t>2/2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982" y="1038087"/>
            <a:ext cx="6654494" cy="55268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44607" y="3429447"/>
            <a:ext cx="2303462" cy="7794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b="1" dirty="0" smtClean="0">
                <a:latin typeface="+mn-lt"/>
              </a:rPr>
              <a:t>CT</a:t>
            </a:r>
            <a:r>
              <a:rPr lang="el-GR" altLang="el-GR" b="1" dirty="0" smtClean="0">
                <a:latin typeface="+mn-lt"/>
              </a:rPr>
              <a:t> </a:t>
            </a:r>
            <a:r>
              <a:rPr lang="el-GR" altLang="el-GR" b="1" dirty="0" err="1">
                <a:latin typeface="+mn-lt"/>
              </a:rPr>
              <a:t>στεφανιογραφία</a:t>
            </a:r>
            <a:endParaRPr lang="el-GR" altLang="el-GR" b="1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Επεξεργασία εικόνας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801704" y="6581001"/>
            <a:ext cx="1961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l-GR" altLang="el-GR" sz="1200" dirty="0" smtClean="0">
                <a:latin typeface="+mn-lt"/>
                <a:hlinkClick r:id="rId3"/>
              </a:rPr>
              <a:t>rochestermedicalcenter.com</a:t>
            </a:r>
            <a:endParaRPr lang="el-GR" alt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43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784" y="116632"/>
            <a:ext cx="9082215" cy="115212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smtClean="0"/>
              <a:t>Κλασσική αγγειογραφία </a:t>
            </a:r>
            <a:br>
              <a:rPr lang="el-GR" sz="4000" dirty="0" smtClean="0"/>
            </a:br>
            <a:r>
              <a:rPr lang="el-GR" sz="3300" b="0" dirty="0" smtClean="0"/>
              <a:t>Τεχνική </a:t>
            </a:r>
            <a:r>
              <a:rPr lang="en-US" sz="3300" b="0" dirty="0" smtClean="0"/>
              <a:t>Seldinger</a:t>
            </a:r>
            <a:endParaRPr lang="el-GR" sz="3300" b="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424936" cy="52565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Sven-Ivar Seldinger</a:t>
            </a:r>
            <a:r>
              <a:rPr lang="el-GR" dirty="0" smtClean="0"/>
              <a:t> (1921–1998) </a:t>
            </a:r>
          </a:p>
          <a:p>
            <a:pPr eaLnBrk="1" hangingPunct="1">
              <a:defRPr/>
            </a:pPr>
            <a:r>
              <a:rPr lang="el-GR" dirty="0" smtClean="0"/>
              <a:t>Μέθοδος καθετηριασμού αγγείων (</a:t>
            </a:r>
            <a:r>
              <a:rPr lang="en-US" dirty="0" smtClean="0"/>
              <a:t>1953</a:t>
            </a:r>
            <a:r>
              <a:rPr lang="el-GR" dirty="0" smtClean="0"/>
              <a:t>)</a:t>
            </a:r>
          </a:p>
          <a:p>
            <a:pPr lvl="1" eaLnBrk="1" hangingPunct="1">
              <a:defRPr/>
            </a:pPr>
            <a:r>
              <a:rPr lang="el-GR" dirty="0" smtClean="0"/>
              <a:t>Εισαγωγή βελόνας</a:t>
            </a:r>
            <a:r>
              <a:rPr lang="en-US" dirty="0" smtClean="0"/>
              <a:t>.</a:t>
            </a:r>
          </a:p>
          <a:p>
            <a:pPr lvl="1" eaLnBrk="1" hangingPunct="1">
              <a:defRPr/>
            </a:pPr>
            <a:r>
              <a:rPr lang="el-GR" dirty="0" smtClean="0"/>
              <a:t>Τοποθέτηση της βελόνας στον αυλό</a:t>
            </a:r>
            <a:r>
              <a:rPr lang="en-US" dirty="0" smtClean="0"/>
              <a:t>.</a:t>
            </a:r>
          </a:p>
          <a:p>
            <a:pPr lvl="1" eaLnBrk="1" hangingPunct="1">
              <a:defRPr/>
            </a:pPr>
            <a:r>
              <a:rPr lang="el-GR" dirty="0" smtClean="0"/>
              <a:t>Εισαγωγή σύρματος, προώθηση για περίπου 10εκ.</a:t>
            </a:r>
            <a:endParaRPr lang="en-US" dirty="0" smtClean="0"/>
          </a:p>
          <a:p>
            <a:pPr lvl="1" eaLnBrk="1" hangingPunct="1">
              <a:defRPr/>
            </a:pPr>
            <a:r>
              <a:rPr lang="el-GR" dirty="0" smtClean="0"/>
              <a:t>Αφαίρεση της βελόνας – παραμένει το σύρμα στη θέση του</a:t>
            </a:r>
            <a:r>
              <a:rPr lang="en-US" dirty="0" smtClean="0"/>
              <a:t>.</a:t>
            </a:r>
          </a:p>
          <a:p>
            <a:pPr lvl="1" eaLnBrk="1" hangingPunct="1">
              <a:defRPr/>
            </a:pPr>
            <a:r>
              <a:rPr lang="el-GR" dirty="0" smtClean="0"/>
              <a:t>Προώθηση καθετήρα και σύρματος στην περιοχή ενδιαφέροντος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Αφαίρεση του σύρματος – παραμένει ο καθετήρας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8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424936" cy="576064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Ακτινογραφία σε όρθια θέση                            Σε ύπτια θέση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142338" name="Picture 2" descr="https://upload.wikimedia.org/wikipedia/commons/d/dc/Upright_X-ray_demonstrating_small_bowel_obstruction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55756"/>
            <a:ext cx="3888432" cy="5180552"/>
          </a:xfrm>
          <a:prstGeom prst="rect">
            <a:avLst/>
          </a:prstGeom>
          <a:noFill/>
        </p:spPr>
      </p:pic>
      <p:pic>
        <p:nvPicPr>
          <p:cNvPr id="7" name="Picture 6" descr="ScrubsAXR2_w6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47" y="1628800"/>
            <a:ext cx="4317953" cy="499164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403648" y="6581001"/>
            <a:ext cx="1925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en.wikipedia.org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Οικονόμου </a:t>
            </a:r>
            <a:r>
              <a:rPr lang="el-GR" sz="2000" dirty="0" smtClean="0"/>
              <a:t>2014. </a:t>
            </a:r>
            <a:r>
              <a:rPr lang="el-GR" sz="2000" dirty="0"/>
              <a:t>Γεωργία Οικονόμου. «Στοιχεία Διαγνωστικής Απεικόνισης. </a:t>
            </a:r>
            <a:r>
              <a:rPr lang="el-GR" sz="2000" dirty="0" smtClean="0"/>
              <a:t>Ενότητα 8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smtClean="0"/>
              <a:t>Απεικόνιση Κοιλίας – Απεικόνιση με σκιαγραφικά μέσα».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2232248" cy="1008112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Κήλη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5" name="Picture 5" descr="Nottingham_AXR5_012_w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558800"/>
            <a:ext cx="4724400" cy="629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4104456"/>
          </a:xfrm>
        </p:spPr>
        <p:txBody>
          <a:bodyPr/>
          <a:lstStyle/>
          <a:p>
            <a:pPr marL="0" lvl="2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200" b="1" dirty="0" smtClean="0">
                <a:latin typeface="Arial" pitchFamily="34" charset="0"/>
                <a:cs typeface="Lucida Sans Unicode" pitchFamily="34" charset="0"/>
              </a:rPr>
              <a:t>‘</a:t>
            </a:r>
            <a:r>
              <a:rPr lang="el-GR" sz="3200" b="1" dirty="0" smtClean="0">
                <a:latin typeface="Arial" pitchFamily="34" charset="0"/>
                <a:cs typeface="Lucida Sans Unicode" pitchFamily="34" charset="0"/>
              </a:rPr>
              <a:t>Λευκές δομές</a:t>
            </a:r>
            <a:r>
              <a:rPr lang="en-US" sz="3200" b="1" dirty="0" smtClean="0">
                <a:latin typeface="Arial" pitchFamily="34" charset="0"/>
                <a:cs typeface="Lucida Sans Unicode" pitchFamily="34" charset="0"/>
              </a:rPr>
              <a:t>’ = </a:t>
            </a:r>
            <a:r>
              <a:rPr lang="el-GR" sz="3200" b="1" dirty="0" smtClean="0">
                <a:latin typeface="Arial" pitchFamily="34" charset="0"/>
                <a:cs typeface="Lucida Sans Unicode" pitchFamily="34" charset="0"/>
              </a:rPr>
              <a:t>ασβέστιο</a:t>
            </a:r>
          </a:p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Ασβέστιο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260475" indent="-457200">
              <a:buFont typeface="+mj-lt"/>
              <a:buAutoNum type="arabicPeriod"/>
            </a:pPr>
            <a:r>
              <a:rPr lang="el-GR" sz="2400" dirty="0" smtClean="0">
                <a:latin typeface="Arial" pitchFamily="34" charset="0"/>
              </a:rPr>
              <a:t>Χολόλιθοι, ουρόλιθοι</a:t>
            </a:r>
          </a:p>
          <a:p>
            <a:pPr marL="1260475" indent="-457200">
              <a:buFont typeface="+mj-lt"/>
              <a:buAutoNum type="arabicPeriod"/>
            </a:pPr>
            <a:r>
              <a:rPr lang="el-GR" dirty="0" smtClean="0">
                <a:latin typeface="Arial" pitchFamily="34" charset="0"/>
              </a:rPr>
              <a:t>Νεφρασβέστωση</a:t>
            </a:r>
          </a:p>
          <a:p>
            <a:pPr marL="1260475" indent="-457200">
              <a:buFont typeface="+mj-lt"/>
              <a:buAutoNum type="arabicPeriod"/>
            </a:pPr>
            <a:r>
              <a:rPr lang="el-GR" dirty="0" smtClean="0">
                <a:latin typeface="Arial" pitchFamily="34" charset="0"/>
              </a:rPr>
              <a:t>Αποτιτανώσεις χωρίς σημασία –λεμφαδένες.</a:t>
            </a:r>
          </a:p>
          <a:p>
            <a:r>
              <a:rPr lang="el-GR" b="1" dirty="0" smtClean="0">
                <a:latin typeface="Arial" pitchFamily="34" charset="0"/>
              </a:rPr>
              <a:t>Οστά</a:t>
            </a:r>
            <a:endParaRPr lang="en-US" sz="4000" b="1" dirty="0" smtClean="0">
              <a:latin typeface="Arial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2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2A1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312</TotalTime>
  <Words>1694</Words>
  <Application>Microsoft Office PowerPoint</Application>
  <PresentationFormat>Προβολή στην οθόνη (4:3)</PresentationFormat>
  <Paragraphs>395</Paragraphs>
  <Slides>74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74</vt:i4>
      </vt:variant>
    </vt:vector>
  </HeadingPairs>
  <TitlesOfParts>
    <vt:vector size="76" baseType="lpstr">
      <vt:lpstr>exo-opistho_simeiomata</vt:lpstr>
      <vt:lpstr>OC_template_updated</vt:lpstr>
      <vt:lpstr>Στοιχεία Διαγνωστικής Απεικόνισης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Διαταση λεπτού εντέρου - Ειλεός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Χρόνια παγκρεατίτιδα</vt:lpstr>
      <vt:lpstr>Πεπτικό σύστημα 1/2</vt:lpstr>
      <vt:lpstr>Πεπτικό σύστημα 2/2</vt:lpstr>
      <vt:lpstr>Βαριούχο γεύμα 1/5</vt:lpstr>
      <vt:lpstr>Βαριούχο γεύμα 2/5</vt:lpstr>
      <vt:lpstr>Βαριούχο γεύμα 3/5</vt:lpstr>
      <vt:lpstr>Βαριούχο γεύμα 4/5</vt:lpstr>
      <vt:lpstr>Βαριούχο γεύμα 5/5</vt:lpstr>
      <vt:lpstr>Διάβαση  λεπτού εντέρου</vt:lpstr>
      <vt:lpstr>Εντερόκλυση</vt:lpstr>
      <vt:lpstr>CT Εντερόκλυση</vt:lpstr>
      <vt:lpstr>ΜΤ Εντερόκλυση</vt:lpstr>
      <vt:lpstr>Διάβαση λεπτού εντέρου  ιωδιούχο σκιαγραφικό 1/2</vt:lpstr>
      <vt:lpstr>Διάβαση λεπτού εντέρου  ιωδιούχο σκιαγραφικό 2/2</vt:lpstr>
      <vt:lpstr>Βαριούχος υποκλυσμός</vt:lpstr>
      <vt:lpstr>Παρουσίαση του PowerPoint</vt:lpstr>
      <vt:lpstr>Παρουσίαση του PowerPoint</vt:lpstr>
      <vt:lpstr>Ουροποιητικό σύστημα</vt:lpstr>
      <vt:lpstr>Ε/Φ ουρογραφία</vt:lpstr>
      <vt:lpstr>Παρουσίαση του PowerPoint</vt:lpstr>
      <vt:lpstr>Παρουσίαση του PowerPoint</vt:lpstr>
      <vt:lpstr>Παρουσίαση του PowerPoint</vt:lpstr>
      <vt:lpstr>Ιωδιούχα σκιαγραφικά χορήγηση</vt:lpstr>
      <vt:lpstr>Χοληδόχος κύστη</vt:lpstr>
      <vt:lpstr>Φυσιολογική χοληδόχος κύστη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Χοληδόχος κύστη</vt:lpstr>
      <vt:lpstr>Ενδοσκοπική  χολαγγειογραφία</vt:lpstr>
      <vt:lpstr>Διάταση χοληφόρων</vt:lpstr>
      <vt:lpstr>Χοληφόρα</vt:lpstr>
      <vt:lpstr>Παρουσίαση του PowerPoint</vt:lpstr>
      <vt:lpstr>Παρουσίαση του PowerPoint</vt:lpstr>
      <vt:lpstr>Μεταστάσεις</vt:lpstr>
      <vt:lpstr>Οξεία παγκρεατίτιδα</vt:lpstr>
      <vt:lpstr>Παρουσίαση του PowerPoint</vt:lpstr>
      <vt:lpstr>Χρόνια παγκρεατίτιδα</vt:lpstr>
      <vt:lpstr>Πάγκρεας - καρκίνος</vt:lpstr>
      <vt:lpstr>Κύστεις νεφρών</vt:lpstr>
      <vt:lpstr>Νεφρολιθίαση </vt:lpstr>
      <vt:lpstr>Νεφρολιθίαση – κωλικός νεφρού</vt:lpstr>
      <vt:lpstr>Πεταλοειδής νεφρός</vt:lpstr>
      <vt:lpstr>Επινεφρίδια</vt:lpstr>
      <vt:lpstr>Υστεροσαλπιγγο- γραφία</vt:lpstr>
      <vt:lpstr>Μυελογραφία</vt:lpstr>
      <vt:lpstr>Αρθογραφία 1/2</vt:lpstr>
      <vt:lpstr>Αρθογραφία 2/2</vt:lpstr>
      <vt:lpstr>Αγγειογραφία 1/3</vt:lpstr>
      <vt:lpstr>Αγγειογραφία 2/3</vt:lpstr>
      <vt:lpstr>Αγγειογραφία 3/3</vt:lpstr>
      <vt:lpstr>Αξονική αγγειογραφία  1/2</vt:lpstr>
      <vt:lpstr>Αξονική αγγειογραφία  2/2</vt:lpstr>
      <vt:lpstr>Κλασσική αγγειογραφία  Τεχνική Seldinger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Στοιχεία Διαγνωστικής Απεικόνισης</dc:title>
  <dc:creator>fkaram2</dc:creator>
  <cp:lastModifiedBy>fkaram2</cp:lastModifiedBy>
  <cp:revision>18</cp:revision>
  <dcterms:created xsi:type="dcterms:W3CDTF">2015-10-23T14:00:45Z</dcterms:created>
  <dcterms:modified xsi:type="dcterms:W3CDTF">2015-12-05T10:31:09Z</dcterms:modified>
</cp:coreProperties>
</file>