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Lst>
  <p:notesMasterIdLst>
    <p:notesMasterId r:id="rId34"/>
  </p:notesMasterIdLst>
  <p:handoutMasterIdLst>
    <p:handoutMasterId r:id="rId35"/>
  </p:handoutMasterIdLst>
  <p:sldIdLst>
    <p:sldId id="29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97" r:id="rId22"/>
    <p:sldId id="285" r:id="rId23"/>
    <p:sldId id="291" r:id="rId24"/>
    <p:sldId id="293" r:id="rId25"/>
    <p:sldId id="295" r:id="rId26"/>
    <p:sldId id="298" r:id="rId27"/>
    <p:sldId id="257" r:id="rId28"/>
    <p:sldId id="262" r:id="rId29"/>
    <p:sldId id="264" r:id="rId30"/>
    <p:sldId id="265"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p:scale>
          <a:sx n="114" d="100"/>
          <a:sy n="114" d="100"/>
        </p:scale>
        <p:origin x="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21</a:t>
            </a:fld>
            <a:endParaRPr lang="el-GR"/>
          </a:p>
        </p:txBody>
      </p:sp>
    </p:spTree>
    <p:extLst>
      <p:ext uri="{BB962C8B-B14F-4D97-AF65-F5344CB8AC3E}">
        <p14:creationId xmlns:p14="http://schemas.microsoft.com/office/powerpoint/2010/main" val="27414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a:p>
        </p:txBody>
      </p:sp>
    </p:spTree>
    <p:extLst>
      <p:ext uri="{BB962C8B-B14F-4D97-AF65-F5344CB8AC3E}">
        <p14:creationId xmlns:p14="http://schemas.microsoft.com/office/powerpoint/2010/main" val="53947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229853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133692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p:txBody>
          <a:bodyPr/>
          <a:lstStyle>
            <a:lvl1pPr>
              <a:defRPr>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0000"/>
              </a:lnSpc>
              <a:spcBef>
                <a:spcPts val="1200"/>
              </a:spcBef>
              <a:defRPr sz="2400"/>
            </a:lvl1pPr>
            <a:lvl2pPr>
              <a:lnSpc>
                <a:spcPct val="110000"/>
              </a:lnSpc>
              <a:spcBef>
                <a:spcPts val="1200"/>
              </a:spcBef>
              <a:defRPr sz="2200"/>
            </a:lvl2pPr>
            <a:lvl3pPr>
              <a:lnSpc>
                <a:spcPct val="110000"/>
              </a:lnSpc>
              <a:spcBef>
                <a:spcPts val="1200"/>
              </a:spcBef>
              <a:defRPr sz="2000"/>
            </a:lvl3pPr>
            <a:lvl4pPr>
              <a:lnSpc>
                <a:spcPct val="110000"/>
              </a:lnSpc>
              <a:spcBef>
                <a:spcPts val="1200"/>
              </a:spcBef>
              <a:defRPr/>
            </a:lvl4pPr>
            <a:lvl5pPr>
              <a:lnSpc>
                <a:spcPct val="110000"/>
              </a:lnSpc>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735742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72283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08906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826410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89457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09407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20085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87320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376046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898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p:txBody>
          <a:bodyPr/>
          <a:lstStyle>
            <a:lvl1pPr>
              <a:defRPr>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51017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53216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61131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164049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66228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31592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7168625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0287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765312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5543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225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gardco.com/pages/viscosity/vi/dial_viscometer.cfm"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www.youtube.com/watch?v=LcRvBkuccRA" TargetMode="External"/><Relationship Id="rId5" Type="http://schemas.openxmlformats.org/officeDocument/2006/relationships/notesSlide" Target="../notesSlides/notesSlide4.xml"/><Relationship Id="rId4"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Κοσμητολογία</a:t>
            </a:r>
            <a:r>
              <a:rPr lang="el-GR" sz="3600" b="1" dirty="0" smtClean="0">
                <a:solidFill>
                  <a:schemeClr val="tx1"/>
                </a:solidFill>
                <a:latin typeface="+mn-lt"/>
              </a:rPr>
              <a:t> Ι - Θ</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a:t>
            </a:r>
            <a:r>
              <a:rPr lang="en-US" sz="2600" b="1" dirty="0" smtClean="0"/>
              <a:t>7</a:t>
            </a:r>
            <a:r>
              <a:rPr lang="el-GR" sz="2600" dirty="0" smtClean="0"/>
              <a:t>: </a:t>
            </a:r>
            <a:r>
              <a:rPr lang="el-GR" sz="2600" dirty="0" err="1" smtClean="0"/>
              <a:t>Ρεολογία</a:t>
            </a:r>
            <a:r>
              <a:rPr lang="el-GR" sz="2600" dirty="0" smtClean="0"/>
              <a:t> - Μη </a:t>
            </a:r>
            <a:r>
              <a:rPr lang="el-GR" sz="2600" dirty="0" err="1" smtClean="0"/>
              <a:t>νευτωνικά</a:t>
            </a:r>
            <a:r>
              <a:rPr lang="el-GR" sz="2600" dirty="0" smtClean="0"/>
              <a:t> συστήματα</a:t>
            </a:r>
            <a:endParaRPr lang="en-US" sz="2600" dirty="0" smtClean="0"/>
          </a:p>
          <a:p>
            <a:pPr>
              <a:spcBef>
                <a:spcPts val="0"/>
              </a:spcBef>
            </a:pPr>
            <a:r>
              <a:rPr lang="el-GR" sz="2200" dirty="0" smtClean="0"/>
              <a:t>Δρ. Αθανασία </a:t>
            </a:r>
            <a:r>
              <a:rPr lang="el-GR" sz="2200" dirty="0" err="1" smtClean="0"/>
              <a:t>Βαρβαρέσου</a:t>
            </a:r>
            <a:endParaRPr lang="el-GR" sz="2200" dirty="0" smtClean="0"/>
          </a:p>
          <a:p>
            <a:pPr>
              <a:spcBef>
                <a:spcPts val="0"/>
              </a:spcBef>
            </a:pPr>
            <a:r>
              <a:rPr lang="el-GR" sz="2200" dirty="0" smtClean="0"/>
              <a:t>Αναπληρώτρια Καθηγήτρια </a:t>
            </a:r>
            <a:r>
              <a:rPr lang="el-GR" sz="2200" dirty="0" err="1" smtClean="0"/>
              <a:t>Κοσμητολογίας</a:t>
            </a:r>
            <a:endParaRPr lang="el-GR" sz="2200" dirty="0" smtClean="0"/>
          </a:p>
          <a:p>
            <a:pPr>
              <a:spcBef>
                <a:spcPts val="0"/>
              </a:spcBef>
            </a:pPr>
            <a:r>
              <a:rPr lang="el-GR" sz="2200" dirty="0" smtClean="0"/>
              <a:t>Τμήμα Αισθητικής και </a:t>
            </a:r>
            <a:r>
              <a:rPr lang="el-GR" sz="2200" dirty="0" err="1" smtClean="0"/>
              <a:t>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409784056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0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Θιξοτροπία</a:t>
            </a:r>
            <a:r>
              <a:rPr lang="el-GR" dirty="0"/>
              <a:t> </a:t>
            </a:r>
            <a:r>
              <a:rPr lang="el-GR" sz="3200" b="0" dirty="0" smtClean="0"/>
              <a:t>(2</a:t>
            </a:r>
            <a:r>
              <a:rPr lang="en-US" sz="3200" b="0" dirty="0" smtClean="0"/>
              <a:t>/</a:t>
            </a:r>
            <a:r>
              <a:rPr lang="el-GR" sz="3200" b="0" dirty="0" smtClean="0"/>
              <a:t>4)</a:t>
            </a:r>
            <a:endParaRPr lang="el-GR" dirty="0"/>
          </a:p>
        </p:txBody>
      </p:sp>
      <p:sp>
        <p:nvSpPr>
          <p:cNvPr id="3" name="Θέση περιεχομένου 2"/>
          <p:cNvSpPr>
            <a:spLocks noGrp="1"/>
          </p:cNvSpPr>
          <p:nvPr>
            <p:ph idx="1"/>
          </p:nvPr>
        </p:nvSpPr>
        <p:spPr/>
        <p:txBody>
          <a:bodyPr/>
          <a:lstStyle/>
          <a:p>
            <a:pPr>
              <a:lnSpc>
                <a:spcPct val="112000"/>
              </a:lnSpc>
            </a:pPr>
            <a:r>
              <a:rPr lang="el-GR" dirty="0"/>
              <a:t>Στις περισσότερες περιπτώσεις με τη διακοπή της τάσης διάτμησης, το σύστημα τείνει να αποκτήσει την αρχική του δομή με τη διαφορά ότι η πορεία της επιστροφής του συστήματος στην αρχική κατάσταση δεν είναι πάντα ίδια με την πορεία καταστροφής της δομής του. Στα περισσότερα </a:t>
            </a:r>
            <a:r>
              <a:rPr lang="el-GR" b="1" dirty="0"/>
              <a:t>πλαστικά και </a:t>
            </a:r>
            <a:r>
              <a:rPr lang="el-GR" b="1" dirty="0" err="1"/>
              <a:t>ψευδοπλαστικά</a:t>
            </a:r>
            <a:r>
              <a:rPr lang="el-GR" b="1" dirty="0"/>
              <a:t> </a:t>
            </a:r>
            <a:r>
              <a:rPr lang="el-GR" dirty="0"/>
              <a:t>συστήματα η καμπύλη επαναφοράς έχει κατεύθυνση βέβαια αντίθετη με την αρχική, είναι όμως </a:t>
            </a:r>
            <a:r>
              <a:rPr lang="el-GR" b="1" dirty="0"/>
              <a:t>μετατοπισμένη προς τα αριστερά σε σχέση με την καμπύλη ροής</a:t>
            </a:r>
            <a:r>
              <a:rPr lang="el-GR" b="1" dirty="0" smtClean="0"/>
              <a:t>.</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527621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Θιξοτροπία</a:t>
            </a:r>
            <a:r>
              <a:rPr lang="el-GR" dirty="0"/>
              <a:t> </a:t>
            </a:r>
            <a:r>
              <a:rPr lang="el-GR" sz="3200" b="0" dirty="0" smtClean="0"/>
              <a:t>(3</a:t>
            </a:r>
            <a:r>
              <a:rPr lang="en-US" sz="3200" b="0" dirty="0" smtClean="0"/>
              <a:t>/</a:t>
            </a:r>
            <a:r>
              <a:rPr lang="el-GR" sz="32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pic>
        <p:nvPicPr>
          <p:cNvPr id="5" name="Εικόνα 2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755576" y="1268760"/>
            <a:ext cx="7704856" cy="5040560"/>
          </a:xfrm>
        </p:spPr>
      </p:pic>
    </p:spTree>
    <p:extLst>
      <p:ext uri="{BB962C8B-B14F-4D97-AF65-F5344CB8AC3E}">
        <p14:creationId xmlns:p14="http://schemas.microsoft.com/office/powerpoint/2010/main" val="3996639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Θιξοτροπία</a:t>
            </a:r>
            <a:r>
              <a:rPr lang="el-GR" dirty="0"/>
              <a:t> </a:t>
            </a:r>
            <a:r>
              <a:rPr lang="el-GR" sz="3200" b="0" dirty="0" smtClean="0"/>
              <a:t>(4</a:t>
            </a:r>
            <a:r>
              <a:rPr lang="en-US" sz="3200" b="0" dirty="0" smtClean="0"/>
              <a:t>/</a:t>
            </a:r>
            <a:r>
              <a:rPr lang="el-GR" sz="3200" b="0" dirty="0" smtClean="0"/>
              <a:t>4)</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altLang="el-GR" dirty="0"/>
              <a:t>Επίσης, θα πρέπει να μελετάται η μεταβολή της </a:t>
            </a:r>
            <a:r>
              <a:rPr lang="el-GR" altLang="el-GR" dirty="0" err="1"/>
              <a:t>θιξοτροπίας</a:t>
            </a:r>
            <a:r>
              <a:rPr lang="el-GR" altLang="el-GR" dirty="0"/>
              <a:t> με τη θερμοκρασία γιατί πολλές φορές συμβαίνει μια κρέμα που είναι πολύ </a:t>
            </a:r>
            <a:r>
              <a:rPr lang="el-GR" altLang="el-GR" dirty="0" err="1"/>
              <a:t>θιξοτροπική</a:t>
            </a:r>
            <a:r>
              <a:rPr lang="el-GR" altLang="el-GR" dirty="0"/>
              <a:t> στη θερμοκρασία του περιβάλλοντος (20</a:t>
            </a:r>
            <a:r>
              <a:rPr lang="el-GR" altLang="el-GR" baseline="30000" dirty="0"/>
              <a:t>ο</a:t>
            </a:r>
            <a:r>
              <a:rPr lang="el-GR" altLang="el-GR" dirty="0"/>
              <a:t>C), να γίνεται λιγότερο </a:t>
            </a:r>
            <a:r>
              <a:rPr lang="el-GR" altLang="el-GR" dirty="0" err="1"/>
              <a:t>θιξοτροπική</a:t>
            </a:r>
            <a:r>
              <a:rPr lang="el-GR" altLang="el-GR" dirty="0"/>
              <a:t> στη θερμοκρασία του δέρματος (35-36°C) μ' αποτέλεσμα το άπλωμα της να γίνεται προβληματικό.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47020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a:t>
            </a:r>
            <a:r>
              <a:rPr lang="el-GR" dirty="0" err="1" smtClean="0"/>
              <a:t>ντιθιξοτροπία</a:t>
            </a:r>
            <a:r>
              <a:rPr lang="el-GR" dirty="0" smtClean="0"/>
              <a:t> </a:t>
            </a:r>
            <a:r>
              <a:rPr lang="el-GR" sz="3200" b="0" dirty="0" smtClean="0"/>
              <a:t>(1</a:t>
            </a:r>
            <a:r>
              <a:rPr lang="en-US" sz="3200" b="0" dirty="0" smtClean="0"/>
              <a:t>/</a:t>
            </a:r>
            <a:r>
              <a:rPr lang="el-GR" sz="3200" b="0" dirty="0" smtClean="0"/>
              <a:t>2)</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Τα διασταλτικά συστήματα με την άρση της τάσης διάτμησης τείνουν να επανέλθουν στην αρχική τους κατάσταση, αλλά τα φαινόμενα που λαμβάνουν χώρα είναι αντίθετα από εκείνα των πλαστικών και των </a:t>
            </a:r>
            <a:r>
              <a:rPr lang="el-GR" dirty="0" err="1"/>
              <a:t>ψευδοπλαστικών</a:t>
            </a:r>
            <a:r>
              <a:rPr lang="el-GR" dirty="0"/>
              <a:t> συστημάτων.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54677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A</a:t>
            </a:r>
            <a:r>
              <a:rPr lang="el-GR" dirty="0" err="1"/>
              <a:t>ντιθιξοτροπία</a:t>
            </a:r>
            <a:r>
              <a:rPr lang="el-GR" dirty="0"/>
              <a:t> </a:t>
            </a:r>
            <a:r>
              <a:rPr lang="el-GR" sz="3200" b="0" dirty="0" smtClean="0"/>
              <a:t>(2</a:t>
            </a:r>
            <a:r>
              <a:rPr lang="en-US" sz="3200" b="0" dirty="0" smtClean="0"/>
              <a:t>/</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7645047" cy="331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27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697144" cy="1080120"/>
          </a:xfrm>
        </p:spPr>
        <p:txBody>
          <a:bodyPr>
            <a:normAutofit fontScale="90000"/>
          </a:bodyPr>
          <a:lstStyle/>
          <a:p>
            <a:r>
              <a:rPr lang="el-GR" dirty="0"/>
              <a:t>Παράγοντες που επιδρούν στις </a:t>
            </a:r>
            <a:r>
              <a:rPr lang="el-GR" dirty="0" err="1"/>
              <a:t>ρεολογικές</a:t>
            </a:r>
            <a:r>
              <a:rPr lang="el-GR" dirty="0"/>
              <a:t> ιδιότητες των </a:t>
            </a:r>
            <a:r>
              <a:rPr lang="el-GR" dirty="0" smtClean="0"/>
              <a:t>γαλακτωμάτων</a:t>
            </a:r>
            <a:endParaRPr lang="el-GR" dirty="0"/>
          </a:p>
        </p:txBody>
      </p:sp>
      <p:sp>
        <p:nvSpPr>
          <p:cNvPr id="3" name="Θέση περιεχομένου 2"/>
          <p:cNvSpPr>
            <a:spLocks noGrp="1"/>
          </p:cNvSpPr>
          <p:nvPr>
            <p:ph idx="1"/>
          </p:nvPr>
        </p:nvSpPr>
        <p:spPr>
          <a:xfrm>
            <a:off x="827584" y="1700808"/>
            <a:ext cx="3754760" cy="4608512"/>
          </a:xfrm>
        </p:spPr>
        <p:txBody>
          <a:bodyPr/>
          <a:lstStyle/>
          <a:p>
            <a:r>
              <a:rPr lang="el-GR" dirty="0"/>
              <a:t>Εσωτερική </a:t>
            </a:r>
            <a:r>
              <a:rPr lang="el-GR" dirty="0" smtClean="0"/>
              <a:t>φάση,</a:t>
            </a:r>
            <a:endParaRPr lang="el-GR" dirty="0"/>
          </a:p>
          <a:p>
            <a:r>
              <a:rPr lang="el-GR" dirty="0"/>
              <a:t>Εξωτερική </a:t>
            </a:r>
            <a:r>
              <a:rPr lang="el-GR" dirty="0" smtClean="0"/>
              <a:t>φάση,</a:t>
            </a:r>
            <a:endParaRPr lang="el-GR" dirty="0"/>
          </a:p>
          <a:p>
            <a:r>
              <a:rPr lang="el-GR" dirty="0" err="1" smtClean="0"/>
              <a:t>Γαλακτωματοποιητές</a:t>
            </a:r>
            <a:endParaRPr lang="en-US" dirty="0" smtClean="0"/>
          </a:p>
          <a:p>
            <a:r>
              <a:rPr lang="el-GR" smtClean="0"/>
              <a:t>Θερμοκρασία</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1368462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Εσωτερική </a:t>
            </a:r>
            <a:r>
              <a:rPr lang="el-GR" dirty="0" smtClean="0"/>
              <a:t>φάση </a:t>
            </a:r>
            <a:r>
              <a:rPr lang="el-GR" sz="3200" b="0" dirty="0" smtClean="0"/>
              <a:t>(1/2)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95536" y="1844824"/>
                <a:ext cx="8229600" cy="1872208"/>
              </a:xfrm>
            </p:spPr>
            <p:txBody>
              <a:bodyPr>
                <a:normAutofit/>
              </a:bodyPr>
              <a:lstStyle/>
              <a:p>
                <a14:m>
                  <m:oMath xmlns:m="http://schemas.openxmlformats.org/officeDocument/2006/math">
                    <m:r>
                      <m:rPr>
                        <m:sty m:val="p"/>
                      </m:rPr>
                      <a:rPr lang="el-GR" sz="2600" b="0" i="0" smtClean="0">
                        <a:latin typeface="Cambria Math"/>
                      </a:rPr>
                      <m:t>Φ</m:t>
                    </m:r>
                    <m:r>
                      <a:rPr lang="el-GR" sz="2600" b="0" i="0" smtClean="0">
                        <a:latin typeface="Cambria Math"/>
                      </a:rPr>
                      <m:t>=</m:t>
                    </m:r>
                    <m:f>
                      <m:fPr>
                        <m:ctrlPr>
                          <a:rPr lang="el-GR" sz="2600" b="0" i="1" smtClean="0">
                            <a:latin typeface="Cambria Math"/>
                          </a:rPr>
                        </m:ctrlPr>
                      </m:fPr>
                      <m:num>
                        <m:sSub>
                          <m:sSubPr>
                            <m:ctrlPr>
                              <a:rPr lang="el-GR" sz="2600" b="0" i="1" smtClean="0">
                                <a:latin typeface="Cambria Math"/>
                              </a:rPr>
                            </m:ctrlPr>
                          </m:sSubPr>
                          <m:e>
                            <m:r>
                              <m:rPr>
                                <m:sty m:val="p"/>
                              </m:rPr>
                              <a:rPr lang="en-US" sz="2600" b="0" i="0" smtClean="0">
                                <a:latin typeface="Cambria Math"/>
                              </a:rPr>
                              <m:t>V</m:t>
                            </m:r>
                          </m:e>
                          <m:sub>
                            <m:r>
                              <m:rPr>
                                <m:sty m:val="p"/>
                              </m:rPr>
                              <a:rPr lang="el-GR" sz="2600" b="0" i="0" smtClean="0">
                                <a:latin typeface="Cambria Math"/>
                              </a:rPr>
                              <m:t>εσ</m:t>
                            </m:r>
                          </m:sub>
                        </m:sSub>
                      </m:num>
                      <m:den>
                        <m:sSub>
                          <m:sSubPr>
                            <m:ctrlPr>
                              <a:rPr lang="el-GR" sz="2600" i="1">
                                <a:latin typeface="Cambria Math"/>
                              </a:rPr>
                            </m:ctrlPr>
                          </m:sSubPr>
                          <m:e>
                            <m:r>
                              <m:rPr>
                                <m:sty m:val="p"/>
                              </m:rPr>
                              <a:rPr lang="en-US" sz="2600">
                                <a:latin typeface="Cambria Math"/>
                              </a:rPr>
                              <m:t>V</m:t>
                            </m:r>
                          </m:e>
                          <m:sub>
                            <m:r>
                              <m:rPr>
                                <m:sty m:val="p"/>
                              </m:rPr>
                              <a:rPr lang="el-GR" sz="2600">
                                <a:latin typeface="Cambria Math"/>
                              </a:rPr>
                              <m:t>εσ</m:t>
                            </m:r>
                          </m:sub>
                        </m:sSub>
                        <m:r>
                          <a:rPr lang="el-GR" sz="2600" b="0" i="1" smtClean="0">
                            <a:latin typeface="Cambria Math"/>
                          </a:rPr>
                          <m:t> +</m:t>
                        </m:r>
                        <m:sSub>
                          <m:sSubPr>
                            <m:ctrlPr>
                              <a:rPr lang="el-GR" sz="2600" i="1">
                                <a:latin typeface="Cambria Math"/>
                              </a:rPr>
                            </m:ctrlPr>
                          </m:sSubPr>
                          <m:e>
                            <m:r>
                              <m:rPr>
                                <m:sty m:val="p"/>
                              </m:rPr>
                              <a:rPr lang="en-US" sz="2600">
                                <a:latin typeface="Cambria Math"/>
                              </a:rPr>
                              <m:t>V</m:t>
                            </m:r>
                          </m:e>
                          <m:sub>
                            <m:r>
                              <m:rPr>
                                <m:sty m:val="p"/>
                              </m:rPr>
                              <a:rPr lang="el-GR" sz="2600">
                                <a:latin typeface="Cambria Math"/>
                              </a:rPr>
                              <m:t>ε</m:t>
                            </m:r>
                            <m:r>
                              <m:rPr>
                                <m:sty m:val="p"/>
                              </m:rPr>
                              <a:rPr lang="el-GR" sz="2600" b="0" i="0" smtClean="0">
                                <a:latin typeface="Cambria Math"/>
                              </a:rPr>
                              <m:t>ξ</m:t>
                            </m:r>
                          </m:sub>
                        </m:sSub>
                      </m:den>
                    </m:f>
                  </m:oMath>
                </a14:m>
                <a:endParaRPr lang="el-GR" sz="2600" dirty="0" smtClean="0"/>
              </a:p>
              <a:p>
                <a:r>
                  <a:rPr lang="el-GR" sz="2600" dirty="0" smtClean="0"/>
                  <a:t>Όπου </a:t>
                </a:r>
                <a14:m>
                  <m:oMath xmlns:m="http://schemas.openxmlformats.org/officeDocument/2006/math">
                    <m:sSub>
                      <m:sSubPr>
                        <m:ctrlPr>
                          <a:rPr lang="el-GR" sz="2600" i="1">
                            <a:latin typeface="Cambria Math"/>
                          </a:rPr>
                        </m:ctrlPr>
                      </m:sSubPr>
                      <m:e>
                        <m:r>
                          <m:rPr>
                            <m:sty m:val="p"/>
                          </m:rPr>
                          <a:rPr lang="en-US" sz="2600">
                            <a:latin typeface="Cambria Math"/>
                          </a:rPr>
                          <m:t>V</m:t>
                        </m:r>
                      </m:e>
                      <m:sub>
                        <m:r>
                          <m:rPr>
                            <m:sty m:val="p"/>
                          </m:rPr>
                          <a:rPr lang="el-GR" sz="2600" b="0" i="0" smtClean="0">
                            <a:latin typeface="Cambria Math"/>
                          </a:rPr>
                          <m:t>ολ</m:t>
                        </m:r>
                      </m:sub>
                    </m:sSub>
                    <m:r>
                      <a:rPr lang="el-GR" sz="2600" b="0" i="1" smtClean="0">
                        <a:latin typeface="Cambria Math"/>
                      </a:rPr>
                      <m:t>=</m:t>
                    </m:r>
                    <m:sSub>
                      <m:sSubPr>
                        <m:ctrlPr>
                          <a:rPr lang="el-GR" sz="2600" i="1">
                            <a:latin typeface="Cambria Math"/>
                          </a:rPr>
                        </m:ctrlPr>
                      </m:sSubPr>
                      <m:e>
                        <m:r>
                          <m:rPr>
                            <m:sty m:val="p"/>
                          </m:rPr>
                          <a:rPr lang="en-US" sz="2600">
                            <a:latin typeface="Cambria Math"/>
                          </a:rPr>
                          <m:t>V</m:t>
                        </m:r>
                      </m:e>
                      <m:sub>
                        <m:r>
                          <m:rPr>
                            <m:sty m:val="p"/>
                          </m:rPr>
                          <a:rPr lang="el-GR" sz="2600">
                            <a:latin typeface="Cambria Math"/>
                          </a:rPr>
                          <m:t>εσ</m:t>
                        </m:r>
                      </m:sub>
                    </m:sSub>
                  </m:oMath>
                </a14:m>
                <a:r>
                  <a:rPr lang="el-GR" sz="2600" dirty="0" smtClean="0"/>
                  <a:t>+</a:t>
                </a:r>
                <a14:m>
                  <m:oMath xmlns:m="http://schemas.openxmlformats.org/officeDocument/2006/math">
                    <m:sSub>
                      <m:sSubPr>
                        <m:ctrlPr>
                          <a:rPr lang="el-GR" sz="2600" i="1">
                            <a:latin typeface="Cambria Math"/>
                          </a:rPr>
                        </m:ctrlPr>
                      </m:sSubPr>
                      <m:e>
                        <m:r>
                          <m:rPr>
                            <m:sty m:val="p"/>
                          </m:rPr>
                          <a:rPr lang="en-US" sz="2600">
                            <a:latin typeface="Cambria Math"/>
                          </a:rPr>
                          <m:t>V</m:t>
                        </m:r>
                      </m:e>
                      <m:sub>
                        <m:r>
                          <m:rPr>
                            <m:sty m:val="p"/>
                          </m:rPr>
                          <a:rPr lang="el-GR" sz="2600">
                            <a:latin typeface="Cambria Math"/>
                          </a:rPr>
                          <m:t>ε</m:t>
                        </m:r>
                        <m:r>
                          <m:rPr>
                            <m:sty m:val="p"/>
                          </m:rPr>
                          <a:rPr lang="el-GR" sz="2600" b="0" i="0" smtClean="0">
                            <a:latin typeface="Cambria Math"/>
                          </a:rPr>
                          <m:t>ξ</m:t>
                        </m:r>
                      </m:sub>
                    </m:sSub>
                  </m:oMath>
                </a14:m>
                <a:endParaRPr lang="el-GR" sz="26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95536" y="1844824"/>
                <a:ext cx="8229600" cy="1872208"/>
              </a:xfrm>
              <a:blipFill rotWithShape="1">
                <a:blip r:embed="rId2"/>
                <a:stretch>
                  <a:fillRect l="-118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445763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Εσωτερική φάση </a:t>
            </a:r>
            <a:r>
              <a:rPr lang="el-GR" sz="3200" b="0" dirty="0" smtClean="0"/>
              <a:t>(2/2</a:t>
            </a:r>
            <a:r>
              <a:rPr lang="el-GR" sz="3200" b="0" dirty="0"/>
              <a:t>)</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14:m>
                  <m:oMath xmlns:m="http://schemas.openxmlformats.org/officeDocument/2006/math">
                    <m:r>
                      <m:rPr>
                        <m:sty m:val="p"/>
                      </m:rPr>
                      <a:rPr lang="el-GR" smtClean="0">
                        <a:latin typeface="Cambria Math"/>
                      </a:rPr>
                      <m:t>Φ</m:t>
                    </m:r>
                    <m:r>
                      <a:rPr lang="el-GR" smtClean="0">
                        <a:latin typeface="Cambria Math"/>
                      </a:rPr>
                      <m:t>=</m:t>
                    </m:r>
                    <m:f>
                      <m:fPr>
                        <m:ctrlPr>
                          <a:rPr lang="el-GR" i="1">
                            <a:latin typeface="Cambria Math"/>
                          </a:rPr>
                        </m:ctrlPr>
                      </m:fPr>
                      <m:num>
                        <m:sSub>
                          <m:sSubPr>
                            <m:ctrlPr>
                              <a:rPr lang="el-GR" i="1">
                                <a:latin typeface="Cambria Math"/>
                              </a:rPr>
                            </m:ctrlPr>
                          </m:sSubPr>
                          <m:e>
                            <m:r>
                              <m:rPr>
                                <m:sty m:val="p"/>
                              </m:rPr>
                              <a:rPr lang="en-US">
                                <a:latin typeface="Cambria Math"/>
                              </a:rPr>
                              <m:t>V</m:t>
                            </m:r>
                          </m:e>
                          <m:sub>
                            <m:r>
                              <m:rPr>
                                <m:sty m:val="p"/>
                              </m:rPr>
                              <a:rPr lang="el-GR">
                                <a:latin typeface="Cambria Math"/>
                              </a:rPr>
                              <m:t>εσ</m:t>
                            </m:r>
                          </m:sub>
                        </m:sSub>
                      </m:num>
                      <m:den>
                        <m:sSub>
                          <m:sSubPr>
                            <m:ctrlPr>
                              <a:rPr lang="el-GR" i="1">
                                <a:latin typeface="Cambria Math"/>
                              </a:rPr>
                            </m:ctrlPr>
                          </m:sSubPr>
                          <m:e>
                            <m:r>
                              <m:rPr>
                                <m:sty m:val="p"/>
                              </m:rPr>
                              <a:rPr lang="en-US">
                                <a:latin typeface="Cambria Math"/>
                              </a:rPr>
                              <m:t>V</m:t>
                            </m:r>
                          </m:e>
                          <m:sub>
                            <m:r>
                              <m:rPr>
                                <m:sty m:val="p"/>
                              </m:rPr>
                              <a:rPr lang="el-GR" b="0" i="0" smtClean="0">
                                <a:latin typeface="Cambria Math"/>
                              </a:rPr>
                              <m:t>ολ</m:t>
                            </m:r>
                          </m:sub>
                        </m:sSub>
                        <m:r>
                          <a:rPr lang="el-GR" i="1">
                            <a:latin typeface="Cambria Math"/>
                          </a:rPr>
                          <m:t> </m:t>
                        </m:r>
                      </m:den>
                    </m:f>
                  </m:oMath>
                </a14:m>
                <a:endParaRPr lang="el-GR" dirty="0"/>
              </a:p>
              <a:p>
                <a:pPr>
                  <a:buNone/>
                </a:pPr>
                <a:r>
                  <a:rPr lang="el-GR" altLang="el-GR" dirty="0" smtClean="0"/>
                  <a:t>Φ </a:t>
                </a:r>
                <a:r>
                  <a:rPr lang="el-GR" altLang="el-GR" dirty="0"/>
                  <a:t>= 0.05 </a:t>
                </a:r>
                <a:r>
                  <a:rPr lang="el-GR" altLang="el-GR" dirty="0" err="1"/>
                  <a:t>Νευτωνικό</a:t>
                </a:r>
                <a:r>
                  <a:rPr lang="el-GR" altLang="el-GR" dirty="0"/>
                  <a:t> σύστημα</a:t>
                </a:r>
              </a:p>
              <a:p>
                <a:pPr>
                  <a:buNone/>
                </a:pPr>
                <a:r>
                  <a:rPr lang="el-GR" altLang="el-GR" dirty="0" err="1"/>
                  <a:t>Ψευδοπλαστικό</a:t>
                </a:r>
                <a:r>
                  <a:rPr lang="el-GR" altLang="el-GR" dirty="0"/>
                  <a:t>, πλαστικό</a:t>
                </a:r>
              </a:p>
              <a:p>
                <a:pPr>
                  <a:buNone/>
                </a:pPr>
                <a:r>
                  <a:rPr lang="el-GR" altLang="el-GR" dirty="0"/>
                  <a:t>Φ&gt;0.74 αναστροφή</a:t>
                </a:r>
              </a:p>
              <a:p>
                <a:r>
                  <a:rPr lang="el-GR" altLang="el-GR" dirty="0"/>
                  <a:t>Αύξηση ιξώδους εσωτερικής φάσης οδηγεί σε αύξηση του ιξώδους του </a:t>
                </a:r>
                <a:r>
                  <a:rPr lang="el-GR" altLang="el-GR" dirty="0" smtClean="0"/>
                  <a:t>γαλακτώματος,</a:t>
                </a:r>
                <a:endParaRPr lang="el-GR" altLang="el-GR" dirty="0"/>
              </a:p>
              <a:p>
                <a:r>
                  <a:rPr lang="el-GR" altLang="el-GR" dirty="0"/>
                  <a:t>Ελάττωση μεγέθους διεσπαρμένων σταγονιδίων οδηγεί σε αύξηση του ιξώδους του </a:t>
                </a:r>
                <a:r>
                  <a:rPr lang="el-GR" altLang="el-GR" dirty="0" smtClean="0"/>
                  <a:t>γαλακτώματος,</a:t>
                </a:r>
                <a:endParaRPr lang="el-GR" altLang="el-GR" dirty="0"/>
              </a:p>
              <a:p>
                <a:r>
                  <a:rPr lang="el-GR" altLang="el-GR" dirty="0"/>
                  <a:t>Στενή κατανομή μεγέθους σταγονιδίων οδηγεί σε αύξηση του ιξώδους του </a:t>
                </a:r>
                <a:r>
                  <a:rPr lang="el-GR" altLang="el-GR" dirty="0" smtClean="0"/>
                  <a:t>γαλακτώματος.</a:t>
                </a:r>
                <a:endParaRPr lang="el-GR" alt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111" r="-140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527393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Εξωτερική </a:t>
            </a:r>
            <a:r>
              <a:rPr lang="el-GR" dirty="0" smtClean="0"/>
              <a:t>φάση</a:t>
            </a:r>
            <a:endParaRPr lang="el-GR" sz="3200" b="0" dirty="0"/>
          </a:p>
        </p:txBody>
      </p:sp>
      <p:sp>
        <p:nvSpPr>
          <p:cNvPr id="3" name="Θέση περιεχομένου 2"/>
          <p:cNvSpPr>
            <a:spLocks noGrp="1"/>
          </p:cNvSpPr>
          <p:nvPr>
            <p:ph idx="1"/>
          </p:nvPr>
        </p:nvSpPr>
        <p:spPr>
          <a:xfrm>
            <a:off x="457200" y="1556792"/>
            <a:ext cx="8507288" cy="4680520"/>
          </a:xfrm>
        </p:spPr>
        <p:txBody>
          <a:bodyPr>
            <a:normAutofit/>
          </a:bodyPr>
          <a:lstStyle/>
          <a:p>
            <a:r>
              <a:rPr lang="el-GR" dirty="0"/>
              <a:t>Ιξώδες εξωτερικής φάσης ανάλογο με το ιξώδες του </a:t>
            </a:r>
            <a:r>
              <a:rPr lang="el-GR" dirty="0" smtClean="0"/>
              <a:t>γαλακτώματος.</a:t>
            </a:r>
            <a:endParaRPr lang="el-GR" dirty="0"/>
          </a:p>
          <a:p>
            <a:pPr lvl="1">
              <a:buFont typeface="Courier New" panose="02070309020205020404" pitchFamily="49" charset="0"/>
              <a:buChar char="o"/>
            </a:pPr>
            <a:r>
              <a:rPr lang="el-GR" sz="2400" dirty="0"/>
              <a:t>Ιδιαίτερα όταν ο λόγος των όγκων των φάσεων είναι </a:t>
            </a:r>
            <a:r>
              <a:rPr lang="el-GR" sz="2400" dirty="0" smtClean="0"/>
              <a:t>μικρός.</a:t>
            </a:r>
            <a:endParaRPr lang="el-GR" sz="2400" dirty="0"/>
          </a:p>
          <a:p>
            <a:r>
              <a:rPr lang="el-GR" dirty="0" err="1"/>
              <a:t>Πηκτωματοποιητές</a:t>
            </a:r>
            <a:r>
              <a:rPr lang="el-GR" dirty="0"/>
              <a:t> προστίθενται στη συνεχή φάση για την αύξηση του ιξώδους του </a:t>
            </a:r>
            <a:r>
              <a:rPr lang="el-GR" dirty="0" smtClean="0"/>
              <a:t>συστήματος.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355759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Γαλακτωματοποιητές</a:t>
            </a:r>
            <a:endParaRPr lang="el-GR" dirty="0"/>
          </a:p>
        </p:txBody>
      </p:sp>
      <p:sp>
        <p:nvSpPr>
          <p:cNvPr id="3" name="Θέση περιεχομένου 2"/>
          <p:cNvSpPr>
            <a:spLocks noGrp="1"/>
          </p:cNvSpPr>
          <p:nvPr>
            <p:ph idx="1"/>
          </p:nvPr>
        </p:nvSpPr>
        <p:spPr>
          <a:xfrm>
            <a:off x="457200" y="1340768"/>
            <a:ext cx="8229600" cy="4896544"/>
          </a:xfrm>
        </p:spPr>
        <p:txBody>
          <a:bodyPr/>
          <a:lstStyle/>
          <a:p>
            <a:r>
              <a:rPr lang="el-GR" dirty="0"/>
              <a:t>Όσο μεγαλύτερη είναι η συγκέντρωση </a:t>
            </a:r>
            <a:r>
              <a:rPr lang="el-GR" dirty="0" smtClean="0"/>
              <a:t>των</a:t>
            </a:r>
            <a:r>
              <a:rPr lang="en-US" dirty="0" smtClean="0"/>
              <a:t> </a:t>
            </a:r>
            <a:r>
              <a:rPr lang="el-GR" dirty="0" err="1" smtClean="0"/>
              <a:t>γαλακτωματωποιητών</a:t>
            </a:r>
            <a:r>
              <a:rPr lang="el-GR" dirty="0" smtClean="0"/>
              <a:t> </a:t>
            </a:r>
            <a:r>
              <a:rPr lang="el-GR" dirty="0"/>
              <a:t>τόσο μεγαλύτερο </a:t>
            </a:r>
            <a:r>
              <a:rPr lang="el-GR" dirty="0" smtClean="0"/>
              <a:t>είναι το ιξώδες του γαλακτώματος.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70043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M</a:t>
            </a:r>
            <a:r>
              <a:rPr lang="el-GR" dirty="0"/>
              <a:t>η</a:t>
            </a:r>
            <a:r>
              <a:rPr lang="en-US" dirty="0"/>
              <a:t> </a:t>
            </a:r>
            <a:r>
              <a:rPr lang="el-GR" dirty="0" err="1"/>
              <a:t>νευτωνικά</a:t>
            </a:r>
            <a:r>
              <a:rPr lang="el-GR" dirty="0"/>
              <a:t> </a:t>
            </a:r>
            <a:r>
              <a:rPr lang="el-GR" dirty="0" smtClean="0"/>
              <a:t>συστήματα</a:t>
            </a:r>
            <a:endParaRPr lang="el-GR" dirty="0"/>
          </a:p>
        </p:txBody>
      </p:sp>
      <p:sp>
        <p:nvSpPr>
          <p:cNvPr id="3" name="Θέση περιεχομένου 2"/>
          <p:cNvSpPr>
            <a:spLocks noGrp="1"/>
          </p:cNvSpPr>
          <p:nvPr>
            <p:ph idx="1"/>
          </p:nvPr>
        </p:nvSpPr>
        <p:spPr>
          <a:xfrm>
            <a:off x="1115616" y="1556792"/>
            <a:ext cx="3034680" cy="4680520"/>
          </a:xfrm>
        </p:spPr>
        <p:txBody>
          <a:bodyPr/>
          <a:lstStyle/>
          <a:p>
            <a:r>
              <a:rPr lang="el-GR" sz="2400" dirty="0" smtClean="0"/>
              <a:t>Πλαστικά,</a:t>
            </a:r>
            <a:endParaRPr lang="el-GR" sz="2400" dirty="0"/>
          </a:p>
          <a:p>
            <a:r>
              <a:rPr lang="el-GR" sz="2400" dirty="0" err="1" smtClean="0"/>
              <a:t>Ψευδοπλαστικά</a:t>
            </a:r>
            <a:r>
              <a:rPr lang="el-GR" sz="2400" dirty="0" smtClean="0"/>
              <a:t>,</a:t>
            </a:r>
            <a:endParaRPr lang="el-GR" sz="2400" dirty="0"/>
          </a:p>
          <a:p>
            <a:r>
              <a:rPr lang="el-GR" sz="2400" dirty="0" smtClean="0"/>
              <a:t>Διασταλτικά.</a:t>
            </a:r>
            <a:endParaRPr lang="el-GR" sz="2400"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522698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Θερμοκρασία</a:t>
            </a:r>
            <a:endParaRPr lang="el-GR" dirty="0"/>
          </a:p>
        </p:txBody>
      </p:sp>
      <p:sp>
        <p:nvSpPr>
          <p:cNvPr id="3" name="Θέση περιεχομένου 2"/>
          <p:cNvSpPr>
            <a:spLocks noGrp="1"/>
          </p:cNvSpPr>
          <p:nvPr>
            <p:ph idx="1"/>
          </p:nvPr>
        </p:nvSpPr>
        <p:spPr/>
        <p:txBody>
          <a:bodyPr/>
          <a:lstStyle/>
          <a:p>
            <a:r>
              <a:rPr lang="el-GR" altLang="el-GR" dirty="0"/>
              <a:t>Το ιξώδες ενός υγρού συνήθως μειώνεται με την ανύψωση της θερμοκρασίας. Η μείωση του ιξώδους είναι συνήθως της τάξεως 1-10% ανά </a:t>
            </a:r>
            <a:r>
              <a:rPr lang="en-US" altLang="el-GR" baseline="30000" dirty="0" err="1"/>
              <a:t>o</a:t>
            </a:r>
            <a:r>
              <a:rPr lang="en-US" altLang="el-GR" dirty="0" err="1"/>
              <a:t>C</a:t>
            </a:r>
            <a:r>
              <a:rPr lang="el-GR" altLang="el-GR" dirty="0"/>
              <a:t>. Στην παρακάτω εξίσωση </a:t>
            </a:r>
            <a:r>
              <a:rPr lang="el-GR" altLang="el-GR" dirty="0" smtClean="0"/>
              <a:t>αποδίδεται </a:t>
            </a:r>
            <a:r>
              <a:rPr lang="el-GR" altLang="el-GR" dirty="0"/>
              <a:t>η επίδραση της θερμοκρασίας (Τ) στο ιξώδες (η). </a:t>
            </a:r>
          </a:p>
          <a:p>
            <a:r>
              <a:rPr lang="en-US" altLang="el-GR" dirty="0"/>
              <a:t>W = </a:t>
            </a:r>
            <a:r>
              <a:rPr lang="el-GR" altLang="el-GR" dirty="0"/>
              <a:t>η = Α. </a:t>
            </a:r>
            <a:r>
              <a:rPr lang="en-US" altLang="el-GR" dirty="0" err="1"/>
              <a:t>e</a:t>
            </a:r>
            <a:r>
              <a:rPr lang="en-US" altLang="el-GR" baseline="30000" dirty="0" err="1"/>
              <a:t>B</a:t>
            </a:r>
            <a:r>
              <a:rPr lang="el-GR" altLang="el-GR" baseline="30000" dirty="0"/>
              <a:t>/</a:t>
            </a:r>
            <a:r>
              <a:rPr lang="en-US" altLang="el-GR" baseline="30000" dirty="0" smtClean="0"/>
              <a:t>RT</a:t>
            </a:r>
            <a:r>
              <a:rPr lang="el-GR" altLang="el-GR" baseline="30000" dirty="0" smtClean="0"/>
              <a:t> </a:t>
            </a:r>
            <a:r>
              <a:rPr lang="el-GR" altLang="el-GR" dirty="0" smtClean="0"/>
              <a:t> ,</a:t>
            </a:r>
          </a:p>
          <a:p>
            <a:r>
              <a:rPr lang="en-US" altLang="el-GR" dirty="0" smtClean="0"/>
              <a:t>A</a:t>
            </a:r>
            <a:r>
              <a:rPr lang="el-GR" altLang="el-GR" dirty="0"/>
              <a:t>και Β = σταθερές για δεδομένο </a:t>
            </a:r>
            <a:r>
              <a:rPr lang="el-GR" altLang="el-GR" dirty="0" smtClean="0"/>
              <a:t>υγρό,</a:t>
            </a:r>
            <a:endParaRPr lang="el-GR" altLang="el-GR" dirty="0"/>
          </a:p>
          <a:p>
            <a:r>
              <a:rPr lang="en-US" altLang="el-GR" dirty="0"/>
              <a:t>R</a:t>
            </a:r>
            <a:r>
              <a:rPr lang="el-GR" altLang="el-GR" dirty="0"/>
              <a:t>=σταθερά των </a:t>
            </a:r>
            <a:r>
              <a:rPr lang="el-GR" altLang="el-GR" dirty="0" smtClean="0"/>
              <a:t>αερίων,</a:t>
            </a:r>
            <a:endParaRPr lang="el-GR" altLang="el-GR" dirty="0"/>
          </a:p>
          <a:p>
            <a:r>
              <a:rPr lang="el-GR" altLang="el-GR" dirty="0" err="1"/>
              <a:t>Τ=απόλυτη</a:t>
            </a:r>
            <a:r>
              <a:rPr lang="el-GR" altLang="el-GR" dirty="0"/>
              <a:t> </a:t>
            </a:r>
            <a:r>
              <a:rPr lang="el-GR" altLang="el-GR" dirty="0" smtClean="0"/>
              <a:t>θερμοκρασία.</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021956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rmAutofit fontScale="90000"/>
          </a:bodyPr>
          <a:lstStyle/>
          <a:p>
            <a:r>
              <a:rPr lang="el-GR" dirty="0"/>
              <a:t>Π</a:t>
            </a:r>
            <a:r>
              <a:rPr lang="el-GR" dirty="0" smtClean="0"/>
              <a:t>ροσδιορισμός του ιξώδους στα μη </a:t>
            </a:r>
            <a:r>
              <a:rPr lang="el-GR" dirty="0" err="1" smtClean="0"/>
              <a:t>νευτωνικά</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n-US" dirty="0" err="1" smtClean="0"/>
              <a:t>Feranti</a:t>
            </a:r>
            <a:r>
              <a:rPr lang="en-US" dirty="0" smtClean="0"/>
              <a:t>-Shirley,</a:t>
            </a:r>
            <a:endParaRPr lang="en-US" dirty="0"/>
          </a:p>
          <a:p>
            <a:r>
              <a:rPr lang="en-US" dirty="0" smtClean="0"/>
              <a:t>Brookfield.</a:t>
            </a:r>
            <a:endParaRPr lang="en-US"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406325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err="1" smtClean="0"/>
              <a:t>Feranti</a:t>
            </a:r>
            <a:r>
              <a:rPr lang="en-US" dirty="0" smtClean="0"/>
              <a:t>-Shirley</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Τοποθετείται το προϊόν στο κέντρο της πλάκας και περιστρέφεται ο κώνος σε διάφορες </a:t>
            </a:r>
            <a:r>
              <a:rPr lang="el-GR" dirty="0" smtClean="0"/>
              <a:t>ταχύτητες.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pic>
        <p:nvPicPr>
          <p:cNvPr id="5" name="Εικόνα 3"/>
          <p:cNvPicPr>
            <a:picLocks/>
          </p:cNvPicPr>
          <p:nvPr/>
        </p:nvPicPr>
        <p:blipFill>
          <a:blip r:embed="rId3">
            <a:extLst>
              <a:ext uri="{28A0092B-C50C-407E-A947-70E740481C1C}">
                <a14:useLocalDpi xmlns:a14="http://schemas.microsoft.com/office/drawing/2010/main" val="0"/>
              </a:ext>
            </a:extLst>
          </a:blip>
          <a:srcRect/>
          <a:stretch>
            <a:fillRect/>
          </a:stretch>
        </p:blipFill>
        <p:spPr>
          <a:xfrm>
            <a:off x="2051720" y="2852936"/>
            <a:ext cx="4928519" cy="3064780"/>
          </a:xfrm>
          <a:prstGeom prst="rect">
            <a:avLst/>
          </a:prstGeom>
        </p:spPr>
      </p:pic>
    </p:spTree>
    <p:extLst>
      <p:ext uri="{BB962C8B-B14F-4D97-AF65-F5344CB8AC3E}">
        <p14:creationId xmlns:p14="http://schemas.microsoft.com/office/powerpoint/2010/main" val="3350479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Brookfield</a:t>
            </a:r>
            <a:r>
              <a:rPr lang="el-GR" dirty="0"/>
              <a:t> </a:t>
            </a:r>
            <a:r>
              <a:rPr lang="el-GR" sz="3200" b="0" dirty="0" smtClean="0"/>
              <a:t>(1/2</a:t>
            </a:r>
            <a:r>
              <a:rPr lang="el-GR" sz="3200" b="0" dirty="0"/>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pic>
        <p:nvPicPr>
          <p:cNvPr id="6" name="Picture 2" descr="Dial Reading Viscome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2217846" cy="4032448"/>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611560" y="5370392"/>
            <a:ext cx="2232248" cy="276999"/>
          </a:xfrm>
          <a:prstGeom prst="rect">
            <a:avLst/>
          </a:prstGeom>
        </p:spPr>
        <p:txBody>
          <a:bodyPr wrap="square">
            <a:spAutoFit/>
          </a:bodyPr>
          <a:lstStyle/>
          <a:p>
            <a:pPr algn="ctr"/>
            <a:r>
              <a:rPr lang="en-US" sz="1200" dirty="0" smtClean="0">
                <a:latin typeface="+mn-lt"/>
                <a:hlinkClick r:id="rId4"/>
              </a:rPr>
              <a:t>gardco.com</a:t>
            </a:r>
            <a:endParaRPr lang="el-GR" sz="1200" dirty="0">
              <a:latin typeface="+mn-lt"/>
            </a:endParaRPr>
          </a:p>
        </p:txBody>
      </p:sp>
      <p:sp>
        <p:nvSpPr>
          <p:cNvPr id="5" name="Θέση περιεχομένου 4"/>
          <p:cNvSpPr>
            <a:spLocks noGrp="1"/>
          </p:cNvSpPr>
          <p:nvPr>
            <p:ph idx="1"/>
          </p:nvPr>
        </p:nvSpPr>
        <p:spPr>
          <a:xfrm>
            <a:off x="2915816" y="1556792"/>
            <a:ext cx="5770984" cy="4680520"/>
          </a:xfrm>
        </p:spPr>
        <p:txBody>
          <a:bodyPr/>
          <a:lstStyle/>
          <a:p>
            <a:r>
              <a:rPr lang="el-GR" dirty="0"/>
              <a:t>Αρχή λειτουργίας: </a:t>
            </a:r>
            <a:r>
              <a:rPr lang="el-GR" dirty="0" smtClean="0"/>
              <a:t>Τοποθετείται </a:t>
            </a:r>
            <a:r>
              <a:rPr lang="el-GR" dirty="0"/>
              <a:t>το εξεταζόμενο υγρό σε ποτήρι ζέσεως. Βυθίζεται και περιστρέφεται ο κύλινδρος του οργάνου στο υγρό. H ροπή της δύναμης που χρειάζεται για να υπερνικηθεί η αντίσταση που προέρχεται από το ιξώδες του εξεταζόμενου υγρού διαβάζεται στην κλίμακα που υπάρχει σε βαθμολογημένο όργανο. </a:t>
            </a:r>
          </a:p>
          <a:p>
            <a:endParaRPr lang="el-GR" dirty="0"/>
          </a:p>
        </p:txBody>
      </p:sp>
    </p:spTree>
    <p:extLst>
      <p:ext uri="{BB962C8B-B14F-4D97-AF65-F5344CB8AC3E}">
        <p14:creationId xmlns:p14="http://schemas.microsoft.com/office/powerpoint/2010/main" val="1167205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Brookfield</a:t>
            </a:r>
            <a:r>
              <a:rPr lang="el-GR" dirty="0"/>
              <a:t> </a:t>
            </a:r>
            <a:r>
              <a:rPr lang="el-GR" sz="3200" b="0" dirty="0" smtClean="0"/>
              <a:t>(2/2)</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
        <p:nvSpPr>
          <p:cNvPr id="7" name="Ορθογώνιο 6"/>
          <p:cNvSpPr/>
          <p:nvPr/>
        </p:nvSpPr>
        <p:spPr>
          <a:xfrm>
            <a:off x="2483768" y="6236801"/>
            <a:ext cx="4572000" cy="276999"/>
          </a:xfrm>
          <a:prstGeom prst="rect">
            <a:avLst/>
          </a:prstGeom>
        </p:spPr>
        <p:txBody>
          <a:bodyPr>
            <a:spAutoFit/>
          </a:bodyPr>
          <a:lstStyle/>
          <a:p>
            <a:pPr algn="ctr"/>
            <a:r>
              <a:rPr lang="en-US" sz="1200" dirty="0">
                <a:solidFill>
                  <a:prstClr val="black"/>
                </a:solidFill>
                <a:latin typeface="Calibri"/>
                <a:hlinkClick r:id="rId6"/>
              </a:rPr>
              <a:t>Taking a Viscosity Reading on Your Brookfield Viscometer</a:t>
            </a:r>
            <a:endParaRPr lang="en-US" sz="1200" dirty="0">
              <a:solidFill>
                <a:prstClr val="black"/>
              </a:solidFill>
              <a:latin typeface="Calibri"/>
            </a:endParaRPr>
          </a:p>
        </p:txBody>
      </p:sp>
    </p:spTree>
    <p:controls>
      <mc:AlternateContent xmlns:mc="http://schemas.openxmlformats.org/markup-compatibility/2006">
        <mc:Choice xmlns:v="urn:schemas-microsoft-com:vml" Requires="v">
          <p:control spid="3080" name="ShockwaveFlash1" r:id="rId2" imgW="6095238" imgH="4571429"/>
        </mc:Choice>
        <mc:Fallback>
          <p:control name="ShockwaveFlash1" r:id="rId2" imgW="6095238" imgH="4571429">
            <p:pic>
              <p:nvPicPr>
                <p:cNvPr id="0" name="ShockwaveFlash1"/>
                <p:cNvPicPr preferRelativeResize="0">
                  <a:picLocks noChangeArrowheads="1" noChangeShapeType="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03350" y="1341438"/>
                  <a:ext cx="6096000" cy="457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418822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Αθανασία </a:t>
            </a:r>
            <a:r>
              <a:rPr lang="el-GR" sz="2000" dirty="0" err="1" smtClean="0"/>
              <a:t>Βαρβαρέσου</a:t>
            </a:r>
            <a:r>
              <a:rPr lang="el-GR" sz="2000" dirty="0" smtClean="0"/>
              <a:t> 2014. </a:t>
            </a:r>
            <a:r>
              <a:rPr lang="el-GR" sz="2000" dirty="0"/>
              <a:t>Αθανασία </a:t>
            </a:r>
            <a:r>
              <a:rPr lang="el-GR" sz="2000" dirty="0" err="1"/>
              <a:t>Βαρβαρέσου</a:t>
            </a:r>
            <a:r>
              <a:rPr lang="el-GR" sz="2000" dirty="0"/>
              <a:t> . </a:t>
            </a:r>
            <a:r>
              <a:rPr lang="el-GR" sz="2000" dirty="0" smtClean="0"/>
              <a:t>«</a:t>
            </a:r>
            <a:r>
              <a:rPr lang="el-GR" sz="2000" dirty="0" err="1" smtClean="0"/>
              <a:t>Κοσμητολογία</a:t>
            </a:r>
            <a:r>
              <a:rPr lang="el-GR" sz="2000" dirty="0" smtClean="0"/>
              <a:t> Ι - Θ. Ενότητα </a:t>
            </a:r>
            <a:r>
              <a:rPr lang="en-US" sz="2000" dirty="0" smtClean="0"/>
              <a:t>7:</a:t>
            </a:r>
            <a:r>
              <a:rPr lang="el-GR" sz="2000" dirty="0"/>
              <a:t> </a:t>
            </a:r>
            <a:r>
              <a:rPr lang="el-GR" sz="2000" dirty="0" err="1"/>
              <a:t>Ρεολογία</a:t>
            </a:r>
            <a:r>
              <a:rPr lang="el-GR" sz="2000" dirty="0"/>
              <a:t> - Μη </a:t>
            </a:r>
            <a:r>
              <a:rPr lang="el-GR" sz="2000" dirty="0" err="1"/>
              <a:t>νευτωνικά</a:t>
            </a:r>
            <a:r>
              <a:rPr lang="el-GR" sz="2000" dirty="0"/>
              <a:t> συστήματα».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Πλαστικά </a:t>
            </a:r>
            <a:r>
              <a:rPr lang="el-GR" sz="3200" b="0" dirty="0" smtClean="0"/>
              <a:t>(1</a:t>
            </a:r>
            <a:r>
              <a:rPr lang="en-US" sz="3200" b="0" dirty="0" smtClean="0"/>
              <a:t>/</a:t>
            </a:r>
            <a:r>
              <a:rPr lang="el-GR" sz="3200" b="0" dirty="0" smtClean="0"/>
              <a:t>2)</a:t>
            </a:r>
            <a:endParaRPr lang="el-GR" sz="3200" b="0" dirty="0"/>
          </a:p>
        </p:txBody>
      </p:sp>
      <p:sp>
        <p:nvSpPr>
          <p:cNvPr id="3" name="Θέση περιεχομένου 2"/>
          <p:cNvSpPr>
            <a:spLocks noGrp="1"/>
          </p:cNvSpPr>
          <p:nvPr>
            <p:ph idx="1"/>
          </p:nvPr>
        </p:nvSpPr>
        <p:spPr>
          <a:xfrm>
            <a:off x="457200" y="1196752"/>
            <a:ext cx="8229600" cy="2847710"/>
          </a:xfrm>
        </p:spPr>
        <p:txBody>
          <a:bodyPr/>
          <a:lstStyle/>
          <a:p>
            <a:pPr>
              <a:defRPr/>
            </a:pPr>
            <a:r>
              <a:rPr lang="el-GR" dirty="0"/>
              <a:t>Δεν διέρχεται από την αρχή των αξόνων,</a:t>
            </a:r>
            <a:r>
              <a:rPr lang="en-US" dirty="0"/>
              <a:t> </a:t>
            </a:r>
            <a:r>
              <a:rPr lang="el-GR" dirty="0"/>
              <a:t>αλλά τέμνει την τάση </a:t>
            </a:r>
            <a:r>
              <a:rPr lang="el-GR" dirty="0" smtClean="0"/>
              <a:t>διάτμησης.</a:t>
            </a:r>
            <a:endParaRPr lang="el-GR" dirty="0"/>
          </a:p>
          <a:p>
            <a:pPr>
              <a:buNone/>
              <a:defRPr/>
            </a:pPr>
            <a:r>
              <a:rPr lang="el-GR" dirty="0"/>
              <a:t>Αρχίζει η ροή</a:t>
            </a:r>
            <a:r>
              <a:rPr lang="en-US" dirty="0"/>
              <a:t>: </a:t>
            </a:r>
            <a:r>
              <a:rPr lang="el-GR" dirty="0"/>
              <a:t>Τάση διάτμησης </a:t>
            </a:r>
            <a:r>
              <a:rPr lang="el-GR" dirty="0">
                <a:sym typeface="Symbol" pitchFamily="18" charset="2"/>
              </a:rPr>
              <a:t> </a:t>
            </a:r>
            <a:r>
              <a:rPr lang="el-GR" dirty="0"/>
              <a:t>Τιμή απόδοσης δηλ </a:t>
            </a:r>
            <a:r>
              <a:rPr lang="en-US" dirty="0"/>
              <a:t>F</a:t>
            </a:r>
            <a:r>
              <a:rPr lang="el-GR" dirty="0">
                <a:sym typeface="Symbol" pitchFamily="18" charset="2"/>
              </a:rPr>
              <a:t> </a:t>
            </a:r>
            <a:r>
              <a:rPr lang="en-US" dirty="0">
                <a:sym typeface="Symbol" pitchFamily="18" charset="2"/>
              </a:rPr>
              <a:t>f</a:t>
            </a:r>
            <a:endParaRPr lang="el-GR" dirty="0"/>
          </a:p>
          <a:p>
            <a:pPr>
              <a:buNone/>
              <a:defRPr/>
            </a:pPr>
            <a:r>
              <a:rPr lang="el-GR" dirty="0"/>
              <a:t>Πλαστικό ιξώδες</a:t>
            </a:r>
            <a:r>
              <a:rPr lang="en-US" dirty="0"/>
              <a:t>: u = (F-f)/g</a:t>
            </a:r>
          </a:p>
          <a:p>
            <a:pPr>
              <a:buNone/>
              <a:defRPr/>
            </a:pPr>
            <a:r>
              <a:rPr lang="el-GR" dirty="0"/>
              <a:t>Μετά την τιμή απόδοσης γίνονται </a:t>
            </a:r>
            <a:r>
              <a:rPr lang="el-GR" dirty="0" err="1"/>
              <a:t>νευτωνικά</a:t>
            </a:r>
            <a:r>
              <a:rPr lang="en-US" dirty="0"/>
              <a:t> F&gt;f</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grpSp>
        <p:nvGrpSpPr>
          <p:cNvPr id="20" name="Ομάδα 19"/>
          <p:cNvGrpSpPr/>
          <p:nvPr/>
        </p:nvGrpSpPr>
        <p:grpSpPr>
          <a:xfrm>
            <a:off x="1217124" y="3964414"/>
            <a:ext cx="5947164" cy="2564118"/>
            <a:chOff x="1217124" y="3964414"/>
            <a:chExt cx="5947164" cy="2564118"/>
          </a:xfrm>
        </p:grpSpPr>
        <p:sp>
          <p:nvSpPr>
            <p:cNvPr id="10" name="Ορθογώνιο 9"/>
            <p:cNvSpPr/>
            <p:nvPr/>
          </p:nvSpPr>
          <p:spPr>
            <a:xfrm>
              <a:off x="5076056" y="4149080"/>
              <a:ext cx="2088232" cy="1639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1547664" y="4005064"/>
              <a:ext cx="223224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Ελεύθερη σχεδίαση 6"/>
            <p:cNvSpPr/>
            <p:nvPr/>
          </p:nvSpPr>
          <p:spPr>
            <a:xfrm>
              <a:off x="2050742" y="4412202"/>
              <a:ext cx="1349406" cy="1376039"/>
            </a:xfrm>
            <a:custGeom>
              <a:avLst/>
              <a:gdLst>
                <a:gd name="connsiteX0" fmla="*/ 0 w 1349406"/>
                <a:gd name="connsiteY0" fmla="*/ 1376039 h 1376039"/>
                <a:gd name="connsiteX1" fmla="*/ 221941 w 1349406"/>
                <a:gd name="connsiteY1" fmla="*/ 1305017 h 1376039"/>
                <a:gd name="connsiteX2" fmla="*/ 488272 w 1349406"/>
                <a:gd name="connsiteY2" fmla="*/ 1145219 h 1376039"/>
                <a:gd name="connsiteX3" fmla="*/ 710213 w 1349406"/>
                <a:gd name="connsiteY3" fmla="*/ 896645 h 1376039"/>
                <a:gd name="connsiteX4" fmla="*/ 870011 w 1349406"/>
                <a:gd name="connsiteY4" fmla="*/ 621437 h 1376039"/>
                <a:gd name="connsiteX5" fmla="*/ 1349406 w 1349406"/>
                <a:gd name="connsiteY5" fmla="*/ 0 h 13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406" h="1376039">
                  <a:moveTo>
                    <a:pt x="0" y="1376039"/>
                  </a:moveTo>
                  <a:cubicBezTo>
                    <a:pt x="70281" y="1359763"/>
                    <a:pt x="140562" y="1343487"/>
                    <a:pt x="221941" y="1305017"/>
                  </a:cubicBezTo>
                  <a:cubicBezTo>
                    <a:pt x="303320" y="1266547"/>
                    <a:pt x="406893" y="1213281"/>
                    <a:pt x="488272" y="1145219"/>
                  </a:cubicBezTo>
                  <a:cubicBezTo>
                    <a:pt x="569651" y="1077157"/>
                    <a:pt x="646590" y="983942"/>
                    <a:pt x="710213" y="896645"/>
                  </a:cubicBezTo>
                  <a:cubicBezTo>
                    <a:pt x="773836" y="809348"/>
                    <a:pt x="763479" y="770878"/>
                    <a:pt x="870011" y="621437"/>
                  </a:cubicBezTo>
                  <a:cubicBezTo>
                    <a:pt x="976543" y="471996"/>
                    <a:pt x="1162974" y="235998"/>
                    <a:pt x="134940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9" name="Ευθεία γραμμή σύνδεσης 8"/>
            <p:cNvCxnSpPr/>
            <p:nvPr/>
          </p:nvCxnSpPr>
          <p:spPr>
            <a:xfrm flipV="1">
              <a:off x="2411760" y="5517232"/>
              <a:ext cx="216024" cy="2710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Ελεύθερη σχεδίαση 11"/>
            <p:cNvSpPr/>
            <p:nvPr/>
          </p:nvSpPr>
          <p:spPr>
            <a:xfrm>
              <a:off x="5115208" y="4255129"/>
              <a:ext cx="796705" cy="1412340"/>
            </a:xfrm>
            <a:custGeom>
              <a:avLst/>
              <a:gdLst>
                <a:gd name="connsiteX0" fmla="*/ 0 w 796705"/>
                <a:gd name="connsiteY0" fmla="*/ 0 h 1412340"/>
                <a:gd name="connsiteX1" fmla="*/ 27160 w 796705"/>
                <a:gd name="connsiteY1" fmla="*/ 479833 h 1412340"/>
                <a:gd name="connsiteX2" fmla="*/ 81481 w 796705"/>
                <a:gd name="connsiteY2" fmla="*/ 905346 h 1412340"/>
                <a:gd name="connsiteX3" fmla="*/ 298764 w 796705"/>
                <a:gd name="connsiteY3" fmla="*/ 1213164 h 1412340"/>
                <a:gd name="connsiteX4" fmla="*/ 796705 w 796705"/>
                <a:gd name="connsiteY4" fmla="*/ 1412340 h 141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705" h="1412340">
                  <a:moveTo>
                    <a:pt x="0" y="0"/>
                  </a:moveTo>
                  <a:cubicBezTo>
                    <a:pt x="6790" y="164471"/>
                    <a:pt x="13580" y="328942"/>
                    <a:pt x="27160" y="479833"/>
                  </a:cubicBezTo>
                  <a:cubicBezTo>
                    <a:pt x="40740" y="630724"/>
                    <a:pt x="36214" y="783124"/>
                    <a:pt x="81481" y="905346"/>
                  </a:cubicBezTo>
                  <a:cubicBezTo>
                    <a:pt x="126748" y="1027568"/>
                    <a:pt x="179560" y="1128665"/>
                    <a:pt x="298764" y="1213164"/>
                  </a:cubicBezTo>
                  <a:cubicBezTo>
                    <a:pt x="417968" y="1297663"/>
                    <a:pt x="607336" y="1355001"/>
                    <a:pt x="796705" y="141234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TextBox 12"/>
            <p:cNvSpPr txBox="1"/>
            <p:nvPr/>
          </p:nvSpPr>
          <p:spPr>
            <a:xfrm>
              <a:off x="1217124" y="3964414"/>
              <a:ext cx="330540" cy="369332"/>
            </a:xfrm>
            <a:prstGeom prst="rect">
              <a:avLst/>
            </a:prstGeom>
            <a:noFill/>
          </p:spPr>
          <p:txBody>
            <a:bodyPr wrap="none" rtlCol="0">
              <a:spAutoFit/>
            </a:bodyPr>
            <a:lstStyle/>
            <a:p>
              <a:r>
                <a:rPr lang="en-US" dirty="0" smtClean="0">
                  <a:latin typeface="+mn-lt"/>
                </a:rPr>
                <a:t>G</a:t>
              </a:r>
              <a:endParaRPr lang="el-GR" dirty="0">
                <a:latin typeface="+mn-lt"/>
              </a:endParaRPr>
            </a:p>
          </p:txBody>
        </p:sp>
        <p:sp>
          <p:nvSpPr>
            <p:cNvPr id="14" name="TextBox 13"/>
            <p:cNvSpPr txBox="1"/>
            <p:nvPr/>
          </p:nvSpPr>
          <p:spPr>
            <a:xfrm>
              <a:off x="3489448" y="5805264"/>
              <a:ext cx="290464" cy="369332"/>
            </a:xfrm>
            <a:prstGeom prst="rect">
              <a:avLst/>
            </a:prstGeom>
            <a:noFill/>
          </p:spPr>
          <p:txBody>
            <a:bodyPr wrap="none" rtlCol="0">
              <a:spAutoFit/>
            </a:bodyPr>
            <a:lstStyle/>
            <a:p>
              <a:r>
                <a:rPr lang="en-US" dirty="0" smtClean="0">
                  <a:latin typeface="+mn-lt"/>
                </a:rPr>
                <a:t>F</a:t>
              </a:r>
              <a:endParaRPr lang="el-GR" dirty="0">
                <a:latin typeface="+mn-lt"/>
              </a:endParaRPr>
            </a:p>
          </p:txBody>
        </p:sp>
        <p:sp>
          <p:nvSpPr>
            <p:cNvPr id="15" name="TextBox 14"/>
            <p:cNvSpPr txBox="1"/>
            <p:nvPr/>
          </p:nvSpPr>
          <p:spPr>
            <a:xfrm>
              <a:off x="4761471" y="4042870"/>
              <a:ext cx="312906" cy="369332"/>
            </a:xfrm>
            <a:prstGeom prst="rect">
              <a:avLst/>
            </a:prstGeom>
            <a:noFill/>
          </p:spPr>
          <p:txBody>
            <a:bodyPr wrap="none" rtlCol="0">
              <a:spAutoFit/>
            </a:bodyPr>
            <a:lstStyle/>
            <a:p>
              <a:r>
                <a:rPr lang="el-GR" dirty="0"/>
                <a:t>η</a:t>
              </a:r>
            </a:p>
          </p:txBody>
        </p:sp>
        <p:sp>
          <p:nvSpPr>
            <p:cNvPr id="16" name="TextBox 15"/>
            <p:cNvSpPr txBox="1"/>
            <p:nvPr/>
          </p:nvSpPr>
          <p:spPr>
            <a:xfrm>
              <a:off x="6833748" y="5795972"/>
              <a:ext cx="330540" cy="369332"/>
            </a:xfrm>
            <a:prstGeom prst="rect">
              <a:avLst/>
            </a:prstGeom>
            <a:noFill/>
          </p:spPr>
          <p:txBody>
            <a:bodyPr wrap="none" rtlCol="0">
              <a:spAutoFit/>
            </a:bodyPr>
            <a:lstStyle/>
            <a:p>
              <a:r>
                <a:rPr lang="en-US" dirty="0" smtClean="0">
                  <a:latin typeface="+mn-lt"/>
                </a:rPr>
                <a:t>G</a:t>
              </a:r>
              <a:endParaRPr lang="el-GR" dirty="0">
                <a:latin typeface="+mn-lt"/>
              </a:endParaRPr>
            </a:p>
          </p:txBody>
        </p:sp>
        <p:sp>
          <p:nvSpPr>
            <p:cNvPr id="17" name="TextBox 16"/>
            <p:cNvSpPr txBox="1"/>
            <p:nvPr/>
          </p:nvSpPr>
          <p:spPr>
            <a:xfrm>
              <a:off x="2489643" y="6159200"/>
              <a:ext cx="471604" cy="369332"/>
            </a:xfrm>
            <a:prstGeom prst="rect">
              <a:avLst/>
            </a:prstGeom>
            <a:noFill/>
          </p:spPr>
          <p:txBody>
            <a:bodyPr wrap="none" rtlCol="0">
              <a:spAutoFit/>
            </a:bodyPr>
            <a:lstStyle/>
            <a:p>
              <a:r>
                <a:rPr lang="el-GR" dirty="0" smtClean="0"/>
                <a:t>(α)</a:t>
              </a:r>
              <a:endParaRPr lang="el-GR" dirty="0"/>
            </a:p>
          </p:txBody>
        </p:sp>
        <p:sp>
          <p:nvSpPr>
            <p:cNvPr id="18" name="TextBox 17"/>
            <p:cNvSpPr txBox="1"/>
            <p:nvPr/>
          </p:nvSpPr>
          <p:spPr>
            <a:xfrm>
              <a:off x="5884370" y="6159200"/>
              <a:ext cx="471604" cy="369332"/>
            </a:xfrm>
            <a:prstGeom prst="rect">
              <a:avLst/>
            </a:prstGeom>
            <a:noFill/>
          </p:spPr>
          <p:txBody>
            <a:bodyPr wrap="none" rtlCol="0">
              <a:spAutoFit/>
            </a:bodyPr>
            <a:lstStyle/>
            <a:p>
              <a:r>
                <a:rPr lang="el-GR" dirty="0" smtClean="0"/>
                <a:t>(β)</a:t>
              </a:r>
              <a:endParaRPr lang="el-GR" dirty="0"/>
            </a:p>
          </p:txBody>
        </p:sp>
        <p:sp>
          <p:nvSpPr>
            <p:cNvPr id="19" name="TextBox 18"/>
            <p:cNvSpPr txBox="1"/>
            <p:nvPr/>
          </p:nvSpPr>
          <p:spPr>
            <a:xfrm>
              <a:off x="2247269" y="5785628"/>
              <a:ext cx="242374" cy="338554"/>
            </a:xfrm>
            <a:prstGeom prst="rect">
              <a:avLst/>
            </a:prstGeom>
            <a:noFill/>
          </p:spPr>
          <p:txBody>
            <a:bodyPr wrap="none" rtlCol="0">
              <a:spAutoFit/>
            </a:bodyPr>
            <a:lstStyle/>
            <a:p>
              <a:r>
                <a:rPr lang="en-US" sz="1600" dirty="0" smtClean="0"/>
                <a:t>f</a:t>
              </a:r>
              <a:endParaRPr lang="el-GR" sz="1600" dirty="0"/>
            </a:p>
          </p:txBody>
        </p:sp>
      </p:grpSp>
    </p:spTree>
    <p:extLst>
      <p:ext uri="{BB962C8B-B14F-4D97-AF65-F5344CB8AC3E}">
        <p14:creationId xmlns:p14="http://schemas.microsoft.com/office/powerpoint/2010/main" val="15880222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Πλαστικά </a:t>
            </a:r>
            <a:r>
              <a:rPr lang="el-GR" sz="3200" b="0" dirty="0" smtClean="0"/>
              <a:t>(2</a:t>
            </a:r>
            <a:r>
              <a:rPr lang="en-US" sz="3200" b="0" dirty="0" smtClean="0"/>
              <a:t>/</a:t>
            </a:r>
            <a:r>
              <a:rPr lang="el-GR" sz="3200" b="0" dirty="0" smtClean="0"/>
              <a:t>2)</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Οι κρέμες δείχνουν πλαστική </a:t>
            </a:r>
            <a:r>
              <a:rPr lang="el-GR" dirty="0" smtClean="0"/>
              <a:t>ροή,</a:t>
            </a:r>
            <a:endParaRPr lang="el-GR" dirty="0"/>
          </a:p>
          <a:p>
            <a:r>
              <a:rPr lang="el-GR" dirty="0"/>
              <a:t>Τάση διάτμησης τουλάχιστον ίση με τιμή </a:t>
            </a:r>
            <a:r>
              <a:rPr lang="el-GR" dirty="0" smtClean="0"/>
              <a:t>απόδοσης.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61498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Ψευδοπλαστικά</a:t>
            </a:r>
            <a:endParaRPr lang="el-GR" dirty="0"/>
          </a:p>
        </p:txBody>
      </p:sp>
      <p:sp>
        <p:nvSpPr>
          <p:cNvPr id="3" name="Θέση περιεχομένου 2"/>
          <p:cNvSpPr>
            <a:spLocks noGrp="1"/>
          </p:cNvSpPr>
          <p:nvPr>
            <p:ph idx="1"/>
          </p:nvPr>
        </p:nvSpPr>
        <p:spPr>
          <a:xfrm>
            <a:off x="457200" y="1196752"/>
            <a:ext cx="8229600" cy="2627902"/>
          </a:xfrm>
        </p:spPr>
        <p:txBody>
          <a:bodyPr/>
          <a:lstStyle/>
          <a:p>
            <a:r>
              <a:rPr lang="en-US" altLang="el-GR" dirty="0"/>
              <a:t>H </a:t>
            </a:r>
            <a:r>
              <a:rPr lang="el-GR" altLang="el-GR" dirty="0"/>
              <a:t>καμπύλη διέρχεται από την </a:t>
            </a:r>
            <a:r>
              <a:rPr lang="el-GR" altLang="el-GR" dirty="0" smtClean="0"/>
              <a:t>αρχή </a:t>
            </a:r>
            <a:r>
              <a:rPr lang="el-GR" altLang="el-GR" dirty="0"/>
              <a:t>των </a:t>
            </a:r>
            <a:r>
              <a:rPr lang="el-GR" altLang="el-GR" dirty="0" smtClean="0"/>
              <a:t>αξόνων,</a:t>
            </a:r>
            <a:endParaRPr lang="en-US" altLang="el-GR" dirty="0"/>
          </a:p>
          <a:p>
            <a:r>
              <a:rPr lang="el-GR" altLang="el-GR" dirty="0"/>
              <a:t>Δεν υπάρχει τιμή </a:t>
            </a:r>
            <a:r>
              <a:rPr lang="el-GR" altLang="el-GR" dirty="0" smtClean="0"/>
              <a:t>απόδοσης,</a:t>
            </a:r>
            <a:endParaRPr lang="el-GR" altLang="el-GR" dirty="0"/>
          </a:p>
          <a:p>
            <a:r>
              <a:rPr lang="el-GR" altLang="el-GR" dirty="0"/>
              <a:t>Κανένα τμήμα της καμπύλης δεν είναι </a:t>
            </a:r>
            <a:r>
              <a:rPr lang="el-GR" altLang="el-GR" dirty="0" smtClean="0"/>
              <a:t>ευθύ,</a:t>
            </a:r>
            <a:endParaRPr lang="el-GR" altLang="el-GR" dirty="0"/>
          </a:p>
          <a:p>
            <a:r>
              <a:rPr lang="el-GR" altLang="el-GR" dirty="0"/>
              <a:t>Φαινόμενο ιξώδες </a:t>
            </a:r>
            <a:r>
              <a:rPr lang="en-US" altLang="el-GR" dirty="0"/>
              <a:t>F </a:t>
            </a:r>
            <a:r>
              <a:rPr lang="en-US" altLang="el-GR" baseline="30000" dirty="0"/>
              <a:t>N </a:t>
            </a:r>
            <a:r>
              <a:rPr lang="en-US" altLang="el-GR" dirty="0"/>
              <a:t>= </a:t>
            </a:r>
            <a:r>
              <a:rPr lang="el-GR" altLang="el-GR" dirty="0" err="1"/>
              <a:t>η΄</a:t>
            </a:r>
            <a:r>
              <a:rPr lang="en-US" altLang="el-GR" dirty="0" smtClean="0"/>
              <a:t>G</a:t>
            </a:r>
            <a:r>
              <a:rPr lang="el-GR" altLang="el-GR" dirty="0" smtClean="0"/>
              <a:t>.</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grpSp>
        <p:nvGrpSpPr>
          <p:cNvPr id="21" name="Ομάδα 20"/>
          <p:cNvGrpSpPr/>
          <p:nvPr/>
        </p:nvGrpSpPr>
        <p:grpSpPr>
          <a:xfrm>
            <a:off x="1177719" y="3623105"/>
            <a:ext cx="5947164" cy="2564118"/>
            <a:chOff x="1177719" y="3623105"/>
            <a:chExt cx="5947164" cy="2564118"/>
          </a:xfrm>
        </p:grpSpPr>
        <p:sp>
          <p:nvSpPr>
            <p:cNvPr id="7" name="Ορθογώνιο 6"/>
            <p:cNvSpPr/>
            <p:nvPr/>
          </p:nvSpPr>
          <p:spPr>
            <a:xfrm>
              <a:off x="5036651" y="3807771"/>
              <a:ext cx="2088232" cy="1639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1508259" y="3663755"/>
              <a:ext cx="223224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1177719" y="3623105"/>
              <a:ext cx="330540" cy="369332"/>
            </a:xfrm>
            <a:prstGeom prst="rect">
              <a:avLst/>
            </a:prstGeom>
            <a:noFill/>
          </p:spPr>
          <p:txBody>
            <a:bodyPr wrap="none" rtlCol="0">
              <a:spAutoFit/>
            </a:bodyPr>
            <a:lstStyle/>
            <a:p>
              <a:r>
                <a:rPr lang="en-US" dirty="0" smtClean="0">
                  <a:latin typeface="+mn-lt"/>
                </a:rPr>
                <a:t>G</a:t>
              </a:r>
              <a:endParaRPr lang="el-GR" dirty="0">
                <a:latin typeface="+mn-lt"/>
              </a:endParaRPr>
            </a:p>
          </p:txBody>
        </p:sp>
        <p:sp>
          <p:nvSpPr>
            <p:cNvPr id="13" name="TextBox 12"/>
            <p:cNvSpPr txBox="1"/>
            <p:nvPr/>
          </p:nvSpPr>
          <p:spPr>
            <a:xfrm>
              <a:off x="3450043" y="5463955"/>
              <a:ext cx="290464" cy="369332"/>
            </a:xfrm>
            <a:prstGeom prst="rect">
              <a:avLst/>
            </a:prstGeom>
            <a:noFill/>
          </p:spPr>
          <p:txBody>
            <a:bodyPr wrap="none" rtlCol="0">
              <a:spAutoFit/>
            </a:bodyPr>
            <a:lstStyle/>
            <a:p>
              <a:r>
                <a:rPr lang="en-US" dirty="0" smtClean="0">
                  <a:latin typeface="+mn-lt"/>
                </a:rPr>
                <a:t>F</a:t>
              </a:r>
              <a:endParaRPr lang="el-GR" dirty="0">
                <a:latin typeface="+mn-lt"/>
              </a:endParaRPr>
            </a:p>
          </p:txBody>
        </p:sp>
        <p:sp>
          <p:nvSpPr>
            <p:cNvPr id="14" name="TextBox 13"/>
            <p:cNvSpPr txBox="1"/>
            <p:nvPr/>
          </p:nvSpPr>
          <p:spPr>
            <a:xfrm>
              <a:off x="4722066" y="3701561"/>
              <a:ext cx="312906" cy="369332"/>
            </a:xfrm>
            <a:prstGeom prst="rect">
              <a:avLst/>
            </a:prstGeom>
            <a:noFill/>
          </p:spPr>
          <p:txBody>
            <a:bodyPr wrap="none" rtlCol="0">
              <a:spAutoFit/>
            </a:bodyPr>
            <a:lstStyle/>
            <a:p>
              <a:r>
                <a:rPr lang="el-GR" dirty="0"/>
                <a:t>η</a:t>
              </a:r>
            </a:p>
          </p:txBody>
        </p:sp>
        <p:sp>
          <p:nvSpPr>
            <p:cNvPr id="15" name="TextBox 14"/>
            <p:cNvSpPr txBox="1"/>
            <p:nvPr/>
          </p:nvSpPr>
          <p:spPr>
            <a:xfrm>
              <a:off x="6794343" y="5454663"/>
              <a:ext cx="330540" cy="369332"/>
            </a:xfrm>
            <a:prstGeom prst="rect">
              <a:avLst/>
            </a:prstGeom>
            <a:noFill/>
          </p:spPr>
          <p:txBody>
            <a:bodyPr wrap="none" rtlCol="0">
              <a:spAutoFit/>
            </a:bodyPr>
            <a:lstStyle/>
            <a:p>
              <a:r>
                <a:rPr lang="en-US" dirty="0" smtClean="0">
                  <a:latin typeface="+mn-lt"/>
                </a:rPr>
                <a:t>G</a:t>
              </a:r>
              <a:endParaRPr lang="el-GR" dirty="0">
                <a:latin typeface="+mn-lt"/>
              </a:endParaRPr>
            </a:p>
          </p:txBody>
        </p:sp>
        <p:sp>
          <p:nvSpPr>
            <p:cNvPr id="16" name="TextBox 15"/>
            <p:cNvSpPr txBox="1"/>
            <p:nvPr/>
          </p:nvSpPr>
          <p:spPr>
            <a:xfrm>
              <a:off x="2450238" y="5817891"/>
              <a:ext cx="471604" cy="369332"/>
            </a:xfrm>
            <a:prstGeom prst="rect">
              <a:avLst/>
            </a:prstGeom>
            <a:noFill/>
          </p:spPr>
          <p:txBody>
            <a:bodyPr wrap="none" rtlCol="0">
              <a:spAutoFit/>
            </a:bodyPr>
            <a:lstStyle/>
            <a:p>
              <a:r>
                <a:rPr lang="el-GR" dirty="0" smtClean="0"/>
                <a:t>(α)</a:t>
              </a:r>
              <a:endParaRPr lang="el-GR" dirty="0"/>
            </a:p>
          </p:txBody>
        </p:sp>
        <p:sp>
          <p:nvSpPr>
            <p:cNvPr id="17" name="TextBox 16"/>
            <p:cNvSpPr txBox="1"/>
            <p:nvPr/>
          </p:nvSpPr>
          <p:spPr>
            <a:xfrm>
              <a:off x="5844965" y="5817891"/>
              <a:ext cx="471604" cy="369332"/>
            </a:xfrm>
            <a:prstGeom prst="rect">
              <a:avLst/>
            </a:prstGeom>
            <a:noFill/>
          </p:spPr>
          <p:txBody>
            <a:bodyPr wrap="none" rtlCol="0">
              <a:spAutoFit/>
            </a:bodyPr>
            <a:lstStyle/>
            <a:p>
              <a:r>
                <a:rPr lang="el-GR" dirty="0" smtClean="0"/>
                <a:t>(β)</a:t>
              </a:r>
              <a:endParaRPr lang="el-GR" dirty="0"/>
            </a:p>
          </p:txBody>
        </p:sp>
        <p:sp>
          <p:nvSpPr>
            <p:cNvPr id="19" name="Ελεύθερη σχεδίαση 18"/>
            <p:cNvSpPr/>
            <p:nvPr/>
          </p:nvSpPr>
          <p:spPr>
            <a:xfrm>
              <a:off x="1562470" y="4208016"/>
              <a:ext cx="1908699" cy="1233996"/>
            </a:xfrm>
            <a:custGeom>
              <a:avLst/>
              <a:gdLst>
                <a:gd name="connsiteX0" fmla="*/ 0 w 1908699"/>
                <a:gd name="connsiteY0" fmla="*/ 1233996 h 1233996"/>
                <a:gd name="connsiteX1" fmla="*/ 275208 w 1908699"/>
                <a:gd name="connsiteY1" fmla="*/ 1189607 h 1233996"/>
                <a:gd name="connsiteX2" fmla="*/ 656947 w 1908699"/>
                <a:gd name="connsiteY2" fmla="*/ 1074198 h 1233996"/>
                <a:gd name="connsiteX3" fmla="*/ 1109709 w 1908699"/>
                <a:gd name="connsiteY3" fmla="*/ 861134 h 1233996"/>
                <a:gd name="connsiteX4" fmla="*/ 1402672 w 1908699"/>
                <a:gd name="connsiteY4" fmla="*/ 630314 h 1233996"/>
                <a:gd name="connsiteX5" fmla="*/ 1713390 w 1908699"/>
                <a:gd name="connsiteY5" fmla="*/ 301840 h 1233996"/>
                <a:gd name="connsiteX6" fmla="*/ 1908699 w 1908699"/>
                <a:gd name="connsiteY6" fmla="*/ 0 h 123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8699" h="1233996">
                  <a:moveTo>
                    <a:pt x="0" y="1233996"/>
                  </a:moveTo>
                  <a:cubicBezTo>
                    <a:pt x="82858" y="1225118"/>
                    <a:pt x="165717" y="1216240"/>
                    <a:pt x="275208" y="1189607"/>
                  </a:cubicBezTo>
                  <a:cubicBezTo>
                    <a:pt x="384699" y="1162974"/>
                    <a:pt x="517864" y="1128943"/>
                    <a:pt x="656947" y="1074198"/>
                  </a:cubicBezTo>
                  <a:cubicBezTo>
                    <a:pt x="796031" y="1019452"/>
                    <a:pt x="985422" y="935115"/>
                    <a:pt x="1109709" y="861134"/>
                  </a:cubicBezTo>
                  <a:cubicBezTo>
                    <a:pt x="1233996" y="787153"/>
                    <a:pt x="1302059" y="723530"/>
                    <a:pt x="1402672" y="630314"/>
                  </a:cubicBezTo>
                  <a:cubicBezTo>
                    <a:pt x="1503285" y="537098"/>
                    <a:pt x="1629052" y="406892"/>
                    <a:pt x="1713390" y="301840"/>
                  </a:cubicBezTo>
                  <a:cubicBezTo>
                    <a:pt x="1797728" y="196788"/>
                    <a:pt x="1853213" y="98394"/>
                    <a:pt x="1908699"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Ελεύθερη σχεδίαση 19"/>
            <p:cNvSpPr/>
            <p:nvPr/>
          </p:nvSpPr>
          <p:spPr>
            <a:xfrm>
              <a:off x="5051394" y="4221088"/>
              <a:ext cx="1651247" cy="452761"/>
            </a:xfrm>
            <a:custGeom>
              <a:avLst/>
              <a:gdLst>
                <a:gd name="connsiteX0" fmla="*/ 0 w 1651247"/>
                <a:gd name="connsiteY0" fmla="*/ 0 h 452761"/>
                <a:gd name="connsiteX1" fmla="*/ 292963 w 1651247"/>
                <a:gd name="connsiteY1" fmla="*/ 168676 h 452761"/>
                <a:gd name="connsiteX2" fmla="*/ 621437 w 1651247"/>
                <a:gd name="connsiteY2" fmla="*/ 275208 h 452761"/>
                <a:gd name="connsiteX3" fmla="*/ 1091954 w 1651247"/>
                <a:gd name="connsiteY3" fmla="*/ 372862 h 452761"/>
                <a:gd name="connsiteX4" fmla="*/ 1651247 w 1651247"/>
                <a:gd name="connsiteY4" fmla="*/ 452761 h 452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247" h="452761">
                  <a:moveTo>
                    <a:pt x="0" y="0"/>
                  </a:moveTo>
                  <a:cubicBezTo>
                    <a:pt x="94695" y="61404"/>
                    <a:pt x="189390" y="122808"/>
                    <a:pt x="292963" y="168676"/>
                  </a:cubicBezTo>
                  <a:cubicBezTo>
                    <a:pt x="396536" y="214544"/>
                    <a:pt x="488272" y="241177"/>
                    <a:pt x="621437" y="275208"/>
                  </a:cubicBezTo>
                  <a:cubicBezTo>
                    <a:pt x="754602" y="309239"/>
                    <a:pt x="920319" y="343270"/>
                    <a:pt x="1091954" y="372862"/>
                  </a:cubicBezTo>
                  <a:cubicBezTo>
                    <a:pt x="1263589" y="402454"/>
                    <a:pt x="1457418" y="427607"/>
                    <a:pt x="1651247" y="4527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831065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Διασταλτικά </a:t>
            </a:r>
            <a:r>
              <a:rPr lang="el-GR" sz="3200" b="0" dirty="0" smtClean="0"/>
              <a:t>(1</a:t>
            </a:r>
            <a:r>
              <a:rPr lang="en-US" sz="3200" b="0" dirty="0" smtClean="0"/>
              <a:t>/</a:t>
            </a:r>
            <a:r>
              <a:rPr lang="el-GR" sz="3200" b="0" dirty="0" smtClean="0"/>
              <a:t>3)</a:t>
            </a:r>
            <a:endParaRPr lang="el-GR" sz="3200" b="0" dirty="0"/>
          </a:p>
        </p:txBody>
      </p:sp>
      <p:sp>
        <p:nvSpPr>
          <p:cNvPr id="3" name="Θέση περιεχομένου 2"/>
          <p:cNvSpPr>
            <a:spLocks noGrp="1"/>
          </p:cNvSpPr>
          <p:nvPr>
            <p:ph idx="1"/>
          </p:nvPr>
        </p:nvSpPr>
        <p:spPr>
          <a:xfrm>
            <a:off x="457200" y="1196752"/>
            <a:ext cx="8229600" cy="2304256"/>
          </a:xfrm>
        </p:spPr>
        <p:txBody>
          <a:bodyPr/>
          <a:lstStyle/>
          <a:p>
            <a:r>
              <a:rPr lang="el-GR" dirty="0"/>
              <a:t>Αυξάνεται η τάση διάτμησης όταν αυξάνεται η ταχύτητα </a:t>
            </a:r>
            <a:r>
              <a:rPr lang="el-GR" dirty="0" smtClean="0"/>
              <a:t>διάτμησης,</a:t>
            </a:r>
            <a:endParaRPr lang="el-GR" dirty="0"/>
          </a:p>
          <a:p>
            <a:r>
              <a:rPr lang="el-GR" dirty="0"/>
              <a:t>F </a:t>
            </a:r>
            <a:r>
              <a:rPr lang="el-GR" baseline="30000" dirty="0"/>
              <a:t>N</a:t>
            </a:r>
            <a:r>
              <a:rPr lang="el-GR" dirty="0"/>
              <a:t> = </a:t>
            </a:r>
            <a:r>
              <a:rPr lang="el-GR" dirty="0" err="1"/>
              <a:t>η΄G</a:t>
            </a:r>
            <a:r>
              <a:rPr lang="el-GR" dirty="0"/>
              <a:t> </a:t>
            </a:r>
            <a:r>
              <a:rPr lang="el-GR" dirty="0" smtClean="0"/>
              <a:t>,</a:t>
            </a:r>
            <a:endParaRPr lang="el-GR" dirty="0"/>
          </a:p>
          <a:p>
            <a:r>
              <a:rPr lang="el-GR" dirty="0" smtClean="0"/>
              <a:t>N&lt;1.</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grpSp>
        <p:nvGrpSpPr>
          <p:cNvPr id="19" name="Ομάδα 18"/>
          <p:cNvGrpSpPr/>
          <p:nvPr/>
        </p:nvGrpSpPr>
        <p:grpSpPr>
          <a:xfrm>
            <a:off x="1177719" y="3623105"/>
            <a:ext cx="5947164" cy="2564118"/>
            <a:chOff x="1177719" y="3623105"/>
            <a:chExt cx="5947164" cy="2564118"/>
          </a:xfrm>
        </p:grpSpPr>
        <p:sp>
          <p:nvSpPr>
            <p:cNvPr id="7" name="Ορθογώνιο 6"/>
            <p:cNvSpPr/>
            <p:nvPr/>
          </p:nvSpPr>
          <p:spPr>
            <a:xfrm>
              <a:off x="5036651" y="3807771"/>
              <a:ext cx="2088232" cy="16391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1508259" y="3663755"/>
              <a:ext cx="2232248"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TextBox 8"/>
            <p:cNvSpPr txBox="1"/>
            <p:nvPr/>
          </p:nvSpPr>
          <p:spPr>
            <a:xfrm>
              <a:off x="1177719" y="3623105"/>
              <a:ext cx="330540" cy="369332"/>
            </a:xfrm>
            <a:prstGeom prst="rect">
              <a:avLst/>
            </a:prstGeom>
            <a:noFill/>
          </p:spPr>
          <p:txBody>
            <a:bodyPr wrap="none" rtlCol="0">
              <a:spAutoFit/>
            </a:bodyPr>
            <a:lstStyle/>
            <a:p>
              <a:r>
                <a:rPr lang="en-US" dirty="0" smtClean="0">
                  <a:latin typeface="+mn-lt"/>
                </a:rPr>
                <a:t>G</a:t>
              </a:r>
              <a:endParaRPr lang="el-GR" dirty="0">
                <a:latin typeface="+mn-lt"/>
              </a:endParaRPr>
            </a:p>
          </p:txBody>
        </p:sp>
        <p:sp>
          <p:nvSpPr>
            <p:cNvPr id="10" name="TextBox 9"/>
            <p:cNvSpPr txBox="1"/>
            <p:nvPr/>
          </p:nvSpPr>
          <p:spPr>
            <a:xfrm>
              <a:off x="3450043" y="5463955"/>
              <a:ext cx="290464" cy="369332"/>
            </a:xfrm>
            <a:prstGeom prst="rect">
              <a:avLst/>
            </a:prstGeom>
            <a:noFill/>
          </p:spPr>
          <p:txBody>
            <a:bodyPr wrap="none" rtlCol="0">
              <a:spAutoFit/>
            </a:bodyPr>
            <a:lstStyle/>
            <a:p>
              <a:r>
                <a:rPr lang="en-US" dirty="0" smtClean="0">
                  <a:latin typeface="+mn-lt"/>
                </a:rPr>
                <a:t>F</a:t>
              </a:r>
              <a:endParaRPr lang="el-GR" dirty="0">
                <a:latin typeface="+mn-lt"/>
              </a:endParaRPr>
            </a:p>
          </p:txBody>
        </p:sp>
        <p:sp>
          <p:nvSpPr>
            <p:cNvPr id="11" name="TextBox 10"/>
            <p:cNvSpPr txBox="1"/>
            <p:nvPr/>
          </p:nvSpPr>
          <p:spPr>
            <a:xfrm>
              <a:off x="4722066" y="3701561"/>
              <a:ext cx="312906" cy="369332"/>
            </a:xfrm>
            <a:prstGeom prst="rect">
              <a:avLst/>
            </a:prstGeom>
            <a:noFill/>
          </p:spPr>
          <p:txBody>
            <a:bodyPr wrap="none" rtlCol="0">
              <a:spAutoFit/>
            </a:bodyPr>
            <a:lstStyle/>
            <a:p>
              <a:r>
                <a:rPr lang="el-GR" dirty="0"/>
                <a:t>η</a:t>
              </a:r>
            </a:p>
          </p:txBody>
        </p:sp>
        <p:sp>
          <p:nvSpPr>
            <p:cNvPr id="12" name="TextBox 11"/>
            <p:cNvSpPr txBox="1"/>
            <p:nvPr/>
          </p:nvSpPr>
          <p:spPr>
            <a:xfrm>
              <a:off x="6794343" y="5454663"/>
              <a:ext cx="330540" cy="369332"/>
            </a:xfrm>
            <a:prstGeom prst="rect">
              <a:avLst/>
            </a:prstGeom>
            <a:noFill/>
          </p:spPr>
          <p:txBody>
            <a:bodyPr wrap="none" rtlCol="0">
              <a:spAutoFit/>
            </a:bodyPr>
            <a:lstStyle/>
            <a:p>
              <a:r>
                <a:rPr lang="en-US" dirty="0" smtClean="0">
                  <a:latin typeface="+mn-lt"/>
                </a:rPr>
                <a:t>G</a:t>
              </a:r>
              <a:endParaRPr lang="el-GR" dirty="0">
                <a:latin typeface="+mn-lt"/>
              </a:endParaRPr>
            </a:p>
          </p:txBody>
        </p:sp>
        <p:sp>
          <p:nvSpPr>
            <p:cNvPr id="13" name="TextBox 12"/>
            <p:cNvSpPr txBox="1"/>
            <p:nvPr/>
          </p:nvSpPr>
          <p:spPr>
            <a:xfrm>
              <a:off x="2450238" y="5817891"/>
              <a:ext cx="471604" cy="369332"/>
            </a:xfrm>
            <a:prstGeom prst="rect">
              <a:avLst/>
            </a:prstGeom>
            <a:noFill/>
          </p:spPr>
          <p:txBody>
            <a:bodyPr wrap="none" rtlCol="0">
              <a:spAutoFit/>
            </a:bodyPr>
            <a:lstStyle/>
            <a:p>
              <a:r>
                <a:rPr lang="el-GR" dirty="0" smtClean="0"/>
                <a:t>(α)</a:t>
              </a:r>
              <a:endParaRPr lang="el-GR" dirty="0"/>
            </a:p>
          </p:txBody>
        </p:sp>
        <p:sp>
          <p:nvSpPr>
            <p:cNvPr id="14" name="TextBox 13"/>
            <p:cNvSpPr txBox="1"/>
            <p:nvPr/>
          </p:nvSpPr>
          <p:spPr>
            <a:xfrm>
              <a:off x="5844965" y="5817891"/>
              <a:ext cx="471604" cy="369332"/>
            </a:xfrm>
            <a:prstGeom prst="rect">
              <a:avLst/>
            </a:prstGeom>
            <a:noFill/>
          </p:spPr>
          <p:txBody>
            <a:bodyPr wrap="none" rtlCol="0">
              <a:spAutoFit/>
            </a:bodyPr>
            <a:lstStyle/>
            <a:p>
              <a:r>
                <a:rPr lang="el-GR" dirty="0" smtClean="0"/>
                <a:t>(β)</a:t>
              </a:r>
              <a:endParaRPr lang="el-GR" dirty="0"/>
            </a:p>
          </p:txBody>
        </p:sp>
        <p:sp>
          <p:nvSpPr>
            <p:cNvPr id="17" name="Ελεύθερη σχεδίαση 16"/>
            <p:cNvSpPr/>
            <p:nvPr/>
          </p:nvSpPr>
          <p:spPr>
            <a:xfrm>
              <a:off x="1530891" y="4171585"/>
              <a:ext cx="1322773" cy="1269507"/>
            </a:xfrm>
            <a:custGeom>
              <a:avLst/>
              <a:gdLst>
                <a:gd name="connsiteX0" fmla="*/ 0 w 1322773"/>
                <a:gd name="connsiteY0" fmla="*/ 1269507 h 1269507"/>
                <a:gd name="connsiteX1" fmla="*/ 142043 w 1322773"/>
                <a:gd name="connsiteY1" fmla="*/ 941033 h 1269507"/>
                <a:gd name="connsiteX2" fmla="*/ 426128 w 1322773"/>
                <a:gd name="connsiteY2" fmla="*/ 479395 h 1269507"/>
                <a:gd name="connsiteX3" fmla="*/ 781235 w 1322773"/>
                <a:gd name="connsiteY3" fmla="*/ 150921 h 1269507"/>
                <a:gd name="connsiteX4" fmla="*/ 1322773 w 1322773"/>
                <a:gd name="connsiteY4" fmla="*/ 0 h 126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773" h="1269507">
                  <a:moveTo>
                    <a:pt x="0" y="1269507"/>
                  </a:moveTo>
                  <a:cubicBezTo>
                    <a:pt x="35511" y="1171112"/>
                    <a:pt x="71022" y="1072718"/>
                    <a:pt x="142043" y="941033"/>
                  </a:cubicBezTo>
                  <a:cubicBezTo>
                    <a:pt x="213064" y="809348"/>
                    <a:pt x="319596" y="611080"/>
                    <a:pt x="426128" y="479395"/>
                  </a:cubicBezTo>
                  <a:cubicBezTo>
                    <a:pt x="532660" y="347710"/>
                    <a:pt x="631794" y="230820"/>
                    <a:pt x="781235" y="150921"/>
                  </a:cubicBezTo>
                  <a:cubicBezTo>
                    <a:pt x="930676" y="71022"/>
                    <a:pt x="1126724" y="35511"/>
                    <a:pt x="132277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Ελεύθερη σχεδίαση 17"/>
            <p:cNvSpPr/>
            <p:nvPr/>
          </p:nvSpPr>
          <p:spPr>
            <a:xfrm>
              <a:off x="5036651" y="4171585"/>
              <a:ext cx="1402672" cy="861320"/>
            </a:xfrm>
            <a:custGeom>
              <a:avLst/>
              <a:gdLst>
                <a:gd name="connsiteX0" fmla="*/ 0 w 1402672"/>
                <a:gd name="connsiteY0" fmla="*/ 861320 h 861320"/>
                <a:gd name="connsiteX1" fmla="*/ 239697 w 1402672"/>
                <a:gd name="connsiteY1" fmla="*/ 577234 h 861320"/>
                <a:gd name="connsiteX2" fmla="*/ 621437 w 1402672"/>
                <a:gd name="connsiteY2" fmla="*/ 275393 h 861320"/>
                <a:gd name="connsiteX3" fmla="*/ 1171852 w 1402672"/>
                <a:gd name="connsiteY3" fmla="*/ 44574 h 861320"/>
                <a:gd name="connsiteX4" fmla="*/ 1402672 w 1402672"/>
                <a:gd name="connsiteY4" fmla="*/ 186 h 861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2672" h="861320">
                  <a:moveTo>
                    <a:pt x="0" y="861320"/>
                  </a:moveTo>
                  <a:cubicBezTo>
                    <a:pt x="68062" y="768104"/>
                    <a:pt x="136124" y="674888"/>
                    <a:pt x="239697" y="577234"/>
                  </a:cubicBezTo>
                  <a:cubicBezTo>
                    <a:pt x="343270" y="479580"/>
                    <a:pt x="466078" y="364170"/>
                    <a:pt x="621437" y="275393"/>
                  </a:cubicBezTo>
                  <a:cubicBezTo>
                    <a:pt x="776796" y="186616"/>
                    <a:pt x="1041646" y="90442"/>
                    <a:pt x="1171852" y="44574"/>
                  </a:cubicBezTo>
                  <a:cubicBezTo>
                    <a:pt x="1302058" y="-1294"/>
                    <a:pt x="1352365" y="-554"/>
                    <a:pt x="1402672" y="18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4241860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Διασταλτικά </a:t>
            </a:r>
            <a:r>
              <a:rPr lang="el-GR" sz="3200" b="0" dirty="0" smtClean="0"/>
              <a:t>(2</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noAutofit/>
          </a:bodyPr>
          <a:lstStyle/>
          <a:p>
            <a:r>
              <a:rPr lang="el-GR" sz="2200" dirty="0"/>
              <a:t>Όταν τα συστήματα αυτά βρίσκονται σε ηρεμία, τα διεσπαρμένα σωματίδια είναι διαταγμένα το ένα κοντά στο άλλο σε κανονική σχετικά διάταξη.</a:t>
            </a:r>
          </a:p>
          <a:p>
            <a:r>
              <a:rPr lang="el-GR" sz="2200" dirty="0"/>
              <a:t> Τα κενά που υπάρχουν μεταξύ τους γεμίζουν με τον υγρό φορέα που περιβάλλει σαν μεμβράνη τα σωματίδια. Στην κατάσταση αυτή το σύστημα δεν έχει μεγάλη εσωτερική αντίσταση άρα και ιξώδες. </a:t>
            </a:r>
          </a:p>
          <a:p>
            <a:r>
              <a:rPr lang="el-GR" sz="2200" dirty="0"/>
              <a:t>Ακόμη και όταν εφαρμοσθεί μια μικρή τάση διάτμησης το ιξώδες παραμένει μικρό. </a:t>
            </a:r>
          </a:p>
          <a:p>
            <a:r>
              <a:rPr lang="el-GR" sz="2200" dirty="0"/>
              <a:t>Με την αύξηση όμως της τάσης διάτμησης, αυξάνει και η εσωτερική αντίσταση, δηλαδή το ιξώδες του συστήματος μεγαλώνει.</a:t>
            </a:r>
          </a:p>
          <a:p>
            <a:pPr marL="0" indent="0" algn="ctr">
              <a:buNone/>
            </a:pPr>
            <a:r>
              <a:rPr lang="en-US" dirty="0"/>
              <a:t> </a:t>
            </a:r>
            <a:r>
              <a:rPr lang="en-US" b="1" dirty="0">
                <a:solidFill>
                  <a:srgbClr val="820000"/>
                </a:solidFill>
              </a:rPr>
              <a:t>KY</a:t>
            </a:r>
            <a:r>
              <a:rPr lang="el-GR" b="1" dirty="0">
                <a:solidFill>
                  <a:srgbClr val="820000"/>
                </a:solidFill>
              </a:rPr>
              <a:t>ΡΙΩΣ ΤΑ ΕΝΑΙΩΡΗΜΑΤΑ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2033486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Διασταλτικά </a:t>
            </a:r>
            <a:r>
              <a:rPr lang="el-GR" sz="3200" b="0" dirty="0" smtClean="0"/>
              <a:t>(3</a:t>
            </a:r>
            <a:r>
              <a:rPr lang="en-US" sz="3200" b="0" dirty="0" smtClean="0"/>
              <a:t>/</a:t>
            </a:r>
            <a:r>
              <a:rPr lang="el-GR" sz="3200" b="0" dirty="0" smtClean="0"/>
              <a:t>3)</a:t>
            </a:r>
            <a:endParaRPr lang="el-GR" dirty="0"/>
          </a:p>
        </p:txBody>
      </p:sp>
      <p:sp>
        <p:nvSpPr>
          <p:cNvPr id="3" name="Θέση περιεχομένου 2"/>
          <p:cNvSpPr>
            <a:spLocks noGrp="1"/>
          </p:cNvSpPr>
          <p:nvPr>
            <p:ph idx="1"/>
          </p:nvPr>
        </p:nvSpPr>
        <p:spPr/>
        <p:txBody>
          <a:bodyPr>
            <a:normAutofit/>
          </a:bodyPr>
          <a:lstStyle/>
          <a:p>
            <a:pPr>
              <a:lnSpc>
                <a:spcPct val="110000"/>
              </a:lnSpc>
            </a:pPr>
            <a:r>
              <a:rPr lang="el-GR" sz="2200" dirty="0"/>
              <a:t>Όταν τα συστήματα αυτά εξαναγκάζονται σε γρηγορότερη μετατόπιση τα σωματίδια κινούνται γρήγορα με άτακτο τρόπο, οι μεμβράνες που σχηματίζει ο υγρός φορέας γύρω από τα σωματίδια καταστρέφονται και δημιουργούνται συσσωματώματα.  </a:t>
            </a:r>
          </a:p>
          <a:p>
            <a:pPr>
              <a:lnSpc>
                <a:spcPct val="110000"/>
              </a:lnSpc>
            </a:pPr>
            <a:r>
              <a:rPr lang="el-GR" sz="2200" dirty="0"/>
              <a:t>Ο όγκος </a:t>
            </a:r>
            <a:r>
              <a:rPr lang="el-GR" sz="2200" dirty="0" smtClean="0"/>
              <a:t>αυτών </a:t>
            </a:r>
            <a:r>
              <a:rPr lang="el-GR" sz="2200" dirty="0"/>
              <a:t>των συστημάτων αυξάνεται και γι’ αυτό το λόγο αυτά λέγονται διασταλτικά και το σύστημα προβάλλει όλο και μεγαλύτερη αντίσταση στη μετατόπιση και αυτό γιατί πολλά από τα σωματίδια δεν διαβρέχονται πλέον από τον υγρό φορέα. </a:t>
            </a:r>
          </a:p>
          <a:p>
            <a:pPr>
              <a:lnSpc>
                <a:spcPct val="110000"/>
              </a:lnSpc>
            </a:pPr>
            <a:r>
              <a:rPr lang="el-GR" sz="2200" dirty="0"/>
              <a:t>Τα διασταλτικά συστήματα επανέρχονται αργά στην αρχική τους λεπτόρρευστη κατάσταση, όταν σταματήσει να ασκείται τάση </a:t>
            </a:r>
            <a:r>
              <a:rPr lang="el-GR" sz="2200" dirty="0" smtClean="0"/>
              <a:t>διάτμησης.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4122857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Θιξοτροπία</a:t>
            </a:r>
            <a:r>
              <a:rPr lang="el-GR" dirty="0" smtClean="0"/>
              <a:t> </a:t>
            </a:r>
            <a:r>
              <a:rPr lang="el-GR" sz="3200" b="0" dirty="0" smtClean="0"/>
              <a:t>(1</a:t>
            </a:r>
            <a:r>
              <a:rPr lang="en-US" sz="3200" b="0" dirty="0" smtClean="0"/>
              <a:t>/</a:t>
            </a:r>
            <a:r>
              <a:rPr lang="el-GR" sz="3200" b="0" dirty="0" smtClean="0"/>
              <a:t>4)</a:t>
            </a:r>
            <a:endParaRPr lang="el-GR" sz="3200" b="0" dirty="0"/>
          </a:p>
        </p:txBody>
      </p:sp>
      <p:sp>
        <p:nvSpPr>
          <p:cNvPr id="3" name="Θέση περιεχομένου 2"/>
          <p:cNvSpPr>
            <a:spLocks noGrp="1"/>
          </p:cNvSpPr>
          <p:nvPr>
            <p:ph idx="1"/>
          </p:nvPr>
        </p:nvSpPr>
        <p:spPr/>
        <p:txBody>
          <a:bodyPr>
            <a:normAutofit/>
          </a:bodyPr>
          <a:lstStyle/>
          <a:p>
            <a:pPr>
              <a:lnSpc>
                <a:spcPct val="110000"/>
              </a:lnSpc>
            </a:pPr>
            <a:r>
              <a:rPr lang="el-GR" b="1" dirty="0"/>
              <a:t>Νευτωνικά συστήματα: </a:t>
            </a:r>
            <a:r>
              <a:rPr lang="el-GR" dirty="0"/>
              <a:t>Κατερχόμενο τμήμα της καμπύλης ταυτίζεται με το </a:t>
            </a:r>
            <a:r>
              <a:rPr lang="el-GR" dirty="0" smtClean="0"/>
              <a:t>Ανερχόμενο.</a:t>
            </a:r>
            <a:endParaRPr lang="el-GR" dirty="0"/>
          </a:p>
          <a:p>
            <a:pPr>
              <a:lnSpc>
                <a:spcPct val="110000"/>
              </a:lnSpc>
            </a:pPr>
            <a:r>
              <a:rPr lang="el-GR" b="1" dirty="0" err="1"/>
              <a:t>Mη</a:t>
            </a:r>
            <a:r>
              <a:rPr lang="el-GR" b="1" dirty="0"/>
              <a:t> </a:t>
            </a:r>
            <a:r>
              <a:rPr lang="el-GR" b="1" dirty="0" err="1"/>
              <a:t>νευτωνικά</a:t>
            </a:r>
            <a:r>
              <a:rPr lang="el-GR" b="1" dirty="0"/>
              <a:t> συστήματα: </a:t>
            </a:r>
            <a:r>
              <a:rPr lang="el-GR" dirty="0" smtClean="0"/>
              <a:t>Παρουσιάζουν το φαινόμενο της </a:t>
            </a:r>
            <a:r>
              <a:rPr lang="el-GR" dirty="0" err="1" smtClean="0"/>
              <a:t>θιξοτροπίας</a:t>
            </a:r>
            <a:r>
              <a:rPr lang="el-GR" dirty="0" smtClean="0"/>
              <a:t>. Το κατερχόμενο </a:t>
            </a:r>
            <a:r>
              <a:rPr lang="el-GR" dirty="0"/>
              <a:t>τμήμα της καμπύλης πιο αριστερά από το </a:t>
            </a:r>
            <a:r>
              <a:rPr lang="el-GR" dirty="0" smtClean="0"/>
              <a:t>ανερχόμενο. </a:t>
            </a:r>
            <a:endParaRPr lang="el-GR" dirty="0"/>
          </a:p>
          <a:p>
            <a:pPr lvl="1">
              <a:lnSpc>
                <a:spcPct val="110000"/>
              </a:lnSpc>
              <a:spcBef>
                <a:spcPts val="1200"/>
              </a:spcBef>
              <a:buFont typeface="Courier New" panose="02070309020205020404" pitchFamily="49" charset="0"/>
              <a:buChar char="o"/>
            </a:pPr>
            <a:r>
              <a:rPr lang="el-GR" sz="2400" dirty="0"/>
              <a:t>Καταστροφή της </a:t>
            </a:r>
            <a:r>
              <a:rPr lang="el-GR" sz="2400" dirty="0" smtClean="0"/>
              <a:t>δομής,</a:t>
            </a:r>
            <a:endParaRPr lang="el-GR" sz="2400" dirty="0"/>
          </a:p>
          <a:p>
            <a:pPr lvl="1">
              <a:lnSpc>
                <a:spcPct val="110000"/>
              </a:lnSpc>
              <a:spcBef>
                <a:spcPts val="1200"/>
              </a:spcBef>
              <a:buFont typeface="Courier New" panose="02070309020205020404" pitchFamily="49" charset="0"/>
              <a:buChar char="o"/>
            </a:pPr>
            <a:r>
              <a:rPr lang="el-GR" sz="2400" dirty="0" err="1"/>
              <a:t>Θιξοτροπία</a:t>
            </a:r>
            <a:r>
              <a:rPr lang="el-GR" sz="2400" dirty="0"/>
              <a:t> και </a:t>
            </a:r>
            <a:r>
              <a:rPr lang="el-GR" sz="2400" dirty="0" smtClean="0"/>
              <a:t>θερμοκρασία.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3445418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ags/tag2.xml><?xml version="1.0" encoding="utf-8"?>
<p:tagLst xmlns:a="http://schemas.openxmlformats.org/drawingml/2006/main" xmlns:r="http://schemas.openxmlformats.org/officeDocument/2006/relationships" xmlns:p="http://schemas.openxmlformats.org/presentationml/2006/main">
  <p:tag name="ISPRING_YT_SHOW_AFTER" val="0"/>
  <p:tag name="ISPRING_YT_WEB_ADDRESS" val="http://www.youtube.com/v/LcRvBkuccRA"/>
</p:tagLst>
</file>

<file path=ppt/theme/theme1.xml><?xml version="1.0" encoding="utf-8"?>
<a:theme xmlns:a="http://schemas.openxmlformats.org/drawingml/2006/main" name="temlate1">
  <a:themeElements>
    <a:clrScheme name="Προσαρμοσμένο 1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0">
  <a:themeElements>
    <a:clrScheme name="Προσαρμοσμένο 1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10">
  <a:themeElements>
    <a:clrScheme name="Προσαρμοσμένο 1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temlate1</Template>
  <TotalTime>146</TotalTime>
  <Words>1297</Words>
  <Application>Microsoft Office PowerPoint</Application>
  <PresentationFormat>Προβολή στην οθόνη (4:3)</PresentationFormat>
  <Paragraphs>171</Paragraphs>
  <Slides>30</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30</vt:i4>
      </vt:variant>
    </vt:vector>
  </HeadingPairs>
  <TitlesOfParts>
    <vt:vector size="33" baseType="lpstr">
      <vt:lpstr>temlate1</vt:lpstr>
      <vt:lpstr>OC_template_10</vt:lpstr>
      <vt:lpstr>1_OC_template_10</vt:lpstr>
      <vt:lpstr>Κοσμητολογία Ι - Θ</vt:lpstr>
      <vt:lpstr>Mη νευτωνικά συστήματα</vt:lpstr>
      <vt:lpstr>Πλαστικά (1/2)</vt:lpstr>
      <vt:lpstr>Πλαστικά (2/2)</vt:lpstr>
      <vt:lpstr>Ψευδοπλαστικά</vt:lpstr>
      <vt:lpstr>Διασταλτικά (1/3)</vt:lpstr>
      <vt:lpstr>Διασταλτικά (2/3)</vt:lpstr>
      <vt:lpstr>Διασταλτικά (3/3)</vt:lpstr>
      <vt:lpstr>Θιξοτροπία (1/4)</vt:lpstr>
      <vt:lpstr>Θιξοτροπία (2/4)</vt:lpstr>
      <vt:lpstr>Θιξοτροπία (3/4)</vt:lpstr>
      <vt:lpstr>Θιξοτροπία (4/4)</vt:lpstr>
      <vt:lpstr>Aντιθιξοτροπία (1/2)</vt:lpstr>
      <vt:lpstr>Aντιθιξοτροπία (2/2)</vt:lpstr>
      <vt:lpstr>Παράγοντες που επιδρούν στις ρεολογικές ιδιότητες των γαλακτωμάτων</vt:lpstr>
      <vt:lpstr>Εσωτερική φάση (1/2)</vt:lpstr>
      <vt:lpstr>Εσωτερική φάση (2/2)</vt:lpstr>
      <vt:lpstr>Εξωτερική φάση</vt:lpstr>
      <vt:lpstr>Γαλακτωματοποιητές</vt:lpstr>
      <vt:lpstr>Θερμοκρασία</vt:lpstr>
      <vt:lpstr>Προσδιορισμός του ιξώδους στα μη νευτωνικά</vt:lpstr>
      <vt:lpstr>Feranti-Shirley</vt:lpstr>
      <vt:lpstr>Brookfield (1/2)</vt:lpstr>
      <vt:lpstr>Brookfield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Κοσμητολογία Ι - Θ</dc:title>
  <dc:creator>opencourses@teiath.gr</dc:creator>
  <cp:lastModifiedBy>fkaram2</cp:lastModifiedBy>
  <cp:revision>37</cp:revision>
  <dcterms:created xsi:type="dcterms:W3CDTF">2014-11-17T11:19:52Z</dcterms:created>
  <dcterms:modified xsi:type="dcterms:W3CDTF">2015-01-15T14:48:00Z</dcterms:modified>
</cp:coreProperties>
</file>