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7" r:id="rId10"/>
    <p:sldMasterId id="2147483679" r:id="rId11"/>
    <p:sldMasterId id="2147483681" r:id="rId12"/>
    <p:sldMasterId id="2147483683" r:id="rId13"/>
    <p:sldMasterId id="2147483685" r:id="rId14"/>
    <p:sldMasterId id="2147483687" r:id="rId15"/>
    <p:sldMasterId id="2147483689" r:id="rId16"/>
    <p:sldMasterId id="2147483691" r:id="rId17"/>
    <p:sldMasterId id="2147483703" r:id="rId18"/>
  </p:sldMasterIdLst>
  <p:notesMasterIdLst>
    <p:notesMasterId r:id="rId56"/>
  </p:notesMasterIdLst>
  <p:sldIdLst>
    <p:sldId id="375" r:id="rId19"/>
    <p:sldId id="335" r:id="rId20"/>
    <p:sldId id="344" r:id="rId21"/>
    <p:sldId id="345" r:id="rId22"/>
    <p:sldId id="259" r:id="rId23"/>
    <p:sldId id="346" r:id="rId24"/>
    <p:sldId id="347" r:id="rId25"/>
    <p:sldId id="348" r:id="rId26"/>
    <p:sldId id="350" r:id="rId27"/>
    <p:sldId id="351" r:id="rId28"/>
    <p:sldId id="352" r:id="rId29"/>
    <p:sldId id="353" r:id="rId30"/>
    <p:sldId id="357" r:id="rId31"/>
    <p:sldId id="359" r:id="rId32"/>
    <p:sldId id="360" r:id="rId33"/>
    <p:sldId id="361" r:id="rId34"/>
    <p:sldId id="363" r:id="rId35"/>
    <p:sldId id="365" r:id="rId36"/>
    <p:sldId id="271" r:id="rId37"/>
    <p:sldId id="272" r:id="rId38"/>
    <p:sldId id="273" r:id="rId39"/>
    <p:sldId id="367" r:id="rId40"/>
    <p:sldId id="368" r:id="rId41"/>
    <p:sldId id="276" r:id="rId42"/>
    <p:sldId id="370" r:id="rId43"/>
    <p:sldId id="371" r:id="rId44"/>
    <p:sldId id="372" r:id="rId45"/>
    <p:sldId id="373" r:id="rId46"/>
    <p:sldId id="374" r:id="rId47"/>
    <p:sldId id="282" r:id="rId48"/>
    <p:sldId id="376" r:id="rId49"/>
    <p:sldId id="377" r:id="rId50"/>
    <p:sldId id="378" r:id="rId51"/>
    <p:sldId id="379" r:id="rId52"/>
    <p:sldId id="380" r:id="rId53"/>
    <p:sldId id="381" r:id="rId54"/>
    <p:sldId id="382" r:id="rId55"/>
  </p:sldIdLst>
  <p:sldSz cx="9144000" cy="6858000" type="screen4x3"/>
  <p:notesSz cx="6858000" cy="9144000"/>
  <p:custDataLst>
    <p:tags r:id="rId5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FF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228" y="-8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tags" Target="tags/tag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D8522-E1D8-4100-9F9C-B922C6893C90}" type="doc">
      <dgm:prSet loTypeId="urn:microsoft.com/office/officeart/2005/8/layout/venn1" loCatId="relationship" qsTypeId="urn:microsoft.com/office/officeart/2005/8/quickstyle/3d3" qsCatId="3D" csTypeId="urn:microsoft.com/office/officeart/2005/8/colors/accent3_3" csCatId="accent3" phldr="1"/>
      <dgm:spPr/>
      <dgm:t>
        <a:bodyPr/>
        <a:lstStyle/>
        <a:p>
          <a:endParaRPr lang="en-US"/>
        </a:p>
      </dgm:t>
    </dgm:pt>
    <dgm:pt modelId="{EE33DF1E-8F9C-4334-A6A3-B26F6CC659C7}">
      <dgm:prSet phldrT="[Text]" custT="1"/>
      <dgm:spPr/>
      <dgm:t>
        <a:bodyPr/>
        <a:lstStyle/>
        <a:p>
          <a:r>
            <a:rPr lang="el-GR" sz="2400" dirty="0" smtClean="0">
              <a:solidFill>
                <a:schemeClr val="bg1"/>
              </a:solidFill>
              <a:latin typeface="Calibri" pitchFamily="34" charset="0"/>
            </a:rPr>
            <a:t>Νεκρά φαγοκύτταρα </a:t>
          </a:r>
          <a:endParaRPr lang="en-US" sz="2400" dirty="0">
            <a:solidFill>
              <a:schemeClr val="bg1"/>
            </a:solidFill>
            <a:latin typeface="Calibri" pitchFamily="34" charset="0"/>
          </a:endParaRPr>
        </a:p>
      </dgm:t>
    </dgm:pt>
    <dgm:pt modelId="{DB4F21EA-D11D-4A25-BF88-2413959F8ED0}" type="sibTrans" cxnId="{17FB83F0-2F8F-4FF0-B937-9220DFDF4A9F}">
      <dgm:prSet/>
      <dgm:spPr/>
      <dgm:t>
        <a:bodyPr/>
        <a:lstStyle/>
        <a:p>
          <a:endParaRPr lang="en-US">
            <a:solidFill>
              <a:schemeClr val="bg1">
                <a:lumMod val="95000"/>
              </a:schemeClr>
            </a:solidFill>
          </a:endParaRPr>
        </a:p>
      </dgm:t>
    </dgm:pt>
    <dgm:pt modelId="{7089E595-419A-443B-BD31-B556AE9E259C}" type="parTrans" cxnId="{17FB83F0-2F8F-4FF0-B937-9220DFDF4A9F}">
      <dgm:prSet/>
      <dgm:spPr/>
      <dgm:t>
        <a:bodyPr/>
        <a:lstStyle/>
        <a:p>
          <a:endParaRPr lang="en-US">
            <a:solidFill>
              <a:schemeClr val="bg1">
                <a:lumMod val="95000"/>
              </a:schemeClr>
            </a:solidFill>
          </a:endParaRPr>
        </a:p>
      </dgm:t>
    </dgm:pt>
    <dgm:pt modelId="{43951FD0-2E6F-45C6-9213-0971DEACD933}">
      <dgm:prSet custT="1"/>
      <dgm:spPr/>
      <dgm:t>
        <a:bodyPr/>
        <a:lstStyle/>
        <a:p>
          <a:pPr algn="ctr"/>
          <a:r>
            <a:rPr lang="el-GR" sz="2000" b="0" dirty="0" smtClean="0">
              <a:solidFill>
                <a:schemeClr val="bg1"/>
              </a:solidFill>
              <a:latin typeface="Calibri" pitchFamily="34" charset="0"/>
            </a:rPr>
            <a:t>Νεκροί </a:t>
          </a:r>
          <a:r>
            <a:rPr lang="el-GR" sz="2000" b="0" dirty="0" err="1" smtClean="0">
              <a:solidFill>
                <a:schemeClr val="bg1"/>
              </a:solidFill>
              <a:latin typeface="Calibri" pitchFamily="34" charset="0"/>
            </a:rPr>
            <a:t>μικροοργανι</a:t>
          </a:r>
          <a:r>
            <a:rPr lang="el-GR" sz="2000" b="0" dirty="0" smtClean="0">
              <a:solidFill>
                <a:schemeClr val="bg1"/>
              </a:solidFill>
              <a:latin typeface="Calibri" pitchFamily="34" charset="0"/>
            </a:rPr>
            <a:t>-</a:t>
          </a:r>
          <a:r>
            <a:rPr lang="el-GR" sz="2000" b="0" dirty="0" err="1" smtClean="0">
              <a:solidFill>
                <a:schemeClr val="bg1"/>
              </a:solidFill>
              <a:latin typeface="Calibri" pitchFamily="34" charset="0"/>
            </a:rPr>
            <a:t>σμοί</a:t>
          </a:r>
          <a:r>
            <a:rPr lang="el-GR" sz="2000" b="0" dirty="0" smtClean="0">
              <a:solidFill>
                <a:schemeClr val="bg1"/>
              </a:solidFill>
              <a:latin typeface="Calibri" pitchFamily="34" charset="0"/>
            </a:rPr>
            <a:t> σχηματίζουν ένα παχύρρευστο κιτρινωπό υγρό, το </a:t>
          </a:r>
          <a:r>
            <a:rPr lang="el-GR" sz="2000" b="1" dirty="0" smtClean="0">
              <a:solidFill>
                <a:srgbClr val="FFFF00"/>
              </a:solidFill>
              <a:latin typeface="Calibri" pitchFamily="34" charset="0"/>
            </a:rPr>
            <a:t>πύον.</a:t>
          </a:r>
          <a:endParaRPr lang="el-GR" sz="2000" b="1" dirty="0">
            <a:solidFill>
              <a:srgbClr val="FFFF00"/>
            </a:solidFill>
            <a:latin typeface="Calibri" pitchFamily="34" charset="0"/>
          </a:endParaRPr>
        </a:p>
      </dgm:t>
    </dgm:pt>
    <dgm:pt modelId="{C2881A70-4C1B-4384-B6F5-5D52BC3D0304}" type="parTrans" cxnId="{10BC5331-F0F0-48CF-81CE-97A509A5AAA6}">
      <dgm:prSet/>
      <dgm:spPr/>
      <dgm:t>
        <a:bodyPr/>
        <a:lstStyle/>
        <a:p>
          <a:endParaRPr lang="el-GR"/>
        </a:p>
      </dgm:t>
    </dgm:pt>
    <dgm:pt modelId="{8D223F4B-51E8-4942-B71D-5BBA33651BF3}" type="sibTrans" cxnId="{10BC5331-F0F0-48CF-81CE-97A509A5AAA6}">
      <dgm:prSet/>
      <dgm:spPr/>
      <dgm:t>
        <a:bodyPr/>
        <a:lstStyle/>
        <a:p>
          <a:endParaRPr lang="el-GR"/>
        </a:p>
      </dgm:t>
    </dgm:pt>
    <dgm:pt modelId="{8191D60C-6339-4FB8-9153-EDEF534B47BB}" type="pres">
      <dgm:prSet presAssocID="{1BAD8522-E1D8-4100-9F9C-B922C6893C90}" presName="compositeShape" presStyleCnt="0">
        <dgm:presLayoutVars>
          <dgm:chMax val="7"/>
          <dgm:dir/>
          <dgm:resizeHandles val="exact"/>
        </dgm:presLayoutVars>
      </dgm:prSet>
      <dgm:spPr/>
      <dgm:t>
        <a:bodyPr/>
        <a:lstStyle/>
        <a:p>
          <a:endParaRPr lang="en-US"/>
        </a:p>
      </dgm:t>
    </dgm:pt>
    <dgm:pt modelId="{3FBF47CF-E595-4AF3-A3E7-CCAB1ACC3449}" type="pres">
      <dgm:prSet presAssocID="{EE33DF1E-8F9C-4334-A6A3-B26F6CC659C7}" presName="circ1" presStyleLbl="vennNode1" presStyleIdx="0" presStyleCnt="2" custLinFactNeighborX="5542" custLinFactNeighborY="-43146"/>
      <dgm:spPr/>
      <dgm:t>
        <a:bodyPr/>
        <a:lstStyle/>
        <a:p>
          <a:endParaRPr lang="el-GR"/>
        </a:p>
      </dgm:t>
    </dgm:pt>
    <dgm:pt modelId="{5308CA04-E0E9-4288-AD16-544FC59846B3}" type="pres">
      <dgm:prSet presAssocID="{EE33DF1E-8F9C-4334-A6A3-B26F6CC659C7}" presName="circ1Tx" presStyleLbl="revTx" presStyleIdx="0" presStyleCnt="0">
        <dgm:presLayoutVars>
          <dgm:chMax val="0"/>
          <dgm:chPref val="0"/>
          <dgm:bulletEnabled val="1"/>
        </dgm:presLayoutVars>
      </dgm:prSet>
      <dgm:spPr/>
      <dgm:t>
        <a:bodyPr/>
        <a:lstStyle/>
        <a:p>
          <a:endParaRPr lang="el-GR"/>
        </a:p>
      </dgm:t>
    </dgm:pt>
    <dgm:pt modelId="{C42887F9-7F6B-4F33-B3A1-B8277D267B36}" type="pres">
      <dgm:prSet presAssocID="{43951FD0-2E6F-45C6-9213-0971DEACD933}" presName="circ2" presStyleLbl="vennNode1" presStyleIdx="1" presStyleCnt="2" custLinFactNeighborX="-30543" custLinFactNeighborY="36024"/>
      <dgm:spPr/>
      <dgm:t>
        <a:bodyPr/>
        <a:lstStyle/>
        <a:p>
          <a:endParaRPr lang="el-GR"/>
        </a:p>
      </dgm:t>
    </dgm:pt>
    <dgm:pt modelId="{40CEFDB7-6EEE-49A6-9A0B-6EE307AD7CDC}" type="pres">
      <dgm:prSet presAssocID="{43951FD0-2E6F-45C6-9213-0971DEACD933}" presName="circ2Tx" presStyleLbl="revTx" presStyleIdx="0" presStyleCnt="0">
        <dgm:presLayoutVars>
          <dgm:chMax val="0"/>
          <dgm:chPref val="0"/>
          <dgm:bulletEnabled val="1"/>
        </dgm:presLayoutVars>
      </dgm:prSet>
      <dgm:spPr/>
      <dgm:t>
        <a:bodyPr/>
        <a:lstStyle/>
        <a:p>
          <a:endParaRPr lang="el-GR"/>
        </a:p>
      </dgm:t>
    </dgm:pt>
  </dgm:ptLst>
  <dgm:cxnLst>
    <dgm:cxn modelId="{17FB83F0-2F8F-4FF0-B937-9220DFDF4A9F}" srcId="{1BAD8522-E1D8-4100-9F9C-B922C6893C90}" destId="{EE33DF1E-8F9C-4334-A6A3-B26F6CC659C7}" srcOrd="0" destOrd="0" parTransId="{7089E595-419A-443B-BD31-B556AE9E259C}" sibTransId="{DB4F21EA-D11D-4A25-BF88-2413959F8ED0}"/>
    <dgm:cxn modelId="{A4697E9F-055D-4905-9639-6BB1477C3B99}" type="presOf" srcId="{EE33DF1E-8F9C-4334-A6A3-B26F6CC659C7}" destId="{3FBF47CF-E595-4AF3-A3E7-CCAB1ACC3449}" srcOrd="0" destOrd="0" presId="urn:microsoft.com/office/officeart/2005/8/layout/venn1"/>
    <dgm:cxn modelId="{48743408-B301-4E59-9CD1-028EB6FF9632}" type="presOf" srcId="{EE33DF1E-8F9C-4334-A6A3-B26F6CC659C7}" destId="{5308CA04-E0E9-4288-AD16-544FC59846B3}" srcOrd="1" destOrd="0" presId="urn:microsoft.com/office/officeart/2005/8/layout/venn1"/>
    <dgm:cxn modelId="{10BC5331-F0F0-48CF-81CE-97A509A5AAA6}" srcId="{1BAD8522-E1D8-4100-9F9C-B922C6893C90}" destId="{43951FD0-2E6F-45C6-9213-0971DEACD933}" srcOrd="1" destOrd="0" parTransId="{C2881A70-4C1B-4384-B6F5-5D52BC3D0304}" sibTransId="{8D223F4B-51E8-4942-B71D-5BBA33651BF3}"/>
    <dgm:cxn modelId="{97966B77-94A2-4240-A984-2CE1486303D1}" type="presOf" srcId="{43951FD0-2E6F-45C6-9213-0971DEACD933}" destId="{C42887F9-7F6B-4F33-B3A1-B8277D267B36}" srcOrd="0" destOrd="0" presId="urn:microsoft.com/office/officeart/2005/8/layout/venn1"/>
    <dgm:cxn modelId="{3C1E07C1-A6B9-4509-A7F2-1EDC907D13DA}" type="presOf" srcId="{43951FD0-2E6F-45C6-9213-0971DEACD933}" destId="{40CEFDB7-6EEE-49A6-9A0B-6EE307AD7CDC}" srcOrd="1" destOrd="0" presId="urn:microsoft.com/office/officeart/2005/8/layout/venn1"/>
    <dgm:cxn modelId="{41A5BCC4-764E-4723-B23B-CFB1D7B9A8C3}" type="presOf" srcId="{1BAD8522-E1D8-4100-9F9C-B922C6893C90}" destId="{8191D60C-6339-4FB8-9153-EDEF534B47BB}" srcOrd="0" destOrd="0" presId="urn:microsoft.com/office/officeart/2005/8/layout/venn1"/>
    <dgm:cxn modelId="{85AF891A-CED0-41B2-8433-F6D5C5935A41}" type="presParOf" srcId="{8191D60C-6339-4FB8-9153-EDEF534B47BB}" destId="{3FBF47CF-E595-4AF3-A3E7-CCAB1ACC3449}" srcOrd="0" destOrd="0" presId="urn:microsoft.com/office/officeart/2005/8/layout/venn1"/>
    <dgm:cxn modelId="{CC6555DE-DC12-4CBF-9718-22D3DA616DDA}" type="presParOf" srcId="{8191D60C-6339-4FB8-9153-EDEF534B47BB}" destId="{5308CA04-E0E9-4288-AD16-544FC59846B3}" srcOrd="1" destOrd="0" presId="urn:microsoft.com/office/officeart/2005/8/layout/venn1"/>
    <dgm:cxn modelId="{C74A3076-1180-4A30-9452-FD7E80C463DB}" type="presParOf" srcId="{8191D60C-6339-4FB8-9153-EDEF534B47BB}" destId="{C42887F9-7F6B-4F33-B3A1-B8277D267B36}" srcOrd="2" destOrd="0" presId="urn:microsoft.com/office/officeart/2005/8/layout/venn1"/>
    <dgm:cxn modelId="{86EF31EA-721C-4965-A753-CD5A3452BC58}" type="presParOf" srcId="{8191D60C-6339-4FB8-9153-EDEF534B47BB}" destId="{40CEFDB7-6EEE-49A6-9A0B-6EE307AD7CDC}"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F47CF-E595-4AF3-A3E7-CCAB1ACC3449}">
      <dsp:nvSpPr>
        <dsp:cNvPr id="0" name=""/>
        <dsp:cNvSpPr/>
      </dsp:nvSpPr>
      <dsp:spPr>
        <a:xfrm>
          <a:off x="288020" y="0"/>
          <a:ext cx="3001452" cy="3001452"/>
        </a:xfrm>
        <a:prstGeom prst="ellipse">
          <a:avLst/>
        </a:prstGeom>
        <a:solidFill>
          <a:schemeClr val="accent3">
            <a:shade val="80000"/>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l-GR" sz="2400" kern="1200" dirty="0" smtClean="0">
              <a:solidFill>
                <a:schemeClr val="bg1"/>
              </a:solidFill>
              <a:latin typeface="Calibri" pitchFamily="34" charset="0"/>
            </a:rPr>
            <a:t>Νεκρά φαγοκύτταρα </a:t>
          </a:r>
          <a:endParaRPr lang="en-US" sz="2400" kern="1200" dirty="0">
            <a:solidFill>
              <a:schemeClr val="bg1"/>
            </a:solidFill>
            <a:latin typeface="Calibri" pitchFamily="34" charset="0"/>
          </a:endParaRPr>
        </a:p>
      </dsp:txBody>
      <dsp:txXfrm>
        <a:off x="707142" y="353935"/>
        <a:ext cx="1730567" cy="2293580"/>
      </dsp:txXfrm>
    </dsp:sp>
    <dsp:sp modelId="{C42887F9-7F6B-4F33-B3A1-B8277D267B36}">
      <dsp:nvSpPr>
        <dsp:cNvPr id="0" name=""/>
        <dsp:cNvSpPr/>
      </dsp:nvSpPr>
      <dsp:spPr>
        <a:xfrm>
          <a:off x="1368155" y="2323717"/>
          <a:ext cx="3001452" cy="3001452"/>
        </a:xfrm>
        <a:prstGeom prst="ellipse">
          <a:avLst/>
        </a:prstGeom>
        <a:solidFill>
          <a:schemeClr val="accent3">
            <a:shade val="80000"/>
            <a:alpha val="50000"/>
            <a:hueOff val="14722"/>
            <a:satOff val="-19195"/>
            <a:lumOff val="2982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l-GR" sz="2000" b="0" kern="1200" dirty="0" smtClean="0">
              <a:solidFill>
                <a:schemeClr val="bg1"/>
              </a:solidFill>
              <a:latin typeface="Calibri" pitchFamily="34" charset="0"/>
            </a:rPr>
            <a:t>Νεκροί </a:t>
          </a:r>
          <a:r>
            <a:rPr lang="el-GR" sz="2000" b="0" kern="1200" dirty="0" err="1" smtClean="0">
              <a:solidFill>
                <a:schemeClr val="bg1"/>
              </a:solidFill>
              <a:latin typeface="Calibri" pitchFamily="34" charset="0"/>
            </a:rPr>
            <a:t>μικροοργανι</a:t>
          </a:r>
          <a:r>
            <a:rPr lang="el-GR" sz="2000" b="0" kern="1200" dirty="0" smtClean="0">
              <a:solidFill>
                <a:schemeClr val="bg1"/>
              </a:solidFill>
              <a:latin typeface="Calibri" pitchFamily="34" charset="0"/>
            </a:rPr>
            <a:t>-</a:t>
          </a:r>
          <a:r>
            <a:rPr lang="el-GR" sz="2000" b="0" kern="1200" dirty="0" err="1" smtClean="0">
              <a:solidFill>
                <a:schemeClr val="bg1"/>
              </a:solidFill>
              <a:latin typeface="Calibri" pitchFamily="34" charset="0"/>
            </a:rPr>
            <a:t>σμοί</a:t>
          </a:r>
          <a:r>
            <a:rPr lang="el-GR" sz="2000" b="0" kern="1200" dirty="0" smtClean="0">
              <a:solidFill>
                <a:schemeClr val="bg1"/>
              </a:solidFill>
              <a:latin typeface="Calibri" pitchFamily="34" charset="0"/>
            </a:rPr>
            <a:t> σχηματίζουν ένα παχύρρευστο κιτρινωπό υγρό, το </a:t>
          </a:r>
          <a:r>
            <a:rPr lang="el-GR" sz="2000" b="1" kern="1200" dirty="0" smtClean="0">
              <a:solidFill>
                <a:srgbClr val="FFFF00"/>
              </a:solidFill>
              <a:latin typeface="Calibri" pitchFamily="34" charset="0"/>
            </a:rPr>
            <a:t>πύον.</a:t>
          </a:r>
          <a:endParaRPr lang="el-GR" sz="2000" b="1" kern="1200" dirty="0">
            <a:solidFill>
              <a:srgbClr val="FFFF00"/>
            </a:solidFill>
            <a:latin typeface="Calibri" pitchFamily="34" charset="0"/>
          </a:endParaRPr>
        </a:p>
      </dsp:txBody>
      <dsp:txXfrm>
        <a:off x="2219919" y="2677652"/>
        <a:ext cx="1730567" cy="229358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69DE4F-0762-4CBE-A5BE-68732B81FD19}" type="datetimeFigureOut">
              <a:rPr lang="el-GR" smtClean="0"/>
              <a:pPr/>
              <a:t>15/6/2015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110410-0063-4D3A-AA42-88799106B478}" type="slidenum">
              <a:rPr lang="el-GR" smtClean="0"/>
              <a:pPr/>
              <a:t>‹#›</a:t>
            </a:fld>
            <a:endParaRPr lang="el-GR"/>
          </a:p>
        </p:txBody>
      </p:sp>
    </p:spTree>
    <p:extLst>
      <p:ext uri="{BB962C8B-B14F-4D97-AF65-F5344CB8AC3E}">
        <p14:creationId xmlns:p14="http://schemas.microsoft.com/office/powerpoint/2010/main" val="412645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58FEDE5-BCB9-4CAD-AFF2-29A6F41DE8B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58FEDE5-BCB9-4CAD-AFF2-29A6F41DE8B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58FEDE5-BCB9-4CAD-AFF2-29A6F41DE8B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28</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30</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31</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32</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33</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34</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35</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36</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37</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58FEDE5-BCB9-4CAD-AFF2-29A6F41DE8B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1.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srgbClr val="E6E6E6">
                    <a:tint val="75000"/>
                  </a:srgbClr>
                </a:solidFill>
              </a:rPr>
              <a:pPr/>
              <a:t>6/15/2015</a:t>
            </a:fld>
            <a:endParaRPr lang="en-US">
              <a:solidFill>
                <a:srgbClr val="E6E6E6">
                  <a:tint val="75000"/>
                </a:srgbClr>
              </a:solidFill>
            </a:endParaRPr>
          </a:p>
        </p:txBody>
      </p:sp>
      <p:sp>
        <p:nvSpPr>
          <p:cNvPr id="5" name="Footer Placeholder 4"/>
          <p:cNvSpPr>
            <a:spLocks noGrp="1"/>
          </p:cNvSpPr>
          <p:nvPr>
            <p:ph type="ftr" sz="quarter" idx="11"/>
          </p:nvPr>
        </p:nvSpPr>
        <p:spPr/>
        <p:txBody>
          <a:bodyPr/>
          <a:lstStyle/>
          <a:p>
            <a:endParaRPr lang="en-US">
              <a:solidFill>
                <a:srgbClr val="E6E6E6">
                  <a:tint val="75000"/>
                </a:srgb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3" name="Content Placeholder 12"/>
          <p:cNvSpPr>
            <a:spLocks noGrp="1"/>
          </p:cNvSpPr>
          <p:nvPr>
            <p:ph sz="quarter" idx="13"/>
          </p:nvPr>
        </p:nvSpPr>
        <p:spPr>
          <a:xfrm>
            <a:off x="3352800" y="914400"/>
            <a:ext cx="6477000" cy="609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5192898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l-GR" smtClean="0"/>
              <a:t>Kλικ για επεξεργασία του τίτλου</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01844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457200" y="11430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3657600" y="1143000"/>
            <a:ext cx="50292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457200" y="33921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3657600" y="3392186"/>
            <a:ext cx="50292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2" name="Title 1"/>
          <p:cNvSpPr>
            <a:spLocks noGrp="1"/>
          </p:cNvSpPr>
          <p:nvPr>
            <p:ph type="title"/>
          </p:nvPr>
        </p:nvSpPr>
        <p:spPr>
          <a:xfrm>
            <a:off x="457200" y="274638"/>
            <a:ext cx="8229600" cy="792162"/>
          </a:xfrm>
        </p:spPr>
        <p:txBody>
          <a:bodyPr/>
          <a:lstStyle/>
          <a:p>
            <a:r>
              <a:rPr lang="en-US" smtClean="0"/>
              <a:t>Click to edit Master title style</a:t>
            </a:r>
            <a:endParaRPr lang="en-US"/>
          </a:p>
        </p:txBody>
      </p:sp>
    </p:spTree>
    <p:extLst>
      <p:ext uri="{BB962C8B-B14F-4D97-AF65-F5344CB8AC3E}">
        <p14:creationId xmlns:p14="http://schemas.microsoft.com/office/powerpoint/2010/main" val="669780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_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0368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68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26058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_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0368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68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2605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_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0368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Animated 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1" name="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a:blip r:embed="rId4" cstate="print">
            <a:lum bright="10000"/>
            <a:extLst>
              <a:ext uri="{28A0092B-C50C-407E-A947-70E740481C1C}">
                <a14:useLocalDpi xmlns:a14="http://schemas.microsoft.com/office/drawing/2010/main" val="0"/>
              </a:ext>
            </a:extLst>
          </a:blip>
          <a:stretch>
            <a:fillRect/>
          </a:stretch>
        </p:blipFill>
        <p:spPr>
          <a:xfrm>
            <a:off x="6629400" y="0"/>
            <a:ext cx="2537460" cy="6858000"/>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81800" y="0"/>
            <a:ext cx="2400300" cy="6858000"/>
          </a:xfrm>
          <a:prstGeom prst="rect">
            <a:avLst/>
          </a:prstGeom>
        </p:spPr>
      </p:pic>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96200" y="-89941"/>
            <a:ext cx="1440180" cy="7030387"/>
          </a:xfrm>
          <a:prstGeom prst="rect">
            <a:avLst/>
          </a:prstGeom>
        </p:spPr>
      </p:pic>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67600" y="-89941"/>
            <a:ext cx="1977390" cy="7015397"/>
          </a:xfrm>
          <a:prstGeom prst="rect">
            <a:avLst/>
          </a:prstGeom>
        </p:spPr>
      </p:pic>
      <p:pic>
        <p:nvPicPr>
          <p:cNvPr id="18" name="Picture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200" y="0"/>
            <a:ext cx="9448800" cy="6858000"/>
          </a:xfrm>
          <a:prstGeom prst="rect">
            <a:avLst/>
          </a:prstGeom>
        </p:spPr>
      </p:pic>
      <p:pic>
        <p:nvPicPr>
          <p:cNvPr id="22" name="Picture 21"/>
          <p:cNvPicPr>
            <a:picLocks noChangeAspect="1"/>
          </p:cNvPicPr>
          <p:nvPr userDrawn="1"/>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437120" y="5029200"/>
            <a:ext cx="1706880" cy="2133600"/>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7D3D4356-750F-43A5-86F1-332F9B8C8A9C}" type="slidenum">
              <a:rPr lang="en-US" smtClean="0">
                <a:solidFill>
                  <a:prstClr val="white">
                    <a:lumMod val="95000"/>
                  </a:prstClr>
                </a:solidFill>
              </a:rPr>
              <a:pPr/>
              <a:t>‹#›</a:t>
            </a:fld>
            <a:endParaRPr lang="en-US">
              <a:solidFill>
                <a:prstClr val="white">
                  <a:lumMod val="95000"/>
                </a:prstClr>
              </a:solidFill>
            </a:endParaRPr>
          </a:p>
        </p:txBody>
      </p:sp>
      <p:sp>
        <p:nvSpPr>
          <p:cNvPr id="3" name="Content Placeholder 2"/>
          <p:cNvSpPr>
            <a:spLocks noGrp="1"/>
          </p:cNvSpPr>
          <p:nvPr>
            <p:ph idx="1"/>
          </p:nvPr>
        </p:nvSpPr>
        <p:spPr>
          <a:xfrm>
            <a:off x="533400" y="1189037"/>
            <a:ext cx="7620000" cy="5135563"/>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533400" y="473075"/>
            <a:ext cx="7620000" cy="715962"/>
          </a:xfrm>
        </p:spPr>
        <p:txBody>
          <a:bodyPr>
            <a:normAutofit/>
          </a:bodyPr>
          <a:lstStyle>
            <a:lvl1pPr algn="l">
              <a:defRPr sz="3600">
                <a:solidFill>
                  <a:schemeClr val="bg1">
                    <a:lumMod val="95000"/>
                  </a:schemeClr>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smtClean="0">
                <a:solidFill>
                  <a:prstClr val="white">
                    <a:lumMod val="95000"/>
                  </a:prstClr>
                </a:solidFill>
              </a:rPr>
              <a:t>Copyright 2010</a:t>
            </a:r>
            <a:endParaRPr lang="en-US">
              <a:solidFill>
                <a:prstClr val="white">
                  <a:lumMod val="95000"/>
                </a:prstClr>
              </a:solidFill>
            </a:endParaRPr>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F482C61D-D5D4-4071-9ECD-87B3C2E9D26E}" type="datetime1">
              <a:rPr lang="en-US" smtClean="0">
                <a:solidFill>
                  <a:prstClr val="white">
                    <a:lumMod val="95000"/>
                  </a:prstClr>
                </a:solidFill>
              </a:rPr>
              <a:pPr/>
              <a:t>6/15/2015</a:t>
            </a:fld>
            <a:endParaRPr lang="en-US" dirty="0">
              <a:solidFill>
                <a:prstClr val="white">
                  <a:lumMod val="95000"/>
                </a:prstClr>
              </a:solidFill>
            </a:endParaRPr>
          </a:p>
        </p:txBody>
      </p:sp>
    </p:spTree>
    <p:extLst>
      <p:ext uri="{BB962C8B-B14F-4D97-AF65-F5344CB8AC3E}">
        <p14:creationId xmlns:p14="http://schemas.microsoft.com/office/powerpoint/2010/main" val="362471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200"/>
                                        <p:tgtEl>
                                          <p:spTgt spid="8"/>
                                        </p:tgtEl>
                                      </p:cBhvr>
                                    </p:animEffect>
                                  </p:childTnLst>
                                </p:cTn>
                              </p:par>
                              <p:par>
                                <p:cTn id="8" presetID="22" presetClass="entr" presetSubtype="4" fill="hold"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200"/>
                                        <p:tgtEl>
                                          <p:spTgt spid="7"/>
                                        </p:tgtEl>
                                      </p:cBhvr>
                                    </p:animEffect>
                                  </p:childTnLst>
                                </p:cTn>
                              </p:par>
                              <p:par>
                                <p:cTn id="11" presetID="22" presetClass="entr" presetSubtype="1"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1800"/>
                                        <p:tgtEl>
                                          <p:spTgt spid="15"/>
                                        </p:tgtEl>
                                      </p:cBhvr>
                                    </p:animEffect>
                                  </p:childTnLst>
                                </p:cTn>
                              </p:par>
                              <p:par>
                                <p:cTn id="14" presetID="42" presetClass="entr" presetSubtype="0" fill="hold" nodeType="withEffect">
                                  <p:stCondLst>
                                    <p:cond delay="11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17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700"/>
                                        <p:tgtEl>
                                          <p:spTgt spid="2"/>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par>
                                <p:cTn id="25" presetID="10" presetClass="entr" presetSubtype="0" fill="hold" grpId="0" nodeType="withEffect">
                                  <p:stCondLst>
                                    <p:cond delay="220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par>
                                <p:cTn id="28" presetID="10" presetClass="entr" presetSubtype="0" fill="hold" grpId="0" nodeType="withEffect">
                                  <p:stCondLst>
                                    <p:cond delay="250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par>
                                <p:cTn id="31" presetID="10" presetClass="entr" presetSubtype="0" fill="hold" grpId="0" nodeType="withEffect">
                                  <p:stCondLst>
                                    <p:cond delay="270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par>
                                <p:cTn id="34" presetID="10" presetClass="entr" presetSubtype="0" fill="hold" grpId="0" nodeType="withEffect">
                                  <p:stCondLst>
                                    <p:cond delay="290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20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2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27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29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2095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28600" y="228600"/>
            <a:ext cx="5111750"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28600" y="13716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2CD8C758-12B2-490A-AABB-E99FA8790D7F}" type="datetime1">
              <a:rPr lang="en-US" smtClean="0">
                <a:solidFill>
                  <a:prstClr val="black">
                    <a:tint val="75000"/>
                  </a:prstClr>
                </a:solidFill>
              </a:rPr>
              <a:pPr/>
              <a:t>6/15/2015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solidFill>
              </a:rPr>
              <a:t>Copyright 2010</a:t>
            </a:r>
            <a:endParaRPr lang="en-US">
              <a:solidFill>
                <a:prstClr val="white"/>
              </a:solidFill>
            </a:endParaRPr>
          </a:p>
        </p:txBody>
      </p:sp>
      <p:sp>
        <p:nvSpPr>
          <p:cNvPr id="7" name="Slide Number Placeholder 6"/>
          <p:cNvSpPr>
            <a:spLocks noGrp="1"/>
          </p:cNvSpPr>
          <p:nvPr>
            <p:ph type="sldNum" sz="quarter" idx="12"/>
          </p:nvPr>
        </p:nvSpPr>
        <p:spPr/>
        <p:txBody>
          <a:bodyPr/>
          <a:lstStyle/>
          <a:p>
            <a:fld id="{7D3D4356-750F-43A5-86F1-332F9B8C8A9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0974766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solidFill>
                  <a:prstClr val="white"/>
                </a:solidFill>
              </a:rPr>
              <a:t>Copyright 2010</a:t>
            </a:r>
            <a:endParaRPr lang="en-US" dirty="0">
              <a:solidFill>
                <a:prstClr val="white"/>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white"/>
                </a:solidFill>
              </a:rPr>
              <a:pPr/>
              <a:t>‹#›</a:t>
            </a:fld>
            <a:endParaRPr lang="en-US" dirty="0">
              <a:solidFill>
                <a:prstClr val="white"/>
              </a:solidFill>
            </a:endParaRPr>
          </a:p>
        </p:txBody>
      </p:sp>
      <p:sp>
        <p:nvSpPr>
          <p:cNvPr id="9" name="Text Placeholder 8"/>
          <p:cNvSpPr>
            <a:spLocks noGrp="1"/>
          </p:cNvSpPr>
          <p:nvPr>
            <p:ph type="body" sz="quarter" idx="15"/>
          </p:nvPr>
        </p:nvSpPr>
        <p:spPr>
          <a:xfrm>
            <a:off x="2667000" y="3352800"/>
            <a:ext cx="63246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2" name="Text Placeholder 8"/>
          <p:cNvSpPr>
            <a:spLocks noGrp="1"/>
          </p:cNvSpPr>
          <p:nvPr>
            <p:ph type="body" sz="quarter" idx="16"/>
          </p:nvPr>
        </p:nvSpPr>
        <p:spPr>
          <a:xfrm>
            <a:off x="2667000" y="1676400"/>
            <a:ext cx="63246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2667000" y="2514600"/>
            <a:ext cx="63246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2667000" y="4191000"/>
            <a:ext cx="63246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6" name="Text Placeholder 8"/>
          <p:cNvSpPr>
            <a:spLocks noGrp="1"/>
          </p:cNvSpPr>
          <p:nvPr>
            <p:ph type="body" sz="quarter" idx="19"/>
          </p:nvPr>
        </p:nvSpPr>
        <p:spPr>
          <a:xfrm>
            <a:off x="2667000" y="5029200"/>
            <a:ext cx="6324600" cy="838200"/>
          </a:xfrm>
        </p:spPr>
        <p:txBody>
          <a:bodyPr>
            <a:normAutofit/>
          </a:bodyPr>
          <a:lstStyle>
            <a:lvl1pPr marL="57150" indent="0">
              <a:buFontTx/>
              <a:buNone/>
              <a:defRPr sz="1800" baseline="0">
                <a:solidFill>
                  <a:schemeClr val="bg1">
                    <a:lumMod val="9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762000" y="1066800"/>
            <a:ext cx="7620000" cy="457200"/>
          </a:xfrm>
        </p:spPr>
        <p:txBody>
          <a:bodyPr>
            <a:normAutofit/>
          </a:bodyPr>
          <a:lstStyle>
            <a:lvl1pPr algn="ct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68609725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5562600"/>
            <a:ext cx="5486400" cy="566738"/>
          </a:xfrm>
        </p:spPr>
        <p:txBody>
          <a:bodyPr anchor="b"/>
          <a:lstStyle>
            <a:lvl1pPr algn="l">
              <a:defRPr sz="2000" b="1">
                <a:solidFill>
                  <a:schemeClr val="bg1">
                    <a:lumMod val="1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13716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6129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srgbClr val="E6E6E6">
                    <a:tint val="75000"/>
                  </a:srgbClr>
                </a:solidFill>
              </a:rPr>
              <a:pPr/>
              <a:t>6/15/2015</a:t>
            </a:fld>
            <a:endParaRPr lang="en-US">
              <a:solidFill>
                <a:srgbClr val="E6E6E6">
                  <a:tint val="75000"/>
                </a:srgbClr>
              </a:solidFill>
            </a:endParaRPr>
          </a:p>
        </p:txBody>
      </p:sp>
      <p:sp>
        <p:nvSpPr>
          <p:cNvPr id="6" name="Footer Placeholder 5"/>
          <p:cNvSpPr>
            <a:spLocks noGrp="1"/>
          </p:cNvSpPr>
          <p:nvPr>
            <p:ph type="ftr" sz="quarter" idx="11"/>
          </p:nvPr>
        </p:nvSpPr>
        <p:spPr/>
        <p:txBody>
          <a:bodyPr/>
          <a:lstStyle/>
          <a:p>
            <a:endParaRPr lang="en-US">
              <a:solidFill>
                <a:srgbClr val="E6E6E6">
                  <a:tint val="75000"/>
                </a:srgb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Tree>
    <p:extLst>
      <p:ext uri="{BB962C8B-B14F-4D97-AF65-F5344CB8AC3E}">
        <p14:creationId xmlns:p14="http://schemas.microsoft.com/office/powerpoint/2010/main" val="29401078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556655"/>
            <a:ext cx="2895600" cy="762001"/>
          </a:xfrm>
        </p:spPr>
        <p:txBody>
          <a:bodyPr anchor="b"/>
          <a:lstStyle>
            <a:lvl1pPr algn="l">
              <a:defRPr sz="2000" b="1">
                <a:solidFill>
                  <a:schemeClr val="bg1">
                    <a:lumMod val="1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81400" y="1600200"/>
            <a:ext cx="5638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28600" y="2318657"/>
            <a:ext cx="2895600" cy="4876799"/>
          </a:xfrm>
        </p:spPr>
        <p:txBody>
          <a:bodyPr/>
          <a:lstStyle>
            <a:lvl1pPr marL="0" indent="0">
              <a:buNone/>
              <a:defRPr sz="1400">
                <a:solidFill>
                  <a:schemeClr val="accent3">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srgbClr val="E6E6E6">
                    <a:tint val="75000"/>
                  </a:srgbClr>
                </a:solidFill>
              </a:rPr>
              <a:pPr/>
              <a:t>6/15/2015</a:t>
            </a:fld>
            <a:endParaRPr lang="en-US">
              <a:solidFill>
                <a:srgbClr val="E6E6E6">
                  <a:tint val="75000"/>
                </a:srgbClr>
              </a:solidFill>
            </a:endParaRPr>
          </a:p>
        </p:txBody>
      </p:sp>
      <p:sp>
        <p:nvSpPr>
          <p:cNvPr id="6" name="Footer Placeholder 5"/>
          <p:cNvSpPr>
            <a:spLocks noGrp="1"/>
          </p:cNvSpPr>
          <p:nvPr>
            <p:ph type="ftr" sz="quarter" idx="11"/>
          </p:nvPr>
        </p:nvSpPr>
        <p:spPr/>
        <p:txBody>
          <a:bodyPr/>
          <a:lstStyle/>
          <a:p>
            <a:endParaRPr lang="en-US">
              <a:solidFill>
                <a:srgbClr val="E6E6E6">
                  <a:tint val="75000"/>
                </a:srgb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3599" t="12308" r="7280"/>
          <a:stretch/>
        </p:blipFill>
        <p:spPr>
          <a:xfrm>
            <a:off x="-620486" y="5029200"/>
            <a:ext cx="3483429" cy="2171700"/>
          </a:xfrm>
          <a:prstGeom prst="rect">
            <a:avLst/>
          </a:prstGeom>
        </p:spPr>
      </p:pic>
    </p:spTree>
    <p:extLst>
      <p:ext uri="{BB962C8B-B14F-4D97-AF65-F5344CB8AC3E}">
        <p14:creationId xmlns:p14="http://schemas.microsoft.com/office/powerpoint/2010/main" val="77645439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E6E6E6">
                  <a:tint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E6E6E6">
                    <a:tint val="75000"/>
                  </a:srgbClr>
                </a:solidFill>
              </a:rPr>
              <a:pPr/>
              <a:t>‹#›</a:t>
            </a:fld>
            <a:endParaRPr lang="en-US" dirty="0">
              <a:solidFill>
                <a:srgbClr val="E6E6E6">
                  <a:tint val="75000"/>
                </a:srgbClr>
              </a:solidFill>
            </a:endParaRPr>
          </a:p>
        </p:txBody>
      </p:sp>
      <p:sp>
        <p:nvSpPr>
          <p:cNvPr id="9" name="Text Placeholder 8"/>
          <p:cNvSpPr>
            <a:spLocks noGrp="1"/>
          </p:cNvSpPr>
          <p:nvPr>
            <p:ph type="body" sz="quarter" idx="15"/>
          </p:nvPr>
        </p:nvSpPr>
        <p:spPr>
          <a:xfrm>
            <a:off x="4495800" y="2209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495800" y="3048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495800" y="3886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495800" y="4724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793452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20446188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25386228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8184197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1162543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5332079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2979948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3919232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8048962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05972268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1048352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cSld name="Κενή">
    <p:spTree>
      <p:nvGrpSpPr>
        <p:cNvPr id="1" name=""/>
        <p:cNvGrpSpPr/>
        <p:nvPr/>
      </p:nvGrpSpPr>
      <p:grpSpPr>
        <a:xfrm>
          <a:off x="0" y="0"/>
          <a:ext cx="0" cy="0"/>
          <a:chOff x="0" y="0"/>
          <a:chExt cx="0" cy="0"/>
        </a:xfrm>
      </p:grpSpPr>
      <p:sp>
        <p:nvSpPr>
          <p:cNvPr id="5" name="4 - Ορθογώνιο"/>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2" name="1 - Θέση ημερομηνίας"/>
          <p:cNvSpPr>
            <a:spLocks noGrp="1"/>
          </p:cNvSpPr>
          <p:nvPr>
            <p:ph type="dt" sz="half" idx="10"/>
          </p:nvPr>
        </p:nvSpPr>
        <p:spPr/>
        <p:txBody>
          <a:bodyPr/>
          <a:lstStyle>
            <a:extLst/>
          </a:lstStyle>
          <a:p>
            <a:fld id="{8CE7A446-9067-40AB-AEEB-F379F1C14D40}" type="datetime1">
              <a:rPr lang="el-GR" smtClean="0">
                <a:solidFill>
                  <a:prstClr val="black">
                    <a:tint val="75000"/>
                  </a:prstClr>
                </a:solidFill>
              </a:rPr>
              <a:pPr/>
              <a:t>15/6/2015</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extLst/>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extLst/>
          </a:lstStyle>
          <a:p>
            <a:fld id="{C9944B98-4358-4C25-97EC-202239D1F8C5}" type="slidenum">
              <a:rPr lang="el-GR" smtClean="0">
                <a:solidFill>
                  <a:prstClr val="black"/>
                </a:solidFill>
              </a:rPr>
              <a:pPr/>
              <a:t>‹#›</a:t>
            </a:fld>
            <a:endParaRPr lang="el-GR">
              <a:solidFill>
                <a:prstClr val="black"/>
              </a:solidFill>
            </a:endParaRPr>
          </a:p>
        </p:txBody>
      </p:sp>
      <p:sp>
        <p:nvSpPr>
          <p:cNvPr id="6" name="5 - Ορθογώνιο"/>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743676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5960027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999509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31974741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7426628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84456014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40774771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9917171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1963754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9446542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88395971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cSld name="Κενή">
    <p:spTree>
      <p:nvGrpSpPr>
        <p:cNvPr id="1" name=""/>
        <p:cNvGrpSpPr/>
        <p:nvPr/>
      </p:nvGrpSpPr>
      <p:grpSpPr>
        <a:xfrm>
          <a:off x="0" y="0"/>
          <a:ext cx="0" cy="0"/>
          <a:chOff x="0" y="0"/>
          <a:chExt cx="0" cy="0"/>
        </a:xfrm>
      </p:grpSpPr>
      <p:sp>
        <p:nvSpPr>
          <p:cNvPr id="5" name="4 - Ορθογώνιο"/>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2" name="1 - Θέση ημερομηνίας"/>
          <p:cNvSpPr>
            <a:spLocks noGrp="1"/>
          </p:cNvSpPr>
          <p:nvPr>
            <p:ph type="dt" sz="half" idx="10"/>
          </p:nvPr>
        </p:nvSpPr>
        <p:spPr/>
        <p:txBody>
          <a:bodyPr/>
          <a:lstStyle>
            <a:extLst/>
          </a:lstStyle>
          <a:p>
            <a:fld id="{8CE7A446-9067-40AB-AEEB-F379F1C14D40}" type="datetime1">
              <a:rPr lang="el-GR" smtClean="0">
                <a:solidFill>
                  <a:prstClr val="black">
                    <a:tint val="75000"/>
                  </a:prstClr>
                </a:solidFill>
              </a:rPr>
              <a:pPr/>
              <a:t>15/6/2015</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extLst/>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extLst/>
          </a:lstStyle>
          <a:p>
            <a:fld id="{C9944B98-4358-4C25-97EC-202239D1F8C5}" type="slidenum">
              <a:rPr lang="el-GR" smtClean="0">
                <a:solidFill>
                  <a:prstClr val="black"/>
                </a:solidFill>
              </a:rPr>
              <a:pPr/>
              <a:t>‹#›</a:t>
            </a:fld>
            <a:endParaRPr lang="el-GR">
              <a:solidFill>
                <a:prstClr val="black"/>
              </a:solidFill>
            </a:endParaRPr>
          </a:p>
        </p:txBody>
      </p:sp>
      <p:sp>
        <p:nvSpPr>
          <p:cNvPr id="6" name="5 - Ορθογώνιο"/>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32415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theme" Target="../theme/theme11.xml"/><Relationship Id="rId1" Type="http://schemas.openxmlformats.org/officeDocument/2006/relationships/slideLayout" Target="../slideLayouts/slideLayout2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theme" Target="../theme/theme12.xml"/><Relationship Id="rId1" Type="http://schemas.openxmlformats.org/officeDocument/2006/relationships/slideLayout" Target="../slideLayouts/slideLayout2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theme" Target="../theme/theme13.xml"/><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Masters/_rels/slideMaster14.xml.rels><?xml version="1.0" encoding="UTF-8" standalone="yes"?>
<Relationships xmlns="http://schemas.openxmlformats.org/package/2006/relationships"><Relationship Id="rId3" Type="http://schemas.microsoft.com/office/2007/relationships/media" Target="../media/media3.wmv"/><Relationship Id="rId2" Type="http://schemas.openxmlformats.org/officeDocument/2006/relationships/theme" Target="../theme/theme14.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video" Target="../media/media3.wmv"/></Relationships>
</file>

<file path=ppt/slideMasters/_rels/slideMaster15.xml.rels><?xml version="1.0" encoding="UTF-8" standalone="yes"?>
<Relationships xmlns="http://schemas.openxmlformats.org/package/2006/relationships"><Relationship Id="rId3" Type="http://schemas.microsoft.com/office/2007/relationships/media" Target="../media/media3.wmv"/><Relationship Id="rId2" Type="http://schemas.openxmlformats.org/officeDocument/2006/relationships/theme" Target="../theme/theme15.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video" Target="../media/media3.wmv"/></Relationships>
</file>

<file path=ppt/slideMasters/_rels/slideMaster16.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theme" Target="../theme/theme16.xml"/><Relationship Id="rId1" Type="http://schemas.openxmlformats.org/officeDocument/2006/relationships/slideLayout" Target="../slideLayouts/slideLayout26.xml"/><Relationship Id="rId5" Type="http://schemas.openxmlformats.org/officeDocument/2006/relationships/image" Target="../media/image1.png"/><Relationship Id="rId4" Type="http://schemas.openxmlformats.org/officeDocument/2006/relationships/video" Target="../media/media1.wmv"/></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1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1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video" Target="../media/media1.wmv"/><Relationship Id="rId4" Type="http://schemas.microsoft.com/office/2007/relationships/media" Target="../media/media1.wmv"/></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theme" Target="../theme/theme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theme" Target="../theme/theme4.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video" Target="../media/media2.wmv"/></Relationships>
</file>

<file path=ppt/slideMasters/_rels/slideMaster5.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theme" Target="../theme/theme5.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video" Target="../media/media2.wmv"/></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theme" Target="../theme/theme7.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video" Target="../media/media2.wmv"/></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theme" Target="../theme/theme9.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video" Target="../media/media2.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EA46B-C71D-40EF-8CAE-2D8C46298F08}" type="datetimeFigureOut">
              <a:rPr lang="el-GR" smtClean="0"/>
              <a:pPr/>
              <a:t>15/6/2015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968D07-7509-4485-A871-F69BA73B199A}"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a:gsLst>
            <a:gs pos="0">
              <a:schemeClr val="accent4"/>
            </a:gs>
            <a:gs pos="75000">
              <a:schemeClr val="accent4">
                <a:lumMod val="77000"/>
                <a:lumOff val="23000"/>
              </a:schemeClr>
            </a:gs>
            <a:gs pos="100000">
              <a:schemeClr val="accent4"/>
            </a:gs>
          </a:gsLst>
          <a:lin ang="16200000" scaled="0"/>
        </a:gradFill>
        <a:effectLst/>
      </p:bgPr>
    </p:bg>
    <p:spTree>
      <p:nvGrpSpPr>
        <p:cNvPr id="1" name=""/>
        <p:cNvGrpSpPr/>
        <p:nvPr/>
      </p:nvGrpSpPr>
      <p:grpSpPr>
        <a:xfrm>
          <a:off x="0" y="0"/>
          <a:ext cx="0" cy="0"/>
          <a:chOff x="0" y="0"/>
          <a:chExt cx="0" cy="0"/>
        </a:xfrm>
      </p:grpSpPr>
      <p:sp>
        <p:nvSpPr>
          <p:cNvPr id="7" name="lg_box"/>
          <p:cNvSpPr/>
          <p:nvPr userDrawn="1"/>
        </p:nvSpPr>
        <p:spPr>
          <a:xfrm rot="10800000">
            <a:off x="0" y="-10"/>
            <a:ext cx="9143998" cy="685810"/>
          </a:xfrm>
          <a:prstGeom prst="rect">
            <a:avLst/>
          </a:prstGeom>
          <a:gradFill flip="none" rotWithShape="1">
            <a:gsLst>
              <a:gs pos="0">
                <a:schemeClr val="accent5">
                  <a:lumMod val="91000"/>
                  <a:lumOff val="9000"/>
                </a:schemeClr>
              </a:gs>
              <a:gs pos="100000">
                <a:schemeClr val="accent5"/>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defTabSz="914262"/>
            <a:endParaRPr lang="en-US">
              <a:solidFill>
                <a:prstClr val="white"/>
              </a:solidFill>
            </a:endParaRPr>
          </a:p>
        </p:txBody>
      </p:sp>
      <p:sp>
        <p:nvSpPr>
          <p:cNvPr id="9" name="line"/>
          <p:cNvSpPr/>
          <p:nvPr userDrawn="1"/>
        </p:nvSpPr>
        <p:spPr>
          <a:xfrm rot="10800000">
            <a:off x="0" y="713567"/>
            <a:ext cx="9144000" cy="18288"/>
          </a:xfrm>
          <a:prstGeom prst="rect">
            <a:avLst/>
          </a:prstGeom>
          <a:solidFill>
            <a:schemeClr val="accent5">
              <a:lumMod val="50000"/>
            </a:schemeClr>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defTabSz="914262"/>
            <a:endParaRPr lang="en-US" dirty="0">
              <a:solidFill>
                <a:prstClr val="white"/>
              </a:solidFill>
            </a:endParaRPr>
          </a:p>
        </p:txBody>
      </p:sp>
      <p:sp>
        <p:nvSpPr>
          <p:cNvPr id="2" name="Title Placeholder 1"/>
          <p:cNvSpPr>
            <a:spLocks noGrp="1"/>
          </p:cNvSpPr>
          <p:nvPr>
            <p:ph type="title"/>
          </p:nvPr>
        </p:nvSpPr>
        <p:spPr>
          <a:xfrm>
            <a:off x="0" y="0"/>
            <a:ext cx="9144000" cy="715962"/>
          </a:xfrm>
          <a:prstGeom prst="rect">
            <a:avLst/>
          </a:prstGeom>
        </p:spPr>
        <p:txBody>
          <a:bodyPr vert="horz" lIns="91426" tIns="45714" rIns="91426" bIns="45714"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914400"/>
            <a:ext cx="8763000" cy="5715000"/>
          </a:xfrm>
          <a:prstGeom prst="rect">
            <a:avLst/>
          </a:prstGeom>
        </p:spPr>
        <p:txBody>
          <a:bodyPr vert="horz" lIns="91426" tIns="45714" rIns="91426" bIns="4571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300810"/>
      </p:ext>
    </p:extLst>
  </p:cSld>
  <p:clrMap bg1="lt1" tx1="dk1" bg2="lt2" tx2="dk2" accent1="accent1" accent2="accent2" accent3="accent3" accent4="accent4" accent5="accent5" accent6="accent6" hlink="hlink" folHlink="folHlink"/>
  <p:sldLayoutIdLst>
    <p:sldLayoutId id="2147483678" r:id="rId1"/>
  </p:sldLayoutIdLst>
  <p:timing>
    <p:tnLst>
      <p:par>
        <p:cTn id="1" dur="indefinite" restart="never" nodeType="tmRoot"/>
      </p:par>
    </p:tnLst>
  </p:timing>
  <p:txStyles>
    <p:titleStyle>
      <a:lvl1pPr algn="ctr" defTabSz="914262" rtl="0" eaLnBrk="1" latinLnBrk="0" hangingPunct="1">
        <a:spcBef>
          <a:spcPct val="0"/>
        </a:spcBef>
        <a:buNone/>
        <a:defRPr sz="3600" kern="1200">
          <a:solidFill>
            <a:schemeClr val="bg1"/>
          </a:solidFill>
          <a:latin typeface="+mj-lt"/>
          <a:ea typeface="+mj-ea"/>
          <a:cs typeface="+mj-cs"/>
        </a:defRPr>
      </a:lvl1pPr>
    </p:titleStyle>
    <p:bodyStyle>
      <a:lvl1pPr marL="0" indent="0" algn="l" defTabSz="914262" rtl="0" eaLnBrk="1" latinLnBrk="0" hangingPunct="1">
        <a:spcBef>
          <a:spcPct val="20000"/>
        </a:spcBef>
        <a:buFontTx/>
        <a:buNone/>
        <a:defRPr sz="2000" kern="1200">
          <a:solidFill>
            <a:schemeClr val="bg1"/>
          </a:solidFill>
          <a:latin typeface="+mn-lt"/>
          <a:ea typeface="+mn-ea"/>
          <a:cs typeface="+mn-cs"/>
        </a:defRPr>
      </a:lvl1pPr>
      <a:lvl2pPr marL="0" indent="0" algn="l" defTabSz="914262" rtl="0" eaLnBrk="1" latinLnBrk="0" hangingPunct="1">
        <a:spcBef>
          <a:spcPct val="20000"/>
        </a:spcBef>
        <a:buFontTx/>
        <a:buNone/>
        <a:defRPr sz="2000" kern="1200">
          <a:solidFill>
            <a:schemeClr val="bg1"/>
          </a:solidFill>
          <a:latin typeface="+mn-lt"/>
          <a:ea typeface="+mn-ea"/>
          <a:cs typeface="+mn-cs"/>
        </a:defRPr>
      </a:lvl2pPr>
      <a:lvl3pPr marL="0" indent="0" algn="l" defTabSz="914262" rtl="0" eaLnBrk="1" latinLnBrk="0" hangingPunct="1">
        <a:spcBef>
          <a:spcPct val="20000"/>
        </a:spcBef>
        <a:buFontTx/>
        <a:buNone/>
        <a:defRPr sz="2000" kern="1200">
          <a:solidFill>
            <a:schemeClr val="bg1"/>
          </a:solidFill>
          <a:latin typeface="+mn-lt"/>
          <a:ea typeface="+mn-ea"/>
          <a:cs typeface="+mn-cs"/>
        </a:defRPr>
      </a:lvl3pPr>
      <a:lvl4pPr marL="0" indent="0" algn="l" defTabSz="914262" rtl="0" eaLnBrk="1" latinLnBrk="0" hangingPunct="1">
        <a:spcBef>
          <a:spcPct val="20000"/>
        </a:spcBef>
        <a:buFontTx/>
        <a:buNone/>
        <a:defRPr sz="2000" kern="1200">
          <a:solidFill>
            <a:schemeClr val="bg1"/>
          </a:solidFill>
          <a:latin typeface="+mn-lt"/>
          <a:ea typeface="+mn-ea"/>
          <a:cs typeface="+mn-cs"/>
        </a:defRPr>
      </a:lvl4pPr>
      <a:lvl5pPr marL="0" indent="0" algn="l" defTabSz="914262" rtl="0" eaLnBrk="1" latinLnBrk="0" hangingPunct="1">
        <a:spcBef>
          <a:spcPct val="20000"/>
        </a:spcBef>
        <a:buFontTx/>
        <a:buNone/>
        <a:defRPr sz="2000" kern="1200">
          <a:solidFill>
            <a:schemeClr val="bg1"/>
          </a:solidFill>
          <a:latin typeface="+mn-lt"/>
          <a:ea typeface="+mn-ea"/>
          <a:cs typeface="+mn-cs"/>
        </a:defRPr>
      </a:lvl5pPr>
      <a:lvl6pPr marL="2514219"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8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11"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0"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2" algn="l" defTabSz="914262" rtl="0" eaLnBrk="1" latinLnBrk="0" hangingPunct="1">
        <a:defRPr sz="1800" kern="1200">
          <a:solidFill>
            <a:schemeClr val="tx1"/>
          </a:solidFill>
          <a:latin typeface="+mn-lt"/>
          <a:ea typeface="+mn-ea"/>
          <a:cs typeface="+mn-cs"/>
        </a:defRPr>
      </a:lvl4pPr>
      <a:lvl5pPr marL="1828523" algn="l" defTabSz="914262" rtl="0" eaLnBrk="1" latinLnBrk="0" hangingPunct="1">
        <a:defRPr sz="1800" kern="1200">
          <a:solidFill>
            <a:schemeClr val="tx1"/>
          </a:solidFill>
          <a:latin typeface="+mn-lt"/>
          <a:ea typeface="+mn-ea"/>
          <a:cs typeface="+mn-cs"/>
        </a:defRPr>
      </a:lvl5pPr>
      <a:lvl6pPr marL="2285654" algn="l" defTabSz="914262" rtl="0" eaLnBrk="1" latinLnBrk="0" hangingPunct="1">
        <a:defRPr sz="1800" kern="1200">
          <a:solidFill>
            <a:schemeClr val="tx1"/>
          </a:solidFill>
          <a:latin typeface="+mn-lt"/>
          <a:ea typeface="+mn-ea"/>
          <a:cs typeface="+mn-cs"/>
        </a:defRPr>
      </a:lvl6pPr>
      <a:lvl7pPr marL="2742784" algn="l" defTabSz="914262" rtl="0" eaLnBrk="1" latinLnBrk="0" hangingPunct="1">
        <a:defRPr sz="1800" kern="1200">
          <a:solidFill>
            <a:schemeClr val="tx1"/>
          </a:solidFill>
          <a:latin typeface="+mn-lt"/>
          <a:ea typeface="+mn-ea"/>
          <a:cs typeface="+mn-cs"/>
        </a:defRPr>
      </a:lvl7pPr>
      <a:lvl8pPr marL="3199915" algn="l" defTabSz="914262" rtl="0" eaLnBrk="1" latinLnBrk="0" hangingPunct="1">
        <a:defRPr sz="1800" kern="1200">
          <a:solidFill>
            <a:schemeClr val="tx1"/>
          </a:solidFill>
          <a:latin typeface="+mn-lt"/>
          <a:ea typeface="+mn-ea"/>
          <a:cs typeface="+mn-cs"/>
        </a:defRPr>
      </a:lvl8pPr>
      <a:lvl9pPr marL="3657046" algn="l" defTabSz="91426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10400" y="76200"/>
            <a:ext cx="2019300" cy="603867"/>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62800" y="0"/>
            <a:ext cx="1463040" cy="6858000"/>
          </a:xfrm>
          <a:prstGeom prst="rect">
            <a:avLst/>
          </a:prstGeom>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03820" y="-89941"/>
            <a:ext cx="1440180" cy="7030387"/>
          </a:xfrm>
          <a:prstGeom prst="rect">
            <a:avLst/>
          </a:prstGeom>
        </p:spPr>
      </p:pic>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29400" y="0"/>
            <a:ext cx="2537460" cy="6858000"/>
          </a:xfrm>
          <a:prstGeom prst="rect">
            <a:avLst/>
          </a:prstGeom>
        </p:spPr>
      </p:pic>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467600" y="-89941"/>
            <a:ext cx="1977390" cy="7015397"/>
          </a:xfrm>
          <a:prstGeom prst="rect">
            <a:avLst/>
          </a:prstGeom>
        </p:spPr>
      </p:pic>
      <p:pic>
        <p:nvPicPr>
          <p:cNvPr id="20" name="Picture 1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9296400" cy="6858000"/>
          </a:xfrm>
          <a:prstGeom prst="rect">
            <a:avLst/>
          </a:prstGeom>
        </p:spPr>
      </p:pic>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solidFill>
                  <a:prstClr val="white"/>
                </a:solidFill>
              </a:rPr>
              <a:t>Copyright 2010</a:t>
            </a:r>
            <a:endParaRPr lang="en-US" dirty="0">
              <a:solidFill>
                <a:prstClr val="white"/>
              </a:solidFill>
            </a:endParaRPr>
          </a:p>
        </p:txBody>
      </p:sp>
      <p:sp>
        <p:nvSpPr>
          <p:cNvPr id="3" name="Text Placeholder 2"/>
          <p:cNvSpPr>
            <a:spLocks noGrp="1"/>
          </p:cNvSpPr>
          <p:nvPr>
            <p:ph type="body" idx="1"/>
          </p:nvPr>
        </p:nvSpPr>
        <p:spPr>
          <a:xfrm>
            <a:off x="152400" y="1173162"/>
            <a:ext cx="76200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6C021-5F50-41DA-B934-B0DA785D16D0}" type="datetime1">
              <a:rPr lang="en-US" smtClean="0">
                <a:solidFill>
                  <a:prstClr val="black">
                    <a:tint val="75000"/>
                  </a:prstClr>
                </a:solidFill>
              </a:rPr>
              <a:pPr/>
              <a:t>6/15/2015</a:t>
            </a:fld>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solidFill>
                  <a:prstClr val="white"/>
                </a:solidFill>
              </a:rPr>
              <a:pPr/>
              <a:t>‹#›</a:t>
            </a:fld>
            <a:endParaRPr lang="en-US" dirty="0">
              <a:solidFill>
                <a:prstClr val="white"/>
              </a:solidFill>
            </a:endParaRPr>
          </a:p>
        </p:txBody>
      </p:sp>
      <p:sp>
        <p:nvSpPr>
          <p:cNvPr id="2" name="Title Placeholder 1"/>
          <p:cNvSpPr>
            <a:spLocks noGrp="1"/>
          </p:cNvSpPr>
          <p:nvPr>
            <p:ph type="title"/>
          </p:nvPr>
        </p:nvSpPr>
        <p:spPr>
          <a:xfrm>
            <a:off x="152400" y="457200"/>
            <a:ext cx="7620000" cy="7159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pic>
        <p:nvPicPr>
          <p:cNvPr id="22" name="Picture 21"/>
          <p:cNvPicPr>
            <a:picLocks noChangeAspect="1"/>
          </p:cNvPicPr>
          <p:nvPr userDrawn="1"/>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404463" y="5105400"/>
            <a:ext cx="1706880" cy="2133600"/>
          </a:xfrm>
          <a:prstGeom prst="rect">
            <a:avLst/>
          </a:prstGeom>
        </p:spPr>
      </p:pic>
    </p:spTree>
    <p:extLst>
      <p:ext uri="{BB962C8B-B14F-4D97-AF65-F5344CB8AC3E}">
        <p14:creationId xmlns:p14="http://schemas.microsoft.com/office/powerpoint/2010/main" val="919899346"/>
      </p:ext>
    </p:extLst>
  </p:cSld>
  <p:clrMap bg1="lt1" tx1="dk1" bg2="lt2" tx2="dk2" accent1="accent1" accent2="accent2" accent3="accent3" accent4="accent4" accent5="accent5" accent6="accent6" hlink="hlink" folHlink="folHlink"/>
  <p:sldLayoutIdLst>
    <p:sldLayoutId id="2147483680" r:id="rId1"/>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cap="none" spc="0">
          <a:ln w="12700">
            <a:noFill/>
            <a:prstDash val="solid"/>
          </a:ln>
          <a:solidFill>
            <a:schemeClr val="bg1">
              <a:lumMod val="95000"/>
            </a:schemeClr>
          </a:solidFill>
          <a:effectLst>
            <a:outerShdw blurRad="41275" dist="20320" dir="1800000" algn="tl" rotWithShape="0">
              <a:srgbClr val="000000">
                <a:alpha val="40000"/>
              </a:srgbClr>
            </a:outerShdw>
          </a:effectLst>
          <a:latin typeface="+mj-lt"/>
          <a:ea typeface="+mj-ea"/>
          <a:cs typeface="+mj-cs"/>
        </a:defRPr>
      </a:lvl1pPr>
    </p:titleStyle>
    <p:bodyStyle>
      <a:lvl1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10400" y="76200"/>
            <a:ext cx="2019300" cy="603867"/>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62800" y="0"/>
            <a:ext cx="1463040" cy="6858000"/>
          </a:xfrm>
          <a:prstGeom prst="rect">
            <a:avLst/>
          </a:prstGeom>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03820" y="-89941"/>
            <a:ext cx="1440180" cy="7030387"/>
          </a:xfrm>
          <a:prstGeom prst="rect">
            <a:avLst/>
          </a:prstGeom>
        </p:spPr>
      </p:pic>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29400" y="0"/>
            <a:ext cx="2537460" cy="6858000"/>
          </a:xfrm>
          <a:prstGeom prst="rect">
            <a:avLst/>
          </a:prstGeom>
        </p:spPr>
      </p:pic>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467600" y="-89941"/>
            <a:ext cx="1977390" cy="7015397"/>
          </a:xfrm>
          <a:prstGeom prst="rect">
            <a:avLst/>
          </a:prstGeom>
        </p:spPr>
      </p:pic>
      <p:pic>
        <p:nvPicPr>
          <p:cNvPr id="20" name="Picture 1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9296400" cy="6858000"/>
          </a:xfrm>
          <a:prstGeom prst="rect">
            <a:avLst/>
          </a:prstGeom>
        </p:spPr>
      </p:pic>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solidFill>
                  <a:prstClr val="white"/>
                </a:solidFill>
              </a:rPr>
              <a:t>Copyright 2010</a:t>
            </a:r>
            <a:endParaRPr lang="en-US" dirty="0">
              <a:solidFill>
                <a:prstClr val="white"/>
              </a:solidFill>
            </a:endParaRPr>
          </a:p>
        </p:txBody>
      </p:sp>
      <p:sp>
        <p:nvSpPr>
          <p:cNvPr id="3" name="Text Placeholder 2"/>
          <p:cNvSpPr>
            <a:spLocks noGrp="1"/>
          </p:cNvSpPr>
          <p:nvPr>
            <p:ph type="body" idx="1"/>
          </p:nvPr>
        </p:nvSpPr>
        <p:spPr>
          <a:xfrm>
            <a:off x="152400" y="1173162"/>
            <a:ext cx="76200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6C021-5F50-41DA-B934-B0DA785D16D0}" type="datetime1">
              <a:rPr lang="en-US" smtClean="0">
                <a:solidFill>
                  <a:prstClr val="black">
                    <a:tint val="75000"/>
                  </a:prstClr>
                </a:solidFill>
              </a:rPr>
              <a:pPr/>
              <a:t>6/15/2015</a:t>
            </a:fld>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solidFill>
                  <a:prstClr val="white"/>
                </a:solidFill>
              </a:rPr>
              <a:pPr/>
              <a:t>‹#›</a:t>
            </a:fld>
            <a:endParaRPr lang="en-US" dirty="0">
              <a:solidFill>
                <a:prstClr val="white"/>
              </a:solidFill>
            </a:endParaRPr>
          </a:p>
        </p:txBody>
      </p:sp>
      <p:sp>
        <p:nvSpPr>
          <p:cNvPr id="2" name="Title Placeholder 1"/>
          <p:cNvSpPr>
            <a:spLocks noGrp="1"/>
          </p:cNvSpPr>
          <p:nvPr>
            <p:ph type="title"/>
          </p:nvPr>
        </p:nvSpPr>
        <p:spPr>
          <a:xfrm>
            <a:off x="152400" y="457200"/>
            <a:ext cx="7620000" cy="7159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pic>
        <p:nvPicPr>
          <p:cNvPr id="22" name="Picture 21"/>
          <p:cNvPicPr>
            <a:picLocks noChangeAspect="1"/>
          </p:cNvPicPr>
          <p:nvPr userDrawn="1"/>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404463" y="5105400"/>
            <a:ext cx="1706880" cy="2133600"/>
          </a:xfrm>
          <a:prstGeom prst="rect">
            <a:avLst/>
          </a:prstGeom>
        </p:spPr>
      </p:pic>
    </p:spTree>
    <p:extLst>
      <p:ext uri="{BB962C8B-B14F-4D97-AF65-F5344CB8AC3E}">
        <p14:creationId xmlns:p14="http://schemas.microsoft.com/office/powerpoint/2010/main" val="919899346"/>
      </p:ext>
    </p:extLst>
  </p:cSld>
  <p:clrMap bg1="lt1" tx1="dk1" bg2="lt2" tx2="dk2" accent1="accent1" accent2="accent2" accent3="accent3" accent4="accent4" accent5="accent5" accent6="accent6" hlink="hlink" folHlink="folHlink"/>
  <p:sldLayoutIdLst>
    <p:sldLayoutId id="2147483682" r:id="rId1"/>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cap="none" spc="0">
          <a:ln w="12700">
            <a:noFill/>
            <a:prstDash val="solid"/>
          </a:ln>
          <a:solidFill>
            <a:schemeClr val="bg1">
              <a:lumMod val="95000"/>
            </a:schemeClr>
          </a:solidFill>
          <a:effectLst>
            <a:outerShdw blurRad="41275" dist="20320" dir="1800000" algn="tl" rotWithShape="0">
              <a:srgbClr val="000000">
                <a:alpha val="40000"/>
              </a:srgbClr>
            </a:outerShdw>
          </a:effectLst>
          <a:latin typeface="+mj-lt"/>
          <a:ea typeface="+mj-ea"/>
          <a:cs typeface="+mj-cs"/>
        </a:defRPr>
      </a:lvl1pPr>
    </p:titleStyle>
    <p:bodyStyle>
      <a:lvl1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10400" y="76200"/>
            <a:ext cx="2019300" cy="603867"/>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62800" y="0"/>
            <a:ext cx="1463040" cy="6858000"/>
          </a:xfrm>
          <a:prstGeom prst="rect">
            <a:avLst/>
          </a:prstGeom>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03820" y="-89941"/>
            <a:ext cx="1440180" cy="7030387"/>
          </a:xfrm>
          <a:prstGeom prst="rect">
            <a:avLst/>
          </a:prstGeom>
        </p:spPr>
      </p:pic>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29400" y="0"/>
            <a:ext cx="2537460" cy="6858000"/>
          </a:xfrm>
          <a:prstGeom prst="rect">
            <a:avLst/>
          </a:prstGeom>
        </p:spPr>
      </p:pic>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467600" y="-89941"/>
            <a:ext cx="1977390" cy="7015397"/>
          </a:xfrm>
          <a:prstGeom prst="rect">
            <a:avLst/>
          </a:prstGeom>
        </p:spPr>
      </p:pic>
      <p:pic>
        <p:nvPicPr>
          <p:cNvPr id="20" name="Picture 1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9296400" cy="6858000"/>
          </a:xfrm>
          <a:prstGeom prst="rect">
            <a:avLst/>
          </a:prstGeom>
        </p:spPr>
      </p:pic>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solidFill>
                  <a:prstClr val="white"/>
                </a:solidFill>
              </a:rPr>
              <a:t>Copyright 2010</a:t>
            </a:r>
            <a:endParaRPr lang="en-US" dirty="0">
              <a:solidFill>
                <a:prstClr val="white"/>
              </a:solidFill>
            </a:endParaRPr>
          </a:p>
        </p:txBody>
      </p:sp>
      <p:sp>
        <p:nvSpPr>
          <p:cNvPr id="3" name="Text Placeholder 2"/>
          <p:cNvSpPr>
            <a:spLocks noGrp="1"/>
          </p:cNvSpPr>
          <p:nvPr>
            <p:ph type="body" idx="1"/>
          </p:nvPr>
        </p:nvSpPr>
        <p:spPr>
          <a:xfrm>
            <a:off x="152400" y="1173162"/>
            <a:ext cx="76200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6C021-5F50-41DA-B934-B0DA785D16D0}" type="datetime1">
              <a:rPr lang="en-US" smtClean="0">
                <a:solidFill>
                  <a:prstClr val="black">
                    <a:tint val="75000"/>
                  </a:prstClr>
                </a:solidFill>
              </a:rPr>
              <a:pPr/>
              <a:t>6/15/2015</a:t>
            </a:fld>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solidFill>
                  <a:prstClr val="white"/>
                </a:solidFill>
              </a:rPr>
              <a:pPr/>
              <a:t>‹#›</a:t>
            </a:fld>
            <a:endParaRPr lang="en-US" dirty="0">
              <a:solidFill>
                <a:prstClr val="white"/>
              </a:solidFill>
            </a:endParaRPr>
          </a:p>
        </p:txBody>
      </p:sp>
      <p:sp>
        <p:nvSpPr>
          <p:cNvPr id="2" name="Title Placeholder 1"/>
          <p:cNvSpPr>
            <a:spLocks noGrp="1"/>
          </p:cNvSpPr>
          <p:nvPr>
            <p:ph type="title"/>
          </p:nvPr>
        </p:nvSpPr>
        <p:spPr>
          <a:xfrm>
            <a:off x="152400" y="457200"/>
            <a:ext cx="7620000" cy="7159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pic>
        <p:nvPicPr>
          <p:cNvPr id="22" name="Picture 21"/>
          <p:cNvPicPr>
            <a:picLocks noChangeAspect="1"/>
          </p:cNvPicPr>
          <p:nvPr userDrawn="1"/>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404463" y="5105400"/>
            <a:ext cx="1706880" cy="2133600"/>
          </a:xfrm>
          <a:prstGeom prst="rect">
            <a:avLst/>
          </a:prstGeom>
        </p:spPr>
      </p:pic>
    </p:spTree>
    <p:extLst>
      <p:ext uri="{BB962C8B-B14F-4D97-AF65-F5344CB8AC3E}">
        <p14:creationId xmlns:p14="http://schemas.microsoft.com/office/powerpoint/2010/main" val="919899346"/>
      </p:ext>
    </p:extLst>
  </p:cSld>
  <p:clrMap bg1="lt1" tx1="dk1" bg2="lt2" tx2="dk2" accent1="accent1" accent2="accent2" accent3="accent3" accent4="accent4" accent5="accent5" accent6="accent6" hlink="hlink" folHlink="folHlink"/>
  <p:sldLayoutIdLst>
    <p:sldLayoutId id="2147483684" r:id="rId1"/>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cap="none" spc="0">
          <a:ln w="12700">
            <a:noFill/>
            <a:prstDash val="solid"/>
          </a:ln>
          <a:solidFill>
            <a:schemeClr val="bg1">
              <a:lumMod val="95000"/>
            </a:schemeClr>
          </a:solidFill>
          <a:effectLst>
            <a:outerShdw blurRad="41275" dist="20320" dir="1800000" algn="tl" rotWithShape="0">
              <a:srgbClr val="000000">
                <a:alpha val="40000"/>
              </a:srgbClr>
            </a:outerShdw>
          </a:effectLst>
          <a:latin typeface="+mj-lt"/>
          <a:ea typeface="+mj-ea"/>
          <a:cs typeface="+mj-cs"/>
        </a:defRPr>
      </a:lvl1pPr>
    </p:titleStyle>
    <p:bodyStyle>
      <a:lvl1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bg1">
              <a:lumMod val="95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bacteria_bar.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5" cstate="print"/>
          <a:stretch>
            <a:fillRect/>
          </a:stretch>
        </p:blipFill>
        <p:spPr>
          <a:xfrm>
            <a:off x="0" y="0"/>
            <a:ext cx="9144000" cy="1219200"/>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srgbClr val="E6E6E6">
                    <a:tint val="75000"/>
                  </a:srgbClr>
                </a:solidFill>
              </a:rPr>
              <a:pPr/>
              <a:t>6/15/2015</a:t>
            </a:fld>
            <a:endParaRPr lang="en-US">
              <a:solidFill>
                <a:srgbClr val="E6E6E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E6E6E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
        <p:nvSpPr>
          <p:cNvPr id="3" name="Text Placeholder 2"/>
          <p:cNvSpPr>
            <a:spLocks noGrp="1"/>
          </p:cNvSpPr>
          <p:nvPr>
            <p:ph type="body" idx="1"/>
          </p:nvPr>
        </p:nvSpPr>
        <p:spPr>
          <a:xfrm>
            <a:off x="609600" y="2272522"/>
            <a:ext cx="7696200" cy="601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435429" y="1510522"/>
            <a:ext cx="6553202"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8" name="Rectangle 7"/>
          <p:cNvSpPr/>
          <p:nvPr userDrawn="1"/>
        </p:nvSpPr>
        <p:spPr>
          <a:xfrm>
            <a:off x="0" y="0"/>
            <a:ext cx="9144000" cy="128321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E6E6"/>
              </a:solidFill>
            </a:endParaRPr>
          </a:p>
        </p:txBody>
      </p:sp>
      <p:sp>
        <p:nvSpPr>
          <p:cNvPr id="10" name="Rectangle 9"/>
          <p:cNvSpPr/>
          <p:nvPr userDrawn="1"/>
        </p:nvSpPr>
        <p:spPr>
          <a:xfrm>
            <a:off x="-87085" y="1228788"/>
            <a:ext cx="9296400" cy="142812"/>
          </a:xfrm>
          <a:prstGeom prst="rect">
            <a:avLst/>
          </a:prstGeom>
          <a:gradFill>
            <a:gsLst>
              <a:gs pos="38000">
                <a:schemeClr val="bg1">
                  <a:lumMod val="10000"/>
                </a:schemeClr>
              </a:gs>
              <a:gs pos="87000">
                <a:schemeClr val="accent1">
                  <a:lumMod val="60000"/>
                  <a:lumOff val="40000"/>
                </a:schemeClr>
              </a:gs>
              <a:gs pos="100000">
                <a:schemeClr val="accent2">
                  <a:lumMod val="60000"/>
                  <a:lumOff val="40000"/>
                </a:schemeClr>
              </a:gs>
            </a:gsLst>
            <a:lin ang="21000000" scaled="0"/>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rgbClr val="E6E6E6"/>
              </a:solidFill>
            </a:endParaRPr>
          </a:p>
        </p:txBody>
      </p:sp>
    </p:spTree>
    <p:extLst>
      <p:ext uri="{BB962C8B-B14F-4D97-AF65-F5344CB8AC3E}">
        <p14:creationId xmlns:p14="http://schemas.microsoft.com/office/powerpoint/2010/main" val="367607447"/>
      </p:ext>
    </p:extLst>
  </p:cSld>
  <p:clrMap bg1="lt1" tx1="dk1" bg2="lt2" tx2="dk2" accent1="accent1" accent2="accent2" accent3="accent3" accent4="accent4" accent5="accent5" accent6="accent6" hlink="hlink" folHlink="folHlink"/>
  <p:sldLayoutIdLst>
    <p:sldLayoutId id="2147483686"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bacteria_bar.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5" cstate="print"/>
          <a:stretch>
            <a:fillRect/>
          </a:stretch>
        </p:blipFill>
        <p:spPr>
          <a:xfrm>
            <a:off x="0" y="0"/>
            <a:ext cx="9144000" cy="1219200"/>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srgbClr val="E6E6E6">
                    <a:tint val="75000"/>
                  </a:srgbClr>
                </a:solidFill>
              </a:rPr>
              <a:pPr/>
              <a:t>6/15/2015</a:t>
            </a:fld>
            <a:endParaRPr lang="en-US">
              <a:solidFill>
                <a:srgbClr val="E6E6E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E6E6E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
        <p:nvSpPr>
          <p:cNvPr id="3" name="Text Placeholder 2"/>
          <p:cNvSpPr>
            <a:spLocks noGrp="1"/>
          </p:cNvSpPr>
          <p:nvPr>
            <p:ph type="body" idx="1"/>
          </p:nvPr>
        </p:nvSpPr>
        <p:spPr>
          <a:xfrm>
            <a:off x="609600" y="2272522"/>
            <a:ext cx="7696200" cy="601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435429" y="1510522"/>
            <a:ext cx="6553202"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8" name="Rectangle 7"/>
          <p:cNvSpPr/>
          <p:nvPr userDrawn="1"/>
        </p:nvSpPr>
        <p:spPr>
          <a:xfrm>
            <a:off x="0" y="0"/>
            <a:ext cx="9144000" cy="128321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E6E6"/>
              </a:solidFill>
            </a:endParaRPr>
          </a:p>
        </p:txBody>
      </p:sp>
      <p:sp>
        <p:nvSpPr>
          <p:cNvPr id="10" name="Rectangle 9"/>
          <p:cNvSpPr/>
          <p:nvPr userDrawn="1"/>
        </p:nvSpPr>
        <p:spPr>
          <a:xfrm>
            <a:off x="-87085" y="1228788"/>
            <a:ext cx="9296400" cy="142812"/>
          </a:xfrm>
          <a:prstGeom prst="rect">
            <a:avLst/>
          </a:prstGeom>
          <a:gradFill>
            <a:gsLst>
              <a:gs pos="38000">
                <a:schemeClr val="bg1">
                  <a:lumMod val="10000"/>
                </a:schemeClr>
              </a:gs>
              <a:gs pos="87000">
                <a:schemeClr val="accent1">
                  <a:lumMod val="60000"/>
                  <a:lumOff val="40000"/>
                </a:schemeClr>
              </a:gs>
              <a:gs pos="100000">
                <a:schemeClr val="accent2">
                  <a:lumMod val="60000"/>
                  <a:lumOff val="40000"/>
                </a:schemeClr>
              </a:gs>
            </a:gsLst>
            <a:lin ang="21000000" scaled="0"/>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rgbClr val="E6E6E6"/>
              </a:solidFill>
            </a:endParaRPr>
          </a:p>
        </p:txBody>
      </p:sp>
    </p:spTree>
    <p:extLst>
      <p:ext uri="{BB962C8B-B14F-4D97-AF65-F5344CB8AC3E}">
        <p14:creationId xmlns:p14="http://schemas.microsoft.com/office/powerpoint/2010/main" val="367607447"/>
      </p:ext>
    </p:extLst>
  </p:cSld>
  <p:clrMap bg1="lt1" tx1="dk1" bg2="lt2" tx2="dk2" accent1="accent1" accent2="accent2" accent3="accent3" accent4="accent4" accent5="accent5" accent6="accent6" hlink="hlink" folHlink="folHlink"/>
  <p:sldLayoutIdLst>
    <p:sldLayoutId id="2147483688"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srgbClr val="E6E6E6">
                    <a:tint val="75000"/>
                  </a:srgbClr>
                </a:solidFill>
              </a:rPr>
              <a:pPr/>
              <a:t>6/15/2015</a:t>
            </a:fld>
            <a:endParaRPr lang="en-US">
              <a:solidFill>
                <a:srgbClr val="E6E6E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E6E6E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
        <p:nvSpPr>
          <p:cNvPr id="3" name="Text Placeholder 2"/>
          <p:cNvSpPr>
            <a:spLocks noGrp="1"/>
          </p:cNvSpPr>
          <p:nvPr>
            <p:ph type="body" idx="1"/>
          </p:nvPr>
        </p:nvSpPr>
        <p:spPr>
          <a:xfrm>
            <a:off x="3352800" y="1066800"/>
            <a:ext cx="7696200" cy="601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3178629" y="304800"/>
            <a:ext cx="6553202"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pic>
        <p:nvPicPr>
          <p:cNvPr id="8" name="bacteria.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5" cstate="print"/>
          <a:stretch>
            <a:fillRect/>
          </a:stretch>
        </p:blipFill>
        <p:spPr>
          <a:xfrm>
            <a:off x="0" y="0"/>
            <a:ext cx="2362200" cy="6858000"/>
          </a:xfrm>
          <a:prstGeom prst="rect">
            <a:avLst/>
          </a:prstGeom>
        </p:spPr>
      </p:pic>
      <p:sp>
        <p:nvSpPr>
          <p:cNvPr id="9" name="Rectangle 8"/>
          <p:cNvSpPr/>
          <p:nvPr userDrawn="1"/>
        </p:nvSpPr>
        <p:spPr>
          <a:xfrm>
            <a:off x="0" y="0"/>
            <a:ext cx="2348432"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E6E6"/>
              </a:solidFill>
            </a:endParaRPr>
          </a:p>
        </p:txBody>
      </p:sp>
      <p:sp>
        <p:nvSpPr>
          <p:cNvPr id="10" name="Rectangle 9"/>
          <p:cNvSpPr/>
          <p:nvPr userDrawn="1"/>
        </p:nvSpPr>
        <p:spPr>
          <a:xfrm rot="5400000">
            <a:off x="-1030141" y="3302373"/>
            <a:ext cx="6999514" cy="242368"/>
          </a:xfrm>
          <a:prstGeom prst="rect">
            <a:avLst/>
          </a:prstGeom>
          <a:gradFill>
            <a:gsLst>
              <a:gs pos="38000">
                <a:schemeClr val="bg1">
                  <a:lumMod val="10000"/>
                </a:schemeClr>
              </a:gs>
              <a:gs pos="87000">
                <a:schemeClr val="accent1">
                  <a:lumMod val="60000"/>
                  <a:lumOff val="40000"/>
                </a:schemeClr>
              </a:gs>
              <a:gs pos="100000">
                <a:schemeClr val="accent2">
                  <a:lumMod val="60000"/>
                  <a:lumOff val="40000"/>
                </a:schemeClr>
              </a:gs>
            </a:gsLst>
            <a:lin ang="21000000" scaled="0"/>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rgbClr val="E6E6E6"/>
              </a:solidFill>
            </a:endParaRPr>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90"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26285380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256497369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srgbClr val="E6E6E6">
                    <a:tint val="75000"/>
                  </a:srgbClr>
                </a:solidFill>
              </a:rPr>
              <a:pPr/>
              <a:t>6/15/2015</a:t>
            </a:fld>
            <a:endParaRPr lang="en-US">
              <a:solidFill>
                <a:srgbClr val="E6E6E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E6E6E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
        <p:nvSpPr>
          <p:cNvPr id="3" name="Text Placeholder 2"/>
          <p:cNvSpPr>
            <a:spLocks noGrp="1"/>
          </p:cNvSpPr>
          <p:nvPr>
            <p:ph type="body" idx="1"/>
          </p:nvPr>
        </p:nvSpPr>
        <p:spPr>
          <a:xfrm>
            <a:off x="3352800" y="1066800"/>
            <a:ext cx="7696200" cy="601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3178629" y="304800"/>
            <a:ext cx="6553202"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pic>
        <p:nvPicPr>
          <p:cNvPr id="8" name="bacteria.mov">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6" cstate="print"/>
          <a:stretch>
            <a:fillRect/>
          </a:stretch>
        </p:blipFill>
        <p:spPr>
          <a:xfrm>
            <a:off x="0" y="0"/>
            <a:ext cx="2362200" cy="6858000"/>
          </a:xfrm>
          <a:prstGeom prst="rect">
            <a:avLst/>
          </a:prstGeom>
        </p:spPr>
      </p:pic>
      <p:sp>
        <p:nvSpPr>
          <p:cNvPr id="9" name="Rectangle 8"/>
          <p:cNvSpPr/>
          <p:nvPr userDrawn="1"/>
        </p:nvSpPr>
        <p:spPr>
          <a:xfrm>
            <a:off x="0" y="0"/>
            <a:ext cx="2348432"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E6E6"/>
              </a:solidFill>
            </a:endParaRPr>
          </a:p>
        </p:txBody>
      </p:sp>
      <p:sp>
        <p:nvSpPr>
          <p:cNvPr id="10" name="Rectangle 9"/>
          <p:cNvSpPr/>
          <p:nvPr userDrawn="1"/>
        </p:nvSpPr>
        <p:spPr>
          <a:xfrm rot="5400000">
            <a:off x="-1030141" y="3302373"/>
            <a:ext cx="6999514" cy="242368"/>
          </a:xfrm>
          <a:prstGeom prst="rect">
            <a:avLst/>
          </a:prstGeom>
          <a:gradFill>
            <a:gsLst>
              <a:gs pos="38000">
                <a:schemeClr val="bg1">
                  <a:lumMod val="10000"/>
                </a:schemeClr>
              </a:gs>
              <a:gs pos="87000">
                <a:schemeClr val="accent1">
                  <a:lumMod val="60000"/>
                  <a:lumOff val="40000"/>
                </a:schemeClr>
              </a:gs>
              <a:gs pos="100000">
                <a:schemeClr val="accent2">
                  <a:lumMod val="60000"/>
                  <a:lumOff val="40000"/>
                </a:schemeClr>
              </a:gs>
            </a:gsLst>
            <a:lin ang="21000000" scaled="0"/>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rgbClr val="E6E6E6"/>
              </a:solidFill>
            </a:endParaRPr>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61"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l-GR" smtClean="0"/>
              <a:t>Kλικ για επεξεργασία του τίτλου</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 bg1="dk1" tx1="lt1" bg2="dk2" tx2="lt2" accent1="accent1" accent2="accent2" accent3="accent3" accent4="accent4" accent5="accent5" accent6="accent6" hlink="hlink" folHlink="folHlink"/>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50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microbes_slide.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5" cstate="print"/>
          <a:stretch>
            <a:fillRect/>
          </a:stretch>
        </p:blipFill>
        <p:spPr>
          <a:xfrm>
            <a:off x="0" y="5786437"/>
            <a:ext cx="9144000" cy="1071563"/>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flipH="1">
            <a:off x="1" y="5791200"/>
            <a:ext cx="9143999"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57200" y="274638"/>
            <a:ext cx="8229600" cy="7921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0"/>
            <a:ext cx="8229600" cy="4495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l" defTabSz="914400" rtl="0" eaLnBrk="1" latinLnBrk="0" hangingPunct="1">
        <a:spcBef>
          <a:spcPct val="0"/>
        </a:spcBef>
        <a:buNone/>
        <a:defRPr sz="3200" kern="1200">
          <a:solidFill>
            <a:schemeClr val="tx1">
              <a:lumMod val="75000"/>
              <a:lumOff val="2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50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microbes_slide.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5" cstate="print"/>
          <a:stretch>
            <a:fillRect/>
          </a:stretch>
        </p:blipFill>
        <p:spPr>
          <a:xfrm>
            <a:off x="0" y="5786437"/>
            <a:ext cx="9144000" cy="1071563"/>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flipH="1">
            <a:off x="1" y="5791200"/>
            <a:ext cx="9143999"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57200" y="274638"/>
            <a:ext cx="8229600" cy="7921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0"/>
            <a:ext cx="8229600" cy="4495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l" defTabSz="914400" rtl="0" eaLnBrk="1" latinLnBrk="0" hangingPunct="1">
        <a:spcBef>
          <a:spcPct val="0"/>
        </a:spcBef>
        <a:buNone/>
        <a:defRPr sz="3200" kern="1200">
          <a:solidFill>
            <a:schemeClr val="tx1">
              <a:lumMod val="75000"/>
              <a:lumOff val="2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chemeClr val="accent4"/>
            </a:gs>
            <a:gs pos="75000">
              <a:schemeClr val="accent4">
                <a:lumMod val="77000"/>
                <a:lumOff val="23000"/>
              </a:schemeClr>
            </a:gs>
            <a:gs pos="100000">
              <a:schemeClr val="accent4"/>
            </a:gs>
          </a:gsLst>
          <a:lin ang="16200000" scaled="0"/>
        </a:gradFill>
        <a:effectLst/>
      </p:bgPr>
    </p:bg>
    <p:spTree>
      <p:nvGrpSpPr>
        <p:cNvPr id="1" name=""/>
        <p:cNvGrpSpPr/>
        <p:nvPr/>
      </p:nvGrpSpPr>
      <p:grpSpPr>
        <a:xfrm>
          <a:off x="0" y="0"/>
          <a:ext cx="0" cy="0"/>
          <a:chOff x="0" y="0"/>
          <a:chExt cx="0" cy="0"/>
        </a:xfrm>
      </p:grpSpPr>
      <p:sp>
        <p:nvSpPr>
          <p:cNvPr id="7" name="lg_box"/>
          <p:cNvSpPr/>
          <p:nvPr userDrawn="1"/>
        </p:nvSpPr>
        <p:spPr>
          <a:xfrm rot="10800000">
            <a:off x="0" y="-10"/>
            <a:ext cx="9143998" cy="685810"/>
          </a:xfrm>
          <a:prstGeom prst="rect">
            <a:avLst/>
          </a:prstGeom>
          <a:gradFill flip="none" rotWithShape="1">
            <a:gsLst>
              <a:gs pos="0">
                <a:schemeClr val="accent5">
                  <a:lumMod val="91000"/>
                  <a:lumOff val="9000"/>
                </a:schemeClr>
              </a:gs>
              <a:gs pos="100000">
                <a:schemeClr val="accent5"/>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defTabSz="914262"/>
            <a:endParaRPr lang="en-US">
              <a:solidFill>
                <a:prstClr val="white"/>
              </a:solidFill>
            </a:endParaRPr>
          </a:p>
        </p:txBody>
      </p:sp>
      <p:sp>
        <p:nvSpPr>
          <p:cNvPr id="9" name="line"/>
          <p:cNvSpPr/>
          <p:nvPr userDrawn="1"/>
        </p:nvSpPr>
        <p:spPr>
          <a:xfrm rot="10800000">
            <a:off x="0" y="713567"/>
            <a:ext cx="9144000" cy="18288"/>
          </a:xfrm>
          <a:prstGeom prst="rect">
            <a:avLst/>
          </a:prstGeom>
          <a:solidFill>
            <a:schemeClr val="accent5">
              <a:lumMod val="50000"/>
            </a:schemeClr>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defTabSz="914262"/>
            <a:endParaRPr lang="en-US" dirty="0">
              <a:solidFill>
                <a:prstClr val="white"/>
              </a:solidFill>
            </a:endParaRPr>
          </a:p>
        </p:txBody>
      </p:sp>
      <p:sp>
        <p:nvSpPr>
          <p:cNvPr id="2" name="Title Placeholder 1"/>
          <p:cNvSpPr>
            <a:spLocks noGrp="1"/>
          </p:cNvSpPr>
          <p:nvPr>
            <p:ph type="title"/>
          </p:nvPr>
        </p:nvSpPr>
        <p:spPr>
          <a:xfrm>
            <a:off x="0" y="0"/>
            <a:ext cx="9144000" cy="715962"/>
          </a:xfrm>
          <a:prstGeom prst="rect">
            <a:avLst/>
          </a:prstGeom>
        </p:spPr>
        <p:txBody>
          <a:bodyPr vert="horz" lIns="91426" tIns="45714" rIns="91426" bIns="45714"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914400"/>
            <a:ext cx="8763000" cy="5715000"/>
          </a:xfrm>
          <a:prstGeom prst="rect">
            <a:avLst/>
          </a:prstGeom>
        </p:spPr>
        <p:txBody>
          <a:bodyPr vert="horz" lIns="91426" tIns="45714" rIns="91426" bIns="4571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300810"/>
      </p:ext>
    </p:extLst>
  </p:cSld>
  <p:clrMap bg1="lt1" tx1="dk1" bg2="lt2" tx2="dk2" accent1="accent1" accent2="accent2" accent3="accent3" accent4="accent4" accent5="accent5" accent6="accent6" hlink="hlink" folHlink="folHlink"/>
  <p:sldLayoutIdLst>
    <p:sldLayoutId id="2147483669" r:id="rId1"/>
  </p:sldLayoutIdLst>
  <p:timing>
    <p:tnLst>
      <p:par>
        <p:cTn id="1" dur="indefinite" restart="never" nodeType="tmRoot"/>
      </p:par>
    </p:tnLst>
  </p:timing>
  <p:txStyles>
    <p:titleStyle>
      <a:lvl1pPr algn="ctr" defTabSz="914262" rtl="0" eaLnBrk="1" latinLnBrk="0" hangingPunct="1">
        <a:spcBef>
          <a:spcPct val="0"/>
        </a:spcBef>
        <a:buNone/>
        <a:defRPr sz="3600" kern="1200">
          <a:solidFill>
            <a:schemeClr val="bg1"/>
          </a:solidFill>
          <a:latin typeface="+mj-lt"/>
          <a:ea typeface="+mj-ea"/>
          <a:cs typeface="+mj-cs"/>
        </a:defRPr>
      </a:lvl1pPr>
    </p:titleStyle>
    <p:bodyStyle>
      <a:lvl1pPr marL="0" indent="0" algn="l" defTabSz="914262" rtl="0" eaLnBrk="1" latinLnBrk="0" hangingPunct="1">
        <a:spcBef>
          <a:spcPct val="20000"/>
        </a:spcBef>
        <a:buFontTx/>
        <a:buNone/>
        <a:defRPr sz="2000" kern="1200">
          <a:solidFill>
            <a:schemeClr val="bg1"/>
          </a:solidFill>
          <a:latin typeface="+mn-lt"/>
          <a:ea typeface="+mn-ea"/>
          <a:cs typeface="+mn-cs"/>
        </a:defRPr>
      </a:lvl1pPr>
      <a:lvl2pPr marL="0" indent="0" algn="l" defTabSz="914262" rtl="0" eaLnBrk="1" latinLnBrk="0" hangingPunct="1">
        <a:spcBef>
          <a:spcPct val="20000"/>
        </a:spcBef>
        <a:buFontTx/>
        <a:buNone/>
        <a:defRPr sz="2000" kern="1200">
          <a:solidFill>
            <a:schemeClr val="bg1"/>
          </a:solidFill>
          <a:latin typeface="+mn-lt"/>
          <a:ea typeface="+mn-ea"/>
          <a:cs typeface="+mn-cs"/>
        </a:defRPr>
      </a:lvl2pPr>
      <a:lvl3pPr marL="0" indent="0" algn="l" defTabSz="914262" rtl="0" eaLnBrk="1" latinLnBrk="0" hangingPunct="1">
        <a:spcBef>
          <a:spcPct val="20000"/>
        </a:spcBef>
        <a:buFontTx/>
        <a:buNone/>
        <a:defRPr sz="2000" kern="1200">
          <a:solidFill>
            <a:schemeClr val="bg1"/>
          </a:solidFill>
          <a:latin typeface="+mn-lt"/>
          <a:ea typeface="+mn-ea"/>
          <a:cs typeface="+mn-cs"/>
        </a:defRPr>
      </a:lvl3pPr>
      <a:lvl4pPr marL="0" indent="0" algn="l" defTabSz="914262" rtl="0" eaLnBrk="1" latinLnBrk="0" hangingPunct="1">
        <a:spcBef>
          <a:spcPct val="20000"/>
        </a:spcBef>
        <a:buFontTx/>
        <a:buNone/>
        <a:defRPr sz="2000" kern="1200">
          <a:solidFill>
            <a:schemeClr val="bg1"/>
          </a:solidFill>
          <a:latin typeface="+mn-lt"/>
          <a:ea typeface="+mn-ea"/>
          <a:cs typeface="+mn-cs"/>
        </a:defRPr>
      </a:lvl4pPr>
      <a:lvl5pPr marL="0" indent="0" algn="l" defTabSz="914262" rtl="0" eaLnBrk="1" latinLnBrk="0" hangingPunct="1">
        <a:spcBef>
          <a:spcPct val="20000"/>
        </a:spcBef>
        <a:buFontTx/>
        <a:buNone/>
        <a:defRPr sz="2000" kern="1200">
          <a:solidFill>
            <a:schemeClr val="bg1"/>
          </a:solidFill>
          <a:latin typeface="+mn-lt"/>
          <a:ea typeface="+mn-ea"/>
          <a:cs typeface="+mn-cs"/>
        </a:defRPr>
      </a:lvl5pPr>
      <a:lvl6pPr marL="2514219"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8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11"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0"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2" algn="l" defTabSz="914262" rtl="0" eaLnBrk="1" latinLnBrk="0" hangingPunct="1">
        <a:defRPr sz="1800" kern="1200">
          <a:solidFill>
            <a:schemeClr val="tx1"/>
          </a:solidFill>
          <a:latin typeface="+mn-lt"/>
          <a:ea typeface="+mn-ea"/>
          <a:cs typeface="+mn-cs"/>
        </a:defRPr>
      </a:lvl4pPr>
      <a:lvl5pPr marL="1828523" algn="l" defTabSz="914262" rtl="0" eaLnBrk="1" latinLnBrk="0" hangingPunct="1">
        <a:defRPr sz="1800" kern="1200">
          <a:solidFill>
            <a:schemeClr val="tx1"/>
          </a:solidFill>
          <a:latin typeface="+mn-lt"/>
          <a:ea typeface="+mn-ea"/>
          <a:cs typeface="+mn-cs"/>
        </a:defRPr>
      </a:lvl5pPr>
      <a:lvl6pPr marL="2285654" algn="l" defTabSz="914262" rtl="0" eaLnBrk="1" latinLnBrk="0" hangingPunct="1">
        <a:defRPr sz="1800" kern="1200">
          <a:solidFill>
            <a:schemeClr val="tx1"/>
          </a:solidFill>
          <a:latin typeface="+mn-lt"/>
          <a:ea typeface="+mn-ea"/>
          <a:cs typeface="+mn-cs"/>
        </a:defRPr>
      </a:lvl6pPr>
      <a:lvl7pPr marL="2742784" algn="l" defTabSz="914262" rtl="0" eaLnBrk="1" latinLnBrk="0" hangingPunct="1">
        <a:defRPr sz="1800" kern="1200">
          <a:solidFill>
            <a:schemeClr val="tx1"/>
          </a:solidFill>
          <a:latin typeface="+mn-lt"/>
          <a:ea typeface="+mn-ea"/>
          <a:cs typeface="+mn-cs"/>
        </a:defRPr>
      </a:lvl7pPr>
      <a:lvl8pPr marL="3199915" algn="l" defTabSz="914262" rtl="0" eaLnBrk="1" latinLnBrk="0" hangingPunct="1">
        <a:defRPr sz="1800" kern="1200">
          <a:solidFill>
            <a:schemeClr val="tx1"/>
          </a:solidFill>
          <a:latin typeface="+mn-lt"/>
          <a:ea typeface="+mn-ea"/>
          <a:cs typeface="+mn-cs"/>
        </a:defRPr>
      </a:lvl8pPr>
      <a:lvl9pPr marL="3657046" algn="l" defTabSz="91426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50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microbes_slide.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5" cstate="print"/>
          <a:stretch>
            <a:fillRect/>
          </a:stretch>
        </p:blipFill>
        <p:spPr>
          <a:xfrm>
            <a:off x="0" y="5786437"/>
            <a:ext cx="9144000" cy="1071563"/>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flipH="1">
            <a:off x="1" y="5791200"/>
            <a:ext cx="9143999"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57200" y="274638"/>
            <a:ext cx="8229600" cy="7921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0"/>
            <a:ext cx="8229600" cy="4495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l" defTabSz="914400" rtl="0" eaLnBrk="1" latinLnBrk="0" hangingPunct="1">
        <a:spcBef>
          <a:spcPct val="0"/>
        </a:spcBef>
        <a:buNone/>
        <a:defRPr sz="3200" kern="1200">
          <a:solidFill>
            <a:schemeClr val="tx1">
              <a:lumMod val="75000"/>
              <a:lumOff val="2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0">
              <a:schemeClr val="accent4"/>
            </a:gs>
            <a:gs pos="75000">
              <a:schemeClr val="accent4">
                <a:lumMod val="77000"/>
                <a:lumOff val="23000"/>
              </a:schemeClr>
            </a:gs>
            <a:gs pos="100000">
              <a:schemeClr val="accent4"/>
            </a:gs>
          </a:gsLst>
          <a:lin ang="16200000" scaled="0"/>
        </a:gradFill>
        <a:effectLst/>
      </p:bgPr>
    </p:bg>
    <p:spTree>
      <p:nvGrpSpPr>
        <p:cNvPr id="1" name=""/>
        <p:cNvGrpSpPr/>
        <p:nvPr/>
      </p:nvGrpSpPr>
      <p:grpSpPr>
        <a:xfrm>
          <a:off x="0" y="0"/>
          <a:ext cx="0" cy="0"/>
          <a:chOff x="0" y="0"/>
          <a:chExt cx="0" cy="0"/>
        </a:xfrm>
      </p:grpSpPr>
      <p:sp>
        <p:nvSpPr>
          <p:cNvPr id="7" name="lg_box"/>
          <p:cNvSpPr/>
          <p:nvPr userDrawn="1"/>
        </p:nvSpPr>
        <p:spPr>
          <a:xfrm rot="10800000">
            <a:off x="0" y="-10"/>
            <a:ext cx="9143998" cy="685810"/>
          </a:xfrm>
          <a:prstGeom prst="rect">
            <a:avLst/>
          </a:prstGeom>
          <a:gradFill flip="none" rotWithShape="1">
            <a:gsLst>
              <a:gs pos="0">
                <a:schemeClr val="accent5">
                  <a:lumMod val="91000"/>
                  <a:lumOff val="9000"/>
                </a:schemeClr>
              </a:gs>
              <a:gs pos="100000">
                <a:schemeClr val="accent5"/>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defTabSz="914262"/>
            <a:endParaRPr lang="en-US">
              <a:solidFill>
                <a:prstClr val="white"/>
              </a:solidFill>
            </a:endParaRPr>
          </a:p>
        </p:txBody>
      </p:sp>
      <p:sp>
        <p:nvSpPr>
          <p:cNvPr id="9" name="line"/>
          <p:cNvSpPr/>
          <p:nvPr userDrawn="1"/>
        </p:nvSpPr>
        <p:spPr>
          <a:xfrm rot="10800000">
            <a:off x="0" y="713567"/>
            <a:ext cx="9144000" cy="18288"/>
          </a:xfrm>
          <a:prstGeom prst="rect">
            <a:avLst/>
          </a:prstGeom>
          <a:solidFill>
            <a:schemeClr val="accent5">
              <a:lumMod val="50000"/>
            </a:schemeClr>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defTabSz="914262"/>
            <a:endParaRPr lang="en-US" dirty="0">
              <a:solidFill>
                <a:prstClr val="white"/>
              </a:solidFill>
            </a:endParaRPr>
          </a:p>
        </p:txBody>
      </p:sp>
      <p:sp>
        <p:nvSpPr>
          <p:cNvPr id="2" name="Title Placeholder 1"/>
          <p:cNvSpPr>
            <a:spLocks noGrp="1"/>
          </p:cNvSpPr>
          <p:nvPr>
            <p:ph type="title"/>
          </p:nvPr>
        </p:nvSpPr>
        <p:spPr>
          <a:xfrm>
            <a:off x="0" y="0"/>
            <a:ext cx="9144000" cy="715962"/>
          </a:xfrm>
          <a:prstGeom prst="rect">
            <a:avLst/>
          </a:prstGeom>
        </p:spPr>
        <p:txBody>
          <a:bodyPr vert="horz" lIns="91426" tIns="45714" rIns="91426" bIns="45714"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914400"/>
            <a:ext cx="8763000" cy="5715000"/>
          </a:xfrm>
          <a:prstGeom prst="rect">
            <a:avLst/>
          </a:prstGeom>
        </p:spPr>
        <p:txBody>
          <a:bodyPr vert="horz" lIns="91426" tIns="45714" rIns="91426" bIns="4571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300810"/>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914262" rtl="0" eaLnBrk="1" latinLnBrk="0" hangingPunct="1">
        <a:spcBef>
          <a:spcPct val="0"/>
        </a:spcBef>
        <a:buNone/>
        <a:defRPr sz="3600" kern="1200">
          <a:solidFill>
            <a:schemeClr val="bg1"/>
          </a:solidFill>
          <a:latin typeface="+mj-lt"/>
          <a:ea typeface="+mj-ea"/>
          <a:cs typeface="+mj-cs"/>
        </a:defRPr>
      </a:lvl1pPr>
    </p:titleStyle>
    <p:bodyStyle>
      <a:lvl1pPr marL="0" indent="0" algn="l" defTabSz="914262" rtl="0" eaLnBrk="1" latinLnBrk="0" hangingPunct="1">
        <a:spcBef>
          <a:spcPct val="20000"/>
        </a:spcBef>
        <a:buFontTx/>
        <a:buNone/>
        <a:defRPr sz="2000" kern="1200">
          <a:solidFill>
            <a:schemeClr val="bg1"/>
          </a:solidFill>
          <a:latin typeface="+mn-lt"/>
          <a:ea typeface="+mn-ea"/>
          <a:cs typeface="+mn-cs"/>
        </a:defRPr>
      </a:lvl1pPr>
      <a:lvl2pPr marL="0" indent="0" algn="l" defTabSz="914262" rtl="0" eaLnBrk="1" latinLnBrk="0" hangingPunct="1">
        <a:spcBef>
          <a:spcPct val="20000"/>
        </a:spcBef>
        <a:buFontTx/>
        <a:buNone/>
        <a:defRPr sz="2000" kern="1200">
          <a:solidFill>
            <a:schemeClr val="bg1"/>
          </a:solidFill>
          <a:latin typeface="+mn-lt"/>
          <a:ea typeface="+mn-ea"/>
          <a:cs typeface="+mn-cs"/>
        </a:defRPr>
      </a:lvl2pPr>
      <a:lvl3pPr marL="0" indent="0" algn="l" defTabSz="914262" rtl="0" eaLnBrk="1" latinLnBrk="0" hangingPunct="1">
        <a:spcBef>
          <a:spcPct val="20000"/>
        </a:spcBef>
        <a:buFontTx/>
        <a:buNone/>
        <a:defRPr sz="2000" kern="1200">
          <a:solidFill>
            <a:schemeClr val="bg1"/>
          </a:solidFill>
          <a:latin typeface="+mn-lt"/>
          <a:ea typeface="+mn-ea"/>
          <a:cs typeface="+mn-cs"/>
        </a:defRPr>
      </a:lvl3pPr>
      <a:lvl4pPr marL="0" indent="0" algn="l" defTabSz="914262" rtl="0" eaLnBrk="1" latinLnBrk="0" hangingPunct="1">
        <a:spcBef>
          <a:spcPct val="20000"/>
        </a:spcBef>
        <a:buFontTx/>
        <a:buNone/>
        <a:defRPr sz="2000" kern="1200">
          <a:solidFill>
            <a:schemeClr val="bg1"/>
          </a:solidFill>
          <a:latin typeface="+mn-lt"/>
          <a:ea typeface="+mn-ea"/>
          <a:cs typeface="+mn-cs"/>
        </a:defRPr>
      </a:lvl4pPr>
      <a:lvl5pPr marL="0" indent="0" algn="l" defTabSz="914262" rtl="0" eaLnBrk="1" latinLnBrk="0" hangingPunct="1">
        <a:spcBef>
          <a:spcPct val="20000"/>
        </a:spcBef>
        <a:buFontTx/>
        <a:buNone/>
        <a:defRPr sz="2000" kern="1200">
          <a:solidFill>
            <a:schemeClr val="bg1"/>
          </a:solidFill>
          <a:latin typeface="+mn-lt"/>
          <a:ea typeface="+mn-ea"/>
          <a:cs typeface="+mn-cs"/>
        </a:defRPr>
      </a:lvl5pPr>
      <a:lvl6pPr marL="2514219"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8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11"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0"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2" algn="l" defTabSz="914262" rtl="0" eaLnBrk="1" latinLnBrk="0" hangingPunct="1">
        <a:defRPr sz="1800" kern="1200">
          <a:solidFill>
            <a:schemeClr val="tx1"/>
          </a:solidFill>
          <a:latin typeface="+mn-lt"/>
          <a:ea typeface="+mn-ea"/>
          <a:cs typeface="+mn-cs"/>
        </a:defRPr>
      </a:lvl4pPr>
      <a:lvl5pPr marL="1828523" algn="l" defTabSz="914262" rtl="0" eaLnBrk="1" latinLnBrk="0" hangingPunct="1">
        <a:defRPr sz="1800" kern="1200">
          <a:solidFill>
            <a:schemeClr val="tx1"/>
          </a:solidFill>
          <a:latin typeface="+mn-lt"/>
          <a:ea typeface="+mn-ea"/>
          <a:cs typeface="+mn-cs"/>
        </a:defRPr>
      </a:lvl5pPr>
      <a:lvl6pPr marL="2285654" algn="l" defTabSz="914262" rtl="0" eaLnBrk="1" latinLnBrk="0" hangingPunct="1">
        <a:defRPr sz="1800" kern="1200">
          <a:solidFill>
            <a:schemeClr val="tx1"/>
          </a:solidFill>
          <a:latin typeface="+mn-lt"/>
          <a:ea typeface="+mn-ea"/>
          <a:cs typeface="+mn-cs"/>
        </a:defRPr>
      </a:lvl6pPr>
      <a:lvl7pPr marL="2742784" algn="l" defTabSz="914262" rtl="0" eaLnBrk="1" latinLnBrk="0" hangingPunct="1">
        <a:defRPr sz="1800" kern="1200">
          <a:solidFill>
            <a:schemeClr val="tx1"/>
          </a:solidFill>
          <a:latin typeface="+mn-lt"/>
          <a:ea typeface="+mn-ea"/>
          <a:cs typeface="+mn-cs"/>
        </a:defRPr>
      </a:lvl7pPr>
      <a:lvl8pPr marL="3199915" algn="l" defTabSz="914262" rtl="0" eaLnBrk="1" latinLnBrk="0" hangingPunct="1">
        <a:defRPr sz="1800" kern="1200">
          <a:solidFill>
            <a:schemeClr val="tx1"/>
          </a:solidFill>
          <a:latin typeface="+mn-lt"/>
          <a:ea typeface="+mn-ea"/>
          <a:cs typeface="+mn-cs"/>
        </a:defRPr>
      </a:lvl8pPr>
      <a:lvl9pPr marL="3657046" algn="l" defTabSz="91426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50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microbes_slide.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5" cstate="print"/>
          <a:stretch>
            <a:fillRect/>
          </a:stretch>
        </p:blipFill>
        <p:spPr>
          <a:xfrm>
            <a:off x="0" y="5786437"/>
            <a:ext cx="9144000" cy="1071563"/>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flipH="1">
            <a:off x="1" y="5791200"/>
            <a:ext cx="9143999"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57200" y="274638"/>
            <a:ext cx="8229600" cy="7921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0"/>
            <a:ext cx="8229600" cy="4495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l" defTabSz="914400" rtl="0" eaLnBrk="1" latinLnBrk="0" hangingPunct="1">
        <a:spcBef>
          <a:spcPct val="0"/>
        </a:spcBef>
        <a:buNone/>
        <a:defRPr sz="3200" kern="1200">
          <a:solidFill>
            <a:schemeClr val="tx1">
              <a:lumMod val="75000"/>
              <a:lumOff val="25000"/>
            </a:schemeClr>
          </a:solidFill>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7.pn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8.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34.xml"/><Relationship Id="rId1" Type="http://schemas.openxmlformats.org/officeDocument/2006/relationships/slideLayout" Target="../slideLayouts/slideLayout39.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Εισαγωγή στη Νοσηλευτική Επιστήμη</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a:bodyPr>
          <a:lstStyle/>
          <a:p>
            <a:pPr>
              <a:spcBef>
                <a:spcPts val="0"/>
              </a:spcBef>
              <a:spcAft>
                <a:spcPts val="1200"/>
              </a:spcAft>
            </a:pPr>
            <a:r>
              <a:rPr lang="el-GR" sz="2800" b="1" dirty="0" smtClean="0"/>
              <a:t>Ενότητα </a:t>
            </a:r>
            <a:r>
              <a:rPr lang="en-US" sz="2800" b="1" dirty="0" smtClean="0"/>
              <a:t>3</a:t>
            </a:r>
            <a:r>
              <a:rPr lang="el-GR" sz="2800" dirty="0" smtClean="0"/>
              <a:t>:</a:t>
            </a:r>
            <a:r>
              <a:rPr lang="en-US" sz="2800" dirty="0" smtClean="0"/>
              <a:t> </a:t>
            </a:r>
            <a:r>
              <a:rPr lang="el-GR" sz="2800" dirty="0" smtClean="0"/>
              <a:t>Ασηψία – 1</a:t>
            </a:r>
            <a:r>
              <a:rPr lang="el-GR" sz="2800" baseline="30000" dirty="0" smtClean="0"/>
              <a:t>ο</a:t>
            </a:r>
            <a:r>
              <a:rPr lang="el-GR" sz="2800" dirty="0" smtClean="0"/>
              <a:t> μέρος</a:t>
            </a:r>
            <a:endParaRPr lang="en-US" sz="2800" dirty="0" smtClean="0"/>
          </a:p>
          <a:p>
            <a:pPr>
              <a:spcBef>
                <a:spcPts val="0"/>
              </a:spcBef>
            </a:pPr>
            <a:r>
              <a:rPr lang="el-GR" sz="2400" dirty="0"/>
              <a:t>Μάρθα </a:t>
            </a:r>
            <a:r>
              <a:rPr lang="el-GR" sz="2400" dirty="0" err="1"/>
              <a:t>Κελέση</a:t>
            </a:r>
            <a:endParaRPr lang="el-GR" sz="24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fontAlgn="base">
              <a:spcBef>
                <a:spcPct val="0"/>
              </a:spcBef>
              <a:spcAft>
                <a:spcPct val="0"/>
              </a:spcAft>
            </a:pPr>
            <a:r>
              <a:rPr lang="el-GR" sz="1600" dirty="0">
                <a:solidFill>
                  <a:prstClr val="black"/>
                </a:solidFill>
              </a:rPr>
              <a:t>Ανοικτά Ακαδημαϊκά </a:t>
            </a:r>
            <a:r>
              <a:rPr lang="el-GR" sz="1600" dirty="0" smtClean="0">
                <a:solidFill>
                  <a:prstClr val="black"/>
                </a:solidFill>
              </a:rPr>
              <a:t>Μαθήματα στο ΤΕΙ Αθήνας</a:t>
            </a:r>
            <a:endParaRPr lang="el-GR" sz="1600" dirty="0">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12296835"/>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5" name="Picture 3" descr="Λογότυπο Επιχειρησιακού Προγράμματος Εκπαίδευση και Δια βίου Μάθηση"/>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9227" y="5269682"/>
            <a:ext cx="35433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821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9000" b="-39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5" name="4 - Θέση περιεχομένου"/>
          <p:cNvSpPr>
            <a:spLocks noGrp="1"/>
          </p:cNvSpPr>
          <p:nvPr>
            <p:ph idx="1"/>
          </p:nvPr>
        </p:nvSpPr>
        <p:spPr>
          <a:xfrm>
            <a:off x="683568" y="2676053"/>
            <a:ext cx="7859216" cy="3849291"/>
          </a:xfrm>
        </p:spPr>
        <p:txBody>
          <a:bodyPr/>
          <a:lstStyle/>
          <a:p>
            <a:pPr>
              <a:buNone/>
            </a:pPr>
            <a:r>
              <a:rPr lang="en-US" dirty="0" smtClean="0">
                <a:solidFill>
                  <a:schemeClr val="bg1"/>
                </a:solidFill>
              </a:rPr>
              <a:t>	</a:t>
            </a:r>
            <a:r>
              <a:rPr lang="el-GR" dirty="0" smtClean="0">
                <a:solidFill>
                  <a:schemeClr val="bg1"/>
                </a:solidFill>
              </a:rPr>
              <a:t>Η πρόληψη των μολύνσεων από παθογόνους μικροοργανισμούς αλλά και η αντιμετώπιση των λοιμώξεων προϋποθέτουν τη γνώση των μηχανισμών ανάπτυξης και του πολλαπλασιασμού των συγκεκριμένων μικροβίων. </a:t>
            </a:r>
          </a:p>
        </p:txBody>
      </p:sp>
      <p:pic>
        <p:nvPicPr>
          <p:cNvPr id="3074" name="Picture 2" descr="C:\Users\User\PresenterMedia\Animated_People!\reading_a_book_PA_500_clr.gif"/>
          <p:cNvPicPr>
            <a:picLocks noChangeAspect="1" noChangeArrowheads="1" noCrop="1"/>
          </p:cNvPicPr>
          <p:nvPr/>
        </p:nvPicPr>
        <p:blipFill>
          <a:blip r:embed="rId4" cstate="print"/>
          <a:srcRect/>
          <a:stretch>
            <a:fillRect/>
          </a:stretch>
        </p:blipFill>
        <p:spPr bwMode="auto">
          <a:xfrm>
            <a:off x="2843808" y="0"/>
            <a:ext cx="3312368" cy="217291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15963"/>
          </a:xfrm>
          <a:ln>
            <a:noFill/>
          </a:ln>
        </p:spPr>
        <p:txBody>
          <a:bodyPr>
            <a:noAutofit/>
          </a:bodyPr>
          <a:lstStyle/>
          <a:p>
            <a:r>
              <a:rPr lang="el-GR" sz="3400" dirty="0" smtClean="0">
                <a:solidFill>
                  <a:schemeClr val="tx2">
                    <a:lumMod val="20000"/>
                    <a:lumOff val="80000"/>
                  </a:schemeClr>
                </a:solidFill>
              </a:rPr>
              <a:t>Αλυσίδα Λοίμωξης</a:t>
            </a:r>
            <a:endParaRPr lang="en-US" sz="3400" dirty="0">
              <a:solidFill>
                <a:schemeClr val="tx2">
                  <a:lumMod val="20000"/>
                  <a:lumOff val="80000"/>
                </a:schemeClr>
              </a:solidFill>
            </a:endParaRPr>
          </a:p>
        </p:txBody>
      </p:sp>
      <p:pic>
        <p:nvPicPr>
          <p:cNvPr id="6" name="Bod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647825"/>
            <a:ext cx="3516962" cy="5038725"/>
          </a:xfrm>
          <a:prstGeom prst="rect">
            <a:avLst/>
          </a:prstGeom>
        </p:spPr>
      </p:pic>
      <p:pic>
        <p:nvPicPr>
          <p:cNvPr id="8" name="Han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509031"/>
            <a:ext cx="1837503" cy="2283458"/>
          </a:xfrm>
          <a:prstGeom prst="rect">
            <a:avLst/>
          </a:prstGeom>
        </p:spPr>
      </p:pic>
      <p:pic>
        <p:nvPicPr>
          <p:cNvPr id="5" name="Lin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75816" y="3404455"/>
            <a:ext cx="7010400" cy="214544"/>
          </a:xfrm>
          <a:prstGeom prst="rect">
            <a:avLst/>
          </a:prstGeom>
        </p:spPr>
      </p:pic>
      <p:pic>
        <p:nvPicPr>
          <p:cNvPr id="10" name="A"/>
          <p:cNvPicPr>
            <a:picLocks noChangeAspect="1"/>
          </p:cNvPicPr>
          <p:nvPr/>
        </p:nvPicPr>
        <p:blipFill>
          <a:blip r:embed="rId6" cstate="print"/>
          <a:stretch>
            <a:fillRect/>
          </a:stretch>
        </p:blipFill>
        <p:spPr>
          <a:xfrm>
            <a:off x="98355" y="2420888"/>
            <a:ext cx="873245" cy="997995"/>
          </a:xfrm>
          <a:prstGeom prst="rect">
            <a:avLst/>
          </a:prstGeom>
        </p:spPr>
      </p:pic>
      <p:pic>
        <p:nvPicPr>
          <p:cNvPr id="11" name="B"/>
          <p:cNvPicPr>
            <a:picLocks noChangeAspect="1"/>
          </p:cNvPicPr>
          <p:nvPr/>
        </p:nvPicPr>
        <p:blipFill>
          <a:blip r:embed="rId7" cstate="print"/>
          <a:stretch>
            <a:fillRect/>
          </a:stretch>
        </p:blipFill>
        <p:spPr>
          <a:xfrm>
            <a:off x="7541250" y="2132856"/>
            <a:ext cx="559142" cy="1445279"/>
          </a:xfrm>
          <a:prstGeom prst="rect">
            <a:avLst/>
          </a:prstGeom>
        </p:spPr>
      </p:pic>
      <p:sp>
        <p:nvSpPr>
          <p:cNvPr id="48" name="Title 1"/>
          <p:cNvSpPr txBox="1">
            <a:spLocks/>
          </p:cNvSpPr>
          <p:nvPr/>
        </p:nvSpPr>
        <p:spPr>
          <a:xfrm>
            <a:off x="1600200" y="620688"/>
            <a:ext cx="6029325" cy="463307"/>
          </a:xfrm>
          <a:prstGeom prst="rect">
            <a:avLst/>
          </a:prstGeom>
          <a:ln>
            <a:noFill/>
          </a:ln>
        </p:spPr>
        <p:txBody>
          <a:bodyPr vert="horz" lIns="91426" tIns="45714" rIns="91426" bIns="45714" rtlCol="0" anchor="b">
            <a:noAutofit/>
          </a:bodyPr>
          <a:lstStyle>
            <a:lvl1pPr algn="ctr" defTabSz="914262" rtl="0" eaLnBrk="1" latinLnBrk="0" hangingPunct="1">
              <a:spcBef>
                <a:spcPct val="0"/>
              </a:spcBef>
              <a:buNone/>
              <a:defRPr sz="3600" kern="1200">
                <a:solidFill>
                  <a:schemeClr val="bg1"/>
                </a:solidFill>
                <a:latin typeface="+mj-lt"/>
                <a:ea typeface="+mj-ea"/>
                <a:cs typeface="+mj-cs"/>
              </a:defRPr>
            </a:lvl1pPr>
          </a:lstStyle>
          <a:p>
            <a:r>
              <a:rPr lang="el-GR" sz="2400" dirty="0" smtClean="0">
                <a:solidFill>
                  <a:schemeClr val="tx1"/>
                </a:solidFill>
              </a:rPr>
              <a:t>Η αλυσίδα της λοίμωξης περιλαμβάνει</a:t>
            </a:r>
            <a:endParaRPr lang="en-US" sz="2400" dirty="0">
              <a:solidFill>
                <a:schemeClr val="tx1"/>
              </a:solidFill>
            </a:endParaRPr>
          </a:p>
        </p:txBody>
      </p:sp>
      <p:sp>
        <p:nvSpPr>
          <p:cNvPr id="49" name="Rounded Rectangle 48"/>
          <p:cNvSpPr/>
          <p:nvPr/>
        </p:nvSpPr>
        <p:spPr>
          <a:xfrm>
            <a:off x="1115616" y="1066801"/>
            <a:ext cx="1481381" cy="2146175"/>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262"/>
            <a:r>
              <a:rPr lang="el-GR" sz="2000" b="1" dirty="0" smtClean="0">
                <a:solidFill>
                  <a:srgbClr val="C00000"/>
                </a:solidFill>
              </a:rPr>
              <a:t>Λοιμογόνο παράγοντα </a:t>
            </a:r>
            <a:r>
              <a:rPr lang="el-GR" sz="2000" dirty="0" smtClean="0">
                <a:solidFill>
                  <a:schemeClr val="tx1"/>
                </a:solidFill>
              </a:rPr>
              <a:t>(βακτήρια, ιοί, μύκητες)</a:t>
            </a:r>
            <a:endParaRPr lang="en-US" sz="2000" dirty="0">
              <a:solidFill>
                <a:schemeClr val="tx1"/>
              </a:solidFill>
            </a:endParaRPr>
          </a:p>
        </p:txBody>
      </p:sp>
      <p:sp>
        <p:nvSpPr>
          <p:cNvPr id="50" name="Rounded Rectangle 49"/>
          <p:cNvSpPr/>
          <p:nvPr/>
        </p:nvSpPr>
        <p:spPr>
          <a:xfrm>
            <a:off x="2893603" y="1628800"/>
            <a:ext cx="1600200" cy="1442000"/>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262"/>
            <a:r>
              <a:rPr lang="el-GR" sz="2000" b="1" dirty="0" smtClean="0">
                <a:solidFill>
                  <a:srgbClr val="C00000"/>
                </a:solidFill>
              </a:rPr>
              <a:t>Πηγή μόλυνσης </a:t>
            </a:r>
            <a:r>
              <a:rPr lang="el-GR" sz="2000" dirty="0" smtClean="0">
                <a:solidFill>
                  <a:schemeClr val="tx1"/>
                </a:solidFill>
              </a:rPr>
              <a:t>(άνθρωπος, ζώα, φυτά)</a:t>
            </a:r>
            <a:endParaRPr lang="en-US" sz="2000" dirty="0">
              <a:solidFill>
                <a:schemeClr val="tx1"/>
              </a:solidFill>
            </a:endParaRPr>
          </a:p>
        </p:txBody>
      </p:sp>
      <p:sp>
        <p:nvSpPr>
          <p:cNvPr id="53" name="Rounded Rectangle 52"/>
          <p:cNvSpPr/>
          <p:nvPr/>
        </p:nvSpPr>
        <p:spPr>
          <a:xfrm>
            <a:off x="4837670" y="1412776"/>
            <a:ext cx="2110594" cy="1447800"/>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262"/>
            <a:r>
              <a:rPr lang="el-GR" sz="2000" b="1" dirty="0" smtClean="0">
                <a:solidFill>
                  <a:srgbClr val="C00000"/>
                </a:solidFill>
              </a:rPr>
              <a:t>Θύρα εξόδου του μικροοργανισμού</a:t>
            </a:r>
            <a:endParaRPr lang="en-US" sz="2000" b="1" dirty="0">
              <a:solidFill>
                <a:srgbClr val="C00000"/>
              </a:solidFill>
            </a:endParaRPr>
          </a:p>
        </p:txBody>
      </p:sp>
      <p:sp>
        <p:nvSpPr>
          <p:cNvPr id="56" name="Rounded Rectangle 55"/>
          <p:cNvSpPr/>
          <p:nvPr/>
        </p:nvSpPr>
        <p:spPr>
          <a:xfrm>
            <a:off x="1677052" y="3733800"/>
            <a:ext cx="1825528" cy="2359496"/>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262"/>
            <a:endParaRPr lang="en-US" sz="2000" b="1" dirty="0" smtClean="0">
              <a:solidFill>
                <a:schemeClr val="tx1"/>
              </a:solidFill>
            </a:endParaRPr>
          </a:p>
          <a:p>
            <a:pPr algn="ctr" defTabSz="914262"/>
            <a:r>
              <a:rPr lang="el-GR" sz="2000" b="1" dirty="0" smtClean="0">
                <a:solidFill>
                  <a:srgbClr val="C00000"/>
                </a:solidFill>
              </a:rPr>
              <a:t>Μέσο μετάδοσης </a:t>
            </a:r>
            <a:r>
              <a:rPr lang="el-GR" sz="2000" dirty="0" smtClean="0">
                <a:solidFill>
                  <a:schemeClr val="tx1"/>
                </a:solidFill>
              </a:rPr>
              <a:t>(άμεση, έμμεση επαφή, διαμέσου του αέρα)</a:t>
            </a:r>
            <a:endParaRPr lang="en-US" sz="2000" b="1" dirty="0">
              <a:solidFill>
                <a:schemeClr val="tx1"/>
              </a:solidFill>
            </a:endParaRPr>
          </a:p>
        </p:txBody>
      </p:sp>
      <p:sp>
        <p:nvSpPr>
          <p:cNvPr id="59" name="Rounded Rectangle 58"/>
          <p:cNvSpPr/>
          <p:nvPr/>
        </p:nvSpPr>
        <p:spPr>
          <a:xfrm>
            <a:off x="3851920" y="3951322"/>
            <a:ext cx="2160240" cy="1997958"/>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262"/>
            <a:r>
              <a:rPr lang="el-GR" sz="2000" b="1" dirty="0" smtClean="0">
                <a:solidFill>
                  <a:srgbClr val="C00000"/>
                </a:solidFill>
              </a:rPr>
              <a:t>Θύρα εισόδου του μικροοργανισμού </a:t>
            </a:r>
            <a:r>
              <a:rPr lang="el-GR" sz="2000" dirty="0" smtClean="0">
                <a:solidFill>
                  <a:schemeClr val="tx1"/>
                </a:solidFill>
              </a:rPr>
              <a:t>στον ξενιστή (τραύμα)</a:t>
            </a:r>
            <a:endParaRPr lang="en-US" sz="2000" b="1" dirty="0">
              <a:solidFill>
                <a:schemeClr val="tx1"/>
              </a:solidFill>
            </a:endParaRPr>
          </a:p>
        </p:txBody>
      </p:sp>
      <p:sp>
        <p:nvSpPr>
          <p:cNvPr id="60" name="Rounded Rectangle 59"/>
          <p:cNvSpPr/>
          <p:nvPr/>
        </p:nvSpPr>
        <p:spPr>
          <a:xfrm>
            <a:off x="6575684" y="3733800"/>
            <a:ext cx="1668724" cy="2863552"/>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262"/>
            <a:r>
              <a:rPr lang="el-GR" sz="2000" b="1" dirty="0" smtClean="0">
                <a:solidFill>
                  <a:srgbClr val="C00000"/>
                </a:solidFill>
              </a:rPr>
              <a:t>Ευαίσθητο ξενιστή </a:t>
            </a:r>
            <a:r>
              <a:rPr lang="el-GR" sz="2000" dirty="0" smtClean="0">
                <a:solidFill>
                  <a:schemeClr val="tx1"/>
                </a:solidFill>
              </a:rPr>
              <a:t>(πρέπει να καμφθεί η άμυνα του οργανισμού για</a:t>
            </a:r>
            <a:r>
              <a:rPr lang="el-GR" sz="2000" b="1" dirty="0" smtClean="0">
                <a:solidFill>
                  <a:schemeClr val="tx1"/>
                </a:solidFill>
              </a:rPr>
              <a:t> </a:t>
            </a:r>
            <a:r>
              <a:rPr lang="el-GR" sz="2000" dirty="0" smtClean="0">
                <a:solidFill>
                  <a:schemeClr val="tx1"/>
                </a:solidFill>
              </a:rPr>
              <a:t>να προκληθεί νόσος)</a:t>
            </a:r>
            <a:endParaRPr lang="en-US" sz="2000" b="1" dirty="0">
              <a:solidFill>
                <a:schemeClr val="tx1"/>
              </a:solidFill>
            </a:endParaRPr>
          </a:p>
        </p:txBody>
      </p:sp>
      <p:cxnSp>
        <p:nvCxnSpPr>
          <p:cNvPr id="12" name="Straight Connector 11"/>
          <p:cNvCxnSpPr/>
          <p:nvPr/>
        </p:nvCxnSpPr>
        <p:spPr>
          <a:xfrm>
            <a:off x="1547664" y="2924944"/>
            <a:ext cx="13977" cy="586783"/>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359082" y="3511728"/>
            <a:ext cx="0" cy="531483"/>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76600" y="2991776"/>
            <a:ext cx="0" cy="519951"/>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265453" y="2530751"/>
            <a:ext cx="0" cy="980976"/>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067944" y="3531898"/>
            <a:ext cx="0" cy="725212"/>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22653" y="3509031"/>
            <a:ext cx="0" cy="362606"/>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9666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childTnLst>
                                </p:cTn>
                              </p:par>
                              <p:par>
                                <p:cTn id="8" presetID="42" presetClass="path" presetSubtype="0" accel="50000" decel="50000" fill="hold" nodeType="withEffect">
                                  <p:stCondLst>
                                    <p:cond delay="1400"/>
                                  </p:stCondLst>
                                  <p:childTnLst>
                                    <p:animMotion origin="layout" path="M -5.55556E-7 7.40741E-7 L 0.70382 -0.00023 " pathEditMode="relative" rAng="0" ptsTypes="AA">
                                      <p:cBhvr>
                                        <p:cTn id="9" dur="2300" fill="hold"/>
                                        <p:tgtEl>
                                          <p:spTgt spid="8"/>
                                        </p:tgtEl>
                                        <p:attrNameLst>
                                          <p:attrName>ppt_x</p:attrName>
                                          <p:attrName>ppt_y</p:attrName>
                                        </p:attrNameLst>
                                      </p:cBhvr>
                                      <p:rCtr x="35191" y="-23"/>
                                    </p:animMotion>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900"/>
                                        <p:tgtEl>
                                          <p:spTgt spid="6"/>
                                        </p:tgtEl>
                                      </p:cBhvr>
                                    </p:animEffect>
                                  </p:childTnLst>
                                </p:cTn>
                              </p:par>
                              <p:par>
                                <p:cTn id="13" presetID="42" presetClass="path" presetSubtype="0" accel="50000" decel="50000" fill="hold" nodeType="withEffect">
                                  <p:stCondLst>
                                    <p:cond delay="1400"/>
                                  </p:stCondLst>
                                  <p:childTnLst>
                                    <p:animMotion origin="layout" path="M -4.16667E-6 1.11111E-6 L 0.72448 -0.00764 " pathEditMode="relative" rAng="0" ptsTypes="AA">
                                      <p:cBhvr>
                                        <p:cTn id="14" dur="2300" fill="hold"/>
                                        <p:tgtEl>
                                          <p:spTgt spid="6"/>
                                        </p:tgtEl>
                                        <p:attrNameLst>
                                          <p:attrName>ppt_x</p:attrName>
                                          <p:attrName>ppt_y</p:attrName>
                                        </p:attrNameLst>
                                      </p:cBhvr>
                                      <p:rCtr x="36215" y="-394"/>
                                    </p:animMotion>
                                  </p:childTnLst>
                                </p:cTn>
                              </p:par>
                              <p:par>
                                <p:cTn id="15" presetID="10" presetClass="entr" presetSubtype="0" fill="hold" nodeType="withEffect">
                                  <p:stCondLst>
                                    <p:cond delay="14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22" presetClass="entr" presetSubtype="8" fill="hold" nodeType="withEffect">
                                  <p:stCondLst>
                                    <p:cond delay="16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2000"/>
                                        <p:tgtEl>
                                          <p:spTgt spid="5"/>
                                        </p:tgtEl>
                                      </p:cBhvr>
                                    </p:animEffect>
                                  </p:childTnLst>
                                </p:cTn>
                              </p:par>
                              <p:par>
                                <p:cTn id="21" presetID="10" presetClass="entr" presetSubtype="0" fill="hold" nodeType="withEffect">
                                  <p:stCondLst>
                                    <p:cond delay="3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0" presetClass="entr" presetSubtype="0" fill="hold" grpId="0" nodeType="withEffect">
                                  <p:stCondLst>
                                    <p:cond delay="510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childTnLst>
                                </p:cTn>
                              </p:par>
                              <p:par>
                                <p:cTn id="27" presetID="10" presetClass="entr" presetSubtype="0" fill="hold" nodeType="withEffect">
                                  <p:stCondLst>
                                    <p:cond delay="51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par>
                                <p:cTn id="30" presetID="10" presetClass="entr" presetSubtype="0" fill="hold" grpId="0" nodeType="withEffect">
                                  <p:stCondLst>
                                    <p:cond delay="580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1000"/>
                                        <p:tgtEl>
                                          <p:spTgt spid="56"/>
                                        </p:tgtEl>
                                      </p:cBhvr>
                                    </p:animEffect>
                                  </p:childTnLst>
                                </p:cTn>
                              </p:par>
                              <p:par>
                                <p:cTn id="33" presetID="10" presetClass="entr" presetSubtype="0" fill="hold" nodeType="withEffect">
                                  <p:stCondLst>
                                    <p:cond delay="580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par>
                                <p:cTn id="36" presetID="10" presetClass="entr" presetSubtype="0" fill="hold" grpId="0" nodeType="withEffect">
                                  <p:stCondLst>
                                    <p:cond delay="660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000"/>
                                        <p:tgtEl>
                                          <p:spTgt spid="50"/>
                                        </p:tgtEl>
                                      </p:cBhvr>
                                    </p:animEffect>
                                  </p:childTnLst>
                                </p:cTn>
                              </p:par>
                              <p:par>
                                <p:cTn id="39" presetID="10" presetClass="entr" presetSubtype="0" fill="hold" nodeType="withEffect">
                                  <p:stCondLst>
                                    <p:cond delay="660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childTnLst>
                                </p:cTn>
                              </p:par>
                              <p:par>
                                <p:cTn id="42" presetID="10" presetClass="entr" presetSubtype="0" fill="hold" grpId="0" nodeType="withEffect">
                                  <p:stCondLst>
                                    <p:cond delay="740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1000"/>
                                        <p:tgtEl>
                                          <p:spTgt spid="59"/>
                                        </p:tgtEl>
                                      </p:cBhvr>
                                    </p:animEffect>
                                  </p:childTnLst>
                                </p:cTn>
                              </p:par>
                              <p:par>
                                <p:cTn id="45" presetID="10" presetClass="entr" presetSubtype="0" fill="hold" nodeType="withEffect">
                                  <p:stCondLst>
                                    <p:cond delay="740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childTnLst>
                                </p:cTn>
                              </p:par>
                              <p:par>
                                <p:cTn id="48" presetID="10" presetClass="entr" presetSubtype="0" fill="hold" grpId="0" nodeType="withEffect">
                                  <p:stCondLst>
                                    <p:cond delay="820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1000"/>
                                        <p:tgtEl>
                                          <p:spTgt spid="53"/>
                                        </p:tgtEl>
                                      </p:cBhvr>
                                    </p:animEffect>
                                  </p:childTnLst>
                                </p:cTn>
                              </p:par>
                              <p:par>
                                <p:cTn id="51" presetID="10" presetClass="entr" presetSubtype="0" fill="hold" nodeType="withEffect">
                                  <p:stCondLst>
                                    <p:cond delay="820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childTnLst>
                                </p:cTn>
                              </p:par>
                              <p:par>
                                <p:cTn id="54" presetID="10" presetClass="entr" presetSubtype="0" fill="hold" grpId="0" nodeType="withEffect">
                                  <p:stCondLst>
                                    <p:cond delay="890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1000"/>
                                        <p:tgtEl>
                                          <p:spTgt spid="60"/>
                                        </p:tgtEl>
                                      </p:cBhvr>
                                    </p:animEffect>
                                  </p:childTnLst>
                                </p:cTn>
                              </p:par>
                              <p:par>
                                <p:cTn id="57" presetID="10" presetClass="entr" presetSubtype="0" fill="hold" nodeType="withEffect">
                                  <p:stCondLst>
                                    <p:cond delay="900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animBg="1"/>
      <p:bldP spid="56" grpId="0" animBg="1"/>
      <p:bldP spid="59" grpId="0" animBg="1"/>
      <p:bldP spid="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4000" b="-44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2339752" y="3284984"/>
            <a:ext cx="6624736" cy="3672408"/>
          </a:xfrm>
        </p:spPr>
        <p:txBody>
          <a:bodyPr>
            <a:normAutofit fontScale="85000" lnSpcReduction="20000"/>
          </a:bodyPr>
          <a:lstStyle/>
          <a:p>
            <a:pPr>
              <a:buNone/>
            </a:pPr>
            <a:r>
              <a:rPr lang="en-US" dirty="0" smtClean="0">
                <a:solidFill>
                  <a:schemeClr val="bg1"/>
                </a:solidFill>
              </a:rPr>
              <a:t>	</a:t>
            </a:r>
            <a:r>
              <a:rPr lang="el-GR" dirty="0" smtClean="0">
                <a:solidFill>
                  <a:schemeClr val="bg1"/>
                </a:solidFill>
              </a:rPr>
              <a:t>Η άμυνα του οργανισμού εναντίον αυτών των εξωτερικών παραγόντων επιτυγχάνεται με ένα σύνολο μηχανισμών, οι οποίοι μπορούν να διακριθούν τόσο με βάση τη θέση τους στο ανθρώπινο σώμα (</a:t>
            </a:r>
            <a:r>
              <a:rPr lang="el-GR" i="1" dirty="0" smtClean="0">
                <a:solidFill>
                  <a:schemeClr val="bg1"/>
                </a:solidFill>
              </a:rPr>
              <a:t>εξωτερικοί-</a:t>
            </a:r>
            <a:r>
              <a:rPr lang="el-GR" i="1" dirty="0" err="1" smtClean="0">
                <a:solidFill>
                  <a:schemeClr val="bg1"/>
                </a:solidFill>
              </a:rPr>
              <a:t>εσωτερικοί</a:t>
            </a:r>
            <a:r>
              <a:rPr lang="el-GR" i="1" dirty="0" smtClean="0">
                <a:solidFill>
                  <a:schemeClr val="bg1"/>
                </a:solidFill>
              </a:rPr>
              <a:t> μηχανισμοί), όσο και με βάση την ιδιότητά τους </a:t>
            </a:r>
            <a:r>
              <a:rPr lang="el-GR" dirty="0" smtClean="0">
                <a:solidFill>
                  <a:schemeClr val="bg1"/>
                </a:solidFill>
              </a:rPr>
              <a:t>να έχουν γενικευμένη (</a:t>
            </a:r>
            <a:r>
              <a:rPr lang="el-GR" b="1" i="1" dirty="0" smtClean="0">
                <a:solidFill>
                  <a:schemeClr val="bg1"/>
                </a:solidFill>
              </a:rPr>
              <a:t>μη ειδικοί αμυντικοί μηχανισμοί</a:t>
            </a:r>
            <a:r>
              <a:rPr lang="el-GR" i="1" dirty="0" smtClean="0">
                <a:solidFill>
                  <a:schemeClr val="bg1"/>
                </a:solidFill>
              </a:rPr>
              <a:t>) </a:t>
            </a:r>
            <a:r>
              <a:rPr lang="el-GR" dirty="0" smtClean="0">
                <a:solidFill>
                  <a:schemeClr val="bg1"/>
                </a:solidFill>
              </a:rPr>
              <a:t>ή εξειδικευμένη δράση (</a:t>
            </a:r>
            <a:r>
              <a:rPr lang="el-GR" b="1" i="1" dirty="0" smtClean="0">
                <a:solidFill>
                  <a:schemeClr val="bg1"/>
                </a:solidFill>
              </a:rPr>
              <a:t>ειδικοί αμυντικοί μηχανισμοί</a:t>
            </a:r>
            <a:r>
              <a:rPr lang="el-GR" i="1" dirty="0" smtClean="0">
                <a:solidFill>
                  <a:schemeClr val="bg1"/>
                </a:solidFill>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26840"/>
            <a:ext cx="6563072" cy="4018384"/>
          </a:xfrm>
        </p:spPr>
        <p:txBody>
          <a:bodyPr>
            <a:normAutofit/>
          </a:bodyPr>
          <a:lstStyle/>
          <a:p>
            <a:r>
              <a:rPr lang="el-GR" sz="3200" b="1" dirty="0" smtClean="0"/>
              <a:t>Το αίμα, τόσο με τα έμμορφα συστατικά του (κύτταρα) όσο και με τα συστατικά του πλάσματος, αποτελεί το βασικότερο παράγοντα οργάνωσης της άμυνας (ειδικής και μη ειδικής) του ανθρώπινου οργανισμού</a:t>
            </a:r>
            <a:r>
              <a:rPr lang="en-US" sz="3200" b="1" dirty="0" smtClean="0"/>
              <a:t>.</a:t>
            </a:r>
            <a:endParaRPr lang="el-GR" sz="3200" b="1" dirty="0" smtClean="0"/>
          </a:p>
        </p:txBody>
      </p:sp>
      <p:pic>
        <p:nvPicPr>
          <p:cNvPr id="5122" name="Picture 2" descr="C:\Users\User\PresenterMedia\Static_People\test_tube_blood_cells_1600_clr_12687.png"/>
          <p:cNvPicPr>
            <a:picLocks noChangeAspect="1" noChangeArrowheads="1"/>
          </p:cNvPicPr>
          <p:nvPr/>
        </p:nvPicPr>
        <p:blipFill>
          <a:blip r:embed="rId3" cstate="print"/>
          <a:srcRect/>
          <a:stretch>
            <a:fillRect/>
          </a:stretch>
        </p:blipFill>
        <p:spPr bwMode="auto">
          <a:xfrm>
            <a:off x="6732240" y="116632"/>
            <a:ext cx="1746194" cy="6984776"/>
          </a:xfrm>
          <a:prstGeom prst="rect">
            <a:avLst/>
          </a:prstGeom>
          <a:noFill/>
        </p:spPr>
      </p:pic>
      <p:sp>
        <p:nvSpPr>
          <p:cNvPr id="8" name="7 - Τίτλος"/>
          <p:cNvSpPr>
            <a:spLocks noGrp="1"/>
          </p:cNvSpPr>
          <p:nvPr>
            <p:ph type="title"/>
          </p:nvPr>
        </p:nvSpPr>
        <p:spPr/>
        <p:txBody>
          <a:bodyPr/>
          <a:lstStyle/>
          <a:p>
            <a:endParaRPr lang="el-GR"/>
          </a:p>
        </p:txBody>
      </p:sp>
    </p:spTree>
    <p:extLst>
      <p:ext uri="{BB962C8B-B14F-4D97-AF65-F5344CB8AC3E}">
        <p14:creationId xmlns:p14="http://schemas.microsoft.com/office/powerpoint/2010/main" val="233317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6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1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15963"/>
          </a:xfrm>
          <a:ln>
            <a:noFill/>
          </a:ln>
        </p:spPr>
        <p:txBody>
          <a:bodyPr>
            <a:noAutofit/>
          </a:bodyPr>
          <a:lstStyle/>
          <a:p>
            <a:r>
              <a:rPr lang="el-GR" sz="3400" dirty="0" smtClean="0">
                <a:solidFill>
                  <a:schemeClr val="tx2">
                    <a:lumMod val="20000"/>
                    <a:lumOff val="80000"/>
                  </a:schemeClr>
                </a:solidFill>
              </a:rPr>
              <a:t>Η μη ειδική άμυνα περιλαμβάνει</a:t>
            </a:r>
            <a:endParaRPr lang="en-US" sz="3400" dirty="0">
              <a:solidFill>
                <a:schemeClr val="tx2">
                  <a:lumMod val="20000"/>
                  <a:lumOff val="80000"/>
                </a:schemeClr>
              </a:solidFill>
            </a:endParaRPr>
          </a:p>
        </p:txBody>
      </p:sp>
      <p:pic>
        <p:nvPicPr>
          <p:cNvPr id="6" name="Bod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647825"/>
            <a:ext cx="3516962" cy="5038725"/>
          </a:xfrm>
          <a:prstGeom prst="rect">
            <a:avLst/>
          </a:prstGeom>
        </p:spPr>
      </p:pic>
      <p:pic>
        <p:nvPicPr>
          <p:cNvPr id="8" name="Han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509031"/>
            <a:ext cx="1837503" cy="2283458"/>
          </a:xfrm>
          <a:prstGeom prst="rect">
            <a:avLst/>
          </a:prstGeom>
        </p:spPr>
      </p:pic>
      <p:pic>
        <p:nvPicPr>
          <p:cNvPr id="5" name="Lin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75816" y="3404455"/>
            <a:ext cx="5912408" cy="180941"/>
          </a:xfrm>
          <a:prstGeom prst="rect">
            <a:avLst/>
          </a:prstGeom>
        </p:spPr>
      </p:pic>
      <p:sp>
        <p:nvSpPr>
          <p:cNvPr id="49" name="Rounded Rectangle 48"/>
          <p:cNvSpPr/>
          <p:nvPr/>
        </p:nvSpPr>
        <p:spPr>
          <a:xfrm>
            <a:off x="1108435" y="905957"/>
            <a:ext cx="2671477" cy="2163003"/>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GR" sz="2000" dirty="0" smtClean="0">
                <a:solidFill>
                  <a:schemeClr val="tx1"/>
                </a:solidFill>
              </a:rPr>
              <a:t>Μηχανισμούς που παρεμποδίζουν την είσοδο μικροοργανισμών στον οργανισμό μας, αλλά και </a:t>
            </a:r>
          </a:p>
        </p:txBody>
      </p:sp>
      <p:sp>
        <p:nvSpPr>
          <p:cNvPr id="50" name="Rounded Rectangle 49"/>
          <p:cNvSpPr/>
          <p:nvPr/>
        </p:nvSpPr>
        <p:spPr>
          <a:xfrm>
            <a:off x="4483968" y="999104"/>
            <a:ext cx="2968352" cy="2069856"/>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62"/>
            <a:r>
              <a:rPr lang="el-GR" sz="2000" dirty="0" smtClean="0">
                <a:solidFill>
                  <a:schemeClr val="tx1"/>
                </a:solidFill>
              </a:rPr>
              <a:t>Μηχανισμούς που αντιμετωπίζουν γενικά τους μικροοργανισμούς που τελικά θα καταφέρουν να εισέλθουν σε αυτόν. </a:t>
            </a:r>
          </a:p>
          <a:p>
            <a:pPr defTabSz="914262"/>
            <a:endParaRPr lang="en-US" sz="2000" b="1" dirty="0">
              <a:solidFill>
                <a:schemeClr val="tx1"/>
              </a:solidFill>
            </a:endParaRPr>
          </a:p>
        </p:txBody>
      </p:sp>
      <p:sp>
        <p:nvSpPr>
          <p:cNvPr id="56" name="Rounded Rectangle 55"/>
          <p:cNvSpPr/>
          <p:nvPr/>
        </p:nvSpPr>
        <p:spPr>
          <a:xfrm>
            <a:off x="1749060" y="3805808"/>
            <a:ext cx="3399004" cy="2071464"/>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62"/>
            <a:endParaRPr lang="en-US" sz="2000" b="1" dirty="0" smtClean="0">
              <a:solidFill>
                <a:schemeClr val="tx1"/>
              </a:solidFill>
            </a:endParaRPr>
          </a:p>
          <a:p>
            <a:pPr defTabSz="914262"/>
            <a:r>
              <a:rPr lang="el-GR" sz="2000" dirty="0" smtClean="0">
                <a:solidFill>
                  <a:schemeClr val="tx1"/>
                </a:solidFill>
              </a:rPr>
              <a:t>Βασικό χαρακτηριστικό της μη ειδικής άμυνας είναι η δυνατότητα αντιμετώπισης οποιουδήποτε παθογόνου μικροοργανισμού.</a:t>
            </a:r>
          </a:p>
          <a:p>
            <a:pPr defTabSz="914262"/>
            <a:endParaRPr lang="en-US" sz="2000" b="1" dirty="0">
              <a:solidFill>
                <a:schemeClr val="tx1"/>
              </a:solidFill>
            </a:endParaRPr>
          </a:p>
        </p:txBody>
      </p:sp>
      <p:cxnSp>
        <p:nvCxnSpPr>
          <p:cNvPr id="12" name="Straight Connector 11"/>
          <p:cNvCxnSpPr/>
          <p:nvPr/>
        </p:nvCxnSpPr>
        <p:spPr>
          <a:xfrm>
            <a:off x="1561641" y="2590800"/>
            <a:ext cx="0" cy="920927"/>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359082" y="3511728"/>
            <a:ext cx="0" cy="531483"/>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148064" y="2991776"/>
            <a:ext cx="0" cy="519951"/>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9666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childTnLst>
                                </p:cTn>
                              </p:par>
                              <p:par>
                                <p:cTn id="8" presetID="42" presetClass="path" presetSubtype="0" accel="50000" decel="50000" fill="hold" nodeType="withEffect">
                                  <p:stCondLst>
                                    <p:cond delay="1400"/>
                                  </p:stCondLst>
                                  <p:childTnLst>
                                    <p:animMotion origin="layout" path="M -5.55556E-7 7.40741E-7 L 0.70382 -0.00023 " pathEditMode="relative" rAng="0" ptsTypes="AA">
                                      <p:cBhvr>
                                        <p:cTn id="9" dur="2300" fill="hold"/>
                                        <p:tgtEl>
                                          <p:spTgt spid="8"/>
                                        </p:tgtEl>
                                        <p:attrNameLst>
                                          <p:attrName>ppt_x</p:attrName>
                                          <p:attrName>ppt_y</p:attrName>
                                        </p:attrNameLst>
                                      </p:cBhvr>
                                      <p:rCtr x="35191" y="-23"/>
                                    </p:animMotion>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900"/>
                                        <p:tgtEl>
                                          <p:spTgt spid="6"/>
                                        </p:tgtEl>
                                      </p:cBhvr>
                                    </p:animEffect>
                                  </p:childTnLst>
                                </p:cTn>
                              </p:par>
                              <p:par>
                                <p:cTn id="13" presetID="42" presetClass="path" presetSubtype="0" accel="50000" decel="50000" fill="hold" nodeType="withEffect">
                                  <p:stCondLst>
                                    <p:cond delay="1400"/>
                                  </p:stCondLst>
                                  <p:childTnLst>
                                    <p:animMotion origin="layout" path="M -4.16667E-6 1.11111E-6 L 0.72448 -0.00764 " pathEditMode="relative" rAng="0" ptsTypes="AA">
                                      <p:cBhvr>
                                        <p:cTn id="14" dur="2300" fill="hold"/>
                                        <p:tgtEl>
                                          <p:spTgt spid="6"/>
                                        </p:tgtEl>
                                        <p:attrNameLst>
                                          <p:attrName>ppt_x</p:attrName>
                                          <p:attrName>ppt_y</p:attrName>
                                        </p:attrNameLst>
                                      </p:cBhvr>
                                      <p:rCtr x="36215" y="-394"/>
                                    </p:animMotion>
                                  </p:childTnLst>
                                </p:cTn>
                              </p:par>
                              <p:par>
                                <p:cTn id="15" presetID="22" presetClass="entr" presetSubtype="8" fill="hold" nodeType="withEffect">
                                  <p:stCondLst>
                                    <p:cond delay="160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000"/>
                                        <p:tgtEl>
                                          <p:spTgt spid="5"/>
                                        </p:tgtEl>
                                      </p:cBhvr>
                                    </p:animEffect>
                                  </p:childTnLst>
                                </p:cTn>
                              </p:par>
                              <p:par>
                                <p:cTn id="18" presetID="10" presetClass="entr" presetSubtype="0" fill="hold" grpId="0" nodeType="withEffect">
                                  <p:stCondLst>
                                    <p:cond delay="510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childTnLst>
                                </p:cTn>
                              </p:par>
                              <p:par>
                                <p:cTn id="21" presetID="10" presetClass="entr" presetSubtype="0" fill="hold" nodeType="withEffect">
                                  <p:stCondLst>
                                    <p:cond delay="51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10" presetClass="entr" presetSubtype="0" fill="hold" grpId="0" nodeType="withEffect">
                                  <p:stCondLst>
                                    <p:cond delay="580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childTnLst>
                                </p:cTn>
                              </p:par>
                              <p:par>
                                <p:cTn id="27" presetID="10" presetClass="entr" presetSubtype="0" fill="hold" nodeType="withEffect">
                                  <p:stCondLst>
                                    <p:cond delay="580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childTnLst>
                                </p:cTn>
                              </p:par>
                              <p:par>
                                <p:cTn id="30" presetID="10" presetClass="entr" presetSubtype="0" fill="hold" grpId="0" nodeType="withEffect">
                                  <p:stCondLst>
                                    <p:cond delay="660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childTnLst>
                                </p:cTn>
                              </p:par>
                              <p:par>
                                <p:cTn id="33" presetID="10" presetClass="entr" presetSubtype="0" fill="hold" nodeType="withEffect">
                                  <p:stCondLst>
                                    <p:cond delay="660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9000" r="-9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411760" y="466792"/>
            <a:ext cx="6624736" cy="1296144"/>
          </a:xfrm>
        </p:spPr>
        <p:txBody>
          <a:bodyPr>
            <a:normAutofit/>
          </a:bodyPr>
          <a:lstStyle/>
          <a:p>
            <a:r>
              <a:rPr lang="el-GR" sz="2800" dirty="0" smtClean="0">
                <a:solidFill>
                  <a:schemeClr val="accent3">
                    <a:lumMod val="50000"/>
                  </a:schemeClr>
                </a:solidFill>
                <a:latin typeface="Franklin Gothic Heavy" pitchFamily="34" charset="0"/>
              </a:rPr>
              <a:t>Η είσοδος των μικροβίων στο ανθρώπινο σώμα μπορεί να γίνει:</a:t>
            </a:r>
          </a:p>
        </p:txBody>
      </p:sp>
      <p:sp>
        <p:nvSpPr>
          <p:cNvPr id="3" name="2 - Θέση περιεχομένου"/>
          <p:cNvSpPr>
            <a:spLocks noGrp="1"/>
          </p:cNvSpPr>
          <p:nvPr>
            <p:ph idx="1"/>
          </p:nvPr>
        </p:nvSpPr>
        <p:spPr>
          <a:xfrm>
            <a:off x="3121496" y="1600200"/>
            <a:ext cx="6131024" cy="2332856"/>
          </a:xfrm>
        </p:spPr>
        <p:txBody>
          <a:bodyPr>
            <a:normAutofit/>
          </a:bodyPr>
          <a:lstStyle/>
          <a:p>
            <a:r>
              <a:rPr lang="el-GR" sz="2800" b="1" dirty="0" smtClean="0">
                <a:solidFill>
                  <a:schemeClr val="bg1"/>
                </a:solidFill>
              </a:rPr>
              <a:t>μέσω του δέρματος</a:t>
            </a:r>
            <a:r>
              <a:rPr lang="el-GR" sz="2800" dirty="0" smtClean="0">
                <a:solidFill>
                  <a:schemeClr val="bg1"/>
                </a:solidFill>
              </a:rPr>
              <a:t> </a:t>
            </a:r>
          </a:p>
          <a:p>
            <a:r>
              <a:rPr lang="el-GR" sz="2800" b="1" dirty="0" smtClean="0">
                <a:solidFill>
                  <a:schemeClr val="bg1"/>
                </a:solidFill>
              </a:rPr>
              <a:t>μέσω των βλεννογόνων</a:t>
            </a:r>
            <a:r>
              <a:rPr lang="el-GR" sz="2800" dirty="0" smtClean="0">
                <a:solidFill>
                  <a:schemeClr val="bg1"/>
                </a:solidFill>
              </a:rPr>
              <a:t>,  που καλύπτουν κοιλότητες του οργανισμού μας.</a:t>
            </a:r>
            <a:endParaRPr lang="el-GR"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3334" t="79984" r="5553" b="18"/>
          <a:stretch/>
        </p:blipFill>
        <p:spPr>
          <a:xfrm>
            <a:off x="-609600" y="3722922"/>
            <a:ext cx="4648200" cy="2178844"/>
          </a:xfrm>
          <a:prstGeom prst="rect">
            <a:avLst/>
          </a:prstGeom>
        </p:spPr>
      </p:pic>
      <p:sp>
        <p:nvSpPr>
          <p:cNvPr id="6" name="TextBox 5"/>
          <p:cNvSpPr txBox="1"/>
          <p:nvPr/>
        </p:nvSpPr>
        <p:spPr>
          <a:xfrm>
            <a:off x="923131" y="4272222"/>
            <a:ext cx="1210469" cy="1446550"/>
          </a:xfrm>
          <a:prstGeom prst="rect">
            <a:avLst/>
          </a:prstGeom>
          <a:noFill/>
        </p:spPr>
        <p:txBody>
          <a:bodyPr wrap="square" rtlCol="0">
            <a:spAutoFit/>
          </a:bodyPr>
          <a:lstStyle/>
          <a:p>
            <a:pPr algn="ctr"/>
            <a:r>
              <a:rPr lang="el-GR" sz="8800" dirty="0" smtClean="0">
                <a:solidFill>
                  <a:schemeClr val="bg1">
                    <a:lumMod val="85000"/>
                  </a:schemeClr>
                </a:solidFill>
                <a:latin typeface="Arial Black" pitchFamily="34" charset="0"/>
              </a:rPr>
              <a:t>3</a:t>
            </a:r>
            <a:endParaRPr lang="en-US" sz="8800" dirty="0">
              <a:solidFill>
                <a:schemeClr val="bg1">
                  <a:lumMod val="85000"/>
                </a:schemeClr>
              </a:solidFill>
              <a:latin typeface="Arial Black" pitchFamily="34" charset="0"/>
            </a:endParaRPr>
          </a:p>
        </p:txBody>
      </p:sp>
      <p:pic>
        <p:nvPicPr>
          <p:cNvPr id="8" name="Picture 7"/>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2216" t="67988" r="32228" b="10681"/>
          <a:stretch/>
        </p:blipFill>
        <p:spPr>
          <a:xfrm>
            <a:off x="0" y="2415616"/>
            <a:ext cx="2324100" cy="2324100"/>
          </a:xfrm>
          <a:prstGeom prst="rect">
            <a:avLst/>
          </a:prstGeom>
        </p:spPr>
      </p:pic>
      <p:sp>
        <p:nvSpPr>
          <p:cNvPr id="9" name="TextBox 8"/>
          <p:cNvSpPr txBox="1"/>
          <p:nvPr/>
        </p:nvSpPr>
        <p:spPr>
          <a:xfrm>
            <a:off x="381000" y="2725031"/>
            <a:ext cx="1210469" cy="1446550"/>
          </a:xfrm>
          <a:prstGeom prst="rect">
            <a:avLst/>
          </a:prstGeom>
          <a:noFill/>
        </p:spPr>
        <p:txBody>
          <a:bodyPr wrap="square" rtlCol="0">
            <a:spAutoFit/>
          </a:bodyPr>
          <a:lstStyle/>
          <a:p>
            <a:pPr algn="ctr"/>
            <a:r>
              <a:rPr lang="el-GR" sz="8800" dirty="0" smtClean="0">
                <a:solidFill>
                  <a:schemeClr val="bg1">
                    <a:lumMod val="85000"/>
                  </a:schemeClr>
                </a:solidFill>
                <a:latin typeface="Arial Black" pitchFamily="34" charset="0"/>
              </a:rPr>
              <a:t>2</a:t>
            </a:r>
            <a:endParaRPr lang="en-US" sz="8800" dirty="0">
              <a:solidFill>
                <a:schemeClr val="bg1">
                  <a:lumMod val="85000"/>
                </a:schemeClr>
              </a:solidFill>
              <a:latin typeface="Arial Black" pitchFamily="34" charset="0"/>
            </a:endParaRPr>
          </a:p>
        </p:txBody>
      </p:sp>
      <p:pic>
        <p:nvPicPr>
          <p:cNvPr id="11" name="Picture 10"/>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34445" t="54657" r="32225" b="24012"/>
          <a:stretch/>
        </p:blipFill>
        <p:spPr>
          <a:xfrm>
            <a:off x="0" y="963053"/>
            <a:ext cx="2178844" cy="2324100"/>
          </a:xfrm>
          <a:prstGeom prst="rect">
            <a:avLst/>
          </a:prstGeom>
        </p:spPr>
      </p:pic>
      <p:sp>
        <p:nvSpPr>
          <p:cNvPr id="12" name="TextBox 11"/>
          <p:cNvSpPr txBox="1"/>
          <p:nvPr/>
        </p:nvSpPr>
        <p:spPr>
          <a:xfrm>
            <a:off x="685800" y="1201248"/>
            <a:ext cx="1210469" cy="1446550"/>
          </a:xfrm>
          <a:prstGeom prst="rect">
            <a:avLst/>
          </a:prstGeom>
          <a:noFill/>
        </p:spPr>
        <p:txBody>
          <a:bodyPr wrap="square" rtlCol="0">
            <a:spAutoFit/>
          </a:bodyPr>
          <a:lstStyle/>
          <a:p>
            <a:pPr algn="ctr"/>
            <a:r>
              <a:rPr lang="el-GR" sz="8800" dirty="0" smtClean="0">
                <a:solidFill>
                  <a:schemeClr val="bg1">
                    <a:lumMod val="85000"/>
                  </a:schemeClr>
                </a:solidFill>
                <a:latin typeface="Arial Black" pitchFamily="34" charset="0"/>
              </a:rPr>
              <a:t>1</a:t>
            </a:r>
            <a:endParaRPr lang="en-US" sz="8800" dirty="0">
              <a:solidFill>
                <a:schemeClr val="bg1">
                  <a:lumMod val="85000"/>
                </a:schemeClr>
              </a:solidFill>
              <a:latin typeface="Arial Black" pitchFamily="34" charset="0"/>
            </a:endParaRPr>
          </a:p>
        </p:txBody>
      </p:sp>
      <p:sp>
        <p:nvSpPr>
          <p:cNvPr id="14" name="TextBox 13"/>
          <p:cNvSpPr txBox="1"/>
          <p:nvPr/>
        </p:nvSpPr>
        <p:spPr>
          <a:xfrm>
            <a:off x="2275768" y="1401168"/>
            <a:ext cx="6616712" cy="954107"/>
          </a:xfrm>
          <a:prstGeom prst="rect">
            <a:avLst/>
          </a:prstGeom>
          <a:noFill/>
        </p:spPr>
        <p:txBody>
          <a:bodyPr wrap="square" rtlCol="0">
            <a:spAutoFit/>
          </a:bodyPr>
          <a:lstStyle/>
          <a:p>
            <a:r>
              <a:rPr lang="el-GR" sz="2800" dirty="0" smtClean="0">
                <a:solidFill>
                  <a:schemeClr val="bg1"/>
                </a:solidFill>
              </a:rPr>
              <a:t>Την </a:t>
            </a:r>
            <a:r>
              <a:rPr lang="el-GR" sz="2800" b="1" dirty="0" smtClean="0">
                <a:solidFill>
                  <a:schemeClr val="bg1"/>
                </a:solidFill>
              </a:rPr>
              <a:t>κεράτινη στιβάδα</a:t>
            </a:r>
            <a:r>
              <a:rPr lang="el-GR" sz="2800" dirty="0" smtClean="0">
                <a:solidFill>
                  <a:schemeClr val="bg1"/>
                </a:solidFill>
              </a:rPr>
              <a:t>, που αποτελεί ένα στρώμα νεκρών κυττάρων της επιδερμίδας.</a:t>
            </a:r>
            <a:endParaRPr lang="el-GR" sz="2800" b="1" dirty="0" smtClean="0">
              <a:latin typeface="+mn-lt"/>
            </a:endParaRPr>
          </a:p>
        </p:txBody>
      </p:sp>
      <p:sp>
        <p:nvSpPr>
          <p:cNvPr id="15" name="TextBox 14"/>
          <p:cNvSpPr txBox="1"/>
          <p:nvPr/>
        </p:nvSpPr>
        <p:spPr>
          <a:xfrm>
            <a:off x="2209800" y="2667000"/>
            <a:ext cx="6858000" cy="1384995"/>
          </a:xfrm>
          <a:prstGeom prst="rect">
            <a:avLst/>
          </a:prstGeom>
          <a:noFill/>
        </p:spPr>
        <p:txBody>
          <a:bodyPr wrap="square" rtlCol="0">
            <a:spAutoFit/>
          </a:bodyPr>
          <a:lstStyle/>
          <a:p>
            <a:r>
              <a:rPr lang="el-GR" sz="2800" dirty="0" smtClean="0">
                <a:solidFill>
                  <a:schemeClr val="bg1"/>
                </a:solidFill>
              </a:rPr>
              <a:t>Το γαλακτικό οξύ και τη </a:t>
            </a:r>
            <a:r>
              <a:rPr lang="el-GR" sz="2800" dirty="0" err="1" smtClean="0">
                <a:solidFill>
                  <a:schemeClr val="bg1"/>
                </a:solidFill>
              </a:rPr>
              <a:t>λυσοζύμη</a:t>
            </a:r>
            <a:r>
              <a:rPr lang="el-GR" sz="2800" dirty="0" smtClean="0">
                <a:solidFill>
                  <a:schemeClr val="bg1"/>
                </a:solidFill>
              </a:rPr>
              <a:t> (ένζυμο που διασπά το κυτταρικό τοίχωμα των βακτηρίων) και περιέχονται στον ιδρώτα.</a:t>
            </a:r>
          </a:p>
        </p:txBody>
      </p:sp>
      <p:sp>
        <p:nvSpPr>
          <p:cNvPr id="16" name="TextBox 15"/>
          <p:cNvSpPr txBox="1"/>
          <p:nvPr/>
        </p:nvSpPr>
        <p:spPr>
          <a:xfrm>
            <a:off x="2209800" y="4204245"/>
            <a:ext cx="6834352" cy="1384995"/>
          </a:xfrm>
          <a:prstGeom prst="rect">
            <a:avLst/>
          </a:prstGeom>
          <a:noFill/>
        </p:spPr>
        <p:txBody>
          <a:bodyPr wrap="square" rtlCol="0">
            <a:spAutoFit/>
          </a:bodyPr>
          <a:lstStyle/>
          <a:p>
            <a:pPr>
              <a:lnSpc>
                <a:spcPct val="100000"/>
              </a:lnSpc>
            </a:pPr>
            <a:r>
              <a:rPr lang="el-GR" sz="2800" dirty="0" smtClean="0">
                <a:solidFill>
                  <a:schemeClr val="bg1"/>
                </a:solidFill>
              </a:rPr>
              <a:t>Τα λιπαρά οξέα που περιέχονται/συστατικά του σμήγματος, δημιουργούν δυσμενές χημικό περιβάλλον για τα μικρόβια.</a:t>
            </a:r>
            <a:endParaRPr lang="el-GR" sz="2600" b="1" dirty="0" smtClean="0">
              <a:latin typeface="+mn-lt"/>
            </a:endParaRPr>
          </a:p>
        </p:txBody>
      </p:sp>
      <p:sp>
        <p:nvSpPr>
          <p:cNvPr id="13" name="1 - Τίτλος"/>
          <p:cNvSpPr>
            <a:spLocks noGrp="1"/>
          </p:cNvSpPr>
          <p:nvPr>
            <p:ph type="title"/>
          </p:nvPr>
        </p:nvSpPr>
        <p:spPr>
          <a:xfrm>
            <a:off x="179512" y="116632"/>
            <a:ext cx="8784976" cy="1296144"/>
          </a:xfrm>
        </p:spPr>
        <p:txBody>
          <a:bodyPr>
            <a:noAutofit/>
          </a:bodyPr>
          <a:lstStyle/>
          <a:p>
            <a:r>
              <a:rPr lang="el-GR" sz="3300" dirty="0" smtClean="0">
                <a:solidFill>
                  <a:schemeClr val="tx2">
                    <a:lumMod val="25000"/>
                  </a:schemeClr>
                </a:solidFill>
                <a:latin typeface="Franklin Gothic Heavy" pitchFamily="34" charset="0"/>
              </a:rPr>
              <a:t>Το </a:t>
            </a:r>
            <a:r>
              <a:rPr lang="el-GR" sz="3300" b="1" dirty="0" smtClean="0">
                <a:solidFill>
                  <a:schemeClr val="tx2">
                    <a:lumMod val="25000"/>
                  </a:schemeClr>
                </a:solidFill>
                <a:latin typeface="Franklin Gothic Heavy" pitchFamily="34" charset="0"/>
              </a:rPr>
              <a:t>δέρμα</a:t>
            </a:r>
            <a:r>
              <a:rPr lang="el-GR" sz="3300" dirty="0" smtClean="0">
                <a:solidFill>
                  <a:schemeClr val="tx2">
                    <a:lumMod val="25000"/>
                  </a:schemeClr>
                </a:solidFill>
                <a:latin typeface="Franklin Gothic Heavy" pitchFamily="34" charset="0"/>
              </a:rPr>
              <a:t> εμποδίζει αποτελεσματικά την είσοδο των μικροβίων στον οργανισμό με:</a:t>
            </a:r>
            <a:br>
              <a:rPr lang="el-GR" sz="3300" dirty="0" smtClean="0">
                <a:solidFill>
                  <a:schemeClr val="tx2">
                    <a:lumMod val="25000"/>
                  </a:schemeClr>
                </a:solidFill>
                <a:latin typeface="Franklin Gothic Heavy" pitchFamily="34" charset="0"/>
              </a:rPr>
            </a:br>
            <a:endParaRPr lang="el-GR" sz="3300" dirty="0">
              <a:solidFill>
                <a:schemeClr val="tx2">
                  <a:lumMod val="25000"/>
                </a:schemeClr>
              </a:solidFill>
              <a:latin typeface="Franklin Gothic Heavy" pitchFamily="34" charset="0"/>
            </a:endParaRPr>
          </a:p>
        </p:txBody>
      </p:sp>
    </p:spTree>
    <p:extLst>
      <p:ext uri="{BB962C8B-B14F-4D97-AF65-F5344CB8AC3E}">
        <p14:creationId xmlns:p14="http://schemas.microsoft.com/office/powerpoint/2010/main" val="2635773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3334" t="79984" r="5553" b="18"/>
          <a:stretch/>
        </p:blipFill>
        <p:spPr>
          <a:xfrm>
            <a:off x="-609600" y="3722922"/>
            <a:ext cx="4648200" cy="2178844"/>
          </a:xfrm>
          <a:prstGeom prst="rect">
            <a:avLst/>
          </a:prstGeom>
        </p:spPr>
      </p:pic>
      <p:sp>
        <p:nvSpPr>
          <p:cNvPr id="6" name="TextBox 5"/>
          <p:cNvSpPr txBox="1"/>
          <p:nvPr/>
        </p:nvSpPr>
        <p:spPr>
          <a:xfrm>
            <a:off x="923131" y="4272222"/>
            <a:ext cx="1210469" cy="1446550"/>
          </a:xfrm>
          <a:prstGeom prst="rect">
            <a:avLst/>
          </a:prstGeom>
          <a:noFill/>
        </p:spPr>
        <p:txBody>
          <a:bodyPr wrap="square" rtlCol="0">
            <a:spAutoFit/>
          </a:bodyPr>
          <a:lstStyle/>
          <a:p>
            <a:pPr algn="ctr"/>
            <a:r>
              <a:rPr lang="el-GR" sz="8800" dirty="0" smtClean="0">
                <a:solidFill>
                  <a:schemeClr val="bg1">
                    <a:lumMod val="85000"/>
                  </a:schemeClr>
                </a:solidFill>
                <a:latin typeface="Arial Black" pitchFamily="34" charset="0"/>
              </a:rPr>
              <a:t>6</a:t>
            </a:r>
            <a:endParaRPr lang="en-US" sz="8800" dirty="0">
              <a:solidFill>
                <a:schemeClr val="bg1">
                  <a:lumMod val="85000"/>
                </a:schemeClr>
              </a:solidFill>
              <a:latin typeface="Arial Black" pitchFamily="34" charset="0"/>
            </a:endParaRPr>
          </a:p>
        </p:txBody>
      </p:sp>
      <p:pic>
        <p:nvPicPr>
          <p:cNvPr id="8" name="Picture 7"/>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2216" t="67988" r="32228" b="10681"/>
          <a:stretch/>
        </p:blipFill>
        <p:spPr>
          <a:xfrm>
            <a:off x="0" y="2415616"/>
            <a:ext cx="2324100" cy="2324100"/>
          </a:xfrm>
          <a:prstGeom prst="rect">
            <a:avLst/>
          </a:prstGeom>
        </p:spPr>
      </p:pic>
      <p:sp>
        <p:nvSpPr>
          <p:cNvPr id="9" name="TextBox 8"/>
          <p:cNvSpPr txBox="1"/>
          <p:nvPr/>
        </p:nvSpPr>
        <p:spPr>
          <a:xfrm>
            <a:off x="381000" y="2725031"/>
            <a:ext cx="1210469" cy="1446550"/>
          </a:xfrm>
          <a:prstGeom prst="rect">
            <a:avLst/>
          </a:prstGeom>
          <a:noFill/>
        </p:spPr>
        <p:txBody>
          <a:bodyPr wrap="square" rtlCol="0">
            <a:spAutoFit/>
          </a:bodyPr>
          <a:lstStyle/>
          <a:p>
            <a:pPr algn="ctr"/>
            <a:r>
              <a:rPr lang="el-GR" sz="8800" dirty="0" smtClean="0">
                <a:solidFill>
                  <a:schemeClr val="bg1">
                    <a:lumMod val="85000"/>
                  </a:schemeClr>
                </a:solidFill>
                <a:latin typeface="Arial Black" pitchFamily="34" charset="0"/>
              </a:rPr>
              <a:t>5</a:t>
            </a:r>
            <a:endParaRPr lang="en-US" sz="8800" dirty="0">
              <a:solidFill>
                <a:schemeClr val="bg1">
                  <a:lumMod val="85000"/>
                </a:schemeClr>
              </a:solidFill>
              <a:latin typeface="Arial Black" pitchFamily="34" charset="0"/>
            </a:endParaRPr>
          </a:p>
        </p:txBody>
      </p:sp>
      <p:pic>
        <p:nvPicPr>
          <p:cNvPr id="11" name="Picture 10"/>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34445" t="54657" r="32225" b="24012"/>
          <a:stretch/>
        </p:blipFill>
        <p:spPr>
          <a:xfrm>
            <a:off x="0" y="963053"/>
            <a:ext cx="2178844" cy="2324100"/>
          </a:xfrm>
          <a:prstGeom prst="rect">
            <a:avLst/>
          </a:prstGeom>
        </p:spPr>
      </p:pic>
      <p:sp>
        <p:nvSpPr>
          <p:cNvPr id="12" name="TextBox 11"/>
          <p:cNvSpPr txBox="1"/>
          <p:nvPr/>
        </p:nvSpPr>
        <p:spPr>
          <a:xfrm>
            <a:off x="685800" y="1201248"/>
            <a:ext cx="1210469" cy="1446550"/>
          </a:xfrm>
          <a:prstGeom prst="rect">
            <a:avLst/>
          </a:prstGeom>
          <a:noFill/>
        </p:spPr>
        <p:txBody>
          <a:bodyPr wrap="square" rtlCol="0">
            <a:spAutoFit/>
          </a:bodyPr>
          <a:lstStyle/>
          <a:p>
            <a:pPr algn="ctr"/>
            <a:r>
              <a:rPr lang="el-GR" sz="8800" dirty="0" smtClean="0">
                <a:solidFill>
                  <a:schemeClr val="bg1">
                    <a:lumMod val="85000"/>
                  </a:schemeClr>
                </a:solidFill>
                <a:latin typeface="Arial Black" pitchFamily="34" charset="0"/>
              </a:rPr>
              <a:t>4</a:t>
            </a:r>
            <a:endParaRPr lang="en-US" sz="8800" dirty="0">
              <a:solidFill>
                <a:schemeClr val="bg1">
                  <a:lumMod val="85000"/>
                </a:schemeClr>
              </a:solidFill>
              <a:latin typeface="Arial Black" pitchFamily="34" charset="0"/>
            </a:endParaRPr>
          </a:p>
        </p:txBody>
      </p:sp>
      <p:sp>
        <p:nvSpPr>
          <p:cNvPr id="14" name="TextBox 13"/>
          <p:cNvSpPr txBox="1"/>
          <p:nvPr/>
        </p:nvSpPr>
        <p:spPr>
          <a:xfrm>
            <a:off x="2275768" y="1124744"/>
            <a:ext cx="6544704" cy="1569660"/>
          </a:xfrm>
          <a:prstGeom prst="rect">
            <a:avLst/>
          </a:prstGeom>
          <a:noFill/>
        </p:spPr>
        <p:txBody>
          <a:bodyPr wrap="square" rtlCol="0">
            <a:spAutoFit/>
          </a:bodyPr>
          <a:lstStyle/>
          <a:p>
            <a:r>
              <a:rPr lang="el-GR" sz="2400" dirty="0" smtClean="0">
                <a:solidFill>
                  <a:schemeClr val="bg1"/>
                </a:solidFill>
              </a:rPr>
              <a:t>Παράλληλα, στην επιφάνεια του δέρματος φιλοξενούνται μη παθογόνοι μικροοργανισμοί που ανταγωνίζονται τους παθογόνους και εμποδίζουν την εγκατάστασή τους σε αυτήν.</a:t>
            </a:r>
            <a:endParaRPr lang="el-GR" sz="2400" b="1" dirty="0" smtClean="0">
              <a:latin typeface="+mn-lt"/>
            </a:endParaRPr>
          </a:p>
        </p:txBody>
      </p:sp>
      <p:sp>
        <p:nvSpPr>
          <p:cNvPr id="15" name="TextBox 14"/>
          <p:cNvSpPr txBox="1"/>
          <p:nvPr/>
        </p:nvSpPr>
        <p:spPr>
          <a:xfrm>
            <a:off x="2209800" y="2852936"/>
            <a:ext cx="6858000" cy="1200329"/>
          </a:xfrm>
          <a:prstGeom prst="rect">
            <a:avLst/>
          </a:prstGeom>
          <a:noFill/>
        </p:spPr>
        <p:txBody>
          <a:bodyPr wrap="square" rtlCol="0">
            <a:spAutoFit/>
          </a:bodyPr>
          <a:lstStyle/>
          <a:p>
            <a:r>
              <a:rPr lang="el-GR" sz="2400" b="1" dirty="0" smtClean="0">
                <a:solidFill>
                  <a:schemeClr val="bg1"/>
                </a:solidFill>
              </a:rPr>
              <a:t>Οι βλεννογόνοι του σώματος </a:t>
            </a:r>
            <a:r>
              <a:rPr lang="el-GR" sz="2400" dirty="0" smtClean="0">
                <a:solidFill>
                  <a:schemeClr val="bg1"/>
                </a:solidFill>
              </a:rPr>
              <a:t>αποτελούν έναν άλλον αποτελεσματικό φραγμό. Με τη βλέννα που εκκρίνουν, παγιδεύουν τους μικροοργανισμούς. </a:t>
            </a:r>
          </a:p>
        </p:txBody>
      </p:sp>
      <p:sp>
        <p:nvSpPr>
          <p:cNvPr id="16" name="TextBox 15"/>
          <p:cNvSpPr txBox="1"/>
          <p:nvPr/>
        </p:nvSpPr>
        <p:spPr>
          <a:xfrm>
            <a:off x="2209800" y="4542219"/>
            <a:ext cx="6834352" cy="830997"/>
          </a:xfrm>
          <a:prstGeom prst="rect">
            <a:avLst/>
          </a:prstGeom>
          <a:noFill/>
        </p:spPr>
        <p:txBody>
          <a:bodyPr wrap="square" rtlCol="0">
            <a:spAutoFit/>
          </a:bodyPr>
          <a:lstStyle/>
          <a:p>
            <a:r>
              <a:rPr lang="el-GR" sz="2400" b="1" dirty="0" smtClean="0">
                <a:solidFill>
                  <a:schemeClr val="bg1"/>
                </a:solidFill>
              </a:rPr>
              <a:t>Ο βλεννογόνος της αναπνευστικής οδού </a:t>
            </a:r>
            <a:r>
              <a:rPr lang="el-GR" sz="2400" dirty="0" smtClean="0">
                <a:solidFill>
                  <a:schemeClr val="bg1"/>
                </a:solidFill>
              </a:rPr>
              <a:t>διαθέτει έναν επιπρόσθετο φραγμό, το </a:t>
            </a:r>
            <a:r>
              <a:rPr lang="el-GR" sz="2400" b="1" dirty="0" smtClean="0">
                <a:solidFill>
                  <a:schemeClr val="bg1"/>
                </a:solidFill>
              </a:rPr>
              <a:t>κροσσωτό επιθήλιο</a:t>
            </a:r>
            <a:r>
              <a:rPr lang="el-GR" sz="2400" dirty="0" smtClean="0">
                <a:solidFill>
                  <a:schemeClr val="bg1"/>
                </a:solidFill>
              </a:rPr>
              <a:t>.</a:t>
            </a:r>
          </a:p>
        </p:txBody>
      </p:sp>
    </p:spTree>
    <p:extLst>
      <p:ext uri="{BB962C8B-B14F-4D97-AF65-F5344CB8AC3E}">
        <p14:creationId xmlns:p14="http://schemas.microsoft.com/office/powerpoint/2010/main" val="2635773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3334" t="79984" r="5553" b="18"/>
          <a:stretch/>
        </p:blipFill>
        <p:spPr>
          <a:xfrm>
            <a:off x="-762000" y="2667000"/>
            <a:ext cx="6177444" cy="2895311"/>
          </a:xfrm>
          <a:prstGeom prst="rect">
            <a:avLst/>
          </a:prstGeom>
        </p:spPr>
      </p:pic>
      <p:sp>
        <p:nvSpPr>
          <p:cNvPr id="6" name="TextBox 5"/>
          <p:cNvSpPr txBox="1"/>
          <p:nvPr/>
        </p:nvSpPr>
        <p:spPr>
          <a:xfrm>
            <a:off x="1461448" y="3366448"/>
            <a:ext cx="1210469" cy="1938992"/>
          </a:xfrm>
          <a:prstGeom prst="rect">
            <a:avLst/>
          </a:prstGeom>
          <a:noFill/>
        </p:spPr>
        <p:txBody>
          <a:bodyPr wrap="square" rtlCol="0">
            <a:spAutoFit/>
          </a:bodyPr>
          <a:lstStyle/>
          <a:p>
            <a:pPr algn="ctr"/>
            <a:r>
              <a:rPr lang="el-GR" sz="12000" dirty="0" smtClean="0">
                <a:solidFill>
                  <a:schemeClr val="bg1">
                    <a:lumMod val="85000"/>
                  </a:schemeClr>
                </a:solidFill>
                <a:latin typeface="Arial Black" pitchFamily="34" charset="0"/>
              </a:rPr>
              <a:t>8</a:t>
            </a:r>
            <a:endParaRPr lang="en-US" sz="12000" dirty="0">
              <a:solidFill>
                <a:schemeClr val="bg1">
                  <a:lumMod val="85000"/>
                </a:schemeClr>
              </a:solidFill>
              <a:latin typeface="Arial Black" pitchFamily="34" charset="0"/>
            </a:endParaRPr>
          </a:p>
        </p:txBody>
      </p:sp>
      <p:pic>
        <p:nvPicPr>
          <p:cNvPr id="11" name="Picture 10"/>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4445" t="54657" r="32225" b="24012"/>
          <a:stretch/>
        </p:blipFill>
        <p:spPr>
          <a:xfrm>
            <a:off x="0" y="990600"/>
            <a:ext cx="2895600" cy="3088640"/>
          </a:xfrm>
          <a:prstGeom prst="rect">
            <a:avLst/>
          </a:prstGeom>
        </p:spPr>
      </p:pic>
      <p:sp>
        <p:nvSpPr>
          <p:cNvPr id="12" name="TextBox 11"/>
          <p:cNvSpPr txBox="1"/>
          <p:nvPr/>
        </p:nvSpPr>
        <p:spPr>
          <a:xfrm>
            <a:off x="1130123" y="1371600"/>
            <a:ext cx="1210469" cy="1938992"/>
          </a:xfrm>
          <a:prstGeom prst="rect">
            <a:avLst/>
          </a:prstGeom>
          <a:noFill/>
        </p:spPr>
        <p:txBody>
          <a:bodyPr wrap="square" rtlCol="0">
            <a:spAutoFit/>
          </a:bodyPr>
          <a:lstStyle/>
          <a:p>
            <a:pPr algn="ctr"/>
            <a:r>
              <a:rPr lang="el-GR" sz="12000" dirty="0" smtClean="0">
                <a:solidFill>
                  <a:schemeClr val="bg1">
                    <a:lumMod val="85000"/>
                  </a:schemeClr>
                </a:solidFill>
                <a:latin typeface="Arial Black" pitchFamily="34" charset="0"/>
              </a:rPr>
              <a:t>7</a:t>
            </a:r>
            <a:endParaRPr lang="en-US" sz="12000" dirty="0">
              <a:solidFill>
                <a:schemeClr val="bg1">
                  <a:lumMod val="85000"/>
                </a:schemeClr>
              </a:solidFill>
              <a:latin typeface="Arial Black" pitchFamily="34" charset="0"/>
            </a:endParaRPr>
          </a:p>
        </p:txBody>
      </p:sp>
      <p:sp>
        <p:nvSpPr>
          <p:cNvPr id="14" name="TextBox 13"/>
          <p:cNvSpPr txBox="1"/>
          <p:nvPr/>
        </p:nvSpPr>
        <p:spPr>
          <a:xfrm>
            <a:off x="3048000" y="1264104"/>
            <a:ext cx="5844480" cy="1938992"/>
          </a:xfrm>
          <a:prstGeom prst="rect">
            <a:avLst/>
          </a:prstGeom>
          <a:noFill/>
        </p:spPr>
        <p:txBody>
          <a:bodyPr wrap="square" rtlCol="0">
            <a:spAutoFit/>
          </a:bodyPr>
          <a:lstStyle/>
          <a:p>
            <a:r>
              <a:rPr lang="el-GR" sz="2400" b="1" dirty="0" smtClean="0">
                <a:solidFill>
                  <a:schemeClr val="bg1"/>
                </a:solidFill>
              </a:rPr>
              <a:t>Ο βλεννογόνος του στομάχου </a:t>
            </a:r>
            <a:r>
              <a:rPr lang="el-GR" sz="2400" dirty="0" smtClean="0">
                <a:solidFill>
                  <a:schemeClr val="bg1"/>
                </a:solidFill>
              </a:rPr>
              <a:t>εκκρίνει γαστρικό υγρό που περιέχει υδροχλωρικό οξύ το οποίο καταστρέφει τα περισσότερα μικρόβια που εισέρχονται με την τροφή στο στομάχι.</a:t>
            </a:r>
          </a:p>
        </p:txBody>
      </p:sp>
      <p:sp>
        <p:nvSpPr>
          <p:cNvPr id="15" name="TextBox 14"/>
          <p:cNvSpPr txBox="1"/>
          <p:nvPr/>
        </p:nvSpPr>
        <p:spPr>
          <a:xfrm>
            <a:off x="3048000" y="3356992"/>
            <a:ext cx="5916488" cy="1938992"/>
          </a:xfrm>
          <a:prstGeom prst="rect">
            <a:avLst/>
          </a:prstGeom>
          <a:noFill/>
        </p:spPr>
        <p:txBody>
          <a:bodyPr wrap="square" rtlCol="0">
            <a:spAutoFit/>
          </a:bodyPr>
          <a:lstStyle/>
          <a:p>
            <a:pPr>
              <a:lnSpc>
                <a:spcPct val="100000"/>
              </a:lnSpc>
            </a:pPr>
            <a:r>
              <a:rPr lang="el-GR" sz="2400" b="1" dirty="0" smtClean="0">
                <a:solidFill>
                  <a:schemeClr val="bg1"/>
                </a:solidFill>
              </a:rPr>
              <a:t>Η </a:t>
            </a:r>
            <a:r>
              <a:rPr lang="el-GR" sz="2400" b="1" dirty="0" err="1" smtClean="0">
                <a:solidFill>
                  <a:schemeClr val="bg1"/>
                </a:solidFill>
              </a:rPr>
              <a:t>λυσοζύμη</a:t>
            </a:r>
            <a:r>
              <a:rPr lang="el-GR" sz="2400" b="1" dirty="0" smtClean="0">
                <a:solidFill>
                  <a:schemeClr val="bg1"/>
                </a:solidFill>
              </a:rPr>
              <a:t> </a:t>
            </a:r>
            <a:r>
              <a:rPr lang="el-GR" sz="2400" dirty="0" smtClean="0">
                <a:solidFill>
                  <a:schemeClr val="bg1"/>
                </a:solidFill>
              </a:rPr>
              <a:t>η οποία, όπως αναφέρθηκε, έχει βακτηριοκτόνο δράση, βρίσκεται σε μεγάλες ποσότητες στα δάκρυα και στο σάλιο και προστατεύει το βλεννογόνο του επιπεφυκότα και της στοματικής κοιλότητας αντίστοιχα.</a:t>
            </a:r>
            <a:endParaRPr lang="en-US" sz="2400" b="1" dirty="0" smtClean="0">
              <a:latin typeface="+mn-lt"/>
            </a:endParaRPr>
          </a:p>
        </p:txBody>
      </p:sp>
    </p:spTree>
    <p:extLst>
      <p:ext uri="{BB962C8B-B14F-4D97-AF65-F5344CB8AC3E}">
        <p14:creationId xmlns:p14="http://schemas.microsoft.com/office/powerpoint/2010/main" val="2635773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FFC000"/>
                </a:solidFill>
                <a:latin typeface="Franklin Gothic Heavy" pitchFamily="34" charset="0"/>
              </a:rPr>
              <a:t>Οι μηχανισμοί ειδικής άμυνας </a:t>
            </a:r>
            <a:endParaRPr lang="el-GR" dirty="0">
              <a:solidFill>
                <a:srgbClr val="FFC000"/>
              </a:solidFill>
              <a:latin typeface="Franklin Gothic Heavy" pitchFamily="34" charset="0"/>
            </a:endParaRPr>
          </a:p>
        </p:txBody>
      </p:sp>
      <p:sp>
        <p:nvSpPr>
          <p:cNvPr id="3" name="2 - Θέση περιεχομένου"/>
          <p:cNvSpPr>
            <a:spLocks noGrp="1"/>
          </p:cNvSpPr>
          <p:nvPr>
            <p:ph idx="1"/>
          </p:nvPr>
        </p:nvSpPr>
        <p:spPr>
          <a:xfrm>
            <a:off x="1958528" y="1695736"/>
            <a:ext cx="7128792" cy="4709120"/>
          </a:xfrm>
        </p:spPr>
        <p:txBody>
          <a:bodyPr>
            <a:normAutofit fontScale="92500" lnSpcReduction="20000"/>
          </a:bodyPr>
          <a:lstStyle/>
          <a:p>
            <a:pPr>
              <a:buNone/>
            </a:pPr>
            <a:r>
              <a:rPr lang="en-US" dirty="0" smtClean="0">
                <a:solidFill>
                  <a:schemeClr val="tx2">
                    <a:lumMod val="25000"/>
                  </a:schemeClr>
                </a:solidFill>
              </a:rPr>
              <a:t>	</a:t>
            </a:r>
            <a:r>
              <a:rPr lang="el-GR" dirty="0" smtClean="0">
                <a:solidFill>
                  <a:schemeClr val="tx2">
                    <a:lumMod val="25000"/>
                  </a:schemeClr>
                </a:solidFill>
              </a:rPr>
              <a:t>Διαθέτουν δύο χαρακτηριστικά που τους κάνουν να ξεχωρίζουν από τους μηχανισμούς μη ειδικής άμυνας:</a:t>
            </a:r>
          </a:p>
          <a:p>
            <a:r>
              <a:rPr lang="el-GR" b="1" i="1" dirty="0" smtClean="0">
                <a:solidFill>
                  <a:srgbClr val="FFC000"/>
                </a:solidFill>
              </a:rPr>
              <a:t>Η εξειδίκευση</a:t>
            </a:r>
            <a:r>
              <a:rPr lang="el-GR" i="1" dirty="0" smtClean="0">
                <a:solidFill>
                  <a:schemeClr val="tx2">
                    <a:lumMod val="25000"/>
                  </a:schemeClr>
                </a:solidFill>
              </a:rPr>
              <a:t>, που σημαίνει ότι τα προϊόντα της ανο</a:t>
            </a:r>
            <a:r>
              <a:rPr lang="el-GR" dirty="0" smtClean="0">
                <a:solidFill>
                  <a:schemeClr val="tx2">
                    <a:lumMod val="25000"/>
                  </a:schemeClr>
                </a:solidFill>
              </a:rPr>
              <a:t>σοβιολογικής απόκρισης θα δράσουν μόνο εναντίον της ουσίας που προκάλεσε την παραγωγή τους.</a:t>
            </a:r>
            <a:endParaRPr lang="en-US" dirty="0" smtClean="0">
              <a:solidFill>
                <a:schemeClr val="tx2">
                  <a:lumMod val="25000"/>
                </a:schemeClr>
              </a:solidFill>
            </a:endParaRPr>
          </a:p>
          <a:p>
            <a:r>
              <a:rPr lang="el-GR" b="1" i="1" dirty="0" smtClean="0">
                <a:solidFill>
                  <a:srgbClr val="FFC000"/>
                </a:solidFill>
              </a:rPr>
              <a:t>Η μνήμη</a:t>
            </a:r>
            <a:r>
              <a:rPr lang="el-GR" i="1" dirty="0" smtClean="0">
                <a:solidFill>
                  <a:schemeClr val="tx2">
                    <a:lumMod val="25000"/>
                  </a:schemeClr>
                </a:solidFill>
              </a:rPr>
              <a:t>, που είναι η ικανότητα του οργανισμού να </a:t>
            </a:r>
            <a:r>
              <a:rPr lang="el-GR" dirty="0" smtClean="0">
                <a:solidFill>
                  <a:schemeClr val="tx2">
                    <a:lumMod val="25000"/>
                  </a:schemeClr>
                </a:solidFill>
              </a:rPr>
              <a:t>«θυμάται» τα αντιγόνα με τα οποία έχει έλθει σε επαφή, έτσι ώστε μετά από μια πιθανή δεύτερη έκθεσή του σε αυτά, να αντιδρά γρηγορότερα.</a:t>
            </a:r>
            <a:endParaRPr lang="el-GR" dirty="0">
              <a:solidFill>
                <a:schemeClr val="tx2">
                  <a:lumMod val="25000"/>
                </a:schemeClr>
              </a:solidFill>
            </a:endParaRPr>
          </a:p>
        </p:txBody>
      </p:sp>
      <p:pic>
        <p:nvPicPr>
          <p:cNvPr id="6146" name="Picture 2" descr="C:\Users\User\PresenterMedia\Animated_People!\group_of_three_gears_anim_500_clr.gif"/>
          <p:cNvPicPr>
            <a:picLocks noChangeAspect="1" noChangeArrowheads="1" noCrop="1"/>
          </p:cNvPicPr>
          <p:nvPr/>
        </p:nvPicPr>
        <p:blipFill>
          <a:blip r:embed="rId3" cstate="print"/>
          <a:srcRect/>
          <a:stretch>
            <a:fillRect/>
          </a:stretch>
        </p:blipFill>
        <p:spPr bwMode="auto">
          <a:xfrm>
            <a:off x="-656059" y="2708920"/>
            <a:ext cx="3571875" cy="47625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ASIPSIA\female_doctor_presenting_clipboard_custom_15228.png"/>
          <p:cNvPicPr>
            <a:picLocks noChangeAspect="1" noChangeArrowheads="1"/>
          </p:cNvPicPr>
          <p:nvPr/>
        </p:nvPicPr>
        <p:blipFill>
          <a:blip r:embed="rId3" cstate="print"/>
          <a:srcRect/>
          <a:stretch>
            <a:fillRect/>
          </a:stretch>
        </p:blipFill>
        <p:spPr bwMode="auto">
          <a:xfrm>
            <a:off x="1475656" y="0"/>
            <a:ext cx="5904656" cy="747424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PresenterMedia\Static_People\arm_pain_1600_clr.png"/>
          <p:cNvPicPr>
            <a:picLocks noChangeAspect="1" noChangeArrowheads="1"/>
          </p:cNvPicPr>
          <p:nvPr/>
        </p:nvPicPr>
        <p:blipFill>
          <a:blip r:embed="rId3" cstate="print"/>
          <a:srcRect/>
          <a:stretch>
            <a:fillRect/>
          </a:stretch>
        </p:blipFill>
        <p:spPr bwMode="auto">
          <a:xfrm>
            <a:off x="-684584" y="-218034"/>
            <a:ext cx="4536504" cy="7967514"/>
          </a:xfrm>
          <a:prstGeom prst="rect">
            <a:avLst/>
          </a:prstGeom>
          <a:noFill/>
        </p:spPr>
      </p:pic>
      <p:sp>
        <p:nvSpPr>
          <p:cNvPr id="2" name="1 - Τίτλος"/>
          <p:cNvSpPr>
            <a:spLocks noGrp="1"/>
          </p:cNvSpPr>
          <p:nvPr>
            <p:ph type="title"/>
          </p:nvPr>
        </p:nvSpPr>
        <p:spPr>
          <a:xfrm>
            <a:off x="1645840" y="197768"/>
            <a:ext cx="7390656" cy="1503040"/>
          </a:xfrm>
        </p:spPr>
        <p:txBody>
          <a:bodyPr>
            <a:normAutofit/>
          </a:bodyPr>
          <a:lstStyle/>
          <a:p>
            <a:r>
              <a:rPr lang="el-GR" sz="3000" b="1" dirty="0" smtClean="0">
                <a:solidFill>
                  <a:srgbClr val="C00000"/>
                </a:solidFill>
                <a:latin typeface="Franklin Gothic Heavy" pitchFamily="34" charset="0"/>
              </a:rPr>
              <a:t>Εκδηλώσεις Οργανισμού από την Είσοδο</a:t>
            </a:r>
            <a:br>
              <a:rPr lang="el-GR" sz="3000" b="1" dirty="0" smtClean="0">
                <a:solidFill>
                  <a:srgbClr val="C00000"/>
                </a:solidFill>
                <a:latin typeface="Franklin Gothic Heavy" pitchFamily="34" charset="0"/>
              </a:rPr>
            </a:br>
            <a:r>
              <a:rPr lang="el-GR" sz="3000" b="1" dirty="0" smtClean="0">
                <a:solidFill>
                  <a:srgbClr val="C00000"/>
                </a:solidFill>
                <a:latin typeface="Franklin Gothic Heavy" pitchFamily="34" charset="0"/>
              </a:rPr>
              <a:t>Μικροοργανισμών – Φλεγμονή</a:t>
            </a:r>
            <a:endParaRPr lang="el-GR" sz="3000" dirty="0">
              <a:solidFill>
                <a:srgbClr val="C00000"/>
              </a:solidFill>
              <a:latin typeface="Franklin Gothic Heavy" pitchFamily="34" charset="0"/>
            </a:endParaRPr>
          </a:p>
        </p:txBody>
      </p:sp>
      <p:sp>
        <p:nvSpPr>
          <p:cNvPr id="3" name="2 - Θέση περιεχομένου"/>
          <p:cNvSpPr>
            <a:spLocks noGrp="1"/>
          </p:cNvSpPr>
          <p:nvPr>
            <p:ph idx="1"/>
          </p:nvPr>
        </p:nvSpPr>
        <p:spPr>
          <a:xfrm>
            <a:off x="2473424" y="2143397"/>
            <a:ext cx="6635080" cy="4525963"/>
          </a:xfrm>
        </p:spPr>
        <p:txBody>
          <a:bodyPr>
            <a:normAutofit fontScale="77500" lnSpcReduction="20000"/>
          </a:bodyPr>
          <a:lstStyle/>
          <a:p>
            <a:r>
              <a:rPr lang="el-GR" dirty="0" smtClean="0">
                <a:solidFill>
                  <a:schemeClr val="bg1"/>
                </a:solidFill>
              </a:rPr>
              <a:t>Η φλεγμονώδης αντίδραση, ή απλά φλεγμονή, εκδηλώνεται με ένα σύνολο συμπτωμάτων στα οποία περιλαμβάνονται:</a:t>
            </a:r>
          </a:p>
          <a:p>
            <a:r>
              <a:rPr lang="el-GR" dirty="0" smtClean="0">
                <a:solidFill>
                  <a:schemeClr val="bg1"/>
                </a:solidFill>
              </a:rPr>
              <a:t>η </a:t>
            </a:r>
            <a:r>
              <a:rPr lang="el-GR" b="1" dirty="0" smtClean="0">
                <a:solidFill>
                  <a:schemeClr val="bg1"/>
                </a:solidFill>
              </a:rPr>
              <a:t>ερυθρότητα</a:t>
            </a:r>
            <a:r>
              <a:rPr lang="el-GR" dirty="0" smtClean="0">
                <a:solidFill>
                  <a:schemeClr val="bg1"/>
                </a:solidFill>
              </a:rPr>
              <a:t> στην περιοχή του τραύματος, </a:t>
            </a:r>
          </a:p>
          <a:p>
            <a:r>
              <a:rPr lang="el-GR" dirty="0" smtClean="0">
                <a:solidFill>
                  <a:schemeClr val="bg1"/>
                </a:solidFill>
              </a:rPr>
              <a:t>το </a:t>
            </a:r>
            <a:r>
              <a:rPr lang="el-GR" b="1" dirty="0" smtClean="0">
                <a:solidFill>
                  <a:schemeClr val="bg1"/>
                </a:solidFill>
              </a:rPr>
              <a:t>οίδημα</a:t>
            </a:r>
            <a:r>
              <a:rPr lang="el-GR" dirty="0" smtClean="0">
                <a:solidFill>
                  <a:schemeClr val="bg1"/>
                </a:solidFill>
              </a:rPr>
              <a:t>, </a:t>
            </a:r>
          </a:p>
          <a:p>
            <a:r>
              <a:rPr lang="el-GR" dirty="0" smtClean="0">
                <a:solidFill>
                  <a:schemeClr val="bg1"/>
                </a:solidFill>
              </a:rPr>
              <a:t>ο </a:t>
            </a:r>
            <a:r>
              <a:rPr lang="el-GR" b="1" dirty="0" smtClean="0">
                <a:solidFill>
                  <a:schemeClr val="bg1"/>
                </a:solidFill>
              </a:rPr>
              <a:t>πόνος</a:t>
            </a:r>
            <a:r>
              <a:rPr lang="el-GR" dirty="0" smtClean="0">
                <a:solidFill>
                  <a:schemeClr val="bg1"/>
                </a:solidFill>
              </a:rPr>
              <a:t> και </a:t>
            </a:r>
          </a:p>
          <a:p>
            <a:r>
              <a:rPr lang="el-GR" dirty="0" smtClean="0">
                <a:solidFill>
                  <a:schemeClr val="bg1"/>
                </a:solidFill>
              </a:rPr>
              <a:t>η </a:t>
            </a:r>
            <a:r>
              <a:rPr lang="el-GR" b="1" dirty="0" smtClean="0">
                <a:solidFill>
                  <a:schemeClr val="bg1"/>
                </a:solidFill>
              </a:rPr>
              <a:t>τοπική αύξηση της θερμοκρασίας</a:t>
            </a:r>
            <a:r>
              <a:rPr lang="el-GR" dirty="0" smtClean="0">
                <a:solidFill>
                  <a:schemeClr val="bg1"/>
                </a:solidFill>
              </a:rPr>
              <a:t>. Σε περίπτωση που το δέρμα τραυματιστεί και κάποιοι παθογόνοι μικροοργανισμοί καταφέρουν να εισβάλουν στον οργανισμό από το τραύμα, αμέσως η περιοχή του τραύματος κοκκινίζει, πρήζεται και υπάρχει πόνος.</a:t>
            </a:r>
            <a:endParaRPr lang="el-GR"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179512" y="1600200"/>
            <a:ext cx="6984776" cy="4525963"/>
          </a:xfrm>
        </p:spPr>
        <p:txBody>
          <a:bodyPr>
            <a:normAutofit/>
          </a:bodyPr>
          <a:lstStyle/>
          <a:p>
            <a:pPr>
              <a:buNone/>
            </a:pPr>
            <a:r>
              <a:rPr lang="en-US" dirty="0" smtClean="0">
                <a:solidFill>
                  <a:schemeClr val="bg1"/>
                </a:solidFill>
              </a:rPr>
              <a:t>	</a:t>
            </a:r>
            <a:r>
              <a:rPr lang="el-GR" dirty="0" smtClean="0">
                <a:solidFill>
                  <a:schemeClr val="bg1"/>
                </a:solidFill>
              </a:rPr>
              <a:t>Ο πόνος οφείλεται στον τραυματισμό των απολήξεων των νευρικών κυττάρων και στη δράση σε αυτά τοξινών που απελευθερώνονται από τους μικροοργανισμούς. Παράλληλα, τα αιμοφόρα αγγεία της περιοχής διαστέλλονται, με αποτέλεσμα να συγκεντρώνεται περισσότερο αίμα και να προκαλείται ερυθρότητα.</a:t>
            </a:r>
            <a:endParaRPr lang="el-GR" dirty="0">
              <a:solidFill>
                <a:schemeClr val="bg1"/>
              </a:solidFill>
            </a:endParaRPr>
          </a:p>
        </p:txBody>
      </p:sp>
      <p:pic>
        <p:nvPicPr>
          <p:cNvPr id="9218" name="Picture 2" descr="C:\Users\User\PresenterMedia\Static_People\patient_with_bandages_disorientated.png"/>
          <p:cNvPicPr>
            <a:picLocks noChangeAspect="1" noChangeArrowheads="1"/>
          </p:cNvPicPr>
          <p:nvPr/>
        </p:nvPicPr>
        <p:blipFill>
          <a:blip r:embed="rId3" cstate="print"/>
          <a:srcRect/>
          <a:stretch>
            <a:fillRect/>
          </a:stretch>
        </p:blipFill>
        <p:spPr bwMode="auto">
          <a:xfrm>
            <a:off x="5364088" y="0"/>
            <a:ext cx="4281488" cy="7620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 Θέση περιεχομένου"/>
          <p:cNvSpPr>
            <a:spLocks noGrp="1"/>
          </p:cNvSpPr>
          <p:nvPr>
            <p:ph idx="1"/>
          </p:nvPr>
        </p:nvSpPr>
        <p:spPr/>
        <p:txBody>
          <a:bodyPr>
            <a:normAutofit/>
          </a:bodyPr>
          <a:lstStyle/>
          <a:p>
            <a:r>
              <a:rPr lang="el-GR" sz="3200" dirty="0" smtClean="0">
                <a:solidFill>
                  <a:schemeClr val="bg1"/>
                </a:solidFill>
                <a:latin typeface="Calibri" pitchFamily="34" charset="0"/>
              </a:rPr>
              <a:t>Το αίμα στην περιοχή του τραύματος θα πήξει σύντομα με τη δημιουργία ενός πλέγματος πρωτεϊνικής σύστασης, το οποίο ονομάζεται </a:t>
            </a:r>
            <a:r>
              <a:rPr lang="el-GR" sz="3200" b="1" dirty="0" smtClean="0">
                <a:solidFill>
                  <a:schemeClr val="bg1"/>
                </a:solidFill>
                <a:latin typeface="Calibri" pitchFamily="34" charset="0"/>
              </a:rPr>
              <a:t>ινώδες</a:t>
            </a:r>
            <a:r>
              <a:rPr lang="el-GR" sz="3200" dirty="0" smtClean="0">
                <a:solidFill>
                  <a:schemeClr val="bg1"/>
                </a:solidFill>
                <a:latin typeface="Calibri" pitchFamily="34" charset="0"/>
              </a:rPr>
              <a:t>. Ο σχηματισμός του ινώδους σταματά την αιμορραγία και εμποδίζει την είσοδο άλλων μικροοργανισμών. Λόγω της διαστολής των αγγείων, το πλάσμα του αίματος διαχέεται στους γύρω ιστούς προκαλώντας τοπικό οίδημα.</a:t>
            </a:r>
            <a:endParaRPr lang="el-GR" sz="3200" dirty="0">
              <a:solidFill>
                <a:schemeClr val="bg1"/>
              </a:solidFill>
              <a:latin typeface="Calibri" pitchFamily="34" charset="0"/>
            </a:endParaRPr>
          </a:p>
        </p:txBody>
      </p:sp>
      <p:sp>
        <p:nvSpPr>
          <p:cNvPr id="8" name="7 - Τίτλος"/>
          <p:cNvSpPr>
            <a:spLocks noGrp="1"/>
          </p:cNvSpPr>
          <p:nvPr>
            <p:ph type="title"/>
          </p:nvPr>
        </p:nvSpPr>
        <p:spPr/>
        <p:txBody>
          <a:bodyPr/>
          <a:lstStyle/>
          <a:p>
            <a:endParaRPr lang="el-GR"/>
          </a:p>
        </p:txBody>
      </p:sp>
    </p:spTree>
    <p:extLst>
      <p:ext uri="{BB962C8B-B14F-4D97-AF65-F5344CB8AC3E}">
        <p14:creationId xmlns:p14="http://schemas.microsoft.com/office/powerpoint/2010/main" val="836546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753100" y="1943100"/>
            <a:ext cx="2133600" cy="2667000"/>
          </a:xfrm>
          <a:prstGeom prst="rect">
            <a:avLst/>
          </a:prstGeom>
        </p:spPr>
      </p:pic>
      <p:sp>
        <p:nvSpPr>
          <p:cNvPr id="4" name="Text Placeholder 3"/>
          <p:cNvSpPr>
            <a:spLocks noGrp="1"/>
          </p:cNvSpPr>
          <p:nvPr>
            <p:ph type="body" sz="half" idx="2"/>
          </p:nvPr>
        </p:nvSpPr>
        <p:spPr>
          <a:xfrm>
            <a:off x="228600" y="764704"/>
            <a:ext cx="3839344" cy="5616624"/>
          </a:xfrm>
        </p:spPr>
        <p:txBody>
          <a:bodyPr>
            <a:noAutofit/>
          </a:bodyPr>
          <a:lstStyle/>
          <a:p>
            <a:r>
              <a:rPr lang="el-GR" sz="2600" dirty="0" smtClean="0">
                <a:solidFill>
                  <a:schemeClr val="bg1"/>
                </a:solidFill>
                <a:latin typeface="Calibri" pitchFamily="34" charset="0"/>
              </a:rPr>
              <a:t>Το πλάσμα περιέχει </a:t>
            </a:r>
            <a:r>
              <a:rPr lang="el-GR" sz="2600" dirty="0" err="1" smtClean="0">
                <a:solidFill>
                  <a:schemeClr val="bg1"/>
                </a:solidFill>
                <a:latin typeface="Calibri" pitchFamily="34" charset="0"/>
              </a:rPr>
              <a:t>αντιμικροβιακές</a:t>
            </a:r>
            <a:r>
              <a:rPr lang="el-GR" sz="2600" dirty="0" smtClean="0">
                <a:solidFill>
                  <a:schemeClr val="bg1"/>
                </a:solidFill>
                <a:latin typeface="Calibri" pitchFamily="34" charset="0"/>
              </a:rPr>
              <a:t> ουσίες, οι οποίες καταστρέφουν τους μικροοργανισμούς ή ενεργοποιούν τη διαδικασία της φαγοκυττάρωσης.</a:t>
            </a:r>
            <a:endParaRPr lang="en-US" sz="2600" dirty="0" smtClean="0">
              <a:solidFill>
                <a:schemeClr val="bg1"/>
              </a:solidFill>
              <a:latin typeface="Calibri" pitchFamily="34" charset="0"/>
            </a:endParaRPr>
          </a:p>
          <a:p>
            <a:r>
              <a:rPr lang="el-GR" sz="2600" dirty="0" smtClean="0">
                <a:solidFill>
                  <a:schemeClr val="bg1"/>
                </a:solidFill>
                <a:latin typeface="Calibri" pitchFamily="34" charset="0"/>
              </a:rPr>
              <a:t>Στη “μάχη” που διεξάγεται μεταξύ των μικροβίων και των φαγοκυττάρων υπάρχουν φυσικά απώλειες και από τα δύο μέρη:</a:t>
            </a:r>
            <a:endParaRPr lang="en-US" sz="2600" dirty="0" smtClean="0">
              <a:solidFill>
                <a:schemeClr val="bg1"/>
              </a:solidFill>
              <a:latin typeface="Calibri" pitchFamily="34" charset="0"/>
            </a:endParaRPr>
          </a:p>
          <a:p>
            <a:endParaRPr lang="en-US" sz="2600" dirty="0">
              <a:solidFill>
                <a:schemeClr val="bg1"/>
              </a:solidFill>
              <a:latin typeface="Calibri" pitchFamily="34" charset="0"/>
            </a:endParaRPr>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357787385"/>
              </p:ext>
            </p:extLst>
          </p:nvPr>
        </p:nvGraphicFramePr>
        <p:xfrm>
          <a:off x="3851920" y="457200"/>
          <a:ext cx="5408022"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27076172"/>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625552" y="260648"/>
            <a:ext cx="5698976" cy="6408712"/>
          </a:xfrm>
        </p:spPr>
        <p:txBody>
          <a:bodyPr>
            <a:normAutofit fontScale="92500" lnSpcReduction="10000"/>
          </a:bodyPr>
          <a:lstStyle/>
          <a:p>
            <a:r>
              <a:rPr lang="el-GR" dirty="0" smtClean="0">
                <a:solidFill>
                  <a:schemeClr val="tx2">
                    <a:lumMod val="10000"/>
                  </a:schemeClr>
                </a:solidFill>
              </a:rPr>
              <a:t>Ο ανθρώπινος οργανισμός διαθέτει έναν </a:t>
            </a:r>
            <a:r>
              <a:rPr lang="el-GR" dirty="0" err="1" smtClean="0">
                <a:solidFill>
                  <a:schemeClr val="tx2">
                    <a:lumMod val="10000"/>
                  </a:schemeClr>
                </a:solidFill>
              </a:rPr>
              <a:t>ομοιοστατικό</a:t>
            </a:r>
            <a:r>
              <a:rPr lang="el-GR" dirty="0" smtClean="0">
                <a:solidFill>
                  <a:schemeClr val="tx2">
                    <a:lumMod val="10000"/>
                  </a:schemeClr>
                </a:solidFill>
              </a:rPr>
              <a:t> μηχανισμό που ρυθμίζει τη διατήρηση της θερμοκρασίας του σώματος στους 36,6°C.</a:t>
            </a:r>
          </a:p>
          <a:p>
            <a:r>
              <a:rPr lang="el-GR" dirty="0" smtClean="0">
                <a:solidFill>
                  <a:schemeClr val="tx2">
                    <a:lumMod val="10000"/>
                  </a:schemeClr>
                </a:solidFill>
              </a:rPr>
              <a:t> Σε περίπτωση γενικευμένης μικροβιακής μόλυνσης, η θερμοκρασία του σώματος αυξάνεται. Αυτή η μη φυσιολογική υψηλή θερμοκρασία του σώματος, που ονομάζεται </a:t>
            </a:r>
            <a:r>
              <a:rPr lang="el-GR" b="1" dirty="0" smtClean="0">
                <a:solidFill>
                  <a:schemeClr val="tx2">
                    <a:lumMod val="10000"/>
                  </a:schemeClr>
                </a:solidFill>
              </a:rPr>
              <a:t>πυρετός</a:t>
            </a:r>
            <a:r>
              <a:rPr lang="el-GR" dirty="0" smtClean="0">
                <a:solidFill>
                  <a:schemeClr val="tx2">
                    <a:lumMod val="10000"/>
                  </a:schemeClr>
                </a:solidFill>
              </a:rPr>
              <a:t>, εμποδίζει την ανάπτυξη και τον πολλαπλασιασμό των βακτηρίων. </a:t>
            </a:r>
            <a:endParaRPr lang="el-GR" dirty="0">
              <a:solidFill>
                <a:schemeClr val="tx2">
                  <a:lumMod val="10000"/>
                </a:schemeClr>
              </a:solidFill>
            </a:endParaRPr>
          </a:p>
        </p:txBody>
      </p:sp>
      <p:pic>
        <p:nvPicPr>
          <p:cNvPr id="8194" name="Picture 2" descr="C:\Users\User\PresenterMedia\Static_People\sick_as_a_dog_1600_clr_14182.png"/>
          <p:cNvPicPr>
            <a:picLocks noChangeAspect="1" noChangeArrowheads="1"/>
          </p:cNvPicPr>
          <p:nvPr/>
        </p:nvPicPr>
        <p:blipFill>
          <a:blip r:embed="rId3" cstate="print"/>
          <a:srcRect/>
          <a:stretch>
            <a:fillRect/>
          </a:stretch>
        </p:blipFill>
        <p:spPr bwMode="auto">
          <a:xfrm>
            <a:off x="-1040856" y="1916832"/>
            <a:ext cx="5166574" cy="590465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Θέση περιεχομένου"/>
          <p:cNvSpPr>
            <a:spLocks noGrp="1"/>
          </p:cNvSpPr>
          <p:nvPr>
            <p:ph idx="1"/>
          </p:nvPr>
        </p:nvSpPr>
        <p:spPr/>
        <p:txBody>
          <a:bodyPr>
            <a:normAutofit lnSpcReduction="10000"/>
          </a:bodyPr>
          <a:lstStyle/>
          <a:p>
            <a:r>
              <a:rPr lang="el-GR" sz="2400" dirty="0" smtClean="0">
                <a:solidFill>
                  <a:schemeClr val="bg1"/>
                </a:solidFill>
                <a:latin typeface="Calibri" pitchFamily="34" charset="0"/>
              </a:rPr>
              <a:t>Επιπλέον, ο πυρετός ενισχύει τη δράση των φαγοκυττάρων. </a:t>
            </a:r>
          </a:p>
          <a:p>
            <a:r>
              <a:rPr lang="el-GR" sz="2400" dirty="0" smtClean="0">
                <a:solidFill>
                  <a:schemeClr val="bg1"/>
                </a:solidFill>
                <a:latin typeface="Calibri" pitchFamily="34" charset="0"/>
              </a:rPr>
              <a:t>Τα φαγοκύτταρα αποτελούν μια κατηγορία λευκών αιμοσφαιρίων και διακρίνονται:</a:t>
            </a:r>
          </a:p>
          <a:p>
            <a:pPr>
              <a:buFont typeface="Arial" pitchFamily="34" charset="0"/>
              <a:buChar char="•"/>
            </a:pPr>
            <a:r>
              <a:rPr lang="el-GR" sz="2400" dirty="0" smtClean="0">
                <a:solidFill>
                  <a:schemeClr val="bg1"/>
                </a:solidFill>
                <a:latin typeface="Calibri" pitchFamily="34" charset="0"/>
              </a:rPr>
              <a:t> στα ουδετερόφιλα και</a:t>
            </a:r>
          </a:p>
          <a:p>
            <a:pPr>
              <a:buFont typeface="Arial" pitchFamily="34" charset="0"/>
              <a:buChar char="•"/>
            </a:pPr>
            <a:r>
              <a:rPr lang="el-GR" sz="2400" dirty="0" smtClean="0">
                <a:solidFill>
                  <a:schemeClr val="bg1"/>
                </a:solidFill>
                <a:latin typeface="Calibri" pitchFamily="34" charset="0"/>
              </a:rPr>
              <a:t> στα μονοκύτταρα (</a:t>
            </a:r>
            <a:r>
              <a:rPr lang="el-GR" sz="2400" dirty="0" err="1" smtClean="0">
                <a:solidFill>
                  <a:schemeClr val="bg1"/>
                </a:solidFill>
                <a:latin typeface="Calibri" pitchFamily="34" charset="0"/>
              </a:rPr>
              <a:t>μακροφάγα</a:t>
            </a:r>
            <a:r>
              <a:rPr lang="el-GR" sz="2400" dirty="0" smtClean="0">
                <a:solidFill>
                  <a:schemeClr val="bg1"/>
                </a:solidFill>
                <a:latin typeface="Calibri" pitchFamily="34" charset="0"/>
              </a:rPr>
              <a:t>)</a:t>
            </a:r>
          </a:p>
          <a:p>
            <a:r>
              <a:rPr lang="el-GR" sz="2400" dirty="0" smtClean="0">
                <a:solidFill>
                  <a:schemeClr val="bg1"/>
                </a:solidFill>
                <a:latin typeface="Calibri" pitchFamily="34" charset="0"/>
              </a:rPr>
              <a:t>Τα φαγοκύτταρα ενεργοποιούνται μετά από την εμφάνιση ενός παθογόνου μικροοργανισμού στο εσωτερικό του οργανισμού. Ειδικά τα </a:t>
            </a:r>
            <a:r>
              <a:rPr lang="el-GR" sz="2400" dirty="0" err="1" smtClean="0">
                <a:solidFill>
                  <a:schemeClr val="bg1"/>
                </a:solidFill>
                <a:latin typeface="Calibri" pitchFamily="34" charset="0"/>
              </a:rPr>
              <a:t>μακροφάγα</a:t>
            </a:r>
            <a:r>
              <a:rPr lang="el-GR" sz="2400" dirty="0" smtClean="0">
                <a:solidFill>
                  <a:schemeClr val="bg1"/>
                </a:solidFill>
                <a:latin typeface="Calibri" pitchFamily="34" charset="0"/>
              </a:rPr>
              <a:t>, εγκλωβίζουν το μικροοργανισμό, τον καταστρέφουν και εκθέτουν στην επιφάνειά τους κάποια τμήματά του. Αυτό εξυπηρετεί τη δράση των ειδικών μηχανισμών άμυνας. Με φαγοκυττάρωση αντιμετωπίζονται και ορισμένοι ιοί.</a:t>
            </a:r>
          </a:p>
          <a:p>
            <a:endParaRPr lang="el-GR" dirty="0"/>
          </a:p>
        </p:txBody>
      </p:sp>
      <p:sp>
        <p:nvSpPr>
          <p:cNvPr id="8" name="7 - Τίτλος"/>
          <p:cNvSpPr>
            <a:spLocks noGrp="1"/>
          </p:cNvSpPr>
          <p:nvPr>
            <p:ph type="title"/>
          </p:nvPr>
        </p:nvSpPr>
        <p:spPr/>
        <p:txBody>
          <a:bodyPr/>
          <a:lstStyle/>
          <a:p>
            <a:endParaRPr lang="el-G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45"/>
          <p:cNvSpPr>
            <a:spLocks noGrp="1"/>
          </p:cNvSpPr>
          <p:nvPr>
            <p:ph type="body" sz="quarter" idx="15"/>
          </p:nvPr>
        </p:nvSpPr>
        <p:spPr>
          <a:xfrm>
            <a:off x="2667000" y="4077072"/>
            <a:ext cx="6324600" cy="838200"/>
          </a:xfrm>
        </p:spPr>
        <p:txBody>
          <a:bodyPr>
            <a:normAutofit/>
          </a:bodyPr>
          <a:lstStyle/>
          <a:p>
            <a:r>
              <a:rPr lang="el-GR" sz="2800" i="1" dirty="0" smtClean="0">
                <a:solidFill>
                  <a:schemeClr val="bg1"/>
                </a:solidFill>
                <a:latin typeface="Calibri" pitchFamily="34" charset="0"/>
              </a:rPr>
              <a:t>η </a:t>
            </a:r>
            <a:r>
              <a:rPr lang="el-GR" sz="2800" i="1" dirty="0" err="1" smtClean="0">
                <a:solidFill>
                  <a:schemeClr val="bg1"/>
                </a:solidFill>
                <a:latin typeface="Calibri" pitchFamily="34" charset="0"/>
              </a:rPr>
              <a:t>προπερδίνη</a:t>
            </a:r>
            <a:endParaRPr lang="en-US" sz="2800" dirty="0">
              <a:solidFill>
                <a:schemeClr val="bg1"/>
              </a:solidFill>
              <a:latin typeface="Calibri" pitchFamily="34" charset="0"/>
            </a:endParaRPr>
          </a:p>
        </p:txBody>
      </p:sp>
      <p:sp>
        <p:nvSpPr>
          <p:cNvPr id="7" name="Title 6"/>
          <p:cNvSpPr>
            <a:spLocks noGrp="1"/>
          </p:cNvSpPr>
          <p:nvPr>
            <p:ph type="title"/>
          </p:nvPr>
        </p:nvSpPr>
        <p:spPr>
          <a:xfrm>
            <a:off x="152400" y="188640"/>
            <a:ext cx="8740080" cy="1152128"/>
          </a:xfrm>
        </p:spPr>
        <p:txBody>
          <a:bodyPr>
            <a:normAutofit fontScale="90000"/>
          </a:bodyPr>
          <a:lstStyle/>
          <a:p>
            <a:r>
              <a:rPr lang="el-GR" dirty="0" smtClean="0">
                <a:solidFill>
                  <a:schemeClr val="bg1"/>
                </a:solidFill>
                <a:latin typeface="Franklin Gothic Heavy" pitchFamily="34" charset="0"/>
              </a:rPr>
              <a:t>Ουσίες του Αίματος με </a:t>
            </a:r>
            <a:r>
              <a:rPr lang="el-GR" dirty="0" err="1" smtClean="0">
                <a:solidFill>
                  <a:schemeClr val="bg1"/>
                </a:solidFill>
                <a:latin typeface="Franklin Gothic Heavy" pitchFamily="34" charset="0"/>
              </a:rPr>
              <a:t>Αντιμικροβιακή</a:t>
            </a:r>
            <a:r>
              <a:rPr lang="el-GR" dirty="0" smtClean="0">
                <a:solidFill>
                  <a:schemeClr val="bg1"/>
                </a:solidFill>
                <a:latin typeface="Franklin Gothic Heavy" pitchFamily="34" charset="0"/>
              </a:rPr>
              <a:t> Δράση</a:t>
            </a:r>
            <a:endParaRPr lang="en-US" dirty="0">
              <a:solidFill>
                <a:schemeClr val="bg1"/>
              </a:solidFill>
              <a:latin typeface="Franklin Gothic Heavy" pitchFamily="34" charset="0"/>
            </a:endParaRPr>
          </a:p>
        </p:txBody>
      </p:sp>
      <p:sp>
        <p:nvSpPr>
          <p:cNvPr id="41" name="Text Placeholder 40"/>
          <p:cNvSpPr>
            <a:spLocks noGrp="1"/>
          </p:cNvSpPr>
          <p:nvPr>
            <p:ph type="body" sz="quarter" idx="16"/>
          </p:nvPr>
        </p:nvSpPr>
        <p:spPr>
          <a:xfrm>
            <a:off x="2667000" y="2230760"/>
            <a:ext cx="6324600" cy="838200"/>
          </a:xfrm>
        </p:spPr>
        <p:txBody>
          <a:bodyPr>
            <a:normAutofit/>
          </a:bodyPr>
          <a:lstStyle/>
          <a:p>
            <a:pPr lvl="0"/>
            <a:r>
              <a:rPr lang="el-GR" sz="2800" i="1" dirty="0" smtClean="0">
                <a:solidFill>
                  <a:schemeClr val="bg1"/>
                </a:solidFill>
                <a:latin typeface="Calibri" pitchFamily="34" charset="0"/>
              </a:rPr>
              <a:t>οι </a:t>
            </a:r>
            <a:r>
              <a:rPr lang="el-GR" sz="2800" i="1" dirty="0" err="1" smtClean="0">
                <a:solidFill>
                  <a:schemeClr val="bg1"/>
                </a:solidFill>
                <a:latin typeface="Calibri" pitchFamily="34" charset="0"/>
              </a:rPr>
              <a:t>ιντερφερόνες</a:t>
            </a:r>
            <a:endParaRPr lang="en-US" sz="2800" dirty="0">
              <a:solidFill>
                <a:schemeClr val="bg1"/>
              </a:solidFill>
              <a:latin typeface="Calibri" pitchFamily="34" charset="0"/>
            </a:endParaRPr>
          </a:p>
        </p:txBody>
      </p:sp>
      <p:sp>
        <p:nvSpPr>
          <p:cNvPr id="42" name="Text Placeholder 41"/>
          <p:cNvSpPr>
            <a:spLocks noGrp="1"/>
          </p:cNvSpPr>
          <p:nvPr>
            <p:ph type="body" sz="quarter" idx="17"/>
          </p:nvPr>
        </p:nvSpPr>
        <p:spPr>
          <a:xfrm>
            <a:off x="2667000" y="3238872"/>
            <a:ext cx="6324600" cy="838200"/>
          </a:xfrm>
        </p:spPr>
        <p:txBody>
          <a:bodyPr>
            <a:normAutofit/>
          </a:bodyPr>
          <a:lstStyle/>
          <a:p>
            <a:pPr lvl="0"/>
            <a:r>
              <a:rPr lang="el-GR" sz="2800" i="1" dirty="0" smtClean="0">
                <a:solidFill>
                  <a:schemeClr val="bg1"/>
                </a:solidFill>
                <a:latin typeface="Calibri" pitchFamily="34" charset="0"/>
              </a:rPr>
              <a:t>το συμπλήρωμα</a:t>
            </a:r>
            <a:endParaRPr lang="en-US" sz="2800" dirty="0">
              <a:solidFill>
                <a:schemeClr val="bg1"/>
              </a:solidFill>
              <a:latin typeface="Calibri" pitchFamily="34" charset="0"/>
            </a:endParaRPr>
          </a:p>
        </p:txBody>
      </p:sp>
      <p:sp>
        <p:nvSpPr>
          <p:cNvPr id="43" name="Text Placeholder 42"/>
          <p:cNvSpPr>
            <a:spLocks noGrp="1"/>
          </p:cNvSpPr>
          <p:nvPr>
            <p:ph type="body" sz="quarter" idx="18"/>
          </p:nvPr>
        </p:nvSpPr>
        <p:spPr>
          <a:xfrm>
            <a:off x="2667000" y="4941168"/>
            <a:ext cx="6324600" cy="838200"/>
          </a:xfrm>
        </p:spPr>
        <p:txBody>
          <a:bodyPr>
            <a:normAutofit/>
          </a:bodyPr>
          <a:lstStyle/>
          <a:p>
            <a:pPr lvl="0"/>
            <a:r>
              <a:rPr lang="el-GR" sz="2800" i="1" dirty="0" smtClean="0">
                <a:solidFill>
                  <a:schemeClr val="bg1"/>
                </a:solidFill>
                <a:latin typeface="Calibri" pitchFamily="34" charset="0"/>
              </a:rPr>
              <a:t>τα αντισώματα</a:t>
            </a:r>
            <a:endParaRPr lang="en-US" sz="2800" dirty="0">
              <a:solidFill>
                <a:schemeClr val="bg1"/>
              </a:solidFill>
              <a:latin typeface="Calibri" pitchFamily="34" charset="0"/>
            </a:endParaRPr>
          </a:p>
        </p:txBody>
      </p:sp>
      <p:sp>
        <p:nvSpPr>
          <p:cNvPr id="8" name="Text Placeholder 7"/>
          <p:cNvSpPr>
            <a:spLocks noGrp="1"/>
          </p:cNvSpPr>
          <p:nvPr>
            <p:ph type="body" sz="quarter" idx="13"/>
          </p:nvPr>
        </p:nvSpPr>
        <p:spPr>
          <a:xfrm>
            <a:off x="539552" y="1315616"/>
            <a:ext cx="7776864" cy="457200"/>
          </a:xfrm>
        </p:spPr>
        <p:txBody>
          <a:bodyPr>
            <a:noAutofit/>
          </a:bodyPr>
          <a:lstStyle/>
          <a:p>
            <a:r>
              <a:rPr lang="el-GR" dirty="0" smtClean="0">
                <a:solidFill>
                  <a:schemeClr val="bg1"/>
                </a:solidFill>
                <a:latin typeface="Calibri" pitchFamily="34" charset="0"/>
              </a:rPr>
              <a:t>Οι κυριότερες ουσίες του αίματος με </a:t>
            </a:r>
            <a:r>
              <a:rPr lang="el-GR" dirty="0" err="1" smtClean="0">
                <a:solidFill>
                  <a:schemeClr val="bg1"/>
                </a:solidFill>
                <a:latin typeface="Calibri" pitchFamily="34" charset="0"/>
              </a:rPr>
              <a:t>αντιμικροβιακή</a:t>
            </a:r>
            <a:r>
              <a:rPr lang="el-GR" dirty="0" smtClean="0">
                <a:solidFill>
                  <a:schemeClr val="bg1"/>
                </a:solidFill>
                <a:latin typeface="Calibri" pitchFamily="34" charset="0"/>
              </a:rPr>
              <a:t> δράση είναι:</a:t>
            </a:r>
          </a:p>
        </p:txBody>
      </p:sp>
      <p:sp>
        <p:nvSpPr>
          <p:cNvPr id="24" name="Oval 23"/>
          <p:cNvSpPr/>
          <p:nvPr/>
        </p:nvSpPr>
        <p:spPr>
          <a:xfrm>
            <a:off x="1219200" y="2319536"/>
            <a:ext cx="1219200" cy="533400"/>
          </a:xfrm>
          <a:prstGeom prst="ellipse">
            <a:avLst/>
          </a:prstGeom>
          <a:gradFill>
            <a:gsLst>
              <a:gs pos="0">
                <a:schemeClr val="accent3">
                  <a:lumMod val="50000"/>
                  <a:alpha val="0"/>
                </a:schemeClr>
              </a:gs>
              <a:gs pos="80000">
                <a:schemeClr val="accent3">
                  <a:lumMod val="60000"/>
                  <a:lumOff val="40000"/>
                  <a:alpha val="79000"/>
                </a:schemeClr>
              </a:gs>
              <a:gs pos="100000">
                <a:schemeClr val="bg1">
                  <a:lumMod val="9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solidFill>
                  <a:prstClr val="white"/>
                </a:solidFill>
                <a:latin typeface="Calibri" pitchFamily="34" charset="0"/>
              </a:rPr>
              <a:t>1</a:t>
            </a:r>
            <a:endParaRPr lang="en-US" sz="2400" b="1" dirty="0">
              <a:solidFill>
                <a:prstClr val="white"/>
              </a:solidFill>
              <a:latin typeface="Calibri" pitchFamily="34" charset="0"/>
            </a:endParaRPr>
          </a:p>
        </p:txBody>
      </p:sp>
      <p:sp>
        <p:nvSpPr>
          <p:cNvPr id="25" name="Oval 24"/>
          <p:cNvSpPr/>
          <p:nvPr/>
        </p:nvSpPr>
        <p:spPr>
          <a:xfrm>
            <a:off x="1219200" y="3255640"/>
            <a:ext cx="1219200" cy="533400"/>
          </a:xfrm>
          <a:prstGeom prst="ellipse">
            <a:avLst/>
          </a:prstGeom>
          <a:gradFill>
            <a:gsLst>
              <a:gs pos="0">
                <a:schemeClr val="accent3">
                  <a:lumMod val="50000"/>
                  <a:alpha val="0"/>
                </a:schemeClr>
              </a:gs>
              <a:gs pos="80000">
                <a:schemeClr val="accent3">
                  <a:lumMod val="60000"/>
                  <a:lumOff val="40000"/>
                  <a:alpha val="79000"/>
                </a:schemeClr>
              </a:gs>
              <a:gs pos="100000">
                <a:schemeClr val="bg1">
                  <a:lumMod val="9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solidFill>
                  <a:prstClr val="white"/>
                </a:solidFill>
                <a:latin typeface="Calibri" pitchFamily="34" charset="0"/>
              </a:rPr>
              <a:t>2</a:t>
            </a:r>
            <a:endParaRPr lang="en-US" sz="2400" b="1" dirty="0">
              <a:solidFill>
                <a:prstClr val="white"/>
              </a:solidFill>
              <a:latin typeface="Calibri" pitchFamily="34" charset="0"/>
            </a:endParaRPr>
          </a:p>
        </p:txBody>
      </p:sp>
      <p:sp>
        <p:nvSpPr>
          <p:cNvPr id="31" name="Oval 30"/>
          <p:cNvSpPr/>
          <p:nvPr/>
        </p:nvSpPr>
        <p:spPr>
          <a:xfrm>
            <a:off x="1219200" y="4119736"/>
            <a:ext cx="1219200" cy="533400"/>
          </a:xfrm>
          <a:prstGeom prst="ellipse">
            <a:avLst/>
          </a:prstGeom>
          <a:gradFill>
            <a:gsLst>
              <a:gs pos="0">
                <a:schemeClr val="accent3">
                  <a:lumMod val="50000"/>
                  <a:alpha val="0"/>
                </a:schemeClr>
              </a:gs>
              <a:gs pos="80000">
                <a:schemeClr val="accent3">
                  <a:lumMod val="60000"/>
                  <a:lumOff val="40000"/>
                  <a:alpha val="79000"/>
                </a:schemeClr>
              </a:gs>
              <a:gs pos="100000">
                <a:schemeClr val="bg1">
                  <a:lumMod val="9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solidFill>
                  <a:prstClr val="white"/>
                </a:solidFill>
                <a:latin typeface="Calibri" pitchFamily="34" charset="0"/>
              </a:rPr>
              <a:t>3</a:t>
            </a:r>
            <a:endParaRPr lang="en-US" sz="2400" b="1" dirty="0">
              <a:solidFill>
                <a:prstClr val="white"/>
              </a:solidFill>
              <a:latin typeface="Calibri" pitchFamily="34" charset="0"/>
            </a:endParaRPr>
          </a:p>
        </p:txBody>
      </p:sp>
      <p:sp>
        <p:nvSpPr>
          <p:cNvPr id="32" name="Oval 31"/>
          <p:cNvSpPr/>
          <p:nvPr/>
        </p:nvSpPr>
        <p:spPr>
          <a:xfrm>
            <a:off x="1219200" y="5013176"/>
            <a:ext cx="1219200" cy="533400"/>
          </a:xfrm>
          <a:prstGeom prst="ellipse">
            <a:avLst/>
          </a:prstGeom>
          <a:gradFill>
            <a:gsLst>
              <a:gs pos="0">
                <a:schemeClr val="accent3">
                  <a:lumMod val="50000"/>
                  <a:alpha val="0"/>
                </a:schemeClr>
              </a:gs>
              <a:gs pos="80000">
                <a:schemeClr val="accent3">
                  <a:lumMod val="60000"/>
                  <a:lumOff val="40000"/>
                  <a:alpha val="79000"/>
                </a:schemeClr>
              </a:gs>
              <a:gs pos="100000">
                <a:schemeClr val="bg1">
                  <a:lumMod val="9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smtClean="0">
                <a:solidFill>
                  <a:prstClr val="white"/>
                </a:solidFill>
                <a:latin typeface="Calibri" pitchFamily="34" charset="0"/>
              </a:rPr>
              <a:t>4</a:t>
            </a:r>
            <a:endParaRPr lang="en-US" sz="2400" b="1" dirty="0">
              <a:solidFill>
                <a:prstClr val="white"/>
              </a:solidFill>
              <a:latin typeface="Calibri" pitchFamily="34" charset="0"/>
            </a:endParaRPr>
          </a:p>
        </p:txBody>
      </p:sp>
    </p:spTree>
    <p:extLst>
      <p:ext uri="{BB962C8B-B14F-4D97-AF65-F5344CB8AC3E}">
        <p14:creationId xmlns:p14="http://schemas.microsoft.com/office/powerpoint/2010/main" val="2113170420"/>
      </p:ext>
    </p:extLst>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5292080" y="2636912"/>
            <a:ext cx="4097521" cy="2761729"/>
          </a:xfrm>
        </p:spPr>
      </p:pic>
      <p:sp>
        <p:nvSpPr>
          <p:cNvPr id="4" name="Text Placeholder 3"/>
          <p:cNvSpPr>
            <a:spLocks noGrp="1"/>
          </p:cNvSpPr>
          <p:nvPr>
            <p:ph type="body" sz="half" idx="2"/>
          </p:nvPr>
        </p:nvSpPr>
        <p:spPr>
          <a:xfrm>
            <a:off x="251520" y="1628800"/>
            <a:ext cx="5486400" cy="4968552"/>
          </a:xfrm>
        </p:spPr>
        <p:txBody>
          <a:bodyPr>
            <a:noAutofit/>
          </a:bodyPr>
          <a:lstStyle/>
          <a:p>
            <a:r>
              <a:rPr lang="el-GR" sz="2400" dirty="0" smtClean="0">
                <a:solidFill>
                  <a:schemeClr val="tx2">
                    <a:lumMod val="25000"/>
                  </a:schemeClr>
                </a:solidFill>
              </a:rPr>
              <a:t>Πιο συγκεκριμένα, στην περίπτωση μόλυνσης από ιούς δρα ένας επιπλέον μηχανισμός μη ειδικής άμυνας που προκαλεί την παραγωγή ειδικών πρωτεϊνών, των </a:t>
            </a:r>
            <a:r>
              <a:rPr lang="el-GR" sz="2400" dirty="0" err="1" smtClean="0">
                <a:solidFill>
                  <a:schemeClr val="tx2">
                    <a:lumMod val="25000"/>
                  </a:schemeClr>
                </a:solidFill>
              </a:rPr>
              <a:t>ιντερφερονών</a:t>
            </a:r>
            <a:r>
              <a:rPr lang="el-GR" sz="2400" dirty="0" smtClean="0">
                <a:solidFill>
                  <a:schemeClr val="tx2">
                    <a:lumMod val="25000"/>
                  </a:schemeClr>
                </a:solidFill>
              </a:rPr>
              <a:t>. Σε ένα πρώτο στάδιο, οι </a:t>
            </a:r>
            <a:r>
              <a:rPr lang="el-GR" sz="2400" dirty="0" err="1" smtClean="0">
                <a:solidFill>
                  <a:schemeClr val="tx2">
                    <a:lumMod val="25000"/>
                  </a:schemeClr>
                </a:solidFill>
              </a:rPr>
              <a:t>ιντερφερόνες</a:t>
            </a:r>
            <a:r>
              <a:rPr lang="el-GR" sz="2400" dirty="0" smtClean="0">
                <a:solidFill>
                  <a:schemeClr val="tx2">
                    <a:lumMod val="25000"/>
                  </a:schemeClr>
                </a:solidFill>
              </a:rPr>
              <a:t> ανιχνεύονται στο κυτταρόπλασμα του μολυσμένου κυττάρου. Σε επόμενο, όμως, στάδιο οι </a:t>
            </a:r>
            <a:r>
              <a:rPr lang="el-GR" sz="2400" dirty="0" err="1" smtClean="0">
                <a:solidFill>
                  <a:schemeClr val="tx2">
                    <a:lumMod val="25000"/>
                  </a:schemeClr>
                </a:solidFill>
              </a:rPr>
              <a:t>ιντερφερόνες</a:t>
            </a:r>
            <a:r>
              <a:rPr lang="el-GR" sz="2400" dirty="0" smtClean="0">
                <a:solidFill>
                  <a:schemeClr val="tx2">
                    <a:lumMod val="25000"/>
                  </a:schemeClr>
                </a:solidFill>
              </a:rPr>
              <a:t> απελευθερώνονται στο μεσοκυττάριο υγρό και εν συνεχεία απορροφούνται από τα γειτονικά υγιή κύτταρα.</a:t>
            </a:r>
            <a:endParaRPr lang="el-GR" sz="2400" dirty="0">
              <a:solidFill>
                <a:schemeClr val="tx2">
                  <a:lumMod val="25000"/>
                </a:schemeClr>
              </a:solidFill>
            </a:endParaRPr>
          </a:p>
        </p:txBody>
      </p:sp>
    </p:spTree>
    <p:extLst>
      <p:ext uri="{BB962C8B-B14F-4D97-AF65-F5344CB8AC3E}">
        <p14:creationId xmlns:p14="http://schemas.microsoft.com/office/powerpoint/2010/main" val="533743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44624" y="1700808"/>
            <a:ext cx="8591872" cy="4876799"/>
          </a:xfrm>
        </p:spPr>
        <p:txBody>
          <a:bodyPr>
            <a:normAutofit/>
          </a:bodyPr>
          <a:lstStyle/>
          <a:p>
            <a:r>
              <a:rPr lang="el-GR" sz="3200" dirty="0" smtClean="0">
                <a:solidFill>
                  <a:schemeClr val="tx2">
                    <a:lumMod val="25000"/>
                  </a:schemeClr>
                </a:solidFill>
              </a:rPr>
              <a:t>Με την εισαγωγή των </a:t>
            </a:r>
            <a:r>
              <a:rPr lang="el-GR" sz="3200" dirty="0" err="1" smtClean="0">
                <a:solidFill>
                  <a:schemeClr val="tx2">
                    <a:lumMod val="25000"/>
                  </a:schemeClr>
                </a:solidFill>
              </a:rPr>
              <a:t>ιντερφερονών</a:t>
            </a:r>
            <a:r>
              <a:rPr lang="el-GR" sz="3200" dirty="0" smtClean="0">
                <a:solidFill>
                  <a:schemeClr val="tx2">
                    <a:lumMod val="25000"/>
                  </a:schemeClr>
                </a:solidFill>
              </a:rPr>
              <a:t> στα υγιή κύτταρα ενεργοποιείται η παραγωγή άλλων πρωτεϊνών, οι οποίες έχουν την ικανότητα να παρεμποδίζουν τον πολλαπλασιασμό των ιών. Έτσι, τα υγιή κύτταρα προστατεύονται επειδή ο ιός, ακόμη και αν κατορθώσει να διεισδύσει σε αυτά, είναι ανίκανος να πολλαπλασιαστεί.</a:t>
            </a:r>
            <a:endParaRPr lang="el-GR" sz="3200" dirty="0">
              <a:solidFill>
                <a:schemeClr val="tx2">
                  <a:lumMod val="25000"/>
                </a:schemeClr>
              </a:solidFill>
            </a:endParaRPr>
          </a:p>
        </p:txBody>
      </p:sp>
    </p:spTree>
    <p:extLst>
      <p:ext uri="{BB962C8B-B14F-4D97-AF65-F5344CB8AC3E}">
        <p14:creationId xmlns:p14="http://schemas.microsoft.com/office/powerpoint/2010/main" val="16979665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4860032" y="620688"/>
            <a:ext cx="4283968" cy="1008112"/>
          </a:xfrm>
        </p:spPr>
        <p:txBody>
          <a:bodyPr>
            <a:normAutofit/>
          </a:bodyPr>
          <a:lstStyle/>
          <a:p>
            <a:r>
              <a:rPr lang="el-GR" sz="2000" dirty="0" smtClean="0"/>
              <a:t>είναι μια ομάδα είκοσι πρωτεϊνών στον ορό του αίματος με </a:t>
            </a:r>
            <a:r>
              <a:rPr lang="el-GR" sz="2000" dirty="0" err="1" smtClean="0"/>
              <a:t>αντιμικροβιακή</a:t>
            </a:r>
            <a:r>
              <a:rPr lang="el-GR" sz="2000" dirty="0" smtClean="0"/>
              <a:t> δράση</a:t>
            </a:r>
            <a:endParaRPr lang="en-US" sz="2000" dirty="0"/>
          </a:p>
        </p:txBody>
      </p:sp>
      <p:sp>
        <p:nvSpPr>
          <p:cNvPr id="45" name="Text Placeholder 13"/>
          <p:cNvSpPr>
            <a:spLocks noGrp="1"/>
          </p:cNvSpPr>
          <p:nvPr>
            <p:ph type="body" sz="quarter" idx="16"/>
          </p:nvPr>
        </p:nvSpPr>
        <p:spPr>
          <a:xfrm>
            <a:off x="4932040" y="2276872"/>
            <a:ext cx="4211960" cy="1512168"/>
          </a:xfrm>
        </p:spPr>
        <p:txBody>
          <a:bodyPr>
            <a:noAutofit/>
          </a:bodyPr>
          <a:lstStyle/>
          <a:p>
            <a:r>
              <a:rPr lang="el-GR" sz="2000" dirty="0" smtClean="0"/>
              <a:t>είναι μια ομάδα τριών πρωτεϊνών στον ορό του αίματος που δρα σε συνδυασμό με τις πρωτεΐνες του συμπληρώματος για την καταστροφή των μικροβίων.</a:t>
            </a:r>
            <a:endParaRPr lang="en-US" sz="2000" dirty="0"/>
          </a:p>
        </p:txBody>
      </p:sp>
      <p:sp>
        <p:nvSpPr>
          <p:cNvPr id="46" name="Text Placeholder 14"/>
          <p:cNvSpPr>
            <a:spLocks noGrp="1"/>
          </p:cNvSpPr>
          <p:nvPr>
            <p:ph type="body" sz="quarter" idx="17"/>
          </p:nvPr>
        </p:nvSpPr>
        <p:spPr>
          <a:xfrm>
            <a:off x="4932040" y="4077072"/>
            <a:ext cx="4211960" cy="2664296"/>
          </a:xfrm>
        </p:spPr>
        <p:txBody>
          <a:bodyPr>
            <a:noAutofit/>
          </a:bodyPr>
          <a:lstStyle/>
          <a:p>
            <a:r>
              <a:rPr lang="el-GR" sz="2000" dirty="0" smtClean="0"/>
              <a:t>είναι ειδικά πρωτεϊνικά μόρια που παράγονται από τα Β-λεμφοκύτταρα. Κάθε Β-λεμφοκύτταρο διαθέτει υποδοχείς-αντισώματα που αναγνωρίζουν ένα συγκεκριμένο αντιγόνο και κάθε αντίσωμα συνδέεται εκλεκτικά με το συγκεκριμένο αντιγόνο που προκάλεσε την παραγωγή του.</a:t>
            </a:r>
            <a:endParaRPr lang="en-US" sz="2000" dirty="0"/>
          </a:p>
        </p:txBody>
      </p:sp>
      <p:grpSp>
        <p:nvGrpSpPr>
          <p:cNvPr id="3" name="Group 47"/>
          <p:cNvGrpSpPr/>
          <p:nvPr/>
        </p:nvGrpSpPr>
        <p:grpSpPr>
          <a:xfrm>
            <a:off x="2286001" y="692696"/>
            <a:ext cx="2495125" cy="894398"/>
            <a:chOff x="2209800" y="1730829"/>
            <a:chExt cx="1700617" cy="609600"/>
          </a:xfrm>
          <a:solidFill>
            <a:schemeClr val="accent1"/>
          </a:solidFill>
        </p:grpSpPr>
        <p:sp>
          <p:nvSpPr>
            <p:cNvPr id="49" name="Rectangle 48"/>
            <p:cNvSpPr/>
            <p:nvPr/>
          </p:nvSpPr>
          <p:spPr>
            <a:xfrm>
              <a:off x="2209800" y="1807029"/>
              <a:ext cx="1371600" cy="457200"/>
            </a:xfrm>
            <a:prstGeom prst="rect">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l-GR" sz="2000" b="1" dirty="0" smtClean="0">
                  <a:solidFill>
                    <a:schemeClr val="tx2">
                      <a:lumMod val="25000"/>
                    </a:schemeClr>
                  </a:solidFill>
                </a:rPr>
                <a:t>Το συμπλήρωμα</a:t>
              </a:r>
              <a:endParaRPr lang="en-US" sz="2000" dirty="0">
                <a:solidFill>
                  <a:srgbClr val="0E57C4">
                    <a:lumMod val="50000"/>
                  </a:srgbClr>
                </a:solidFill>
              </a:endParaRPr>
            </a:p>
          </p:txBody>
        </p:sp>
        <p:sp>
          <p:nvSpPr>
            <p:cNvPr id="50" name="Down Arrow 49"/>
            <p:cNvSpPr/>
            <p:nvPr/>
          </p:nvSpPr>
          <p:spPr>
            <a:xfrm rot="16200000">
              <a:off x="3491317" y="1921329"/>
              <a:ext cx="609600" cy="228600"/>
            </a:xfrm>
            <a:prstGeom prst="downArrow">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0E57C4">
                    <a:lumMod val="50000"/>
                  </a:srgbClr>
                </a:solidFill>
              </a:endParaRPr>
            </a:p>
          </p:txBody>
        </p:sp>
      </p:grpSp>
      <p:grpSp>
        <p:nvGrpSpPr>
          <p:cNvPr id="4" name="Group 50"/>
          <p:cNvGrpSpPr/>
          <p:nvPr/>
        </p:nvGrpSpPr>
        <p:grpSpPr>
          <a:xfrm>
            <a:off x="2286000" y="2564904"/>
            <a:ext cx="2523587" cy="894398"/>
            <a:chOff x="2182906" y="2355801"/>
            <a:chExt cx="1720016" cy="609600"/>
          </a:xfrm>
          <a:solidFill>
            <a:schemeClr val="accent1"/>
          </a:solidFill>
        </p:grpSpPr>
        <p:sp>
          <p:nvSpPr>
            <p:cNvPr id="52" name="Rectangle 51"/>
            <p:cNvSpPr/>
            <p:nvPr/>
          </p:nvSpPr>
          <p:spPr>
            <a:xfrm>
              <a:off x="2182906" y="2432001"/>
              <a:ext cx="1371600" cy="457200"/>
            </a:xfrm>
            <a:prstGeom prst="rect">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l-GR" sz="2000" b="1" dirty="0" smtClean="0">
                  <a:solidFill>
                    <a:schemeClr val="tx2">
                      <a:lumMod val="25000"/>
                    </a:schemeClr>
                  </a:solidFill>
                </a:rPr>
                <a:t>Η </a:t>
              </a:r>
              <a:r>
                <a:rPr lang="el-GR" sz="2000" b="1" dirty="0" err="1" smtClean="0">
                  <a:solidFill>
                    <a:schemeClr val="tx2">
                      <a:lumMod val="25000"/>
                    </a:schemeClr>
                  </a:solidFill>
                </a:rPr>
                <a:t>προπερδίνη</a:t>
              </a:r>
              <a:endParaRPr lang="en-US" sz="2000" b="1" dirty="0">
                <a:solidFill>
                  <a:srgbClr val="0E57C4">
                    <a:lumMod val="50000"/>
                  </a:srgbClr>
                </a:solidFill>
              </a:endParaRPr>
            </a:p>
          </p:txBody>
        </p:sp>
        <p:sp>
          <p:nvSpPr>
            <p:cNvPr id="53" name="Down Arrow 52"/>
            <p:cNvSpPr/>
            <p:nvPr/>
          </p:nvSpPr>
          <p:spPr>
            <a:xfrm rot="16200000">
              <a:off x="3483822" y="2546301"/>
              <a:ext cx="609600" cy="228600"/>
            </a:xfrm>
            <a:prstGeom prst="downArrow">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0E57C4">
                    <a:lumMod val="50000"/>
                  </a:srgbClr>
                </a:solidFill>
              </a:endParaRPr>
            </a:p>
          </p:txBody>
        </p:sp>
      </p:grpSp>
      <p:grpSp>
        <p:nvGrpSpPr>
          <p:cNvPr id="5" name="Group 53"/>
          <p:cNvGrpSpPr/>
          <p:nvPr/>
        </p:nvGrpSpPr>
        <p:grpSpPr>
          <a:xfrm>
            <a:off x="2286001" y="4766850"/>
            <a:ext cx="2495125" cy="894398"/>
            <a:chOff x="2209800" y="3174147"/>
            <a:chExt cx="1700617" cy="609600"/>
          </a:xfrm>
          <a:solidFill>
            <a:schemeClr val="accent1"/>
          </a:solidFill>
        </p:grpSpPr>
        <p:sp>
          <p:nvSpPr>
            <p:cNvPr id="55" name="Rectangle 54"/>
            <p:cNvSpPr/>
            <p:nvPr/>
          </p:nvSpPr>
          <p:spPr>
            <a:xfrm>
              <a:off x="2209800" y="3254829"/>
              <a:ext cx="1371600" cy="457200"/>
            </a:xfrm>
            <a:prstGeom prst="rect">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l-GR" b="1" dirty="0" smtClean="0">
                  <a:solidFill>
                    <a:schemeClr val="tx2">
                      <a:lumMod val="25000"/>
                    </a:schemeClr>
                  </a:solidFill>
                </a:rPr>
                <a:t>Τα αντισώματα ή </a:t>
              </a:r>
              <a:r>
                <a:rPr lang="el-GR" b="1" dirty="0" err="1" smtClean="0">
                  <a:solidFill>
                    <a:schemeClr val="tx2">
                      <a:lumMod val="25000"/>
                    </a:schemeClr>
                  </a:solidFill>
                </a:rPr>
                <a:t>ανοσοσφαιρίνες</a:t>
              </a:r>
              <a:endParaRPr lang="en-US" b="1" dirty="0">
                <a:solidFill>
                  <a:srgbClr val="0E57C4">
                    <a:lumMod val="50000"/>
                  </a:srgbClr>
                </a:solidFill>
              </a:endParaRPr>
            </a:p>
          </p:txBody>
        </p:sp>
        <p:sp>
          <p:nvSpPr>
            <p:cNvPr id="56" name="Down Arrow 55"/>
            <p:cNvSpPr/>
            <p:nvPr/>
          </p:nvSpPr>
          <p:spPr>
            <a:xfrm rot="16200000">
              <a:off x="3491317" y="3364647"/>
              <a:ext cx="609600" cy="228600"/>
            </a:xfrm>
            <a:prstGeom prst="downArrow">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rgbClr val="0E57C4">
                    <a:lumMod val="50000"/>
                  </a:srgbClr>
                </a:solidFill>
              </a:endParaRPr>
            </a:p>
          </p:txBody>
        </p:sp>
      </p:grpSp>
    </p:spTree>
    <p:extLst>
      <p:ext uri="{BB962C8B-B14F-4D97-AF65-F5344CB8AC3E}">
        <p14:creationId xmlns:p14="http://schemas.microsoft.com/office/powerpoint/2010/main" val="253495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xEl>
                                              <p:pRg st="0" end="0"/>
                                            </p:txEl>
                                          </p:spTgt>
                                        </p:tgtEl>
                                        <p:attrNameLst>
                                          <p:attrName>style.visibility</p:attrName>
                                        </p:attrNameLst>
                                      </p:cBhvr>
                                      <p:to>
                                        <p:strVal val="visible"/>
                                      </p:to>
                                    </p:set>
                                    <p:animEffect transition="in" filter="fade">
                                      <p:cBhvr>
                                        <p:cTn id="10" dur="500"/>
                                        <p:tgtEl>
                                          <p:spTgt spid="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animEffect transition="in" filter="fade">
                                      <p:cBhvr>
                                        <p:cTn id="18" dur="500"/>
                                        <p:tgtEl>
                                          <p:spTgt spid="4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fade">
                                      <p:cBhvr>
                                        <p:cTn id="26"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P spid="45" grpId="0" build="p"/>
      <p:bldP spid="4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4000" dirty="0" smtClean="0">
                <a:solidFill>
                  <a:schemeClr val="accent1">
                    <a:lumMod val="50000"/>
                  </a:schemeClr>
                </a:solidFill>
              </a:rPr>
              <a:t>Μικροοργανισμοί</a:t>
            </a:r>
            <a:endParaRPr lang="en-US" sz="4000" dirty="0"/>
          </a:p>
        </p:txBody>
      </p:sp>
      <p:sp>
        <p:nvSpPr>
          <p:cNvPr id="13" name="Content Placeholder 12"/>
          <p:cNvSpPr>
            <a:spLocks noGrp="1"/>
          </p:cNvSpPr>
          <p:nvPr>
            <p:ph sz="quarter" idx="13"/>
          </p:nvPr>
        </p:nvSpPr>
        <p:spPr>
          <a:xfrm>
            <a:off x="2736304" y="914400"/>
            <a:ext cx="6372200" cy="1218456"/>
          </a:xfrm>
        </p:spPr>
        <p:txBody>
          <a:bodyPr>
            <a:normAutofit/>
          </a:bodyPr>
          <a:lstStyle/>
          <a:p>
            <a:r>
              <a:rPr lang="el-GR" sz="3500" dirty="0" smtClean="0"/>
              <a:t>Οι μικροοργανισμοί διακρίνονται σε: </a:t>
            </a:r>
          </a:p>
        </p:txBody>
      </p:sp>
      <p:sp>
        <p:nvSpPr>
          <p:cNvPr id="4" name="3 - TextBox"/>
          <p:cNvSpPr txBox="1"/>
          <p:nvPr/>
        </p:nvSpPr>
        <p:spPr>
          <a:xfrm>
            <a:off x="2555776" y="2129368"/>
            <a:ext cx="4608512" cy="2523768"/>
          </a:xfrm>
          <a:prstGeom prst="rect">
            <a:avLst/>
          </a:prstGeom>
          <a:noFill/>
        </p:spPr>
        <p:txBody>
          <a:bodyPr wrap="square" rtlCol="0">
            <a:spAutoFit/>
          </a:bodyPr>
          <a:lstStyle/>
          <a:p>
            <a:pPr lvl="1">
              <a:buFont typeface="Arial" pitchFamily="34" charset="0"/>
              <a:buChar char="•"/>
            </a:pPr>
            <a:r>
              <a:rPr lang="el-GR" sz="3500" dirty="0" smtClean="0">
                <a:solidFill>
                  <a:schemeClr val="bg2">
                    <a:lumMod val="50000"/>
                  </a:schemeClr>
                </a:solidFill>
              </a:rPr>
              <a:t> Μύκητες </a:t>
            </a:r>
          </a:p>
          <a:p>
            <a:pPr lvl="1">
              <a:buFont typeface="Arial" pitchFamily="34" charset="0"/>
              <a:buChar char="•"/>
            </a:pPr>
            <a:r>
              <a:rPr lang="el-GR" sz="3500" dirty="0" smtClean="0">
                <a:solidFill>
                  <a:schemeClr val="bg2">
                    <a:lumMod val="50000"/>
                  </a:schemeClr>
                </a:solidFill>
              </a:rPr>
              <a:t> Πρωτόζωα</a:t>
            </a:r>
          </a:p>
          <a:p>
            <a:pPr lvl="1">
              <a:buFont typeface="Arial" pitchFamily="34" charset="0"/>
              <a:buChar char="•"/>
            </a:pPr>
            <a:r>
              <a:rPr lang="el-GR" sz="3500" dirty="0" smtClean="0">
                <a:solidFill>
                  <a:schemeClr val="bg2">
                    <a:lumMod val="50000"/>
                  </a:schemeClr>
                </a:solidFill>
              </a:rPr>
              <a:t> Βακτήρια</a:t>
            </a:r>
          </a:p>
          <a:p>
            <a:pPr lvl="1">
              <a:buFont typeface="Arial" pitchFamily="34" charset="0"/>
              <a:buChar char="•"/>
            </a:pPr>
            <a:r>
              <a:rPr lang="el-GR" sz="3500" dirty="0" smtClean="0">
                <a:solidFill>
                  <a:schemeClr val="bg2">
                    <a:lumMod val="50000"/>
                  </a:schemeClr>
                </a:solidFill>
              </a:rPr>
              <a:t> Ιούς</a:t>
            </a:r>
            <a:endParaRPr lang="en-US" sz="3500" dirty="0" smtClean="0">
              <a:solidFill>
                <a:schemeClr val="bg2">
                  <a:lumMod val="50000"/>
                </a:schemeClr>
              </a:solidFill>
            </a:endParaRPr>
          </a:p>
          <a:p>
            <a:endParaRPr lang="el-GR" dirty="0"/>
          </a:p>
        </p:txBody>
      </p:sp>
    </p:spTree>
    <p:extLst>
      <p:ext uri="{BB962C8B-B14F-4D97-AF65-F5344CB8AC3E}">
        <p14:creationId xmlns:p14="http://schemas.microsoft.com/office/powerpoint/2010/main" val="233317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39154"/>
            <a:ext cx="8229600" cy="1417638"/>
          </a:xfrm>
        </p:spPr>
        <p:txBody>
          <a:bodyPr>
            <a:normAutofit fontScale="90000"/>
          </a:bodyPr>
          <a:lstStyle/>
          <a:p>
            <a:r>
              <a:rPr lang="el-GR" sz="3600" b="1" dirty="0" smtClean="0">
                <a:solidFill>
                  <a:srgbClr val="008000"/>
                </a:solidFill>
                <a:latin typeface="Franklin Gothic Heavy" pitchFamily="34" charset="0"/>
              </a:rPr>
              <a:t>Η σύνδεση αντιγόνου -αντισώματος έχει ως αποτέλεσμα:</a:t>
            </a:r>
            <a:br>
              <a:rPr lang="el-GR" sz="3600" b="1" dirty="0" smtClean="0">
                <a:solidFill>
                  <a:srgbClr val="008000"/>
                </a:solidFill>
                <a:latin typeface="Franklin Gothic Heavy" pitchFamily="34" charset="0"/>
              </a:rPr>
            </a:br>
            <a:endParaRPr lang="el-GR" sz="3600" b="1" dirty="0">
              <a:solidFill>
                <a:srgbClr val="008000"/>
              </a:solidFill>
              <a:latin typeface="Franklin Gothic Heavy" pitchFamily="34" charset="0"/>
            </a:endParaRPr>
          </a:p>
        </p:txBody>
      </p:sp>
      <p:sp>
        <p:nvSpPr>
          <p:cNvPr id="3" name="2 - Θέση περιεχομένου"/>
          <p:cNvSpPr>
            <a:spLocks noGrp="1"/>
          </p:cNvSpPr>
          <p:nvPr>
            <p:ph idx="1"/>
          </p:nvPr>
        </p:nvSpPr>
        <p:spPr/>
        <p:txBody>
          <a:bodyPr>
            <a:normAutofit/>
          </a:bodyPr>
          <a:lstStyle/>
          <a:p>
            <a:pPr lvl="1">
              <a:buNone/>
            </a:pPr>
            <a:r>
              <a:rPr lang="el-GR" dirty="0" smtClean="0">
                <a:solidFill>
                  <a:schemeClr val="bg1"/>
                </a:solidFill>
              </a:rPr>
              <a:t>• Την εξουδετέρωση του μικροοργανισμού.</a:t>
            </a:r>
          </a:p>
          <a:p>
            <a:pPr lvl="1">
              <a:buNone/>
            </a:pPr>
            <a:r>
              <a:rPr lang="el-GR" dirty="0" smtClean="0">
                <a:solidFill>
                  <a:schemeClr val="bg1"/>
                </a:solidFill>
              </a:rPr>
              <a:t>• Την αδρανοποίηση των παραγόμενων τοξινών.</a:t>
            </a:r>
          </a:p>
          <a:p>
            <a:pPr lvl="1">
              <a:buNone/>
            </a:pPr>
            <a:r>
              <a:rPr lang="el-GR" dirty="0" smtClean="0">
                <a:solidFill>
                  <a:schemeClr val="bg1"/>
                </a:solidFill>
              </a:rPr>
              <a:t>• την αναγνώριση του μικροοργανισμού από τα </a:t>
            </a:r>
            <a:r>
              <a:rPr lang="el-GR" dirty="0" err="1" smtClean="0">
                <a:solidFill>
                  <a:schemeClr val="bg1"/>
                </a:solidFill>
              </a:rPr>
              <a:t>μακροφάγα</a:t>
            </a:r>
            <a:r>
              <a:rPr lang="el-GR" dirty="0" smtClean="0">
                <a:solidFill>
                  <a:schemeClr val="bg1"/>
                </a:solidFill>
              </a:rPr>
              <a:t> με σκοπό την ολοκληρωτική του καταστροφή.</a:t>
            </a:r>
            <a:endParaRPr lang="el-GR" dirty="0">
              <a:solidFill>
                <a:schemeClr val="bg1"/>
              </a:solidFill>
            </a:endParaRPr>
          </a:p>
        </p:txBody>
      </p:sp>
      <p:pic>
        <p:nvPicPr>
          <p:cNvPr id="10242" name="Picture 2" descr="C:\Users\User\PresenterMedia\Static_People\virus_spores_1600_clr_8621.png"/>
          <p:cNvPicPr>
            <a:picLocks noChangeAspect="1" noChangeArrowheads="1"/>
          </p:cNvPicPr>
          <p:nvPr/>
        </p:nvPicPr>
        <p:blipFill>
          <a:blip r:embed="rId3" cstate="print"/>
          <a:srcRect/>
          <a:stretch>
            <a:fillRect/>
          </a:stretch>
        </p:blipFill>
        <p:spPr bwMode="auto">
          <a:xfrm>
            <a:off x="1572344" y="3548330"/>
            <a:ext cx="5807968" cy="391311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748696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4007034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Μάρθα </a:t>
            </a:r>
            <a:r>
              <a:rPr lang="el-GR" sz="2000" dirty="0" err="1"/>
              <a:t>Κελέση</a:t>
            </a:r>
            <a:r>
              <a:rPr lang="el-GR" sz="2000" dirty="0"/>
              <a:t> 2014. Μάρθα </a:t>
            </a:r>
            <a:r>
              <a:rPr lang="el-GR" sz="2000" dirty="0" err="1"/>
              <a:t>Κελέση</a:t>
            </a:r>
            <a:r>
              <a:rPr lang="el-GR" sz="2000" dirty="0"/>
              <a:t>. «Εισαγωγή στη Νοσηλευτική Επιστήμη. Ενότητα 3: Ασηψία – </a:t>
            </a:r>
            <a:r>
              <a:rPr lang="el-GR" sz="2000"/>
              <a:t>1ο </a:t>
            </a:r>
            <a:r>
              <a:rPr lang="el-GR" sz="2000" smtClean="0"/>
              <a:t>μέρος</a:t>
            </a:r>
            <a:r>
              <a:rPr lang="el-GR" sz="2000" smtClean="0"/>
              <a:t>». </a:t>
            </a:r>
            <a:r>
              <a:rPr lang="el-GR" sz="2000" dirty="0" smtClean="0"/>
              <a:t>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14820288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1728192"/>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55500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155448"/>
            <a:ext cx="9036496" cy="3456384"/>
          </a:xfrm>
          <a:prstGeom prst="rect">
            <a:avLst/>
          </a:prstGeom>
        </p:spPr>
        <p:txBody>
          <a:bodyPr vert="horz" wrap="square" lIns="91440" tIns="45720" rIns="91440" bIns="45720" rtlCol="0" anchor="ctr">
            <a:normAutofit/>
          </a:bodyPr>
          <a:lstStyle/>
          <a:p>
            <a:pPr fontAlgn="base">
              <a:spcBef>
                <a:spcPct val="0"/>
              </a:spcBef>
              <a:spcAft>
                <a:spcPct val="0"/>
              </a:spcAft>
            </a:pPr>
            <a:r>
              <a:rPr lang="el-GR" dirty="0">
                <a:solidFill>
                  <a:prstClr val="black"/>
                </a:solidFill>
              </a:rPr>
              <a:t>[1] http://creativecommons.org/licenses/by-nc-sa/4.0/ </a:t>
            </a:r>
            <a:endParaRPr lang="en-US" dirty="0" smtClean="0">
              <a:solidFill>
                <a:prstClr val="black"/>
              </a:solidFill>
            </a:endParaRPr>
          </a:p>
          <a:p>
            <a:pPr fontAlgn="base">
              <a:spcBef>
                <a:spcPct val="0"/>
              </a:spcBef>
              <a:spcAft>
                <a:spcPct val="0"/>
              </a:spcAft>
            </a:pPr>
            <a:endParaRPr lang="el-GR" dirty="0">
              <a:solidFill>
                <a:prstClr val="black"/>
              </a:solidFill>
            </a:endParaRPr>
          </a:p>
          <a:p>
            <a:pPr fontAlgn="base">
              <a:spcBef>
                <a:spcPct val="0"/>
              </a:spcBef>
              <a:spcAft>
                <a:spcPct val="0"/>
              </a:spcAft>
            </a:pPr>
            <a:r>
              <a:rPr lang="el-GR" dirty="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fontAlgn="base">
              <a:spcBef>
                <a:spcPct val="0"/>
              </a:spcBef>
              <a:spcAft>
                <a:spcPct val="0"/>
              </a:spcAft>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fontAlgn="base">
              <a:spcBef>
                <a:spcPct val="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fontAlgn="base">
              <a:spcBef>
                <a:spcPct val="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marL="342900" indent="-342900" fontAlgn="base">
              <a:spcBef>
                <a:spcPct val="0"/>
              </a:spcBef>
              <a:spcAft>
                <a:spcPct val="0"/>
              </a:spcAft>
              <a:buFont typeface="Arial" panose="020B0604020202020204" pitchFamily="34" charset="0"/>
              <a:buChar char="•"/>
            </a:pPr>
            <a:endParaRPr lang="el-GR" dirty="0">
              <a:solidFill>
                <a:prstClr val="black"/>
              </a:solidFill>
            </a:endParaRPr>
          </a:p>
          <a:p>
            <a:pPr fontAlgn="base">
              <a:spcBef>
                <a:spcPct val="0"/>
              </a:spcBef>
              <a:spcAft>
                <a:spcPct val="0"/>
              </a:spcAft>
            </a:pPr>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40659392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5585200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a:t>Βασική </a:t>
            </a:r>
            <a:r>
              <a:rPr lang="el-GR" sz="2000" dirty="0" smtClean="0"/>
              <a:t>Νοσηλευτική, Θεωρία</a:t>
            </a:r>
            <a:r>
              <a:rPr lang="el-GR" sz="2000" dirty="0"/>
              <a:t>, Εκπαίδευση, </a:t>
            </a:r>
            <a:r>
              <a:rPr lang="el-GR" sz="2000" dirty="0" smtClean="0"/>
              <a:t>Εφαρμογή, Δ</a:t>
            </a:r>
            <a:r>
              <a:rPr lang="el-GR" sz="2000" dirty="0"/>
              <a:t>. </a:t>
            </a:r>
            <a:r>
              <a:rPr lang="el-GR" sz="2000" dirty="0" smtClean="0"/>
              <a:t>Παπαγεωργίου, </a:t>
            </a:r>
            <a:r>
              <a:rPr lang="el-GR" sz="2000" dirty="0"/>
              <a:t>Μ. </a:t>
            </a:r>
            <a:r>
              <a:rPr lang="el-GR" sz="2000" dirty="0" err="1" smtClean="0"/>
              <a:t>Κελέση</a:t>
            </a:r>
            <a:r>
              <a:rPr lang="el-GR" sz="2000" dirty="0" smtClean="0"/>
              <a:t>, </a:t>
            </a:r>
            <a:r>
              <a:rPr lang="el-GR" sz="2000" dirty="0"/>
              <a:t>Γ</a:t>
            </a:r>
            <a:r>
              <a:rPr lang="el-GR" sz="2000" dirty="0" smtClean="0"/>
              <a:t>. </a:t>
            </a:r>
            <a:r>
              <a:rPr lang="el-GR" sz="2000" dirty="0" err="1" smtClean="0"/>
              <a:t>Φασόη</a:t>
            </a:r>
            <a:r>
              <a:rPr lang="el-GR" sz="2000" dirty="0" smtClean="0"/>
              <a:t>, Κωνσταντάρας </a:t>
            </a:r>
            <a:r>
              <a:rPr lang="el-GR" sz="2000" dirty="0"/>
              <a:t>Ιατρικές Εκδόσεις</a:t>
            </a:r>
          </a:p>
        </p:txBody>
      </p:sp>
    </p:spTree>
    <p:extLst>
      <p:ext uri="{BB962C8B-B14F-4D97-AF65-F5344CB8AC3E}">
        <p14:creationId xmlns:p14="http://schemas.microsoft.com/office/powerpoint/2010/main" val="23280895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403312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699792" y="188640"/>
            <a:ext cx="6048672" cy="1255195"/>
          </a:xfrm>
        </p:spPr>
        <p:txBody>
          <a:bodyPr/>
          <a:lstStyle/>
          <a:p>
            <a:r>
              <a:rPr lang="el-GR" sz="3500" dirty="0" smtClean="0">
                <a:solidFill>
                  <a:schemeClr val="accent1">
                    <a:lumMod val="50000"/>
                  </a:schemeClr>
                </a:solidFill>
              </a:rPr>
              <a:t>Παθογόνοι μικροοργανισμοί</a:t>
            </a:r>
          </a:p>
        </p:txBody>
      </p:sp>
      <p:sp>
        <p:nvSpPr>
          <p:cNvPr id="3" name="2 - Υπότιτλος"/>
          <p:cNvSpPr>
            <a:spLocks noGrp="1"/>
          </p:cNvSpPr>
          <p:nvPr>
            <p:ph type="subTitle" idx="1"/>
          </p:nvPr>
        </p:nvSpPr>
        <p:spPr>
          <a:xfrm>
            <a:off x="2771800" y="1412776"/>
            <a:ext cx="6048672" cy="5112568"/>
          </a:xfrm>
        </p:spPr>
        <p:txBody>
          <a:bodyPr/>
          <a:lstStyle/>
          <a:p>
            <a:pPr>
              <a:buFont typeface="Arial" pitchFamily="34" charset="0"/>
              <a:buChar char="•"/>
            </a:pPr>
            <a:r>
              <a:rPr lang="el-GR" sz="2800" dirty="0" smtClean="0">
                <a:solidFill>
                  <a:schemeClr val="bg2">
                    <a:lumMod val="50000"/>
                  </a:schemeClr>
                </a:solidFill>
              </a:rPr>
              <a:t> </a:t>
            </a:r>
            <a:r>
              <a:rPr lang="el-GR" sz="2800" b="1" dirty="0" smtClean="0">
                <a:solidFill>
                  <a:schemeClr val="bg2">
                    <a:lumMod val="50000"/>
                  </a:schemeClr>
                </a:solidFill>
              </a:rPr>
              <a:t>Παθογόνοι μικροοργανισμοί </a:t>
            </a:r>
            <a:r>
              <a:rPr lang="el-GR" sz="2800" dirty="0" smtClean="0">
                <a:solidFill>
                  <a:schemeClr val="bg2">
                    <a:lumMod val="50000"/>
                  </a:schemeClr>
                </a:solidFill>
              </a:rPr>
              <a:t>ονομάζονται οι μικροοργανισμοί που χρησιμοποιούν τον άνθρωπο ως ξενιστή τους και μπορεί να προκαλέσουν διαταραχές στην υγεία του. </a:t>
            </a:r>
          </a:p>
          <a:p>
            <a:pPr>
              <a:buFont typeface="Arial" pitchFamily="34" charset="0"/>
              <a:buChar char="•"/>
            </a:pPr>
            <a:r>
              <a:rPr lang="el-GR" sz="2800" dirty="0" smtClean="0">
                <a:solidFill>
                  <a:schemeClr val="bg2">
                    <a:lumMod val="50000"/>
                  </a:schemeClr>
                </a:solidFill>
              </a:rPr>
              <a:t> </a:t>
            </a:r>
            <a:r>
              <a:rPr lang="el-GR" sz="2800" b="1" dirty="0" smtClean="0">
                <a:solidFill>
                  <a:schemeClr val="bg2">
                    <a:lumMod val="50000"/>
                  </a:schemeClr>
                </a:solidFill>
              </a:rPr>
              <a:t>Δυνητικά παθογόνοι: </a:t>
            </a:r>
            <a:r>
              <a:rPr lang="el-GR" sz="2800" dirty="0" smtClean="0">
                <a:solidFill>
                  <a:schemeClr val="bg2">
                    <a:lumMod val="50000"/>
                  </a:schemeClr>
                </a:solidFill>
              </a:rPr>
              <a:t>Κάποιοι μικροοργανισμοί, αποτελούν  φυσιολογική χλωρίδα για τον άνθρωπο, είτε διότι παράγουν χρήσιμες χημικές ουσίες τις οποίες ο άνθρωπος δεν μπορεί να συνθέσει μόνος του (όπως βιταμίνη Κ) είτε διότι συμβάλλουν στην άμυνα του οργανισμού.</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0" r="-10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627784" y="588872"/>
            <a:ext cx="6516216" cy="1143000"/>
          </a:xfrm>
        </p:spPr>
        <p:txBody>
          <a:bodyPr>
            <a:noAutofit/>
          </a:bodyPr>
          <a:lstStyle/>
          <a:p>
            <a:r>
              <a:rPr lang="el-GR" sz="3200" b="1" dirty="0">
                <a:solidFill>
                  <a:srgbClr val="0070C0"/>
                </a:solidFill>
              </a:rPr>
              <a:t>Μετάδοση και αντιμετώπιση </a:t>
            </a:r>
            <a:r>
              <a:rPr lang="el-GR" sz="3200" b="1" dirty="0" smtClean="0">
                <a:solidFill>
                  <a:srgbClr val="0070C0"/>
                </a:solidFill>
              </a:rPr>
              <a:t>των</a:t>
            </a:r>
            <a:r>
              <a:rPr lang="en-US" sz="3200" b="1" dirty="0" smtClean="0">
                <a:solidFill>
                  <a:srgbClr val="0070C0"/>
                </a:solidFill>
              </a:rPr>
              <a:t> </a:t>
            </a:r>
            <a:r>
              <a:rPr lang="el-GR" sz="3200" b="1" dirty="0" smtClean="0">
                <a:solidFill>
                  <a:srgbClr val="0070C0"/>
                </a:solidFill>
              </a:rPr>
              <a:t>παθογόνων</a:t>
            </a:r>
            <a:r>
              <a:rPr lang="en-US" sz="3200" b="1" dirty="0" smtClean="0">
                <a:solidFill>
                  <a:srgbClr val="0070C0"/>
                </a:solidFill>
              </a:rPr>
              <a:t> </a:t>
            </a:r>
            <a:r>
              <a:rPr lang="el-GR" sz="3200" b="1" dirty="0" smtClean="0">
                <a:solidFill>
                  <a:srgbClr val="0070C0"/>
                </a:solidFill>
              </a:rPr>
              <a:t>μικροοργανισμών</a:t>
            </a:r>
            <a:endParaRPr lang="el-GR" sz="3200" dirty="0">
              <a:solidFill>
                <a:srgbClr val="0070C0"/>
              </a:solidFill>
            </a:endParaRPr>
          </a:p>
        </p:txBody>
      </p:sp>
      <p:sp>
        <p:nvSpPr>
          <p:cNvPr id="3" name="2 - Θέση περιεχομένου"/>
          <p:cNvSpPr>
            <a:spLocks noGrp="1"/>
          </p:cNvSpPr>
          <p:nvPr>
            <p:ph idx="1"/>
          </p:nvPr>
        </p:nvSpPr>
        <p:spPr>
          <a:xfrm>
            <a:off x="3001472" y="1659864"/>
            <a:ext cx="6552728" cy="2520280"/>
          </a:xfrm>
        </p:spPr>
        <p:txBody>
          <a:bodyPr>
            <a:normAutofit/>
          </a:bodyPr>
          <a:lstStyle/>
          <a:p>
            <a:r>
              <a:rPr lang="el-GR" sz="2800" dirty="0">
                <a:solidFill>
                  <a:schemeClr val="bg1"/>
                </a:solidFill>
              </a:rPr>
              <a:t>Η είσοδος ενός παθογόνου μικροοργανισμού στον </a:t>
            </a:r>
            <a:r>
              <a:rPr lang="el-GR" sz="2800" dirty="0" smtClean="0">
                <a:solidFill>
                  <a:schemeClr val="bg1"/>
                </a:solidFill>
              </a:rPr>
              <a:t>οργανισμό </a:t>
            </a:r>
            <a:r>
              <a:rPr lang="el-GR" sz="2800" dirty="0">
                <a:solidFill>
                  <a:schemeClr val="bg1"/>
                </a:solidFill>
              </a:rPr>
              <a:t>του ανθρώπου ονομάζεται </a:t>
            </a:r>
            <a:r>
              <a:rPr lang="el-GR" sz="2800" b="1" dirty="0">
                <a:solidFill>
                  <a:srgbClr val="0070C0"/>
                </a:solidFill>
              </a:rPr>
              <a:t>μόλυνση</a:t>
            </a:r>
            <a:r>
              <a:rPr lang="el-GR" sz="2800" b="1" dirty="0">
                <a:solidFill>
                  <a:schemeClr val="bg1"/>
                </a:solidFill>
              </a:rPr>
              <a:t>, </a:t>
            </a:r>
            <a:r>
              <a:rPr lang="el-GR" sz="2800" dirty="0">
                <a:solidFill>
                  <a:schemeClr val="bg1"/>
                </a:solidFill>
              </a:rPr>
              <a:t>ενώ </a:t>
            </a:r>
            <a:r>
              <a:rPr lang="el-GR" sz="2800" dirty="0" smtClean="0">
                <a:solidFill>
                  <a:schemeClr val="bg1"/>
                </a:solidFill>
              </a:rPr>
              <a:t>η</a:t>
            </a:r>
            <a:r>
              <a:rPr lang="el-GR" sz="2800" b="1" dirty="0" smtClean="0">
                <a:solidFill>
                  <a:schemeClr val="bg1"/>
                </a:solidFill>
              </a:rPr>
              <a:t> </a:t>
            </a:r>
            <a:r>
              <a:rPr lang="el-GR" sz="2800" dirty="0" smtClean="0">
                <a:solidFill>
                  <a:schemeClr val="bg1"/>
                </a:solidFill>
              </a:rPr>
              <a:t>εγκατάσταση </a:t>
            </a:r>
            <a:r>
              <a:rPr lang="el-GR" sz="2800" dirty="0">
                <a:solidFill>
                  <a:schemeClr val="bg1"/>
                </a:solidFill>
              </a:rPr>
              <a:t>και ο πολλαπλασιασμός του </a:t>
            </a:r>
            <a:r>
              <a:rPr lang="el-GR" sz="2800" dirty="0" smtClean="0">
                <a:solidFill>
                  <a:schemeClr val="bg1"/>
                </a:solidFill>
              </a:rPr>
              <a:t>ονομάζεται </a:t>
            </a:r>
            <a:r>
              <a:rPr lang="el-GR" sz="2800" b="1" dirty="0" smtClean="0">
                <a:solidFill>
                  <a:srgbClr val="0070C0"/>
                </a:solidFill>
              </a:rPr>
              <a:t>λοίμωξη</a:t>
            </a:r>
            <a:r>
              <a:rPr lang="el-GR" sz="2800" b="1" dirty="0">
                <a:solidFill>
                  <a:schemeClr val="bg1"/>
                </a:solidFill>
              </a:rPr>
              <a:t>. </a:t>
            </a:r>
            <a:endParaRPr lang="el-GR"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6480720" cy="2088232"/>
          </a:xfrm>
        </p:spPr>
        <p:txBody>
          <a:bodyPr>
            <a:normAutofit fontScale="90000"/>
          </a:bodyPr>
          <a:lstStyle/>
          <a:p>
            <a:r>
              <a:rPr lang="el-GR" dirty="0" smtClean="0">
                <a:solidFill>
                  <a:schemeClr val="accent1">
                    <a:lumMod val="50000"/>
                  </a:schemeClr>
                </a:solidFill>
              </a:rPr>
              <a:t>Πολλά μικρόβια απειλούν την υγεία μας μέσω των ουσιών που παράγουν, οι οποίες ονομάζονται τοξίνες και διακρίνονται σε:</a:t>
            </a:r>
          </a:p>
        </p:txBody>
      </p:sp>
      <p:sp>
        <p:nvSpPr>
          <p:cNvPr id="3" name="Content Placeholder 2"/>
          <p:cNvSpPr>
            <a:spLocks noGrp="1"/>
          </p:cNvSpPr>
          <p:nvPr>
            <p:ph idx="1"/>
          </p:nvPr>
        </p:nvSpPr>
        <p:spPr>
          <a:xfrm>
            <a:off x="323528" y="2636912"/>
            <a:ext cx="5338936" cy="2016224"/>
          </a:xfrm>
        </p:spPr>
        <p:txBody>
          <a:bodyPr>
            <a:normAutofit/>
          </a:bodyPr>
          <a:lstStyle/>
          <a:p>
            <a:r>
              <a:rPr lang="el-GR" sz="2800" b="1" dirty="0" err="1" smtClean="0">
                <a:solidFill>
                  <a:schemeClr val="tx1"/>
                </a:solidFill>
              </a:rPr>
              <a:t>Ενδοτοξίνες</a:t>
            </a:r>
            <a:r>
              <a:rPr lang="el-GR" sz="2800" b="1" dirty="0" smtClean="0">
                <a:solidFill>
                  <a:schemeClr val="tx1"/>
                </a:solidFill>
              </a:rPr>
              <a:t> </a:t>
            </a:r>
          </a:p>
          <a:p>
            <a:r>
              <a:rPr lang="el-GR" sz="2800" b="1" dirty="0" err="1" smtClean="0">
                <a:solidFill>
                  <a:schemeClr val="tx1"/>
                </a:solidFill>
              </a:rPr>
              <a:t>Εξωτοξίνες</a:t>
            </a:r>
            <a:endParaRPr lang="el-GR" sz="2800" b="1"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42807"/>
            <a:ext cx="4483693" cy="5978257"/>
          </a:xfrm>
          <a:prstGeom prst="rect">
            <a:avLst/>
          </a:prstGeom>
        </p:spPr>
      </p:pic>
    </p:spTree>
    <p:extLst>
      <p:ext uri="{BB962C8B-B14F-4D97-AF65-F5344CB8AC3E}">
        <p14:creationId xmlns:p14="http://schemas.microsoft.com/office/powerpoint/2010/main" val="3710807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3" cstate="print"/>
          <a:stretch>
            <a:fillRect/>
          </a:stretch>
        </p:blipFill>
        <p:spPr>
          <a:xfrm>
            <a:off x="539552" y="532457"/>
            <a:ext cx="2089404" cy="2176463"/>
          </a:xfrm>
        </p:spPr>
      </p:pic>
      <p:sp>
        <p:nvSpPr>
          <p:cNvPr id="8" name="Content Placeholder 7"/>
          <p:cNvSpPr>
            <a:spLocks noGrp="1"/>
          </p:cNvSpPr>
          <p:nvPr>
            <p:ph sz="half" idx="2"/>
          </p:nvPr>
        </p:nvSpPr>
        <p:spPr>
          <a:xfrm>
            <a:off x="3059832" y="404664"/>
            <a:ext cx="5904656" cy="2144037"/>
          </a:xfrm>
        </p:spPr>
        <p:txBody>
          <a:bodyPr>
            <a:noAutofit/>
          </a:bodyPr>
          <a:lstStyle/>
          <a:p>
            <a:r>
              <a:rPr lang="el-GR" sz="2400" dirty="0" smtClean="0">
                <a:solidFill>
                  <a:schemeClr val="tx1"/>
                </a:solidFill>
              </a:rPr>
              <a:t>Οι </a:t>
            </a:r>
            <a:r>
              <a:rPr lang="el-GR" sz="2400" b="1" dirty="0" err="1" smtClean="0">
                <a:solidFill>
                  <a:srgbClr val="C00000"/>
                </a:solidFill>
              </a:rPr>
              <a:t>ενδοτοξίνες</a:t>
            </a:r>
            <a:r>
              <a:rPr lang="el-GR" sz="2400" dirty="0" smtClean="0">
                <a:solidFill>
                  <a:schemeClr val="tx1"/>
                </a:solidFill>
              </a:rPr>
              <a:t> βρίσκονται στο κυτταρικό τοίχωμα ορισμένων παθογόνων βακτηρίων και είναι υπεύθυνες για συμπτώματα όπως ο πυρετός ή η πτώση της πίεσης του αίματος.</a:t>
            </a:r>
            <a:endParaRPr lang="en-US" sz="2400" dirty="0">
              <a:solidFill>
                <a:schemeClr val="tx1"/>
              </a:solidFill>
            </a:endParaRPr>
          </a:p>
        </p:txBody>
      </p:sp>
      <p:pic>
        <p:nvPicPr>
          <p:cNvPr id="9" name="Content Placeholder 8"/>
          <p:cNvPicPr>
            <a:picLocks noGrp="1" noChangeAspect="1"/>
          </p:cNvPicPr>
          <p:nvPr>
            <p:ph sz="half" idx="14"/>
          </p:nvPr>
        </p:nvPicPr>
        <p:blipFill>
          <a:blip r:embed="rId4" cstate="print"/>
          <a:stretch>
            <a:fillRect/>
          </a:stretch>
        </p:blipFill>
        <p:spPr>
          <a:xfrm>
            <a:off x="883352" y="3284984"/>
            <a:ext cx="1672424" cy="1887080"/>
          </a:xfrm>
        </p:spPr>
      </p:pic>
      <p:sp>
        <p:nvSpPr>
          <p:cNvPr id="11" name="Content Placeholder 10"/>
          <p:cNvSpPr>
            <a:spLocks noGrp="1"/>
          </p:cNvSpPr>
          <p:nvPr>
            <p:ph sz="half" idx="15"/>
          </p:nvPr>
        </p:nvSpPr>
        <p:spPr>
          <a:xfrm>
            <a:off x="3131840" y="3140968"/>
            <a:ext cx="5832648" cy="2213200"/>
          </a:xfrm>
        </p:spPr>
        <p:txBody>
          <a:bodyPr>
            <a:noAutofit/>
          </a:bodyPr>
          <a:lstStyle/>
          <a:p>
            <a:r>
              <a:rPr lang="el-GR" sz="2400" dirty="0" smtClean="0">
                <a:solidFill>
                  <a:schemeClr val="tx1"/>
                </a:solidFill>
              </a:rPr>
              <a:t>Οι </a:t>
            </a:r>
            <a:r>
              <a:rPr lang="el-GR" sz="2400" b="1" dirty="0" err="1" smtClean="0">
                <a:solidFill>
                  <a:srgbClr val="C00000"/>
                </a:solidFill>
              </a:rPr>
              <a:t>εξωτοξίνες</a:t>
            </a:r>
            <a:r>
              <a:rPr lang="el-GR" sz="2400" dirty="0" smtClean="0">
                <a:solidFill>
                  <a:schemeClr val="tx1"/>
                </a:solidFill>
              </a:rPr>
              <a:t> εκκρίνονται από τα παθογόνα βακτήρια και με την κυκλοφορία του αίματος διασπείρονται στο εσωτερικό του ανθρώπινου οργανισμού και προσβάλλουν, ανάλογα με τη φύση τους, συγκεκριμένα όργανα.</a:t>
            </a:r>
          </a:p>
        </p:txBody>
      </p:sp>
    </p:spTree>
    <p:extLst>
      <p:ext uri="{BB962C8B-B14F-4D97-AF65-F5344CB8AC3E}">
        <p14:creationId xmlns:p14="http://schemas.microsoft.com/office/powerpoint/2010/main" val="1778318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15963"/>
          </a:xfrm>
          <a:ln>
            <a:noFill/>
          </a:ln>
        </p:spPr>
        <p:txBody>
          <a:bodyPr>
            <a:noAutofit/>
          </a:bodyPr>
          <a:lstStyle/>
          <a:p>
            <a:r>
              <a:rPr lang="el-GR" sz="3400" dirty="0" smtClean="0">
                <a:solidFill>
                  <a:schemeClr val="tx2">
                    <a:lumMod val="20000"/>
                    <a:lumOff val="80000"/>
                  </a:schemeClr>
                </a:solidFill>
              </a:rPr>
              <a:t>Τρόποι μετάδοσης μικροοργανισμών</a:t>
            </a:r>
            <a:endParaRPr lang="en-US" sz="3400" dirty="0">
              <a:solidFill>
                <a:schemeClr val="tx2">
                  <a:lumMod val="20000"/>
                  <a:lumOff val="80000"/>
                </a:schemeClr>
              </a:solidFill>
            </a:endParaRPr>
          </a:p>
        </p:txBody>
      </p:sp>
      <p:pic>
        <p:nvPicPr>
          <p:cNvPr id="6" name="Bod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647825"/>
            <a:ext cx="3516962" cy="5038725"/>
          </a:xfrm>
          <a:prstGeom prst="rect">
            <a:avLst/>
          </a:prstGeom>
        </p:spPr>
      </p:pic>
      <p:pic>
        <p:nvPicPr>
          <p:cNvPr id="8" name="Han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509031"/>
            <a:ext cx="1837503" cy="2283458"/>
          </a:xfrm>
          <a:prstGeom prst="rect">
            <a:avLst/>
          </a:prstGeom>
        </p:spPr>
      </p:pic>
      <p:pic>
        <p:nvPicPr>
          <p:cNvPr id="5" name="Lin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75816" y="3404455"/>
            <a:ext cx="7010400" cy="214544"/>
          </a:xfrm>
          <a:prstGeom prst="rect">
            <a:avLst/>
          </a:prstGeom>
        </p:spPr>
      </p:pic>
      <p:pic>
        <p:nvPicPr>
          <p:cNvPr id="10" name="A"/>
          <p:cNvPicPr>
            <a:picLocks noChangeAspect="1"/>
          </p:cNvPicPr>
          <p:nvPr/>
        </p:nvPicPr>
        <p:blipFill>
          <a:blip r:embed="rId6" cstate="print"/>
          <a:stretch>
            <a:fillRect/>
          </a:stretch>
        </p:blipFill>
        <p:spPr>
          <a:xfrm>
            <a:off x="361774" y="2623582"/>
            <a:ext cx="537817" cy="788734"/>
          </a:xfrm>
          <a:prstGeom prst="rect">
            <a:avLst/>
          </a:prstGeom>
        </p:spPr>
      </p:pic>
      <p:pic>
        <p:nvPicPr>
          <p:cNvPr id="11" name="B"/>
          <p:cNvPicPr>
            <a:picLocks noChangeAspect="1"/>
          </p:cNvPicPr>
          <p:nvPr/>
        </p:nvPicPr>
        <p:blipFill>
          <a:blip r:embed="rId7" cstate="print"/>
          <a:stretch>
            <a:fillRect/>
          </a:stretch>
        </p:blipFill>
        <p:spPr>
          <a:xfrm>
            <a:off x="7376882" y="2533654"/>
            <a:ext cx="729683" cy="823337"/>
          </a:xfrm>
          <a:prstGeom prst="rect">
            <a:avLst/>
          </a:prstGeom>
        </p:spPr>
      </p:pic>
      <p:sp>
        <p:nvSpPr>
          <p:cNvPr id="49" name="Rounded Rectangle 48"/>
          <p:cNvSpPr/>
          <p:nvPr/>
        </p:nvSpPr>
        <p:spPr>
          <a:xfrm>
            <a:off x="858371" y="1052736"/>
            <a:ext cx="1481381" cy="1642120"/>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262"/>
            <a:r>
              <a:rPr lang="el-GR" sz="2400" dirty="0" smtClean="0">
                <a:solidFill>
                  <a:schemeClr val="tx1"/>
                </a:solidFill>
              </a:rPr>
              <a:t>Με τροφή και το νερό</a:t>
            </a:r>
            <a:endParaRPr lang="en-US" sz="2400" b="1" dirty="0">
              <a:solidFill>
                <a:schemeClr val="tx1"/>
              </a:solidFill>
            </a:endParaRPr>
          </a:p>
        </p:txBody>
      </p:sp>
      <p:sp>
        <p:nvSpPr>
          <p:cNvPr id="50" name="Rounded Rectangle 49"/>
          <p:cNvSpPr/>
          <p:nvPr/>
        </p:nvSpPr>
        <p:spPr>
          <a:xfrm>
            <a:off x="3115816" y="1628800"/>
            <a:ext cx="1600200" cy="1442000"/>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262"/>
            <a:r>
              <a:rPr lang="el-GR" sz="2200" dirty="0" smtClean="0">
                <a:solidFill>
                  <a:schemeClr val="tx1"/>
                </a:solidFill>
              </a:rPr>
              <a:t>Με την επαφή με μολυσμένα ζώα</a:t>
            </a:r>
            <a:endParaRPr lang="en-US" sz="2200" b="1" dirty="0">
              <a:solidFill>
                <a:schemeClr val="tx1"/>
              </a:solidFill>
            </a:endParaRPr>
          </a:p>
        </p:txBody>
      </p:sp>
      <p:sp>
        <p:nvSpPr>
          <p:cNvPr id="53" name="Rounded Rectangle 52"/>
          <p:cNvSpPr/>
          <p:nvPr/>
        </p:nvSpPr>
        <p:spPr>
          <a:xfrm>
            <a:off x="5292080" y="1124744"/>
            <a:ext cx="1924854" cy="1447800"/>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262"/>
            <a:r>
              <a:rPr lang="el-GR" sz="2000" dirty="0" smtClean="0">
                <a:solidFill>
                  <a:schemeClr val="tx1"/>
                </a:solidFill>
              </a:rPr>
              <a:t>Με τα σταγονίδια του βήχα ασθενούς ατόμου</a:t>
            </a:r>
            <a:endParaRPr lang="en-US" sz="2000" b="1" dirty="0">
              <a:solidFill>
                <a:schemeClr val="tx1"/>
              </a:solidFill>
            </a:endParaRPr>
          </a:p>
        </p:txBody>
      </p:sp>
      <p:sp>
        <p:nvSpPr>
          <p:cNvPr id="56" name="Rounded Rectangle 55"/>
          <p:cNvSpPr/>
          <p:nvPr/>
        </p:nvSpPr>
        <p:spPr>
          <a:xfrm>
            <a:off x="1677052" y="3733800"/>
            <a:ext cx="1825528" cy="1897355"/>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62"/>
            <a:endParaRPr lang="en-US" sz="1200" b="1" dirty="0" smtClean="0">
              <a:solidFill>
                <a:prstClr val="black"/>
              </a:solidFill>
            </a:endParaRPr>
          </a:p>
          <a:p>
            <a:pPr defTabSz="914262"/>
            <a:endParaRPr lang="en-US" sz="1200" b="1" dirty="0">
              <a:solidFill>
                <a:prstClr val="black"/>
              </a:solidFill>
            </a:endParaRPr>
          </a:p>
          <a:p>
            <a:pPr algn="ctr" defTabSz="914262"/>
            <a:r>
              <a:rPr lang="el-GR" sz="2200" dirty="0" smtClean="0">
                <a:solidFill>
                  <a:schemeClr val="tx1"/>
                </a:solidFill>
              </a:rPr>
              <a:t>Με την άμεση επαφή με μολυσμένα άτομα</a:t>
            </a:r>
            <a:endParaRPr lang="en-US" sz="2200" b="1" dirty="0">
              <a:solidFill>
                <a:schemeClr val="tx1"/>
              </a:solidFill>
            </a:endParaRPr>
          </a:p>
        </p:txBody>
      </p:sp>
      <p:sp>
        <p:nvSpPr>
          <p:cNvPr id="59" name="Rounded Rectangle 58"/>
          <p:cNvSpPr/>
          <p:nvPr/>
        </p:nvSpPr>
        <p:spPr>
          <a:xfrm>
            <a:off x="4147510" y="3879314"/>
            <a:ext cx="3016778" cy="1997958"/>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62"/>
            <a:endParaRPr lang="en-US" sz="2200" b="1" dirty="0" smtClean="0">
              <a:solidFill>
                <a:schemeClr val="tx1"/>
              </a:solidFill>
            </a:endParaRPr>
          </a:p>
          <a:p>
            <a:pPr defTabSz="914262"/>
            <a:r>
              <a:rPr lang="el-GR" sz="2200" dirty="0" smtClean="0">
                <a:solidFill>
                  <a:schemeClr val="tx1"/>
                </a:solidFill>
              </a:rPr>
              <a:t>Με την έμμεση επαφή με αντικείμενα που έχουν χρησιμοποιηθεί από μολυσμένο άτομο</a:t>
            </a:r>
            <a:endParaRPr lang="en-US" sz="2200" b="1" dirty="0">
              <a:solidFill>
                <a:schemeClr val="tx1"/>
              </a:solidFill>
            </a:endParaRPr>
          </a:p>
        </p:txBody>
      </p:sp>
      <p:cxnSp>
        <p:nvCxnSpPr>
          <p:cNvPr id="12" name="Straight Connector 11"/>
          <p:cNvCxnSpPr/>
          <p:nvPr/>
        </p:nvCxnSpPr>
        <p:spPr>
          <a:xfrm>
            <a:off x="1561641" y="2590800"/>
            <a:ext cx="0" cy="920927"/>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359082" y="3511728"/>
            <a:ext cx="0" cy="531483"/>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76600" y="2991776"/>
            <a:ext cx="0" cy="519951"/>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265453" y="2530751"/>
            <a:ext cx="0" cy="980976"/>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343400" y="3531898"/>
            <a:ext cx="0" cy="725212"/>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30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childTnLst>
                                </p:cTn>
                              </p:par>
                              <p:par>
                                <p:cTn id="8" presetID="42" presetClass="path" presetSubtype="0" accel="50000" decel="50000" fill="hold" nodeType="withEffect">
                                  <p:stCondLst>
                                    <p:cond delay="1400"/>
                                  </p:stCondLst>
                                  <p:childTnLst>
                                    <p:animMotion origin="layout" path="M -5.55556E-7 7.40741E-7 L 0.70382 -0.00023 " pathEditMode="relative" rAng="0" ptsTypes="AA">
                                      <p:cBhvr>
                                        <p:cTn id="9" dur="2300" fill="hold"/>
                                        <p:tgtEl>
                                          <p:spTgt spid="8"/>
                                        </p:tgtEl>
                                        <p:attrNameLst>
                                          <p:attrName>ppt_x</p:attrName>
                                          <p:attrName>ppt_y</p:attrName>
                                        </p:attrNameLst>
                                      </p:cBhvr>
                                      <p:rCtr x="35191" y="-23"/>
                                    </p:animMotion>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900"/>
                                        <p:tgtEl>
                                          <p:spTgt spid="6"/>
                                        </p:tgtEl>
                                      </p:cBhvr>
                                    </p:animEffect>
                                  </p:childTnLst>
                                </p:cTn>
                              </p:par>
                              <p:par>
                                <p:cTn id="13" presetID="42" presetClass="path" presetSubtype="0" accel="50000" decel="50000" fill="hold" nodeType="withEffect">
                                  <p:stCondLst>
                                    <p:cond delay="1400"/>
                                  </p:stCondLst>
                                  <p:childTnLst>
                                    <p:animMotion origin="layout" path="M -4.16667E-6 1.11111E-6 L 0.72448 -0.00764 " pathEditMode="relative" rAng="0" ptsTypes="AA">
                                      <p:cBhvr>
                                        <p:cTn id="14" dur="2300" fill="hold"/>
                                        <p:tgtEl>
                                          <p:spTgt spid="6"/>
                                        </p:tgtEl>
                                        <p:attrNameLst>
                                          <p:attrName>ppt_x</p:attrName>
                                          <p:attrName>ppt_y</p:attrName>
                                        </p:attrNameLst>
                                      </p:cBhvr>
                                      <p:rCtr x="36215" y="-394"/>
                                    </p:animMotion>
                                  </p:childTnLst>
                                </p:cTn>
                              </p:par>
                              <p:par>
                                <p:cTn id="15" presetID="10" presetClass="entr" presetSubtype="0" fill="hold" nodeType="withEffect">
                                  <p:stCondLst>
                                    <p:cond delay="14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22" presetClass="entr" presetSubtype="8" fill="hold" nodeType="withEffect">
                                  <p:stCondLst>
                                    <p:cond delay="16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2000"/>
                                        <p:tgtEl>
                                          <p:spTgt spid="5"/>
                                        </p:tgtEl>
                                      </p:cBhvr>
                                    </p:animEffect>
                                  </p:childTnLst>
                                </p:cTn>
                              </p:par>
                              <p:par>
                                <p:cTn id="21" presetID="10" presetClass="entr" presetSubtype="0" fill="hold" nodeType="withEffect">
                                  <p:stCondLst>
                                    <p:cond delay="3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0" presetClass="entr" presetSubtype="0" fill="hold" grpId="0" nodeType="withEffect">
                                  <p:stCondLst>
                                    <p:cond delay="510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childTnLst>
                                </p:cTn>
                              </p:par>
                              <p:par>
                                <p:cTn id="27" presetID="10" presetClass="entr" presetSubtype="0" fill="hold" nodeType="withEffect">
                                  <p:stCondLst>
                                    <p:cond delay="51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par>
                                <p:cTn id="30" presetID="10" presetClass="entr" presetSubtype="0" fill="hold" grpId="0" nodeType="withEffect">
                                  <p:stCondLst>
                                    <p:cond delay="580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1000"/>
                                        <p:tgtEl>
                                          <p:spTgt spid="56"/>
                                        </p:tgtEl>
                                      </p:cBhvr>
                                    </p:animEffect>
                                  </p:childTnLst>
                                </p:cTn>
                              </p:par>
                              <p:par>
                                <p:cTn id="33" presetID="10" presetClass="entr" presetSubtype="0" fill="hold" nodeType="withEffect">
                                  <p:stCondLst>
                                    <p:cond delay="580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par>
                                <p:cTn id="36" presetID="10" presetClass="entr" presetSubtype="0" fill="hold" grpId="0" nodeType="withEffect">
                                  <p:stCondLst>
                                    <p:cond delay="660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000"/>
                                        <p:tgtEl>
                                          <p:spTgt spid="50"/>
                                        </p:tgtEl>
                                      </p:cBhvr>
                                    </p:animEffect>
                                  </p:childTnLst>
                                </p:cTn>
                              </p:par>
                              <p:par>
                                <p:cTn id="39" presetID="10" presetClass="entr" presetSubtype="0" fill="hold" nodeType="withEffect">
                                  <p:stCondLst>
                                    <p:cond delay="660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childTnLst>
                                </p:cTn>
                              </p:par>
                              <p:par>
                                <p:cTn id="42" presetID="10" presetClass="entr" presetSubtype="0" fill="hold" grpId="0" nodeType="withEffect">
                                  <p:stCondLst>
                                    <p:cond delay="740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1000"/>
                                        <p:tgtEl>
                                          <p:spTgt spid="59"/>
                                        </p:tgtEl>
                                      </p:cBhvr>
                                    </p:animEffect>
                                  </p:childTnLst>
                                </p:cTn>
                              </p:par>
                              <p:par>
                                <p:cTn id="45" presetID="10" presetClass="entr" presetSubtype="0" fill="hold" nodeType="withEffect">
                                  <p:stCondLst>
                                    <p:cond delay="740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childTnLst>
                                </p:cTn>
                              </p:par>
                              <p:par>
                                <p:cTn id="48" presetID="10" presetClass="entr" presetSubtype="0" fill="hold" grpId="0" nodeType="withEffect">
                                  <p:stCondLst>
                                    <p:cond delay="820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1000"/>
                                        <p:tgtEl>
                                          <p:spTgt spid="53"/>
                                        </p:tgtEl>
                                      </p:cBhvr>
                                    </p:animEffect>
                                  </p:childTnLst>
                                </p:cTn>
                              </p:par>
                              <p:par>
                                <p:cTn id="51" presetID="10" presetClass="entr" presetSubtype="0" fill="hold" nodeType="withEffect">
                                  <p:stCondLst>
                                    <p:cond delay="820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animBg="1"/>
      <p:bldP spid="56" grpId="0"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02" y="260648"/>
            <a:ext cx="7620000" cy="1872208"/>
          </a:xfrm>
        </p:spPr>
        <p:txBody>
          <a:bodyPr>
            <a:noAutofit/>
          </a:bodyPr>
          <a:lstStyle/>
          <a:p>
            <a:r>
              <a:rPr lang="el-GR" sz="3600" dirty="0" smtClean="0">
                <a:solidFill>
                  <a:schemeClr val="accent2">
                    <a:lumMod val="25000"/>
                  </a:schemeClr>
                </a:solidFill>
              </a:rPr>
              <a:t>«Κριτήρια του </a:t>
            </a:r>
            <a:r>
              <a:rPr lang="el-GR" sz="3600" dirty="0" err="1" smtClean="0">
                <a:solidFill>
                  <a:schemeClr val="accent2">
                    <a:lumMod val="25000"/>
                  </a:schemeClr>
                </a:solidFill>
              </a:rPr>
              <a:t>Koch</a:t>
            </a:r>
            <a:r>
              <a:rPr lang="el-GR" sz="3600" dirty="0" smtClean="0">
                <a:solidFill>
                  <a:schemeClr val="accent2">
                    <a:lumMod val="25000"/>
                  </a:schemeClr>
                </a:solidFill>
              </a:rPr>
              <a:t>»</a:t>
            </a:r>
            <a:r>
              <a:rPr lang="en-US" sz="2800" dirty="0" smtClean="0">
                <a:solidFill>
                  <a:schemeClr val="accent6"/>
                </a:solidFill>
              </a:rPr>
              <a:t/>
            </a:r>
            <a:br>
              <a:rPr lang="en-US" sz="2800" dirty="0" smtClean="0">
                <a:solidFill>
                  <a:schemeClr val="accent6"/>
                </a:solidFill>
              </a:rPr>
            </a:br>
            <a:r>
              <a:rPr lang="el-GR" sz="2800" dirty="0" smtClean="0"/>
              <a:t>Μια ασθένεια, για να θεωρηθεί </a:t>
            </a:r>
            <a:r>
              <a:rPr lang="el-GR" sz="2800" dirty="0" smtClean="0">
                <a:solidFill>
                  <a:schemeClr val="accent1">
                    <a:lumMod val="75000"/>
                  </a:schemeClr>
                </a:solidFill>
              </a:rPr>
              <a:t>λοιμώδης</a:t>
            </a:r>
            <a:r>
              <a:rPr lang="el-GR" sz="2800" dirty="0" smtClean="0"/>
              <a:t>, πρέπει να πληρούνται κάποιες προϋποθέσεις:</a:t>
            </a:r>
            <a:endParaRPr lang="en-US" sz="2800" dirty="0" smtClean="0"/>
          </a:p>
        </p:txBody>
      </p:sp>
      <p:sp>
        <p:nvSpPr>
          <p:cNvPr id="7" name="Content Placeholder 6"/>
          <p:cNvSpPr>
            <a:spLocks noGrp="1"/>
          </p:cNvSpPr>
          <p:nvPr>
            <p:ph idx="1"/>
          </p:nvPr>
        </p:nvSpPr>
        <p:spPr>
          <a:xfrm>
            <a:off x="441702" y="1197975"/>
            <a:ext cx="5867400" cy="478425"/>
          </a:xfrm>
        </p:spPr>
        <p:txBody>
          <a:bodyPr>
            <a:normAutofit/>
          </a:bodyPr>
          <a:lstStyle/>
          <a:p>
            <a:endParaRPr lang="en-US" dirty="0"/>
          </a:p>
        </p:txBody>
      </p:sp>
      <p:sp>
        <p:nvSpPr>
          <p:cNvPr id="6" name="TextBox 5"/>
          <p:cNvSpPr txBox="1"/>
          <p:nvPr/>
        </p:nvSpPr>
        <p:spPr>
          <a:xfrm>
            <a:off x="457200" y="2407528"/>
            <a:ext cx="2666999" cy="2677656"/>
          </a:xfrm>
          <a:prstGeom prst="rect">
            <a:avLst/>
          </a:prstGeom>
          <a:noFill/>
        </p:spPr>
        <p:txBody>
          <a:bodyPr wrap="square" rtlCol="0">
            <a:spAutoFit/>
          </a:bodyPr>
          <a:lstStyle/>
          <a:p>
            <a:r>
              <a:rPr lang="en-US" sz="2400" dirty="0" smtClean="0">
                <a:solidFill>
                  <a:prstClr val="black">
                    <a:lumMod val="65000"/>
                    <a:lumOff val="35000"/>
                  </a:prstClr>
                </a:solidFill>
              </a:rPr>
              <a:t>N</a:t>
            </a:r>
            <a:r>
              <a:rPr lang="el-GR" sz="2400" dirty="0" smtClean="0">
                <a:solidFill>
                  <a:prstClr val="black">
                    <a:lumMod val="65000"/>
                    <a:lumOff val="35000"/>
                  </a:prstClr>
                </a:solidFill>
              </a:rPr>
              <a:t>α ανιχνεύεται στους ιστούς ή στα υγρά του ασθενούς ή στον οργανισμό ατόμων που πέθαναν από αυτή την ασθένεια</a:t>
            </a:r>
            <a:endParaRPr lang="en-US" sz="2400" dirty="0" smtClean="0">
              <a:solidFill>
                <a:prstClr val="black">
                  <a:lumMod val="65000"/>
                  <a:lumOff val="35000"/>
                </a:prstClr>
              </a:solidFill>
            </a:endParaRPr>
          </a:p>
        </p:txBody>
      </p:sp>
      <p:sp>
        <p:nvSpPr>
          <p:cNvPr id="8" name="TextBox 7"/>
          <p:cNvSpPr txBox="1"/>
          <p:nvPr/>
        </p:nvSpPr>
        <p:spPr>
          <a:xfrm>
            <a:off x="6324600" y="2348880"/>
            <a:ext cx="2469444" cy="2308324"/>
          </a:xfrm>
          <a:prstGeom prst="rect">
            <a:avLst/>
          </a:prstGeom>
          <a:noFill/>
        </p:spPr>
        <p:txBody>
          <a:bodyPr wrap="square" rtlCol="0">
            <a:spAutoFit/>
          </a:bodyPr>
          <a:lstStyle/>
          <a:p>
            <a:r>
              <a:rPr lang="en-US" sz="2400" dirty="0" smtClean="0">
                <a:solidFill>
                  <a:prstClr val="black">
                    <a:lumMod val="65000"/>
                    <a:lumOff val="35000"/>
                  </a:prstClr>
                </a:solidFill>
              </a:rPr>
              <a:t>N</a:t>
            </a:r>
            <a:r>
              <a:rPr lang="el-GR" sz="2400" dirty="0" smtClean="0">
                <a:solidFill>
                  <a:prstClr val="black">
                    <a:lumMod val="65000"/>
                    <a:lumOff val="35000"/>
                  </a:prstClr>
                </a:solidFill>
              </a:rPr>
              <a:t>α μπορεί να προσβάλει πειραματόζωα αλλά και να απομονωθεί εκ νέου από αυτά</a:t>
            </a:r>
            <a:endParaRPr lang="en-US" sz="2400" dirty="0" smtClean="0">
              <a:solidFill>
                <a:prstClr val="black">
                  <a:lumMod val="65000"/>
                  <a:lumOff val="35000"/>
                </a:prstClr>
              </a:solidFill>
            </a:endParaRPr>
          </a:p>
        </p:txBody>
      </p:sp>
      <p:sp>
        <p:nvSpPr>
          <p:cNvPr id="9" name="TextBox 8"/>
          <p:cNvSpPr txBox="1"/>
          <p:nvPr/>
        </p:nvSpPr>
        <p:spPr>
          <a:xfrm>
            <a:off x="3489678" y="2363396"/>
            <a:ext cx="2469444" cy="1569660"/>
          </a:xfrm>
          <a:prstGeom prst="rect">
            <a:avLst/>
          </a:prstGeom>
          <a:noFill/>
        </p:spPr>
        <p:txBody>
          <a:bodyPr wrap="square" rtlCol="0">
            <a:spAutoFit/>
          </a:bodyPr>
          <a:lstStyle/>
          <a:p>
            <a:r>
              <a:rPr lang="en-US" sz="2400" dirty="0" smtClean="0">
                <a:solidFill>
                  <a:prstClr val="black">
                    <a:lumMod val="65000"/>
                    <a:lumOff val="35000"/>
                  </a:prstClr>
                </a:solidFill>
              </a:rPr>
              <a:t>N</a:t>
            </a:r>
            <a:r>
              <a:rPr lang="el-GR" sz="2400" dirty="0" smtClean="0">
                <a:solidFill>
                  <a:prstClr val="black">
                    <a:lumMod val="65000"/>
                    <a:lumOff val="35000"/>
                  </a:prstClr>
                </a:solidFill>
              </a:rPr>
              <a:t>α μπορεί να απομονωθεί και να καλλιεργηθεί στο εργαστήριο</a:t>
            </a:r>
            <a:endParaRPr lang="en-US" sz="2400" dirty="0" smtClean="0">
              <a:solidFill>
                <a:prstClr val="black">
                  <a:lumMod val="65000"/>
                  <a:lumOff val="35000"/>
                </a:prstClr>
              </a:solidFill>
            </a:endParaRPr>
          </a:p>
        </p:txBody>
      </p:sp>
    </p:spTree>
    <p:extLst>
      <p:ext uri="{BB962C8B-B14F-4D97-AF65-F5344CB8AC3E}">
        <p14:creationId xmlns:p14="http://schemas.microsoft.com/office/powerpoint/2010/main" val="412622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7d533b387536949f24e2049fc2bf754fc555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Automated_Factory_Animated Layout">
  <a:themeElements>
    <a:clrScheme name="Point_A_to_B">
      <a:dk1>
        <a:sysClr val="windowText" lastClr="000000"/>
      </a:dk1>
      <a:lt1>
        <a:sysClr val="window" lastClr="FFFFFF"/>
      </a:lt1>
      <a:dk2>
        <a:srgbClr val="505050"/>
      </a:dk2>
      <a:lt2>
        <a:srgbClr val="DCE6FC"/>
      </a:lt2>
      <a:accent1>
        <a:srgbClr val="2DABC1"/>
      </a:accent1>
      <a:accent2>
        <a:srgbClr val="F1C534"/>
      </a:accent2>
      <a:accent3>
        <a:srgbClr val="D72B27"/>
      </a:accent3>
      <a:accent4>
        <a:srgbClr val="50575F"/>
      </a:accent4>
      <a:accent5>
        <a:srgbClr val="1D56B4"/>
      </a:accent5>
      <a:accent6>
        <a:srgbClr val="000000"/>
      </a:accent6>
      <a:hlink>
        <a:srgbClr val="BFBFBF"/>
      </a:hlink>
      <a:folHlink>
        <a:srgbClr val="595959"/>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PresenterMedia - Blood Vein - Animated">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PresenterMedia - Blood Vein - Animated">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PresenterMedia - Blood Vein - Animated">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PresenterMedia.com Animated Alternate Theme">
  <a:themeElements>
    <a:clrScheme name="Custom 4">
      <a:dk1>
        <a:srgbClr val="E6E6E6"/>
      </a:dk1>
      <a:lt1>
        <a:srgbClr val="E6E6E6"/>
      </a:lt1>
      <a:dk2>
        <a:srgbClr val="0C0C0C"/>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PresenterMedia.com Animated Alternate Theme">
  <a:themeElements>
    <a:clrScheme name="Custom 4">
      <a:dk1>
        <a:srgbClr val="E6E6E6"/>
      </a:dk1>
      <a:lt1>
        <a:srgbClr val="E6E6E6"/>
      </a:lt1>
      <a:dk2>
        <a:srgbClr val="0C0C0C"/>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PresenterMedia.com Animated Theme">
  <a:themeElements>
    <a:clrScheme name="Custom 4">
      <a:dk1>
        <a:srgbClr val="E6E6E6"/>
      </a:dk1>
      <a:lt1>
        <a:srgbClr val="E6E6E6"/>
      </a:lt1>
      <a:dk2>
        <a:srgbClr val="0C0C0C"/>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exo-opistho_simeiomata">
  <a:themeElements>
    <a:clrScheme name="Custom 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exo-opistho_simeiomata">
  <a:themeElements>
    <a:clrScheme name="Custom 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Animated Theme">
  <a:themeElements>
    <a:clrScheme name="Custom 4">
      <a:dk1>
        <a:srgbClr val="E6E6E6"/>
      </a:dk1>
      <a:lt1>
        <a:srgbClr val="E6E6E6"/>
      </a:lt1>
      <a:dk2>
        <a:srgbClr val="0C0C0C"/>
      </a:dk2>
      <a:lt2>
        <a:srgbClr val="0E57C4"/>
      </a:lt2>
      <a:accent1>
        <a:srgbClr val="629DD1"/>
      </a:accent1>
      <a:accent2>
        <a:srgbClr val="297FD5"/>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Θέμα1">
  <a:themeElements>
    <a:clrScheme name="Gold Template Template">
      <a:dk1>
        <a:srgbClr val="000000"/>
      </a:dk1>
      <a:lt1>
        <a:srgbClr val="FFFFFF"/>
      </a:lt1>
      <a:dk2>
        <a:srgbClr val="AF8621"/>
      </a:dk2>
      <a:lt2>
        <a:srgbClr val="FFFC80"/>
      </a:lt2>
      <a:accent1>
        <a:srgbClr val="FFC000"/>
      </a:accent1>
      <a:accent2>
        <a:srgbClr val="0684A2"/>
      </a:accent2>
      <a:accent3>
        <a:srgbClr val="DF8045"/>
      </a:accent3>
      <a:accent4>
        <a:srgbClr val="919E7A"/>
      </a:accent4>
      <a:accent5>
        <a:srgbClr val="FF9929"/>
      </a:accent5>
      <a:accent6>
        <a:srgbClr val="7D3DA1"/>
      </a:accent6>
      <a:hlink>
        <a:srgbClr val="F3EB4F"/>
      </a:hlink>
      <a:folHlink>
        <a:srgbClr val="F0ED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Συγκέντρωση">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1_PresenterMedia.com Animated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PresenterMedia.com Animated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utomated_Factory_Animated Layout">
  <a:themeElements>
    <a:clrScheme name="Point_A_to_B">
      <a:dk1>
        <a:sysClr val="windowText" lastClr="000000"/>
      </a:dk1>
      <a:lt1>
        <a:sysClr val="window" lastClr="FFFFFF"/>
      </a:lt1>
      <a:dk2>
        <a:srgbClr val="505050"/>
      </a:dk2>
      <a:lt2>
        <a:srgbClr val="DCE6FC"/>
      </a:lt2>
      <a:accent1>
        <a:srgbClr val="2DABC1"/>
      </a:accent1>
      <a:accent2>
        <a:srgbClr val="F1C534"/>
      </a:accent2>
      <a:accent3>
        <a:srgbClr val="D72B27"/>
      </a:accent3>
      <a:accent4>
        <a:srgbClr val="50575F"/>
      </a:accent4>
      <a:accent5>
        <a:srgbClr val="1D56B4"/>
      </a:accent5>
      <a:accent6>
        <a:srgbClr val="000000"/>
      </a:accent6>
      <a:hlink>
        <a:srgbClr val="BFBFBF"/>
      </a:hlink>
      <a:folHlink>
        <a:srgbClr val="595959"/>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PresenterMedia.com Animated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Automated_Factory_Animated Layout">
  <a:themeElements>
    <a:clrScheme name="Point_A_to_B">
      <a:dk1>
        <a:sysClr val="windowText" lastClr="000000"/>
      </a:dk1>
      <a:lt1>
        <a:sysClr val="window" lastClr="FFFFFF"/>
      </a:lt1>
      <a:dk2>
        <a:srgbClr val="505050"/>
      </a:dk2>
      <a:lt2>
        <a:srgbClr val="DCE6FC"/>
      </a:lt2>
      <a:accent1>
        <a:srgbClr val="2DABC1"/>
      </a:accent1>
      <a:accent2>
        <a:srgbClr val="F1C534"/>
      </a:accent2>
      <a:accent3>
        <a:srgbClr val="D72B27"/>
      </a:accent3>
      <a:accent4>
        <a:srgbClr val="50575F"/>
      </a:accent4>
      <a:accent5>
        <a:srgbClr val="1D56B4"/>
      </a:accent5>
      <a:accent6>
        <a:srgbClr val="000000"/>
      </a:accent6>
      <a:hlink>
        <a:srgbClr val="BFBFBF"/>
      </a:hlink>
      <a:folHlink>
        <a:srgbClr val="595959"/>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PresenterMedia.com Animated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1585</TotalTime>
  <Words>1597</Words>
  <Application>Microsoft Office PowerPoint</Application>
  <PresentationFormat>On-screen Show (4:3)</PresentationFormat>
  <Paragraphs>182</Paragraphs>
  <Slides>37</Slides>
  <Notes>37</Notes>
  <HiddenSlides>0</HiddenSlides>
  <MMClips>0</MMClips>
  <ScaleCrop>false</ScaleCrop>
  <HeadingPairs>
    <vt:vector size="4" baseType="variant">
      <vt:variant>
        <vt:lpstr>Theme</vt:lpstr>
      </vt:variant>
      <vt:variant>
        <vt:i4>18</vt:i4>
      </vt:variant>
      <vt:variant>
        <vt:lpstr>Slide Titles</vt:lpstr>
      </vt:variant>
      <vt:variant>
        <vt:i4>37</vt:i4>
      </vt:variant>
    </vt:vector>
  </HeadingPairs>
  <TitlesOfParts>
    <vt:vector size="55" baseType="lpstr">
      <vt:lpstr>Θέμα του Office</vt:lpstr>
      <vt:lpstr>PresenterMedia.com Animated Theme</vt:lpstr>
      <vt:lpstr>1_Θέμα1</vt:lpstr>
      <vt:lpstr>1_PresenterMedia.com Animated Theme</vt:lpstr>
      <vt:lpstr>2_PresenterMedia.com Animated Theme</vt:lpstr>
      <vt:lpstr>Automated_Factory_Animated Layout</vt:lpstr>
      <vt:lpstr>3_PresenterMedia.com Animated Theme</vt:lpstr>
      <vt:lpstr>1_Automated_Factory_Animated Layout</vt:lpstr>
      <vt:lpstr>4_PresenterMedia.com Animated Theme</vt:lpstr>
      <vt:lpstr>2_Automated_Factory_Animated Layout</vt:lpstr>
      <vt:lpstr>PresenterMedia - Blood Vein - Animated</vt:lpstr>
      <vt:lpstr>1_PresenterMedia - Blood Vein - Animated</vt:lpstr>
      <vt:lpstr>2_PresenterMedia - Blood Vein - Animated</vt:lpstr>
      <vt:lpstr>1_PresenterMedia.com Animated Alternate Theme</vt:lpstr>
      <vt:lpstr>2_PresenterMedia.com Animated Alternate Theme</vt:lpstr>
      <vt:lpstr>5_PresenterMedia.com Animated Theme</vt:lpstr>
      <vt:lpstr>exo-opistho_simeiomata</vt:lpstr>
      <vt:lpstr>1_exo-opistho_simeiomata</vt:lpstr>
      <vt:lpstr>Εισαγωγή στη Νοσηλευτική Επιστήμη</vt:lpstr>
      <vt:lpstr>PowerPoint Presentation</vt:lpstr>
      <vt:lpstr>Μικροοργανισμοί</vt:lpstr>
      <vt:lpstr>Παθογόνοι μικροοργανισμοί</vt:lpstr>
      <vt:lpstr>Μετάδοση και αντιμετώπιση των παθογόνων μικροοργανισμών</vt:lpstr>
      <vt:lpstr>Πολλά μικρόβια απειλούν την υγεία μας μέσω των ουσιών που παράγουν, οι οποίες ονομάζονται τοξίνες και διακρίνονται σε:</vt:lpstr>
      <vt:lpstr>PowerPoint Presentation</vt:lpstr>
      <vt:lpstr>Τρόποι μετάδοσης μικροοργανισμών</vt:lpstr>
      <vt:lpstr>«Κριτήρια του Koch» Μια ασθένεια, για να θεωρηθεί λοιμώδης, πρέπει να πληρούνται κάποιες προϋποθέσεις:</vt:lpstr>
      <vt:lpstr>PowerPoint Presentation</vt:lpstr>
      <vt:lpstr>Αλυσίδα Λοίμωξης</vt:lpstr>
      <vt:lpstr>PowerPoint Presentation</vt:lpstr>
      <vt:lpstr>PowerPoint Presentation</vt:lpstr>
      <vt:lpstr>Η μη ειδική άμυνα περιλαμβάνει</vt:lpstr>
      <vt:lpstr>Η είσοδος των μικροβίων στο ανθρώπινο σώμα μπορεί να γίνει:</vt:lpstr>
      <vt:lpstr>Το δέρμα εμποδίζει αποτελεσματικά την είσοδο των μικροβίων στον οργανισμό με: </vt:lpstr>
      <vt:lpstr>PowerPoint Presentation</vt:lpstr>
      <vt:lpstr>PowerPoint Presentation</vt:lpstr>
      <vt:lpstr>Οι μηχανισμοί ειδικής άμυνας </vt:lpstr>
      <vt:lpstr>Εκδηλώσεις Οργανισμού από την Είσοδο Μικροοργανισμών – Φλεγμονή</vt:lpstr>
      <vt:lpstr>PowerPoint Presentation</vt:lpstr>
      <vt:lpstr>PowerPoint Presentation</vt:lpstr>
      <vt:lpstr>PowerPoint Presentation</vt:lpstr>
      <vt:lpstr>PowerPoint Presentation</vt:lpstr>
      <vt:lpstr>PowerPoint Presentation</vt:lpstr>
      <vt:lpstr>Ουσίες του Αίματος με Αντιμικροβιακή Δράση</vt:lpstr>
      <vt:lpstr>PowerPoint Presentation</vt:lpstr>
      <vt:lpstr>PowerPoint Presentation</vt:lpstr>
      <vt:lpstr>PowerPoint Presentation</vt:lpstr>
      <vt:lpstr>Η σύνδεση αντιγόνου -αντισώματος έχει ως αποτέλεσμα: </vt:lpstr>
      <vt:lpstr>Τέλος Ενότητας</vt:lpstr>
      <vt:lpstr>Σημειώματα</vt:lpstr>
      <vt:lpstr>Σημείωμα Αναφοράς</vt:lpstr>
      <vt:lpstr>Σημείωμα Αδειοδότησης</vt:lpstr>
      <vt:lpstr>Διατήρηση Σημειωμάτων</vt:lpstr>
      <vt:lpstr>Σημείωμα Χρήσης Έργων Τρίτων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Ασηψία</dc:title>
  <dc:creator>zettz</dc:creator>
  <cp:lastModifiedBy>alex</cp:lastModifiedBy>
  <cp:revision>113</cp:revision>
  <dcterms:created xsi:type="dcterms:W3CDTF">2014-11-01T17:02:26Z</dcterms:created>
  <dcterms:modified xsi:type="dcterms:W3CDTF">2015-06-15T10:01:37Z</dcterms:modified>
</cp:coreProperties>
</file>