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57" r:id="rId33"/>
    <p:sldId id="262" r:id="rId34"/>
    <p:sldId id="264" r:id="rId35"/>
    <p:sldId id="297" r:id="rId36"/>
    <p:sldId id="298" r:id="rId37"/>
    <p:sldId id="299" r:id="rId38"/>
    <p:sldId id="300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8" indent="-185748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9CCC-BABA-4A9C-AB39-F3810C92BF1E}" type="datetimeFigureOut">
              <a:rPr lang="el-GR" smtClean="0"/>
              <a:pPr/>
              <a:t>17/7/2015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8AF4-5EC3-40D4-A4CC-56DCDB53DFB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Μεθοδολογία έρευνας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 Όψεις και επιλογές της έρευνας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Άρθρα σύνταξης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Σύντομα άρθρα υπό τη μορφή ανασκόπησης σε επίκαιρα ή και αμφιλεγόμενα θέματα, τα οποία γράφονται με προτροπή της συντακτικής </a:t>
            </a:r>
            <a:r>
              <a:rPr lang="el-GR" dirty="0" smtClean="0"/>
              <a:t>επιτροπής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Δίνεται η δυνατότητα στα μέλη της συντακτικής Επιτροπής να περάσουν μήνυμα από την εμπειρία τους στους </a:t>
            </a:r>
            <a:r>
              <a:rPr lang="el-GR" dirty="0" smtClean="0"/>
              <a:t>αναγνώστες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σύνταξη μπορεί να είναι πιο απαιτητική από την ίδια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Άρθρα σύνταξης</a:t>
            </a:r>
            <a:r>
              <a:rPr lang="en-US" dirty="0" smtClean="0"/>
              <a:t> </a:t>
            </a:r>
            <a:r>
              <a:rPr lang="en-US" sz="3600" b="0" dirty="0" smtClean="0"/>
              <a:t>2/2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Σχολιάζουν δεδομένα </a:t>
            </a:r>
            <a:r>
              <a:rPr lang="el-GR" dirty="0" smtClean="0"/>
              <a:t>βιβλιογραφίας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Περιέχουν την άποψη </a:t>
            </a:r>
            <a:r>
              <a:rPr lang="el-GR" dirty="0" smtClean="0"/>
              <a:t>συγγραφέα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Απευθύνουν μήνυμα στην επιστημονική </a:t>
            </a:r>
            <a:r>
              <a:rPr lang="el-GR" dirty="0" smtClean="0"/>
              <a:t>κοινότητα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έκταση του εξαρτάται από την πολυπλοκότητα </a:t>
            </a:r>
            <a:r>
              <a:rPr lang="el-GR" dirty="0" smtClean="0"/>
              <a:t>προβλήματος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Αρχικά αναφέρεται το </a:t>
            </a:r>
            <a:r>
              <a:rPr lang="el-GR" dirty="0" smtClean="0"/>
              <a:t>πρόβλημα/ερώτημα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Ακολουθεί το κύριο περιεχόμενο του </a:t>
            </a:r>
            <a:r>
              <a:rPr lang="el-GR" dirty="0" smtClean="0"/>
              <a:t>άρθρου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τελευταία παράγραφος περιέχει μια σαφή τελική απάντηση στο αρχικό </a:t>
            </a:r>
            <a:r>
              <a:rPr lang="el-GR" dirty="0" smtClean="0"/>
              <a:t>ερώτημα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Ερευνητικές εργασίες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Κλινικές δοκιμές ή πειραματικές έρευνες βάσει ερευνητικού σχεδιασμού</a:t>
            </a:r>
          </a:p>
          <a:p>
            <a:r>
              <a:rPr lang="el-GR" dirty="0" smtClean="0"/>
              <a:t>Βήματα για άρθρα έρευνας</a:t>
            </a:r>
          </a:p>
          <a:p>
            <a:pPr lvl="1"/>
            <a:r>
              <a:rPr lang="el-GR" dirty="0" smtClean="0"/>
              <a:t>Παράθεση άρθρων που βρέθηκαν στη βιβλιογραφία</a:t>
            </a:r>
          </a:p>
          <a:p>
            <a:pPr lvl="1"/>
            <a:r>
              <a:rPr lang="el-GR" dirty="0" smtClean="0"/>
              <a:t>Πίνακες ανάλυσης δεδομένων</a:t>
            </a:r>
          </a:p>
          <a:p>
            <a:pPr lvl="1"/>
            <a:r>
              <a:rPr lang="el-GR" dirty="0" smtClean="0"/>
              <a:t>Περιληπτική αναφορά περιπτώσεων</a:t>
            </a:r>
          </a:p>
          <a:p>
            <a:pPr lvl="1"/>
            <a:r>
              <a:rPr lang="el-GR" dirty="0" smtClean="0"/>
              <a:t>Περιγραφή σχεδιασμού και μελέτης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 πληροφορίας στα άρθρα έρευνας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ερώτημα που πρέπει να απαντηθεί τίθεται στην </a:t>
            </a:r>
            <a:r>
              <a:rPr lang="el-GR" dirty="0" smtClean="0"/>
              <a:t>αρχή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Περιγράφεται αναλυτικά η διαδικασία αναζήτησης </a:t>
            </a:r>
            <a:r>
              <a:rPr lang="el-GR" dirty="0" smtClean="0"/>
              <a:t>απάντησης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Τα ευρήματα και οι λοιπές αποδείξεις περιλαμβάνονται στα αποδεικτικά </a:t>
            </a:r>
            <a:r>
              <a:rPr lang="el-GR" dirty="0" smtClean="0"/>
              <a:t>στοιχεία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απάντηση δίνεται μετά την αξιολόγηση όλων των </a:t>
            </a:r>
            <a:r>
              <a:rPr lang="el-GR" dirty="0" smtClean="0"/>
              <a:t>αποδείξεων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Διάρθρωση έρευνας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</a:p>
          <a:p>
            <a:r>
              <a:rPr lang="el-GR" dirty="0" smtClean="0"/>
              <a:t>Περιεχόμενο</a:t>
            </a:r>
          </a:p>
          <a:p>
            <a:r>
              <a:rPr lang="el-GR" dirty="0" smtClean="0"/>
              <a:t>Υλικό έρευνας</a:t>
            </a:r>
          </a:p>
          <a:p>
            <a:r>
              <a:rPr lang="el-GR" dirty="0" smtClean="0"/>
              <a:t>Ανάλυση-σύνθεση</a:t>
            </a:r>
          </a:p>
          <a:p>
            <a:r>
              <a:rPr lang="el-GR" dirty="0" smtClean="0"/>
              <a:t>Ανακεφαλαίωση</a:t>
            </a:r>
          </a:p>
          <a:p>
            <a:r>
              <a:rPr lang="el-GR" dirty="0" smtClean="0"/>
              <a:t>Αποτελέσματα</a:t>
            </a:r>
          </a:p>
          <a:p>
            <a:r>
              <a:rPr lang="el-GR" dirty="0" smtClean="0"/>
              <a:t>Συμπεράσματα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Παρέχει πρώτη και γρήγορη εντύπωση δεξιοτήτων του </a:t>
            </a:r>
            <a:r>
              <a:rPr lang="el-GR" dirty="0" smtClean="0"/>
              <a:t>ερευνητή-συγγραφέα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εισαγωγή μιας Ενδιαφέρουσας Περίπτωσης αποτελείται κατά κανόνα από μία ή δύο παραγράφους, στις οποίες αναφέρεται συνοπτικά πως ο συγγραφέας εντόπισε την περίπτωση, τα κύρια χαρακτηριστικά της που έκρινε ανακοινώσιμα, ποιες μελέτες έγιναν και γιατί η περίπτωση χρήζει περαιτέρω </a:t>
            </a:r>
            <a:r>
              <a:rPr lang="el-GR" dirty="0" smtClean="0"/>
              <a:t>εξέτασης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Περιεχόμενο και ύλη ερευνητικής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dirty="0" smtClean="0"/>
              <a:t>Σχεδιασμός μελέτης</a:t>
            </a:r>
          </a:p>
          <a:p>
            <a:r>
              <a:rPr lang="el-GR" dirty="0" smtClean="0"/>
              <a:t>Θέματα μελέτης</a:t>
            </a:r>
          </a:p>
          <a:p>
            <a:r>
              <a:rPr lang="el-GR" dirty="0"/>
              <a:t>Στατιστική ανάλυση</a:t>
            </a:r>
          </a:p>
          <a:p>
            <a:r>
              <a:rPr lang="el-GR" dirty="0" smtClean="0"/>
              <a:t>Θεραπεία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ερευνητικής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Άξονας ερευνητικής εργασίας γύρω από τον οποίο δομούνται όλα τα υπόλοιπα μέρη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Αναφέρονται όλα τα αποδεικτικά </a:t>
            </a:r>
            <a:r>
              <a:rPr lang="el-GR" dirty="0" smtClean="0"/>
              <a:t>στοιχεία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αποτύπωση αριθμητικών δεδομένων σε σαφείς </a:t>
            </a:r>
            <a:r>
              <a:rPr lang="el-GR" dirty="0" smtClean="0"/>
              <a:t>πίνακες-διαγράμματα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Αναδεικνύουν τη σημασία της </a:t>
            </a:r>
            <a:r>
              <a:rPr lang="el-GR" dirty="0" smtClean="0"/>
              <a:t>έρευνας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Παρουσιάζουν συνοπτικά τα ευρήματα σε σχέση με τη μέθοδο, τη βιβλιογραφία και την </a:t>
            </a:r>
            <a:r>
              <a:rPr lang="el-GR" dirty="0" smtClean="0"/>
              <a:t>ερμηνεία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Επιβεβαιώνουν τις αρχικές </a:t>
            </a:r>
            <a:r>
              <a:rPr lang="el-GR" dirty="0" smtClean="0"/>
              <a:t>υποθέσεις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Απαντούν στο ερώτημα έρευνας. </a:t>
            </a:r>
          </a:p>
          <a:p>
            <a:r>
              <a:rPr lang="el-GR" dirty="0" smtClean="0"/>
              <a:t>Επισημαίνουν τυχόν αδυναμίες της έρευνας και προβαίνουν σε </a:t>
            </a:r>
            <a:r>
              <a:rPr lang="el-GR" dirty="0" smtClean="0"/>
              <a:t>προτάσεις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Άρθρο ενδιαφέρουσας περίπτωσης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μοναδικότητα ενός περιστατικού μπορεί να οδηγήσει σε άρθρο ενδιαφέρουσας </a:t>
            </a:r>
            <a:r>
              <a:rPr lang="el-GR" dirty="0" smtClean="0"/>
              <a:t>περίπτωσης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Στοιχεία που τεκμηριώνουν μια ενδιαφέρουσα περίπτωση είναι τα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l-GR" dirty="0" smtClean="0"/>
              <a:t>Αρχεία νοσοκομείων, πάσης μορφής καταγραφές που σχετίζονται με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Πίνακες δεδομένων κλινικής </a:t>
            </a:r>
            <a:r>
              <a:rPr lang="el-GR" dirty="0" smtClean="0"/>
              <a:t>πορείας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Παράθεση </a:t>
            </a:r>
            <a:r>
              <a:rPr lang="el-GR" dirty="0" smtClean="0"/>
              <a:t>άρθρων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Φωτογραφίες, αναλυτικές </a:t>
            </a:r>
            <a:r>
              <a:rPr lang="el-GR" dirty="0" smtClean="0"/>
              <a:t>εξετάσεις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Στοιχεία μεθοδολογικής προσέγγισης</a:t>
            </a:r>
            <a:r>
              <a:rPr lang="en-US" sz="3600" dirty="0" smtClean="0"/>
              <a:t> </a:t>
            </a:r>
            <a:r>
              <a:rPr lang="en-US" sz="3200" b="0" dirty="0" smtClean="0"/>
              <a:t>1/3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Πρώτο στάδιο</a:t>
            </a:r>
          </a:p>
          <a:p>
            <a:pPr marL="0" indent="0">
              <a:buNone/>
            </a:pPr>
            <a:r>
              <a:rPr lang="el-GR" dirty="0" smtClean="0"/>
              <a:t>Έρευνα βιβλιογραφίας για να ελεγχθεί αν κάποιος άλλος έχει ασχοληθεί με το ίδιο θέμα.  Ανάλογα με αυτό που θα εντοπίσει, είτε συνεχίζει είτε τροποποιεί το ερώτημα του.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ενδιαφέρουσας περίπτωσης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Μοναδική </a:t>
            </a:r>
            <a:r>
              <a:rPr lang="el-GR" dirty="0" smtClean="0"/>
              <a:t>περίπτωση</a:t>
            </a:r>
            <a:endParaRPr lang="el-GR" dirty="0" smtClean="0"/>
          </a:p>
          <a:p>
            <a:r>
              <a:rPr lang="el-GR" dirty="0" smtClean="0"/>
              <a:t>Περίπτωση απροσδόκητου συσχετισμού</a:t>
            </a:r>
          </a:p>
          <a:p>
            <a:r>
              <a:rPr lang="el-GR" dirty="0" smtClean="0"/>
              <a:t>Περίπτωση σημαντικής απόκλισης</a:t>
            </a:r>
          </a:p>
          <a:p>
            <a:r>
              <a:rPr lang="el-GR" dirty="0" smtClean="0"/>
              <a:t>Περίπτωση απρόσμενης εξέλιξης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Βήματα για χαρακτηρισμό ενδιαφέρουσας περίπτωσης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αισθητικός-κοσμητολόγος </a:t>
            </a:r>
          </a:p>
          <a:p>
            <a:r>
              <a:rPr lang="el-GR" dirty="0" smtClean="0"/>
              <a:t>Παρατηρεί ασυνήθιστα </a:t>
            </a:r>
            <a:r>
              <a:rPr lang="el-GR" dirty="0" smtClean="0"/>
              <a:t>περιστατικά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Αξιολογεί τις γνώσεις του, άρθρα, επιστημονικές ανακοινώσεις κτλ.</a:t>
            </a:r>
          </a:p>
          <a:p>
            <a:r>
              <a:rPr lang="el-GR" dirty="0" smtClean="0"/>
              <a:t>Συμπεραίνει με επιφύλαξη ότι η περίπτωση είναι </a:t>
            </a:r>
            <a:r>
              <a:rPr lang="el-GR" dirty="0" smtClean="0"/>
              <a:t>μοναδική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Ερευνά τη </a:t>
            </a:r>
            <a:r>
              <a:rPr lang="el-GR" dirty="0"/>
              <a:t>γενική </a:t>
            </a:r>
            <a:r>
              <a:rPr lang="el-GR" dirty="0" smtClean="0"/>
              <a:t>και ειδική </a:t>
            </a:r>
            <a:r>
              <a:rPr lang="el-GR" dirty="0" smtClean="0"/>
              <a:t>βιβλιογραφία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Αποφασίζει αν η περίπτωση παρουσιάζει </a:t>
            </a:r>
            <a:r>
              <a:rPr lang="el-GR" dirty="0" smtClean="0"/>
              <a:t>πρωτοτυπία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Βιβλιογραφική επισκόπηση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Εποπτικές αναλύσεις θεμάτων αισθητικής &amp; κοσμητολογίας στις οποίες συνοψίζονται οι σύγχρονες </a:t>
            </a:r>
            <a:r>
              <a:rPr lang="el-GR" dirty="0" smtClean="0"/>
              <a:t>απόψεις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Βασίζονται σε δημοσιευμένες </a:t>
            </a:r>
            <a:r>
              <a:rPr lang="el-GR" dirty="0" smtClean="0"/>
              <a:t>εργασίες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Δεν περιλαμβάνουν πλέον πρωτότυπα </a:t>
            </a:r>
            <a:r>
              <a:rPr lang="el-GR" dirty="0" smtClean="0"/>
              <a:t>στοιχεία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/>
              <a:t>Διαθέτουν πιο ελεύθερη δομή  και διάρθρωση από άλλα </a:t>
            </a:r>
            <a:r>
              <a:rPr lang="el-GR" dirty="0" smtClean="0"/>
              <a:t>άρθρα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Αναλύουν, αξιολογούν και κρίνουν τρέχοντα σπουδαία </a:t>
            </a:r>
            <a:r>
              <a:rPr lang="el-GR" dirty="0" smtClean="0"/>
              <a:t>ερωτήματα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Βιβλιογραφική επισκόπηση </a:t>
            </a:r>
            <a:r>
              <a:rPr 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Αποτελείται από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Εισαγωγή</a:t>
            </a:r>
          </a:p>
          <a:p>
            <a:pPr lvl="1"/>
            <a:r>
              <a:rPr lang="el-GR" dirty="0" smtClean="0"/>
              <a:t>Αναδρομή στην ιστορία θέματος</a:t>
            </a:r>
          </a:p>
          <a:p>
            <a:pPr lvl="1"/>
            <a:r>
              <a:rPr lang="el-GR" dirty="0" smtClean="0"/>
              <a:t>Παραπομπή σε προηγούμενες ανασκοπήσεις</a:t>
            </a:r>
          </a:p>
          <a:p>
            <a:pPr lvl="1"/>
            <a:r>
              <a:rPr lang="el-GR" dirty="0" smtClean="0"/>
              <a:t>Κυρίως θέμα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Επίκαιρο θέμα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Πρόσφατη εξέλιξη νοσήματος ή παλαιό κλινικό πρόβλημα που </a:t>
            </a:r>
            <a:r>
              <a:rPr lang="el-GR" dirty="0" smtClean="0"/>
              <a:t>επανέρχεται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Ίδια δομή με την βιβλιογραφική </a:t>
            </a:r>
            <a:r>
              <a:rPr lang="el-GR" dirty="0" smtClean="0"/>
              <a:t>επισκόπηση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Επιστολή στη συντακτική επιτροπή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Βασικά της χαρακτηριστικά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Ευστοχία </a:t>
            </a:r>
            <a:r>
              <a:rPr lang="el-GR" dirty="0" smtClean="0"/>
              <a:t>επισημάνσεων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Συντομία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Αμεσότητα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Είναι ευκαιρία για προβολή εργασίας ή για έκφραση παρεμφερούς ή αντίθετης </a:t>
            </a:r>
            <a:r>
              <a:rPr lang="el-GR" dirty="0" smtClean="0"/>
              <a:t>άποψης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Συντακτική επιτροπή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Συντακτικές επιτροπές ορίζονται από τους φορείς που εκδίδουν τα </a:t>
            </a:r>
            <a:r>
              <a:rPr lang="el-GR" dirty="0" smtClean="0"/>
              <a:t>περιοδικά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Έχουν αποστολή τη διατήρηση και την αναβάθμιση της επιστημονικής ποιότητας δημοσιευμένων </a:t>
            </a:r>
            <a:r>
              <a:rPr lang="el-GR" dirty="0" smtClean="0"/>
              <a:t>άρθρων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Κριτές των δημοσιευμένων εργασιών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αξιολόγηση γίνεται ανώνυμα από δυο καταξιωμένους επιστήμονες του </a:t>
            </a:r>
            <a:r>
              <a:rPr lang="el-GR" dirty="0" smtClean="0"/>
              <a:t>κλάδου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Αναλυτική και δύσκολη </a:t>
            </a:r>
            <a:r>
              <a:rPr lang="el-GR" dirty="0" smtClean="0"/>
              <a:t>διαδικασία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Αναγνωρισμένος κριτής είναι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pPr marL="457200" lvl="1" indent="0">
              <a:buNone/>
            </a:pPr>
            <a:r>
              <a:rPr lang="el-GR" dirty="0" smtClean="0"/>
              <a:t>Ο καταξιωμένος στο χώρο για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Την εμπειρία του στο </a:t>
            </a:r>
            <a:r>
              <a:rPr lang="el-GR" dirty="0" smtClean="0"/>
              <a:t>αντικείμενο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Το ήθος του και </a:t>
            </a:r>
          </a:p>
          <a:p>
            <a:pPr lvl="1"/>
            <a:r>
              <a:rPr lang="el-GR" dirty="0" smtClean="0"/>
              <a:t>Την τήρηση δεοντολογικών </a:t>
            </a:r>
            <a:r>
              <a:rPr lang="el-GR" dirty="0" smtClean="0"/>
              <a:t>αρχών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Κριτική επιστημονικής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Αξιολόγηση πριν από τη </a:t>
            </a:r>
            <a:r>
              <a:rPr lang="el-GR" dirty="0" smtClean="0"/>
              <a:t>δημοσίευση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 την κριτική αποσαφηνίζεται αν η μελέτη αποτελεί πρωτότυπη συμβολή και προάγει την </a:t>
            </a:r>
            <a:r>
              <a:rPr lang="el-GR" dirty="0" smtClean="0"/>
              <a:t>επιστήμη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Απαιτεί κόπο, χρόνο και αίσθημα </a:t>
            </a:r>
            <a:r>
              <a:rPr lang="el-GR" dirty="0" smtClean="0"/>
              <a:t>ευθύνης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επιστημονικής κριτικής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Έλεγχος </a:t>
            </a:r>
            <a:r>
              <a:rPr lang="el-GR" dirty="0" smtClean="0"/>
              <a:t>τίτλου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Έλεγχος </a:t>
            </a:r>
            <a:r>
              <a:rPr lang="el-GR" dirty="0" smtClean="0"/>
              <a:t>ορισμών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Εξέταση τρόπου παρουσίασης </a:t>
            </a:r>
            <a:r>
              <a:rPr lang="el-GR" dirty="0" smtClean="0"/>
              <a:t>θέματος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Έλεγχος επιστημονικής </a:t>
            </a:r>
            <a:r>
              <a:rPr lang="el-GR" dirty="0" smtClean="0"/>
              <a:t>μεθόδου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Μελέτη </a:t>
            </a:r>
            <a:r>
              <a:rPr lang="el-GR" dirty="0" smtClean="0"/>
              <a:t>αποτελεσμάτων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Εξέταση μορφής, ύφους, συνέπειας και δομής </a:t>
            </a:r>
            <a:r>
              <a:rPr lang="el-GR" dirty="0" smtClean="0"/>
              <a:t>άρθρου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μεθοδολογικής προσέγγισης</a:t>
            </a:r>
            <a:r>
              <a:rPr lang="en-US" dirty="0"/>
              <a:t> </a:t>
            </a:r>
            <a:r>
              <a:rPr lang="en-US" sz="3600" b="0" dirty="0" smtClean="0"/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Δεύτερο στάδιο</a:t>
            </a:r>
          </a:p>
          <a:p>
            <a:pPr marL="0" indent="0">
              <a:buNone/>
            </a:pPr>
            <a:r>
              <a:rPr lang="el-GR" dirty="0" smtClean="0"/>
              <a:t>Σχεδιασμός έρευνας</a:t>
            </a:r>
          </a:p>
          <a:p>
            <a:r>
              <a:rPr lang="el-GR" dirty="0" smtClean="0"/>
              <a:t>Είναι το υλικό που διαθέτει κατάλληλο και επαρκές;</a:t>
            </a:r>
          </a:p>
          <a:p>
            <a:r>
              <a:rPr lang="el-GR" dirty="0" smtClean="0"/>
              <a:t>Υπάρχουν τα υλικά και τα μέσα για τη διεξαγωγή της έρευνας;</a:t>
            </a:r>
          </a:p>
          <a:p>
            <a:r>
              <a:rPr lang="el-GR" dirty="0" smtClean="0"/>
              <a:t>Θα χρειαστεί συνεργασία;</a:t>
            </a:r>
          </a:p>
          <a:p>
            <a:r>
              <a:rPr lang="el-GR" dirty="0" smtClean="0"/>
              <a:t>Ποιο είναι το κόστος του εγχειρήματος;</a:t>
            </a:r>
          </a:p>
          <a:p>
            <a:pPr marL="0" indent="0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του κριτή μιας επιστημονικής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Γνώση του </a:t>
            </a:r>
            <a:r>
              <a:rPr lang="el-GR" dirty="0" smtClean="0"/>
              <a:t>αντικειμένου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Σαφής και περιληπτική διατύπωση </a:t>
            </a:r>
            <a:r>
              <a:rPr lang="el-GR" dirty="0" smtClean="0"/>
              <a:t>παρατηρήσεων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Σεβασμός στην προσωπικότητα </a:t>
            </a:r>
            <a:r>
              <a:rPr lang="el-GR" dirty="0" smtClean="0"/>
              <a:t>ερευνητή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Τεκμηριωμένη επισήμανση των δυνατών και των αδύνατων </a:t>
            </a:r>
            <a:r>
              <a:rPr lang="el-GR" dirty="0" smtClean="0"/>
              <a:t>σημείων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μην γράφει με σχολαστικότητα και στηλιτευτικό </a:t>
            </a:r>
            <a:r>
              <a:rPr lang="el-GR" dirty="0" smtClean="0"/>
              <a:t>ύφος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θεμελιώνει και να αιτιολογεί με απτά στοιχεία τις κρίσεις </a:t>
            </a:r>
            <a:r>
              <a:rPr lang="el-GR" dirty="0" smtClean="0"/>
              <a:t>του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</a:t>
            </a:r>
            <a:r>
              <a:rPr lang="en-US" sz="2000" dirty="0" smtClean="0"/>
              <a:t>5</a:t>
            </a:r>
            <a:r>
              <a:rPr lang="el-GR" sz="2000" dirty="0" smtClean="0"/>
              <a:t>. Ιωάννα Γκρεκ. «Μεθοδολογία  έρευνας</a:t>
            </a:r>
            <a:r>
              <a:rPr lang="en-US" sz="2000" dirty="0" smtClean="0"/>
              <a:t>.</a:t>
            </a:r>
            <a:r>
              <a:rPr lang="el-GR" sz="2000" dirty="0" smtClean="0"/>
              <a:t>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Όψεις και επιλογές της έρευνας».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smtClean="0"/>
              <a:t>5</a:t>
            </a:r>
            <a:r>
              <a:rPr lang="el-GR" sz="200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5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3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469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Στοιχεία μεθοδολογικής προσέγγισης</a:t>
            </a:r>
            <a:r>
              <a:rPr lang="en-US" dirty="0"/>
              <a:t> </a:t>
            </a:r>
            <a:r>
              <a:rPr lang="en-US" sz="36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Τρίτο στάδιο</a:t>
            </a:r>
          </a:p>
          <a:p>
            <a:pPr marL="0" indent="0">
              <a:buNone/>
            </a:pPr>
            <a:r>
              <a:rPr lang="el-GR" dirty="0" smtClean="0"/>
              <a:t>Σύνταξη πρωτοκόλλου έρευνας και υπολογισμός μεγέθους δείγματος.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Το πρωτόκολλο είναι μια περίληψη στα κύρια σημεία και άξονες της ερευνητικής </a:t>
            </a:r>
            <a:r>
              <a:rPr lang="el-GR" dirty="0" smtClean="0"/>
              <a:t>δραστηριότητας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Τήρηση πρωτοκόλλου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Εξασφαλίζει ομοιόμορφη </a:t>
            </a:r>
            <a:r>
              <a:rPr lang="el-GR" dirty="0" smtClean="0"/>
              <a:t>μελέτη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Περιορίζει τις </a:t>
            </a:r>
            <a:r>
              <a:rPr lang="el-GR" dirty="0" smtClean="0"/>
              <a:t>ατέλειες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Θα πρέπει να γίνει μετά τη μελέτη της βιβλιογραφίας και του υλικού και αξιολόγησης της μεθόδου προηγούμενων παρεμφερών </a:t>
            </a:r>
            <a:r>
              <a:rPr lang="el-GR" dirty="0" smtClean="0"/>
              <a:t>εργασιών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Πρέπει να είναι απλό, πλήρες και περιορισμένο σε </a:t>
            </a:r>
            <a:r>
              <a:rPr lang="el-GR" dirty="0" smtClean="0"/>
              <a:t>έκταση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 δείγματος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Όχι μεγαλύτερο από ό,τι χρειάζεται για να μην σπαταληθεί </a:t>
            </a:r>
            <a:r>
              <a:rPr lang="el-GR" dirty="0" smtClean="0"/>
              <a:t>χρόνος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Για την οριοθέτηση του δείγματος παίζει ρόλο η γνώση θέματος, η προηγούμενη πείρα και η γνώμη εμπειρογνώμονα </a:t>
            </a:r>
            <a:r>
              <a:rPr lang="el-GR" dirty="0" smtClean="0"/>
              <a:t>στατιστικής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Μεθοδολογική προσέγγιση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Αφετηρία</a:t>
            </a:r>
            <a:r>
              <a:rPr lang="en-US" dirty="0" smtClean="0"/>
              <a:t>: </a:t>
            </a:r>
            <a:r>
              <a:rPr lang="el-GR" dirty="0" smtClean="0"/>
              <a:t>Διατύπωση βασικής ερώτησης</a:t>
            </a:r>
          </a:p>
          <a:p>
            <a:r>
              <a:rPr lang="el-GR" dirty="0" smtClean="0"/>
              <a:t>Κατάληξη</a:t>
            </a:r>
            <a:r>
              <a:rPr lang="en-US" dirty="0" smtClean="0"/>
              <a:t>: </a:t>
            </a:r>
            <a:r>
              <a:rPr lang="el-GR" dirty="0" smtClean="0"/>
              <a:t>η απάντηση με μια λογική σειρά τεκμηρίων, επιχειρημάτων, συλλογισμών και πορισμάτων.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Σειρά ενεργειών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Ανάπτυξη ερευνητικού </a:t>
            </a:r>
            <a:r>
              <a:rPr lang="el-GR" dirty="0" smtClean="0"/>
              <a:t>προβλήματος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Ανάλυση του σκοπού της </a:t>
            </a:r>
            <a:r>
              <a:rPr lang="el-GR" dirty="0" smtClean="0"/>
              <a:t>έρευνας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Εξαντλητική επισκόπηση </a:t>
            </a:r>
            <a:r>
              <a:rPr lang="el-GR" dirty="0" smtClean="0"/>
              <a:t>βιβλιογραφίας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Επιλογή μεθόδων που θα </a:t>
            </a:r>
            <a:r>
              <a:rPr lang="el-GR" dirty="0" smtClean="0"/>
              <a:t>χρησιμοποιηθούν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Συμπλήρωση και αναθεώρηση του αρχικού ερευνητικού </a:t>
            </a:r>
            <a:r>
              <a:rPr lang="el-GR" dirty="0" smtClean="0"/>
              <a:t>πρωτοκόλλου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Διεξαγωγή </a:t>
            </a:r>
            <a:r>
              <a:rPr lang="el-GR" dirty="0" smtClean="0"/>
              <a:t>έρευνας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Ανάλυση και ερμηνεία </a:t>
            </a:r>
            <a:r>
              <a:rPr lang="el-GR" dirty="0" smtClean="0"/>
              <a:t>δεδομένων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Συγγραφή μελέτης και παρουσίαση της όλης </a:t>
            </a:r>
            <a:r>
              <a:rPr lang="el-GR" dirty="0" smtClean="0"/>
              <a:t>διαδικασίας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Ερωτήματα ερευνητή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έχω να πω;</a:t>
            </a:r>
          </a:p>
          <a:p>
            <a:r>
              <a:rPr lang="el-GR" dirty="0" smtClean="0"/>
              <a:t>Αξίζει να γραφτεί;</a:t>
            </a:r>
          </a:p>
          <a:p>
            <a:r>
              <a:rPr lang="el-GR" dirty="0" smtClean="0"/>
              <a:t>Μήπως έχει ήδη δημοσιευτεί;</a:t>
            </a:r>
          </a:p>
          <a:p>
            <a:r>
              <a:rPr lang="el-GR" dirty="0" smtClean="0"/>
              <a:t>Ποια είναι η σωστή διάρθρωση;</a:t>
            </a:r>
          </a:p>
          <a:p>
            <a:r>
              <a:rPr lang="el-GR" dirty="0" smtClean="0"/>
              <a:t>Ποιοι οι στόχοι και οι σκοποί μου;</a:t>
            </a:r>
          </a:p>
          <a:p>
            <a:r>
              <a:rPr lang="el-GR" dirty="0" smtClean="0"/>
              <a:t>Πού φτάνουν τα όρια μου;</a:t>
            </a:r>
          </a:p>
          <a:p>
            <a:r>
              <a:rPr lang="el-GR" dirty="0" smtClean="0"/>
              <a:t>Ποιο μήνυμα θέλω να περάσω;</a:t>
            </a:r>
          </a:p>
          <a:p>
            <a:r>
              <a:rPr lang="el-GR" dirty="0" smtClean="0"/>
              <a:t>Πού να απευθυνθώ για δημοσίευση;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1648</Words>
  <Application>Microsoft Office PowerPoint</Application>
  <PresentationFormat>Προβολή στην οθόνη (4:3)</PresentationFormat>
  <Paragraphs>259</Paragraphs>
  <Slides>37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OC_template_updated</vt:lpstr>
      <vt:lpstr>Προσαρμοσμένη σχεδίαση</vt:lpstr>
      <vt:lpstr>Μεθοδολογία έρευνας</vt:lpstr>
      <vt:lpstr>Στοιχεία μεθοδολογικής προσέγγισης 1/3</vt:lpstr>
      <vt:lpstr>Στοιχεία μεθοδολογικής προσέγγισης 2/3</vt:lpstr>
      <vt:lpstr>Στοιχεία μεθοδολογικής προσέγγισης 3/3</vt:lpstr>
      <vt:lpstr>Τήρηση πρωτοκόλλου</vt:lpstr>
      <vt:lpstr>Μέγεθος δείγματος</vt:lpstr>
      <vt:lpstr>Μεθοδολογική προσέγγιση</vt:lpstr>
      <vt:lpstr>Σειρά ενεργειών</vt:lpstr>
      <vt:lpstr>Ερωτήματα ερευνητή</vt:lpstr>
      <vt:lpstr>Άρθρα σύνταξης 1/2</vt:lpstr>
      <vt:lpstr>Άρθρα σύνταξης 2/2</vt:lpstr>
      <vt:lpstr>Ερευνητικές εργασίες</vt:lpstr>
      <vt:lpstr>Δομή πληροφορίας στα άρθρα έρευνας</vt:lpstr>
      <vt:lpstr>Διάρθρωση έρευνας</vt:lpstr>
      <vt:lpstr>Εισαγωγή</vt:lpstr>
      <vt:lpstr>Περιεχόμενο και ύλη ερευνητικής εργασίας</vt:lpstr>
      <vt:lpstr>Αποτελέσματα ερευνητικής εργασίας</vt:lpstr>
      <vt:lpstr>Συμπεράσματα</vt:lpstr>
      <vt:lpstr>Άρθρο ενδιαφέρουσας περίπτωσης</vt:lpstr>
      <vt:lpstr>Είδη ενδιαφέρουσας περίπτωσης</vt:lpstr>
      <vt:lpstr>Βήματα για χαρακτηρισμό ενδιαφέρουσας περίπτωσης</vt:lpstr>
      <vt:lpstr>Βιβλιογραφική επισκόπηση 1/2</vt:lpstr>
      <vt:lpstr>Βιβλιογραφική επισκόπηση 2/2</vt:lpstr>
      <vt:lpstr>Επίκαιρο θέμα</vt:lpstr>
      <vt:lpstr>Επιστολή στη συντακτική επιτροπή</vt:lpstr>
      <vt:lpstr>Συντακτική επιτροπή</vt:lpstr>
      <vt:lpstr>Κριτές των δημοσιευμένων εργασιών</vt:lpstr>
      <vt:lpstr>Κριτική επιστημονικής εργασίας</vt:lpstr>
      <vt:lpstr>Διαδικασία επιστημονικής κριτικής</vt:lpstr>
      <vt:lpstr>Βασικά χαρακτηριστικά του κριτή μιας επιστημονικής εργασίας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122</cp:revision>
  <dcterms:created xsi:type="dcterms:W3CDTF">2013-03-04T13:35:19Z</dcterms:created>
  <dcterms:modified xsi:type="dcterms:W3CDTF">2015-07-17T06:42:39Z</dcterms:modified>
</cp:coreProperties>
</file>