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7" r:id="rId16"/>
    <p:sldId id="288" r:id="rId17"/>
    <p:sldId id="289" r:id="rId18"/>
    <p:sldId id="257" r:id="rId19"/>
    <p:sldId id="262" r:id="rId20"/>
    <p:sldId id="264" r:id="rId21"/>
    <p:sldId id="290" r:id="rId22"/>
    <p:sldId id="291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2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4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 marL="1165225" indent="-266700">
              <a:lnSpc>
                <a:spcPct val="112000"/>
              </a:lnSpc>
              <a:spcBef>
                <a:spcPts val="1200"/>
              </a:spcBef>
              <a:defRPr sz="2200"/>
            </a:lvl4pPr>
            <a:lvl5pPr marL="1528763" indent="-228600"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2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Ιατρικά Ηλεκτρονικά 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: Υλοποίηση Υψιπερατού φίλτρου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Δρ.Π.Ασβεστάς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Μηχανικών Βιοϊατρικής Τεχνολογίας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9/15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-32" y="2821002"/>
          <a:ext cx="652145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3644640" imgH="1498320" progId="Equation.DSMT4">
                  <p:embed/>
                </p:oleObj>
              </mc:Choice>
              <mc:Fallback>
                <p:oleObj name="Equation" r:id="rId3" imgW="364464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" y="2821002"/>
                        <a:ext cx="6521450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b="2597"/>
          <a:stretch>
            <a:fillRect/>
          </a:stretch>
        </p:blipFill>
        <p:spPr bwMode="auto">
          <a:xfrm>
            <a:off x="4214810" y="2214546"/>
            <a:ext cx="4716000" cy="2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59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10/15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graphicFrame>
        <p:nvGraphicFramePr>
          <p:cNvPr id="1001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40081"/>
              </p:ext>
            </p:extLst>
          </p:nvPr>
        </p:nvGraphicFramePr>
        <p:xfrm>
          <a:off x="179512" y="5661248"/>
          <a:ext cx="14128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711000" imgH="431640" progId="Equation.DSMT4">
                  <p:embed/>
                </p:oleObj>
              </mc:Choice>
              <mc:Fallback>
                <p:oleObj name="Equation" r:id="rId3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661248"/>
                        <a:ext cx="1412875" cy="8572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b="2597"/>
          <a:stretch>
            <a:fillRect/>
          </a:stretch>
        </p:blipFill>
        <p:spPr bwMode="auto">
          <a:xfrm>
            <a:off x="4139952" y="1916832"/>
            <a:ext cx="4716000" cy="2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14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339933"/>
              </p:ext>
            </p:extLst>
          </p:nvPr>
        </p:nvGraphicFramePr>
        <p:xfrm>
          <a:off x="107504" y="4293096"/>
          <a:ext cx="58848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3288960" imgH="647640" progId="Equation.DSMT4">
                  <p:embed/>
                </p:oleObj>
              </mc:Choice>
              <mc:Fallback>
                <p:oleObj name="Equation" r:id="rId6" imgW="32889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293096"/>
                        <a:ext cx="5884862" cy="11588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4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11/15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graphicFrame>
        <p:nvGraphicFramePr>
          <p:cNvPr id="10014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796580"/>
              </p:ext>
            </p:extLst>
          </p:nvPr>
        </p:nvGraphicFramePr>
        <p:xfrm>
          <a:off x="260350" y="2885479"/>
          <a:ext cx="3771900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2108160" imgH="1269720" progId="Equation.DSMT4">
                  <p:embed/>
                </p:oleObj>
              </mc:Choice>
              <mc:Fallback>
                <p:oleObj name="Equation" r:id="rId3" imgW="210816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885479"/>
                        <a:ext cx="3771900" cy="22717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55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285985"/>
            <a:ext cx="4644000" cy="2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2285992"/>
            <a:ext cx="5283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Για κέρδος 1 στη ζώνη διέλευσης, ισχύει ότι: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16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12/15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1005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85985"/>
            <a:ext cx="4644000" cy="2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071678"/>
            <a:ext cx="5724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Στην ειδική περίπτωση που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Α</a:t>
            </a:r>
            <a:r>
              <a:rPr lang="el-GR" sz="2200" baseline="-25000" dirty="0" smtClean="0">
                <a:latin typeface="+mn-lt"/>
                <a:cs typeface="Times New Roman" pitchFamily="18" charset="0"/>
              </a:rPr>
              <a:t>0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=1 και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C</a:t>
            </a:r>
            <a:r>
              <a:rPr lang="en-GB" sz="2200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C</a:t>
            </a:r>
            <a:r>
              <a:rPr lang="en-GB" sz="22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C</a:t>
            </a:r>
            <a:endParaRPr lang="el-GR" sz="2200" i="1" baseline="-250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17778"/>
              </p:ext>
            </p:extLst>
          </p:nvPr>
        </p:nvGraphicFramePr>
        <p:xfrm>
          <a:off x="467544" y="2780928"/>
          <a:ext cx="320357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1790640" imgH="1269720" progId="Equation.DSMT4">
                  <p:embed/>
                </p:oleObj>
              </mc:Choice>
              <mc:Fallback>
                <p:oleObj name="Equation" r:id="rId4" imgW="17906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780928"/>
                        <a:ext cx="3203575" cy="22701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2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13/15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φίλτρο.</a:t>
            </a:r>
          </a:p>
        </p:txBody>
      </p:sp>
      <p:pic>
        <p:nvPicPr>
          <p:cNvPr id="1013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5818" y="4392545"/>
            <a:ext cx="4104000" cy="21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83568" y="1700808"/>
                <a:ext cx="8064896" cy="3716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200" dirty="0" smtClean="0">
                    <a:latin typeface="+mn-lt"/>
                  </a:rPr>
                  <a:t>Στο προηγούμενο παράδειγμα, βρέθηκε ότι η συνάρτηση μεταφοράς είναι: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50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50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50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  <m:r>
                            <a:rPr lang="en-US" sz="2200" i="1">
                              <a:latin typeface="Cambria Math"/>
                            </a:rPr>
                            <m:t>+50</m:t>
                          </m:r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+50</m:t>
                          </m:r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l-G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l-GR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  <a:p>
                <a:r>
                  <a:rPr lang="el-GR" sz="2200" dirty="0" smtClean="0">
                    <a:latin typeface="+mn-lt"/>
                  </a:rPr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l-GR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l-GR" sz="2200" dirty="0" smtClean="0">
                    <a:latin typeface="+mn-lt"/>
                  </a:rPr>
                  <a:t> υλοποιείται με ένα φίλτρο πρώτου βαθμού, όπως δείχνει το σχήμα, όπου πρέπει να ισχύει ότι</a:t>
                </a:r>
                <a:r>
                  <a:rPr lang="en-US" sz="2200" dirty="0">
                    <a:latin typeface="+mn-lt"/>
                  </a:rPr>
                  <a:t>:</a:t>
                </a:r>
                <a:endParaRPr lang="en-US" sz="2200" dirty="0" smtClean="0">
                  <a:latin typeface="+mn-lt"/>
                </a:endParaRPr>
              </a:p>
              <a:p>
                <a:pPr marL="25130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8064896" cy="3716274"/>
              </a:xfrm>
              <a:prstGeom prst="rect">
                <a:avLst/>
              </a:prstGeom>
              <a:blipFill rotWithShape="1">
                <a:blip r:embed="rId3"/>
                <a:stretch>
                  <a:fillRect l="-907" t="-984" r="-18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5588852"/>
                <a:ext cx="38164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latin typeface="+mn-lt"/>
                  </a:rPr>
                  <a:t>Επιλέγοντας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𝐶</m:t>
                    </m:r>
                    <m:r>
                      <a:rPr lang="en-US" sz="2200" b="0" i="1" smtClean="0">
                        <a:latin typeface="Cambria Math"/>
                      </a:rPr>
                      <m:t>=220</m:t>
                    </m:r>
                    <m:r>
                      <a:rPr lang="en-US" sz="2200" b="0" i="1" smtClean="0">
                        <a:latin typeface="Cambria Math"/>
                      </a:rPr>
                      <m:t>𝑛𝐹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 προκύπτει ότι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𝑅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≅100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.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88852"/>
                <a:ext cx="381642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917" t="-4762" b="-150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5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14/15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83568" y="1628800"/>
                <a:ext cx="8064896" cy="2754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200" dirty="0" smtClean="0">
                    <a:latin typeface="+mn-lt"/>
                  </a:rPr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+50</m:t>
                        </m:r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50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υλοποιείται με ένα φίλτρο </a:t>
                </a:r>
                <a:r>
                  <a:rPr lang="en-US" sz="2200" dirty="0" smtClean="0">
                    <a:latin typeface="+mn-lt"/>
                  </a:rPr>
                  <a:t>2o</a:t>
                </a:r>
                <a:r>
                  <a:rPr lang="el-GR" sz="2200" dirty="0" smtClean="0">
                    <a:latin typeface="+mn-lt"/>
                  </a:rPr>
                  <a:t>υ βαθμού, όπως δείχνει το σχήμα</a:t>
                </a:r>
              </a:p>
              <a:p>
                <a:r>
                  <a:rPr lang="el-GR" sz="2200" dirty="0" smtClean="0">
                    <a:latin typeface="+mn-lt"/>
                  </a:rPr>
                  <a:t>Επιλέγοντας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, </a:t>
                </a:r>
                <a:r>
                  <a:rPr lang="el-GR" sz="2200" dirty="0" smtClean="0">
                    <a:latin typeface="+mn-lt"/>
                  </a:rPr>
                  <a:t>πρέπει να ισχύει ότι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sz="2200" b="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50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28800"/>
                <a:ext cx="8064896" cy="2754344"/>
              </a:xfrm>
              <a:prstGeom prst="rect">
                <a:avLst/>
              </a:prstGeom>
              <a:blipFill rotWithShape="1">
                <a:blip r:embed="rId2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4701188"/>
                <a:ext cx="381642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latin typeface="+mn-lt"/>
                  </a:rPr>
                  <a:t>Επιλέγοντας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𝐶</m:t>
                    </m:r>
                    <m:r>
                      <a:rPr lang="en-US" sz="2200" b="0" i="1" smtClean="0">
                        <a:latin typeface="Cambria Math"/>
                      </a:rPr>
                      <m:t>=820</m:t>
                    </m:r>
                    <m:r>
                      <a:rPr lang="en-US" sz="2200" b="0" i="1" smtClean="0">
                        <a:latin typeface="Cambria Math"/>
                      </a:rPr>
                      <m:t>𝑛𝐹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 προκύπτει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≅47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/>
                        <a:ea typeface="Cambria Math"/>
                      </a:rPr>
                      <m:t>και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l-GR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l-GR" sz="2200" b="0" i="1" smtClean="0">
                        <a:latin typeface="Cambria Math"/>
                        <a:ea typeface="Cambria Math"/>
                      </a:rPr>
                      <m:t>12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l-GR" sz="220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.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01188"/>
                <a:ext cx="3816424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2077" t="-3297" b="-98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000" y="4437112"/>
            <a:ext cx="4644000" cy="22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64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15/15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" y="1960964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j-lt"/>
                <a:cs typeface="Times New Roman" pitchFamily="18" charset="0"/>
              </a:rPr>
              <a:t>Παράδειγμα</a:t>
            </a:r>
          </a:p>
          <a:p>
            <a:r>
              <a:rPr lang="el-GR" sz="2200" dirty="0" smtClean="0">
                <a:latin typeface="+mj-lt"/>
                <a:cs typeface="Times New Roman" pitchFamily="18" charset="0"/>
              </a:rPr>
              <a:t>Το συνολικό κύκλωμα χρησιμοποιώντας μονή τροφοδοσία φαίνεται στο σχήμα:</a:t>
            </a:r>
          </a:p>
        </p:txBody>
      </p:sp>
      <p:pic>
        <p:nvPicPr>
          <p:cNvPr id="1086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96952"/>
            <a:ext cx="655128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06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Παντελής 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«Ιατρικά Ηλεκτρονικά. 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: Υλοποίηση Υψιπερατού φίλτρου».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Ενεργά φίλτρα </a:t>
            </a:r>
            <a:r>
              <a:rPr lang="el-GR" sz="3000" b="0" dirty="0" smtClean="0"/>
              <a:t>1/15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25663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200" dirty="0" smtClean="0"/>
              <a:t>Σχεδίαση υψιπερατού φίλτρου </a:t>
            </a:r>
            <a:endParaRPr lang="en-GB" sz="2200" dirty="0" smtClean="0"/>
          </a:p>
          <a:p>
            <a:pPr lvl="1">
              <a:spcBef>
                <a:spcPts val="600"/>
              </a:spcBef>
            </a:pPr>
            <a:r>
              <a:rPr lang="el-GR" dirty="0" smtClean="0"/>
              <a:t>Έστω ότι δίνονται προδιαγραφές για ένα υψιπερατό φίλτρο:</a:t>
            </a:r>
          </a:p>
          <a:p>
            <a:pPr lvl="2">
              <a:spcBef>
                <a:spcPts val="600"/>
              </a:spcBef>
            </a:pPr>
            <a:r>
              <a:rPr lang="el-GR" dirty="0" smtClean="0"/>
              <a:t>Γωνιακή συχνότητα ζώνης διέλευσης </a:t>
            </a:r>
            <a:r>
              <a:rPr lang="en-GB" i="1" dirty="0" smtClean="0"/>
              <a:t>f</a:t>
            </a:r>
            <a:r>
              <a:rPr lang="en-GB" i="1" baseline="-25000" dirty="0" smtClean="0"/>
              <a:t>p</a:t>
            </a:r>
          </a:p>
          <a:p>
            <a:pPr lvl="2">
              <a:spcBef>
                <a:spcPts val="600"/>
              </a:spcBef>
            </a:pPr>
            <a:r>
              <a:rPr lang="el-GR" dirty="0" smtClean="0"/>
              <a:t>Μέγιστη μεταβολή στη ζώνη διέλευσης </a:t>
            </a:r>
            <a:r>
              <a:rPr lang="en-GB" i="1" dirty="0" smtClean="0"/>
              <a:t>A</a:t>
            </a:r>
            <a:r>
              <a:rPr lang="en-GB" baseline="-25000" dirty="0" smtClean="0"/>
              <a:t>max</a:t>
            </a:r>
          </a:p>
          <a:p>
            <a:pPr lvl="2">
              <a:spcBef>
                <a:spcPts val="600"/>
              </a:spcBef>
            </a:pPr>
            <a:r>
              <a:rPr lang="el-GR" dirty="0" smtClean="0"/>
              <a:t>Γωνιακή συχνότητα ζώνης φραγής </a:t>
            </a:r>
            <a:r>
              <a:rPr lang="en-GB" i="1" dirty="0" smtClean="0"/>
              <a:t>f</a:t>
            </a:r>
            <a:r>
              <a:rPr lang="en-GB" i="1" baseline="-25000" dirty="0" smtClean="0"/>
              <a:t>s</a:t>
            </a:r>
            <a:endParaRPr lang="el-GR" i="1" baseline="-25000" dirty="0" smtClean="0"/>
          </a:p>
          <a:p>
            <a:pPr lvl="2">
              <a:spcBef>
                <a:spcPts val="600"/>
              </a:spcBef>
            </a:pPr>
            <a:r>
              <a:rPr lang="el-GR" dirty="0" smtClean="0"/>
              <a:t>Ελάχιστη απόσβεση στη ζώνη φραγής </a:t>
            </a:r>
            <a:r>
              <a:rPr lang="en-GB" i="1" dirty="0" smtClean="0"/>
              <a:t>A</a:t>
            </a:r>
            <a:r>
              <a:rPr lang="en-GB" i="1" baseline="-25000" dirty="0" smtClean="0"/>
              <a:t>min</a:t>
            </a:r>
            <a:endParaRPr lang="el-GR" dirty="0" smtClean="0"/>
          </a:p>
        </p:txBody>
      </p:sp>
      <p:pic>
        <p:nvPicPr>
          <p:cNvPr id="10813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6050" r="6671"/>
          <a:stretch/>
        </p:blipFill>
        <p:spPr bwMode="auto">
          <a:xfrm>
            <a:off x="1660328" y="3645384"/>
            <a:ext cx="5575968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6016" y="6422628"/>
                <a:ext cx="44775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422628"/>
                <a:ext cx="447750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εία γραμμή σύνδεσης 7"/>
          <p:cNvCxnSpPr/>
          <p:nvPr/>
        </p:nvCxnSpPr>
        <p:spPr>
          <a:xfrm flipH="1">
            <a:off x="2123729" y="3803329"/>
            <a:ext cx="2816162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62708" y="6381328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708" y="6381328"/>
                <a:ext cx="42511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Ευθεία γραμμή σύνδεσης 13"/>
          <p:cNvCxnSpPr/>
          <p:nvPr/>
        </p:nvCxnSpPr>
        <p:spPr>
          <a:xfrm flipH="1">
            <a:off x="4915309" y="3803329"/>
            <a:ext cx="24582" cy="2779734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2753859" y="5805264"/>
            <a:ext cx="0" cy="66236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H="1">
            <a:off x="2123730" y="5805264"/>
            <a:ext cx="630129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99792" y="4077072"/>
                <a:ext cx="770980" cy="323165"/>
              </a:xfrm>
              <a:prstGeom prst="rect">
                <a:avLst/>
              </a:prstGeom>
              <a:noFill/>
            </p:spPr>
            <p:txBody>
              <a:bodyPr wrap="none" t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077072"/>
                <a:ext cx="770980" cy="3231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Ευθύγραμμο βέλος σύνδεσης 24"/>
          <p:cNvCxnSpPr/>
          <p:nvPr/>
        </p:nvCxnSpPr>
        <p:spPr>
          <a:xfrm>
            <a:off x="3085282" y="350100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flipV="1">
            <a:off x="3084464" y="3825230"/>
            <a:ext cx="0" cy="395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/>
          <p:cNvCxnSpPr/>
          <p:nvPr/>
        </p:nvCxnSpPr>
        <p:spPr>
          <a:xfrm flipV="1">
            <a:off x="2438794" y="369110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>
            <a:off x="2428427" y="49411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77218" y="4653136"/>
                <a:ext cx="732508" cy="323165"/>
              </a:xfrm>
              <a:prstGeom prst="rect">
                <a:avLst/>
              </a:prstGeom>
              <a:noFill/>
            </p:spPr>
            <p:txBody>
              <a:bodyPr wrap="none" t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18" y="4653136"/>
                <a:ext cx="732508" cy="323165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39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2/15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Σχεδίαση υψιπερατού φίλτρου </a:t>
                </a:r>
                <a:endParaRPr lang="el-G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/10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dB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lvl="1"/>
                <a:r>
                  <a:rPr lang="el-GR" dirty="0" smtClean="0"/>
                  <a:t>Υπολογίζεται </a:t>
                </a:r>
                <a:r>
                  <a:rPr lang="en-US" dirty="0" smtClean="0"/>
                  <a:t>o </a:t>
                </a:r>
                <a:r>
                  <a:rPr lang="el-GR" dirty="0" smtClean="0"/>
                  <a:t>βαθμός του φίλτρου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 από τη σχέση 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10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 smtClean="0"/>
                  <a:t>Υπολογίζεται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Σχηματίζεται η κανονικοποιημένη συνάρτηση μεταφοράς</a:t>
                </a:r>
              </a:p>
              <a:p>
                <a:pPr lvl="1"/>
                <a:r>
                  <a:rPr lang="el-GR" dirty="0" smtClean="0"/>
                  <a:t>Αντικαθιστάται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10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Να υλοποιηθεί ένα υψιπερατό φίλτρο </a:t>
            </a:r>
            <a:r>
              <a:rPr lang="en-US" dirty="0">
                <a:cs typeface="Times New Roman" pitchFamily="18" charset="0"/>
              </a:rPr>
              <a:t>B</a:t>
            </a:r>
            <a:r>
              <a:rPr lang="en-GB" dirty="0">
                <a:cs typeface="Times New Roman" pitchFamily="18" charset="0"/>
              </a:rPr>
              <a:t>utterworth </a:t>
            </a:r>
            <a:r>
              <a:rPr lang="el-GR" dirty="0">
                <a:cs typeface="Times New Roman" pitchFamily="18" charset="0"/>
              </a:rPr>
              <a:t>που ικανοποιεί τις ακόλουθες προδιαγραφές: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f</a:t>
            </a:r>
            <a:r>
              <a:rPr lang="en-GB" i="1" baseline="-25000" dirty="0">
                <a:cs typeface="Times New Roman" pitchFamily="18" charset="0"/>
              </a:rPr>
              <a:t>p</a:t>
            </a:r>
            <a:r>
              <a:rPr lang="en-GB" dirty="0">
                <a:cs typeface="Times New Roman" pitchFamily="18" charset="0"/>
              </a:rPr>
              <a:t> = 10Hz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A</a:t>
            </a:r>
            <a:r>
              <a:rPr lang="en-GB" i="1" baseline="-25000" dirty="0">
                <a:cs typeface="Times New Roman" pitchFamily="18" charset="0"/>
              </a:rPr>
              <a:t>max</a:t>
            </a:r>
            <a:r>
              <a:rPr lang="en-GB" dirty="0">
                <a:cs typeface="Times New Roman" pitchFamily="18" charset="0"/>
              </a:rPr>
              <a:t> = 1dB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f</a:t>
            </a:r>
            <a:r>
              <a:rPr lang="en-GB" i="1" baseline="-25000" dirty="0">
                <a:cs typeface="Times New Roman" pitchFamily="18" charset="0"/>
              </a:rPr>
              <a:t>s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l-GR" dirty="0">
                <a:cs typeface="Times New Roman" pitchFamily="18" charset="0"/>
              </a:rPr>
              <a:t>5</a:t>
            </a:r>
            <a:r>
              <a:rPr lang="en-GB" dirty="0">
                <a:cs typeface="Times New Roman" pitchFamily="18" charset="0"/>
              </a:rPr>
              <a:t>Hz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A</a:t>
            </a:r>
            <a:r>
              <a:rPr lang="en-GB" i="1" baseline="-25000" dirty="0">
                <a:cs typeface="Times New Roman" pitchFamily="18" charset="0"/>
              </a:rPr>
              <a:t>min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1</a:t>
            </a:r>
            <a:r>
              <a:rPr lang="el-GR" dirty="0">
                <a:cs typeface="Times New Roman" pitchFamily="18" charset="0"/>
              </a:rPr>
              <a:t>0</a:t>
            </a:r>
            <a:r>
              <a:rPr lang="en-GB" dirty="0">
                <a:cs typeface="Times New Roman" pitchFamily="18" charset="0"/>
              </a:rPr>
              <a:t>dB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Κέρδος ζώνης διέλευσης </a:t>
            </a:r>
            <a:r>
              <a:rPr lang="en-GB" dirty="0">
                <a:cs typeface="Times New Roman" pitchFamily="18" charset="0"/>
              </a:rPr>
              <a:t>= </a:t>
            </a:r>
            <a:r>
              <a:rPr lang="en-GB" dirty="0" smtClean="0">
                <a:cs typeface="Times New Roman" pitchFamily="18" charset="0"/>
              </a:rPr>
              <a:t>1</a:t>
            </a:r>
            <a:endParaRPr lang="en-GB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88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4/15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507288" cy="566124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l-GR" sz="2000" dirty="0" smtClean="0"/>
                  <a:t>Υψιπερατό φίλτρο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l-GR" sz="2000" b="1" dirty="0">
                    <a:cs typeface="Times New Roman" pitchFamily="18" charset="0"/>
                  </a:rPr>
                  <a:t>Παράδειγμα</a:t>
                </a: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l-GR" sz="2000" dirty="0">
                    <a:cs typeface="Times New Roman" pitchFamily="18" charset="0"/>
                  </a:rPr>
                  <a:t>Είναι:</a:t>
                </a:r>
                <a:endParaRPr lang="en-US" sz="2000" dirty="0">
                  <a:cs typeface="Times New Roman" pitchFamily="18" charset="0"/>
                </a:endParaRP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l-GR" sz="20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l-G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/10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l-G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1/10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  <m:r>
                        <a:rPr lang="en-US" sz="2000" i="1">
                          <a:latin typeface="Cambria Math"/>
                          <a:ea typeface="Cambria Math"/>
                        </a:rPr>
                        <m:t>=0,509</m:t>
                      </m:r>
                    </m:oMath>
                  </m:oMathPara>
                </a14:m>
                <a:endParaRPr lang="el-GR" sz="2000" dirty="0"/>
              </a:p>
              <a:p>
                <a:pPr marL="355600" lvl="1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000" dirty="0"/>
                  <a:t> </a:t>
                </a:r>
                <a:r>
                  <a:rPr lang="el-GR" sz="2000" dirty="0"/>
                  <a:t>Ο βαθμός του φίλτρου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r>
                  <a:rPr lang="el-GR" sz="2000" dirty="0"/>
                  <a:t> προκύπτει από τη σχέση: </a:t>
                </a:r>
                <a:endParaRPr lang="en-US" sz="2000" dirty="0"/>
              </a:p>
              <a:p>
                <a:pPr marL="355600" lvl="1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>
                          <a:latin typeface="Cambria Math"/>
                        </a:rPr>
                        <m:t>10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l-GR" sz="20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l-GR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l-GR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func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</m:t>
                      </m:r>
                      <m:r>
                        <a:rPr lang="el-GR" sz="2000" i="1">
                          <a:latin typeface="Cambria Math"/>
                          <a:ea typeface="Cambria Math"/>
                          <a:sym typeface="Symbol"/>
                        </a:rPr>
                        <m:t>10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  <a:sym typeface="Symbol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0,509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l-GR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20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l-GR" sz="2000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10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Cambria Math"/>
                          <a:sym typeface="Symbol"/>
                        </a:rPr>
                        <m:t>≥10</m:t>
                      </m:r>
                    </m:oMath>
                  </m:oMathPara>
                </a14:m>
                <a:endParaRPr lang="el-GR" sz="2000" dirty="0">
                  <a:cs typeface="Times New Roman" pitchFamily="18" charset="0"/>
                </a:endParaRPr>
              </a:p>
              <a:p>
                <a:pPr marL="355600" lvl="1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l-GR" sz="2000" dirty="0">
                    <a:cs typeface="Times New Roman" pitchFamily="18" charset="0"/>
                  </a:rPr>
                  <a:t>Ο μικρότερος ακέραιος που ικανοποιεί τη σχέση είναι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𝑁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=3.</m:t>
                    </m:r>
                  </m:oMath>
                </a14:m>
                <a:endParaRPr lang="en-US" sz="2000" dirty="0">
                  <a:cs typeface="Times New Roman" pitchFamily="18" charset="0"/>
                </a:endParaRPr>
              </a:p>
              <a:p>
                <a:pPr marL="355600" lvl="1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l-GR" sz="2000" dirty="0"/>
                  <a:t>Υπολογίζεται</a:t>
                </a:r>
                <a:r>
                  <a:rPr lang="en-US" sz="2000" dirty="0"/>
                  <a:t> </a:t>
                </a:r>
                <a:r>
                  <a:rPr lang="el-GR" sz="2000" dirty="0"/>
                  <a:t>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1/</m:t>
                        </m:r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=10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000" i="1">
                            <a:latin typeface="Cambria Math"/>
                          </a:rPr>
                          <m:t>0,509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1/3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=7,98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Hz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55600" lvl="1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en-US" sz="2000" dirty="0"/>
                  <a:t>H </a:t>
                </a:r>
                <a:r>
                  <a:rPr lang="el-GR" sz="2000" dirty="0"/>
                  <a:t>κανονικοποιημένη συνάρτηση μεταφοράς είναι:</a:t>
                </a:r>
              </a:p>
              <a:p>
                <a:pPr marL="355600" lvl="1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07288" cy="5661248"/>
              </a:xfrm>
              <a:blipFill rotWithShape="1">
                <a:blip r:embed="rId2"/>
                <a:stretch>
                  <a:fillRect l="-573" t="-3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1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5/15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686800" cy="504056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Υψιπερατό φίλτρο</a:t>
                </a:r>
              </a:p>
              <a:p>
                <a:r>
                  <a:rPr lang="el-GR" b="1" dirty="0">
                    <a:cs typeface="Times New Roman" pitchFamily="18" charset="0"/>
                  </a:rPr>
                  <a:t>Παράδειγμα</a:t>
                </a:r>
              </a:p>
              <a:p>
                <a:pPr marL="355600" lvl="1" indent="0">
                  <a:buNone/>
                </a:pPr>
                <a:r>
                  <a:rPr lang="el-GR" sz="2400" dirty="0"/>
                  <a:t>Για να προκύψει η τελική συνάρτηση μεταφοράς, αντικαθιστάται το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l-GR" sz="2400" dirty="0"/>
                  <a:t> με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l-GR" sz="2400" dirty="0">
                    <a:cs typeface="Times New Roman" pitchFamily="18" charset="0"/>
                  </a:rPr>
                  <a:t>:</a:t>
                </a:r>
                <a:endParaRPr lang="en-US" sz="2400" dirty="0">
                  <a:cs typeface="Times New Roman" pitchFamily="18" charset="0"/>
                </a:endParaRPr>
              </a:p>
              <a:p>
                <a:pPr marL="355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50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50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50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+50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+50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686800" cy="5040560"/>
              </a:xfrm>
              <a:blipFill rotWithShape="1">
                <a:blip r:embed="rId2"/>
                <a:stretch>
                  <a:fillRect l="-912" t="-605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4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6/15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Ενεργό υψιπερατό φίλτρο 1</a:t>
            </a:r>
            <a:r>
              <a:rPr lang="el-GR" baseline="30000" dirty="0" smtClean="0"/>
              <a:t>ου</a:t>
            </a:r>
            <a:r>
              <a:rPr lang="el-GR" dirty="0" smtClean="0"/>
              <a:t> βαθμού </a:t>
            </a:r>
          </a:p>
          <a:p>
            <a:pPr lvl="1"/>
            <a:r>
              <a:rPr lang="el-GR" dirty="0" smtClean="0"/>
              <a:t>Μη αναστρέφουσα συνδεσμολογία.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864771"/>
              </p:ext>
            </p:extLst>
          </p:nvPr>
        </p:nvGraphicFramePr>
        <p:xfrm>
          <a:off x="5436096" y="3284984"/>
          <a:ext cx="25796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284984"/>
                        <a:ext cx="2579688" cy="8334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14876" y="540000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  <a:cs typeface="Times New Roman" pitchFamily="18" charset="0"/>
              </a:rPr>
              <a:t>Κέρδος ζώνης διέλευσης </a:t>
            </a:r>
            <a:r>
              <a:rPr lang="en-GB" sz="2000" dirty="0" smtClean="0">
                <a:latin typeface="+mn-lt"/>
                <a:cs typeface="Times New Roman" pitchFamily="18" charset="0"/>
              </a:rPr>
              <a:t>= </a:t>
            </a:r>
            <a:r>
              <a:rPr lang="el-GR" sz="2000" dirty="0" smtClean="0">
                <a:latin typeface="+mn-lt"/>
                <a:cs typeface="Times New Roman" pitchFamily="18" charset="0"/>
              </a:rPr>
              <a:t>1+</a:t>
            </a:r>
            <a:r>
              <a:rPr lang="en-GB" sz="2000" i="1" dirty="0" smtClean="0">
                <a:latin typeface="+mn-lt"/>
                <a:cs typeface="Times New Roman" pitchFamily="18" charset="0"/>
              </a:rPr>
              <a:t>R</a:t>
            </a:r>
            <a:r>
              <a:rPr lang="en-GB" sz="2000" dirty="0" smtClean="0">
                <a:latin typeface="+mn-lt"/>
                <a:cs typeface="Times New Roman" pitchFamily="18" charset="0"/>
              </a:rPr>
              <a:t>2/</a:t>
            </a:r>
            <a:r>
              <a:rPr lang="en-GB" sz="2000" i="1" dirty="0" smtClean="0">
                <a:latin typeface="+mn-lt"/>
                <a:cs typeface="Times New Roman" pitchFamily="18" charset="0"/>
              </a:rPr>
              <a:t>R</a:t>
            </a:r>
            <a:r>
              <a:rPr lang="en-GB" sz="2000" dirty="0" smtClean="0">
                <a:latin typeface="+mn-lt"/>
                <a:cs typeface="Times New Roman" pitchFamily="18" charset="0"/>
              </a:rPr>
              <a:t>1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998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544583"/>
            <a:ext cx="4680000" cy="281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10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/>
              <a:t>7</a:t>
            </a:r>
            <a:r>
              <a:rPr lang="el-GR" sz="3000" b="0" dirty="0" smtClean="0"/>
              <a:t>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14348" y="1957320"/>
            <a:ext cx="1266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n-lt"/>
                <a:cs typeface="Times New Roman" pitchFamily="18" charset="0"/>
              </a:rPr>
              <a:t>Κόμβος </a:t>
            </a:r>
            <a:r>
              <a:rPr lang="el-GR" sz="2000" b="1" i="1" dirty="0" smtClean="0">
                <a:latin typeface="+mn-lt"/>
                <a:cs typeface="Times New Roman" pitchFamily="18" charset="0"/>
              </a:rPr>
              <a:t>Α</a:t>
            </a:r>
            <a:r>
              <a:rPr lang="el-GR" sz="2000" b="1" dirty="0" smtClean="0">
                <a:latin typeface="+mn-lt"/>
                <a:cs typeface="Times New Roman" pitchFamily="18" charset="0"/>
              </a:rPr>
              <a:t>:</a:t>
            </a:r>
            <a:endParaRPr lang="el-GR" sz="20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4282" y="2500306"/>
          <a:ext cx="3729064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2209680" imgH="888840" progId="Equation.DSMT4">
                  <p:embed/>
                </p:oleObj>
              </mc:Choice>
              <mc:Fallback>
                <p:oleObj name="Equation" r:id="rId3" imgW="22096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500306"/>
                        <a:ext cx="3729064" cy="150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7224" y="4202676"/>
            <a:ext cx="125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n-lt"/>
                <a:cs typeface="Times New Roman" pitchFamily="18" charset="0"/>
              </a:rPr>
              <a:t>Κόμβος </a:t>
            </a:r>
            <a:r>
              <a:rPr lang="el-GR" sz="2000" b="1" i="1" dirty="0" smtClean="0">
                <a:latin typeface="+mn-lt"/>
                <a:cs typeface="Times New Roman" pitchFamily="18" charset="0"/>
              </a:rPr>
              <a:t>Β</a:t>
            </a:r>
            <a:r>
              <a:rPr lang="el-GR" sz="2000" b="1" dirty="0" smtClean="0">
                <a:latin typeface="+mn-lt"/>
                <a:cs typeface="Times New Roman" pitchFamily="18" charset="0"/>
              </a:rPr>
              <a:t>:</a:t>
            </a:r>
            <a:endParaRPr lang="el-GR" sz="20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33896" name="Object 8"/>
          <p:cNvGraphicFramePr>
            <a:graphicFrameLocks noChangeAspect="1"/>
          </p:cNvGraphicFramePr>
          <p:nvPr/>
        </p:nvGraphicFramePr>
        <p:xfrm>
          <a:off x="574675" y="4694238"/>
          <a:ext cx="5011738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2971800" imgH="939600" progId="Equation.DSMT4">
                  <p:embed/>
                </p:oleObj>
              </mc:Choice>
              <mc:Fallback>
                <p:oleObj name="Equation" r:id="rId5" imgW="29718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694238"/>
                        <a:ext cx="5011738" cy="158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7" cstate="print"/>
          <a:srcRect b="2597"/>
          <a:stretch>
            <a:fillRect/>
          </a:stretch>
        </p:blipFill>
        <p:spPr bwMode="auto">
          <a:xfrm>
            <a:off x="4214810" y="2214546"/>
            <a:ext cx="4716000" cy="2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25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8/15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Υψιπερατό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4282" y="2071678"/>
            <a:ext cx="1329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Κόμβος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24569"/>
              </p:ext>
            </p:extLst>
          </p:nvPr>
        </p:nvGraphicFramePr>
        <p:xfrm>
          <a:off x="135907" y="2714886"/>
          <a:ext cx="427037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2387520" imgH="1879560" progId="Equation.DSMT4">
                  <p:embed/>
                </p:oleObj>
              </mc:Choice>
              <mc:Fallback>
                <p:oleObj name="Equation" r:id="rId3" imgW="238752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07" y="2714886"/>
                        <a:ext cx="4270375" cy="336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b="2597"/>
          <a:stretch>
            <a:fillRect/>
          </a:stretch>
        </p:blipFill>
        <p:spPr bwMode="auto">
          <a:xfrm>
            <a:off x="4355976" y="1916832"/>
            <a:ext cx="4716000" cy="2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77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new">
  <a:themeElements>
    <a:clrScheme name="Προσαρμοσμένο 1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25</TotalTime>
  <Words>1444</Words>
  <Application>Microsoft Office PowerPoint</Application>
  <PresentationFormat>Προβολή στην οθόνη (4:3)</PresentationFormat>
  <Paragraphs>163</Paragraphs>
  <Slides>23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template new</vt:lpstr>
      <vt:lpstr>OC_template_updated</vt:lpstr>
      <vt:lpstr>Equation</vt:lpstr>
      <vt:lpstr>Ιατρικά Ηλεκτρονικά (Θ)</vt:lpstr>
      <vt:lpstr>Ενεργά φίλτρα 1/15</vt:lpstr>
      <vt:lpstr>Ενεργά φίλτρα 2/15</vt:lpstr>
      <vt:lpstr>Ενεργά φίλτρα 3/15</vt:lpstr>
      <vt:lpstr>Ενεργά φίλτρα 4/15</vt:lpstr>
      <vt:lpstr>Ενεργά φίλτρα 5/15</vt:lpstr>
      <vt:lpstr>Ενεργά φίλτρα 6/15</vt:lpstr>
      <vt:lpstr>Ενεργά φίλτρα 7/15</vt:lpstr>
      <vt:lpstr>Ενεργά φίλτρα 8/15</vt:lpstr>
      <vt:lpstr>Ενεργά φίλτρα 9/15</vt:lpstr>
      <vt:lpstr>Ενεργά φίλτρα 10/15</vt:lpstr>
      <vt:lpstr>Ενεργά φίλτρα 11/15</vt:lpstr>
      <vt:lpstr>Ενεργά φίλτρα 12/15</vt:lpstr>
      <vt:lpstr>Ενεργά φίλτρα 13/15</vt:lpstr>
      <vt:lpstr>Ενεργά φίλτρα 14/15</vt:lpstr>
      <vt:lpstr>Ενεργά φίλτρα 15/15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Ιατρικά Ηλεκτρονικά - Θ</dc:title>
  <dc:creator>opencourses@teiath.gr</dc:creator>
  <cp:lastModifiedBy>natasakar new</cp:lastModifiedBy>
  <cp:revision>6</cp:revision>
  <dcterms:created xsi:type="dcterms:W3CDTF">2014-11-21T15:11:04Z</dcterms:created>
  <dcterms:modified xsi:type="dcterms:W3CDTF">2015-07-20T12:13:54Z</dcterms:modified>
</cp:coreProperties>
</file>