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49"/>
  </p:notesMasterIdLst>
  <p:handoutMasterIdLst>
    <p:handoutMasterId r:id="rId50"/>
  </p:handoutMasterIdLst>
  <p:sldIdLst>
    <p:sldId id="34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42" r:id="rId41"/>
    <p:sldId id="343" r:id="rId42"/>
    <p:sldId id="344" r:id="rId43"/>
    <p:sldId id="349" r:id="rId44"/>
    <p:sldId id="350" r:id="rId45"/>
    <p:sldId id="346" r:id="rId46"/>
    <p:sldId id="347" r:id="rId47"/>
    <p:sldId id="348" r:id="rId48"/>
  </p:sldIdLst>
  <p:sldSz cx="9144000" cy="6858000" type="screen4x3"/>
  <p:notesSz cx="7104063" cy="10234613"/>
  <p:custDataLst>
    <p:tags r:id="rId5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075075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2" autoAdjust="0"/>
    <p:restoredTop sz="92571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1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668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3800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0318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4740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2583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9644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4060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2195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2532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342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5903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013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3425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353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575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624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447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966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9655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011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67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6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5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4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9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3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1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5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7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3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lnSpcReduction="10000"/>
          </a:bodyPr>
          <a:lstStyle/>
          <a:p>
            <a:pPr lvl="0">
              <a:spcBef>
                <a:spcPct val="0"/>
              </a:spcBef>
              <a:spcAft>
                <a:spcPts val="1200"/>
              </a:spcAft>
            </a:pPr>
            <a:r>
              <a:rPr lang="el-GR" sz="26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600" b="1" dirty="0" smtClean="0">
                <a:solidFill>
                  <a:sysClr val="windowText" lastClr="000000"/>
                </a:solidFill>
              </a:rPr>
              <a:t>1</a:t>
            </a:r>
            <a:r>
              <a:rPr lang="el-GR" sz="2600" b="1" dirty="0" smtClean="0">
                <a:solidFill>
                  <a:sysClr val="windowText" lastClr="000000"/>
                </a:solidFill>
              </a:rPr>
              <a:t>2</a:t>
            </a:r>
            <a:r>
              <a:rPr lang="en-US" sz="2600" b="1" dirty="0" smtClean="0">
                <a:solidFill>
                  <a:sysClr val="windowText" lastClr="000000"/>
                </a:solidFill>
              </a:rPr>
              <a:t> </a:t>
            </a:r>
            <a:r>
              <a:rPr lang="el-GR" sz="2600" dirty="0" smtClean="0">
                <a:solidFill>
                  <a:sysClr val="windowText" lastClr="000000"/>
                </a:solidFill>
              </a:rPr>
              <a:t>:</a:t>
            </a:r>
            <a:r>
              <a:rPr lang="en-US" sz="2600" dirty="0" smtClean="0">
                <a:solidFill>
                  <a:sysClr val="windowText" lastClr="000000"/>
                </a:solidFill>
              </a:rPr>
              <a:t> </a:t>
            </a:r>
            <a:r>
              <a:rPr lang="el-GR" sz="2600" dirty="0" smtClean="0">
                <a:solidFill>
                  <a:prstClr val="black"/>
                </a:solidFill>
              </a:rPr>
              <a:t>Επικάλυψη Μεταλλικού Σκελετού με Αισθητικά Υλικά</a:t>
            </a:r>
            <a:endParaRPr lang="en-US" sz="2600" dirty="0" smtClean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2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2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200" dirty="0">
                <a:solidFill>
                  <a:sysClr val="windowText" lastClr="000000"/>
                </a:solidFill>
              </a:rPr>
              <a:t>DDs, Dr Dent. </a:t>
            </a:r>
            <a:r>
              <a:rPr lang="el-GR" sz="22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2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(3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1187624" y="63274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(4 από 14)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Διαμόρφωση της προστομιακής όψης της στεφάνης με στακτό κερί λευκοκίτρινου χρώματος.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2063692"/>
            <a:ext cx="5436492" cy="4077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5850" y="6141061"/>
            <a:ext cx="1998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4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(5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77" y="1196975"/>
            <a:ext cx="330644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699792" y="6237312"/>
            <a:ext cx="367240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(6 από 14)</a:t>
            </a:r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8888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1691680" y="5733256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(7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772816"/>
            <a:ext cx="7355160" cy="343240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809449" y="2513419"/>
            <a:ext cx="926976" cy="78296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955455" y="2122558"/>
            <a:ext cx="155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Κέρινη όψη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724128" y="2513419"/>
            <a:ext cx="926976" cy="78296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4788024" y="2122558"/>
            <a:ext cx="155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Κέρινη όψη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431013" y="5004840"/>
            <a:ext cx="261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dirty="0" smtClean="0">
                <a:latin typeface="+mn-lt"/>
              </a:rPr>
              <a:t>Στεφάνη πρόσθιου δοντιού</a:t>
            </a:r>
            <a:endParaRPr lang="el-GR" sz="2200" dirty="0">
              <a:latin typeface="+mn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533246" y="5002448"/>
            <a:ext cx="261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dirty="0" smtClean="0">
                <a:latin typeface="+mn-lt"/>
              </a:rPr>
              <a:t>Στεφάνη οπίσθιου δοντιού</a:t>
            </a:r>
            <a:endParaRPr lang="el-GR" sz="2200" dirty="0">
              <a:latin typeface="+mn-lt"/>
            </a:endParaRPr>
          </a:p>
        </p:txBody>
      </p:sp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1187624" y="6165304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(8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19672" y="6093296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(9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036363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093296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(10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556792"/>
            <a:ext cx="7499176" cy="38145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91680" y="5733256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4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(11 από 14)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γύψος αφήνεται να πήξει για 40 περίπου λεπτά.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556792"/>
            <a:ext cx="4263658" cy="4491213"/>
          </a:xfrm>
          <a:prstGeom prst="rect">
            <a:avLst/>
          </a:prstGeom>
        </p:spPr>
      </p:pic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475656" y="6183396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(12 από 14)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04248" y="2740894"/>
            <a:ext cx="1882552" cy="4847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l-GR" sz="2200" dirty="0" smtClean="0"/>
              <a:t>Υδραυλικό πίεστρο </a:t>
            </a:r>
            <a:r>
              <a:rPr lang="el-GR" sz="2200" dirty="0"/>
              <a:t>(πίεση &lt; 200 </a:t>
            </a:r>
            <a:r>
              <a:rPr lang="en-US" sz="2200" dirty="0"/>
              <a:t>Bar)</a:t>
            </a:r>
            <a:endParaRPr lang="en-GB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356350"/>
            <a:ext cx="204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Έλλειψη 6"/>
          <p:cNvSpPr/>
          <p:nvPr/>
        </p:nvSpPr>
        <p:spPr>
          <a:xfrm>
            <a:off x="3059832" y="4941168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49909" y="1310531"/>
            <a:ext cx="551963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323528" y="237047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Επικάλυψη Μεταλλικού Σκελετού με Αισθητικά Υλικά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72816"/>
            <a:ext cx="7355160" cy="332943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827584" y="5391308"/>
            <a:ext cx="7344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(13 από 14)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660232" y="2636912"/>
            <a:ext cx="216024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200" dirty="0" smtClean="0"/>
              <a:t>Βραστήρας για αποκήρωση</a:t>
            </a:r>
            <a:endParaRPr lang="en-GB" sz="2200" dirty="0" smtClean="0"/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430942" y="6400412"/>
            <a:ext cx="2183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1793" y="1350642"/>
            <a:ext cx="559985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(14 από 14)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05501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7704" y="6165304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6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93763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Στοιβαγμός και όπτηση της ακρυλικής ρητίνης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582983"/>
            <a:ext cx="3006278" cy="239700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568604"/>
            <a:ext cx="2830059" cy="242576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889" y="4233629"/>
            <a:ext cx="3150294" cy="210019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132" y="4213055"/>
            <a:ext cx="2969078" cy="212077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75656" y="6237312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40779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556792"/>
            <a:ext cx="4789074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093296"/>
            <a:ext cx="59046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Blakeslee RW, Renner RP, Shiu A. Dental technology, C.V.Mosby Company, St. Louis, Missouri, 1980.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8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96558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352413"/>
            <a:ext cx="4498453" cy="473853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403648" y="6165304"/>
            <a:ext cx="6408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Στοιβαγμός και όπτηση της ακρυλικής ρητίνης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2204864"/>
            <a:ext cx="6912768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ΟΠΤΗΣΗ</a:t>
            </a:r>
            <a:r>
              <a:rPr lang="el-GR" sz="2400" dirty="0"/>
              <a:t> της ακρυλικής ρητίνης γίνεται με την τοποθέτηση του εγκλείστρου σε </a:t>
            </a:r>
            <a:r>
              <a:rPr lang="el-GR" sz="2400" b="1" dirty="0">
                <a:solidFill>
                  <a:srgbClr val="075075"/>
                </a:solidFill>
              </a:rPr>
              <a:t>ξηρό κλίβανο ή βραστήρα, </a:t>
            </a:r>
            <a:r>
              <a:rPr lang="el-GR" sz="2400" dirty="0"/>
              <a:t>όπου με την παροχή θερμότητας ολοκληρώνεται ο πολυμερισμός της.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593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Μέθοδοι όπτησης ακρυλικής ρητίνης</a:t>
            </a:r>
            <a:br>
              <a:rPr lang="el-GR" sz="4400" dirty="0" smtClean="0"/>
            </a:br>
            <a:r>
              <a:rPr lang="el-GR" sz="3600" b="0" dirty="0" smtClean="0"/>
              <a:t>(1 από </a:t>
            </a:r>
            <a:r>
              <a:rPr lang="el-GR" sz="3600" b="0" dirty="0"/>
              <a:t>8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916832"/>
            <a:ext cx="6552728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Α. ΤΑΧΕΙΑ </a:t>
            </a:r>
            <a:r>
              <a:rPr lang="el-GR" sz="2400" b="1" dirty="0">
                <a:solidFill>
                  <a:srgbClr val="075075"/>
                </a:solidFill>
              </a:rPr>
              <a:t>ΜΕΘΟΔΟΣ </a:t>
            </a:r>
            <a:endParaRPr lang="en-US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endParaRPr lang="en-US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έγκλειστρο τοποθετείται σε κλίβανο θερμοκρασίας περιβάλλοντος και ρυθμίζεται η σταδιακή άνοδος της θερμοκρασίας, με ταχύτητα ανόδου 1 C/ 1`, ώστε να φθάσει στη θερμοκρασία των 75 C σε διάστημα περίπου μίας ώρας. </a:t>
            </a:r>
            <a:endParaRPr lang="en-US" sz="2400" dirty="0" smtClean="0"/>
          </a:p>
          <a:p>
            <a:pPr marL="0" indent="0" algn="ctr">
              <a:buNone/>
            </a:pPr>
            <a:r>
              <a:rPr lang="el-GR" sz="2400" dirty="0" smtClean="0"/>
              <a:t>Εκεί </a:t>
            </a:r>
            <a:r>
              <a:rPr lang="el-GR" sz="2400" dirty="0"/>
              <a:t>παραμένει για περίπου μία ώρα και κατόπιν ανεβαίνει στους 100 C, όπου παραμένει για άλλη μία ώρα, ώστε να ολοκληρωθεί ο πολυμερισμός της ρητίνης.  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l-GR" sz="2400" dirty="0"/>
              <a:t>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91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40" y="1988840"/>
            <a:ext cx="6120680" cy="4176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 Β. ΒΡΑΔΕΙΑ </a:t>
            </a:r>
            <a:r>
              <a:rPr lang="el-GR" sz="2400" b="1" dirty="0" smtClean="0">
                <a:solidFill>
                  <a:srgbClr val="075075"/>
                </a:solidFill>
              </a:rPr>
              <a:t>ΜΕΘΟΔΟΣ</a:t>
            </a: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/>
              <a:t>Το έγκλειστρο τοποθετείται σε νερό θερμοκρασίας 55 C και διατηρείται σε αυτήν την θερμοκρασία για 9 ώρες. Με τη μέθοδο αυτή  μειώνονται οι πιθανότητες σχηματισμού πορώδους στη μάζα της ακρυλικής ρητίνης.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04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75856" y="1196752"/>
            <a:ext cx="3034680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 smtClean="0"/>
              <a:t>Λείανση και στίλβωση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844824"/>
            <a:ext cx="3443330" cy="4224368"/>
          </a:xfrm>
          <a:prstGeom prst="rect">
            <a:avLst/>
          </a:prstGeom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907704" y="6165304"/>
            <a:ext cx="56166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7196" y="348557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76872" y="1531015"/>
            <a:ext cx="5410944" cy="57606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400" b="1" dirty="0" smtClean="0"/>
              <a:t>Γέφυρες με επικάλυψη ακρυλικής ρητίνης</a:t>
            </a:r>
          </a:p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786" y="2045094"/>
            <a:ext cx="4925116" cy="3693837"/>
          </a:xfrm>
          <a:prstGeom prst="rect">
            <a:avLst/>
          </a:prstGeom>
        </p:spPr>
      </p:pic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2555776" y="5770362"/>
            <a:ext cx="4176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0733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br>
              <a:rPr lang="el-GR" sz="4400" dirty="0" smtClean="0"/>
            </a:br>
            <a:r>
              <a:rPr lang="el-GR" b="0" dirty="0" smtClean="0"/>
              <a:t>(1 από 5)</a:t>
            </a:r>
            <a:endParaRPr lang="el-GR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11760" y="1916832"/>
            <a:ext cx="5770984" cy="3384376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Ακρυλικές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Σύνθετες ρητίνες,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Ενισχυμένα πολυμερή,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Πορσελάνη.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25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144386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3768" y="6093296"/>
            <a:ext cx="4176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25521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3768" y="6381328"/>
            <a:ext cx="4176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8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3768" y="6093296"/>
            <a:ext cx="4176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Μέθοδοι όπτησης ακρυλικής ρητίνης</a:t>
            </a:r>
            <a:br>
              <a:rPr lang="el-GR" sz="4400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83" y="1268760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83768" y="6093296"/>
            <a:ext cx="4176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Μειονεκτήματα ακρυλικής ρητίνης </a:t>
            </a:r>
            <a:br>
              <a:rPr lang="el-GR" sz="4400" dirty="0" smtClean="0"/>
            </a:br>
            <a:r>
              <a:rPr lang="el-GR" sz="3600" b="0" dirty="0" smtClean="0"/>
              <a:t>(1 από 4)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Μειωμένη αντίσταση στην </a:t>
            </a:r>
            <a:r>
              <a:rPr lang="el-GR" sz="2400" dirty="0" smtClean="0"/>
              <a:t>αποτριβή,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Μειωμένη </a:t>
            </a:r>
            <a:r>
              <a:rPr lang="el-GR" sz="2400" dirty="0" smtClean="0"/>
              <a:t>αντοχή,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Απορρόφηση νερού και χρωστικών </a:t>
            </a:r>
            <a:r>
              <a:rPr lang="el-GR" sz="2400" dirty="0" smtClean="0"/>
              <a:t>ουσιών,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Όχι μακροχρόνιο αισθητικό </a:t>
            </a:r>
            <a:r>
              <a:rPr lang="el-GR" sz="2400" dirty="0" smtClean="0"/>
              <a:t>αποτέλεσμα,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Απαραίτητη μηχανική συγκράτηση του υλικού με το μεταλλικό σκελετό, λόγω αδυναμίας χημικής </a:t>
            </a:r>
            <a:r>
              <a:rPr lang="el-GR" sz="2400" dirty="0" smtClean="0"/>
              <a:t>σύνδεσης,</a:t>
            </a:r>
            <a:endParaRPr lang="el-GR" sz="2400" dirty="0"/>
          </a:p>
          <a:p>
            <a:pPr marL="514350" indent="-514350">
              <a:spcBef>
                <a:spcPts val="3000"/>
              </a:spcBef>
              <a:buFont typeface="+mj-lt"/>
              <a:buAutoNum type="romanUcPeriod"/>
            </a:pPr>
            <a:r>
              <a:rPr lang="el-GR" sz="2400" dirty="0"/>
              <a:t>Χρονοβόρα διαδικασία </a:t>
            </a:r>
            <a:r>
              <a:rPr lang="el-GR" sz="2400" dirty="0" smtClean="0"/>
              <a:t>κατασκευής.</a:t>
            </a:r>
            <a:endParaRPr lang="el-GR" sz="2400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81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635382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4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40768"/>
            <a:ext cx="6144386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47748" y="5949057"/>
            <a:ext cx="214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4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Μειονεκτήματα ακρυλικής ρητίνης 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276872"/>
            <a:ext cx="5976664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Λόγω των σοβαρών μειονεκτημάτων που παρουσιάζουν οι ακρυλικές ρητίνες, η χρήση τους έχει </a:t>
            </a:r>
            <a:r>
              <a:rPr lang="el-GR" sz="2400" b="1" dirty="0">
                <a:solidFill>
                  <a:srgbClr val="075075"/>
                </a:solidFill>
              </a:rPr>
              <a:t>περιοριστεί κυρίως στην κατασκευή προσωρινών ή μεταβατικών προσθέσεων, </a:t>
            </a:r>
            <a:r>
              <a:rPr lang="el-GR" sz="2400" dirty="0"/>
              <a:t>όπως στεφάνες και γέφυρες προσθίων και οπισθίων δοντιών.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55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br>
              <a:rPr lang="el-GR" sz="4400" dirty="0" smtClean="0"/>
            </a:br>
            <a:r>
              <a:rPr lang="el-GR" b="0" dirty="0" smtClean="0"/>
              <a:t>(2 από 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1" y="1844824"/>
            <a:ext cx="6480721" cy="36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075075"/>
                </a:solidFill>
              </a:rPr>
              <a:t>ακρυλικές ρητίνες </a:t>
            </a:r>
            <a:r>
              <a:rPr lang="el-GR" sz="2400" dirty="0"/>
              <a:t>είναι οργανικές πολυμερείς ενώσεις και αποτελούν </a:t>
            </a:r>
            <a:r>
              <a:rPr lang="el-GR" sz="2400" b="1" dirty="0">
                <a:solidFill>
                  <a:srgbClr val="075075"/>
                </a:solidFill>
              </a:rPr>
              <a:t>παράγωγα του μεθακρυλικού οξέος, </a:t>
            </a:r>
            <a:r>
              <a:rPr lang="el-GR" sz="2400" dirty="0"/>
              <a:t>όπως είναι το πολυμεθακρυλικό μεθύλιο. Προσφέρονται σε μορφή </a:t>
            </a:r>
            <a:r>
              <a:rPr lang="el-GR" sz="2400" b="1" dirty="0">
                <a:solidFill>
                  <a:srgbClr val="075075"/>
                </a:solidFill>
              </a:rPr>
              <a:t>σκόνης</a:t>
            </a:r>
            <a:r>
              <a:rPr lang="el-GR" sz="2400" dirty="0"/>
              <a:t> (πολυμερές) και </a:t>
            </a:r>
            <a:r>
              <a:rPr lang="el-GR" sz="2400" b="1" dirty="0">
                <a:solidFill>
                  <a:srgbClr val="075075"/>
                </a:solidFill>
              </a:rPr>
              <a:t>υγρού</a:t>
            </a:r>
            <a:r>
              <a:rPr lang="el-GR" sz="2400" dirty="0"/>
              <a:t> (μονομερές), που αναμιγνύονται σε ορισμένες αναλογίες.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03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</a:t>
            </a:r>
            <a:r>
              <a:rPr lang="el-GR" sz="2000" smtClean="0"/>
              <a:t>Ενότητα </a:t>
            </a:r>
            <a:r>
              <a:rPr lang="el-GR" sz="2000" smtClean="0"/>
              <a:t>12α</a:t>
            </a:r>
            <a:r>
              <a:rPr lang="en-US" sz="200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Επικάλυψη Μεταλλικού Σκελετού με Αισθητικά Υλικά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© Λομβαρδάς Ι. Προσθετική. Εκδόσεις Μέλισσα, Αθήνα, 1987</a:t>
            </a:r>
          </a:p>
          <a:p>
            <a:pPr marL="457200" indent="-457200" fontAlgn="base">
              <a:buFont typeface="+mj-lt"/>
              <a:buAutoNum type="arabicPeriod"/>
            </a:pPr>
            <a:endParaRPr lang="el-GR" sz="2000" dirty="0" smtClean="0"/>
          </a:p>
          <a:p>
            <a:pPr marL="457200" indent="-457200" fontAlgn="base">
              <a:buFont typeface="+mj-lt"/>
              <a:buAutoNum type="arabicPeriod"/>
            </a:pPr>
            <a:r>
              <a:rPr lang="en-US" sz="2000" dirty="0" smtClean="0"/>
              <a:t>© Blakeslee RW, Renner RP, Shiu A. Dental technology, C.V.Mosby Company, St. Louis, Missouri, 1980.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br>
              <a:rPr lang="el-GR" sz="4400" dirty="0" smtClean="0"/>
            </a:br>
            <a:r>
              <a:rPr lang="el-GR" b="0" dirty="0" smtClean="0"/>
              <a:t>(3 από 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98694" y="1524330"/>
            <a:ext cx="807524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Μια ακρυλική ρητίνη για να χρησιμοποιηθεί στην οδοντιατρική πρέπει να έχει τις παρακάτω ιδιότητες</a:t>
            </a:r>
            <a:r>
              <a:rPr lang="el-GR" sz="2400" b="1" dirty="0" smtClean="0">
                <a:solidFill>
                  <a:srgbClr val="075075"/>
                </a:solidFill>
              </a:rPr>
              <a:t>: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είναι διαπερατή από το φως και να έχει την ανάλογη διαφάνεια με τους οδοντικούς ιστούς</a:t>
            </a:r>
            <a:r>
              <a:rPr lang="el-GR" sz="2400" dirty="0" smtClean="0"/>
              <a:t>, ώστε </a:t>
            </a:r>
            <a:r>
              <a:rPr lang="el-GR" sz="2400" dirty="0"/>
              <a:t>να επιτυγχάνεται η αισθητική ομοιότητα.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διατηρεί σταθερό το χρώμα της στο στοματικό περιβάλλον και να μην επηρεάζεται με το πέρασμα του χρόνου.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μεταβάλλεται το σχήμα και οι διαστάσεις της στις συνθήκες του στοματικού περιβάλλοντος. </a:t>
            </a:r>
          </a:p>
          <a:p>
            <a:pPr marL="0" indent="0">
              <a:buNone/>
            </a:pP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643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br>
              <a:rPr lang="el-GR" sz="4400" dirty="0" smtClean="0"/>
            </a:br>
            <a:r>
              <a:rPr lang="el-GR" b="0" dirty="0" smtClean="0"/>
              <a:t>(4 από 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507239"/>
            <a:ext cx="7632848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αντέχει στις δυνάμεις της μάσησης χωρίς να αποτρίβεται.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διαβρώνεται από τα υγρά του στόματος και των τροφών.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έχει δυσάρεστη οσμή και γεύση.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είναι βιολογικά ανεκτή από τους ιστούς του στόματος και να μην προκαλεί ερεθισμούς.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43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3872" y="394841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Υλικά αισθητικών επικαλύψεων </a:t>
            </a:r>
            <a:br>
              <a:rPr lang="el-GR" sz="4400" dirty="0" smtClean="0"/>
            </a:br>
            <a:r>
              <a:rPr lang="el-GR" b="0" dirty="0" smtClean="0"/>
              <a:t>(5 από 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31640" y="2348880"/>
            <a:ext cx="6264696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χρήση των ακρυλικών ρητινών </a:t>
            </a:r>
            <a:r>
              <a:rPr lang="el-GR" sz="2400" dirty="0"/>
              <a:t>περιορίζεται κυρίως στην κατασκευή προσωρινών ή μεταβατικών προσθέσεων, όπως επίσης και για την επικάλυψη των προστομιακών όψεων σε μεταλλικούς σκελετούς κυρίως οπισθίων δοντιών.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3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(1 από 14)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096513" cy="457238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1475656" y="6183396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Επικάλυψη με ακρυλική ρητίνη </a:t>
            </a:r>
            <a:r>
              <a:rPr lang="el-GR" sz="3600" b="0" dirty="0" smtClean="0"/>
              <a:t>(2 από 14)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418754" cy="385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1900" y="5480753"/>
            <a:ext cx="2052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7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1075</TotalTime>
  <Words>1800</Words>
  <Application>Microsoft Office PowerPoint</Application>
  <PresentationFormat>Προβολή στην οθόνη (4:3)</PresentationFormat>
  <Paragraphs>234</Paragraphs>
  <Slides>45</Slides>
  <Notes>28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45</vt:i4>
      </vt:variant>
    </vt:vector>
  </HeadingPairs>
  <TitlesOfParts>
    <vt:vector size="48" baseType="lpstr">
      <vt:lpstr>template</vt:lpstr>
      <vt:lpstr>1_OC_template_updated</vt:lpstr>
      <vt:lpstr>OC_template_updated</vt:lpstr>
      <vt:lpstr>Ακίνητη Προσθετική Ι (Θ)</vt:lpstr>
      <vt:lpstr>Επικάλυψη Μεταλλικού Σκελετού με Αισθητικά Υλικά</vt:lpstr>
      <vt:lpstr>Υλικά αισθητικών επικαλύψεων  (1 από 5)</vt:lpstr>
      <vt:lpstr>Υλικά αισθητικών επικαλύψεων  (2 από 5)</vt:lpstr>
      <vt:lpstr>Υλικά αισθητικών επικαλύψεων  (3 από 5)</vt:lpstr>
      <vt:lpstr>Υλικά αισθητικών επικαλύψεων  (4 από 5)</vt:lpstr>
      <vt:lpstr>Υλικά αισθητικών επικαλύψεων  (5 από 5)</vt:lpstr>
      <vt:lpstr>Επικάλυψη με ακρυλική ρητίνη (1 από 14)</vt:lpstr>
      <vt:lpstr>Επικάλυψη με ακρυλική ρητίνη (2 από 14)</vt:lpstr>
      <vt:lpstr>Επικάλυψη με ακρυλική ρητίνη (3 από 14)</vt:lpstr>
      <vt:lpstr>Επικάλυψη με ακρυλική ρητίνη (4 από 14)</vt:lpstr>
      <vt:lpstr>Επικάλυψη με ακρυλική ρητίνη (5 από 14)</vt:lpstr>
      <vt:lpstr>Επικάλυψη με ακρυλική ρητίνη (6 από 14)</vt:lpstr>
      <vt:lpstr>Επικάλυψη με ακρυλική ρητίνη (7 από 14)</vt:lpstr>
      <vt:lpstr>Επικάλυψη με ακρυλική ρητίνη (8 από 14)</vt:lpstr>
      <vt:lpstr>Επικάλυψη με ακρυλική ρητίνη (9 από 14)</vt:lpstr>
      <vt:lpstr>Επικάλυψη με ακρυλική ρητίνη (10 από 14)</vt:lpstr>
      <vt:lpstr>Επικάλυψη με ακρυλική ρητίνη (11 από 14)</vt:lpstr>
      <vt:lpstr>Επικάλυψη με ακρυλική ρητίνη (12 από 14)</vt:lpstr>
      <vt:lpstr>Επικάλυψη με ακρυλική ρητίνη (13 από 14)</vt:lpstr>
      <vt:lpstr>Επικάλυψη με ακρυλική ρητίνη (14 από 14)</vt:lpstr>
      <vt:lpstr>Στοιβαγμός και όπτηση της ακρυλικής ρητίνης (1 από 4)</vt:lpstr>
      <vt:lpstr>Στοιβαγμός και όπτηση της ακρυλικής ρητίνης (2 από 4)</vt:lpstr>
      <vt:lpstr>Στοιβαγμός και όπτηση της ακρυλικής ρητίνης (3 από 4)</vt:lpstr>
      <vt:lpstr>Στοιβαγμός και όπτηση της ακρυλικής ρητίνης (4 από 4)</vt:lpstr>
      <vt:lpstr>Μέθοδοι όπτησης ακρυλικής ρητίνης (1 από 8)</vt:lpstr>
      <vt:lpstr>Μέθοδοι όπτησης ακρυλικής ρητίνης (2 από 8)</vt:lpstr>
      <vt:lpstr>Μέθοδοι όπτησης ακρυλικής ρητίνης (3 από 8)</vt:lpstr>
      <vt:lpstr>Μέθοδοι όπτησης ακρυλικής ρητίνης (4 από 8)</vt:lpstr>
      <vt:lpstr>Μέθοδοι όπτησης ακρυλικής ρητίνης (5 από 8)</vt:lpstr>
      <vt:lpstr>Μέθοδοι όπτησης ακρυλικής ρητίνης (6 από 8)</vt:lpstr>
      <vt:lpstr>Μέθοδοι όπτησης ακρυλικής ρητίνης (7 από 8)</vt:lpstr>
      <vt:lpstr>Μέθοδοι όπτησης ακρυλικής ρητίνης (8 από 8)</vt:lpstr>
      <vt:lpstr>Μειονεκτήματα ακρυλικής ρητίνης  (1 από 4)</vt:lpstr>
      <vt:lpstr>Μειονεκτήματα ακρυλικής ρητίνης  (2 από 4)</vt:lpstr>
      <vt:lpstr>Μειονεκτήματα ακρυλικής ρητίνης  (3 από 4)</vt:lpstr>
      <vt:lpstr>Μειονεκτήματα ακρυλικής ρητίνης  (4 από 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108</cp:revision>
  <dcterms:created xsi:type="dcterms:W3CDTF">2014-01-02T12:44:34Z</dcterms:created>
  <dcterms:modified xsi:type="dcterms:W3CDTF">2015-03-11T09:15:39Z</dcterms:modified>
</cp:coreProperties>
</file>