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703" r:id="rId2"/>
  </p:sldMasterIdLst>
  <p:notesMasterIdLst>
    <p:notesMasterId r:id="rId65"/>
  </p:notesMasterIdLst>
  <p:handoutMasterIdLst>
    <p:handoutMasterId r:id="rId66"/>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321"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2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257" r:id="rId58"/>
    <p:sldId id="262" r:id="rId59"/>
    <p:sldId id="264" r:id="rId60"/>
    <p:sldId id="323" r:id="rId61"/>
    <p:sldId id="324" r:id="rId62"/>
    <p:sldId id="266" r:id="rId63"/>
    <p:sldId id="261" r:id="rId64"/>
  </p:sldIdLst>
  <p:sldSz cx="9144000" cy="6858000" type="screen4x3"/>
  <p:notesSz cx="7104063" cy="10234613"/>
  <p:custDataLst>
    <p:tags r:id="rId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8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594C7-0C38-4922-A343-FEFAD25120D0}" type="slidenum">
              <a:rPr lang="el-GR"/>
              <a:pPr/>
              <a:t>30</a:t>
            </a:fld>
            <a:endParaRPr lang="el-GR"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l-GR" dirty="0"/>
              <a:t>Παράλληλα με τα διαγράμματα ελέγχου (</a:t>
            </a:r>
            <a:r>
              <a:rPr lang="en-US" dirty="0"/>
              <a:t>control charts</a:t>
            </a:r>
            <a:r>
              <a:rPr lang="el-GR" dirty="0"/>
              <a:t>) τα οποία ανιχνεύουν μόνο αναλυτικά σφάλματα (τυχαία και συστηματικά), έχουν αναπτυχθεί μέθοδοι που χρησιμοποιούν στον έλεγχο ποιότητας τα ίδια τα αποτελέσματα των ασθενών. </a:t>
            </a:r>
          </a:p>
          <a:p>
            <a:r>
              <a:rPr lang="el-GR" dirty="0"/>
              <a:t>Οι μέθοδοι αυτοί διακρίνονται στις εξής κατηγορίες:</a:t>
            </a:r>
          </a:p>
          <a:p>
            <a:r>
              <a:rPr lang="el-GR" dirty="0"/>
              <a:t>Α) Μέθοδοι που χρησιμοποιούν τα αποτελέσματα ενός μόνο ασθενούς. </a:t>
            </a:r>
            <a:r>
              <a:rPr lang="en-US" dirty="0"/>
              <a:t>O</a:t>
            </a:r>
            <a:r>
              <a:rPr lang="el-GR" dirty="0"/>
              <a:t>ι μέθοδοι αυτοί εντοπίζουν τα λεγόμενα χονδροειδή λάθη (</a:t>
            </a:r>
            <a:r>
              <a:rPr lang="en-US" dirty="0"/>
              <a:t>gross errors</a:t>
            </a:r>
            <a:r>
              <a:rPr lang="el-GR" dirty="0"/>
              <a:t>). </a:t>
            </a:r>
          </a:p>
          <a:p>
            <a:r>
              <a:rPr lang="el-GR" dirty="0"/>
              <a:t>Β) Μέθοδοι που χρησιμοποιούν τα αποτελέσματα πολλών ασθενών.</a:t>
            </a:r>
            <a:r>
              <a:rPr lang="en-US" dirty="0"/>
              <a:t>O</a:t>
            </a:r>
            <a:r>
              <a:rPr lang="el-GR" dirty="0"/>
              <a:t>ι μέθοδοι αυτοί εντοπίζουν αναλυτικά σφάλματα και ιδιαίτερα μικρά συστηματικά σφάλματα.</a:t>
            </a:r>
          </a:p>
          <a:p>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2A585-A5D2-45BF-86C2-4DF7AE3A9597}" type="slidenum">
              <a:rPr lang="el-GR"/>
              <a:pPr/>
              <a:t>31</a:t>
            </a:fld>
            <a:endParaRPr lang="el-GR"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l-GR" dirty="0"/>
              <a:t>Μέθοδοι που χρησιμοποιούν τα αποτελέσματα </a:t>
            </a:r>
            <a:r>
              <a:rPr lang="el-GR" b="1" dirty="0"/>
              <a:t>ενός μόνο ασθενούς</a:t>
            </a:r>
            <a:r>
              <a:rPr lang="el-GR" dirty="0"/>
              <a:t> π.χ. </a:t>
            </a:r>
            <a:r>
              <a:rPr lang="en-US" dirty="0"/>
              <a:t>delta check</a:t>
            </a:r>
            <a:r>
              <a:rPr lang="el-GR" dirty="0"/>
              <a:t> και </a:t>
            </a:r>
            <a:r>
              <a:rPr lang="en-US" dirty="0"/>
              <a:t>alert check </a:t>
            </a:r>
            <a:r>
              <a:rPr lang="el-GR" dirty="0"/>
              <a:t>(όρια πανικού), </a:t>
            </a:r>
            <a:r>
              <a:rPr lang="en-US" dirty="0"/>
              <a:t>anion gap</a:t>
            </a:r>
            <a:r>
              <a:rPr lang="el-GR" dirty="0"/>
              <a:t> (ανιοντικό άνοιγμα).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A38DE-EB87-4B89-A2A0-6E2A2532E7C5}" type="slidenum">
              <a:rPr lang="el-GR"/>
              <a:pPr/>
              <a:t>32</a:t>
            </a:fld>
            <a:endParaRPr lang="el-GR"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dirty="0"/>
              <a:t>M</a:t>
            </a:r>
            <a:r>
              <a:rPr lang="el-GR" dirty="0"/>
              <a:t>ε το </a:t>
            </a:r>
            <a:r>
              <a:rPr lang="en-US" dirty="0"/>
              <a:t>delta check</a:t>
            </a:r>
            <a:r>
              <a:rPr lang="el-GR" dirty="0"/>
              <a:t> μπορούμε να εντοπίσουμε ως επί το πλείστον λάθη στον χειρισμό των δειγμάτων. Τέτοια λάθη μπορεί να είναι η χρήση λιπαιμικού ή αιμολυμένου ορού, η ακατάλληλη δειγματοληψία (π.χ. παρατεταμένη περίδεση για το </a:t>
            </a:r>
            <a:r>
              <a:rPr lang="en-US" dirty="0"/>
              <a:t>Ca</a:t>
            </a:r>
            <a:r>
              <a:rPr lang="el-GR" dirty="0"/>
              <a:t>+2), το μπέρδεμα των δειγμάτων που τοποθετούνται πάνω στον αναλυτή, η αναγραφή λανθασμένων αποτελεσμάτων στο έντυπο απάντησης, η αναγραφή λανθασμένου ονόματος πάνω στο δείγμα ή στο παραπεμπτικό. </a:t>
            </a:r>
            <a:endParaRPr lang="el-GR" b="1" dirty="0"/>
          </a:p>
          <a:p>
            <a:r>
              <a:rPr lang="el-GR" dirty="0">
                <a:effectLst>
                  <a:outerShdw blurRad="38100" dist="38100" dir="2700000" algn="tl">
                    <a:srgbClr val="C0C0C0"/>
                  </a:outerShdw>
                </a:effectLst>
              </a:rPr>
              <a:t>Το </a:t>
            </a:r>
            <a:r>
              <a:rPr lang="en-US" dirty="0">
                <a:effectLst>
                  <a:outerShdw blurRad="38100" dist="38100" dir="2700000" algn="tl">
                    <a:srgbClr val="C0C0C0"/>
                  </a:outerShdw>
                </a:effectLst>
              </a:rPr>
              <a:t>delta check</a:t>
            </a:r>
            <a:r>
              <a:rPr lang="el-GR" dirty="0">
                <a:effectLst>
                  <a:outerShdw blurRad="38100" dist="38100" dir="2700000" algn="tl">
                    <a:srgbClr val="C0C0C0"/>
                  </a:outerShdw>
                </a:effectLst>
              </a:rPr>
              <a:t> είναι η διαφορά μεταξύ του πιο πρόσφατου και του αμέσως προηγούμενου αποτελέσματος στο δείγμα του ίδιου ασθενούς. Η διαφορά μεταξύ των δύο διαδοχικών αποτελεσμάτων εξαρτάται από την ίδια την εξέταση αλλά</a:t>
            </a:r>
            <a:r>
              <a:rPr lang="el-GR" dirty="0"/>
              <a:t> και τον χρόνο που μεσολαβεί μεταξύ των δύο προσδιορισμών, όμως για μια δεδομένη χρονική στιγμή δεν μπορεί να υπερβεί ένα ορισμένο ποσοστό της αρχικής τιμής. Διαφορά μεγαλύτερη από την προβλεπόμενη υποδηλώνει ότι ο ασθενής έχει είτε μια οξεία επιδείνωση της κατάστασής του, είτε ότι υπάρχει κάποιο σφάλμα σε ένα από τα δύο αποτελέσματα.</a:t>
            </a:r>
          </a:p>
          <a:p>
            <a:r>
              <a:rPr lang="el-GR" dirty="0"/>
              <a:t>Το </a:t>
            </a:r>
            <a:r>
              <a:rPr lang="en-US" dirty="0"/>
              <a:t>delta check</a:t>
            </a:r>
            <a:r>
              <a:rPr lang="el-GR" dirty="0"/>
              <a:t> μπορεί να υπολογιστεί με δύο διαφορετικούς τρόπους (6):</a:t>
            </a:r>
            <a:endParaRPr lang="en-US" dirty="0"/>
          </a:p>
          <a:p>
            <a:r>
              <a:rPr lang="en-US" dirty="0"/>
              <a:t>Delta check</a:t>
            </a:r>
            <a:r>
              <a:rPr lang="el-GR" dirty="0"/>
              <a:t>  =  Τρέχουσα τιμή – Προηγούμενη τιμή                                                  </a:t>
            </a:r>
          </a:p>
          <a:p>
            <a:r>
              <a:rPr lang="el-GR" dirty="0"/>
              <a:t>% </a:t>
            </a:r>
            <a:r>
              <a:rPr lang="en-US" dirty="0"/>
              <a:t>Delta check</a:t>
            </a:r>
            <a:r>
              <a:rPr lang="el-GR" dirty="0"/>
              <a:t> = (Τρέχουσα τιμή – Προηγούμενη τιμή) </a:t>
            </a:r>
            <a:r>
              <a:rPr lang="en-US" dirty="0"/>
              <a:t>x</a:t>
            </a:r>
            <a:r>
              <a:rPr lang="el-GR" dirty="0"/>
              <a:t> 100 / Τρέχουσα τιμή</a:t>
            </a:r>
            <a:r>
              <a:rPr lang="el-GR" sz="1100" dirty="0"/>
              <a:t>         </a:t>
            </a:r>
          </a:p>
          <a:p>
            <a:endParaRPr lang="el-GR" sz="1100" b="1" dirty="0"/>
          </a:p>
          <a:p>
            <a:r>
              <a:rPr lang="el-GR" dirty="0"/>
              <a:t>Στην περίπτωση που η παλαιότερη τιμή είναι μεγαλύτερη από την τρέχουσα, τότε το </a:t>
            </a:r>
            <a:r>
              <a:rPr lang="en-US" dirty="0"/>
              <a:t>delta check</a:t>
            </a:r>
            <a:r>
              <a:rPr lang="el-GR" dirty="0"/>
              <a:t> έχει αρνητική τιμή. Αν και σε πολλές εξετάσεις το αρνητικό πρόσημο πληροφορεί για την πορεία της μεταβολής της εξέτασης, σε άλλες εξετάσεις το πρόσημο της διαφοράς δεν έχει ιατρική σημασία, αντιθέτως μπερδεύει οπότε και χρησιμοποιούνται οι απόλυτες τιμές των διαφορών</a:t>
            </a:r>
            <a:r>
              <a:rPr lang="el-GR" sz="1100"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1B127-0899-4519-B66A-7A926B822D97}" type="slidenum">
              <a:rPr lang="el-GR"/>
              <a:pPr/>
              <a:t>33</a:t>
            </a:fld>
            <a:endParaRPr lang="el-GR"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l-GR" dirty="0"/>
              <a:t>Υπάρχουν τρεις τρόποι υπολογισμού των ορίων αναφοράς για τα </a:t>
            </a:r>
            <a:r>
              <a:rPr lang="en-US" dirty="0"/>
              <a:t>delta check: </a:t>
            </a:r>
            <a:endParaRPr lang="el-GR" dirty="0"/>
          </a:p>
          <a:p>
            <a:r>
              <a:rPr lang="el-GR" dirty="0"/>
              <a:t>Ιστορικά με την σειρά που οι μέθοδοι αυτοί εμφανίστηκαν είναι οι ακόλουθοι</a:t>
            </a:r>
            <a:r>
              <a:rPr lang="en-US" dirty="0"/>
              <a:t>:</a:t>
            </a:r>
            <a:endParaRPr lang="el-GR" dirty="0"/>
          </a:p>
          <a:p>
            <a:pPr>
              <a:buFontTx/>
              <a:buChar char="•"/>
            </a:pPr>
            <a:endParaRPr lang="el-GR" dirty="0"/>
          </a:p>
          <a:p>
            <a:pPr>
              <a:buFontTx/>
              <a:buChar char="•"/>
            </a:pPr>
            <a:r>
              <a:rPr lang="en-US" dirty="0"/>
              <a:t> </a:t>
            </a:r>
            <a:r>
              <a:rPr lang="el-GR" dirty="0"/>
              <a:t>Όρια που βασίζονται στην </a:t>
            </a:r>
            <a:r>
              <a:rPr lang="el-GR" u="sng" dirty="0"/>
              <a:t>βιολογική διακύμανση</a:t>
            </a:r>
            <a:r>
              <a:rPr lang="el-GR" dirty="0"/>
              <a:t> των τιμών των  ασθενών</a:t>
            </a:r>
          </a:p>
          <a:p>
            <a:endParaRPr lang="el-GR" dirty="0"/>
          </a:p>
          <a:p>
            <a:pPr>
              <a:buFontTx/>
              <a:buChar char="•"/>
            </a:pPr>
            <a:r>
              <a:rPr lang="el-GR" dirty="0"/>
              <a:t> Όρια που βασίζονται στην </a:t>
            </a:r>
            <a:r>
              <a:rPr lang="el-GR" u="sng" dirty="0"/>
              <a:t>αναλυτική διακύμανση</a:t>
            </a:r>
            <a:r>
              <a:rPr lang="el-GR" dirty="0"/>
              <a:t> των εξετάσεων</a:t>
            </a:r>
          </a:p>
          <a:p>
            <a:endParaRPr lang="el-GR" dirty="0"/>
          </a:p>
          <a:p>
            <a:pPr>
              <a:buFontTx/>
              <a:buChar char="•"/>
            </a:pPr>
            <a:r>
              <a:rPr lang="el-GR" dirty="0"/>
              <a:t> Όρια που υπολογίζονται με </a:t>
            </a:r>
            <a:r>
              <a:rPr lang="el-GR" u="sng" dirty="0"/>
              <a:t>στατιστική ανάλυση</a:t>
            </a:r>
            <a:r>
              <a:rPr lang="el-GR" dirty="0"/>
              <a:t> πολυάριθμων </a:t>
            </a:r>
            <a:r>
              <a:rPr lang="en-US" dirty="0"/>
              <a:t>delta check</a:t>
            </a:r>
            <a:endParaRPr lang="el-GR" dirty="0"/>
          </a:p>
          <a:p>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C0EAC-2EBB-4C34-BDF5-7A3AF17133C5}" type="slidenum">
              <a:rPr lang="el-GR"/>
              <a:pPr/>
              <a:t>34</a:t>
            </a:fld>
            <a:endParaRPr lang="el-GR"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l-GR" dirty="0"/>
              <a:t>Ο πρώτος που πρότεινε όρια </a:t>
            </a:r>
            <a:r>
              <a:rPr lang="en-US" dirty="0"/>
              <a:t>delta check</a:t>
            </a:r>
            <a:r>
              <a:rPr lang="el-GR" dirty="0"/>
              <a:t> βασιζόμενα στην βιολογική διακύμανση ήταν ο </a:t>
            </a:r>
            <a:r>
              <a:rPr lang="en-US" dirty="0"/>
              <a:t>Landerson </a:t>
            </a:r>
            <a:r>
              <a:rPr lang="el-GR" dirty="0"/>
              <a:t>1975. Ακολούθησε ο </a:t>
            </a:r>
            <a:r>
              <a:rPr lang="en-US" dirty="0"/>
              <a:t>Sher</a:t>
            </a:r>
            <a:r>
              <a:rPr lang="el-GR" dirty="0"/>
              <a:t> το 1979. Οι διαφορές των δύο ερευνητών είναι ότι ο μεν </a:t>
            </a:r>
            <a:r>
              <a:rPr lang="en-US" dirty="0"/>
              <a:t>Landerson</a:t>
            </a:r>
            <a:r>
              <a:rPr lang="el-GR" dirty="0"/>
              <a:t> έχει υπολογίσει τα όρια του για διαστήματα 3 ημερών ενώ αντιθέτως ο </a:t>
            </a:r>
            <a:r>
              <a:rPr lang="en-US" dirty="0"/>
              <a:t>Sher</a:t>
            </a:r>
            <a:r>
              <a:rPr lang="el-GR" dirty="0"/>
              <a:t> δεν αναφέρεται σε συγκεκριμένο χρονικό διάστημα. Όρια αναφοράς </a:t>
            </a:r>
            <a:r>
              <a:rPr lang="en-US" dirty="0"/>
              <a:t>delta check</a:t>
            </a:r>
            <a:r>
              <a:rPr lang="el-GR" dirty="0"/>
              <a:t> βασιζόμενα στην βιολογική διακύμανση μπορούν να υπολογιστούν από πίνακες βιολογικής διακύμανσης που αναφέρονται στην βιβλιογραφία. Μπορούν όμως να υπολογιστούν και μέσα στο εργαστήριο χρησιμοποιώντας τις σχέσεις:</a:t>
            </a:r>
          </a:p>
          <a:p>
            <a:r>
              <a:rPr lang="el-GR" dirty="0"/>
              <a:t>Η σχέση της διακύμανσης μιας εξέτασης σε σχέση με την βιολογική της διακύμανση καθώς και την αναλυτική διακύμανση της μεθόδου με την οποία προσδιορίζεται δίνεται από τον ακόλουθο τύπο.</a:t>
            </a:r>
            <a:endParaRPr lang="en-US" dirty="0"/>
          </a:p>
          <a:p>
            <a:endParaRPr lang="el-GR" dirty="0"/>
          </a:p>
          <a:p>
            <a:r>
              <a:rPr lang="en-US" dirty="0"/>
              <a:t>SD</a:t>
            </a:r>
            <a:r>
              <a:rPr lang="el-GR" dirty="0"/>
              <a:t>2παρατηρούμενη = </a:t>
            </a:r>
            <a:r>
              <a:rPr lang="en-US" dirty="0"/>
              <a:t>SD</a:t>
            </a:r>
            <a:r>
              <a:rPr lang="el-GR" dirty="0"/>
              <a:t>2βιολογική + </a:t>
            </a:r>
            <a:r>
              <a:rPr lang="en-US" dirty="0"/>
              <a:t>SD</a:t>
            </a:r>
            <a:r>
              <a:rPr lang="el-GR" dirty="0"/>
              <a:t>2αναλυτική                                        </a:t>
            </a:r>
          </a:p>
          <a:p>
            <a:endParaRPr lang="el-GR" dirty="0"/>
          </a:p>
          <a:p>
            <a:r>
              <a:rPr lang="el-GR" dirty="0"/>
              <a:t>Η παρατηρούμενη </a:t>
            </a:r>
            <a:r>
              <a:rPr lang="en-US" dirty="0"/>
              <a:t>SD</a:t>
            </a:r>
            <a:r>
              <a:rPr lang="el-GR" dirty="0"/>
              <a:t> είναι η τυπική απόκλιση που προκύπτει από επαναλαμβανόμενες μετρήσεις του ασθενούς. Η </a:t>
            </a:r>
            <a:r>
              <a:rPr lang="en-US" dirty="0"/>
              <a:t>SD</a:t>
            </a:r>
            <a:r>
              <a:rPr lang="el-GR" dirty="0"/>
              <a:t> αναλυτική υπολογίζεται από επαναλαμβανόμενες μετρήσεις των </a:t>
            </a:r>
            <a:r>
              <a:rPr lang="en-US" dirty="0"/>
              <a:t>controls</a:t>
            </a:r>
            <a:r>
              <a:rPr lang="el-GR"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7A9F2-B6D6-42A1-8639-E22BF338A93D}" type="slidenum">
              <a:rPr lang="el-GR"/>
              <a:pPr/>
              <a:t>35</a:t>
            </a:fld>
            <a:endParaRPr lang="el-GR"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l-GR" dirty="0"/>
              <a:t>Στην διαφάνεια δίνονται οι βιολογικές διακυμάνσεις διαφόρων αναλυτών στον όρο όπως υπολογίστηκαν από την ομάδα της ισπανικής εταιρείας κλινικής χημείας.</a:t>
            </a:r>
          </a:p>
          <a:p>
            <a:r>
              <a:rPr lang="el-GR" dirty="0"/>
              <a:t>Η διακύμανση μέσα στο άτομο εξαρτάται από την επαναληψιμότητα της μεθόδου, την κιρκάδια διακύμανση του αναλύτη γύρω από το σημείο ομοιόστασης, καθώς και από την διακύμανση μέσα στον πληθυσμό.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7A9F2-B6D6-42A1-8639-E22BF338A93D}" type="slidenum">
              <a:rPr lang="el-GR"/>
              <a:pPr/>
              <a:t>36</a:t>
            </a:fld>
            <a:endParaRPr lang="el-GR"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l-GR" dirty="0"/>
              <a:t>Στην διαφάνεια δίνονται οι βιολογικές διακυμάνσεις διαφόρων αναλυτών στον όρο όπως υπολογίστηκαν από την ομάδα της ισπανικής εταιρείας κλινικής χημείας.</a:t>
            </a:r>
          </a:p>
          <a:p>
            <a:r>
              <a:rPr lang="el-GR" dirty="0"/>
              <a:t>Η διακύμανση μέσα στο άτομο εξαρτάται από την επαναληψιμότητα της μεθόδου, την κιρκάδια διακύμανση του αναλύτη γύρω από το σημείο ομοιόστασης, καθώς και από την διακύμανση μέσα στον πληθυσμό.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3C8C9-66F8-4500-A11B-57CFE21935E6}" type="slidenum">
              <a:rPr lang="el-GR"/>
              <a:pPr/>
              <a:t>37</a:t>
            </a:fld>
            <a:endParaRPr lang="el-GR"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l-GR" dirty="0"/>
              <a:t>Προτιμώνται για την αξιοπιστία τους σύμφωνα με τις πιο πρόσφατες δημοσιεύσεις</a:t>
            </a:r>
          </a:p>
          <a:p>
            <a:endParaRPr lang="el-GR" dirty="0"/>
          </a:p>
          <a:p>
            <a:r>
              <a:rPr lang="el-GR" dirty="0"/>
              <a:t>Υπολογίζονται εύκολα στο εργαστήριο αξιοποιώντας τις  τιμές των ασθενών που ήδη έχουν συσσωρευτεί στα αρχεία του εργαστηρίου</a:t>
            </a:r>
          </a:p>
          <a:p>
            <a:endParaRPr lang="el-GR" dirty="0"/>
          </a:p>
          <a:p>
            <a:r>
              <a:rPr lang="el-GR" dirty="0"/>
              <a:t>Η μέθοδος υπολογισμού των ορίων αναφοράς είναι τα εκατοστημόρια </a:t>
            </a:r>
            <a:r>
              <a:rPr lang="en-US" dirty="0"/>
              <a:t>(percentiles)</a:t>
            </a:r>
            <a:endParaRPr lang="el-GR" dirty="0"/>
          </a:p>
          <a:p>
            <a:endParaRPr lang="en-US" dirty="0"/>
          </a:p>
          <a:p>
            <a:r>
              <a:rPr lang="el-GR" dirty="0"/>
              <a:t>Ως όρια αναφοράς επιλέγεται το διάστημα από το 5 μέχρι το 95 εκατοστημόριο</a:t>
            </a:r>
            <a:endParaRPr lang="en-US" dirty="0"/>
          </a:p>
          <a:p>
            <a:endParaRPr lang="el-GR" dirty="0"/>
          </a:p>
          <a:p>
            <a:r>
              <a:rPr lang="el-GR" dirty="0"/>
              <a:t>Μπορούν να υπολογιστούν όρια αναφοράς για </a:t>
            </a:r>
            <a:r>
              <a:rPr lang="en-US" dirty="0"/>
              <a:t>delta check, delta check %, rate check, rate check %</a:t>
            </a:r>
            <a:endParaRPr lang="el-GR" dirty="0"/>
          </a:p>
          <a:p>
            <a:endParaRPr lang="en-US" dirty="0"/>
          </a:p>
          <a:p>
            <a:r>
              <a:rPr lang="en-US" dirty="0"/>
              <a:t>M</a:t>
            </a:r>
            <a:r>
              <a:rPr lang="el-GR" dirty="0"/>
              <a:t>πορούν να υπολογιστούν εύκολα με στατιστικό πακέτο (</a:t>
            </a:r>
            <a:r>
              <a:rPr lang="en-US" dirty="0"/>
              <a:t>SPSS), </a:t>
            </a:r>
            <a:r>
              <a:rPr lang="el-GR" dirty="0"/>
              <a:t>λογιστικό φύλλο </a:t>
            </a:r>
            <a:r>
              <a:rPr lang="en-US" dirty="0"/>
              <a:t>(Excel) </a:t>
            </a:r>
            <a:r>
              <a:rPr lang="el-GR" dirty="0"/>
              <a:t>ή ακόμα και με υπολογισμούς σε χαρτί με την αθροιστική μέθοδο.</a:t>
            </a:r>
            <a:endParaRPr lang="en-US" dirty="0"/>
          </a:p>
          <a:p>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D1969-EEF2-442F-8E5F-8C20C15207C0}" type="slidenum">
              <a:rPr lang="el-GR"/>
              <a:pPr/>
              <a:t>38</a:t>
            </a:fld>
            <a:endParaRPr lang="el-GR"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l-GR" dirty="0"/>
              <a:t>Όρια </a:t>
            </a:r>
            <a:r>
              <a:rPr lang="en-US" dirty="0"/>
              <a:t>Delta Check </a:t>
            </a:r>
            <a:r>
              <a:rPr lang="el-GR" dirty="0"/>
              <a:t>που χρησιμοποιούνται στο ανοσολογικό εργαστήριο του νοσοκομείου βραχείας νοσηλείας του ΙΚΑ.</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47BA7-9418-45A0-951A-C93587BAF76A}" type="slidenum">
              <a:rPr lang="el-GR"/>
              <a:pPr/>
              <a:t>4</a:t>
            </a:fld>
            <a:endParaRPr lang="el-GR"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a:t>T</a:t>
            </a:r>
            <a:r>
              <a:rPr lang="el-GR" dirty="0"/>
              <a:t>α συστηματικά σφάλματα χωρίζονται σε διάφορες κατηγορίες. Στα σταθερά, στα αναλογικά, στις εκτροπές και στις μετατοπίσεις. Αν και όλων των ειδών τα συστηματικά σφάλματα επηρεάζουν την καμπύλη των αθροιστικών διαγραμμάτων κατά κανόνα τα αθροιστικά διαγράμματα αξιολογούνται από την ικανότητα τους να ανιχνεύουν συστηματικές μετατοπίσεις. Τα αθροιστικά διαγράμματα μπορούν να ανιχνεύσουν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4E5F21-FD1C-4279-99F2-7B9242DA8B57}" type="slidenum">
              <a:rPr lang="el-GR"/>
              <a:pPr/>
              <a:t>39</a:t>
            </a:fld>
            <a:endParaRPr lang="el-GR"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l-GR" dirty="0"/>
              <a:t>Αναφορά ελέγχου </a:t>
            </a:r>
            <a:r>
              <a:rPr lang="en-US" dirty="0"/>
              <a:t>Delta Check </a:t>
            </a:r>
            <a:r>
              <a:rPr lang="el-GR" dirty="0"/>
              <a:t>από το νοσοκομείο βραχείας νοσηλείας του ΙΚΑ</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4223B-0A73-4E04-ACCE-22D06348612C}" type="slidenum">
              <a:rPr lang="el-GR"/>
              <a:pPr/>
              <a:t>40</a:t>
            </a:fld>
            <a:endParaRPr lang="el-GR" dirty="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l-GR" dirty="0"/>
              <a:t>Δίνεται ένα παράδειγμα ελέγχου των </a:t>
            </a:r>
            <a:r>
              <a:rPr lang="en-US" dirty="0"/>
              <a:t>delta check</a:t>
            </a:r>
            <a:r>
              <a:rPr lang="el-GR" dirty="0"/>
              <a:t> σύμφωνα με την μέθοδο των </a:t>
            </a:r>
            <a:r>
              <a:rPr lang="en-US" dirty="0"/>
              <a:t>Lacher</a:t>
            </a:r>
            <a:r>
              <a:rPr lang="el-GR" dirty="0"/>
              <a:t>-</a:t>
            </a:r>
            <a:r>
              <a:rPr lang="en-US" dirty="0"/>
              <a:t>Connelly</a:t>
            </a:r>
            <a:r>
              <a:rPr lang="el-GR" dirty="0"/>
              <a:t>. </a:t>
            </a:r>
            <a:r>
              <a:rPr lang="en-US" dirty="0"/>
              <a:t>E</a:t>
            </a:r>
            <a:r>
              <a:rPr lang="el-GR" dirty="0"/>
              <a:t>δω ελέγχεται η τρέχουσα τιμή με την προηγούμενη ανεξάρτητα από το χρονικό διάστημα που μεσολαβεί. Σύμφωνα με τον πίνακα το νάτριο, η κρεατινίνη και το ασβέστιο θα πρέπει να ελεγχθούν περαιτέρω για τυχόν σφάλμα του αναλυτή ή δραματική επιβάρυνση της υγείας του ασθενούς.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5D54B-1FDD-48B7-B1C1-BAB9AEBDABA6}" type="slidenum">
              <a:rPr lang="el-GR"/>
              <a:pPr/>
              <a:t>41</a:t>
            </a:fld>
            <a:endParaRPr lang="el-GR" dirty="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dirty="0"/>
              <a:t>O</a:t>
            </a:r>
            <a:r>
              <a:rPr lang="el-GR" dirty="0"/>
              <a:t>ι τιμές πανικού είναι τιμές εξετάσεων που θέτουν σε άμεσο κίνδυνο την ζωή των ασθενών. Τα αποτελέσματα αυτά πρέπει να φτάνουν το γρηγορότερο στα χέρια του γιατρού ακόμα και με τηλεφωνική ειδοποίηση. Στην βιβλιογραφία οι τιμές πανικού ονομάζονται: </a:t>
            </a:r>
            <a:r>
              <a:rPr lang="en-US" dirty="0"/>
              <a:t>critical values</a:t>
            </a:r>
            <a:r>
              <a:rPr lang="el-GR" dirty="0"/>
              <a:t>, </a:t>
            </a:r>
            <a:r>
              <a:rPr lang="en-US" dirty="0"/>
              <a:t>alert values </a:t>
            </a:r>
            <a:r>
              <a:rPr lang="el-GR" dirty="0"/>
              <a:t>ή </a:t>
            </a:r>
            <a:r>
              <a:rPr lang="en-US" dirty="0"/>
              <a:t>panic values</a:t>
            </a:r>
            <a:r>
              <a:rPr lang="el-GR" dirty="0"/>
              <a:t>.  </a:t>
            </a:r>
          </a:p>
          <a:p>
            <a:r>
              <a:rPr lang="el-GR" dirty="0"/>
              <a:t>Εκτός από την τεράστια κλινική σημασία τους οι τιμές πανικού μπορούν να βρουν  εφαρμογή και στον εσωτερικό έλεγχο ποιότητας. Υπάρχουν περιπτώσεις, δηλαδή, που μια τιμή πανικού μπορεί να κρύβει κάποιο σφάλμα και όχι δραματική εξέλιξη της υγείας του ασθενούς.</a:t>
            </a:r>
          </a:p>
          <a:p>
            <a:r>
              <a:rPr lang="el-GR" dirty="0"/>
              <a:t>Όταν οι τιμές ενός ασθενούς υπερβούν τα όρια πανικού οφείλουμε να επαναλάβουμε την μέτρηση. Πρέπει να εξαλείψουμε την πιθανότητα οι «υπερβολικές» τιμές να οφείλονται σε χονδροειδές λάθος, προαναλυτικό ή μετααναλυτικό σφάλμα. Τέτοια είναι η αναρρόφηση πήγματος ή αέρα από την βελόνα από τον αναλυτή, η αιμοληψία από τον βραχίονα του ασθενούς που δέχεται ορό κ.α. Πριν την επανάληψη της μέτρησης γίνεται έλεγχος του ορού για πήγμα, νέα φυγοκέντρηση, αραίωση ή ακόμα και νέα δειγματοληψία.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33047-4000-46BE-8447-B11236DA6587}" type="slidenum">
              <a:rPr lang="el-GR"/>
              <a:pPr/>
              <a:t>42</a:t>
            </a:fld>
            <a:endParaRPr lang="el-GR" dirty="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l-GR" dirty="0"/>
              <a:t>Οι κρίσιμες τιμές ή αλλιώς τιμές πανικού των βιοχημικών εξετάσεων σύμφωνα με την ιστοσελίδα της παγκόσμιας ομοσπονδίας κλινικής χημείας.</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2A585-A5D2-45BF-86C2-4DF7AE3A9597}" type="slidenum">
              <a:rPr lang="el-GR"/>
              <a:pPr/>
              <a:t>43</a:t>
            </a:fld>
            <a:endParaRPr lang="el-GR"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l-GR" dirty="0"/>
              <a:t>Μέθοδοι που χρησιμοποιούν τα αποτελέσματα </a:t>
            </a:r>
            <a:r>
              <a:rPr lang="el-GR" b="1" dirty="0"/>
              <a:t>ενός μόνο ασθενούς</a:t>
            </a:r>
            <a:r>
              <a:rPr lang="el-GR" dirty="0"/>
              <a:t> π.χ. </a:t>
            </a:r>
            <a:r>
              <a:rPr lang="en-US" dirty="0"/>
              <a:t>delta check</a:t>
            </a:r>
            <a:r>
              <a:rPr lang="el-GR" dirty="0"/>
              <a:t> και </a:t>
            </a:r>
            <a:r>
              <a:rPr lang="en-US" dirty="0"/>
              <a:t>alert check </a:t>
            </a:r>
            <a:r>
              <a:rPr lang="el-GR" dirty="0"/>
              <a:t>(όρια πανικού), </a:t>
            </a:r>
            <a:r>
              <a:rPr lang="en-US" dirty="0"/>
              <a:t>anion gap</a:t>
            </a:r>
            <a:r>
              <a:rPr lang="el-GR" dirty="0"/>
              <a:t> (ανιοντικό άνοιγμα).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7A6BD-42EC-4B9C-A9F7-6A05E0DADCED}" type="slidenum">
              <a:rPr lang="el-GR"/>
              <a:pPr/>
              <a:t>44</a:t>
            </a:fld>
            <a:endParaRPr lang="el-GR" dirty="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pPr>
              <a:lnSpc>
                <a:spcPct val="80000"/>
              </a:lnSpc>
            </a:pPr>
            <a:r>
              <a:rPr lang="el-GR" dirty="0"/>
              <a:t>Η μέθοδος της ημερήσιας φυσιολογικής τιμής (ΗΜΕΤ) ή </a:t>
            </a:r>
            <a:r>
              <a:rPr lang="en-US" dirty="0"/>
              <a:t>average of normals</a:t>
            </a:r>
            <a:r>
              <a:rPr lang="el-GR" dirty="0"/>
              <a:t> (</a:t>
            </a:r>
            <a:r>
              <a:rPr lang="en-US" dirty="0"/>
              <a:t>AON</a:t>
            </a:r>
            <a:r>
              <a:rPr lang="el-GR" dirty="0"/>
              <a:t>) ανιχνεύει συστηματικά σφάλματα. </a:t>
            </a:r>
          </a:p>
          <a:p>
            <a:pPr>
              <a:lnSpc>
                <a:spcPct val="80000"/>
              </a:lnSpc>
            </a:pPr>
            <a:r>
              <a:rPr lang="el-GR" dirty="0"/>
              <a:t>Σε αντίθεση με τα </a:t>
            </a:r>
            <a:r>
              <a:rPr lang="en-US" dirty="0"/>
              <a:t>delta check, </a:t>
            </a:r>
            <a:r>
              <a:rPr lang="el-GR" dirty="0"/>
              <a:t>ανιοντικό άνοιγμα και κρίσιμες τιμές χρησιμοποιεί πολυάριθμα αποτελέσματα ασθενών. Εφαρμόζεται για κάθε εξέταση χωριστά. </a:t>
            </a:r>
            <a:r>
              <a:rPr lang="en-US" dirty="0"/>
              <a:t>H </a:t>
            </a:r>
            <a:r>
              <a:rPr lang="el-GR" dirty="0"/>
              <a:t>βασική ιδέα είναι ότι η μέση τιμή όλων των φυσιολογικών αποτελεσμάτων μιας εξέτασης θα πρέπει να παραμένει από ημέρα σε ημέρα σταθερή ή τουλάχιστον κυμαινόμενη εντός συγκεκριμένων ορίων.</a:t>
            </a:r>
          </a:p>
          <a:p>
            <a:pPr>
              <a:lnSpc>
                <a:spcPct val="80000"/>
              </a:lnSpc>
            </a:pPr>
            <a:r>
              <a:rPr lang="el-GR" dirty="0"/>
              <a:t>Η κλασσική μέθοδος της ΗΜΕΤ λειτουργεί ως εξής:  </a:t>
            </a:r>
          </a:p>
          <a:p>
            <a:pPr>
              <a:lnSpc>
                <a:spcPct val="80000"/>
              </a:lnSpc>
            </a:pPr>
            <a:r>
              <a:rPr lang="el-GR" dirty="0"/>
              <a:t>Α) Προσδιορίζεται η μέση τιμή (μ) και η τυπική απόκλιση (</a:t>
            </a:r>
            <a:r>
              <a:rPr lang="en-US" dirty="0"/>
              <a:t>s</a:t>
            </a:r>
            <a:r>
              <a:rPr lang="el-GR" dirty="0"/>
              <a:t>) των ορίων αναφοράς της εξέτασης. Για τον σκοπό αυτό μπορούν να χρησιμοποιηθούν τα διεθνώς αποδεκτά όρια αναφοράς ή ακόμα μπορεί το εργαστήριο να προσδιορίσει τα δικά του όρια αναφοράς από τις  τιμές των ασθενών του.</a:t>
            </a:r>
          </a:p>
          <a:p>
            <a:pPr>
              <a:lnSpc>
                <a:spcPct val="80000"/>
              </a:lnSpc>
            </a:pPr>
            <a:r>
              <a:rPr lang="el-GR" dirty="0"/>
              <a:t>  </a:t>
            </a:r>
            <a:r>
              <a:rPr lang="en-US" dirty="0"/>
              <a:t>B</a:t>
            </a:r>
            <a:r>
              <a:rPr lang="el-GR" dirty="0"/>
              <a:t>) Υπολογίζεται το τυπικό σφάλμα (</a:t>
            </a:r>
            <a:r>
              <a:rPr lang="en-US" dirty="0"/>
              <a:t>Standard error</a:t>
            </a:r>
            <a:r>
              <a:rPr lang="el-GR" dirty="0"/>
              <a:t> - </a:t>
            </a:r>
            <a:r>
              <a:rPr lang="en-US" dirty="0"/>
              <a:t>SE</a:t>
            </a:r>
            <a:r>
              <a:rPr lang="el-GR" dirty="0"/>
              <a:t>) της ΗΜΕΤ χρησιμοποιώντας τον τύπο </a:t>
            </a:r>
            <a:r>
              <a:rPr lang="en-US" dirty="0"/>
              <a:t>SE</a:t>
            </a:r>
            <a:r>
              <a:rPr lang="el-GR" dirty="0"/>
              <a:t> = </a:t>
            </a:r>
            <a:r>
              <a:rPr lang="en-US" dirty="0"/>
              <a:t>s</a:t>
            </a:r>
            <a:r>
              <a:rPr lang="el-GR" dirty="0"/>
              <a:t>/Ν1/2. Η </a:t>
            </a:r>
            <a:r>
              <a:rPr lang="en-US" dirty="0"/>
              <a:t>s </a:t>
            </a:r>
            <a:r>
              <a:rPr lang="el-GR" dirty="0"/>
              <a:t>είναι η τυπική απόκλιση των ορίων αναφοράς που προσδιορίστηκαν στο στάδιο Α και Ν το πλήθος των φυσιολογικών αποτελεσμάτων της ημέρας. Ο αριθμός Ν καθορίζεται εκ των προτέρων και παραμένει σταθερός. </a:t>
            </a:r>
          </a:p>
          <a:p>
            <a:pPr>
              <a:lnSpc>
                <a:spcPct val="80000"/>
              </a:lnSpc>
            </a:pPr>
            <a:r>
              <a:rPr lang="el-GR" dirty="0"/>
              <a:t>Γ) Κατόπιν υπολογίζεται το διάστημα εμπιστοσύνης 95%. Αυτό είναι: μ ± 1,96(</a:t>
            </a:r>
            <a:r>
              <a:rPr lang="en-US" dirty="0"/>
              <a:t>s</a:t>
            </a:r>
            <a:r>
              <a:rPr lang="el-GR" dirty="0"/>
              <a:t>/Ν1/2). Το εύρος είναι τα όρια ελέγχου της μεθόδου με βάση τα οποία κατασκευάζεται το διάγραμμα ελέγχου.</a:t>
            </a:r>
          </a:p>
          <a:p>
            <a:pPr>
              <a:lnSpc>
                <a:spcPct val="80000"/>
              </a:lnSpc>
            </a:pPr>
            <a:r>
              <a:rPr lang="el-GR" dirty="0"/>
              <a:t>Δ) Καθημερινά υπολογίζεται η μέση τιμή (ΗΜΕΤ) ενός πλήθους Ν φυσιολογικών αποτελεσμάτων ασθενών. </a:t>
            </a:r>
          </a:p>
          <a:p>
            <a:pPr>
              <a:lnSpc>
                <a:spcPct val="80000"/>
              </a:lnSpc>
            </a:pPr>
            <a:r>
              <a:rPr lang="el-GR" dirty="0"/>
              <a:t>Ε) Αν μια ΗΜΕΤ βρίσκεται έξω από τα όρια ελέγχου της μεθόδου τότε υπάρχει προειδοποιητικό σήμα. Αν και η επόμενη ΗΜΕΤ ξεπεράσει το ίδιο όριο τότε πρόκειται για συστηματικό σφάλμα της αναλυτικής μεθόδου.</a:t>
            </a:r>
          </a:p>
          <a:p>
            <a:pPr>
              <a:lnSpc>
                <a:spcPct val="80000"/>
              </a:lnSpc>
            </a:pPr>
            <a:endParaRPr lang="el-G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1DC39-0AF3-4045-815B-DD3866B81623}" type="slidenum">
              <a:rPr lang="el-GR"/>
              <a:pPr/>
              <a:t>45</a:t>
            </a:fld>
            <a:endParaRPr lang="el-GR"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l-GR" dirty="0"/>
              <a:t>Έστω ότι ελέγχουμε με την μέθοδο ΗΜΕΤ μια μέθοδο προσδιορισμού της γλυκόζης. Το φυσιολογικό εύρος των τιμών της γλυκόζης είναι 90-115 </a:t>
            </a:r>
            <a:r>
              <a:rPr lang="en-US" dirty="0"/>
              <a:t>mg</a:t>
            </a:r>
            <a:r>
              <a:rPr lang="el-GR" dirty="0"/>
              <a:t>/</a:t>
            </a:r>
            <a:r>
              <a:rPr lang="en-US" dirty="0"/>
              <a:t>dl</a:t>
            </a:r>
            <a:r>
              <a:rPr lang="el-GR" dirty="0"/>
              <a:t>. Αυτό σημαίνει ότι η μέση τιμή είναι: μ= (90 + 115)/2=102,5 </a:t>
            </a:r>
            <a:r>
              <a:rPr lang="en-US" dirty="0"/>
              <a:t>mg</a:t>
            </a:r>
            <a:r>
              <a:rPr lang="el-GR" dirty="0"/>
              <a:t>/</a:t>
            </a:r>
            <a:r>
              <a:rPr lang="en-US" dirty="0"/>
              <a:t>dl</a:t>
            </a:r>
            <a:r>
              <a:rPr lang="el-GR" dirty="0"/>
              <a:t> και η τυπική απόκλιση σ=(115-90)/4=6,25 </a:t>
            </a:r>
            <a:r>
              <a:rPr lang="en-US" dirty="0"/>
              <a:t>mg</a:t>
            </a:r>
            <a:r>
              <a:rPr lang="el-GR" dirty="0"/>
              <a:t>/</a:t>
            </a:r>
            <a:r>
              <a:rPr lang="en-US" dirty="0"/>
              <a:t>dl</a:t>
            </a:r>
            <a:r>
              <a:rPr lang="el-GR" dirty="0"/>
              <a:t>. Ο αριθμός των φυσιολογικών αποτελεσμάτων που θα ελέγχονται καθημερινά έστω ότι είναι 20 (Ν=20). Τα όρια ελέγχου της μεθόδου είναι :</a:t>
            </a:r>
          </a:p>
          <a:p>
            <a:r>
              <a:rPr lang="el-GR" dirty="0"/>
              <a:t> μ ± 1,96 (σ/Ν1/2) ή 102,5 ± 1,96 (6,25 / 201/2) ή 102,5 ± 2,74</a:t>
            </a:r>
          </a:p>
          <a:p>
            <a:r>
              <a:rPr lang="el-GR" dirty="0"/>
              <a:t> Άρα τα όρια ελέγχου είναι : 99,7 - 105,24.</a:t>
            </a:r>
          </a:p>
          <a:p>
            <a:r>
              <a:rPr lang="el-GR" dirty="0"/>
              <a:t>Από εδώ και στο εξής ελέγχεται καθημερινά η μέση τιμή κάθε 20 συνεχόμενων φυσιολογικών αποτελεσμάτων για το αν υπερβαίνει τα παραπάνω όρια ελέγχου. Αν δύο συνεχόμενες ΗΜΕΤ  υπερβούν το ίδιο όριο υπάρχει συστηματικό σφάλμα.</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78850" name="Rectangle 2"/>
          <p:cNvSpPr>
            <a:spLocks noGrp="1" noRot="1" noChangeAspect="1" noChangeArrowheads="1" noTextEdit="1"/>
          </p:cNvSpPr>
          <p:nvPr>
            <p:ph type="sldImg"/>
          </p:nvPr>
        </p:nvSpPr>
        <p:spPr>
          <a:xfrm>
            <a:off x="995363" y="768350"/>
            <a:ext cx="5114925" cy="3836988"/>
          </a:xfrm>
          <a:ln/>
        </p:spPr>
      </p:sp>
      <p:sp>
        <p:nvSpPr>
          <p:cNvPr id="78851" name="Rectangle 3"/>
          <p:cNvSpPr>
            <a:spLocks noGrp="1" noChangeArrowheads="1"/>
          </p:cNvSpPr>
          <p:nvPr>
            <p:ph type="body" idx="1"/>
          </p:nvPr>
        </p:nvSpPr>
        <p:spPr>
          <a:xfrm>
            <a:off x="710078" y="4862016"/>
            <a:ext cx="5683909" cy="4605841"/>
          </a:xfrm>
        </p:spPr>
        <p:txBody>
          <a:bodyPr/>
          <a:lstStyle/>
          <a:p>
            <a:pPr defTabSz="990752">
              <a:lnSpc>
                <a:spcPct val="80000"/>
              </a:lnSpc>
            </a:pPr>
            <a:r>
              <a:rPr lang="el-GR" dirty="0"/>
              <a:t>Η μέθοδος της ημερήσιας φυσιολογικής τιμής (ΗΜΕΤ) ή </a:t>
            </a:r>
            <a:r>
              <a:rPr lang="en-US" dirty="0"/>
              <a:t>average of normals</a:t>
            </a:r>
            <a:r>
              <a:rPr lang="el-GR" dirty="0"/>
              <a:t> (</a:t>
            </a:r>
            <a:r>
              <a:rPr lang="en-US" dirty="0"/>
              <a:t>AON</a:t>
            </a:r>
            <a:r>
              <a:rPr lang="el-GR" dirty="0"/>
              <a:t>) ανιχνεύει συστηματικά σφάλματα. </a:t>
            </a:r>
          </a:p>
          <a:p>
            <a:pPr defTabSz="990752">
              <a:lnSpc>
                <a:spcPct val="80000"/>
              </a:lnSpc>
            </a:pPr>
            <a:r>
              <a:rPr lang="el-GR" dirty="0"/>
              <a:t>Σε αντίθεση με τα </a:t>
            </a:r>
            <a:r>
              <a:rPr lang="en-US" dirty="0"/>
              <a:t>delta check, </a:t>
            </a:r>
            <a:r>
              <a:rPr lang="el-GR" dirty="0"/>
              <a:t>ανιοντικό άνοιγμα και κρίσιμες τιμές χρησιμοποιεί πολυάριθμα αποτελέσματα ασθενών. Εφαρμόζεται για κάθε εξέταση χωριστά. </a:t>
            </a:r>
            <a:r>
              <a:rPr lang="en-US" dirty="0"/>
              <a:t>H </a:t>
            </a:r>
            <a:r>
              <a:rPr lang="el-GR" dirty="0"/>
              <a:t>βασική ιδέα είναι ότι η μέση τιμή όλων των φυσιολογικών αποτελεσμάτων μιας εξέτασης θα πρέπει να παραμένει από ημέρα σε ημέρα σταθερή ή τουλάχιστον κυμαινόμενη εντός συγκεκριμένων ορίων.</a:t>
            </a:r>
          </a:p>
          <a:p>
            <a:pPr defTabSz="990752">
              <a:lnSpc>
                <a:spcPct val="80000"/>
              </a:lnSpc>
            </a:pPr>
            <a:r>
              <a:rPr lang="el-GR" dirty="0"/>
              <a:t>Η κλασσική μέθοδος της ΗΜΕΤ λειτουργεί ως εξής:  </a:t>
            </a:r>
          </a:p>
          <a:p>
            <a:pPr defTabSz="990752">
              <a:lnSpc>
                <a:spcPct val="80000"/>
              </a:lnSpc>
            </a:pPr>
            <a:r>
              <a:rPr lang="el-GR" dirty="0"/>
              <a:t>Α) Προσδιορίζεται η μέση τιμή (μ) και η τυπική απόκλιση (</a:t>
            </a:r>
            <a:r>
              <a:rPr lang="en-US" dirty="0"/>
              <a:t>s</a:t>
            </a:r>
            <a:r>
              <a:rPr lang="el-GR" dirty="0"/>
              <a:t>) των ορίων αναφοράς της εξέτασης. Για τον σκοπό αυτό μπορούν να χρησιμοποιηθούν τα διεθνώς αποδεκτά όρια αναφοράς ή ακόμα μπορεί το εργαστήριο να προσδιορίσει τα δικά του όρια αναφοράς από τις  τιμές των ασθενών του.</a:t>
            </a:r>
          </a:p>
          <a:p>
            <a:pPr defTabSz="990752">
              <a:lnSpc>
                <a:spcPct val="80000"/>
              </a:lnSpc>
            </a:pPr>
            <a:r>
              <a:rPr lang="el-GR" dirty="0"/>
              <a:t>  </a:t>
            </a:r>
            <a:r>
              <a:rPr lang="en-US" dirty="0"/>
              <a:t>B</a:t>
            </a:r>
            <a:r>
              <a:rPr lang="el-GR" dirty="0"/>
              <a:t>) Υπολογίζεται το τυπικό σφάλμα (</a:t>
            </a:r>
            <a:r>
              <a:rPr lang="en-US" dirty="0"/>
              <a:t>Standard error</a:t>
            </a:r>
            <a:r>
              <a:rPr lang="el-GR" dirty="0"/>
              <a:t> - </a:t>
            </a:r>
            <a:r>
              <a:rPr lang="en-US" dirty="0"/>
              <a:t>SE</a:t>
            </a:r>
            <a:r>
              <a:rPr lang="el-GR" dirty="0"/>
              <a:t>) της ΗΜΕΤ χρησιμοποιώντας τον τύπο </a:t>
            </a:r>
            <a:r>
              <a:rPr lang="en-US" dirty="0"/>
              <a:t>SE</a:t>
            </a:r>
            <a:r>
              <a:rPr lang="el-GR" dirty="0"/>
              <a:t> = </a:t>
            </a:r>
            <a:r>
              <a:rPr lang="en-US" dirty="0"/>
              <a:t>s</a:t>
            </a:r>
            <a:r>
              <a:rPr lang="el-GR" dirty="0"/>
              <a:t>/Ν1/2. Η </a:t>
            </a:r>
            <a:r>
              <a:rPr lang="en-US" dirty="0"/>
              <a:t>s </a:t>
            </a:r>
            <a:r>
              <a:rPr lang="el-GR" dirty="0"/>
              <a:t>είναι η τυπική απόκλιση των ορίων αναφοράς που προσδιορίστηκαν στο στάδιο Α και Ν το πλήθος των φυσιολογικών αποτελεσμάτων της ημέρας. Ο αριθμός Ν καθορίζεται εκ των προτέρων και παραμένει σταθερός. </a:t>
            </a:r>
          </a:p>
          <a:p>
            <a:pPr defTabSz="990752">
              <a:lnSpc>
                <a:spcPct val="80000"/>
              </a:lnSpc>
            </a:pPr>
            <a:r>
              <a:rPr lang="el-GR" dirty="0"/>
              <a:t>Γ) Κατόπιν υπολογίζεται το διάστημα εμπιστοσύνης 95%. Αυτό είναι: μ ± 1,96(</a:t>
            </a:r>
            <a:r>
              <a:rPr lang="en-US" dirty="0"/>
              <a:t>s</a:t>
            </a:r>
            <a:r>
              <a:rPr lang="el-GR" dirty="0"/>
              <a:t>/Ν1/2). Το εύρος είναι τα όρια ελέγχου της μεθόδου με βάση τα οποία κατασκευάζεται το διάγραμμα ελέγχου.</a:t>
            </a:r>
          </a:p>
          <a:p>
            <a:pPr defTabSz="990752">
              <a:lnSpc>
                <a:spcPct val="80000"/>
              </a:lnSpc>
            </a:pPr>
            <a:r>
              <a:rPr lang="el-GR" dirty="0"/>
              <a:t>Δ) Καθημερινά υπολογίζεται η μέση τιμή (ΗΜΕΤ) ενός πλήθους Ν φυσιολογικών αποτελεσμάτων ασθενών. </a:t>
            </a:r>
          </a:p>
          <a:p>
            <a:pPr defTabSz="990752">
              <a:lnSpc>
                <a:spcPct val="80000"/>
              </a:lnSpc>
            </a:pPr>
            <a:r>
              <a:rPr lang="el-GR" dirty="0"/>
              <a:t>Ε) Αν μια ΗΜΕΤ βρίσκεται έξω από τα όρια ελέγχου της μεθόδου τότε υπάρχει προειδοποιητικό σήμα. Αν και η επόμενη ΗΜΕΤ ξεπεράσει το ίδιο όριο τότε πρόκειται για συστηματικό σφάλμα της αναλυτικής μεθόδου.</a:t>
            </a:r>
          </a:p>
          <a:p>
            <a:pPr defTabSz="990752">
              <a:lnSpc>
                <a:spcPct val="80000"/>
              </a:lnSpc>
            </a:pPr>
            <a:endParaRPr lang="el-G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EA30F-6B11-4F54-AC2B-7671915D234E}" type="slidenum">
              <a:rPr lang="el-GR"/>
              <a:pPr/>
              <a:t>47</a:t>
            </a:fld>
            <a:endParaRPr lang="el-GR" dirty="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l-GR" dirty="0"/>
              <a:t>Η </a:t>
            </a:r>
            <a:r>
              <a:rPr lang="en-US" dirty="0"/>
              <a:t>HMET</a:t>
            </a:r>
            <a:r>
              <a:rPr lang="el-GR" dirty="0"/>
              <a:t> αναφέρθηκε για πρώτη φορά στην βιβλιογραφία από τους </a:t>
            </a:r>
            <a:r>
              <a:rPr lang="en-US" dirty="0"/>
              <a:t>Hoffman </a:t>
            </a:r>
            <a:r>
              <a:rPr lang="el-GR" dirty="0"/>
              <a:t>και </a:t>
            </a:r>
            <a:r>
              <a:rPr lang="en-US" dirty="0"/>
              <a:t>Waid </a:t>
            </a:r>
            <a:r>
              <a:rPr lang="el-GR" dirty="0"/>
              <a:t>(1965). Έκτοτε έχουν δημοσιευτεί διάφορες μελέτες για την καλύτερη εφαρμογή της. Οι μελέτες είχαν να κάνουν με τα κριτήρια επιλογής των τιμών των εξετάσεων που θα συμπεριληφθούν στην μέση τιμή, τον αριθμό των εξετάσεων που απαιτούνται καθημερινά για τον υπολογισμό επαρκούς μέσης τιμής καθώς και με την καταλληλότερη επιλογή των ορίων. </a:t>
            </a:r>
          </a:p>
          <a:p>
            <a:r>
              <a:rPr lang="el-GR" dirty="0"/>
              <a:t>Το διάγραμμα </a:t>
            </a:r>
            <a:r>
              <a:rPr lang="en-US" dirty="0"/>
              <a:t>Cembrowski </a:t>
            </a:r>
            <a:r>
              <a:rPr lang="el-GR" dirty="0"/>
              <a:t>δίνει τον ελάχιστο αριθμό φυσιολογικών αποτελεσμάτων που πρέπει να χρησιμοποιήσουμε συσχετίζοντας τον με τον λόγο της τυπικής απόκλισης των ασθενών προς την τυπική απόκλιση της αναλυτικής μεθόδου.</a:t>
            </a:r>
          </a:p>
          <a:p>
            <a:endParaRPr lang="el-G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CB8C2-9F3F-4377-B6D0-123BC0F7498F}" type="slidenum">
              <a:rPr lang="el-GR"/>
              <a:pPr/>
              <a:t>48</a:t>
            </a:fld>
            <a:endParaRPr lang="el-GR"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X</a:t>
            </a:r>
            <a:r>
              <a:rPr lang="el-GR" dirty="0"/>
              <a:t>ρησιμοποιείται ως αυτόνομη μέθοδος ποιότητας για αναλυτές που μετρούν ιόντα συμπεριλαμβανομένης και της δικαρβονικής ρίζας. Μπορεί να χρησιμοποιηθεί ως αυτόνομη μέθοδος ποιότητας μπορεί όμως να συνδυαστεί και με τα </a:t>
            </a:r>
            <a:r>
              <a:rPr lang="en-US" dirty="0"/>
              <a:t>delta check. </a:t>
            </a:r>
            <a:r>
              <a:rPr lang="el-GR" dirty="0"/>
              <a:t>Έτσι για την σχέση </a:t>
            </a:r>
            <a:r>
              <a:rPr lang="en-US" dirty="0"/>
              <a:t>Na</a:t>
            </a:r>
            <a:r>
              <a:rPr lang="el-GR" dirty="0"/>
              <a:t>+ – (</a:t>
            </a:r>
            <a:r>
              <a:rPr lang="en-US" dirty="0"/>
              <a:t>HCO</a:t>
            </a:r>
            <a:r>
              <a:rPr lang="el-GR" dirty="0"/>
              <a:t>3- + </a:t>
            </a:r>
            <a:r>
              <a:rPr lang="en-US" dirty="0"/>
              <a:t>Cl</a:t>
            </a:r>
            <a:r>
              <a:rPr lang="el-GR" dirty="0"/>
              <a:t>-)  το εύρος αναφοράς από 8-16 </a:t>
            </a:r>
            <a:r>
              <a:rPr lang="en-US" dirty="0"/>
              <a:t>mmol</a:t>
            </a:r>
            <a:r>
              <a:rPr lang="el-GR" dirty="0"/>
              <a:t>/</a:t>
            </a:r>
            <a:r>
              <a:rPr lang="en-US" dirty="0"/>
              <a:t>lt </a:t>
            </a:r>
            <a:r>
              <a:rPr lang="el-GR" dirty="0"/>
              <a:t>έχει σήμερα μειωθεί σε 3-11 </a:t>
            </a:r>
            <a:r>
              <a:rPr lang="en-US" dirty="0"/>
              <a:t>mmol</a:t>
            </a:r>
            <a:r>
              <a:rPr lang="el-GR" dirty="0"/>
              <a:t>/</a:t>
            </a:r>
            <a:r>
              <a:rPr lang="en-US" dirty="0"/>
              <a:t>lt</a:t>
            </a:r>
            <a:r>
              <a:rPr lang="el-GR" dirty="0"/>
              <a:t>. Αν το ανιοντικό άνοιγμα ενός ασθενούς υπερβεί τις ακραίες τιμές  &gt; 24 </a:t>
            </a:r>
            <a:r>
              <a:rPr lang="en-US" dirty="0"/>
              <a:t>mmol</a:t>
            </a:r>
            <a:r>
              <a:rPr lang="el-GR" dirty="0"/>
              <a:t>/</a:t>
            </a:r>
            <a:r>
              <a:rPr lang="en-US" dirty="0"/>
              <a:t>lt</a:t>
            </a:r>
            <a:r>
              <a:rPr lang="el-GR" dirty="0"/>
              <a:t> και  &lt; 2 </a:t>
            </a:r>
            <a:r>
              <a:rPr lang="en-US" dirty="0"/>
              <a:t>mmol</a:t>
            </a:r>
            <a:r>
              <a:rPr lang="el-GR" dirty="0"/>
              <a:t>/</a:t>
            </a:r>
            <a:r>
              <a:rPr lang="en-US" dirty="0"/>
              <a:t>lt</a:t>
            </a:r>
            <a:r>
              <a:rPr lang="el-GR" dirty="0"/>
              <a:t> τότε ο χειριστής θα πρέπει να τρέξει ένα </a:t>
            </a:r>
            <a:r>
              <a:rPr lang="en-US" dirty="0"/>
              <a:t>control</a:t>
            </a:r>
            <a:r>
              <a:rPr lang="el-GR" dirty="0"/>
              <a:t> στον αναλυτή. Αν οι τιμές του </a:t>
            </a:r>
            <a:r>
              <a:rPr lang="en-US" dirty="0"/>
              <a:t>control</a:t>
            </a:r>
            <a:r>
              <a:rPr lang="el-GR" dirty="0"/>
              <a:t> είναι εντός ορίων θα πρέπει να αναζητηθεί η αιτία του ακραίου ανιοντικού ανοίγματος στο ιστορικό του ασθενούς. Αν το ιστορικό του ασθενούς δεν δικαιολογεί τις ακραίες τιμές του ανιοντικού ανοίγματος θα πρέπει να αναζητηθούν τυχόν αναλυτικά, προαναλυτικά ή μετααναλυτικά σφάλματα. Αρνητική τιμή σημαίνει πάντα κάποιο χονδροειδές λάθος.</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26626" name="Rectangle 2"/>
          <p:cNvSpPr>
            <a:spLocks noGrp="1" noRot="1" noChangeAspect="1" noChangeArrowheads="1" noTextEdit="1"/>
          </p:cNvSpPr>
          <p:nvPr>
            <p:ph type="sldImg"/>
          </p:nvPr>
        </p:nvSpPr>
        <p:spPr>
          <a:xfrm>
            <a:off x="995363" y="768350"/>
            <a:ext cx="5113337" cy="3836988"/>
          </a:xfrm>
          <a:ln/>
        </p:spPr>
      </p:sp>
      <p:sp>
        <p:nvSpPr>
          <p:cNvPr id="26627" name="Rectangle 3"/>
          <p:cNvSpPr>
            <a:spLocks noGrp="1" noChangeArrowheads="1"/>
          </p:cNvSpPr>
          <p:nvPr>
            <p:ph type="body" idx="1"/>
          </p:nvPr>
        </p:nvSpPr>
        <p:spPr>
          <a:xfrm>
            <a:off x="947319" y="4862016"/>
            <a:ext cx="5209427" cy="4605841"/>
          </a:xfrm>
        </p:spPr>
        <p:txBody>
          <a:bodyPr/>
          <a:lstStyle/>
          <a:p>
            <a:pPr defTabSz="990752"/>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l-GR" dirty="0"/>
              <a:t>*</a:t>
            </a:r>
          </a:p>
        </p:txBody>
      </p:sp>
      <p:sp>
        <p:nvSpPr>
          <p:cNvPr id="5" name="Rectangle 3"/>
          <p:cNvSpPr>
            <a:spLocks noGrp="1" noChangeArrowheads="1"/>
          </p:cNvSpPr>
          <p:nvPr>
            <p:ph type="dt" idx="1"/>
          </p:nvPr>
        </p:nvSpPr>
        <p:spPr>
          <a:ln/>
        </p:spPr>
        <p:txBody>
          <a:bodyPr/>
          <a:lstStyle/>
          <a:p>
            <a:r>
              <a:rPr lang="el-GR" dirty="0"/>
              <a:t>16/07/96</a:t>
            </a:r>
          </a:p>
        </p:txBody>
      </p:sp>
      <p:sp>
        <p:nvSpPr>
          <p:cNvPr id="6" name="Rectangle 6"/>
          <p:cNvSpPr>
            <a:spLocks noGrp="1" noChangeArrowheads="1"/>
          </p:cNvSpPr>
          <p:nvPr>
            <p:ph type="ftr" sz="quarter" idx="4"/>
          </p:nvPr>
        </p:nvSpPr>
        <p:spPr>
          <a:ln/>
        </p:spPr>
        <p:txBody>
          <a:bodyPr/>
          <a:lstStyle/>
          <a:p>
            <a:r>
              <a:rPr lang="el-GR" dirty="0"/>
              <a:t>*</a:t>
            </a:r>
          </a:p>
        </p:txBody>
      </p:sp>
      <p:sp>
        <p:nvSpPr>
          <p:cNvPr id="7" name="Rectangle 7"/>
          <p:cNvSpPr>
            <a:spLocks noGrp="1" noChangeArrowheads="1"/>
          </p:cNvSpPr>
          <p:nvPr>
            <p:ph type="sldNum" sz="quarter" idx="5"/>
          </p:nvPr>
        </p:nvSpPr>
        <p:spPr>
          <a:ln/>
        </p:spPr>
        <p:txBody>
          <a:bodyPr/>
          <a:lstStyle/>
          <a:p>
            <a:r>
              <a:rPr lang="el-GR" dirty="0"/>
              <a:t>##</a:t>
            </a:r>
          </a:p>
        </p:txBody>
      </p:sp>
      <p:sp>
        <p:nvSpPr>
          <p:cNvPr id="41986" name="Rectangle 2"/>
          <p:cNvSpPr>
            <a:spLocks noGrp="1" noRot="1" noChangeAspect="1" noChangeArrowheads="1" noTextEdit="1"/>
          </p:cNvSpPr>
          <p:nvPr>
            <p:ph type="sldImg"/>
          </p:nvPr>
        </p:nvSpPr>
        <p:spPr>
          <a:xfrm>
            <a:off x="995363" y="768350"/>
            <a:ext cx="5113337" cy="3836988"/>
          </a:xfrm>
          <a:ln/>
        </p:spPr>
      </p:sp>
      <p:sp>
        <p:nvSpPr>
          <p:cNvPr id="41987" name="Rectangle 3"/>
          <p:cNvSpPr>
            <a:spLocks noGrp="1" noChangeArrowheads="1"/>
          </p:cNvSpPr>
          <p:nvPr>
            <p:ph type="body" idx="1"/>
          </p:nvPr>
        </p:nvSpPr>
        <p:spPr>
          <a:xfrm>
            <a:off x="947319" y="4862016"/>
            <a:ext cx="5209427" cy="4605841"/>
          </a:xfrm>
        </p:spPr>
        <p:txBody>
          <a:bodyPr/>
          <a:lstStyle/>
          <a:p>
            <a:pPr defTabSz="990752"/>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hdr" sz="quarter"/>
          </p:nvPr>
        </p:nvSpPr>
        <p:spPr>
          <a:ln/>
        </p:spPr>
        <p:txBody>
          <a:bodyPr/>
          <a:lstStyle/>
          <a:p>
            <a:r>
              <a:rPr lang="el-GR" dirty="0"/>
              <a:t>*</a:t>
            </a:r>
          </a:p>
        </p:txBody>
      </p:sp>
      <p:sp>
        <p:nvSpPr>
          <p:cNvPr id="3" name="Rectangle 3"/>
          <p:cNvSpPr>
            <a:spLocks noGrp="1" noChangeArrowheads="1"/>
          </p:cNvSpPr>
          <p:nvPr>
            <p:ph type="dt" idx="1"/>
          </p:nvPr>
        </p:nvSpPr>
        <p:spPr>
          <a:ln/>
        </p:spPr>
        <p:txBody>
          <a:bodyPr/>
          <a:lstStyle/>
          <a:p>
            <a:r>
              <a:rPr lang="el-GR" dirty="0"/>
              <a:t>16/07/96</a:t>
            </a:r>
          </a:p>
        </p:txBody>
      </p:sp>
      <p:sp>
        <p:nvSpPr>
          <p:cNvPr id="4" name="Rectangle 6"/>
          <p:cNvSpPr>
            <a:spLocks noGrp="1" noChangeArrowheads="1"/>
          </p:cNvSpPr>
          <p:nvPr>
            <p:ph type="ftr" sz="quarter" idx="4"/>
          </p:nvPr>
        </p:nvSpPr>
        <p:spPr>
          <a:ln/>
        </p:spPr>
        <p:txBody>
          <a:bodyPr/>
          <a:lstStyle/>
          <a:p>
            <a:r>
              <a:rPr lang="el-GR" dirty="0"/>
              <a:t>*</a:t>
            </a:r>
          </a:p>
        </p:txBody>
      </p:sp>
      <p:sp>
        <p:nvSpPr>
          <p:cNvPr id="5" name="Rectangle 7"/>
          <p:cNvSpPr>
            <a:spLocks noGrp="1" noChangeArrowheads="1"/>
          </p:cNvSpPr>
          <p:nvPr>
            <p:ph type="sldNum" sz="quarter" idx="5"/>
          </p:nvPr>
        </p:nvSpPr>
        <p:spPr>
          <a:ln/>
        </p:spPr>
        <p:txBody>
          <a:bodyPr/>
          <a:lstStyle/>
          <a:p>
            <a:r>
              <a:rPr lang="el-GR" dirty="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A1A1293-B300-4C04-A30E-131AC414DC59}" type="datetime1">
              <a:rPr lang="el-GR" smtClean="0"/>
              <a:pPr/>
              <a:t>26/3/2015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705234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1905000" y="838200"/>
            <a:ext cx="6324600" cy="5105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αριθμού διαφάνειας"/>
          <p:cNvSpPr>
            <a:spLocks noGrp="1"/>
          </p:cNvSpPr>
          <p:nvPr>
            <p:ph type="sldNum" sz="quarter" idx="10"/>
          </p:nvPr>
        </p:nvSpPr>
        <p:spPr>
          <a:xfrm>
            <a:off x="8077200" y="6415088"/>
            <a:ext cx="739775" cy="423862"/>
          </a:xfrm>
        </p:spPr>
        <p:txBody>
          <a:bodyPr/>
          <a:lstStyle>
            <a:lvl1pPr>
              <a:defRPr/>
            </a:lvl1pPr>
          </a:lstStyle>
          <a:p>
            <a:fld id="{F82637A7-FCEB-4B2A-99BE-60A0AF5E04AD}" type="slidenum">
              <a:rPr lang="el-GR"/>
              <a:pPr/>
              <a:t>‹#›</a:t>
            </a:fld>
            <a:endParaRPr lang="el-GR" dirty="0"/>
          </a:p>
        </p:txBody>
      </p:sp>
      <p:sp>
        <p:nvSpPr>
          <p:cNvPr id="4" name="3 - Θέση υποσέλιδου"/>
          <p:cNvSpPr>
            <a:spLocks noGrp="1"/>
          </p:cNvSpPr>
          <p:nvPr>
            <p:ph type="ftr" sz="quarter" idx="11"/>
          </p:nvPr>
        </p:nvSpPr>
        <p:spPr>
          <a:xfrm>
            <a:off x="3581400" y="6415088"/>
            <a:ext cx="4419600" cy="441325"/>
          </a:xfrm>
        </p:spPr>
        <p:txBody>
          <a:bodyPr/>
          <a:lstStyle>
            <a:lvl1pPr>
              <a:defRPr/>
            </a:lvl1pPr>
          </a:lstStyle>
          <a:p>
            <a:endParaRPr lang="el-GR" dirty="0"/>
          </a:p>
        </p:txBody>
      </p:sp>
      <p:sp>
        <p:nvSpPr>
          <p:cNvPr id="5" name="4 - Θέση ημερομηνίας"/>
          <p:cNvSpPr>
            <a:spLocks noGrp="1"/>
          </p:cNvSpPr>
          <p:nvPr>
            <p:ph type="dt" sz="quarter" idx="12"/>
          </p:nvPr>
        </p:nvSpPr>
        <p:spPr>
          <a:xfrm>
            <a:off x="1905000" y="6415088"/>
            <a:ext cx="1593850" cy="441325"/>
          </a:xfrm>
        </p:spPr>
        <p:txBody>
          <a:bodyPr/>
          <a:lstStyle>
            <a:lvl1pPr>
              <a:defRPr/>
            </a:lvl1pPr>
          </a:lstStyle>
          <a:p>
            <a:fld id="{C00A2C5B-1031-4115-ABDE-E830694D9275}" type="datetime1">
              <a:rPr lang="el-GR" smtClean="0"/>
              <a:pPr/>
              <a:t>26/3/2015</a:t>
            </a:fld>
            <a:endParaRPr lang="el-GR" dirty="0"/>
          </a:p>
        </p:txBody>
      </p:sp>
    </p:spTree>
    <p:extLst>
      <p:ext uri="{BB962C8B-B14F-4D97-AF65-F5344CB8AC3E}">
        <p14:creationId xmlns:p14="http://schemas.microsoft.com/office/powerpoint/2010/main" val="1593207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1905000" y="838200"/>
            <a:ext cx="6324600" cy="6858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2741613" y="1752600"/>
            <a:ext cx="2665412" cy="20193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559425" y="1752600"/>
            <a:ext cx="2667000" cy="20193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2741613" y="3924300"/>
            <a:ext cx="2665412" cy="20193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5559425" y="3924300"/>
            <a:ext cx="2667000" cy="20193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αριθμού διαφάνειας"/>
          <p:cNvSpPr>
            <a:spLocks noGrp="1"/>
          </p:cNvSpPr>
          <p:nvPr>
            <p:ph type="sldNum" sz="quarter" idx="10"/>
          </p:nvPr>
        </p:nvSpPr>
        <p:spPr>
          <a:xfrm>
            <a:off x="8077200" y="6415088"/>
            <a:ext cx="739775" cy="423862"/>
          </a:xfrm>
        </p:spPr>
        <p:txBody>
          <a:bodyPr/>
          <a:lstStyle>
            <a:lvl1pPr>
              <a:defRPr/>
            </a:lvl1pPr>
          </a:lstStyle>
          <a:p>
            <a:fld id="{A2272634-3B8B-46F3-BEDA-9ADA4D254E1A}" type="slidenum">
              <a:rPr lang="el-GR"/>
              <a:pPr/>
              <a:t>‹#›</a:t>
            </a:fld>
            <a:endParaRPr lang="el-GR" dirty="0"/>
          </a:p>
        </p:txBody>
      </p:sp>
      <p:sp>
        <p:nvSpPr>
          <p:cNvPr id="8" name="7 - Θέση υποσέλιδου"/>
          <p:cNvSpPr>
            <a:spLocks noGrp="1"/>
          </p:cNvSpPr>
          <p:nvPr>
            <p:ph type="ftr" sz="quarter" idx="11"/>
          </p:nvPr>
        </p:nvSpPr>
        <p:spPr>
          <a:xfrm>
            <a:off x="3581400" y="6415088"/>
            <a:ext cx="4419600" cy="441325"/>
          </a:xfrm>
        </p:spPr>
        <p:txBody>
          <a:bodyPr/>
          <a:lstStyle>
            <a:lvl1pPr>
              <a:defRPr/>
            </a:lvl1pPr>
          </a:lstStyle>
          <a:p>
            <a:endParaRPr lang="el-GR" dirty="0"/>
          </a:p>
        </p:txBody>
      </p:sp>
      <p:sp>
        <p:nvSpPr>
          <p:cNvPr id="9" name="8 - Θέση ημερομηνίας"/>
          <p:cNvSpPr>
            <a:spLocks noGrp="1"/>
          </p:cNvSpPr>
          <p:nvPr>
            <p:ph type="dt" sz="quarter" idx="12"/>
          </p:nvPr>
        </p:nvSpPr>
        <p:spPr>
          <a:xfrm>
            <a:off x="1905000" y="6415088"/>
            <a:ext cx="1593850" cy="441325"/>
          </a:xfrm>
        </p:spPr>
        <p:txBody>
          <a:bodyPr/>
          <a:lstStyle>
            <a:lvl1pPr>
              <a:defRPr/>
            </a:lvl1pPr>
          </a:lstStyle>
          <a:p>
            <a:fld id="{3F3C44E2-B451-47A0-A82E-E849779C3644}" type="datetime1">
              <a:rPr lang="el-GR" smtClean="0"/>
              <a:pPr/>
              <a:t>26/3/2015</a:t>
            </a:fld>
            <a:endParaRPr lang="el-GR" dirty="0"/>
          </a:p>
        </p:txBody>
      </p:sp>
    </p:spTree>
    <p:extLst>
      <p:ext uri="{BB962C8B-B14F-4D97-AF65-F5344CB8AC3E}">
        <p14:creationId xmlns:p14="http://schemas.microsoft.com/office/powerpoint/2010/main" val="2895840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905000" y="838200"/>
            <a:ext cx="6324600" cy="6858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2741613" y="1752600"/>
            <a:ext cx="2665412" cy="4191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559425" y="1752600"/>
            <a:ext cx="2667000" cy="20193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559425" y="3924300"/>
            <a:ext cx="2667000" cy="20193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αριθμού διαφάνειας"/>
          <p:cNvSpPr>
            <a:spLocks noGrp="1"/>
          </p:cNvSpPr>
          <p:nvPr>
            <p:ph type="sldNum" sz="quarter" idx="10"/>
          </p:nvPr>
        </p:nvSpPr>
        <p:spPr>
          <a:xfrm>
            <a:off x="8077200" y="6415088"/>
            <a:ext cx="739775" cy="423862"/>
          </a:xfrm>
        </p:spPr>
        <p:txBody>
          <a:bodyPr/>
          <a:lstStyle>
            <a:lvl1pPr>
              <a:defRPr/>
            </a:lvl1pPr>
          </a:lstStyle>
          <a:p>
            <a:fld id="{E2A42BA7-7671-44CA-9AC9-F6E2245ACF33}" type="slidenum">
              <a:rPr lang="el-GR"/>
              <a:pPr/>
              <a:t>‹#›</a:t>
            </a:fld>
            <a:endParaRPr lang="el-GR" dirty="0"/>
          </a:p>
        </p:txBody>
      </p:sp>
      <p:sp>
        <p:nvSpPr>
          <p:cNvPr id="7" name="6 - Θέση υποσέλιδου"/>
          <p:cNvSpPr>
            <a:spLocks noGrp="1"/>
          </p:cNvSpPr>
          <p:nvPr>
            <p:ph type="ftr" sz="quarter" idx="11"/>
          </p:nvPr>
        </p:nvSpPr>
        <p:spPr>
          <a:xfrm>
            <a:off x="3581400" y="6415088"/>
            <a:ext cx="4419600" cy="441325"/>
          </a:xfrm>
        </p:spPr>
        <p:txBody>
          <a:bodyPr/>
          <a:lstStyle>
            <a:lvl1pPr>
              <a:defRPr/>
            </a:lvl1pPr>
          </a:lstStyle>
          <a:p>
            <a:endParaRPr lang="el-GR" dirty="0"/>
          </a:p>
        </p:txBody>
      </p:sp>
      <p:sp>
        <p:nvSpPr>
          <p:cNvPr id="8" name="7 - Θέση ημερομηνίας"/>
          <p:cNvSpPr>
            <a:spLocks noGrp="1"/>
          </p:cNvSpPr>
          <p:nvPr>
            <p:ph type="dt" sz="quarter" idx="12"/>
          </p:nvPr>
        </p:nvSpPr>
        <p:spPr>
          <a:xfrm>
            <a:off x="1905000" y="6415088"/>
            <a:ext cx="1593850" cy="441325"/>
          </a:xfrm>
        </p:spPr>
        <p:txBody>
          <a:bodyPr/>
          <a:lstStyle>
            <a:lvl1pPr>
              <a:defRPr/>
            </a:lvl1pPr>
          </a:lstStyle>
          <a:p>
            <a:fld id="{FA2BBF39-E133-40D6-96A6-69D5BA5C70E7}" type="datetime1">
              <a:rPr lang="el-GR" smtClean="0"/>
              <a:pPr/>
              <a:t>26/3/2015</a:t>
            </a:fld>
            <a:endParaRPr lang="el-GR" dirty="0"/>
          </a:p>
        </p:txBody>
      </p:sp>
    </p:spTree>
    <p:extLst>
      <p:ext uri="{BB962C8B-B14F-4D97-AF65-F5344CB8AC3E}">
        <p14:creationId xmlns:p14="http://schemas.microsoft.com/office/powerpoint/2010/main" val="3662324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γραφήματος"/>
          <p:cNvSpPr>
            <a:spLocks noGrp="1"/>
          </p:cNvSpPr>
          <p:nvPr>
            <p:ph type="chart" idx="1"/>
          </p:nvPr>
        </p:nvSpPr>
        <p:spPr>
          <a:xfrm>
            <a:off x="457200" y="1600200"/>
            <a:ext cx="8229600" cy="4530725"/>
          </a:xfrm>
        </p:spPr>
        <p:txBody>
          <a:bodyPr/>
          <a:lstStyle/>
          <a:p>
            <a:endParaRPr lang="el-GR" dirty="0"/>
          </a:p>
        </p:txBody>
      </p:sp>
      <p:sp>
        <p:nvSpPr>
          <p:cNvPr id="4" name="3 - Θέση ημερομηνίας"/>
          <p:cNvSpPr>
            <a:spLocks noGrp="1"/>
          </p:cNvSpPr>
          <p:nvPr>
            <p:ph type="dt" sz="half" idx="10"/>
          </p:nvPr>
        </p:nvSpPr>
        <p:spPr>
          <a:xfrm>
            <a:off x="457200" y="6243638"/>
            <a:ext cx="2133600" cy="457200"/>
          </a:xfrm>
        </p:spPr>
        <p:txBody>
          <a:bodyPr/>
          <a:lstStyle>
            <a:lvl1pPr>
              <a:defRPr/>
            </a:lvl1pPr>
          </a:lstStyle>
          <a:p>
            <a:fld id="{C01152ED-D915-4E03-B898-57D03A8F6107}" type="datetime1">
              <a:rPr lang="el-GR" smtClean="0"/>
              <a:pPr/>
              <a:t>26/3/2015</a:t>
            </a:fld>
            <a:endParaRPr lang="el-GR" dirty="0"/>
          </a:p>
        </p:txBody>
      </p:sp>
      <p:sp>
        <p:nvSpPr>
          <p:cNvPr id="5" name="4 - Θέση υποσέλιδου"/>
          <p:cNvSpPr>
            <a:spLocks noGrp="1"/>
          </p:cNvSpPr>
          <p:nvPr>
            <p:ph type="ftr" sz="quarter" idx="11"/>
          </p:nvPr>
        </p:nvSpPr>
        <p:spPr>
          <a:xfrm>
            <a:off x="3124200" y="6248400"/>
            <a:ext cx="2895600" cy="457200"/>
          </a:xfrm>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a:xfrm>
            <a:off x="6553200" y="6243638"/>
            <a:ext cx="2133600" cy="457200"/>
          </a:xfrm>
        </p:spPr>
        <p:txBody>
          <a:bodyPr/>
          <a:lstStyle>
            <a:lvl1pPr>
              <a:defRPr/>
            </a:lvl1pPr>
          </a:lstStyle>
          <a:p>
            <a:fld id="{B9AD54DC-329C-4E1E-B803-4EAFA443F9D8}" type="slidenum">
              <a:rPr lang="el-GR"/>
              <a:pPr/>
              <a:t>‹#›</a:t>
            </a:fld>
            <a:endParaRPr lang="el-GR" dirty="0"/>
          </a:p>
        </p:txBody>
      </p:sp>
    </p:spTree>
    <p:extLst>
      <p:ext uri="{BB962C8B-B14F-4D97-AF65-F5344CB8AC3E}">
        <p14:creationId xmlns:p14="http://schemas.microsoft.com/office/powerpoint/2010/main" val="300481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3638"/>
            <a:ext cx="2133600" cy="457200"/>
          </a:xfrm>
        </p:spPr>
        <p:txBody>
          <a:bodyPr/>
          <a:lstStyle>
            <a:lvl1pPr>
              <a:defRPr/>
            </a:lvl1pPr>
          </a:lstStyle>
          <a:p>
            <a:fld id="{2AC35F4C-D9A4-4C30-9C69-E6C2D6704EC1}" type="datetime1">
              <a:rPr lang="el-GR" smtClean="0"/>
              <a:pPr/>
              <a:t>26/3/2015</a:t>
            </a:fld>
            <a:endParaRPr lang="el-GR" dirty="0"/>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dirty="0"/>
          </a:p>
        </p:txBody>
      </p:sp>
      <p:sp>
        <p:nvSpPr>
          <p:cNvPr id="7" name="6 - Θέση αριθμού διαφάνειας"/>
          <p:cNvSpPr>
            <a:spLocks noGrp="1"/>
          </p:cNvSpPr>
          <p:nvPr>
            <p:ph type="sldNum" sz="quarter" idx="12"/>
          </p:nvPr>
        </p:nvSpPr>
        <p:spPr>
          <a:xfrm>
            <a:off x="6553200" y="6243638"/>
            <a:ext cx="2133600" cy="457200"/>
          </a:xfrm>
        </p:spPr>
        <p:txBody>
          <a:bodyPr/>
          <a:lstStyle>
            <a:lvl1pPr>
              <a:defRPr/>
            </a:lvl1pPr>
          </a:lstStyle>
          <a:p>
            <a:fld id="{582A921A-1FD0-4F3E-94D9-76200A0B207A}" type="slidenum">
              <a:rPr lang="el-GR"/>
              <a:pPr/>
              <a:t>‹#›</a:t>
            </a:fld>
            <a:endParaRPr lang="el-GR" dirty="0"/>
          </a:p>
        </p:txBody>
      </p:sp>
    </p:spTree>
    <p:extLst>
      <p:ext uri="{BB962C8B-B14F-4D97-AF65-F5344CB8AC3E}">
        <p14:creationId xmlns:p14="http://schemas.microsoft.com/office/powerpoint/2010/main" val="4100024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30725"/>
          </a:xfrm>
        </p:spPr>
        <p:txBody>
          <a:bodyPr/>
          <a:lstStyle/>
          <a:p>
            <a:endParaRPr lang="el-GR" dirty="0"/>
          </a:p>
        </p:txBody>
      </p:sp>
      <p:sp>
        <p:nvSpPr>
          <p:cNvPr id="4" name="3 - Θέση ημερομηνίας"/>
          <p:cNvSpPr>
            <a:spLocks noGrp="1"/>
          </p:cNvSpPr>
          <p:nvPr>
            <p:ph type="dt" sz="half" idx="10"/>
          </p:nvPr>
        </p:nvSpPr>
        <p:spPr>
          <a:xfrm>
            <a:off x="457200" y="6243638"/>
            <a:ext cx="2133600" cy="457200"/>
          </a:xfrm>
        </p:spPr>
        <p:txBody>
          <a:bodyPr/>
          <a:lstStyle>
            <a:lvl1pPr>
              <a:defRPr/>
            </a:lvl1pPr>
          </a:lstStyle>
          <a:p>
            <a:fld id="{8633345B-249B-4345-9ED3-DF925D395395}" type="datetime1">
              <a:rPr lang="el-GR" smtClean="0"/>
              <a:pPr/>
              <a:t>26/3/2015</a:t>
            </a:fld>
            <a:endParaRPr lang="el-GR" dirty="0"/>
          </a:p>
        </p:txBody>
      </p:sp>
      <p:sp>
        <p:nvSpPr>
          <p:cNvPr id="5" name="4 - Θέση υποσέλιδου"/>
          <p:cNvSpPr>
            <a:spLocks noGrp="1"/>
          </p:cNvSpPr>
          <p:nvPr>
            <p:ph type="ftr" sz="quarter" idx="11"/>
          </p:nvPr>
        </p:nvSpPr>
        <p:spPr>
          <a:xfrm>
            <a:off x="3124200" y="6248400"/>
            <a:ext cx="2895600" cy="457200"/>
          </a:xfrm>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a:xfrm>
            <a:off x="6553200" y="6243638"/>
            <a:ext cx="2133600" cy="457200"/>
          </a:xfrm>
        </p:spPr>
        <p:txBody>
          <a:bodyPr/>
          <a:lstStyle>
            <a:lvl1pPr>
              <a:defRPr/>
            </a:lvl1pPr>
          </a:lstStyle>
          <a:p>
            <a:fld id="{B57C99C0-514C-4BDB-9773-3CBCDB4B2401}" type="slidenum">
              <a:rPr lang="el-GR"/>
              <a:pPr/>
              <a:t>‹#›</a:t>
            </a:fld>
            <a:endParaRPr lang="el-GR" dirty="0"/>
          </a:p>
        </p:txBody>
      </p:sp>
    </p:spTree>
    <p:extLst>
      <p:ext uri="{BB962C8B-B14F-4D97-AF65-F5344CB8AC3E}">
        <p14:creationId xmlns:p14="http://schemas.microsoft.com/office/powerpoint/2010/main" val="2005125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05592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08059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19633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72017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124776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54339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270485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706725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323099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8144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3578030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www.aacc.org/members/sycl/mentor/past_mentors/2005/Oct_2005/Pages/default.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7.w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5.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30.wmf"/><Relationship Id="rId4" Type="http://schemas.openxmlformats.org/officeDocument/2006/relationships/oleObject" Target="../embeddings/oleObject5.bin"/><Relationship Id="rId9" Type="http://schemas.openxmlformats.org/officeDocument/2006/relationships/image" Target="../media/image32.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33.wmf"/><Relationship Id="rId4" Type="http://schemas.openxmlformats.org/officeDocument/2006/relationships/oleObject" Target="../embeddings/oleObject8.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5.png"/><Relationship Id="rId4" Type="http://schemas.openxmlformats.org/officeDocument/2006/relationships/oleObject" Target="../embeddings/oleObject10.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15.bin"/><Relationship Id="rId3" Type="http://schemas.openxmlformats.org/officeDocument/2006/relationships/notesSlide" Target="../notesSlides/notesSlide31.xml"/><Relationship Id="rId7" Type="http://schemas.openxmlformats.org/officeDocument/2006/relationships/oleObject" Target="../embeddings/oleObject12.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6.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38.wmf"/><Relationship Id="rId4" Type="http://schemas.openxmlformats.org/officeDocument/2006/relationships/image" Target="../media/image41.png"/><Relationship Id="rId9" Type="http://schemas.openxmlformats.org/officeDocument/2006/relationships/oleObject" Target="../embeddings/oleObject13.bin"/><Relationship Id="rId14" Type="http://schemas.openxmlformats.org/officeDocument/2006/relationships/image" Target="../media/image40.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Κλινική Χημεία Ι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6</a:t>
            </a:r>
            <a:r>
              <a:rPr lang="el-GR" sz="2800" dirty="0" smtClean="0"/>
              <a:t>:</a:t>
            </a:r>
            <a:r>
              <a:rPr lang="en-US" sz="2800" dirty="0" smtClean="0"/>
              <a:t> </a:t>
            </a:r>
            <a:r>
              <a:rPr lang="el-GR" sz="2800" dirty="0"/>
              <a:t>Ο εσωτερικός στατιστικός έλεγχος </a:t>
            </a:r>
            <a:r>
              <a:rPr lang="el-GR" sz="2800" dirty="0" smtClean="0"/>
              <a:t>ποιότητας</a:t>
            </a:r>
            <a:endParaRPr lang="en-US" sz="2800" dirty="0" smtClean="0"/>
          </a:p>
          <a:p>
            <a:pPr>
              <a:spcBef>
                <a:spcPts val="0"/>
              </a:spcBef>
              <a:spcAft>
                <a:spcPts val="1200"/>
              </a:spcAft>
            </a:pPr>
            <a:r>
              <a:rPr lang="el-GR" sz="2400" dirty="0" smtClean="0"/>
              <a:t>Πέτρος Καρκαλούσος</a:t>
            </a:r>
          </a:p>
          <a:p>
            <a:pPr>
              <a:spcBef>
                <a:spcPts val="0"/>
              </a:spcBef>
            </a:pPr>
            <a:r>
              <a:rPr lang="el-GR" sz="2400" dirty="0" smtClean="0"/>
              <a:t>Τμήμα 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0" name="Line 6"/>
          <p:cNvSpPr>
            <a:spLocks noChangeShapeType="1"/>
          </p:cNvSpPr>
          <p:nvPr/>
        </p:nvSpPr>
        <p:spPr bwMode="auto">
          <a:xfrm>
            <a:off x="1187450" y="1628775"/>
            <a:ext cx="6480175"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16391" name="Line 7"/>
          <p:cNvSpPr>
            <a:spLocks noChangeShapeType="1"/>
          </p:cNvSpPr>
          <p:nvPr/>
        </p:nvSpPr>
        <p:spPr bwMode="auto">
          <a:xfrm>
            <a:off x="1187450" y="2205038"/>
            <a:ext cx="655320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16392" name="Line 8"/>
          <p:cNvSpPr>
            <a:spLocks noChangeShapeType="1"/>
          </p:cNvSpPr>
          <p:nvPr/>
        </p:nvSpPr>
        <p:spPr bwMode="auto">
          <a:xfrm>
            <a:off x="1187450" y="2852738"/>
            <a:ext cx="655320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16393" name="Oval 9"/>
          <p:cNvSpPr>
            <a:spLocks noChangeArrowheads="1"/>
          </p:cNvSpPr>
          <p:nvPr/>
        </p:nvSpPr>
        <p:spPr bwMode="auto">
          <a:xfrm>
            <a:off x="1547813" y="1773238"/>
            <a:ext cx="144462"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394" name="Oval 10"/>
          <p:cNvSpPr>
            <a:spLocks noChangeArrowheads="1"/>
          </p:cNvSpPr>
          <p:nvPr/>
        </p:nvSpPr>
        <p:spPr bwMode="auto">
          <a:xfrm>
            <a:off x="1908175" y="2278063"/>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395" name="Oval 11"/>
          <p:cNvSpPr>
            <a:spLocks noChangeArrowheads="1"/>
          </p:cNvSpPr>
          <p:nvPr/>
        </p:nvSpPr>
        <p:spPr bwMode="auto">
          <a:xfrm>
            <a:off x="3059113" y="1701800"/>
            <a:ext cx="144462"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396" name="Oval 12"/>
          <p:cNvSpPr>
            <a:spLocks noChangeArrowheads="1"/>
          </p:cNvSpPr>
          <p:nvPr/>
        </p:nvSpPr>
        <p:spPr bwMode="auto">
          <a:xfrm>
            <a:off x="3276600" y="2278063"/>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397" name="Oval 13"/>
          <p:cNvSpPr>
            <a:spLocks noChangeArrowheads="1"/>
          </p:cNvSpPr>
          <p:nvPr/>
        </p:nvSpPr>
        <p:spPr bwMode="auto">
          <a:xfrm>
            <a:off x="3708400" y="2781300"/>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398" name="Oval 14"/>
          <p:cNvSpPr>
            <a:spLocks noChangeArrowheads="1"/>
          </p:cNvSpPr>
          <p:nvPr/>
        </p:nvSpPr>
        <p:spPr bwMode="auto">
          <a:xfrm>
            <a:off x="4211638" y="1485900"/>
            <a:ext cx="144462"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399" name="Oval 15"/>
          <p:cNvSpPr>
            <a:spLocks noChangeArrowheads="1"/>
          </p:cNvSpPr>
          <p:nvPr/>
        </p:nvSpPr>
        <p:spPr bwMode="auto">
          <a:xfrm>
            <a:off x="4356100" y="2420938"/>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00" name="Oval 16"/>
          <p:cNvSpPr>
            <a:spLocks noChangeArrowheads="1"/>
          </p:cNvSpPr>
          <p:nvPr/>
        </p:nvSpPr>
        <p:spPr bwMode="auto">
          <a:xfrm>
            <a:off x="5435600" y="2133600"/>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01" name="Oval 17"/>
          <p:cNvSpPr>
            <a:spLocks noChangeArrowheads="1"/>
          </p:cNvSpPr>
          <p:nvPr/>
        </p:nvSpPr>
        <p:spPr bwMode="auto">
          <a:xfrm>
            <a:off x="5867400" y="1341438"/>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02" name="Oval 18"/>
          <p:cNvSpPr>
            <a:spLocks noChangeArrowheads="1"/>
          </p:cNvSpPr>
          <p:nvPr/>
        </p:nvSpPr>
        <p:spPr bwMode="auto">
          <a:xfrm>
            <a:off x="6300788" y="2997200"/>
            <a:ext cx="144462"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03" name="Oval 19"/>
          <p:cNvSpPr>
            <a:spLocks noChangeArrowheads="1"/>
          </p:cNvSpPr>
          <p:nvPr/>
        </p:nvSpPr>
        <p:spPr bwMode="auto">
          <a:xfrm>
            <a:off x="7235825" y="1270000"/>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04" name="Oval 20"/>
          <p:cNvSpPr>
            <a:spLocks noChangeArrowheads="1"/>
          </p:cNvSpPr>
          <p:nvPr/>
        </p:nvSpPr>
        <p:spPr bwMode="auto">
          <a:xfrm>
            <a:off x="6804025" y="2420938"/>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05" name="Oval 21"/>
          <p:cNvSpPr>
            <a:spLocks noChangeArrowheads="1"/>
          </p:cNvSpPr>
          <p:nvPr/>
        </p:nvSpPr>
        <p:spPr bwMode="auto">
          <a:xfrm>
            <a:off x="2555875" y="2565400"/>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06" name="Oval 22"/>
          <p:cNvSpPr>
            <a:spLocks noChangeArrowheads="1"/>
          </p:cNvSpPr>
          <p:nvPr/>
        </p:nvSpPr>
        <p:spPr bwMode="auto">
          <a:xfrm>
            <a:off x="7596188" y="2925763"/>
            <a:ext cx="144462"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14" name="Freeform 30"/>
          <p:cNvSpPr>
            <a:spLocks/>
          </p:cNvSpPr>
          <p:nvPr/>
        </p:nvSpPr>
        <p:spPr bwMode="auto">
          <a:xfrm>
            <a:off x="6443663" y="1052513"/>
            <a:ext cx="1296987" cy="2160587"/>
          </a:xfrm>
          <a:custGeom>
            <a:avLst/>
            <a:gdLst/>
            <a:ahLst/>
            <a:cxnLst>
              <a:cxn ang="0">
                <a:pos x="613" y="0"/>
              </a:cxn>
              <a:cxn ang="0">
                <a:pos x="23" y="635"/>
              </a:cxn>
              <a:cxn ang="0">
                <a:pos x="749" y="1270"/>
              </a:cxn>
            </a:cxnLst>
            <a:rect l="0" t="0" r="r" b="b"/>
            <a:pathLst>
              <a:path w="749" h="1270">
                <a:moveTo>
                  <a:pt x="613" y="0"/>
                </a:moveTo>
                <a:cubicBezTo>
                  <a:pt x="306" y="211"/>
                  <a:pt x="0" y="423"/>
                  <a:pt x="23" y="635"/>
                </a:cubicBezTo>
                <a:cubicBezTo>
                  <a:pt x="46" y="847"/>
                  <a:pt x="651" y="1179"/>
                  <a:pt x="749" y="1270"/>
                </a:cubicBezTo>
              </a:path>
            </a:pathLst>
          </a:custGeom>
          <a:noFill/>
          <a:ln w="28575" cap="sq" cmpd="sng">
            <a:solidFill>
              <a:schemeClr val="tx1"/>
            </a:solidFill>
            <a:round/>
            <a:headEnd type="none" w="sm" len="sm"/>
            <a:tailEnd type="none" w="sm" len="sm"/>
          </a:ln>
          <a:effectLst/>
        </p:spPr>
        <p:txBody>
          <a:bodyPr/>
          <a:lstStyle/>
          <a:p>
            <a:endParaRPr lang="el-GR" dirty="0"/>
          </a:p>
        </p:txBody>
      </p:sp>
      <p:sp>
        <p:nvSpPr>
          <p:cNvPr id="16416" name="Freeform 32"/>
          <p:cNvSpPr>
            <a:spLocks/>
          </p:cNvSpPr>
          <p:nvPr/>
        </p:nvSpPr>
        <p:spPr bwMode="auto">
          <a:xfrm>
            <a:off x="1681163" y="1628775"/>
            <a:ext cx="658812" cy="1223963"/>
          </a:xfrm>
          <a:custGeom>
            <a:avLst/>
            <a:gdLst/>
            <a:ahLst/>
            <a:cxnLst>
              <a:cxn ang="0">
                <a:pos x="415" y="0"/>
              </a:cxn>
              <a:cxn ang="0">
                <a:pos x="7" y="363"/>
              </a:cxn>
              <a:cxn ang="0">
                <a:pos x="370" y="771"/>
              </a:cxn>
            </a:cxnLst>
            <a:rect l="0" t="0" r="r" b="b"/>
            <a:pathLst>
              <a:path w="415" h="771">
                <a:moveTo>
                  <a:pt x="415" y="0"/>
                </a:moveTo>
                <a:cubicBezTo>
                  <a:pt x="214" y="117"/>
                  <a:pt x="14" y="235"/>
                  <a:pt x="7" y="363"/>
                </a:cubicBezTo>
                <a:cubicBezTo>
                  <a:pt x="0" y="491"/>
                  <a:pt x="310" y="711"/>
                  <a:pt x="370" y="771"/>
                </a:cubicBezTo>
              </a:path>
            </a:pathLst>
          </a:custGeom>
          <a:noFill/>
          <a:ln w="28575" cap="sq" cmpd="sng">
            <a:solidFill>
              <a:schemeClr val="tx1"/>
            </a:solidFill>
            <a:round/>
            <a:headEnd type="none" w="sm" len="sm"/>
            <a:tailEnd type="none" w="sm" len="sm"/>
          </a:ln>
          <a:effectLst/>
        </p:spPr>
        <p:txBody>
          <a:bodyPr/>
          <a:lstStyle/>
          <a:p>
            <a:endParaRPr lang="el-GR" dirty="0"/>
          </a:p>
        </p:txBody>
      </p:sp>
      <p:sp>
        <p:nvSpPr>
          <p:cNvPr id="16417" name="Line 33"/>
          <p:cNvSpPr>
            <a:spLocks noChangeShapeType="1"/>
          </p:cNvSpPr>
          <p:nvPr/>
        </p:nvSpPr>
        <p:spPr bwMode="auto">
          <a:xfrm>
            <a:off x="1258888" y="4149725"/>
            <a:ext cx="6480175"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16418" name="Line 34"/>
          <p:cNvSpPr>
            <a:spLocks noChangeShapeType="1"/>
          </p:cNvSpPr>
          <p:nvPr/>
        </p:nvSpPr>
        <p:spPr bwMode="auto">
          <a:xfrm>
            <a:off x="1258888" y="4725988"/>
            <a:ext cx="655320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16419" name="Line 35"/>
          <p:cNvSpPr>
            <a:spLocks noChangeShapeType="1"/>
          </p:cNvSpPr>
          <p:nvPr/>
        </p:nvSpPr>
        <p:spPr bwMode="auto">
          <a:xfrm>
            <a:off x="1258888" y="5373688"/>
            <a:ext cx="655320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16420" name="Oval 36"/>
          <p:cNvSpPr>
            <a:spLocks noChangeArrowheads="1"/>
          </p:cNvSpPr>
          <p:nvPr/>
        </p:nvSpPr>
        <p:spPr bwMode="auto">
          <a:xfrm>
            <a:off x="1619250" y="4294188"/>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21" name="Oval 37"/>
          <p:cNvSpPr>
            <a:spLocks noChangeArrowheads="1"/>
          </p:cNvSpPr>
          <p:nvPr/>
        </p:nvSpPr>
        <p:spPr bwMode="auto">
          <a:xfrm>
            <a:off x="1979613" y="4799013"/>
            <a:ext cx="144462"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22" name="Oval 38"/>
          <p:cNvSpPr>
            <a:spLocks noChangeArrowheads="1"/>
          </p:cNvSpPr>
          <p:nvPr/>
        </p:nvSpPr>
        <p:spPr bwMode="auto">
          <a:xfrm>
            <a:off x="3130550" y="4222750"/>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23" name="Oval 39"/>
          <p:cNvSpPr>
            <a:spLocks noChangeArrowheads="1"/>
          </p:cNvSpPr>
          <p:nvPr/>
        </p:nvSpPr>
        <p:spPr bwMode="auto">
          <a:xfrm>
            <a:off x="3348038" y="4799013"/>
            <a:ext cx="144462"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24" name="Oval 40"/>
          <p:cNvSpPr>
            <a:spLocks noChangeArrowheads="1"/>
          </p:cNvSpPr>
          <p:nvPr/>
        </p:nvSpPr>
        <p:spPr bwMode="auto">
          <a:xfrm>
            <a:off x="3924300" y="5084763"/>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25" name="Oval 41"/>
          <p:cNvSpPr>
            <a:spLocks noChangeArrowheads="1"/>
          </p:cNvSpPr>
          <p:nvPr/>
        </p:nvSpPr>
        <p:spPr bwMode="auto">
          <a:xfrm>
            <a:off x="5003800" y="4365625"/>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26" name="Oval 42"/>
          <p:cNvSpPr>
            <a:spLocks noChangeArrowheads="1"/>
          </p:cNvSpPr>
          <p:nvPr/>
        </p:nvSpPr>
        <p:spPr bwMode="auto">
          <a:xfrm>
            <a:off x="4427538" y="4581525"/>
            <a:ext cx="144462"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27" name="Oval 43"/>
          <p:cNvSpPr>
            <a:spLocks noChangeArrowheads="1"/>
          </p:cNvSpPr>
          <p:nvPr/>
        </p:nvSpPr>
        <p:spPr bwMode="auto">
          <a:xfrm>
            <a:off x="5651500" y="4437063"/>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28" name="Oval 44"/>
          <p:cNvSpPr>
            <a:spLocks noChangeArrowheads="1"/>
          </p:cNvSpPr>
          <p:nvPr/>
        </p:nvSpPr>
        <p:spPr bwMode="auto">
          <a:xfrm>
            <a:off x="6156325" y="4365625"/>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29" name="Oval 45"/>
          <p:cNvSpPr>
            <a:spLocks noChangeArrowheads="1"/>
          </p:cNvSpPr>
          <p:nvPr/>
        </p:nvSpPr>
        <p:spPr bwMode="auto">
          <a:xfrm>
            <a:off x="5219700" y="4724400"/>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30" name="Oval 46"/>
          <p:cNvSpPr>
            <a:spLocks noChangeArrowheads="1"/>
          </p:cNvSpPr>
          <p:nvPr/>
        </p:nvSpPr>
        <p:spPr bwMode="auto">
          <a:xfrm>
            <a:off x="7308850" y="4508500"/>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31" name="Oval 47"/>
          <p:cNvSpPr>
            <a:spLocks noChangeArrowheads="1"/>
          </p:cNvSpPr>
          <p:nvPr/>
        </p:nvSpPr>
        <p:spPr bwMode="auto">
          <a:xfrm>
            <a:off x="6804025" y="4365625"/>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32" name="Oval 48"/>
          <p:cNvSpPr>
            <a:spLocks noChangeArrowheads="1"/>
          </p:cNvSpPr>
          <p:nvPr/>
        </p:nvSpPr>
        <p:spPr bwMode="auto">
          <a:xfrm>
            <a:off x="2627313" y="5086350"/>
            <a:ext cx="144462"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33" name="Oval 49"/>
          <p:cNvSpPr>
            <a:spLocks noChangeArrowheads="1"/>
          </p:cNvSpPr>
          <p:nvPr/>
        </p:nvSpPr>
        <p:spPr bwMode="auto">
          <a:xfrm>
            <a:off x="7524750" y="4221163"/>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16434" name="Freeform 50"/>
          <p:cNvSpPr>
            <a:spLocks/>
          </p:cNvSpPr>
          <p:nvPr/>
        </p:nvSpPr>
        <p:spPr bwMode="auto">
          <a:xfrm>
            <a:off x="6227763" y="3933825"/>
            <a:ext cx="1152525" cy="863600"/>
          </a:xfrm>
          <a:custGeom>
            <a:avLst/>
            <a:gdLst/>
            <a:ahLst/>
            <a:cxnLst>
              <a:cxn ang="0">
                <a:pos x="613" y="0"/>
              </a:cxn>
              <a:cxn ang="0">
                <a:pos x="23" y="635"/>
              </a:cxn>
              <a:cxn ang="0">
                <a:pos x="749" y="1270"/>
              </a:cxn>
            </a:cxnLst>
            <a:rect l="0" t="0" r="r" b="b"/>
            <a:pathLst>
              <a:path w="749" h="1270">
                <a:moveTo>
                  <a:pt x="613" y="0"/>
                </a:moveTo>
                <a:cubicBezTo>
                  <a:pt x="306" y="211"/>
                  <a:pt x="0" y="423"/>
                  <a:pt x="23" y="635"/>
                </a:cubicBezTo>
                <a:cubicBezTo>
                  <a:pt x="46" y="847"/>
                  <a:pt x="651" y="1179"/>
                  <a:pt x="749" y="1270"/>
                </a:cubicBezTo>
              </a:path>
            </a:pathLst>
          </a:custGeom>
          <a:noFill/>
          <a:ln w="28575" cap="sq" cmpd="sng">
            <a:solidFill>
              <a:schemeClr val="tx1"/>
            </a:solidFill>
            <a:round/>
            <a:headEnd type="none" w="sm" len="sm"/>
            <a:tailEnd type="none" w="sm" len="sm"/>
          </a:ln>
          <a:effectLst/>
        </p:spPr>
        <p:txBody>
          <a:bodyPr/>
          <a:lstStyle/>
          <a:p>
            <a:endParaRPr lang="el-GR" dirty="0"/>
          </a:p>
        </p:txBody>
      </p:sp>
      <p:sp>
        <p:nvSpPr>
          <p:cNvPr id="16435" name="Freeform 51"/>
          <p:cNvSpPr>
            <a:spLocks/>
          </p:cNvSpPr>
          <p:nvPr/>
        </p:nvSpPr>
        <p:spPr bwMode="auto">
          <a:xfrm>
            <a:off x="1752600" y="4149725"/>
            <a:ext cx="658813" cy="1223963"/>
          </a:xfrm>
          <a:custGeom>
            <a:avLst/>
            <a:gdLst/>
            <a:ahLst/>
            <a:cxnLst>
              <a:cxn ang="0">
                <a:pos x="415" y="0"/>
              </a:cxn>
              <a:cxn ang="0">
                <a:pos x="7" y="363"/>
              </a:cxn>
              <a:cxn ang="0">
                <a:pos x="370" y="771"/>
              </a:cxn>
            </a:cxnLst>
            <a:rect l="0" t="0" r="r" b="b"/>
            <a:pathLst>
              <a:path w="415" h="771">
                <a:moveTo>
                  <a:pt x="415" y="0"/>
                </a:moveTo>
                <a:cubicBezTo>
                  <a:pt x="214" y="117"/>
                  <a:pt x="14" y="235"/>
                  <a:pt x="7" y="363"/>
                </a:cubicBezTo>
                <a:cubicBezTo>
                  <a:pt x="0" y="491"/>
                  <a:pt x="310" y="711"/>
                  <a:pt x="370" y="771"/>
                </a:cubicBezTo>
              </a:path>
            </a:pathLst>
          </a:custGeom>
          <a:noFill/>
          <a:ln w="28575" cap="sq" cmpd="sng">
            <a:solidFill>
              <a:schemeClr val="tx1"/>
            </a:solidFill>
            <a:round/>
            <a:headEnd type="none" w="sm" len="sm"/>
            <a:tailEnd type="none" w="sm" len="sm"/>
          </a:ln>
          <a:effectLst/>
        </p:spPr>
        <p:txBody>
          <a:bodyPr/>
          <a:lstStyle/>
          <a:p>
            <a:endParaRPr lang="el-GR" dirty="0"/>
          </a:p>
        </p:txBody>
      </p:sp>
      <p:sp>
        <p:nvSpPr>
          <p:cNvPr id="16436" name="Text Box 52"/>
          <p:cNvSpPr txBox="1">
            <a:spLocks noChangeArrowheads="1"/>
          </p:cNvSpPr>
          <p:nvPr/>
        </p:nvSpPr>
        <p:spPr bwMode="auto">
          <a:xfrm>
            <a:off x="6660232" y="3284984"/>
            <a:ext cx="2160786"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l-GR" dirty="0" smtClean="0">
                <a:latin typeface="+mn-lt"/>
              </a:rPr>
              <a:t>Τυχαί</a:t>
            </a:r>
            <a:r>
              <a:rPr lang="en-US" dirty="0" smtClean="0">
                <a:latin typeface="+mn-lt"/>
              </a:rPr>
              <a:t>o</a:t>
            </a:r>
            <a:r>
              <a:rPr lang="el-GR" dirty="0" smtClean="0">
                <a:latin typeface="+mn-lt"/>
              </a:rPr>
              <a:t> σφάλμα</a:t>
            </a:r>
            <a:endParaRPr lang="el-GR" dirty="0">
              <a:latin typeface="+mn-lt"/>
            </a:endParaRPr>
          </a:p>
        </p:txBody>
      </p:sp>
      <p:sp>
        <p:nvSpPr>
          <p:cNvPr id="16437" name="Text Box 53"/>
          <p:cNvSpPr txBox="1">
            <a:spLocks noChangeArrowheads="1"/>
          </p:cNvSpPr>
          <p:nvPr/>
        </p:nvSpPr>
        <p:spPr bwMode="auto">
          <a:xfrm>
            <a:off x="6300192" y="5517232"/>
            <a:ext cx="2231950"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l-GR" dirty="0" smtClean="0">
                <a:latin typeface="+mn-lt"/>
              </a:rPr>
              <a:t>Συστηματικό σφάλμα</a:t>
            </a:r>
            <a:endParaRPr lang="el-GR" dirty="0">
              <a:latin typeface="+mn-lt"/>
            </a:endParaRPr>
          </a:p>
        </p:txBody>
      </p:sp>
      <p:sp>
        <p:nvSpPr>
          <p:cNvPr id="2" name="Title 1"/>
          <p:cNvSpPr>
            <a:spLocks noGrp="1"/>
          </p:cNvSpPr>
          <p:nvPr>
            <p:ph type="title"/>
          </p:nvPr>
        </p:nvSpPr>
        <p:spPr/>
        <p:txBody>
          <a:bodyPr/>
          <a:lstStyle/>
          <a:p>
            <a:r>
              <a:rPr lang="el-GR" dirty="0" smtClean="0"/>
              <a:t>Σφάλματα</a:t>
            </a:r>
            <a:endParaRPr lang="el-GR" dirty="0"/>
          </a:p>
        </p:txBody>
      </p:sp>
      <p:sp>
        <p:nvSpPr>
          <p:cNvPr id="42" name="41 - Θέση αριθμού διαφάνειας"/>
          <p:cNvSpPr>
            <a:spLocks noGrp="1"/>
          </p:cNvSpPr>
          <p:nvPr>
            <p:ph type="sldNum" sz="quarter" idx="12"/>
          </p:nvPr>
        </p:nvSpPr>
        <p:spPr/>
        <p:txBody>
          <a:bodyPr/>
          <a:lstStyle/>
          <a:p>
            <a:fld id="{F82637A7-FCEB-4B2A-99BE-60A0AF5E04AD}" type="slidenum">
              <a:rPr lang="el-GR" smtClean="0"/>
              <a:pPr/>
              <a:t>9</a:t>
            </a:fld>
            <a:endParaRPr lang="el-GR" dirty="0"/>
          </a:p>
        </p:txBody>
      </p:sp>
      <p:sp>
        <p:nvSpPr>
          <p:cNvPr id="43" name="Text Box 52"/>
          <p:cNvSpPr txBox="1">
            <a:spLocks noChangeArrowheads="1"/>
          </p:cNvSpPr>
          <p:nvPr/>
        </p:nvSpPr>
        <p:spPr bwMode="auto">
          <a:xfrm>
            <a:off x="1547664" y="3284984"/>
            <a:ext cx="2160786"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l-GR" dirty="0" smtClean="0">
                <a:latin typeface="+mn-lt"/>
              </a:rPr>
              <a:t>Χωρίς σφάλμα</a:t>
            </a:r>
            <a:endParaRPr lang="el-GR" dirty="0">
              <a:latin typeface="+mn-lt"/>
            </a:endParaRPr>
          </a:p>
        </p:txBody>
      </p:sp>
      <p:sp>
        <p:nvSpPr>
          <p:cNvPr id="44" name="Text Box 52"/>
          <p:cNvSpPr txBox="1">
            <a:spLocks noChangeArrowheads="1"/>
          </p:cNvSpPr>
          <p:nvPr/>
        </p:nvSpPr>
        <p:spPr bwMode="auto">
          <a:xfrm>
            <a:off x="1547664" y="5517232"/>
            <a:ext cx="2160786"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l-GR" dirty="0" smtClean="0">
                <a:latin typeface="+mn-lt"/>
              </a:rPr>
              <a:t>Χωρίς σφάλμα</a:t>
            </a:r>
            <a:endParaRPr lang="el-GR" dirty="0">
              <a:latin typeface="+mn-lt"/>
            </a:endParaRPr>
          </a:p>
        </p:txBody>
      </p:sp>
      <p:sp>
        <p:nvSpPr>
          <p:cNvPr id="45" name="Ορθογώνιο 8"/>
          <p:cNvSpPr/>
          <p:nvPr/>
        </p:nvSpPr>
        <p:spPr>
          <a:xfrm>
            <a:off x="1259632" y="6021288"/>
            <a:ext cx="6552728" cy="276999"/>
          </a:xfrm>
          <a:prstGeom prst="rect">
            <a:avLst/>
          </a:prstGeom>
        </p:spPr>
        <p:txBody>
          <a:bodyPr wrap="square">
            <a:spAutoFit/>
          </a:bodyPr>
          <a:lstStyle/>
          <a:p>
            <a:pPr algn="ctr"/>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4286695905"/>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416"/>
                                        </p:tgtEl>
                                        <p:attrNameLst>
                                          <p:attrName>style.visibility</p:attrName>
                                        </p:attrNameLst>
                                      </p:cBhvr>
                                      <p:to>
                                        <p:strVal val="visible"/>
                                      </p:to>
                                    </p:set>
                                    <p:animEffect transition="in" filter="box(in)">
                                      <p:cBhvr>
                                        <p:cTn id="7" dur="500"/>
                                        <p:tgtEl>
                                          <p:spTgt spid="164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414"/>
                                        </p:tgtEl>
                                        <p:attrNameLst>
                                          <p:attrName>style.visibility</p:attrName>
                                        </p:attrNameLst>
                                      </p:cBhvr>
                                      <p:to>
                                        <p:strVal val="visible"/>
                                      </p:to>
                                    </p:set>
                                    <p:animEffect transition="in" filter="box(in)">
                                      <p:cBhvr>
                                        <p:cTn id="12" dur="500"/>
                                        <p:tgtEl>
                                          <p:spTgt spid="164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435"/>
                                        </p:tgtEl>
                                        <p:attrNameLst>
                                          <p:attrName>style.visibility</p:attrName>
                                        </p:attrNameLst>
                                      </p:cBhvr>
                                      <p:to>
                                        <p:strVal val="visible"/>
                                      </p:to>
                                    </p:set>
                                    <p:animEffect transition="in" filter="box(in)">
                                      <p:cBhvr>
                                        <p:cTn id="17" dur="500"/>
                                        <p:tgtEl>
                                          <p:spTgt spid="1643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434"/>
                                        </p:tgtEl>
                                        <p:attrNameLst>
                                          <p:attrName>style.visibility</p:attrName>
                                        </p:attrNameLst>
                                      </p:cBhvr>
                                      <p:to>
                                        <p:strVal val="visible"/>
                                      </p:to>
                                    </p:set>
                                    <p:animEffect transition="in" filter="box(in)">
                                      <p:cBhvr>
                                        <p:cTn id="22" dur="500"/>
                                        <p:tgtEl>
                                          <p:spTgt spid="1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4" grpId="0" animBg="1"/>
      <p:bldP spid="16416" grpId="0" animBg="1"/>
      <p:bldP spid="16434" grpId="0" animBg="1"/>
      <p:bldP spid="164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21656" y="1155360"/>
            <a:ext cx="5616625" cy="3321660"/>
          </a:xfrm>
          <a:prstGeom prst="rect">
            <a:avLst/>
          </a:prstGeom>
          <a:noFill/>
          <a:ln w="9525">
            <a:solidFill>
              <a:schemeClr val="tx2"/>
            </a:solidFill>
            <a:miter lim="800000"/>
            <a:headEnd/>
            <a:tailEnd/>
          </a:ln>
        </p:spPr>
      </p:pic>
      <p:sp>
        <p:nvSpPr>
          <p:cNvPr id="7" name="Title 6"/>
          <p:cNvSpPr>
            <a:spLocks noGrp="1"/>
          </p:cNvSpPr>
          <p:nvPr>
            <p:ph type="title"/>
          </p:nvPr>
        </p:nvSpPr>
        <p:spPr/>
        <p:txBody>
          <a:bodyPr>
            <a:normAutofit fontScale="90000"/>
          </a:bodyPr>
          <a:lstStyle/>
          <a:p>
            <a:r>
              <a:rPr lang="el-GR" dirty="0"/>
              <a:t>Εκτυπώσεις διαγραμμάτων ελέγχου αναλυτών </a:t>
            </a:r>
            <a:r>
              <a:rPr lang="el-GR" sz="3100" b="0" dirty="0" smtClean="0"/>
              <a:t>(</a:t>
            </a:r>
            <a:r>
              <a:rPr lang="el-GR" sz="3100" b="0" dirty="0"/>
              <a:t>1 από  2</a:t>
            </a:r>
            <a:r>
              <a:rPr lang="el-GR" sz="3100" b="0" dirty="0" smtClean="0"/>
              <a:t>)</a:t>
            </a:r>
            <a:endParaRPr lang="el-GR" sz="3100" b="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dirty="0"/>
          </a:p>
        </p:txBody>
      </p:sp>
      <p:sp>
        <p:nvSpPr>
          <p:cNvPr id="5" name="4 - TextBox"/>
          <p:cNvSpPr txBox="1"/>
          <p:nvPr/>
        </p:nvSpPr>
        <p:spPr>
          <a:xfrm>
            <a:off x="6622828" y="6077414"/>
            <a:ext cx="1613950" cy="400110"/>
          </a:xfrm>
          <a:prstGeom prst="rect">
            <a:avLst/>
          </a:prstGeom>
          <a:noFill/>
        </p:spPr>
        <p:txBody>
          <a:bodyPr wrap="square" rtlCol="0">
            <a:spAutoFit/>
          </a:bodyPr>
          <a:lstStyle/>
          <a:p>
            <a:pPr algn="ctr"/>
            <a:r>
              <a:rPr lang="en-US" sz="2000" dirty="0" smtClean="0">
                <a:latin typeface="+mn-lt"/>
              </a:rPr>
              <a:t>Cobas Mira</a:t>
            </a:r>
            <a:endParaRPr lang="el-GR" sz="2000" dirty="0">
              <a:latin typeface="+mn-lt"/>
            </a:endParaRPr>
          </a:p>
        </p:txBody>
      </p:sp>
      <p:pic>
        <p:nvPicPr>
          <p:cNvPr id="6" name="5 - Εικόνα"/>
          <p:cNvPicPr/>
          <p:nvPr/>
        </p:nvPicPr>
        <p:blipFill>
          <a:blip r:embed="rId4" cstate="print">
            <a:lum bright="-20000" contrast="40000"/>
          </a:blip>
          <a:srcRect/>
          <a:stretch>
            <a:fillRect/>
          </a:stretch>
        </p:blipFill>
        <p:spPr bwMode="auto">
          <a:xfrm>
            <a:off x="5868145" y="2816190"/>
            <a:ext cx="3123316" cy="3277106"/>
          </a:xfrm>
          <a:prstGeom prst="rect">
            <a:avLst/>
          </a:prstGeom>
          <a:noFill/>
          <a:ln w="9525">
            <a:solidFill>
              <a:schemeClr val="tx2"/>
            </a:solidFill>
            <a:miter lim="800000"/>
            <a:headEnd/>
            <a:tailEnd/>
          </a:ln>
        </p:spPr>
      </p:pic>
      <p:sp>
        <p:nvSpPr>
          <p:cNvPr id="9" name="Rectangle 8"/>
          <p:cNvSpPr/>
          <p:nvPr/>
        </p:nvSpPr>
        <p:spPr>
          <a:xfrm>
            <a:off x="2630417" y="4477020"/>
            <a:ext cx="1399101" cy="400110"/>
          </a:xfrm>
          <a:prstGeom prst="rect">
            <a:avLst/>
          </a:prstGeom>
        </p:spPr>
        <p:txBody>
          <a:bodyPr wrap="none">
            <a:spAutoFit/>
          </a:bodyPr>
          <a:lstStyle/>
          <a:p>
            <a:r>
              <a:rPr lang="el-GR" sz="2000" dirty="0">
                <a:latin typeface="+mn-lt"/>
              </a:rPr>
              <a:t>ΑΒΧ </a:t>
            </a:r>
            <a:r>
              <a:rPr lang="en-US" sz="2000" dirty="0">
                <a:latin typeface="+mn-lt"/>
              </a:rPr>
              <a:t>Pentra </a:t>
            </a:r>
            <a:endParaRPr lang="el-GR" sz="2000" dirty="0">
              <a:latin typeface="+mn-lt"/>
            </a:endParaRPr>
          </a:p>
        </p:txBody>
      </p:sp>
    </p:spTree>
    <p:extLst>
      <p:ext uri="{BB962C8B-B14F-4D97-AF65-F5344CB8AC3E}">
        <p14:creationId xmlns:p14="http://schemas.microsoft.com/office/powerpoint/2010/main" val="3820285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251520" y="2712564"/>
            <a:ext cx="5112568" cy="3888432"/>
          </a:xfrm>
          <a:prstGeom prst="rect">
            <a:avLst/>
          </a:prstGeom>
          <a:noFill/>
          <a:ln w="9525">
            <a:solidFill>
              <a:schemeClr val="tx2"/>
            </a:solidFill>
            <a:miter lim="800000"/>
            <a:headEnd/>
            <a:tailEnd/>
          </a:ln>
        </p:spPr>
      </p:pic>
      <p:sp>
        <p:nvSpPr>
          <p:cNvPr id="3" name="Title 2"/>
          <p:cNvSpPr>
            <a:spLocks noGrp="1"/>
          </p:cNvSpPr>
          <p:nvPr>
            <p:ph type="title"/>
          </p:nvPr>
        </p:nvSpPr>
        <p:spPr/>
        <p:txBody>
          <a:bodyPr>
            <a:normAutofit fontScale="90000"/>
          </a:bodyPr>
          <a:lstStyle/>
          <a:p>
            <a:r>
              <a:rPr lang="el-GR" dirty="0"/>
              <a:t>Εκτυπώσεις διαγραμμάτων ελέγχου αναλυτών </a:t>
            </a:r>
            <a:r>
              <a:rPr lang="el-GR" sz="3100" b="0" dirty="0" smtClean="0"/>
              <a:t>(2 </a:t>
            </a:r>
            <a:r>
              <a:rPr lang="el-GR" sz="3100" b="0" dirty="0"/>
              <a:t>από  2)</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dirty="0"/>
          </a:p>
        </p:txBody>
      </p:sp>
      <p:pic>
        <p:nvPicPr>
          <p:cNvPr id="5" name="4 - Εικόνα"/>
          <p:cNvPicPr/>
          <p:nvPr/>
        </p:nvPicPr>
        <p:blipFill>
          <a:blip r:embed="rId4" cstate="print"/>
          <a:srcRect/>
          <a:stretch>
            <a:fillRect/>
          </a:stretch>
        </p:blipFill>
        <p:spPr bwMode="auto">
          <a:xfrm>
            <a:off x="4855614" y="1124744"/>
            <a:ext cx="4113292" cy="2808312"/>
          </a:xfrm>
          <a:prstGeom prst="rect">
            <a:avLst/>
          </a:prstGeom>
          <a:noFill/>
          <a:ln w="9525">
            <a:solidFill>
              <a:schemeClr val="tx2"/>
            </a:solidFill>
            <a:miter lim="800000"/>
            <a:headEnd/>
            <a:tailEnd/>
          </a:ln>
        </p:spPr>
      </p:pic>
      <p:sp>
        <p:nvSpPr>
          <p:cNvPr id="6" name="5 - TextBox"/>
          <p:cNvSpPr txBox="1"/>
          <p:nvPr/>
        </p:nvSpPr>
        <p:spPr>
          <a:xfrm>
            <a:off x="5580112" y="4797152"/>
            <a:ext cx="2664296" cy="400110"/>
          </a:xfrm>
          <a:prstGeom prst="rect">
            <a:avLst/>
          </a:prstGeom>
          <a:noFill/>
        </p:spPr>
        <p:txBody>
          <a:bodyPr wrap="square" rtlCol="0">
            <a:spAutoFit/>
          </a:bodyPr>
          <a:lstStyle/>
          <a:p>
            <a:r>
              <a:rPr lang="el-GR" sz="2000" dirty="0" smtClean="0">
                <a:latin typeface="+mn-lt"/>
              </a:rPr>
              <a:t>Αναλυτής ΑΒΧ </a:t>
            </a:r>
            <a:r>
              <a:rPr lang="en-US" sz="2000" dirty="0" smtClean="0">
                <a:latin typeface="+mn-lt"/>
              </a:rPr>
              <a:t>Pentra</a:t>
            </a:r>
            <a:endParaRPr lang="el-GR" sz="2000" dirty="0">
              <a:latin typeface="+mn-lt"/>
            </a:endParaRPr>
          </a:p>
        </p:txBody>
      </p:sp>
      <p:sp>
        <p:nvSpPr>
          <p:cNvPr id="7" name="6 - TextBox"/>
          <p:cNvSpPr txBox="1"/>
          <p:nvPr/>
        </p:nvSpPr>
        <p:spPr>
          <a:xfrm>
            <a:off x="534299" y="1687150"/>
            <a:ext cx="4104456" cy="400110"/>
          </a:xfrm>
          <a:prstGeom prst="rect">
            <a:avLst/>
          </a:prstGeom>
          <a:noFill/>
        </p:spPr>
        <p:txBody>
          <a:bodyPr wrap="square" rtlCol="0">
            <a:spAutoFit/>
          </a:bodyPr>
          <a:lstStyle/>
          <a:p>
            <a:pPr algn="r"/>
            <a:r>
              <a:rPr lang="el-GR" sz="2000" dirty="0" smtClean="0">
                <a:latin typeface="+mn-lt"/>
              </a:rPr>
              <a:t>Αναλυτής </a:t>
            </a:r>
            <a:r>
              <a:rPr lang="en-US" sz="2000" dirty="0" smtClean="0">
                <a:latin typeface="+mn-lt"/>
              </a:rPr>
              <a:t>Dimension Xpand</a:t>
            </a:r>
            <a:endParaRPr lang="el-GR" sz="2000" dirty="0">
              <a:latin typeface="+mn-lt"/>
            </a:endParaRPr>
          </a:p>
        </p:txBody>
      </p:sp>
      <p:sp>
        <p:nvSpPr>
          <p:cNvPr id="9" name="Ορθογώνιο 8"/>
          <p:cNvSpPr/>
          <p:nvPr/>
        </p:nvSpPr>
        <p:spPr>
          <a:xfrm>
            <a:off x="5562479" y="5676056"/>
            <a:ext cx="2894755" cy="461665"/>
          </a:xfrm>
          <a:prstGeom prst="rect">
            <a:avLst/>
          </a:prstGeom>
        </p:spPr>
        <p:txBody>
          <a:bodyPr wrap="square">
            <a:spAutoFit/>
          </a:bodyPr>
          <a:lstStyle/>
          <a:p>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434246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331640" y="1340768"/>
            <a:ext cx="6480720" cy="468052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l-GR" dirty="0"/>
              <a:t>Μηνιαία έκθεση αποτελεσμάτων QC του αναλυτή </a:t>
            </a:r>
            <a:r>
              <a:rPr lang="el-GR" dirty="0" smtClean="0"/>
              <a:t>ΑΒΧ Pentra</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dirty="0"/>
          </a:p>
        </p:txBody>
      </p:sp>
      <p:sp>
        <p:nvSpPr>
          <p:cNvPr id="6" name="Ορθογώνιο 8"/>
          <p:cNvSpPr/>
          <p:nvPr/>
        </p:nvSpPr>
        <p:spPr>
          <a:xfrm>
            <a:off x="2123728" y="6237312"/>
            <a:ext cx="4896544" cy="276999"/>
          </a:xfrm>
          <a:prstGeom prst="rect">
            <a:avLst/>
          </a:prstGeom>
        </p:spPr>
        <p:txBody>
          <a:bodyPr wrap="square">
            <a:spAutoFit/>
          </a:bodyPr>
          <a:lstStyle/>
          <a:p>
            <a:pPr algn="ctr"/>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3786600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Τα κριτήρια </a:t>
            </a:r>
            <a:r>
              <a:rPr lang="en-US" dirty="0" smtClean="0"/>
              <a:t>Westgard</a:t>
            </a:r>
            <a:endParaRPr lang="el-GR" dirty="0"/>
          </a:p>
        </p:txBody>
      </p:sp>
      <p:sp>
        <p:nvSpPr>
          <p:cNvPr id="5" name="Content Placeholder 4"/>
          <p:cNvSpPr>
            <a:spLocks noGrp="1"/>
          </p:cNvSpPr>
          <p:nvPr>
            <p:ph idx="1"/>
          </p:nvPr>
        </p:nvSpPr>
        <p:spPr>
          <a:xfrm>
            <a:off x="457200" y="1196752"/>
            <a:ext cx="4906888" cy="2232248"/>
          </a:xfrm>
        </p:spPr>
        <p:txBody>
          <a:bodyPr>
            <a:normAutofit/>
          </a:bodyPr>
          <a:lstStyle/>
          <a:p>
            <a:r>
              <a:rPr lang="en-US" sz="2400" dirty="0"/>
              <a:t>To 1977 </a:t>
            </a:r>
            <a:r>
              <a:rPr lang="el-GR" sz="2400" dirty="0"/>
              <a:t>ο Αμερικανός κλινικός χημικός </a:t>
            </a:r>
            <a:r>
              <a:rPr lang="en-US" sz="2400" dirty="0"/>
              <a:t>James Westgard </a:t>
            </a:r>
            <a:r>
              <a:rPr lang="el-GR" sz="2400" dirty="0"/>
              <a:t>επινόησε και τεκμηρίωσε επτά απλούς κανόνες ερμηνείας των διαγραμμάτων </a:t>
            </a:r>
            <a:r>
              <a:rPr lang="en-US" sz="2400" dirty="0"/>
              <a:t>Levey-Jennings.</a:t>
            </a:r>
            <a:endParaRPr lang="el-GR" sz="2400" dirty="0"/>
          </a:p>
          <a:p>
            <a:endParaRPr lang="el-GR" sz="2400" dirty="0"/>
          </a:p>
        </p:txBody>
      </p:sp>
      <p:sp>
        <p:nvSpPr>
          <p:cNvPr id="3" name="2 - Θέση αριθμού διαφάνειας"/>
          <p:cNvSpPr>
            <a:spLocks noGrp="1"/>
          </p:cNvSpPr>
          <p:nvPr>
            <p:ph type="sldNum" sz="quarter" idx="12"/>
          </p:nvPr>
        </p:nvSpPr>
        <p:spPr/>
        <p:txBody>
          <a:bodyPr/>
          <a:lstStyle/>
          <a:p>
            <a:fld id="{F82637A7-FCEB-4B2A-99BE-60A0AF5E04AD}" type="slidenum">
              <a:rPr lang="el-GR" smtClean="0"/>
              <a:pPr/>
              <a:t>13</a:t>
            </a:fld>
            <a:endParaRPr lang="el-GR" dirty="0"/>
          </a:p>
        </p:txBody>
      </p:sp>
      <p:pic>
        <p:nvPicPr>
          <p:cNvPr id="335874" name="Εικόνα 4"/>
          <p:cNvPicPr>
            <a:picLocks noChangeAspect="1" noChangeArrowheads="1"/>
          </p:cNvPicPr>
          <p:nvPr/>
        </p:nvPicPr>
        <p:blipFill>
          <a:blip r:embed="rId2" cstate="print"/>
          <a:srcRect/>
          <a:stretch>
            <a:fillRect/>
          </a:stretch>
        </p:blipFill>
        <p:spPr bwMode="auto">
          <a:xfrm>
            <a:off x="6208575" y="1628800"/>
            <a:ext cx="1692188" cy="2250610"/>
          </a:xfrm>
          <a:prstGeom prst="rect">
            <a:avLst/>
          </a:prstGeom>
          <a:noFill/>
          <a:ln w="9525">
            <a:noFill/>
            <a:miter lim="800000"/>
            <a:headEnd/>
            <a:tailEnd/>
          </a:ln>
        </p:spPr>
      </p:pic>
      <p:pic>
        <p:nvPicPr>
          <p:cNvPr id="335875" name="Picture 3"/>
          <p:cNvPicPr>
            <a:picLocks noChangeAspect="1" noChangeArrowheads="1"/>
          </p:cNvPicPr>
          <p:nvPr/>
        </p:nvPicPr>
        <p:blipFill>
          <a:blip r:embed="rId3" cstate="print"/>
          <a:srcRect/>
          <a:stretch>
            <a:fillRect/>
          </a:stretch>
        </p:blipFill>
        <p:spPr bwMode="auto">
          <a:xfrm>
            <a:off x="6208575" y="1269883"/>
            <a:ext cx="1692187" cy="324529"/>
          </a:xfrm>
          <a:prstGeom prst="rect">
            <a:avLst/>
          </a:prstGeom>
          <a:noFill/>
          <a:ln w="9525">
            <a:noFill/>
            <a:miter lim="800000"/>
            <a:headEnd/>
            <a:tailEnd/>
          </a:ln>
        </p:spPr>
      </p:pic>
      <p:sp>
        <p:nvSpPr>
          <p:cNvPr id="9" name="8 - TextBox"/>
          <p:cNvSpPr txBox="1"/>
          <p:nvPr/>
        </p:nvSpPr>
        <p:spPr>
          <a:xfrm>
            <a:off x="6082561" y="3872081"/>
            <a:ext cx="1944216" cy="276999"/>
          </a:xfrm>
          <a:prstGeom prst="rect">
            <a:avLst/>
          </a:prstGeom>
          <a:noFill/>
        </p:spPr>
        <p:txBody>
          <a:bodyPr wrap="square" rtlCol="0">
            <a:spAutoFit/>
          </a:bodyPr>
          <a:lstStyle/>
          <a:p>
            <a:pPr algn="ctr"/>
            <a:r>
              <a:rPr lang="en-US" sz="1200" dirty="0" smtClean="0">
                <a:latin typeface="+mn-lt"/>
                <a:hlinkClick r:id="rId4"/>
              </a:rPr>
              <a:t>aacc.org</a:t>
            </a:r>
            <a:endParaRPr lang="el-GR" sz="1200" dirty="0">
              <a:latin typeface="+mn-lt"/>
            </a:endParaRPr>
          </a:p>
        </p:txBody>
      </p:sp>
      <p:sp>
        <p:nvSpPr>
          <p:cNvPr id="10" name="9 - TextBox"/>
          <p:cNvSpPr txBox="1"/>
          <p:nvPr/>
        </p:nvSpPr>
        <p:spPr>
          <a:xfrm>
            <a:off x="457200" y="4149080"/>
            <a:ext cx="7776864"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mn-lt"/>
              </a:rPr>
              <a:t>T</a:t>
            </a:r>
            <a:r>
              <a:rPr lang="el-GR" sz="2400" dirty="0" smtClean="0">
                <a:latin typeface="+mn-lt"/>
              </a:rPr>
              <a:t>α κριτήρια αυτά ονομάζονται σήμερα </a:t>
            </a:r>
            <a:r>
              <a:rPr lang="en-US" sz="2400" b="1" dirty="0" smtClean="0">
                <a:solidFill>
                  <a:srgbClr val="820000"/>
                </a:solidFill>
                <a:latin typeface="+mn-lt"/>
              </a:rPr>
              <a:t>Westgard rules </a:t>
            </a:r>
            <a:r>
              <a:rPr lang="el-GR" sz="2400" dirty="0" smtClean="0">
                <a:latin typeface="+mn-lt"/>
              </a:rPr>
              <a:t>ή </a:t>
            </a:r>
            <a:r>
              <a:rPr lang="en-US" sz="2400" dirty="0" smtClean="0">
                <a:latin typeface="+mn-lt"/>
              </a:rPr>
              <a:t>Westgard criteria </a:t>
            </a:r>
            <a:r>
              <a:rPr lang="el-GR" sz="2400" dirty="0" smtClean="0">
                <a:latin typeface="+mn-lt"/>
              </a:rPr>
              <a:t>ή </a:t>
            </a:r>
            <a:r>
              <a:rPr lang="en-US" sz="2400" dirty="0" smtClean="0">
                <a:latin typeface="+mn-lt"/>
              </a:rPr>
              <a:t>Westgard multirules. </a:t>
            </a:r>
            <a:r>
              <a:rPr lang="el-GR" sz="2400" dirty="0" smtClean="0">
                <a:latin typeface="+mn-lt"/>
              </a:rPr>
              <a:t>Βρίσκονται εγκατεστημένοι σε πολλούς αναλυτές αλλά και προγράμματα </a:t>
            </a:r>
            <a:r>
              <a:rPr lang="en-US" sz="2400" dirty="0" smtClean="0">
                <a:latin typeface="+mn-lt"/>
              </a:rPr>
              <a:t>LIS.</a:t>
            </a:r>
            <a:endParaRPr lang="el-GR" sz="2400" dirty="0">
              <a:latin typeface="+mn-lt"/>
            </a:endParaRPr>
          </a:p>
        </p:txBody>
      </p:sp>
    </p:spTree>
    <p:extLst>
      <p:ext uri="{BB962C8B-B14F-4D97-AF65-F5344CB8AC3E}">
        <p14:creationId xmlns:p14="http://schemas.microsoft.com/office/powerpoint/2010/main" val="4042988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Line 9"/>
          <p:cNvSpPr>
            <a:spLocks noChangeShapeType="1"/>
          </p:cNvSpPr>
          <p:nvPr/>
        </p:nvSpPr>
        <p:spPr bwMode="auto">
          <a:xfrm>
            <a:off x="3230563" y="1687513"/>
            <a:ext cx="2506662" cy="0"/>
          </a:xfrm>
          <a:prstGeom prst="line">
            <a:avLst/>
          </a:prstGeom>
          <a:noFill/>
          <a:ln w="28575">
            <a:solidFill>
              <a:schemeClr val="tx1"/>
            </a:solidFill>
            <a:round/>
            <a:headEnd/>
            <a:tailEnd/>
          </a:ln>
          <a:effectLst/>
        </p:spPr>
        <p:txBody>
          <a:bodyPr/>
          <a:lstStyle/>
          <a:p>
            <a:endParaRPr lang="el-GR" dirty="0"/>
          </a:p>
        </p:txBody>
      </p:sp>
      <p:sp>
        <p:nvSpPr>
          <p:cNvPr id="25610" name="Line 10"/>
          <p:cNvSpPr>
            <a:spLocks noChangeShapeType="1"/>
          </p:cNvSpPr>
          <p:nvPr/>
        </p:nvSpPr>
        <p:spPr bwMode="auto">
          <a:xfrm>
            <a:off x="3230563" y="1916113"/>
            <a:ext cx="2506662" cy="0"/>
          </a:xfrm>
          <a:prstGeom prst="line">
            <a:avLst/>
          </a:prstGeom>
          <a:noFill/>
          <a:ln w="9525">
            <a:solidFill>
              <a:schemeClr val="tx1"/>
            </a:solidFill>
            <a:round/>
            <a:headEnd/>
            <a:tailEnd/>
          </a:ln>
          <a:effectLst/>
        </p:spPr>
        <p:txBody>
          <a:bodyPr/>
          <a:lstStyle/>
          <a:p>
            <a:endParaRPr lang="el-GR" dirty="0"/>
          </a:p>
        </p:txBody>
      </p:sp>
      <p:sp>
        <p:nvSpPr>
          <p:cNvPr id="25611" name="Line 11"/>
          <p:cNvSpPr>
            <a:spLocks noChangeShapeType="1"/>
          </p:cNvSpPr>
          <p:nvPr/>
        </p:nvSpPr>
        <p:spPr bwMode="auto">
          <a:xfrm>
            <a:off x="3298825" y="3059113"/>
            <a:ext cx="2438400" cy="0"/>
          </a:xfrm>
          <a:prstGeom prst="line">
            <a:avLst/>
          </a:prstGeom>
          <a:noFill/>
          <a:ln w="28575">
            <a:solidFill>
              <a:schemeClr val="tx1"/>
            </a:solidFill>
            <a:round/>
            <a:headEnd/>
            <a:tailEnd/>
          </a:ln>
          <a:effectLst/>
        </p:spPr>
        <p:txBody>
          <a:bodyPr/>
          <a:lstStyle/>
          <a:p>
            <a:endParaRPr lang="el-GR" dirty="0"/>
          </a:p>
        </p:txBody>
      </p:sp>
      <p:sp>
        <p:nvSpPr>
          <p:cNvPr id="25612" name="Line 12"/>
          <p:cNvSpPr>
            <a:spLocks noChangeShapeType="1"/>
          </p:cNvSpPr>
          <p:nvPr/>
        </p:nvSpPr>
        <p:spPr bwMode="auto">
          <a:xfrm>
            <a:off x="3230563" y="3059113"/>
            <a:ext cx="2506662" cy="0"/>
          </a:xfrm>
          <a:prstGeom prst="line">
            <a:avLst/>
          </a:prstGeom>
          <a:noFill/>
          <a:ln w="28575">
            <a:solidFill>
              <a:schemeClr val="tx1"/>
            </a:solidFill>
            <a:round/>
            <a:headEnd/>
            <a:tailEnd/>
          </a:ln>
          <a:effectLst/>
        </p:spPr>
        <p:txBody>
          <a:bodyPr/>
          <a:lstStyle/>
          <a:p>
            <a:endParaRPr lang="el-GR" dirty="0"/>
          </a:p>
        </p:txBody>
      </p:sp>
      <p:sp>
        <p:nvSpPr>
          <p:cNvPr id="25613" name="Line 13"/>
          <p:cNvSpPr>
            <a:spLocks noChangeShapeType="1"/>
          </p:cNvSpPr>
          <p:nvPr/>
        </p:nvSpPr>
        <p:spPr bwMode="auto">
          <a:xfrm>
            <a:off x="3230563" y="2601913"/>
            <a:ext cx="2506662" cy="0"/>
          </a:xfrm>
          <a:prstGeom prst="line">
            <a:avLst/>
          </a:prstGeom>
          <a:noFill/>
          <a:ln w="9525">
            <a:solidFill>
              <a:schemeClr val="tx1"/>
            </a:solidFill>
            <a:round/>
            <a:headEnd/>
            <a:tailEnd/>
          </a:ln>
          <a:effectLst/>
        </p:spPr>
        <p:txBody>
          <a:bodyPr/>
          <a:lstStyle/>
          <a:p>
            <a:endParaRPr lang="el-GR" dirty="0"/>
          </a:p>
        </p:txBody>
      </p:sp>
      <p:sp>
        <p:nvSpPr>
          <p:cNvPr id="25614" name="Line 14"/>
          <p:cNvSpPr>
            <a:spLocks noChangeShapeType="1"/>
          </p:cNvSpPr>
          <p:nvPr/>
        </p:nvSpPr>
        <p:spPr bwMode="auto">
          <a:xfrm>
            <a:off x="3230563" y="2144713"/>
            <a:ext cx="2506662" cy="0"/>
          </a:xfrm>
          <a:prstGeom prst="line">
            <a:avLst/>
          </a:prstGeom>
          <a:noFill/>
          <a:ln w="9525">
            <a:solidFill>
              <a:schemeClr val="tx1"/>
            </a:solidFill>
            <a:round/>
            <a:headEnd/>
            <a:tailEnd/>
          </a:ln>
          <a:effectLst/>
        </p:spPr>
        <p:txBody>
          <a:bodyPr/>
          <a:lstStyle/>
          <a:p>
            <a:endParaRPr lang="el-GR" dirty="0"/>
          </a:p>
        </p:txBody>
      </p:sp>
      <p:sp>
        <p:nvSpPr>
          <p:cNvPr id="25615" name="Line 15"/>
          <p:cNvSpPr>
            <a:spLocks noChangeShapeType="1"/>
          </p:cNvSpPr>
          <p:nvPr/>
        </p:nvSpPr>
        <p:spPr bwMode="auto">
          <a:xfrm>
            <a:off x="3230563" y="2830513"/>
            <a:ext cx="2506662" cy="0"/>
          </a:xfrm>
          <a:prstGeom prst="line">
            <a:avLst/>
          </a:prstGeom>
          <a:noFill/>
          <a:ln w="9525">
            <a:solidFill>
              <a:schemeClr val="tx1"/>
            </a:solidFill>
            <a:round/>
            <a:headEnd/>
            <a:tailEnd/>
          </a:ln>
          <a:effectLst/>
        </p:spPr>
        <p:txBody>
          <a:bodyPr/>
          <a:lstStyle/>
          <a:p>
            <a:endParaRPr lang="el-GR" dirty="0"/>
          </a:p>
        </p:txBody>
      </p:sp>
      <p:sp>
        <p:nvSpPr>
          <p:cNvPr id="25616" name="Line 16"/>
          <p:cNvSpPr>
            <a:spLocks noChangeShapeType="1"/>
          </p:cNvSpPr>
          <p:nvPr/>
        </p:nvSpPr>
        <p:spPr bwMode="auto">
          <a:xfrm>
            <a:off x="609600" y="3908425"/>
            <a:ext cx="2505075" cy="0"/>
          </a:xfrm>
          <a:prstGeom prst="line">
            <a:avLst/>
          </a:prstGeom>
          <a:noFill/>
          <a:ln w="28575">
            <a:solidFill>
              <a:schemeClr val="tx1"/>
            </a:solidFill>
            <a:round/>
            <a:headEnd/>
            <a:tailEnd/>
          </a:ln>
          <a:effectLst/>
        </p:spPr>
        <p:txBody>
          <a:bodyPr/>
          <a:lstStyle/>
          <a:p>
            <a:endParaRPr lang="el-GR" dirty="0"/>
          </a:p>
        </p:txBody>
      </p:sp>
      <p:sp>
        <p:nvSpPr>
          <p:cNvPr id="25617" name="Line 17"/>
          <p:cNvSpPr>
            <a:spLocks noChangeShapeType="1"/>
          </p:cNvSpPr>
          <p:nvPr/>
        </p:nvSpPr>
        <p:spPr bwMode="auto">
          <a:xfrm>
            <a:off x="609600" y="4137025"/>
            <a:ext cx="2505075" cy="0"/>
          </a:xfrm>
          <a:prstGeom prst="line">
            <a:avLst/>
          </a:prstGeom>
          <a:noFill/>
          <a:ln w="9525">
            <a:solidFill>
              <a:schemeClr val="tx1"/>
            </a:solidFill>
            <a:round/>
            <a:headEnd/>
            <a:tailEnd/>
          </a:ln>
          <a:effectLst/>
        </p:spPr>
        <p:txBody>
          <a:bodyPr/>
          <a:lstStyle/>
          <a:p>
            <a:endParaRPr lang="el-GR" dirty="0"/>
          </a:p>
        </p:txBody>
      </p:sp>
      <p:sp>
        <p:nvSpPr>
          <p:cNvPr id="25618" name="Line 18"/>
          <p:cNvSpPr>
            <a:spLocks noChangeShapeType="1"/>
          </p:cNvSpPr>
          <p:nvPr/>
        </p:nvSpPr>
        <p:spPr bwMode="auto">
          <a:xfrm>
            <a:off x="609600" y="4594225"/>
            <a:ext cx="2505075" cy="0"/>
          </a:xfrm>
          <a:prstGeom prst="line">
            <a:avLst/>
          </a:prstGeom>
          <a:noFill/>
          <a:ln w="28575">
            <a:solidFill>
              <a:schemeClr val="tx1"/>
            </a:solidFill>
            <a:round/>
            <a:headEnd/>
            <a:tailEnd/>
          </a:ln>
          <a:effectLst/>
        </p:spPr>
        <p:txBody>
          <a:bodyPr/>
          <a:lstStyle/>
          <a:p>
            <a:endParaRPr lang="el-GR" dirty="0"/>
          </a:p>
        </p:txBody>
      </p:sp>
      <p:sp>
        <p:nvSpPr>
          <p:cNvPr id="25619" name="Line 19"/>
          <p:cNvSpPr>
            <a:spLocks noChangeShapeType="1"/>
          </p:cNvSpPr>
          <p:nvPr/>
        </p:nvSpPr>
        <p:spPr bwMode="auto">
          <a:xfrm>
            <a:off x="609600" y="5280025"/>
            <a:ext cx="2505075" cy="0"/>
          </a:xfrm>
          <a:prstGeom prst="line">
            <a:avLst/>
          </a:prstGeom>
          <a:noFill/>
          <a:ln w="28575">
            <a:solidFill>
              <a:schemeClr val="tx1"/>
            </a:solidFill>
            <a:round/>
            <a:headEnd/>
            <a:tailEnd/>
          </a:ln>
          <a:effectLst/>
        </p:spPr>
        <p:txBody>
          <a:bodyPr/>
          <a:lstStyle/>
          <a:p>
            <a:endParaRPr lang="el-GR" dirty="0"/>
          </a:p>
        </p:txBody>
      </p:sp>
      <p:sp>
        <p:nvSpPr>
          <p:cNvPr id="25620" name="Line 20"/>
          <p:cNvSpPr>
            <a:spLocks noChangeShapeType="1"/>
          </p:cNvSpPr>
          <p:nvPr/>
        </p:nvSpPr>
        <p:spPr bwMode="auto">
          <a:xfrm>
            <a:off x="609600" y="4822825"/>
            <a:ext cx="2505075" cy="0"/>
          </a:xfrm>
          <a:prstGeom prst="line">
            <a:avLst/>
          </a:prstGeom>
          <a:noFill/>
          <a:ln w="9525">
            <a:solidFill>
              <a:schemeClr val="tx1"/>
            </a:solidFill>
            <a:round/>
            <a:headEnd/>
            <a:tailEnd/>
          </a:ln>
          <a:effectLst/>
        </p:spPr>
        <p:txBody>
          <a:bodyPr/>
          <a:lstStyle/>
          <a:p>
            <a:endParaRPr lang="el-GR" dirty="0"/>
          </a:p>
        </p:txBody>
      </p:sp>
      <p:sp>
        <p:nvSpPr>
          <p:cNvPr id="25621" name="Line 21"/>
          <p:cNvSpPr>
            <a:spLocks noChangeShapeType="1"/>
          </p:cNvSpPr>
          <p:nvPr/>
        </p:nvSpPr>
        <p:spPr bwMode="auto">
          <a:xfrm>
            <a:off x="609600" y="4365625"/>
            <a:ext cx="2505075" cy="0"/>
          </a:xfrm>
          <a:prstGeom prst="line">
            <a:avLst/>
          </a:prstGeom>
          <a:noFill/>
          <a:ln w="9525">
            <a:solidFill>
              <a:schemeClr val="tx1"/>
            </a:solidFill>
            <a:round/>
            <a:headEnd/>
            <a:tailEnd/>
          </a:ln>
          <a:effectLst/>
        </p:spPr>
        <p:txBody>
          <a:bodyPr/>
          <a:lstStyle/>
          <a:p>
            <a:endParaRPr lang="el-GR" dirty="0"/>
          </a:p>
        </p:txBody>
      </p:sp>
      <p:sp>
        <p:nvSpPr>
          <p:cNvPr id="25622" name="Line 22"/>
          <p:cNvSpPr>
            <a:spLocks noChangeShapeType="1"/>
          </p:cNvSpPr>
          <p:nvPr/>
        </p:nvSpPr>
        <p:spPr bwMode="auto">
          <a:xfrm>
            <a:off x="609600" y="5051425"/>
            <a:ext cx="2505075" cy="0"/>
          </a:xfrm>
          <a:prstGeom prst="line">
            <a:avLst/>
          </a:prstGeom>
          <a:noFill/>
          <a:ln w="9525">
            <a:solidFill>
              <a:schemeClr val="tx1"/>
            </a:solidFill>
            <a:round/>
            <a:headEnd/>
            <a:tailEnd/>
          </a:ln>
          <a:effectLst/>
        </p:spPr>
        <p:txBody>
          <a:bodyPr/>
          <a:lstStyle/>
          <a:p>
            <a:endParaRPr lang="el-GR" dirty="0"/>
          </a:p>
        </p:txBody>
      </p:sp>
      <p:sp>
        <p:nvSpPr>
          <p:cNvPr id="25623" name="Line 23"/>
          <p:cNvSpPr>
            <a:spLocks noChangeShapeType="1"/>
          </p:cNvSpPr>
          <p:nvPr/>
        </p:nvSpPr>
        <p:spPr bwMode="auto">
          <a:xfrm>
            <a:off x="5940425" y="1687513"/>
            <a:ext cx="2505075" cy="0"/>
          </a:xfrm>
          <a:prstGeom prst="line">
            <a:avLst/>
          </a:prstGeom>
          <a:noFill/>
          <a:ln w="28575">
            <a:solidFill>
              <a:schemeClr val="tx1"/>
            </a:solidFill>
            <a:round/>
            <a:headEnd/>
            <a:tailEnd/>
          </a:ln>
          <a:effectLst/>
        </p:spPr>
        <p:txBody>
          <a:bodyPr/>
          <a:lstStyle/>
          <a:p>
            <a:endParaRPr lang="el-GR" dirty="0"/>
          </a:p>
        </p:txBody>
      </p:sp>
      <p:sp>
        <p:nvSpPr>
          <p:cNvPr id="25624" name="Line 24"/>
          <p:cNvSpPr>
            <a:spLocks noChangeShapeType="1"/>
          </p:cNvSpPr>
          <p:nvPr/>
        </p:nvSpPr>
        <p:spPr bwMode="auto">
          <a:xfrm>
            <a:off x="5940425" y="1916113"/>
            <a:ext cx="2505075" cy="0"/>
          </a:xfrm>
          <a:prstGeom prst="line">
            <a:avLst/>
          </a:prstGeom>
          <a:noFill/>
          <a:ln w="9525">
            <a:solidFill>
              <a:schemeClr val="tx1"/>
            </a:solidFill>
            <a:round/>
            <a:headEnd/>
            <a:tailEnd/>
          </a:ln>
          <a:effectLst/>
        </p:spPr>
        <p:txBody>
          <a:bodyPr/>
          <a:lstStyle/>
          <a:p>
            <a:endParaRPr lang="el-GR" dirty="0"/>
          </a:p>
        </p:txBody>
      </p:sp>
      <p:sp>
        <p:nvSpPr>
          <p:cNvPr id="25625" name="Line 25"/>
          <p:cNvSpPr>
            <a:spLocks noChangeShapeType="1"/>
          </p:cNvSpPr>
          <p:nvPr/>
        </p:nvSpPr>
        <p:spPr bwMode="auto">
          <a:xfrm>
            <a:off x="5940425" y="2373313"/>
            <a:ext cx="2505075" cy="0"/>
          </a:xfrm>
          <a:prstGeom prst="line">
            <a:avLst/>
          </a:prstGeom>
          <a:noFill/>
          <a:ln w="28575">
            <a:solidFill>
              <a:schemeClr val="tx1"/>
            </a:solidFill>
            <a:round/>
            <a:headEnd/>
            <a:tailEnd/>
          </a:ln>
          <a:effectLst/>
        </p:spPr>
        <p:txBody>
          <a:bodyPr/>
          <a:lstStyle/>
          <a:p>
            <a:endParaRPr lang="el-GR" dirty="0"/>
          </a:p>
        </p:txBody>
      </p:sp>
      <p:sp>
        <p:nvSpPr>
          <p:cNvPr id="25626" name="Line 26"/>
          <p:cNvSpPr>
            <a:spLocks noChangeShapeType="1"/>
          </p:cNvSpPr>
          <p:nvPr/>
        </p:nvSpPr>
        <p:spPr bwMode="auto">
          <a:xfrm>
            <a:off x="5940425" y="3059113"/>
            <a:ext cx="2505075" cy="0"/>
          </a:xfrm>
          <a:prstGeom prst="line">
            <a:avLst/>
          </a:prstGeom>
          <a:noFill/>
          <a:ln w="28575">
            <a:solidFill>
              <a:schemeClr val="tx1"/>
            </a:solidFill>
            <a:round/>
            <a:headEnd/>
            <a:tailEnd/>
          </a:ln>
          <a:effectLst/>
        </p:spPr>
        <p:txBody>
          <a:bodyPr/>
          <a:lstStyle/>
          <a:p>
            <a:endParaRPr lang="el-GR" dirty="0"/>
          </a:p>
        </p:txBody>
      </p:sp>
      <p:sp>
        <p:nvSpPr>
          <p:cNvPr id="25627" name="Line 27"/>
          <p:cNvSpPr>
            <a:spLocks noChangeShapeType="1"/>
          </p:cNvSpPr>
          <p:nvPr/>
        </p:nvSpPr>
        <p:spPr bwMode="auto">
          <a:xfrm>
            <a:off x="5940425" y="2601913"/>
            <a:ext cx="2505075" cy="0"/>
          </a:xfrm>
          <a:prstGeom prst="line">
            <a:avLst/>
          </a:prstGeom>
          <a:noFill/>
          <a:ln w="9525">
            <a:solidFill>
              <a:schemeClr val="tx1"/>
            </a:solidFill>
            <a:round/>
            <a:headEnd/>
            <a:tailEnd/>
          </a:ln>
          <a:effectLst/>
        </p:spPr>
        <p:txBody>
          <a:bodyPr/>
          <a:lstStyle/>
          <a:p>
            <a:endParaRPr lang="el-GR" dirty="0"/>
          </a:p>
        </p:txBody>
      </p:sp>
      <p:sp>
        <p:nvSpPr>
          <p:cNvPr id="25628" name="Line 28"/>
          <p:cNvSpPr>
            <a:spLocks noChangeShapeType="1"/>
          </p:cNvSpPr>
          <p:nvPr/>
        </p:nvSpPr>
        <p:spPr bwMode="auto">
          <a:xfrm>
            <a:off x="5940425" y="2144713"/>
            <a:ext cx="2505075" cy="0"/>
          </a:xfrm>
          <a:prstGeom prst="line">
            <a:avLst/>
          </a:prstGeom>
          <a:noFill/>
          <a:ln w="9525">
            <a:solidFill>
              <a:schemeClr val="tx1"/>
            </a:solidFill>
            <a:round/>
            <a:headEnd/>
            <a:tailEnd/>
          </a:ln>
          <a:effectLst/>
        </p:spPr>
        <p:txBody>
          <a:bodyPr/>
          <a:lstStyle/>
          <a:p>
            <a:endParaRPr lang="el-GR" dirty="0"/>
          </a:p>
        </p:txBody>
      </p:sp>
      <p:sp>
        <p:nvSpPr>
          <p:cNvPr id="25629" name="Line 29"/>
          <p:cNvSpPr>
            <a:spLocks noChangeShapeType="1"/>
          </p:cNvSpPr>
          <p:nvPr/>
        </p:nvSpPr>
        <p:spPr bwMode="auto">
          <a:xfrm>
            <a:off x="5940425" y="2830513"/>
            <a:ext cx="2505075" cy="0"/>
          </a:xfrm>
          <a:prstGeom prst="line">
            <a:avLst/>
          </a:prstGeom>
          <a:noFill/>
          <a:ln w="9525">
            <a:solidFill>
              <a:schemeClr val="tx1"/>
            </a:solidFill>
            <a:round/>
            <a:headEnd/>
            <a:tailEnd/>
          </a:ln>
          <a:effectLst/>
        </p:spPr>
        <p:txBody>
          <a:bodyPr/>
          <a:lstStyle/>
          <a:p>
            <a:endParaRPr lang="el-GR" dirty="0"/>
          </a:p>
        </p:txBody>
      </p:sp>
      <p:sp>
        <p:nvSpPr>
          <p:cNvPr id="25630" name="Line 30"/>
          <p:cNvSpPr>
            <a:spLocks noChangeShapeType="1"/>
          </p:cNvSpPr>
          <p:nvPr/>
        </p:nvSpPr>
        <p:spPr bwMode="auto">
          <a:xfrm>
            <a:off x="3268663" y="3933825"/>
            <a:ext cx="2506662" cy="1588"/>
          </a:xfrm>
          <a:prstGeom prst="line">
            <a:avLst/>
          </a:prstGeom>
          <a:noFill/>
          <a:ln w="28575">
            <a:solidFill>
              <a:schemeClr val="tx1"/>
            </a:solidFill>
            <a:round/>
            <a:headEnd/>
            <a:tailEnd/>
          </a:ln>
          <a:effectLst/>
        </p:spPr>
        <p:txBody>
          <a:bodyPr/>
          <a:lstStyle/>
          <a:p>
            <a:endParaRPr lang="el-GR" dirty="0"/>
          </a:p>
        </p:txBody>
      </p:sp>
      <p:sp>
        <p:nvSpPr>
          <p:cNvPr id="25631" name="Line 31"/>
          <p:cNvSpPr>
            <a:spLocks noChangeShapeType="1"/>
          </p:cNvSpPr>
          <p:nvPr/>
        </p:nvSpPr>
        <p:spPr bwMode="auto">
          <a:xfrm>
            <a:off x="3268663" y="4162425"/>
            <a:ext cx="2506662" cy="1588"/>
          </a:xfrm>
          <a:prstGeom prst="line">
            <a:avLst/>
          </a:prstGeom>
          <a:noFill/>
          <a:ln w="9525">
            <a:solidFill>
              <a:schemeClr val="tx1"/>
            </a:solidFill>
            <a:round/>
            <a:headEnd/>
            <a:tailEnd/>
          </a:ln>
          <a:effectLst/>
        </p:spPr>
        <p:txBody>
          <a:bodyPr/>
          <a:lstStyle/>
          <a:p>
            <a:endParaRPr lang="el-GR" dirty="0"/>
          </a:p>
        </p:txBody>
      </p:sp>
      <p:sp>
        <p:nvSpPr>
          <p:cNvPr id="25632" name="Line 32"/>
          <p:cNvSpPr>
            <a:spLocks noChangeShapeType="1"/>
          </p:cNvSpPr>
          <p:nvPr/>
        </p:nvSpPr>
        <p:spPr bwMode="auto">
          <a:xfrm>
            <a:off x="3268663" y="4619625"/>
            <a:ext cx="2506662" cy="1588"/>
          </a:xfrm>
          <a:prstGeom prst="line">
            <a:avLst/>
          </a:prstGeom>
          <a:noFill/>
          <a:ln w="28575">
            <a:solidFill>
              <a:schemeClr val="tx1"/>
            </a:solidFill>
            <a:round/>
            <a:headEnd/>
            <a:tailEnd/>
          </a:ln>
          <a:effectLst/>
        </p:spPr>
        <p:txBody>
          <a:bodyPr/>
          <a:lstStyle/>
          <a:p>
            <a:endParaRPr lang="el-GR" dirty="0"/>
          </a:p>
        </p:txBody>
      </p:sp>
      <p:sp>
        <p:nvSpPr>
          <p:cNvPr id="25633" name="Line 33"/>
          <p:cNvSpPr>
            <a:spLocks noChangeShapeType="1"/>
          </p:cNvSpPr>
          <p:nvPr/>
        </p:nvSpPr>
        <p:spPr bwMode="auto">
          <a:xfrm>
            <a:off x="3268663" y="5305425"/>
            <a:ext cx="2506662" cy="1588"/>
          </a:xfrm>
          <a:prstGeom prst="line">
            <a:avLst/>
          </a:prstGeom>
          <a:noFill/>
          <a:ln w="28575">
            <a:solidFill>
              <a:schemeClr val="tx1"/>
            </a:solidFill>
            <a:round/>
            <a:headEnd/>
            <a:tailEnd/>
          </a:ln>
          <a:effectLst/>
        </p:spPr>
        <p:txBody>
          <a:bodyPr/>
          <a:lstStyle/>
          <a:p>
            <a:endParaRPr lang="el-GR" dirty="0"/>
          </a:p>
        </p:txBody>
      </p:sp>
      <p:sp>
        <p:nvSpPr>
          <p:cNvPr id="25634" name="Line 34"/>
          <p:cNvSpPr>
            <a:spLocks noChangeShapeType="1"/>
          </p:cNvSpPr>
          <p:nvPr/>
        </p:nvSpPr>
        <p:spPr bwMode="auto">
          <a:xfrm>
            <a:off x="3268663" y="4848225"/>
            <a:ext cx="2506662" cy="1588"/>
          </a:xfrm>
          <a:prstGeom prst="line">
            <a:avLst/>
          </a:prstGeom>
          <a:noFill/>
          <a:ln w="9525">
            <a:solidFill>
              <a:schemeClr val="tx1"/>
            </a:solidFill>
            <a:round/>
            <a:headEnd/>
            <a:tailEnd/>
          </a:ln>
          <a:effectLst/>
        </p:spPr>
        <p:txBody>
          <a:bodyPr/>
          <a:lstStyle/>
          <a:p>
            <a:endParaRPr lang="el-GR" dirty="0"/>
          </a:p>
        </p:txBody>
      </p:sp>
      <p:sp>
        <p:nvSpPr>
          <p:cNvPr id="25635" name="Line 35"/>
          <p:cNvSpPr>
            <a:spLocks noChangeShapeType="1"/>
          </p:cNvSpPr>
          <p:nvPr/>
        </p:nvSpPr>
        <p:spPr bwMode="auto">
          <a:xfrm>
            <a:off x="3268663" y="4391025"/>
            <a:ext cx="2506662" cy="1588"/>
          </a:xfrm>
          <a:prstGeom prst="line">
            <a:avLst/>
          </a:prstGeom>
          <a:noFill/>
          <a:ln w="9525">
            <a:solidFill>
              <a:schemeClr val="tx1"/>
            </a:solidFill>
            <a:round/>
            <a:headEnd/>
            <a:tailEnd/>
          </a:ln>
          <a:effectLst/>
        </p:spPr>
        <p:txBody>
          <a:bodyPr/>
          <a:lstStyle/>
          <a:p>
            <a:endParaRPr lang="el-GR" dirty="0"/>
          </a:p>
        </p:txBody>
      </p:sp>
      <p:sp>
        <p:nvSpPr>
          <p:cNvPr id="25636" name="Line 36"/>
          <p:cNvSpPr>
            <a:spLocks noChangeShapeType="1"/>
          </p:cNvSpPr>
          <p:nvPr/>
        </p:nvSpPr>
        <p:spPr bwMode="auto">
          <a:xfrm>
            <a:off x="3268663" y="5076825"/>
            <a:ext cx="2506662" cy="1588"/>
          </a:xfrm>
          <a:prstGeom prst="line">
            <a:avLst/>
          </a:prstGeom>
          <a:noFill/>
          <a:ln w="9525">
            <a:solidFill>
              <a:schemeClr val="tx1"/>
            </a:solidFill>
            <a:round/>
            <a:headEnd/>
            <a:tailEnd/>
          </a:ln>
          <a:effectLst/>
        </p:spPr>
        <p:txBody>
          <a:bodyPr/>
          <a:lstStyle/>
          <a:p>
            <a:endParaRPr lang="el-GR" dirty="0"/>
          </a:p>
        </p:txBody>
      </p:sp>
      <p:sp>
        <p:nvSpPr>
          <p:cNvPr id="25637" name="Line 37"/>
          <p:cNvSpPr>
            <a:spLocks noChangeShapeType="1"/>
          </p:cNvSpPr>
          <p:nvPr/>
        </p:nvSpPr>
        <p:spPr bwMode="auto">
          <a:xfrm>
            <a:off x="6011863" y="3933825"/>
            <a:ext cx="2505075" cy="1588"/>
          </a:xfrm>
          <a:prstGeom prst="line">
            <a:avLst/>
          </a:prstGeom>
          <a:noFill/>
          <a:ln w="28575">
            <a:solidFill>
              <a:schemeClr val="tx1"/>
            </a:solidFill>
            <a:round/>
            <a:headEnd/>
            <a:tailEnd/>
          </a:ln>
          <a:effectLst/>
        </p:spPr>
        <p:txBody>
          <a:bodyPr/>
          <a:lstStyle/>
          <a:p>
            <a:endParaRPr lang="el-GR" dirty="0"/>
          </a:p>
        </p:txBody>
      </p:sp>
      <p:sp>
        <p:nvSpPr>
          <p:cNvPr id="25638" name="Line 38"/>
          <p:cNvSpPr>
            <a:spLocks noChangeShapeType="1"/>
          </p:cNvSpPr>
          <p:nvPr/>
        </p:nvSpPr>
        <p:spPr bwMode="auto">
          <a:xfrm>
            <a:off x="6011863" y="4162425"/>
            <a:ext cx="2505075" cy="1588"/>
          </a:xfrm>
          <a:prstGeom prst="line">
            <a:avLst/>
          </a:prstGeom>
          <a:noFill/>
          <a:ln w="9525">
            <a:solidFill>
              <a:schemeClr val="tx1"/>
            </a:solidFill>
            <a:round/>
            <a:headEnd/>
            <a:tailEnd/>
          </a:ln>
          <a:effectLst/>
        </p:spPr>
        <p:txBody>
          <a:bodyPr/>
          <a:lstStyle/>
          <a:p>
            <a:endParaRPr lang="el-GR" dirty="0"/>
          </a:p>
        </p:txBody>
      </p:sp>
      <p:sp>
        <p:nvSpPr>
          <p:cNvPr id="25639" name="Line 39"/>
          <p:cNvSpPr>
            <a:spLocks noChangeShapeType="1"/>
          </p:cNvSpPr>
          <p:nvPr/>
        </p:nvSpPr>
        <p:spPr bwMode="auto">
          <a:xfrm>
            <a:off x="6011863" y="4619625"/>
            <a:ext cx="2505075" cy="1588"/>
          </a:xfrm>
          <a:prstGeom prst="line">
            <a:avLst/>
          </a:prstGeom>
          <a:noFill/>
          <a:ln w="28575">
            <a:solidFill>
              <a:schemeClr val="tx1"/>
            </a:solidFill>
            <a:round/>
            <a:headEnd/>
            <a:tailEnd/>
          </a:ln>
          <a:effectLst/>
        </p:spPr>
        <p:txBody>
          <a:bodyPr/>
          <a:lstStyle/>
          <a:p>
            <a:endParaRPr lang="el-GR" dirty="0"/>
          </a:p>
        </p:txBody>
      </p:sp>
      <p:sp>
        <p:nvSpPr>
          <p:cNvPr id="25640" name="Line 40"/>
          <p:cNvSpPr>
            <a:spLocks noChangeShapeType="1"/>
          </p:cNvSpPr>
          <p:nvPr/>
        </p:nvSpPr>
        <p:spPr bwMode="auto">
          <a:xfrm>
            <a:off x="6011863" y="5305425"/>
            <a:ext cx="2505075" cy="1588"/>
          </a:xfrm>
          <a:prstGeom prst="line">
            <a:avLst/>
          </a:prstGeom>
          <a:noFill/>
          <a:ln w="28575">
            <a:solidFill>
              <a:schemeClr val="tx1"/>
            </a:solidFill>
            <a:round/>
            <a:headEnd/>
            <a:tailEnd/>
          </a:ln>
          <a:effectLst/>
        </p:spPr>
        <p:txBody>
          <a:bodyPr/>
          <a:lstStyle/>
          <a:p>
            <a:endParaRPr lang="el-GR" dirty="0"/>
          </a:p>
        </p:txBody>
      </p:sp>
      <p:sp>
        <p:nvSpPr>
          <p:cNvPr id="25641" name="Line 41"/>
          <p:cNvSpPr>
            <a:spLocks noChangeShapeType="1"/>
          </p:cNvSpPr>
          <p:nvPr/>
        </p:nvSpPr>
        <p:spPr bwMode="auto">
          <a:xfrm>
            <a:off x="6011863" y="4848225"/>
            <a:ext cx="2505075" cy="1588"/>
          </a:xfrm>
          <a:prstGeom prst="line">
            <a:avLst/>
          </a:prstGeom>
          <a:noFill/>
          <a:ln w="9525">
            <a:solidFill>
              <a:schemeClr val="tx1"/>
            </a:solidFill>
            <a:round/>
            <a:headEnd/>
            <a:tailEnd/>
          </a:ln>
          <a:effectLst/>
        </p:spPr>
        <p:txBody>
          <a:bodyPr/>
          <a:lstStyle/>
          <a:p>
            <a:endParaRPr lang="el-GR" dirty="0"/>
          </a:p>
        </p:txBody>
      </p:sp>
      <p:sp>
        <p:nvSpPr>
          <p:cNvPr id="25642" name="Line 42"/>
          <p:cNvSpPr>
            <a:spLocks noChangeShapeType="1"/>
          </p:cNvSpPr>
          <p:nvPr/>
        </p:nvSpPr>
        <p:spPr bwMode="auto">
          <a:xfrm>
            <a:off x="6011863" y="4391025"/>
            <a:ext cx="2505075" cy="1588"/>
          </a:xfrm>
          <a:prstGeom prst="line">
            <a:avLst/>
          </a:prstGeom>
          <a:noFill/>
          <a:ln w="9525">
            <a:solidFill>
              <a:schemeClr val="tx1"/>
            </a:solidFill>
            <a:round/>
            <a:headEnd/>
            <a:tailEnd/>
          </a:ln>
          <a:effectLst/>
        </p:spPr>
        <p:txBody>
          <a:bodyPr/>
          <a:lstStyle/>
          <a:p>
            <a:endParaRPr lang="el-GR" dirty="0"/>
          </a:p>
        </p:txBody>
      </p:sp>
      <p:sp>
        <p:nvSpPr>
          <p:cNvPr id="25643" name="Line 43"/>
          <p:cNvSpPr>
            <a:spLocks noChangeShapeType="1"/>
          </p:cNvSpPr>
          <p:nvPr/>
        </p:nvSpPr>
        <p:spPr bwMode="auto">
          <a:xfrm>
            <a:off x="6011863" y="5076825"/>
            <a:ext cx="2505075" cy="1588"/>
          </a:xfrm>
          <a:prstGeom prst="line">
            <a:avLst/>
          </a:prstGeom>
          <a:noFill/>
          <a:ln w="9525">
            <a:solidFill>
              <a:schemeClr val="tx1"/>
            </a:solidFill>
            <a:round/>
            <a:headEnd/>
            <a:tailEnd/>
          </a:ln>
          <a:effectLst/>
        </p:spPr>
        <p:txBody>
          <a:bodyPr/>
          <a:lstStyle/>
          <a:p>
            <a:endParaRPr lang="el-GR" dirty="0"/>
          </a:p>
        </p:txBody>
      </p:sp>
      <p:sp>
        <p:nvSpPr>
          <p:cNvPr id="25645" name="Oval 45"/>
          <p:cNvSpPr>
            <a:spLocks noChangeArrowheads="1"/>
          </p:cNvSpPr>
          <p:nvPr/>
        </p:nvSpPr>
        <p:spPr bwMode="auto">
          <a:xfrm>
            <a:off x="4572000" y="1484784"/>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46" name="Oval 46"/>
          <p:cNvSpPr>
            <a:spLocks noChangeArrowheads="1"/>
          </p:cNvSpPr>
          <p:nvPr/>
        </p:nvSpPr>
        <p:spPr bwMode="auto">
          <a:xfrm>
            <a:off x="7164288" y="1700808"/>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47" name="Oval 47"/>
          <p:cNvSpPr>
            <a:spLocks noChangeArrowheads="1"/>
          </p:cNvSpPr>
          <p:nvPr/>
        </p:nvSpPr>
        <p:spPr bwMode="auto">
          <a:xfrm>
            <a:off x="6804248" y="1772816"/>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48" name="Oval 48"/>
          <p:cNvSpPr>
            <a:spLocks noChangeArrowheads="1"/>
          </p:cNvSpPr>
          <p:nvPr/>
        </p:nvSpPr>
        <p:spPr bwMode="auto">
          <a:xfrm>
            <a:off x="827584" y="3933056"/>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49" name="Oval 49"/>
          <p:cNvSpPr>
            <a:spLocks noChangeArrowheads="1"/>
          </p:cNvSpPr>
          <p:nvPr/>
        </p:nvSpPr>
        <p:spPr bwMode="auto">
          <a:xfrm>
            <a:off x="2483768" y="5085184"/>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50" name="Oval 50"/>
          <p:cNvSpPr>
            <a:spLocks noChangeArrowheads="1"/>
          </p:cNvSpPr>
          <p:nvPr/>
        </p:nvSpPr>
        <p:spPr bwMode="auto">
          <a:xfrm>
            <a:off x="3491880" y="4869160"/>
            <a:ext cx="134938"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51" name="Oval 51"/>
          <p:cNvSpPr>
            <a:spLocks noChangeArrowheads="1"/>
          </p:cNvSpPr>
          <p:nvPr/>
        </p:nvSpPr>
        <p:spPr bwMode="auto">
          <a:xfrm>
            <a:off x="3779912" y="5013176"/>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52" name="Oval 52"/>
          <p:cNvSpPr>
            <a:spLocks noChangeArrowheads="1"/>
          </p:cNvSpPr>
          <p:nvPr/>
        </p:nvSpPr>
        <p:spPr bwMode="auto">
          <a:xfrm>
            <a:off x="4067944" y="4869160"/>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53" name="Oval 53"/>
          <p:cNvSpPr>
            <a:spLocks noChangeArrowheads="1"/>
          </p:cNvSpPr>
          <p:nvPr/>
        </p:nvSpPr>
        <p:spPr bwMode="auto">
          <a:xfrm>
            <a:off x="4499992" y="5085184"/>
            <a:ext cx="134938"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54" name="Oval 54"/>
          <p:cNvSpPr>
            <a:spLocks noChangeArrowheads="1"/>
          </p:cNvSpPr>
          <p:nvPr/>
        </p:nvSpPr>
        <p:spPr bwMode="auto">
          <a:xfrm>
            <a:off x="6146800" y="4391025"/>
            <a:ext cx="134938"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55" name="Oval 55"/>
          <p:cNvSpPr>
            <a:spLocks noChangeArrowheads="1"/>
          </p:cNvSpPr>
          <p:nvPr/>
        </p:nvSpPr>
        <p:spPr bwMode="auto">
          <a:xfrm>
            <a:off x="6372200" y="4365104"/>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56" name="Oval 56"/>
          <p:cNvSpPr>
            <a:spLocks noChangeArrowheads="1"/>
          </p:cNvSpPr>
          <p:nvPr/>
        </p:nvSpPr>
        <p:spPr bwMode="auto">
          <a:xfrm>
            <a:off x="6588224" y="4149080"/>
            <a:ext cx="134938"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57" name="Oval 57"/>
          <p:cNvSpPr>
            <a:spLocks noChangeArrowheads="1"/>
          </p:cNvSpPr>
          <p:nvPr/>
        </p:nvSpPr>
        <p:spPr bwMode="auto">
          <a:xfrm>
            <a:off x="6876256" y="4149080"/>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58" name="Oval 58"/>
          <p:cNvSpPr>
            <a:spLocks noChangeArrowheads="1"/>
          </p:cNvSpPr>
          <p:nvPr/>
        </p:nvSpPr>
        <p:spPr bwMode="auto">
          <a:xfrm>
            <a:off x="7092280" y="4437112"/>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59" name="Oval 59"/>
          <p:cNvSpPr>
            <a:spLocks noChangeArrowheads="1"/>
          </p:cNvSpPr>
          <p:nvPr/>
        </p:nvSpPr>
        <p:spPr bwMode="auto">
          <a:xfrm>
            <a:off x="7380312" y="4437112"/>
            <a:ext cx="134938"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60" name="Oval 60"/>
          <p:cNvSpPr>
            <a:spLocks noChangeArrowheads="1"/>
          </p:cNvSpPr>
          <p:nvPr/>
        </p:nvSpPr>
        <p:spPr bwMode="auto">
          <a:xfrm>
            <a:off x="7596336" y="4221088"/>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61" name="Oval 61"/>
          <p:cNvSpPr>
            <a:spLocks noChangeArrowheads="1"/>
          </p:cNvSpPr>
          <p:nvPr/>
        </p:nvSpPr>
        <p:spPr bwMode="auto">
          <a:xfrm>
            <a:off x="7884368" y="4149080"/>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62" name="Oval 62"/>
          <p:cNvSpPr>
            <a:spLocks noChangeArrowheads="1"/>
          </p:cNvSpPr>
          <p:nvPr/>
        </p:nvSpPr>
        <p:spPr bwMode="auto">
          <a:xfrm>
            <a:off x="8100392" y="4365104"/>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669" name="Rectangle 69"/>
          <p:cNvSpPr>
            <a:spLocks noChangeArrowheads="1"/>
          </p:cNvSpPr>
          <p:nvPr/>
        </p:nvSpPr>
        <p:spPr bwMode="auto">
          <a:xfrm>
            <a:off x="3365500" y="2144713"/>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70" name="Rectangle 70"/>
          <p:cNvSpPr>
            <a:spLocks noChangeArrowheads="1"/>
          </p:cNvSpPr>
          <p:nvPr/>
        </p:nvSpPr>
        <p:spPr bwMode="auto">
          <a:xfrm>
            <a:off x="3636963" y="2449513"/>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71" name="Rectangle 71"/>
          <p:cNvSpPr>
            <a:spLocks noChangeArrowheads="1"/>
          </p:cNvSpPr>
          <p:nvPr/>
        </p:nvSpPr>
        <p:spPr bwMode="auto">
          <a:xfrm>
            <a:off x="3840163" y="2144713"/>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72" name="Rectangle 72"/>
          <p:cNvSpPr>
            <a:spLocks noChangeArrowheads="1"/>
          </p:cNvSpPr>
          <p:nvPr/>
        </p:nvSpPr>
        <p:spPr bwMode="auto">
          <a:xfrm>
            <a:off x="4178300" y="2373313"/>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73" name="Rectangle 73"/>
          <p:cNvSpPr>
            <a:spLocks noChangeArrowheads="1"/>
          </p:cNvSpPr>
          <p:nvPr/>
        </p:nvSpPr>
        <p:spPr bwMode="auto">
          <a:xfrm>
            <a:off x="4314825" y="1916113"/>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74" name="Rectangle 74"/>
          <p:cNvSpPr>
            <a:spLocks noChangeArrowheads="1"/>
          </p:cNvSpPr>
          <p:nvPr/>
        </p:nvSpPr>
        <p:spPr bwMode="auto">
          <a:xfrm>
            <a:off x="4856163" y="1839913"/>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75" name="Rectangle 75"/>
          <p:cNvSpPr>
            <a:spLocks noChangeArrowheads="1"/>
          </p:cNvSpPr>
          <p:nvPr/>
        </p:nvSpPr>
        <p:spPr bwMode="auto">
          <a:xfrm>
            <a:off x="5059363" y="1992313"/>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76" name="Rectangle 76"/>
          <p:cNvSpPr>
            <a:spLocks noChangeArrowheads="1"/>
          </p:cNvSpPr>
          <p:nvPr/>
        </p:nvSpPr>
        <p:spPr bwMode="auto">
          <a:xfrm>
            <a:off x="5127625" y="2449513"/>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77" name="Rectangle 77"/>
          <p:cNvSpPr>
            <a:spLocks noChangeArrowheads="1"/>
          </p:cNvSpPr>
          <p:nvPr/>
        </p:nvSpPr>
        <p:spPr bwMode="auto">
          <a:xfrm>
            <a:off x="5534025" y="2220913"/>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79" name="Rectangle 79"/>
          <p:cNvSpPr>
            <a:spLocks noChangeArrowheads="1"/>
          </p:cNvSpPr>
          <p:nvPr/>
        </p:nvSpPr>
        <p:spPr bwMode="auto">
          <a:xfrm>
            <a:off x="1219200" y="4213225"/>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80" name="Rectangle 80"/>
          <p:cNvSpPr>
            <a:spLocks noChangeArrowheads="1"/>
          </p:cNvSpPr>
          <p:nvPr/>
        </p:nvSpPr>
        <p:spPr bwMode="auto">
          <a:xfrm>
            <a:off x="1354138" y="4594225"/>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81" name="Rectangle 81"/>
          <p:cNvSpPr>
            <a:spLocks noChangeArrowheads="1"/>
          </p:cNvSpPr>
          <p:nvPr/>
        </p:nvSpPr>
        <p:spPr bwMode="auto">
          <a:xfrm>
            <a:off x="1692275" y="4365625"/>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82" name="Rectangle 82"/>
          <p:cNvSpPr>
            <a:spLocks noChangeArrowheads="1"/>
          </p:cNvSpPr>
          <p:nvPr/>
        </p:nvSpPr>
        <p:spPr bwMode="auto">
          <a:xfrm>
            <a:off x="1963738" y="4670425"/>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83" name="Rectangle 83"/>
          <p:cNvSpPr>
            <a:spLocks noChangeArrowheads="1"/>
          </p:cNvSpPr>
          <p:nvPr/>
        </p:nvSpPr>
        <p:spPr bwMode="auto">
          <a:xfrm>
            <a:off x="2235200" y="4441825"/>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84" name="Rectangle 84"/>
          <p:cNvSpPr>
            <a:spLocks noChangeArrowheads="1"/>
          </p:cNvSpPr>
          <p:nvPr/>
        </p:nvSpPr>
        <p:spPr bwMode="auto">
          <a:xfrm>
            <a:off x="2776538" y="4670425"/>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85" name="Rectangle 85"/>
          <p:cNvSpPr>
            <a:spLocks noChangeArrowheads="1"/>
          </p:cNvSpPr>
          <p:nvPr/>
        </p:nvSpPr>
        <p:spPr bwMode="auto">
          <a:xfrm>
            <a:off x="2979738" y="4441825"/>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86" name="Rectangle 86"/>
          <p:cNvSpPr>
            <a:spLocks noChangeArrowheads="1"/>
          </p:cNvSpPr>
          <p:nvPr/>
        </p:nvSpPr>
        <p:spPr bwMode="auto">
          <a:xfrm>
            <a:off x="744538" y="4670425"/>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87" name="Rectangle 87"/>
          <p:cNvSpPr>
            <a:spLocks noChangeArrowheads="1"/>
          </p:cNvSpPr>
          <p:nvPr/>
        </p:nvSpPr>
        <p:spPr bwMode="auto">
          <a:xfrm>
            <a:off x="812800" y="4441825"/>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88" name="Rectangle 88"/>
          <p:cNvSpPr>
            <a:spLocks noChangeArrowheads="1"/>
          </p:cNvSpPr>
          <p:nvPr/>
        </p:nvSpPr>
        <p:spPr bwMode="auto">
          <a:xfrm>
            <a:off x="4487863" y="4467225"/>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89" name="Rectangle 89"/>
          <p:cNvSpPr>
            <a:spLocks noChangeArrowheads="1"/>
          </p:cNvSpPr>
          <p:nvPr/>
        </p:nvSpPr>
        <p:spPr bwMode="auto">
          <a:xfrm>
            <a:off x="4759325" y="4238625"/>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90" name="Rectangle 90"/>
          <p:cNvSpPr>
            <a:spLocks noChangeArrowheads="1"/>
          </p:cNvSpPr>
          <p:nvPr/>
        </p:nvSpPr>
        <p:spPr bwMode="auto">
          <a:xfrm>
            <a:off x="4962525" y="4695825"/>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91" name="Rectangle 91"/>
          <p:cNvSpPr>
            <a:spLocks noChangeArrowheads="1"/>
          </p:cNvSpPr>
          <p:nvPr/>
        </p:nvSpPr>
        <p:spPr bwMode="auto">
          <a:xfrm>
            <a:off x="5165725" y="4467225"/>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92" name="Rectangle 92"/>
          <p:cNvSpPr>
            <a:spLocks noChangeArrowheads="1"/>
          </p:cNvSpPr>
          <p:nvPr/>
        </p:nvSpPr>
        <p:spPr bwMode="auto">
          <a:xfrm>
            <a:off x="3336925" y="4543425"/>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93" name="Rectangle 93"/>
          <p:cNvSpPr>
            <a:spLocks noChangeArrowheads="1"/>
          </p:cNvSpPr>
          <p:nvPr/>
        </p:nvSpPr>
        <p:spPr bwMode="auto">
          <a:xfrm>
            <a:off x="6413500" y="2449513"/>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94" name="Rectangle 94"/>
          <p:cNvSpPr>
            <a:spLocks noChangeArrowheads="1"/>
          </p:cNvSpPr>
          <p:nvPr/>
        </p:nvSpPr>
        <p:spPr bwMode="auto">
          <a:xfrm>
            <a:off x="5503863" y="4924425"/>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95" name="Rectangle 95"/>
          <p:cNvSpPr>
            <a:spLocks noChangeArrowheads="1"/>
          </p:cNvSpPr>
          <p:nvPr/>
        </p:nvSpPr>
        <p:spPr bwMode="auto">
          <a:xfrm>
            <a:off x="6210300" y="2068513"/>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96" name="Rectangle 96"/>
          <p:cNvSpPr>
            <a:spLocks noChangeArrowheads="1"/>
          </p:cNvSpPr>
          <p:nvPr/>
        </p:nvSpPr>
        <p:spPr bwMode="auto">
          <a:xfrm>
            <a:off x="7159625" y="2601913"/>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97" name="Rectangle 97"/>
          <p:cNvSpPr>
            <a:spLocks noChangeArrowheads="1"/>
          </p:cNvSpPr>
          <p:nvPr/>
        </p:nvSpPr>
        <p:spPr bwMode="auto">
          <a:xfrm>
            <a:off x="7497763" y="1992313"/>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98" name="Rectangle 98"/>
          <p:cNvSpPr>
            <a:spLocks noChangeArrowheads="1"/>
          </p:cNvSpPr>
          <p:nvPr/>
        </p:nvSpPr>
        <p:spPr bwMode="auto">
          <a:xfrm>
            <a:off x="7700963" y="2449513"/>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699" name="Rectangle 99"/>
          <p:cNvSpPr>
            <a:spLocks noChangeArrowheads="1"/>
          </p:cNvSpPr>
          <p:nvPr/>
        </p:nvSpPr>
        <p:spPr bwMode="auto">
          <a:xfrm>
            <a:off x="7972425" y="2220913"/>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700" name="Rectangle 100"/>
          <p:cNvSpPr>
            <a:spLocks noChangeArrowheads="1"/>
          </p:cNvSpPr>
          <p:nvPr/>
        </p:nvSpPr>
        <p:spPr bwMode="auto">
          <a:xfrm>
            <a:off x="8242300" y="2525713"/>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701" name="Rectangle 101"/>
          <p:cNvSpPr>
            <a:spLocks noChangeArrowheads="1"/>
          </p:cNvSpPr>
          <p:nvPr/>
        </p:nvSpPr>
        <p:spPr bwMode="auto">
          <a:xfrm>
            <a:off x="6550025" y="2068513"/>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703" name="Rectangle 103"/>
          <p:cNvSpPr>
            <a:spLocks noChangeArrowheads="1"/>
          </p:cNvSpPr>
          <p:nvPr/>
        </p:nvSpPr>
        <p:spPr bwMode="auto">
          <a:xfrm>
            <a:off x="4246563" y="3135313"/>
            <a:ext cx="539750" cy="457200"/>
          </a:xfrm>
          <a:prstGeom prst="rect">
            <a:avLst/>
          </a:prstGeom>
          <a:noFill/>
          <a:ln w="9525">
            <a:noFill/>
            <a:miter lim="800000"/>
            <a:headEnd/>
            <a:tailEnd/>
          </a:ln>
          <a:effectLst/>
        </p:spPr>
        <p:txBody>
          <a:bodyPr>
            <a:spAutoFit/>
          </a:bodyPr>
          <a:lstStyle/>
          <a:p>
            <a:r>
              <a:rPr kumimoji="0" lang="en-US" b="0" dirty="0">
                <a:effectLst>
                  <a:outerShdw blurRad="38100" dist="38100" dir="2700000" algn="tl">
                    <a:srgbClr val="FFFFFF"/>
                  </a:outerShdw>
                </a:effectLst>
              </a:rPr>
              <a:t>1</a:t>
            </a:r>
            <a:endParaRPr kumimoji="0" lang="el-GR" b="0" dirty="0">
              <a:effectLst>
                <a:outerShdw blurRad="38100" dist="38100" dir="2700000" algn="tl">
                  <a:srgbClr val="FFFFFF"/>
                </a:outerShdw>
              </a:effectLst>
            </a:endParaRPr>
          </a:p>
        </p:txBody>
      </p:sp>
      <p:sp>
        <p:nvSpPr>
          <p:cNvPr id="25704" name="Rectangle 104"/>
          <p:cNvSpPr>
            <a:spLocks noChangeArrowheads="1"/>
          </p:cNvSpPr>
          <p:nvPr/>
        </p:nvSpPr>
        <p:spPr bwMode="auto">
          <a:xfrm>
            <a:off x="6888163" y="3059113"/>
            <a:ext cx="336550" cy="457200"/>
          </a:xfrm>
          <a:prstGeom prst="rect">
            <a:avLst/>
          </a:prstGeom>
          <a:noFill/>
          <a:ln w="9525">
            <a:noFill/>
            <a:miter lim="800000"/>
            <a:headEnd/>
            <a:tailEnd/>
          </a:ln>
          <a:effectLst/>
        </p:spPr>
        <p:txBody>
          <a:bodyPr wrap="none">
            <a:spAutoFit/>
          </a:bodyPr>
          <a:lstStyle/>
          <a:p>
            <a:r>
              <a:rPr kumimoji="0" lang="en-US" b="0" dirty="0">
                <a:effectLst>
                  <a:outerShdw blurRad="38100" dist="38100" dir="2700000" algn="tl">
                    <a:srgbClr val="FFFFFF"/>
                  </a:outerShdw>
                </a:effectLst>
              </a:rPr>
              <a:t>2</a:t>
            </a:r>
            <a:endParaRPr kumimoji="0" lang="el-GR" b="0" dirty="0">
              <a:effectLst>
                <a:outerShdw blurRad="38100" dist="38100" dir="2700000" algn="tl">
                  <a:srgbClr val="FFFFFF"/>
                </a:outerShdw>
              </a:effectLst>
            </a:endParaRPr>
          </a:p>
        </p:txBody>
      </p:sp>
      <p:sp>
        <p:nvSpPr>
          <p:cNvPr id="25705" name="Rectangle 105"/>
          <p:cNvSpPr>
            <a:spLocks noChangeArrowheads="1"/>
          </p:cNvSpPr>
          <p:nvPr/>
        </p:nvSpPr>
        <p:spPr bwMode="auto">
          <a:xfrm>
            <a:off x="4211638" y="5300663"/>
            <a:ext cx="336550" cy="457200"/>
          </a:xfrm>
          <a:prstGeom prst="rect">
            <a:avLst/>
          </a:prstGeom>
          <a:noFill/>
          <a:ln w="9525">
            <a:noFill/>
            <a:miter lim="800000"/>
            <a:headEnd/>
            <a:tailEnd/>
          </a:ln>
          <a:effectLst/>
        </p:spPr>
        <p:txBody>
          <a:bodyPr wrap="none">
            <a:spAutoFit/>
          </a:bodyPr>
          <a:lstStyle/>
          <a:p>
            <a:r>
              <a:rPr kumimoji="0" lang="en-US" b="0" dirty="0">
                <a:effectLst>
                  <a:outerShdw blurRad="38100" dist="38100" dir="2700000" algn="tl">
                    <a:srgbClr val="FFFFFF"/>
                  </a:outerShdw>
                </a:effectLst>
              </a:rPr>
              <a:t>4</a:t>
            </a:r>
            <a:endParaRPr kumimoji="0" lang="el-GR" b="0" dirty="0">
              <a:effectLst>
                <a:outerShdw blurRad="38100" dist="38100" dir="2700000" algn="tl">
                  <a:srgbClr val="FFFFFF"/>
                </a:outerShdw>
              </a:effectLst>
            </a:endParaRPr>
          </a:p>
        </p:txBody>
      </p:sp>
      <p:sp>
        <p:nvSpPr>
          <p:cNvPr id="25706" name="Rectangle 106"/>
          <p:cNvSpPr>
            <a:spLocks noChangeArrowheads="1"/>
          </p:cNvSpPr>
          <p:nvPr/>
        </p:nvSpPr>
        <p:spPr bwMode="auto">
          <a:xfrm>
            <a:off x="1547813" y="5300663"/>
            <a:ext cx="387350" cy="457200"/>
          </a:xfrm>
          <a:prstGeom prst="rect">
            <a:avLst/>
          </a:prstGeom>
          <a:noFill/>
          <a:ln w="9525">
            <a:noFill/>
            <a:miter lim="800000"/>
            <a:headEnd/>
            <a:tailEnd/>
          </a:ln>
          <a:effectLst/>
        </p:spPr>
        <p:txBody>
          <a:bodyPr wrap="none">
            <a:spAutoFit/>
          </a:bodyPr>
          <a:lstStyle/>
          <a:p>
            <a:r>
              <a:rPr kumimoji="0" lang="en-US" b="0" dirty="0">
                <a:effectLst>
                  <a:outerShdw blurRad="38100" dist="38100" dir="2700000" algn="tl">
                    <a:srgbClr val="FFFFFF"/>
                  </a:outerShdw>
                </a:effectLst>
              </a:rPr>
              <a:t>R</a:t>
            </a:r>
            <a:endParaRPr kumimoji="0" lang="el-GR" b="0" dirty="0">
              <a:effectLst>
                <a:outerShdw blurRad="38100" dist="38100" dir="2700000" algn="tl">
                  <a:srgbClr val="FFFFFF"/>
                </a:outerShdw>
              </a:effectLst>
            </a:endParaRPr>
          </a:p>
        </p:txBody>
      </p:sp>
      <p:sp>
        <p:nvSpPr>
          <p:cNvPr id="25707" name="Rectangle 107"/>
          <p:cNvSpPr>
            <a:spLocks noChangeArrowheads="1"/>
          </p:cNvSpPr>
          <p:nvPr/>
        </p:nvSpPr>
        <p:spPr bwMode="auto">
          <a:xfrm>
            <a:off x="7019925" y="5373688"/>
            <a:ext cx="641350" cy="457200"/>
          </a:xfrm>
          <a:prstGeom prst="rect">
            <a:avLst/>
          </a:prstGeom>
          <a:noFill/>
          <a:ln w="9525">
            <a:noFill/>
            <a:miter lim="800000"/>
            <a:headEnd/>
            <a:tailEnd/>
          </a:ln>
          <a:effectLst/>
        </p:spPr>
        <p:txBody>
          <a:bodyPr wrap="none">
            <a:spAutoFit/>
          </a:bodyPr>
          <a:lstStyle/>
          <a:p>
            <a:r>
              <a:rPr kumimoji="0" lang="en-US" b="0" dirty="0">
                <a:effectLst>
                  <a:outerShdw blurRad="38100" dist="38100" dir="2700000" algn="tl">
                    <a:srgbClr val="FFFFFF"/>
                  </a:outerShdw>
                </a:effectLst>
              </a:rPr>
              <a:t>10x</a:t>
            </a:r>
            <a:endParaRPr kumimoji="0" lang="el-GR" b="0" dirty="0">
              <a:effectLst>
                <a:outerShdw blurRad="38100" dist="38100" dir="2700000" algn="tl">
                  <a:srgbClr val="FFFFFF"/>
                </a:outerShdw>
              </a:effectLst>
            </a:endParaRPr>
          </a:p>
        </p:txBody>
      </p:sp>
      <p:sp>
        <p:nvSpPr>
          <p:cNvPr id="25709" name="Rectangle 109"/>
          <p:cNvSpPr>
            <a:spLocks noChangeArrowheads="1"/>
          </p:cNvSpPr>
          <p:nvPr/>
        </p:nvSpPr>
        <p:spPr bwMode="auto">
          <a:xfrm>
            <a:off x="4381500" y="3287713"/>
            <a:ext cx="387350" cy="366712"/>
          </a:xfrm>
          <a:prstGeom prst="rect">
            <a:avLst/>
          </a:prstGeom>
          <a:noFill/>
          <a:ln w="9525">
            <a:noFill/>
            <a:miter lim="800000"/>
            <a:headEnd/>
            <a:tailEnd/>
          </a:ln>
          <a:effectLst/>
        </p:spPr>
        <p:txBody>
          <a:bodyPr wrap="none">
            <a:spAutoFit/>
          </a:bodyPr>
          <a:lstStyle/>
          <a:p>
            <a:r>
              <a:rPr kumimoji="0" lang="en-US" sz="1800" b="0" dirty="0">
                <a:effectLst>
                  <a:outerShdw blurRad="38100" dist="38100" dir="2700000" algn="tl">
                    <a:srgbClr val="FFFFFF"/>
                  </a:outerShdw>
                </a:effectLst>
              </a:rPr>
              <a:t>3s</a:t>
            </a:r>
            <a:endParaRPr kumimoji="0" lang="el-GR" sz="1800" b="0" dirty="0">
              <a:effectLst>
                <a:outerShdw blurRad="38100" dist="38100" dir="2700000" algn="tl">
                  <a:srgbClr val="FFFFFF"/>
                </a:outerShdw>
              </a:effectLst>
            </a:endParaRPr>
          </a:p>
        </p:txBody>
      </p:sp>
      <p:sp>
        <p:nvSpPr>
          <p:cNvPr id="25710" name="Rectangle 110"/>
          <p:cNvSpPr>
            <a:spLocks noChangeArrowheads="1"/>
          </p:cNvSpPr>
          <p:nvPr/>
        </p:nvSpPr>
        <p:spPr bwMode="auto">
          <a:xfrm>
            <a:off x="7023100" y="3208338"/>
            <a:ext cx="387350" cy="366712"/>
          </a:xfrm>
          <a:prstGeom prst="rect">
            <a:avLst/>
          </a:prstGeom>
          <a:noFill/>
          <a:ln w="9525">
            <a:noFill/>
            <a:miter lim="800000"/>
            <a:headEnd/>
            <a:tailEnd/>
          </a:ln>
          <a:effectLst/>
        </p:spPr>
        <p:txBody>
          <a:bodyPr wrap="none">
            <a:spAutoFit/>
          </a:bodyPr>
          <a:lstStyle/>
          <a:p>
            <a:r>
              <a:rPr kumimoji="0" lang="en-US" sz="1800" b="0" dirty="0">
                <a:effectLst>
                  <a:outerShdw blurRad="38100" dist="38100" dir="2700000" algn="tl">
                    <a:srgbClr val="FFFFFF"/>
                  </a:outerShdw>
                </a:effectLst>
              </a:rPr>
              <a:t>2s</a:t>
            </a:r>
            <a:endParaRPr kumimoji="0" lang="el-GR" sz="1800" b="0" dirty="0">
              <a:effectLst>
                <a:outerShdw blurRad="38100" dist="38100" dir="2700000" algn="tl">
                  <a:srgbClr val="FFFFFF"/>
                </a:outerShdw>
              </a:effectLst>
            </a:endParaRPr>
          </a:p>
        </p:txBody>
      </p:sp>
      <p:sp>
        <p:nvSpPr>
          <p:cNvPr id="25711" name="Rectangle 111"/>
          <p:cNvSpPr>
            <a:spLocks noChangeArrowheads="1"/>
          </p:cNvSpPr>
          <p:nvPr/>
        </p:nvSpPr>
        <p:spPr bwMode="auto">
          <a:xfrm>
            <a:off x="4356100" y="5445125"/>
            <a:ext cx="387350" cy="366713"/>
          </a:xfrm>
          <a:prstGeom prst="rect">
            <a:avLst/>
          </a:prstGeom>
          <a:noFill/>
          <a:ln w="9525">
            <a:noFill/>
            <a:miter lim="800000"/>
            <a:headEnd/>
            <a:tailEnd/>
          </a:ln>
          <a:effectLst/>
        </p:spPr>
        <p:txBody>
          <a:bodyPr wrap="none">
            <a:spAutoFit/>
          </a:bodyPr>
          <a:lstStyle/>
          <a:p>
            <a:r>
              <a:rPr kumimoji="0" lang="en-US" sz="1800" b="0" dirty="0">
                <a:effectLst>
                  <a:outerShdw blurRad="38100" dist="38100" dir="2700000" algn="tl">
                    <a:srgbClr val="FFFFFF"/>
                  </a:outerShdw>
                </a:effectLst>
              </a:rPr>
              <a:t>1s</a:t>
            </a:r>
            <a:endParaRPr kumimoji="0" lang="el-GR" sz="1800" b="0" dirty="0">
              <a:effectLst>
                <a:outerShdw blurRad="38100" dist="38100" dir="2700000" algn="tl">
                  <a:srgbClr val="FFFFFF"/>
                </a:outerShdw>
              </a:effectLst>
            </a:endParaRPr>
          </a:p>
        </p:txBody>
      </p:sp>
      <p:sp>
        <p:nvSpPr>
          <p:cNvPr id="25712" name="Rectangle 112"/>
          <p:cNvSpPr>
            <a:spLocks noChangeArrowheads="1"/>
          </p:cNvSpPr>
          <p:nvPr/>
        </p:nvSpPr>
        <p:spPr bwMode="auto">
          <a:xfrm>
            <a:off x="1763713" y="5445125"/>
            <a:ext cx="387350" cy="366713"/>
          </a:xfrm>
          <a:prstGeom prst="rect">
            <a:avLst/>
          </a:prstGeom>
          <a:noFill/>
          <a:ln w="9525">
            <a:noFill/>
            <a:miter lim="800000"/>
            <a:headEnd/>
            <a:tailEnd/>
          </a:ln>
          <a:effectLst/>
        </p:spPr>
        <p:txBody>
          <a:bodyPr wrap="none">
            <a:spAutoFit/>
          </a:bodyPr>
          <a:lstStyle/>
          <a:p>
            <a:r>
              <a:rPr kumimoji="0" lang="en-US" sz="1800" b="0" dirty="0">
                <a:effectLst>
                  <a:outerShdw blurRad="38100" dist="38100" dir="2700000" algn="tl">
                    <a:srgbClr val="FFFFFF"/>
                  </a:outerShdw>
                </a:effectLst>
              </a:rPr>
              <a:t>4s</a:t>
            </a:r>
            <a:endParaRPr kumimoji="0" lang="el-GR" sz="1800" b="0" dirty="0">
              <a:effectLst>
                <a:outerShdw blurRad="38100" dist="38100" dir="2700000" algn="tl">
                  <a:srgbClr val="FFFFFF"/>
                </a:outerShdw>
              </a:effectLst>
            </a:endParaRPr>
          </a:p>
        </p:txBody>
      </p:sp>
      <p:sp>
        <p:nvSpPr>
          <p:cNvPr id="25713" name="Line 113"/>
          <p:cNvSpPr>
            <a:spLocks noChangeShapeType="1"/>
          </p:cNvSpPr>
          <p:nvPr/>
        </p:nvSpPr>
        <p:spPr bwMode="auto">
          <a:xfrm>
            <a:off x="7236296" y="5445224"/>
            <a:ext cx="215900" cy="0"/>
          </a:xfrm>
          <a:prstGeom prst="line">
            <a:avLst/>
          </a:prstGeom>
          <a:noFill/>
          <a:ln w="9525">
            <a:solidFill>
              <a:schemeClr val="tx1"/>
            </a:solidFill>
            <a:round/>
            <a:headEnd/>
            <a:tailEnd/>
          </a:ln>
          <a:effectLst/>
        </p:spPr>
        <p:txBody>
          <a:bodyPr/>
          <a:lstStyle/>
          <a:p>
            <a:endParaRPr lang="el-GR" dirty="0"/>
          </a:p>
        </p:txBody>
      </p:sp>
      <p:sp>
        <p:nvSpPr>
          <p:cNvPr id="25716" name="Line 116"/>
          <p:cNvSpPr>
            <a:spLocks noChangeShapeType="1"/>
          </p:cNvSpPr>
          <p:nvPr/>
        </p:nvSpPr>
        <p:spPr bwMode="auto">
          <a:xfrm>
            <a:off x="3230563" y="1687513"/>
            <a:ext cx="0" cy="1371600"/>
          </a:xfrm>
          <a:prstGeom prst="line">
            <a:avLst/>
          </a:prstGeom>
          <a:noFill/>
          <a:ln w="9525">
            <a:solidFill>
              <a:schemeClr val="tx1"/>
            </a:solidFill>
            <a:round/>
            <a:headEnd/>
            <a:tailEnd/>
          </a:ln>
          <a:effectLst/>
        </p:spPr>
        <p:txBody>
          <a:bodyPr/>
          <a:lstStyle/>
          <a:p>
            <a:endParaRPr lang="el-GR" dirty="0"/>
          </a:p>
        </p:txBody>
      </p:sp>
      <p:sp>
        <p:nvSpPr>
          <p:cNvPr id="25717" name="Line 117"/>
          <p:cNvSpPr>
            <a:spLocks noChangeShapeType="1"/>
          </p:cNvSpPr>
          <p:nvPr/>
        </p:nvSpPr>
        <p:spPr bwMode="auto">
          <a:xfrm>
            <a:off x="5737225" y="1687513"/>
            <a:ext cx="0" cy="1371600"/>
          </a:xfrm>
          <a:prstGeom prst="line">
            <a:avLst/>
          </a:prstGeom>
          <a:noFill/>
          <a:ln w="9525">
            <a:solidFill>
              <a:schemeClr val="tx1"/>
            </a:solidFill>
            <a:round/>
            <a:headEnd/>
            <a:tailEnd/>
          </a:ln>
          <a:effectLst/>
        </p:spPr>
        <p:txBody>
          <a:bodyPr/>
          <a:lstStyle/>
          <a:p>
            <a:endParaRPr lang="el-GR" dirty="0"/>
          </a:p>
        </p:txBody>
      </p:sp>
      <p:sp>
        <p:nvSpPr>
          <p:cNvPr id="25718" name="Line 118"/>
          <p:cNvSpPr>
            <a:spLocks noChangeShapeType="1"/>
          </p:cNvSpPr>
          <p:nvPr/>
        </p:nvSpPr>
        <p:spPr bwMode="auto">
          <a:xfrm>
            <a:off x="539750" y="1700213"/>
            <a:ext cx="0" cy="1371600"/>
          </a:xfrm>
          <a:prstGeom prst="line">
            <a:avLst/>
          </a:prstGeom>
          <a:noFill/>
          <a:ln w="9525">
            <a:solidFill>
              <a:schemeClr val="tx1"/>
            </a:solidFill>
            <a:round/>
            <a:headEnd/>
            <a:tailEnd/>
          </a:ln>
          <a:effectLst/>
        </p:spPr>
        <p:txBody>
          <a:bodyPr/>
          <a:lstStyle/>
          <a:p>
            <a:endParaRPr lang="el-GR" dirty="0"/>
          </a:p>
        </p:txBody>
      </p:sp>
      <p:sp>
        <p:nvSpPr>
          <p:cNvPr id="25719" name="Line 119"/>
          <p:cNvSpPr>
            <a:spLocks noChangeShapeType="1"/>
          </p:cNvSpPr>
          <p:nvPr/>
        </p:nvSpPr>
        <p:spPr bwMode="auto">
          <a:xfrm>
            <a:off x="5940425" y="1687513"/>
            <a:ext cx="0" cy="1371600"/>
          </a:xfrm>
          <a:prstGeom prst="line">
            <a:avLst/>
          </a:prstGeom>
          <a:noFill/>
          <a:ln w="9525">
            <a:solidFill>
              <a:schemeClr val="tx1"/>
            </a:solidFill>
            <a:round/>
            <a:headEnd/>
            <a:tailEnd/>
          </a:ln>
          <a:effectLst/>
        </p:spPr>
        <p:txBody>
          <a:bodyPr/>
          <a:lstStyle/>
          <a:p>
            <a:endParaRPr lang="el-GR" dirty="0"/>
          </a:p>
        </p:txBody>
      </p:sp>
      <p:sp>
        <p:nvSpPr>
          <p:cNvPr id="25720" name="Line 120"/>
          <p:cNvSpPr>
            <a:spLocks noChangeShapeType="1"/>
          </p:cNvSpPr>
          <p:nvPr/>
        </p:nvSpPr>
        <p:spPr bwMode="auto">
          <a:xfrm>
            <a:off x="8445500" y="1687513"/>
            <a:ext cx="0" cy="1371600"/>
          </a:xfrm>
          <a:prstGeom prst="line">
            <a:avLst/>
          </a:prstGeom>
          <a:noFill/>
          <a:ln w="9525">
            <a:solidFill>
              <a:schemeClr val="tx1"/>
            </a:solidFill>
            <a:round/>
            <a:headEnd/>
            <a:tailEnd/>
          </a:ln>
          <a:effectLst/>
        </p:spPr>
        <p:txBody>
          <a:bodyPr/>
          <a:lstStyle/>
          <a:p>
            <a:endParaRPr lang="el-GR" dirty="0"/>
          </a:p>
        </p:txBody>
      </p:sp>
      <p:sp>
        <p:nvSpPr>
          <p:cNvPr id="25721" name="Line 121"/>
          <p:cNvSpPr>
            <a:spLocks noChangeShapeType="1"/>
          </p:cNvSpPr>
          <p:nvPr/>
        </p:nvSpPr>
        <p:spPr bwMode="auto">
          <a:xfrm>
            <a:off x="3268663" y="3933825"/>
            <a:ext cx="1587" cy="1371600"/>
          </a:xfrm>
          <a:prstGeom prst="line">
            <a:avLst/>
          </a:prstGeom>
          <a:noFill/>
          <a:ln w="9525">
            <a:solidFill>
              <a:schemeClr val="tx1"/>
            </a:solidFill>
            <a:round/>
            <a:headEnd/>
            <a:tailEnd/>
          </a:ln>
          <a:effectLst/>
        </p:spPr>
        <p:txBody>
          <a:bodyPr/>
          <a:lstStyle/>
          <a:p>
            <a:endParaRPr lang="el-GR" dirty="0"/>
          </a:p>
        </p:txBody>
      </p:sp>
      <p:sp>
        <p:nvSpPr>
          <p:cNvPr id="25722" name="Line 122"/>
          <p:cNvSpPr>
            <a:spLocks noChangeShapeType="1"/>
          </p:cNvSpPr>
          <p:nvPr/>
        </p:nvSpPr>
        <p:spPr bwMode="auto">
          <a:xfrm>
            <a:off x="5775325" y="3933825"/>
            <a:ext cx="1588" cy="1371600"/>
          </a:xfrm>
          <a:prstGeom prst="line">
            <a:avLst/>
          </a:prstGeom>
          <a:noFill/>
          <a:ln w="9525">
            <a:solidFill>
              <a:schemeClr val="tx1"/>
            </a:solidFill>
            <a:round/>
            <a:headEnd/>
            <a:tailEnd/>
          </a:ln>
          <a:effectLst/>
        </p:spPr>
        <p:txBody>
          <a:bodyPr/>
          <a:lstStyle/>
          <a:p>
            <a:endParaRPr lang="el-GR" dirty="0"/>
          </a:p>
        </p:txBody>
      </p:sp>
      <p:sp>
        <p:nvSpPr>
          <p:cNvPr id="25723" name="Line 123"/>
          <p:cNvSpPr>
            <a:spLocks noChangeShapeType="1"/>
          </p:cNvSpPr>
          <p:nvPr/>
        </p:nvSpPr>
        <p:spPr bwMode="auto">
          <a:xfrm>
            <a:off x="6011863" y="3933825"/>
            <a:ext cx="1587" cy="1371600"/>
          </a:xfrm>
          <a:prstGeom prst="line">
            <a:avLst/>
          </a:prstGeom>
          <a:noFill/>
          <a:ln w="9525">
            <a:solidFill>
              <a:schemeClr val="tx1"/>
            </a:solidFill>
            <a:round/>
            <a:headEnd/>
            <a:tailEnd/>
          </a:ln>
          <a:effectLst/>
        </p:spPr>
        <p:txBody>
          <a:bodyPr/>
          <a:lstStyle/>
          <a:p>
            <a:endParaRPr lang="el-GR" dirty="0"/>
          </a:p>
        </p:txBody>
      </p:sp>
      <p:sp>
        <p:nvSpPr>
          <p:cNvPr id="25724" name="Line 124"/>
          <p:cNvSpPr>
            <a:spLocks noChangeShapeType="1"/>
          </p:cNvSpPr>
          <p:nvPr/>
        </p:nvSpPr>
        <p:spPr bwMode="auto">
          <a:xfrm>
            <a:off x="8516938" y="3933825"/>
            <a:ext cx="1587" cy="1371600"/>
          </a:xfrm>
          <a:prstGeom prst="line">
            <a:avLst/>
          </a:prstGeom>
          <a:noFill/>
          <a:ln w="9525">
            <a:solidFill>
              <a:schemeClr val="tx1"/>
            </a:solidFill>
            <a:round/>
            <a:headEnd/>
            <a:tailEnd/>
          </a:ln>
          <a:effectLst/>
        </p:spPr>
        <p:txBody>
          <a:bodyPr/>
          <a:lstStyle/>
          <a:p>
            <a:endParaRPr lang="el-GR" dirty="0"/>
          </a:p>
        </p:txBody>
      </p:sp>
      <p:sp>
        <p:nvSpPr>
          <p:cNvPr id="25725" name="Line 125"/>
          <p:cNvSpPr>
            <a:spLocks noChangeShapeType="1"/>
          </p:cNvSpPr>
          <p:nvPr/>
        </p:nvSpPr>
        <p:spPr bwMode="auto">
          <a:xfrm>
            <a:off x="3114675" y="3908425"/>
            <a:ext cx="1588" cy="1371600"/>
          </a:xfrm>
          <a:prstGeom prst="line">
            <a:avLst/>
          </a:prstGeom>
          <a:noFill/>
          <a:ln w="9525">
            <a:solidFill>
              <a:schemeClr val="tx1"/>
            </a:solidFill>
            <a:round/>
            <a:headEnd/>
            <a:tailEnd/>
          </a:ln>
          <a:effectLst/>
        </p:spPr>
        <p:txBody>
          <a:bodyPr/>
          <a:lstStyle/>
          <a:p>
            <a:endParaRPr lang="el-GR" dirty="0"/>
          </a:p>
        </p:txBody>
      </p:sp>
      <p:sp>
        <p:nvSpPr>
          <p:cNvPr id="25726" name="Line 126"/>
          <p:cNvSpPr>
            <a:spLocks noChangeShapeType="1"/>
          </p:cNvSpPr>
          <p:nvPr/>
        </p:nvSpPr>
        <p:spPr bwMode="auto">
          <a:xfrm>
            <a:off x="609600" y="3908425"/>
            <a:ext cx="0" cy="1371600"/>
          </a:xfrm>
          <a:prstGeom prst="line">
            <a:avLst/>
          </a:prstGeom>
          <a:noFill/>
          <a:ln w="9525">
            <a:solidFill>
              <a:schemeClr val="tx1"/>
            </a:solidFill>
            <a:round/>
            <a:headEnd/>
            <a:tailEnd/>
          </a:ln>
          <a:effectLst/>
        </p:spPr>
        <p:txBody>
          <a:bodyPr/>
          <a:lstStyle/>
          <a:p>
            <a:endParaRPr lang="el-GR" dirty="0"/>
          </a:p>
        </p:txBody>
      </p:sp>
      <p:sp>
        <p:nvSpPr>
          <p:cNvPr id="25727" name="Line 127"/>
          <p:cNvSpPr>
            <a:spLocks noChangeShapeType="1"/>
          </p:cNvSpPr>
          <p:nvPr/>
        </p:nvSpPr>
        <p:spPr bwMode="auto">
          <a:xfrm>
            <a:off x="3230563" y="2373313"/>
            <a:ext cx="2506662" cy="0"/>
          </a:xfrm>
          <a:prstGeom prst="line">
            <a:avLst/>
          </a:prstGeom>
          <a:noFill/>
          <a:ln w="28575">
            <a:solidFill>
              <a:schemeClr val="tx1"/>
            </a:solidFill>
            <a:round/>
            <a:headEnd/>
            <a:tailEnd/>
          </a:ln>
          <a:effectLst/>
        </p:spPr>
        <p:txBody>
          <a:bodyPr/>
          <a:lstStyle/>
          <a:p>
            <a:endParaRPr lang="el-GR" dirty="0"/>
          </a:p>
        </p:txBody>
      </p:sp>
      <p:sp>
        <p:nvSpPr>
          <p:cNvPr id="25728" name="Oval 128"/>
          <p:cNvSpPr>
            <a:spLocks noChangeArrowheads="1"/>
          </p:cNvSpPr>
          <p:nvPr/>
        </p:nvSpPr>
        <p:spPr bwMode="auto">
          <a:xfrm>
            <a:off x="1259632" y="2852936"/>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25729" name="Rectangle 129"/>
          <p:cNvSpPr>
            <a:spLocks noChangeArrowheads="1"/>
          </p:cNvSpPr>
          <p:nvPr/>
        </p:nvSpPr>
        <p:spPr bwMode="auto">
          <a:xfrm>
            <a:off x="611188" y="2420938"/>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730" name="Rectangle 130"/>
          <p:cNvSpPr>
            <a:spLocks noChangeArrowheads="1"/>
          </p:cNvSpPr>
          <p:nvPr/>
        </p:nvSpPr>
        <p:spPr bwMode="auto">
          <a:xfrm>
            <a:off x="812800" y="22098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731" name="Rectangle 131"/>
          <p:cNvSpPr>
            <a:spLocks noChangeArrowheads="1"/>
          </p:cNvSpPr>
          <p:nvPr/>
        </p:nvSpPr>
        <p:spPr bwMode="auto">
          <a:xfrm>
            <a:off x="1557338" y="21336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732" name="Rectangle 132"/>
          <p:cNvSpPr>
            <a:spLocks noChangeArrowheads="1"/>
          </p:cNvSpPr>
          <p:nvPr/>
        </p:nvSpPr>
        <p:spPr bwMode="auto">
          <a:xfrm>
            <a:off x="1828800" y="22860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733" name="Rectangle 133"/>
          <p:cNvSpPr>
            <a:spLocks noChangeArrowheads="1"/>
          </p:cNvSpPr>
          <p:nvPr/>
        </p:nvSpPr>
        <p:spPr bwMode="auto">
          <a:xfrm>
            <a:off x="2032000" y="20574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734" name="Rectangle 134"/>
          <p:cNvSpPr>
            <a:spLocks noChangeArrowheads="1"/>
          </p:cNvSpPr>
          <p:nvPr/>
        </p:nvSpPr>
        <p:spPr bwMode="auto">
          <a:xfrm>
            <a:off x="2370138" y="24384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735" name="Rectangle 135"/>
          <p:cNvSpPr>
            <a:spLocks noChangeArrowheads="1"/>
          </p:cNvSpPr>
          <p:nvPr/>
        </p:nvSpPr>
        <p:spPr bwMode="auto">
          <a:xfrm>
            <a:off x="2776538" y="22860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25736" name="Rectangle 136"/>
          <p:cNvSpPr>
            <a:spLocks noChangeArrowheads="1"/>
          </p:cNvSpPr>
          <p:nvPr/>
        </p:nvSpPr>
        <p:spPr bwMode="auto">
          <a:xfrm>
            <a:off x="1331913" y="3141663"/>
            <a:ext cx="677862" cy="457200"/>
          </a:xfrm>
          <a:prstGeom prst="rect">
            <a:avLst/>
          </a:prstGeom>
          <a:noFill/>
          <a:ln w="9525">
            <a:noFill/>
            <a:miter lim="800000"/>
            <a:headEnd/>
            <a:tailEnd/>
          </a:ln>
          <a:effectLst/>
        </p:spPr>
        <p:txBody>
          <a:bodyPr>
            <a:spAutoFit/>
          </a:bodyPr>
          <a:lstStyle/>
          <a:p>
            <a:r>
              <a:rPr kumimoji="0" lang="en-US" b="0" dirty="0">
                <a:effectLst>
                  <a:outerShdw blurRad="38100" dist="38100" dir="2700000" algn="tl">
                    <a:srgbClr val="FFFFFF"/>
                  </a:outerShdw>
                </a:effectLst>
              </a:rPr>
              <a:t>   </a:t>
            </a:r>
            <a:r>
              <a:rPr kumimoji="0" lang="el-GR" b="0" dirty="0">
                <a:effectLst>
                  <a:outerShdw blurRad="38100" dist="38100" dir="2700000" algn="tl">
                    <a:srgbClr val="FFFFFF"/>
                  </a:outerShdw>
                </a:effectLst>
              </a:rPr>
              <a:t>1</a:t>
            </a:r>
          </a:p>
        </p:txBody>
      </p:sp>
      <p:sp>
        <p:nvSpPr>
          <p:cNvPr id="25737" name="Rectangle 137"/>
          <p:cNvSpPr>
            <a:spLocks noChangeArrowheads="1"/>
          </p:cNvSpPr>
          <p:nvPr/>
        </p:nvSpPr>
        <p:spPr bwMode="auto">
          <a:xfrm>
            <a:off x="1692275" y="3284538"/>
            <a:ext cx="387350" cy="366712"/>
          </a:xfrm>
          <a:prstGeom prst="rect">
            <a:avLst/>
          </a:prstGeom>
          <a:noFill/>
          <a:ln w="9525">
            <a:noFill/>
            <a:miter lim="800000"/>
            <a:headEnd/>
            <a:tailEnd/>
          </a:ln>
          <a:effectLst/>
        </p:spPr>
        <p:txBody>
          <a:bodyPr wrap="none">
            <a:spAutoFit/>
          </a:bodyPr>
          <a:lstStyle/>
          <a:p>
            <a:r>
              <a:rPr kumimoji="0" lang="el-GR" sz="1800" b="0" dirty="0">
                <a:effectLst>
                  <a:outerShdw blurRad="38100" dist="38100" dir="2700000" algn="tl">
                    <a:srgbClr val="FFFFFF"/>
                  </a:outerShdw>
                </a:effectLst>
              </a:rPr>
              <a:t>2</a:t>
            </a:r>
            <a:r>
              <a:rPr kumimoji="0" lang="en-US" sz="1800" b="0" dirty="0">
                <a:effectLst>
                  <a:outerShdw blurRad="38100" dist="38100" dir="2700000" algn="tl">
                    <a:srgbClr val="FFFFFF"/>
                  </a:outerShdw>
                </a:effectLst>
              </a:rPr>
              <a:t>s</a:t>
            </a:r>
            <a:endParaRPr kumimoji="0" lang="el-GR" sz="1800" b="0" dirty="0">
              <a:effectLst>
                <a:outerShdw blurRad="38100" dist="38100" dir="2700000" algn="tl">
                  <a:srgbClr val="FFFFFF"/>
                </a:outerShdw>
              </a:effectLst>
            </a:endParaRPr>
          </a:p>
        </p:txBody>
      </p:sp>
      <p:sp>
        <p:nvSpPr>
          <p:cNvPr id="25739" name="Line 139"/>
          <p:cNvSpPr>
            <a:spLocks noChangeShapeType="1"/>
          </p:cNvSpPr>
          <p:nvPr/>
        </p:nvSpPr>
        <p:spPr bwMode="auto">
          <a:xfrm>
            <a:off x="539750" y="1700213"/>
            <a:ext cx="2506663" cy="0"/>
          </a:xfrm>
          <a:prstGeom prst="line">
            <a:avLst/>
          </a:prstGeom>
          <a:noFill/>
          <a:ln w="28575">
            <a:solidFill>
              <a:schemeClr val="tx1"/>
            </a:solidFill>
            <a:round/>
            <a:headEnd/>
            <a:tailEnd/>
          </a:ln>
          <a:effectLst/>
        </p:spPr>
        <p:txBody>
          <a:bodyPr/>
          <a:lstStyle/>
          <a:p>
            <a:endParaRPr lang="el-GR" dirty="0"/>
          </a:p>
        </p:txBody>
      </p:sp>
      <p:sp>
        <p:nvSpPr>
          <p:cNvPr id="25740" name="Line 140"/>
          <p:cNvSpPr>
            <a:spLocks noChangeShapeType="1"/>
          </p:cNvSpPr>
          <p:nvPr/>
        </p:nvSpPr>
        <p:spPr bwMode="auto">
          <a:xfrm>
            <a:off x="539750" y="1928813"/>
            <a:ext cx="2506663" cy="0"/>
          </a:xfrm>
          <a:prstGeom prst="line">
            <a:avLst/>
          </a:prstGeom>
          <a:noFill/>
          <a:ln w="9525">
            <a:solidFill>
              <a:schemeClr val="tx1"/>
            </a:solidFill>
            <a:round/>
            <a:headEnd/>
            <a:tailEnd/>
          </a:ln>
          <a:effectLst/>
        </p:spPr>
        <p:txBody>
          <a:bodyPr/>
          <a:lstStyle/>
          <a:p>
            <a:endParaRPr lang="el-GR" dirty="0"/>
          </a:p>
        </p:txBody>
      </p:sp>
      <p:sp>
        <p:nvSpPr>
          <p:cNvPr id="25741" name="Line 141"/>
          <p:cNvSpPr>
            <a:spLocks noChangeShapeType="1"/>
          </p:cNvSpPr>
          <p:nvPr/>
        </p:nvSpPr>
        <p:spPr bwMode="auto">
          <a:xfrm>
            <a:off x="539750" y="2386013"/>
            <a:ext cx="2506663" cy="0"/>
          </a:xfrm>
          <a:prstGeom prst="line">
            <a:avLst/>
          </a:prstGeom>
          <a:noFill/>
          <a:ln w="28575">
            <a:solidFill>
              <a:schemeClr val="tx1"/>
            </a:solidFill>
            <a:round/>
            <a:headEnd/>
            <a:tailEnd/>
          </a:ln>
          <a:effectLst/>
        </p:spPr>
        <p:txBody>
          <a:bodyPr/>
          <a:lstStyle/>
          <a:p>
            <a:endParaRPr lang="el-GR" dirty="0"/>
          </a:p>
        </p:txBody>
      </p:sp>
      <p:sp>
        <p:nvSpPr>
          <p:cNvPr id="25742" name="Line 142"/>
          <p:cNvSpPr>
            <a:spLocks noChangeShapeType="1"/>
          </p:cNvSpPr>
          <p:nvPr/>
        </p:nvSpPr>
        <p:spPr bwMode="auto">
          <a:xfrm>
            <a:off x="539750" y="3071813"/>
            <a:ext cx="2506663" cy="0"/>
          </a:xfrm>
          <a:prstGeom prst="line">
            <a:avLst/>
          </a:prstGeom>
          <a:noFill/>
          <a:ln w="28575">
            <a:solidFill>
              <a:schemeClr val="tx1"/>
            </a:solidFill>
            <a:round/>
            <a:headEnd/>
            <a:tailEnd/>
          </a:ln>
          <a:effectLst/>
        </p:spPr>
        <p:txBody>
          <a:bodyPr/>
          <a:lstStyle/>
          <a:p>
            <a:endParaRPr lang="el-GR" dirty="0"/>
          </a:p>
        </p:txBody>
      </p:sp>
      <p:sp>
        <p:nvSpPr>
          <p:cNvPr id="25743" name="Line 143"/>
          <p:cNvSpPr>
            <a:spLocks noChangeShapeType="1"/>
          </p:cNvSpPr>
          <p:nvPr/>
        </p:nvSpPr>
        <p:spPr bwMode="auto">
          <a:xfrm>
            <a:off x="539750" y="2636838"/>
            <a:ext cx="2506663" cy="0"/>
          </a:xfrm>
          <a:prstGeom prst="line">
            <a:avLst/>
          </a:prstGeom>
          <a:noFill/>
          <a:ln w="9525">
            <a:solidFill>
              <a:schemeClr val="tx1"/>
            </a:solidFill>
            <a:round/>
            <a:headEnd/>
            <a:tailEnd/>
          </a:ln>
          <a:effectLst/>
        </p:spPr>
        <p:txBody>
          <a:bodyPr/>
          <a:lstStyle/>
          <a:p>
            <a:endParaRPr lang="el-GR" dirty="0"/>
          </a:p>
        </p:txBody>
      </p:sp>
      <p:sp>
        <p:nvSpPr>
          <p:cNvPr id="25744" name="Line 144"/>
          <p:cNvSpPr>
            <a:spLocks noChangeShapeType="1"/>
          </p:cNvSpPr>
          <p:nvPr/>
        </p:nvSpPr>
        <p:spPr bwMode="auto">
          <a:xfrm>
            <a:off x="539750" y="2157413"/>
            <a:ext cx="2506663" cy="0"/>
          </a:xfrm>
          <a:prstGeom prst="line">
            <a:avLst/>
          </a:prstGeom>
          <a:noFill/>
          <a:ln w="9525">
            <a:solidFill>
              <a:schemeClr val="tx1"/>
            </a:solidFill>
            <a:round/>
            <a:headEnd/>
            <a:tailEnd/>
          </a:ln>
          <a:effectLst/>
        </p:spPr>
        <p:txBody>
          <a:bodyPr/>
          <a:lstStyle/>
          <a:p>
            <a:endParaRPr lang="el-GR" dirty="0"/>
          </a:p>
        </p:txBody>
      </p:sp>
      <p:sp>
        <p:nvSpPr>
          <p:cNvPr id="25745" name="Line 145"/>
          <p:cNvSpPr>
            <a:spLocks noChangeShapeType="1"/>
          </p:cNvSpPr>
          <p:nvPr/>
        </p:nvSpPr>
        <p:spPr bwMode="auto">
          <a:xfrm>
            <a:off x="539750" y="2843213"/>
            <a:ext cx="2506663" cy="0"/>
          </a:xfrm>
          <a:prstGeom prst="line">
            <a:avLst/>
          </a:prstGeom>
          <a:noFill/>
          <a:ln w="9525">
            <a:solidFill>
              <a:schemeClr val="tx1"/>
            </a:solidFill>
            <a:round/>
            <a:headEnd/>
            <a:tailEnd/>
          </a:ln>
          <a:effectLst/>
        </p:spPr>
        <p:txBody>
          <a:bodyPr/>
          <a:lstStyle/>
          <a:p>
            <a:endParaRPr lang="el-GR" dirty="0"/>
          </a:p>
        </p:txBody>
      </p:sp>
      <p:sp>
        <p:nvSpPr>
          <p:cNvPr id="25746" name="Line 146"/>
          <p:cNvSpPr>
            <a:spLocks noChangeShapeType="1"/>
          </p:cNvSpPr>
          <p:nvPr/>
        </p:nvSpPr>
        <p:spPr bwMode="auto">
          <a:xfrm>
            <a:off x="3046413" y="1700213"/>
            <a:ext cx="0" cy="1371600"/>
          </a:xfrm>
          <a:prstGeom prst="line">
            <a:avLst/>
          </a:prstGeom>
          <a:noFill/>
          <a:ln w="9525">
            <a:solidFill>
              <a:schemeClr val="tx1"/>
            </a:solidFill>
            <a:round/>
            <a:headEnd/>
            <a:tailEnd/>
          </a:ln>
          <a:effectLst/>
        </p:spPr>
        <p:txBody>
          <a:bodyPr/>
          <a:lstStyle/>
          <a:p>
            <a:endParaRPr lang="el-GR" dirty="0"/>
          </a:p>
        </p:txBody>
      </p:sp>
      <p:sp>
        <p:nvSpPr>
          <p:cNvPr id="2" name="Title 1"/>
          <p:cNvSpPr>
            <a:spLocks noGrp="1"/>
          </p:cNvSpPr>
          <p:nvPr>
            <p:ph type="title"/>
          </p:nvPr>
        </p:nvSpPr>
        <p:spPr/>
        <p:txBody>
          <a:bodyPr>
            <a:normAutofit fontScale="90000"/>
          </a:bodyPr>
          <a:lstStyle/>
          <a:p>
            <a:r>
              <a:rPr lang="el-GR" dirty="0"/>
              <a:t> Τα κριτήρια Westgard σε ένα μόνο επίπεδο </a:t>
            </a:r>
          </a:p>
        </p:txBody>
      </p:sp>
      <p:sp>
        <p:nvSpPr>
          <p:cNvPr id="128" name="127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dirty="0"/>
          </a:p>
        </p:txBody>
      </p:sp>
      <p:sp>
        <p:nvSpPr>
          <p:cNvPr id="129" name="Oval 62"/>
          <p:cNvSpPr>
            <a:spLocks noChangeArrowheads="1"/>
          </p:cNvSpPr>
          <p:nvPr/>
        </p:nvSpPr>
        <p:spPr bwMode="auto">
          <a:xfrm>
            <a:off x="8316416" y="4365104"/>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130" name="Ορθογώνιο 8"/>
          <p:cNvSpPr/>
          <p:nvPr/>
        </p:nvSpPr>
        <p:spPr>
          <a:xfrm>
            <a:off x="1475656" y="5949280"/>
            <a:ext cx="6264696" cy="276999"/>
          </a:xfrm>
          <a:prstGeom prst="rect">
            <a:avLst/>
          </a:prstGeom>
        </p:spPr>
        <p:txBody>
          <a:bodyPr wrap="square">
            <a:spAutoFit/>
          </a:bodyPr>
          <a:lstStyle/>
          <a:p>
            <a:pPr algn="ctr"/>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89603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61111E-6 5.78035E-7 L 0.00034 -0.09503 " pathEditMode="relative" rAng="0" ptsTypes="AA">
                                      <p:cBhvr>
                                        <p:cTn id="6" dur="500" fill="hold"/>
                                        <p:tgtEl>
                                          <p:spTgt spid="25728"/>
                                        </p:tgtEl>
                                        <p:attrNameLst>
                                          <p:attrName>ppt_x</p:attrName>
                                          <p:attrName>ppt_y</p:attrName>
                                        </p:attrNameLst>
                                      </p:cBhvr>
                                      <p:rCtr x="0" y="-48"/>
                                    </p:animMotion>
                                  </p:childTnLst>
                                </p:cTn>
                              </p:par>
                              <p:par>
                                <p:cTn id="7" presetID="64" presetClass="path" presetSubtype="0" accel="50000" decel="50000" fill="hold" grpId="0" nodeType="withEffect">
                                  <p:stCondLst>
                                    <p:cond delay="0"/>
                                  </p:stCondLst>
                                  <p:childTnLst>
                                    <p:animMotion origin="layout" path="M 0.00034 -3.7037E-6 L 0.00034 -0.13726 " pathEditMode="relative" rAng="0" ptsTypes="AA">
                                      <p:cBhvr>
                                        <p:cTn id="8" dur="500" fill="hold"/>
                                        <p:tgtEl>
                                          <p:spTgt spid="25645"/>
                                        </p:tgtEl>
                                        <p:attrNameLst>
                                          <p:attrName>ppt_x</p:attrName>
                                          <p:attrName>ppt_y</p:attrName>
                                        </p:attrNameLst>
                                      </p:cBhvr>
                                      <p:rCtr x="0" y="-69"/>
                                    </p:animMotion>
                                  </p:childTnLst>
                                </p:cTn>
                              </p:par>
                              <p:par>
                                <p:cTn id="9" presetID="64" presetClass="path" presetSubtype="0" accel="50000" decel="50000" fill="hold" grpId="0" nodeType="withEffect">
                                  <p:stCondLst>
                                    <p:cond delay="0"/>
                                  </p:stCondLst>
                                  <p:childTnLst>
                                    <p:animMotion origin="layout" path="M 3.61111E-6 -4.79769E-6 L 0.00052 -0.08462 " pathEditMode="relative" rAng="0" ptsTypes="AA">
                                      <p:cBhvr>
                                        <p:cTn id="10" dur="500" fill="hold"/>
                                        <p:tgtEl>
                                          <p:spTgt spid="25646"/>
                                        </p:tgtEl>
                                        <p:attrNameLst>
                                          <p:attrName>ppt_x</p:attrName>
                                          <p:attrName>ppt_y</p:attrName>
                                        </p:attrNameLst>
                                      </p:cBhvr>
                                      <p:rCtr x="0" y="-42"/>
                                    </p:animMotion>
                                  </p:childTnLst>
                                </p:cTn>
                              </p:par>
                              <p:par>
                                <p:cTn id="11" presetID="64" presetClass="path" presetSubtype="0" accel="50000" decel="50000" fill="hold" grpId="0" nodeType="withEffect">
                                  <p:stCondLst>
                                    <p:cond delay="0"/>
                                  </p:stCondLst>
                                  <p:childTnLst>
                                    <p:animMotion origin="layout" path="M -3.61111E-6 -4.33526E-6 L 0.00052 -0.07398 " pathEditMode="relative" rAng="0" ptsTypes="AA">
                                      <p:cBhvr>
                                        <p:cTn id="12" dur="500" fill="hold"/>
                                        <p:tgtEl>
                                          <p:spTgt spid="25647"/>
                                        </p:tgtEl>
                                        <p:attrNameLst>
                                          <p:attrName>ppt_x</p:attrName>
                                          <p:attrName>ppt_y</p:attrName>
                                        </p:attrNameLst>
                                      </p:cBhvr>
                                      <p:rCtr x="0" y="-37"/>
                                    </p:animMotion>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grpId="0" nodeType="clickEffect">
                                  <p:stCondLst>
                                    <p:cond delay="0"/>
                                  </p:stCondLst>
                                  <p:childTnLst>
                                    <p:animMotion origin="layout" path="M 8.33333E-7 3.58382E-6 L 0.00052 -0.05318 " pathEditMode="relative" rAng="0" ptsTypes="AA">
                                      <p:cBhvr>
                                        <p:cTn id="16" dur="500" fill="hold"/>
                                        <p:tgtEl>
                                          <p:spTgt spid="25648"/>
                                        </p:tgtEl>
                                        <p:attrNameLst>
                                          <p:attrName>ppt_x</p:attrName>
                                          <p:attrName>ppt_y</p:attrName>
                                        </p:attrNameLst>
                                      </p:cBhvr>
                                      <p:rCtr x="0" y="-27"/>
                                    </p:animMotion>
                                  </p:childTnLst>
                                </p:cTn>
                              </p:par>
                            </p:childTnLst>
                          </p:cTn>
                        </p:par>
                        <p:par>
                          <p:cTn id="17" fill="hold">
                            <p:stCondLst>
                              <p:cond delay="500"/>
                            </p:stCondLst>
                            <p:childTnLst>
                              <p:par>
                                <p:cTn id="18" presetID="42" presetClass="path" presetSubtype="0" accel="50000" decel="50000" fill="hold" grpId="0" nodeType="afterEffect">
                                  <p:stCondLst>
                                    <p:cond delay="0"/>
                                  </p:stCondLst>
                                  <p:childTnLst>
                                    <p:animMotion origin="layout" path="M 8.33333E-7 -1.04046E-6 L 0.00035 0.09387 " pathEditMode="relative" rAng="0" ptsTypes="AA">
                                      <p:cBhvr>
                                        <p:cTn id="19" dur="500" fill="hold"/>
                                        <p:tgtEl>
                                          <p:spTgt spid="25649"/>
                                        </p:tgtEl>
                                        <p:attrNameLst>
                                          <p:attrName>ppt_x</p:attrName>
                                          <p:attrName>ppt_y</p:attrName>
                                        </p:attrNameLst>
                                      </p:cBhvr>
                                      <p:rCtr x="0" y="47"/>
                                    </p:animMotion>
                                  </p:childTnLst>
                                </p:cTn>
                              </p:par>
                              <p:par>
                                <p:cTn id="20" presetID="64" presetClass="path" presetSubtype="0" accel="50000" decel="50000" fill="hold" grpId="0" nodeType="withEffect">
                                  <p:stCondLst>
                                    <p:cond delay="0"/>
                                  </p:stCondLst>
                                  <p:childTnLst>
                                    <p:animMotion origin="layout" path="M -1.94444E-6 3.87283E-6 L -0.00451 -0.09295 " pathEditMode="relative" rAng="0" ptsTypes="AA">
                                      <p:cBhvr>
                                        <p:cTn id="21" dur="500" fill="hold"/>
                                        <p:tgtEl>
                                          <p:spTgt spid="25650"/>
                                        </p:tgtEl>
                                        <p:attrNameLst>
                                          <p:attrName>ppt_x</p:attrName>
                                          <p:attrName>ppt_y</p:attrName>
                                        </p:attrNameLst>
                                      </p:cBhvr>
                                      <p:rCtr x="-2" y="-46"/>
                                    </p:animMotion>
                                  </p:childTnLst>
                                </p:cTn>
                              </p:par>
                              <p:par>
                                <p:cTn id="22" presetID="64" presetClass="path" presetSubtype="0" accel="50000" decel="50000" fill="hold" grpId="0" nodeType="withEffect">
                                  <p:stCondLst>
                                    <p:cond delay="0"/>
                                  </p:stCondLst>
                                  <p:childTnLst>
                                    <p:animMotion origin="layout" path="M 3.05556E-6 4.04624E-6 L -0.00139 -0.0511 " pathEditMode="relative" rAng="0" ptsTypes="AA">
                                      <p:cBhvr>
                                        <p:cTn id="23" dur="500" fill="hold"/>
                                        <p:tgtEl>
                                          <p:spTgt spid="25651"/>
                                        </p:tgtEl>
                                        <p:attrNameLst>
                                          <p:attrName>ppt_x</p:attrName>
                                          <p:attrName>ppt_y</p:attrName>
                                        </p:attrNameLst>
                                      </p:cBhvr>
                                      <p:rCtr x="-1" y="-26"/>
                                    </p:animMotion>
                                  </p:childTnLst>
                                </p:cTn>
                              </p:par>
                              <p:par>
                                <p:cTn id="24" presetID="64" presetClass="path" presetSubtype="0" accel="50000" decel="50000" fill="hold" grpId="0" nodeType="withEffect">
                                  <p:stCondLst>
                                    <p:cond delay="0"/>
                                  </p:stCondLst>
                                  <p:childTnLst>
                                    <p:animMotion origin="layout" path="M -4.44444E-6 -7.51445E-7 L 0.00035 -0.11584 " pathEditMode="relative" rAng="0" ptsTypes="AA">
                                      <p:cBhvr>
                                        <p:cTn id="25" dur="500" fill="hold"/>
                                        <p:tgtEl>
                                          <p:spTgt spid="25652"/>
                                        </p:tgtEl>
                                        <p:attrNameLst>
                                          <p:attrName>ppt_x</p:attrName>
                                          <p:attrName>ppt_y</p:attrName>
                                        </p:attrNameLst>
                                      </p:cBhvr>
                                      <p:rCtr x="0" y="-58"/>
                                    </p:animMotion>
                                  </p:childTnLst>
                                </p:cTn>
                              </p:par>
                              <p:par>
                                <p:cTn id="26" presetID="64" presetClass="path" presetSubtype="0" accel="50000" decel="50000" fill="hold" grpId="0" nodeType="withEffect">
                                  <p:stCondLst>
                                    <p:cond delay="0"/>
                                  </p:stCondLst>
                                  <p:childTnLst>
                                    <p:animMotion origin="layout" path="M 1.66667E-6 2.31214E-6 L 0.00243 -0.05041 " pathEditMode="relative" rAng="0" ptsTypes="AA">
                                      <p:cBhvr>
                                        <p:cTn id="27" dur="500" fill="hold"/>
                                        <p:tgtEl>
                                          <p:spTgt spid="25653"/>
                                        </p:tgtEl>
                                        <p:attrNameLst>
                                          <p:attrName>ppt_x</p:attrName>
                                          <p:attrName>ppt_y</p:attrName>
                                        </p:attrNameLst>
                                      </p:cBhvr>
                                      <p:rCtr x="1" y="-25"/>
                                    </p:animMotion>
                                  </p:childTnLst>
                                </p:cTn>
                              </p:par>
                              <p:par>
                                <p:cTn id="28" presetID="64" presetClass="path" presetSubtype="0" accel="50000" decel="50000" fill="hold" grpId="0" nodeType="withEffect">
                                  <p:stCondLst>
                                    <p:cond delay="0"/>
                                  </p:stCondLst>
                                  <p:childTnLst>
                                    <p:animMotion origin="layout" path="M -0.00157 0.02544 L 3.61111E-6 -2.31214E-6 " pathEditMode="relative" rAng="0" ptsTypes="AA">
                                      <p:cBhvr>
                                        <p:cTn id="29" dur="500" fill="hold"/>
                                        <p:tgtEl>
                                          <p:spTgt spid="25654"/>
                                        </p:tgtEl>
                                        <p:attrNameLst>
                                          <p:attrName>ppt_x</p:attrName>
                                          <p:attrName>ppt_y</p:attrName>
                                        </p:attrNameLst>
                                      </p:cBhvr>
                                      <p:rCtr x="1" y="-13"/>
                                    </p:animMotion>
                                  </p:childTnLst>
                                </p:cTn>
                              </p:par>
                              <p:par>
                                <p:cTn id="30" presetID="64" presetClass="path" presetSubtype="0" accel="50000" decel="50000" fill="hold" grpId="0" nodeType="withEffect">
                                  <p:stCondLst>
                                    <p:cond delay="0"/>
                                  </p:stCondLst>
                                  <p:childTnLst>
                                    <p:animMotion origin="layout" path="M 0.004 0.04578 L -3.61111E-6 2.77457E-6 " pathEditMode="relative" rAng="0" ptsTypes="AA">
                                      <p:cBhvr>
                                        <p:cTn id="31" dur="500" fill="hold"/>
                                        <p:tgtEl>
                                          <p:spTgt spid="25655"/>
                                        </p:tgtEl>
                                        <p:attrNameLst>
                                          <p:attrName>ppt_x</p:attrName>
                                          <p:attrName>ppt_y</p:attrName>
                                        </p:attrNameLst>
                                      </p:cBhvr>
                                      <p:rCtr x="-2" y="-23"/>
                                    </p:animMotion>
                                  </p:childTnLst>
                                </p:cTn>
                              </p:par>
                              <p:par>
                                <p:cTn id="32" presetID="64" presetClass="path" presetSubtype="0" accel="50000" decel="50000" fill="hold" grpId="0" nodeType="withEffect">
                                  <p:stCondLst>
                                    <p:cond delay="0"/>
                                  </p:stCondLst>
                                  <p:childTnLst>
                                    <p:animMotion origin="layout" path="M 0.03125 0.03469 L 0.02968 -0.02219 " pathEditMode="relative" rAng="0" ptsTypes="AA">
                                      <p:cBhvr>
                                        <p:cTn id="33" dur="500" fill="hold"/>
                                        <p:tgtEl>
                                          <p:spTgt spid="25656"/>
                                        </p:tgtEl>
                                        <p:attrNameLst>
                                          <p:attrName>ppt_x</p:attrName>
                                          <p:attrName>ppt_y</p:attrName>
                                        </p:attrNameLst>
                                      </p:cBhvr>
                                      <p:rCtr x="-1" y="-28"/>
                                    </p:animMotion>
                                  </p:childTnLst>
                                </p:cTn>
                              </p:par>
                              <p:par>
                                <p:cTn id="34" presetID="64" presetClass="path" presetSubtype="0" accel="50000" decel="50000" fill="hold" grpId="0" nodeType="withEffect">
                                  <p:stCondLst>
                                    <p:cond delay="0"/>
                                  </p:stCondLst>
                                  <p:childTnLst>
                                    <p:animMotion origin="layout" path="M -3.33333E-6 6.93642E-7 L 0.00018 -0.03468 " pathEditMode="relative" rAng="0" ptsTypes="AA">
                                      <p:cBhvr>
                                        <p:cTn id="35" dur="500" fill="hold"/>
                                        <p:tgtEl>
                                          <p:spTgt spid="25658"/>
                                        </p:tgtEl>
                                        <p:attrNameLst>
                                          <p:attrName>ppt_x</p:attrName>
                                          <p:attrName>ppt_y</p:attrName>
                                        </p:attrNameLst>
                                      </p:cBhvr>
                                      <p:rCtr x="0" y="-17"/>
                                    </p:animMotion>
                                  </p:childTnLst>
                                </p:cTn>
                              </p:par>
                              <p:par>
                                <p:cTn id="36" presetID="64" presetClass="path" presetSubtype="0" accel="50000" decel="50000" fill="hold" grpId="0" nodeType="withEffect">
                                  <p:stCondLst>
                                    <p:cond delay="0"/>
                                  </p:stCondLst>
                                  <p:childTnLst>
                                    <p:animMotion origin="layout" path="M -3.33333E-6 6.93642E-7 L -0.03125 -0.03468 " pathEditMode="relative" rAng="0" ptsTypes="AA">
                                      <p:cBhvr>
                                        <p:cTn id="37" dur="500" fill="hold"/>
                                        <p:tgtEl>
                                          <p:spTgt spid="25657"/>
                                        </p:tgtEl>
                                        <p:attrNameLst>
                                          <p:attrName>ppt_x</p:attrName>
                                          <p:attrName>ppt_y</p:attrName>
                                        </p:attrNameLst>
                                      </p:cBhvr>
                                      <p:rCtr x="-16" y="-17"/>
                                    </p:animMotion>
                                  </p:childTnLst>
                                </p:cTn>
                              </p:par>
                              <p:par>
                                <p:cTn id="38" presetID="64" presetClass="path" presetSubtype="0" accel="50000" decel="50000" fill="hold" grpId="0" nodeType="withEffect">
                                  <p:stCondLst>
                                    <p:cond delay="0"/>
                                  </p:stCondLst>
                                  <p:childTnLst>
                                    <p:animMotion origin="layout" path="M 0.00434 0.03468 L 8.33333E-7 2.77457E-6 " pathEditMode="relative" rAng="0" ptsTypes="AA">
                                      <p:cBhvr>
                                        <p:cTn id="39" dur="500" fill="hold"/>
                                        <p:tgtEl>
                                          <p:spTgt spid="25659"/>
                                        </p:tgtEl>
                                        <p:attrNameLst>
                                          <p:attrName>ppt_x</p:attrName>
                                          <p:attrName>ppt_y</p:attrName>
                                        </p:attrNameLst>
                                      </p:cBhvr>
                                      <p:rCtr x="-2" y="-17"/>
                                    </p:animMotion>
                                  </p:childTnLst>
                                </p:cTn>
                              </p:par>
                              <p:par>
                                <p:cTn id="40" presetID="64" presetClass="path" presetSubtype="0" accel="50000" decel="50000" fill="hold" grpId="0" nodeType="withEffect">
                                  <p:stCondLst>
                                    <p:cond delay="0"/>
                                  </p:stCondLst>
                                  <p:childTnLst>
                                    <p:animMotion origin="layout" path="M 0.00243 0.07848 L 2.22222E-6 -4.07407E-6 " pathEditMode="relative" rAng="0" ptsTypes="AA">
                                      <p:cBhvr>
                                        <p:cTn id="41" dur="500" fill="hold"/>
                                        <p:tgtEl>
                                          <p:spTgt spid="25660"/>
                                        </p:tgtEl>
                                        <p:attrNameLst>
                                          <p:attrName>ppt_x</p:attrName>
                                          <p:attrName>ppt_y</p:attrName>
                                        </p:attrNameLst>
                                      </p:cBhvr>
                                      <p:rCtr x="-1" y="-39"/>
                                    </p:animMotion>
                                  </p:childTnLst>
                                </p:cTn>
                              </p:par>
                              <p:par>
                                <p:cTn id="42" presetID="64" presetClass="path" presetSubtype="0" accel="50000" decel="50000" fill="hold" grpId="0" nodeType="withEffect">
                                  <p:stCondLst>
                                    <p:cond delay="0"/>
                                  </p:stCondLst>
                                  <p:childTnLst>
                                    <p:animMotion origin="layout" path="M 0.00104 0.04578 L 2.5E-6 2.77457E-6 " pathEditMode="relative" rAng="0" ptsTypes="AA">
                                      <p:cBhvr>
                                        <p:cTn id="43" dur="500" fill="hold"/>
                                        <p:tgtEl>
                                          <p:spTgt spid="25661"/>
                                        </p:tgtEl>
                                        <p:attrNameLst>
                                          <p:attrName>ppt_x</p:attrName>
                                          <p:attrName>ppt_y</p:attrName>
                                        </p:attrNameLst>
                                      </p:cBhvr>
                                      <p:rCtr x="-1" y="-23"/>
                                    </p:animMotion>
                                  </p:childTnLst>
                                </p:cTn>
                              </p:par>
                              <p:par>
                                <p:cTn id="44" presetID="64" presetClass="path" presetSubtype="0" accel="50000" decel="50000" fill="hold" grpId="0" nodeType="withEffect">
                                  <p:stCondLst>
                                    <p:cond delay="0"/>
                                  </p:stCondLst>
                                  <p:childTnLst>
                                    <p:animMotion origin="layout" path="M 8.33333E-7 2.42775E-6 L -0.00104 -0.03515 " pathEditMode="relative" rAng="0" ptsTypes="AA">
                                      <p:cBhvr>
                                        <p:cTn id="45" dur="500" fill="hold"/>
                                        <p:tgtEl>
                                          <p:spTgt spid="25662"/>
                                        </p:tgtEl>
                                        <p:attrNameLst>
                                          <p:attrName>ppt_x</p:attrName>
                                          <p:attrName>ppt_y</p:attrName>
                                        </p:attrNameLst>
                                      </p:cBhvr>
                                      <p:rCtr x="-1" y="-18"/>
                                    </p:animMotion>
                                  </p:childTnLst>
                                </p:cTn>
                              </p:par>
                              <p:par>
                                <p:cTn id="46" presetID="64" presetClass="path" presetSubtype="0" accel="50000" decel="50000" fill="hold" grpId="0" nodeType="withEffect">
                                  <p:stCondLst>
                                    <p:cond delay="0"/>
                                  </p:stCondLst>
                                  <p:childTnLst>
                                    <p:animMotion origin="layout" path="M 8.33333E-7 2.42775E-6 L -0.00104 -0.03515 " pathEditMode="relative" rAng="0" ptsTypes="AA">
                                      <p:cBhvr>
                                        <p:cTn id="47" dur="500" fill="hold"/>
                                        <p:tgtEl>
                                          <p:spTgt spid="129"/>
                                        </p:tgtEl>
                                        <p:attrNameLst>
                                          <p:attrName>ppt_x</p:attrName>
                                          <p:attrName>ppt_y</p:attrName>
                                        </p:attrNameLst>
                                      </p:cBhvr>
                                      <p:rCtr x="-1" y="-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5" grpId="0" animBg="1"/>
      <p:bldP spid="25646" grpId="0" animBg="1"/>
      <p:bldP spid="25647" grpId="0" animBg="1"/>
      <p:bldP spid="25648" grpId="0" animBg="1"/>
      <p:bldP spid="25649" grpId="0" animBg="1"/>
      <p:bldP spid="25650" grpId="0" animBg="1"/>
      <p:bldP spid="25651" grpId="0" animBg="1"/>
      <p:bldP spid="25652" grpId="0" animBg="1"/>
      <p:bldP spid="25653" grpId="0" animBg="1"/>
      <p:bldP spid="25654" grpId="0" animBg="1"/>
      <p:bldP spid="25655" grpId="0" animBg="1"/>
      <p:bldP spid="25656" grpId="0" animBg="1"/>
      <p:bldP spid="25657" grpId="0" animBg="1"/>
      <p:bldP spid="25658" grpId="0" animBg="1"/>
      <p:bldP spid="25659" grpId="0" animBg="1"/>
      <p:bldP spid="25660" grpId="0" animBg="1"/>
      <p:bldP spid="25661" grpId="0" animBg="1"/>
      <p:bldP spid="25662" grpId="0" animBg="1"/>
      <p:bldP spid="25728" grpId="0" animBg="1"/>
      <p:bldP spid="1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t> </a:t>
            </a:r>
            <a:r>
              <a:rPr lang="el-GR" sz="3600" dirty="0"/>
              <a:t>Η ερμηνεία των κριτηρίων </a:t>
            </a:r>
            <a:r>
              <a:rPr lang="el-GR" sz="3600" dirty="0" smtClean="0"/>
              <a:t>Westgard</a:t>
            </a:r>
            <a:r>
              <a:rPr lang="en-US" sz="3600" dirty="0" smtClean="0"/>
              <a:t> </a:t>
            </a:r>
            <a:r>
              <a:rPr lang="en-US" sz="3200" b="0" dirty="0" smtClean="0"/>
              <a:t>1/2</a:t>
            </a:r>
            <a:endParaRPr lang="el-GR" sz="3200" b="0" dirty="0"/>
          </a:p>
        </p:txBody>
      </p:sp>
      <p:sp>
        <p:nvSpPr>
          <p:cNvPr id="7" name="Content Placeholder 6"/>
          <p:cNvSpPr>
            <a:spLocks noGrp="1"/>
          </p:cNvSpPr>
          <p:nvPr>
            <p:ph idx="1"/>
          </p:nvPr>
        </p:nvSpPr>
        <p:spPr/>
        <p:txBody>
          <a:bodyPr>
            <a:normAutofit/>
          </a:bodyPr>
          <a:lstStyle/>
          <a:p>
            <a:pPr marL="0" indent="0">
              <a:lnSpc>
                <a:spcPct val="120000"/>
              </a:lnSpc>
              <a:buNone/>
            </a:pPr>
            <a:r>
              <a:rPr lang="el-GR" sz="2400" b="1" dirty="0">
                <a:solidFill>
                  <a:srgbClr val="820000"/>
                </a:solidFill>
                <a:ea typeface="Times New Roman"/>
              </a:rPr>
              <a:t>1</a:t>
            </a:r>
            <a:r>
              <a:rPr lang="el-GR" sz="2400" b="1" baseline="-25000" dirty="0">
                <a:solidFill>
                  <a:srgbClr val="820000"/>
                </a:solidFill>
                <a:ea typeface="Times New Roman"/>
              </a:rPr>
              <a:t>2</a:t>
            </a:r>
            <a:r>
              <a:rPr lang="en-US" sz="2400" b="1" baseline="-25000" dirty="0">
                <a:solidFill>
                  <a:srgbClr val="820000"/>
                </a:solidFill>
                <a:ea typeface="Times New Roman"/>
              </a:rPr>
              <a:t>s</a:t>
            </a:r>
            <a:r>
              <a:rPr lang="el-GR" sz="2400" dirty="0">
                <a:ea typeface="Times New Roman"/>
              </a:rPr>
              <a:t>. </a:t>
            </a:r>
            <a:r>
              <a:rPr lang="en-US" sz="2400" dirty="0">
                <a:ea typeface="Times New Roman"/>
              </a:rPr>
              <a:t>M</a:t>
            </a:r>
            <a:r>
              <a:rPr lang="el-GR" sz="2400" dirty="0">
                <a:ea typeface="Times New Roman"/>
              </a:rPr>
              <a:t>ία τιμή ελέγχου είναι έξω από το όριο μ±2</a:t>
            </a:r>
            <a:r>
              <a:rPr lang="en-US" sz="2400" dirty="0">
                <a:ea typeface="Times New Roman"/>
              </a:rPr>
              <a:t>s</a:t>
            </a:r>
            <a:r>
              <a:rPr lang="el-GR" sz="2400" dirty="0">
                <a:ea typeface="Times New Roman"/>
              </a:rPr>
              <a:t>. Θεωρείται </a:t>
            </a:r>
            <a:r>
              <a:rPr lang="el-GR" sz="2400" b="1" dirty="0">
                <a:solidFill>
                  <a:srgbClr val="820000"/>
                </a:solidFill>
                <a:ea typeface="Times New Roman"/>
              </a:rPr>
              <a:t>προειδοποίηση</a:t>
            </a:r>
            <a:r>
              <a:rPr lang="el-GR" sz="2400" dirty="0">
                <a:ea typeface="Times New Roman"/>
              </a:rPr>
              <a:t> και πρέπει να γίνει περαιτέρω έλεγχος.</a:t>
            </a:r>
          </a:p>
          <a:p>
            <a:pPr marL="0" indent="0">
              <a:lnSpc>
                <a:spcPct val="120000"/>
              </a:lnSpc>
              <a:buNone/>
            </a:pPr>
            <a:r>
              <a:rPr lang="el-GR" sz="2400" b="1" dirty="0">
                <a:solidFill>
                  <a:srgbClr val="820000"/>
                </a:solidFill>
                <a:ea typeface="Times New Roman"/>
              </a:rPr>
              <a:t>1</a:t>
            </a:r>
            <a:r>
              <a:rPr lang="el-GR" sz="2400" b="1" baseline="-25000" dirty="0">
                <a:solidFill>
                  <a:srgbClr val="820000"/>
                </a:solidFill>
                <a:ea typeface="Times New Roman"/>
              </a:rPr>
              <a:t>3</a:t>
            </a:r>
            <a:r>
              <a:rPr lang="en-US" sz="2400" b="1" baseline="-25000" dirty="0">
                <a:solidFill>
                  <a:srgbClr val="820000"/>
                </a:solidFill>
                <a:ea typeface="Times New Roman"/>
              </a:rPr>
              <a:t>s</a:t>
            </a:r>
            <a:r>
              <a:rPr lang="el-GR" sz="2400" dirty="0">
                <a:ea typeface="Times New Roman"/>
              </a:rPr>
              <a:t>.</a:t>
            </a:r>
            <a:r>
              <a:rPr lang="en-US" sz="2400" b="1" dirty="0">
                <a:ea typeface="Times New Roman"/>
              </a:rPr>
              <a:t> </a:t>
            </a:r>
            <a:r>
              <a:rPr lang="el-GR" sz="2400" dirty="0">
                <a:ea typeface="Times New Roman"/>
              </a:rPr>
              <a:t>Δηλώνει </a:t>
            </a:r>
            <a:r>
              <a:rPr lang="el-GR" sz="2400" b="1" dirty="0">
                <a:solidFill>
                  <a:srgbClr val="820000"/>
                </a:solidFill>
                <a:ea typeface="Times New Roman"/>
              </a:rPr>
              <a:t>τυχαίο σφάλμα</a:t>
            </a:r>
            <a:r>
              <a:rPr lang="el-GR" sz="2400" dirty="0">
                <a:ea typeface="Times New Roman"/>
              </a:rPr>
              <a:t>. Εμφανίζεται όταν μια τιμή ελέγχου υπερβεί το όριο μ±3</a:t>
            </a:r>
            <a:r>
              <a:rPr lang="en-US" sz="2400" dirty="0">
                <a:ea typeface="Times New Roman"/>
              </a:rPr>
              <a:t>s</a:t>
            </a:r>
            <a:r>
              <a:rPr lang="el-GR" sz="2400" dirty="0">
                <a:ea typeface="Times New Roman"/>
              </a:rPr>
              <a:t>. Δεν πρέπει να δίνονται αποτελέσματα στους ασθενείς πριν διορθωθεί το σφάλμα.</a:t>
            </a:r>
          </a:p>
          <a:p>
            <a:pPr marL="0" indent="0">
              <a:lnSpc>
                <a:spcPct val="120000"/>
              </a:lnSpc>
              <a:buNone/>
            </a:pPr>
            <a:r>
              <a:rPr lang="el-GR" sz="2400" b="1" dirty="0">
                <a:solidFill>
                  <a:srgbClr val="820000"/>
                </a:solidFill>
                <a:ea typeface="Times New Roman"/>
              </a:rPr>
              <a:t>2</a:t>
            </a:r>
            <a:r>
              <a:rPr lang="el-GR" sz="2400" b="1" baseline="-25000" dirty="0">
                <a:solidFill>
                  <a:srgbClr val="820000"/>
                </a:solidFill>
                <a:ea typeface="Times New Roman"/>
              </a:rPr>
              <a:t>2</a:t>
            </a:r>
            <a:r>
              <a:rPr lang="en-US" sz="2400" b="1" baseline="-25000" dirty="0">
                <a:solidFill>
                  <a:srgbClr val="820000"/>
                </a:solidFill>
                <a:ea typeface="Times New Roman"/>
              </a:rPr>
              <a:t>s</a:t>
            </a:r>
            <a:r>
              <a:rPr lang="el-GR" sz="2400" dirty="0">
                <a:ea typeface="Times New Roman"/>
              </a:rPr>
              <a:t>. Δηλώνει </a:t>
            </a:r>
            <a:r>
              <a:rPr lang="el-GR" sz="2400" b="1" dirty="0">
                <a:solidFill>
                  <a:srgbClr val="820000"/>
                </a:solidFill>
                <a:ea typeface="Times New Roman"/>
              </a:rPr>
              <a:t>συστηματικό σφάλμα</a:t>
            </a:r>
            <a:r>
              <a:rPr lang="el-GR" sz="2400" dirty="0">
                <a:ea typeface="Times New Roman"/>
              </a:rPr>
              <a:t>. Εμφανίζεται όταν δύο συνεχόμενες τιμές κυμαίνονται μεταξύ μ+2σ και μ+3σ ή μεταξύ μ-2</a:t>
            </a:r>
            <a:r>
              <a:rPr lang="en-US" sz="2400" dirty="0">
                <a:ea typeface="Times New Roman"/>
              </a:rPr>
              <a:t>s </a:t>
            </a:r>
            <a:r>
              <a:rPr lang="el-GR" sz="2400" dirty="0">
                <a:ea typeface="Times New Roman"/>
              </a:rPr>
              <a:t>και μ-3</a:t>
            </a:r>
            <a:r>
              <a:rPr lang="en-US" sz="2400" dirty="0">
                <a:ea typeface="Times New Roman"/>
              </a:rPr>
              <a:t>s</a:t>
            </a:r>
            <a:r>
              <a:rPr lang="el-GR" sz="2400" dirty="0">
                <a:ea typeface="Times New Roman"/>
              </a:rPr>
              <a:t>. Δεν πρέπει να δίνονται αποτελέσματα στους ασθενείς πριν διορθωθεί το σφάλμα.</a:t>
            </a:r>
          </a:p>
          <a:p>
            <a:pPr marL="0" indent="0">
              <a:buNone/>
            </a:pPr>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dirty="0"/>
          </a:p>
        </p:txBody>
      </p:sp>
    </p:spTree>
    <p:extLst>
      <p:ext uri="{BB962C8B-B14F-4D97-AF65-F5344CB8AC3E}">
        <p14:creationId xmlns:p14="http://schemas.microsoft.com/office/powerpoint/2010/main" val="949940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t> </a:t>
            </a:r>
            <a:r>
              <a:rPr lang="el-GR" sz="3600" dirty="0"/>
              <a:t>Η ερμηνεία των κριτηρίων Westgard</a:t>
            </a:r>
            <a:r>
              <a:rPr lang="en-US" sz="3600" dirty="0"/>
              <a:t> </a:t>
            </a:r>
            <a:r>
              <a:rPr lang="en-US" sz="3200" b="0" dirty="0" smtClean="0"/>
              <a:t>2/2</a:t>
            </a:r>
            <a:endParaRPr lang="el-GR" dirty="0"/>
          </a:p>
        </p:txBody>
      </p:sp>
      <p:sp>
        <p:nvSpPr>
          <p:cNvPr id="4" name="Content Placeholder 3"/>
          <p:cNvSpPr>
            <a:spLocks noGrp="1"/>
          </p:cNvSpPr>
          <p:nvPr>
            <p:ph idx="1"/>
          </p:nvPr>
        </p:nvSpPr>
        <p:spPr>
          <a:xfrm>
            <a:off x="457200" y="1196752"/>
            <a:ext cx="8363272" cy="5328592"/>
          </a:xfrm>
        </p:spPr>
        <p:txBody>
          <a:bodyPr>
            <a:normAutofit fontScale="70000" lnSpcReduction="20000"/>
          </a:bodyPr>
          <a:lstStyle/>
          <a:p>
            <a:pPr marL="0" indent="0">
              <a:lnSpc>
                <a:spcPct val="130000"/>
              </a:lnSpc>
              <a:spcAft>
                <a:spcPts val="0"/>
              </a:spcAft>
              <a:buNone/>
            </a:pPr>
            <a:r>
              <a:rPr lang="en-US" sz="3400" b="1" dirty="0">
                <a:solidFill>
                  <a:srgbClr val="820000"/>
                </a:solidFill>
                <a:ea typeface="Times New Roman"/>
              </a:rPr>
              <a:t>R</a:t>
            </a:r>
            <a:r>
              <a:rPr lang="el-GR" sz="3400" b="1" baseline="-25000" dirty="0">
                <a:solidFill>
                  <a:srgbClr val="820000"/>
                </a:solidFill>
                <a:ea typeface="Times New Roman"/>
              </a:rPr>
              <a:t>4</a:t>
            </a:r>
            <a:r>
              <a:rPr lang="en-US" sz="3400" b="1" baseline="-25000" dirty="0">
                <a:solidFill>
                  <a:srgbClr val="820000"/>
                </a:solidFill>
                <a:ea typeface="Times New Roman"/>
              </a:rPr>
              <a:t>s</a:t>
            </a:r>
            <a:r>
              <a:rPr lang="el-GR" sz="3400" dirty="0">
                <a:ea typeface="Times New Roman"/>
              </a:rPr>
              <a:t>. Δηλώνει </a:t>
            </a:r>
            <a:r>
              <a:rPr lang="el-GR" sz="3400" b="1" dirty="0">
                <a:solidFill>
                  <a:srgbClr val="820000"/>
                </a:solidFill>
                <a:ea typeface="Times New Roman"/>
              </a:rPr>
              <a:t>τυχαίο σφάλμα</a:t>
            </a:r>
            <a:r>
              <a:rPr lang="el-GR" sz="3400" dirty="0">
                <a:ea typeface="Times New Roman"/>
              </a:rPr>
              <a:t>. Εμφανίζεται όταν μια τιμή ελέγχου υπερβεί την τιμή  μ+2σ και μια άλλη τιμή όχι απαραίτητα συνεχόμενη υπερβαίνει την τιμή μ-2</a:t>
            </a:r>
            <a:r>
              <a:rPr lang="en-US" sz="3400" dirty="0">
                <a:ea typeface="Times New Roman"/>
              </a:rPr>
              <a:t>s</a:t>
            </a:r>
            <a:r>
              <a:rPr lang="el-GR" sz="3400" dirty="0">
                <a:ea typeface="Times New Roman"/>
              </a:rPr>
              <a:t>. Δεν πρέπει να δίνονται αποτελέσματα στους ασθενείς πριν διορθωθεί το σφάλμα.</a:t>
            </a:r>
          </a:p>
          <a:p>
            <a:pPr marL="0" indent="0">
              <a:lnSpc>
                <a:spcPct val="130000"/>
              </a:lnSpc>
              <a:spcAft>
                <a:spcPts val="0"/>
              </a:spcAft>
              <a:buNone/>
            </a:pPr>
            <a:r>
              <a:rPr lang="el-GR" sz="3400" b="1" dirty="0">
                <a:solidFill>
                  <a:srgbClr val="820000"/>
                </a:solidFill>
                <a:ea typeface="Times New Roman"/>
              </a:rPr>
              <a:t>4</a:t>
            </a:r>
            <a:r>
              <a:rPr lang="el-GR" sz="3400" b="1" baseline="-25000" dirty="0">
                <a:solidFill>
                  <a:srgbClr val="820000"/>
                </a:solidFill>
                <a:ea typeface="Times New Roman"/>
              </a:rPr>
              <a:t>1</a:t>
            </a:r>
            <a:r>
              <a:rPr lang="en-US" sz="3400" b="1" baseline="-25000" dirty="0">
                <a:solidFill>
                  <a:srgbClr val="820000"/>
                </a:solidFill>
                <a:ea typeface="Times New Roman"/>
              </a:rPr>
              <a:t>s</a:t>
            </a:r>
            <a:r>
              <a:rPr lang="el-GR" sz="3400" dirty="0">
                <a:ea typeface="Times New Roman"/>
              </a:rPr>
              <a:t>. Δηλώνει </a:t>
            </a:r>
            <a:r>
              <a:rPr lang="el-GR" sz="3400" b="1" dirty="0">
                <a:solidFill>
                  <a:srgbClr val="820000"/>
                </a:solidFill>
                <a:ea typeface="Times New Roman"/>
              </a:rPr>
              <a:t>συστηματικό σφάλμα</a:t>
            </a:r>
            <a:r>
              <a:rPr lang="el-GR" sz="3400" dirty="0">
                <a:ea typeface="Times New Roman"/>
              </a:rPr>
              <a:t>. Εμφανίζεται όταν τέσσερις συνεχόμενες τιμές ελέγχου βρίσκονται πάνω από την τιμή μ+1</a:t>
            </a:r>
            <a:r>
              <a:rPr lang="en-US" sz="3400" dirty="0">
                <a:ea typeface="Times New Roman"/>
              </a:rPr>
              <a:t>s</a:t>
            </a:r>
            <a:r>
              <a:rPr lang="el-GR" sz="3400" dirty="0">
                <a:ea typeface="Times New Roman"/>
              </a:rPr>
              <a:t> ή κάτω από την τιμή μ-1</a:t>
            </a:r>
            <a:r>
              <a:rPr lang="en-US" sz="3400" dirty="0">
                <a:ea typeface="Times New Roman"/>
              </a:rPr>
              <a:t>s</a:t>
            </a:r>
            <a:r>
              <a:rPr lang="el-GR" sz="3400" dirty="0">
                <a:ea typeface="Times New Roman"/>
              </a:rPr>
              <a:t>. Δεν πρέπει να δίνονται αποτελέσματα στους ασθενείς πριν διορθωθεί το σφάλμα.</a:t>
            </a:r>
          </a:p>
          <a:p>
            <a:pPr marL="0" indent="0">
              <a:lnSpc>
                <a:spcPct val="130000"/>
              </a:lnSpc>
              <a:spcAft>
                <a:spcPts val="0"/>
              </a:spcAft>
              <a:buNone/>
            </a:pPr>
            <a:r>
              <a:rPr lang="el-GR" sz="3400" b="1" dirty="0">
                <a:solidFill>
                  <a:srgbClr val="820000"/>
                </a:solidFill>
                <a:ea typeface="Times New Roman"/>
              </a:rPr>
              <a:t>10</a:t>
            </a:r>
            <a:r>
              <a:rPr lang="en-US" sz="3400" b="1" baseline="-25000" dirty="0">
                <a:solidFill>
                  <a:srgbClr val="820000"/>
                </a:solidFill>
                <a:ea typeface="Times New Roman"/>
              </a:rPr>
              <a:t>x</a:t>
            </a:r>
            <a:r>
              <a:rPr lang="el-GR" sz="3400" dirty="0">
                <a:ea typeface="Times New Roman"/>
              </a:rPr>
              <a:t>. Δηλώνει </a:t>
            </a:r>
            <a:r>
              <a:rPr lang="el-GR" sz="3400" b="1" dirty="0">
                <a:solidFill>
                  <a:srgbClr val="820000"/>
                </a:solidFill>
                <a:ea typeface="Times New Roman"/>
              </a:rPr>
              <a:t>συστηματικό σφάλμα</a:t>
            </a:r>
            <a:r>
              <a:rPr lang="el-GR" sz="3400" dirty="0">
                <a:ea typeface="Times New Roman"/>
              </a:rPr>
              <a:t>. Εμφανίζεται όταν μια δέκα συνεχόμενες τιμές ελέγχου βρίσκονται πάνω ή κάτω από την μέση τιμή. Δεν πρέπει να δίνονται αποτελέσματα στους ασθενείς πριν διορθωθεί το σφάλμα.</a:t>
            </a:r>
          </a:p>
          <a:p>
            <a:pPr marL="0" indent="0">
              <a:lnSpc>
                <a:spcPct val="130000"/>
              </a:lnSpc>
              <a:buNone/>
            </a:pP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dirty="0"/>
          </a:p>
        </p:txBody>
      </p:sp>
    </p:spTree>
    <p:extLst>
      <p:ext uri="{BB962C8B-B14F-4D97-AF65-F5344CB8AC3E}">
        <p14:creationId xmlns:p14="http://schemas.microsoft.com/office/powerpoint/2010/main" val="672099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08720"/>
          </a:xfrm>
        </p:spPr>
        <p:txBody>
          <a:bodyPr>
            <a:normAutofit fontScale="90000"/>
          </a:bodyPr>
          <a:lstStyle/>
          <a:p>
            <a:r>
              <a:rPr lang="el-GR" dirty="0"/>
              <a:t>Tα κριτήρια Westgard υπάρχουν σήμερα στο λογισμικό πολλών </a:t>
            </a:r>
            <a:r>
              <a:rPr lang="el-GR" dirty="0" smtClean="0"/>
              <a:t>αναλυτών</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dirty="0"/>
          </a:p>
        </p:txBody>
      </p:sp>
      <p:sp>
        <p:nvSpPr>
          <p:cNvPr id="7" name="6 - Ορθογώνιο"/>
          <p:cNvSpPr/>
          <p:nvPr/>
        </p:nvSpPr>
        <p:spPr>
          <a:xfrm>
            <a:off x="3935448" y="5508727"/>
            <a:ext cx="1273105" cy="369332"/>
          </a:xfrm>
          <a:prstGeom prst="rect">
            <a:avLst/>
          </a:prstGeom>
        </p:spPr>
        <p:txBody>
          <a:bodyPr wrap="none">
            <a:spAutoFit/>
          </a:bodyPr>
          <a:lstStyle/>
          <a:p>
            <a:pPr algn="ctr">
              <a:spcBef>
                <a:spcPct val="50000"/>
              </a:spcBef>
            </a:pPr>
            <a:r>
              <a:rPr lang="en-US" dirty="0" smtClean="0">
                <a:effectLst>
                  <a:outerShdw blurRad="38100" dist="38100" dir="2700000" algn="tl">
                    <a:srgbClr val="FFFFFF"/>
                  </a:outerShdw>
                </a:effectLst>
                <a:latin typeface="+mn-lt"/>
              </a:rPr>
              <a:t>Cobas 6000</a:t>
            </a:r>
            <a:endParaRPr lang="el-GR" dirty="0">
              <a:effectLst>
                <a:outerShdw blurRad="38100" dist="38100" dir="2700000" algn="tl">
                  <a:srgbClr val="FFFFFF"/>
                </a:outerShdw>
              </a:effectLst>
              <a:latin typeface="+mn-lt"/>
            </a:endParaRPr>
          </a:p>
        </p:txBody>
      </p:sp>
      <p:grpSp>
        <p:nvGrpSpPr>
          <p:cNvPr id="10" name="Group 9"/>
          <p:cNvGrpSpPr/>
          <p:nvPr/>
        </p:nvGrpSpPr>
        <p:grpSpPr>
          <a:xfrm>
            <a:off x="372765" y="1411643"/>
            <a:ext cx="8398471" cy="3960440"/>
            <a:chOff x="323528" y="1411643"/>
            <a:chExt cx="8398471" cy="3960440"/>
          </a:xfrm>
        </p:grpSpPr>
        <p:pic>
          <p:nvPicPr>
            <p:cNvPr id="4" name="3 - Εικόνα" descr="cobas c 8000 DM 2013-05-10T095037"/>
            <p:cNvPicPr/>
            <p:nvPr/>
          </p:nvPicPr>
          <p:blipFill rotWithShape="1">
            <a:blip r:embed="rId2" cstate="print"/>
            <a:srcRect r="77630" b="63490"/>
            <a:stretch/>
          </p:blipFill>
          <p:spPr bwMode="auto">
            <a:xfrm>
              <a:off x="323528" y="1411643"/>
              <a:ext cx="4212468" cy="3960440"/>
            </a:xfrm>
            <a:prstGeom prst="rect">
              <a:avLst/>
            </a:prstGeom>
            <a:noFill/>
            <a:ln>
              <a:noFill/>
            </a:ln>
          </p:spPr>
        </p:pic>
        <p:pic>
          <p:nvPicPr>
            <p:cNvPr id="8" name="3 - Εικόνα" descr="cobas c 8000 DM 2013-05-10T095037"/>
            <p:cNvPicPr/>
            <p:nvPr/>
          </p:nvPicPr>
          <p:blipFill rotWithShape="1">
            <a:blip r:embed="rId2" cstate="print"/>
            <a:srcRect l="33776" r="57351" b="63490"/>
            <a:stretch/>
          </p:blipFill>
          <p:spPr bwMode="auto">
            <a:xfrm>
              <a:off x="4545781" y="1411643"/>
              <a:ext cx="1271764" cy="3960440"/>
            </a:xfrm>
            <a:prstGeom prst="rect">
              <a:avLst/>
            </a:prstGeom>
            <a:noFill/>
            <a:ln>
              <a:noFill/>
            </a:ln>
          </p:spPr>
        </p:pic>
        <p:pic>
          <p:nvPicPr>
            <p:cNvPr id="9" name="3 - Εικόνα" descr="cobas c 8000 DM 2013-05-10T095037"/>
            <p:cNvPicPr/>
            <p:nvPr/>
          </p:nvPicPr>
          <p:blipFill rotWithShape="1">
            <a:blip r:embed="rId2" cstate="print"/>
            <a:srcRect l="50931" r="30556" b="63490"/>
            <a:stretch/>
          </p:blipFill>
          <p:spPr bwMode="auto">
            <a:xfrm>
              <a:off x="5817545" y="1411643"/>
              <a:ext cx="2904454" cy="3960440"/>
            </a:xfrm>
            <a:prstGeom prst="rect">
              <a:avLst/>
            </a:prstGeom>
            <a:noFill/>
            <a:ln>
              <a:noFill/>
            </a:ln>
          </p:spPr>
        </p:pic>
      </p:grpSp>
    </p:spTree>
    <p:extLst>
      <p:ext uri="{BB962C8B-B14F-4D97-AF65-F5344CB8AC3E}">
        <p14:creationId xmlns:p14="http://schemas.microsoft.com/office/powerpoint/2010/main" val="56585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6632"/>
            <a:ext cx="9144000" cy="908720"/>
          </a:xfrm>
        </p:spPr>
        <p:txBody>
          <a:bodyPr>
            <a:normAutofit fontScale="90000"/>
          </a:bodyPr>
          <a:lstStyle/>
          <a:p>
            <a:r>
              <a:rPr lang="el-GR" dirty="0"/>
              <a:t>Tα κριτήρια Westgard υπάρχουν σήμερα και στο λογισμικό πολλών εργαστηρίων (</a:t>
            </a:r>
            <a:r>
              <a:rPr lang="el-GR" dirty="0" smtClean="0"/>
              <a:t>LIS)</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dirty="0"/>
          </a:p>
        </p:txBody>
      </p:sp>
      <p:pic>
        <p:nvPicPr>
          <p:cNvPr id="334850" name="Picture 2"/>
          <p:cNvPicPr>
            <a:picLocks noChangeAspect="1" noChangeArrowheads="1"/>
          </p:cNvPicPr>
          <p:nvPr/>
        </p:nvPicPr>
        <p:blipFill>
          <a:blip r:embed="rId2" cstate="print"/>
          <a:srcRect/>
          <a:stretch>
            <a:fillRect/>
          </a:stretch>
        </p:blipFill>
        <p:spPr bwMode="auto">
          <a:xfrm>
            <a:off x="719572" y="1268760"/>
            <a:ext cx="7704856" cy="4964426"/>
          </a:xfrm>
          <a:prstGeom prst="rect">
            <a:avLst/>
          </a:prstGeom>
          <a:noFill/>
          <a:ln w="9525">
            <a:noFill/>
            <a:miter lim="800000"/>
            <a:headEnd/>
            <a:tailEnd/>
          </a:ln>
        </p:spPr>
      </p:pic>
    </p:spTree>
    <p:extLst>
      <p:ext uri="{BB962C8B-B14F-4D97-AF65-F5344CB8AC3E}">
        <p14:creationId xmlns:p14="http://schemas.microsoft.com/office/powerpoint/2010/main" val="3099628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n-US" dirty="0" smtClean="0">
                <a:solidFill>
                  <a:srgbClr val="820000"/>
                </a:solidFill>
              </a:rPr>
              <a:t>O </a:t>
            </a:r>
            <a:r>
              <a:rPr lang="el-GR" dirty="0" smtClean="0">
                <a:solidFill>
                  <a:srgbClr val="820000"/>
                </a:solidFill>
              </a:rPr>
              <a:t>εσωτερικός έλεγχος ποιότητας</a:t>
            </a:r>
            <a:r>
              <a:rPr lang="en-US" dirty="0" smtClean="0">
                <a:solidFill>
                  <a:srgbClr val="820000"/>
                </a:solidFill>
              </a:rPr>
              <a:t/>
            </a:r>
            <a:br>
              <a:rPr lang="en-US" dirty="0" smtClean="0">
                <a:solidFill>
                  <a:srgbClr val="820000"/>
                </a:solidFill>
              </a:rPr>
            </a:br>
            <a:r>
              <a:rPr lang="el-GR" dirty="0" smtClean="0">
                <a:solidFill>
                  <a:srgbClr val="820000"/>
                </a:solidFill>
              </a:rPr>
              <a:t>με το διάγραμμα </a:t>
            </a:r>
            <a:r>
              <a:rPr lang="en-US" dirty="0" smtClean="0">
                <a:solidFill>
                  <a:srgbClr val="820000"/>
                </a:solidFill>
              </a:rPr>
              <a:t>Levey-Jennings</a:t>
            </a:r>
            <a:endParaRPr lang="el-GR" dirty="0">
              <a:solidFill>
                <a:srgbClr val="820000"/>
              </a:solidFill>
            </a:endParaRPr>
          </a:p>
        </p:txBody>
      </p:sp>
      <p:sp>
        <p:nvSpPr>
          <p:cNvPr id="4" name="Subtitle 3"/>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931447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65288" y="1484313"/>
            <a:ext cx="5595937" cy="4306887"/>
            <a:chOff x="1665288" y="1484313"/>
            <a:chExt cx="5595937" cy="4306887"/>
          </a:xfrm>
        </p:grpSpPr>
        <p:sp>
          <p:nvSpPr>
            <p:cNvPr id="40962" name="Line 2"/>
            <p:cNvSpPr>
              <a:spLocks noChangeShapeType="1"/>
            </p:cNvSpPr>
            <p:nvPr/>
          </p:nvSpPr>
          <p:spPr bwMode="auto">
            <a:xfrm>
              <a:off x="1665288" y="1905000"/>
              <a:ext cx="2505075" cy="0"/>
            </a:xfrm>
            <a:prstGeom prst="line">
              <a:avLst/>
            </a:prstGeom>
            <a:noFill/>
            <a:ln w="28575">
              <a:solidFill>
                <a:schemeClr val="tx1"/>
              </a:solidFill>
              <a:round/>
              <a:headEnd/>
              <a:tailEnd/>
            </a:ln>
            <a:effectLst/>
          </p:spPr>
          <p:txBody>
            <a:bodyPr/>
            <a:lstStyle/>
            <a:p>
              <a:endParaRPr lang="el-GR" dirty="0"/>
            </a:p>
          </p:txBody>
        </p:sp>
        <p:sp>
          <p:nvSpPr>
            <p:cNvPr id="40963" name="Line 3"/>
            <p:cNvSpPr>
              <a:spLocks noChangeShapeType="1"/>
            </p:cNvSpPr>
            <p:nvPr/>
          </p:nvSpPr>
          <p:spPr bwMode="auto">
            <a:xfrm>
              <a:off x="1665288" y="2133600"/>
              <a:ext cx="2505075" cy="0"/>
            </a:xfrm>
            <a:prstGeom prst="line">
              <a:avLst/>
            </a:prstGeom>
            <a:noFill/>
            <a:ln w="9525">
              <a:solidFill>
                <a:schemeClr val="tx1"/>
              </a:solidFill>
              <a:round/>
              <a:headEnd/>
              <a:tailEnd/>
            </a:ln>
            <a:effectLst/>
          </p:spPr>
          <p:txBody>
            <a:bodyPr/>
            <a:lstStyle/>
            <a:p>
              <a:endParaRPr lang="el-GR" dirty="0"/>
            </a:p>
          </p:txBody>
        </p:sp>
        <p:sp>
          <p:nvSpPr>
            <p:cNvPr id="40964" name="Line 4"/>
            <p:cNvSpPr>
              <a:spLocks noChangeShapeType="1"/>
            </p:cNvSpPr>
            <p:nvPr/>
          </p:nvSpPr>
          <p:spPr bwMode="auto">
            <a:xfrm>
              <a:off x="1665288" y="2590800"/>
              <a:ext cx="2505075" cy="0"/>
            </a:xfrm>
            <a:prstGeom prst="line">
              <a:avLst/>
            </a:prstGeom>
            <a:noFill/>
            <a:ln w="28575">
              <a:solidFill>
                <a:schemeClr val="tx1"/>
              </a:solidFill>
              <a:round/>
              <a:headEnd/>
              <a:tailEnd/>
            </a:ln>
            <a:effectLst/>
          </p:spPr>
          <p:txBody>
            <a:bodyPr/>
            <a:lstStyle/>
            <a:p>
              <a:endParaRPr lang="el-GR" dirty="0"/>
            </a:p>
          </p:txBody>
        </p:sp>
        <p:sp>
          <p:nvSpPr>
            <p:cNvPr id="40965" name="Line 5"/>
            <p:cNvSpPr>
              <a:spLocks noChangeShapeType="1"/>
            </p:cNvSpPr>
            <p:nvPr/>
          </p:nvSpPr>
          <p:spPr bwMode="auto">
            <a:xfrm>
              <a:off x="1665288" y="3276600"/>
              <a:ext cx="2505075" cy="0"/>
            </a:xfrm>
            <a:prstGeom prst="line">
              <a:avLst/>
            </a:prstGeom>
            <a:noFill/>
            <a:ln w="28575">
              <a:solidFill>
                <a:schemeClr val="tx1"/>
              </a:solidFill>
              <a:round/>
              <a:headEnd/>
              <a:tailEnd/>
            </a:ln>
            <a:effectLst/>
          </p:spPr>
          <p:txBody>
            <a:bodyPr/>
            <a:lstStyle/>
            <a:p>
              <a:endParaRPr lang="el-GR" dirty="0"/>
            </a:p>
          </p:txBody>
        </p:sp>
        <p:sp>
          <p:nvSpPr>
            <p:cNvPr id="40966" name="Line 6"/>
            <p:cNvSpPr>
              <a:spLocks noChangeShapeType="1"/>
            </p:cNvSpPr>
            <p:nvPr/>
          </p:nvSpPr>
          <p:spPr bwMode="auto">
            <a:xfrm>
              <a:off x="1665288" y="2819400"/>
              <a:ext cx="2505075" cy="0"/>
            </a:xfrm>
            <a:prstGeom prst="line">
              <a:avLst/>
            </a:prstGeom>
            <a:noFill/>
            <a:ln w="9525">
              <a:solidFill>
                <a:schemeClr val="tx1"/>
              </a:solidFill>
              <a:round/>
              <a:headEnd/>
              <a:tailEnd/>
            </a:ln>
            <a:effectLst/>
          </p:spPr>
          <p:txBody>
            <a:bodyPr/>
            <a:lstStyle/>
            <a:p>
              <a:endParaRPr lang="el-GR" dirty="0"/>
            </a:p>
          </p:txBody>
        </p:sp>
        <p:sp>
          <p:nvSpPr>
            <p:cNvPr id="40967" name="Line 7"/>
            <p:cNvSpPr>
              <a:spLocks noChangeShapeType="1"/>
            </p:cNvSpPr>
            <p:nvPr/>
          </p:nvSpPr>
          <p:spPr bwMode="auto">
            <a:xfrm>
              <a:off x="1665288" y="2362200"/>
              <a:ext cx="2505075" cy="0"/>
            </a:xfrm>
            <a:prstGeom prst="line">
              <a:avLst/>
            </a:prstGeom>
            <a:noFill/>
            <a:ln w="9525">
              <a:solidFill>
                <a:schemeClr val="tx1"/>
              </a:solidFill>
              <a:round/>
              <a:headEnd/>
              <a:tailEnd/>
            </a:ln>
            <a:effectLst/>
          </p:spPr>
          <p:txBody>
            <a:bodyPr/>
            <a:lstStyle/>
            <a:p>
              <a:endParaRPr lang="el-GR" dirty="0"/>
            </a:p>
          </p:txBody>
        </p:sp>
        <p:sp>
          <p:nvSpPr>
            <p:cNvPr id="40968" name="Line 8"/>
            <p:cNvSpPr>
              <a:spLocks noChangeShapeType="1"/>
            </p:cNvSpPr>
            <p:nvPr/>
          </p:nvSpPr>
          <p:spPr bwMode="auto">
            <a:xfrm>
              <a:off x="1665288" y="3048000"/>
              <a:ext cx="2505075" cy="0"/>
            </a:xfrm>
            <a:prstGeom prst="line">
              <a:avLst/>
            </a:prstGeom>
            <a:noFill/>
            <a:ln w="9525">
              <a:solidFill>
                <a:schemeClr val="tx1"/>
              </a:solidFill>
              <a:round/>
              <a:headEnd/>
              <a:tailEnd/>
            </a:ln>
            <a:effectLst/>
          </p:spPr>
          <p:txBody>
            <a:bodyPr/>
            <a:lstStyle/>
            <a:p>
              <a:endParaRPr lang="el-GR" dirty="0"/>
            </a:p>
          </p:txBody>
        </p:sp>
        <p:sp>
          <p:nvSpPr>
            <p:cNvPr id="40969" name="Line 9"/>
            <p:cNvSpPr>
              <a:spLocks noChangeShapeType="1"/>
            </p:cNvSpPr>
            <p:nvPr/>
          </p:nvSpPr>
          <p:spPr bwMode="auto">
            <a:xfrm>
              <a:off x="4713288" y="1905000"/>
              <a:ext cx="2505075" cy="0"/>
            </a:xfrm>
            <a:prstGeom prst="line">
              <a:avLst/>
            </a:prstGeom>
            <a:noFill/>
            <a:ln w="28575">
              <a:solidFill>
                <a:schemeClr val="tx1"/>
              </a:solidFill>
              <a:round/>
              <a:headEnd/>
              <a:tailEnd/>
            </a:ln>
            <a:effectLst/>
          </p:spPr>
          <p:txBody>
            <a:bodyPr/>
            <a:lstStyle/>
            <a:p>
              <a:endParaRPr lang="el-GR" dirty="0"/>
            </a:p>
          </p:txBody>
        </p:sp>
        <p:sp>
          <p:nvSpPr>
            <p:cNvPr id="40970" name="Line 10"/>
            <p:cNvSpPr>
              <a:spLocks noChangeShapeType="1"/>
            </p:cNvSpPr>
            <p:nvPr/>
          </p:nvSpPr>
          <p:spPr bwMode="auto">
            <a:xfrm>
              <a:off x="4713288" y="2133600"/>
              <a:ext cx="2505075" cy="0"/>
            </a:xfrm>
            <a:prstGeom prst="line">
              <a:avLst/>
            </a:prstGeom>
            <a:noFill/>
            <a:ln w="9525">
              <a:solidFill>
                <a:schemeClr val="tx1"/>
              </a:solidFill>
              <a:round/>
              <a:headEnd/>
              <a:tailEnd/>
            </a:ln>
            <a:effectLst/>
          </p:spPr>
          <p:txBody>
            <a:bodyPr/>
            <a:lstStyle/>
            <a:p>
              <a:endParaRPr lang="el-GR" dirty="0"/>
            </a:p>
          </p:txBody>
        </p:sp>
        <p:sp>
          <p:nvSpPr>
            <p:cNvPr id="40971" name="Line 11"/>
            <p:cNvSpPr>
              <a:spLocks noChangeShapeType="1"/>
            </p:cNvSpPr>
            <p:nvPr/>
          </p:nvSpPr>
          <p:spPr bwMode="auto">
            <a:xfrm>
              <a:off x="4779963" y="3276600"/>
              <a:ext cx="2438400" cy="0"/>
            </a:xfrm>
            <a:prstGeom prst="line">
              <a:avLst/>
            </a:prstGeom>
            <a:noFill/>
            <a:ln w="28575">
              <a:solidFill>
                <a:schemeClr val="tx1"/>
              </a:solidFill>
              <a:round/>
              <a:headEnd/>
              <a:tailEnd/>
            </a:ln>
            <a:effectLst/>
          </p:spPr>
          <p:txBody>
            <a:bodyPr/>
            <a:lstStyle/>
            <a:p>
              <a:endParaRPr lang="el-GR" dirty="0"/>
            </a:p>
          </p:txBody>
        </p:sp>
        <p:sp>
          <p:nvSpPr>
            <p:cNvPr id="40972" name="Line 12"/>
            <p:cNvSpPr>
              <a:spLocks noChangeShapeType="1"/>
            </p:cNvSpPr>
            <p:nvPr/>
          </p:nvSpPr>
          <p:spPr bwMode="auto">
            <a:xfrm>
              <a:off x="4713288" y="3276600"/>
              <a:ext cx="2505075" cy="0"/>
            </a:xfrm>
            <a:prstGeom prst="line">
              <a:avLst/>
            </a:prstGeom>
            <a:noFill/>
            <a:ln w="28575">
              <a:solidFill>
                <a:schemeClr val="tx1"/>
              </a:solidFill>
              <a:round/>
              <a:headEnd/>
              <a:tailEnd/>
            </a:ln>
            <a:effectLst/>
          </p:spPr>
          <p:txBody>
            <a:bodyPr/>
            <a:lstStyle/>
            <a:p>
              <a:endParaRPr lang="el-GR" dirty="0"/>
            </a:p>
          </p:txBody>
        </p:sp>
        <p:sp>
          <p:nvSpPr>
            <p:cNvPr id="40973" name="Line 13"/>
            <p:cNvSpPr>
              <a:spLocks noChangeShapeType="1"/>
            </p:cNvSpPr>
            <p:nvPr/>
          </p:nvSpPr>
          <p:spPr bwMode="auto">
            <a:xfrm>
              <a:off x="4713288" y="2819400"/>
              <a:ext cx="2505075" cy="0"/>
            </a:xfrm>
            <a:prstGeom prst="line">
              <a:avLst/>
            </a:prstGeom>
            <a:noFill/>
            <a:ln w="9525">
              <a:solidFill>
                <a:schemeClr val="tx1"/>
              </a:solidFill>
              <a:round/>
              <a:headEnd/>
              <a:tailEnd/>
            </a:ln>
            <a:effectLst/>
          </p:spPr>
          <p:txBody>
            <a:bodyPr/>
            <a:lstStyle/>
            <a:p>
              <a:endParaRPr lang="el-GR" dirty="0"/>
            </a:p>
          </p:txBody>
        </p:sp>
        <p:sp>
          <p:nvSpPr>
            <p:cNvPr id="40974" name="Line 14"/>
            <p:cNvSpPr>
              <a:spLocks noChangeShapeType="1"/>
            </p:cNvSpPr>
            <p:nvPr/>
          </p:nvSpPr>
          <p:spPr bwMode="auto">
            <a:xfrm>
              <a:off x="4713288" y="2362200"/>
              <a:ext cx="2505075" cy="0"/>
            </a:xfrm>
            <a:prstGeom prst="line">
              <a:avLst/>
            </a:prstGeom>
            <a:noFill/>
            <a:ln w="9525">
              <a:solidFill>
                <a:schemeClr val="tx1"/>
              </a:solidFill>
              <a:round/>
              <a:headEnd/>
              <a:tailEnd/>
            </a:ln>
            <a:effectLst/>
          </p:spPr>
          <p:txBody>
            <a:bodyPr/>
            <a:lstStyle/>
            <a:p>
              <a:endParaRPr lang="el-GR" dirty="0"/>
            </a:p>
          </p:txBody>
        </p:sp>
        <p:sp>
          <p:nvSpPr>
            <p:cNvPr id="40975" name="Line 15"/>
            <p:cNvSpPr>
              <a:spLocks noChangeShapeType="1"/>
            </p:cNvSpPr>
            <p:nvPr/>
          </p:nvSpPr>
          <p:spPr bwMode="auto">
            <a:xfrm>
              <a:off x="4713288" y="3048000"/>
              <a:ext cx="2505075" cy="0"/>
            </a:xfrm>
            <a:prstGeom prst="line">
              <a:avLst/>
            </a:prstGeom>
            <a:noFill/>
            <a:ln w="9525">
              <a:solidFill>
                <a:schemeClr val="tx1"/>
              </a:solidFill>
              <a:round/>
              <a:headEnd/>
              <a:tailEnd/>
            </a:ln>
            <a:effectLst/>
          </p:spPr>
          <p:txBody>
            <a:bodyPr/>
            <a:lstStyle/>
            <a:p>
              <a:endParaRPr lang="el-GR" dirty="0"/>
            </a:p>
          </p:txBody>
        </p:sp>
        <p:sp>
          <p:nvSpPr>
            <p:cNvPr id="40976" name="Line 16"/>
            <p:cNvSpPr>
              <a:spLocks noChangeShapeType="1"/>
            </p:cNvSpPr>
            <p:nvPr/>
          </p:nvSpPr>
          <p:spPr bwMode="auto">
            <a:xfrm>
              <a:off x="1693863" y="3962400"/>
              <a:ext cx="2505075" cy="0"/>
            </a:xfrm>
            <a:prstGeom prst="line">
              <a:avLst/>
            </a:prstGeom>
            <a:noFill/>
            <a:ln w="28575">
              <a:solidFill>
                <a:schemeClr val="tx1"/>
              </a:solidFill>
              <a:round/>
              <a:headEnd/>
              <a:tailEnd/>
            </a:ln>
            <a:effectLst/>
          </p:spPr>
          <p:txBody>
            <a:bodyPr/>
            <a:lstStyle/>
            <a:p>
              <a:endParaRPr lang="el-GR" dirty="0"/>
            </a:p>
          </p:txBody>
        </p:sp>
        <p:sp>
          <p:nvSpPr>
            <p:cNvPr id="40977" name="Line 17"/>
            <p:cNvSpPr>
              <a:spLocks noChangeShapeType="1"/>
            </p:cNvSpPr>
            <p:nvPr/>
          </p:nvSpPr>
          <p:spPr bwMode="auto">
            <a:xfrm>
              <a:off x="1693863" y="4191000"/>
              <a:ext cx="2505075" cy="0"/>
            </a:xfrm>
            <a:prstGeom prst="line">
              <a:avLst/>
            </a:prstGeom>
            <a:noFill/>
            <a:ln w="9525">
              <a:solidFill>
                <a:schemeClr val="tx1"/>
              </a:solidFill>
              <a:round/>
              <a:headEnd/>
              <a:tailEnd/>
            </a:ln>
            <a:effectLst/>
          </p:spPr>
          <p:txBody>
            <a:bodyPr/>
            <a:lstStyle/>
            <a:p>
              <a:endParaRPr lang="el-GR" dirty="0"/>
            </a:p>
          </p:txBody>
        </p:sp>
        <p:sp>
          <p:nvSpPr>
            <p:cNvPr id="40978" name="Line 18"/>
            <p:cNvSpPr>
              <a:spLocks noChangeShapeType="1"/>
            </p:cNvSpPr>
            <p:nvPr/>
          </p:nvSpPr>
          <p:spPr bwMode="auto">
            <a:xfrm>
              <a:off x="1693863" y="4648200"/>
              <a:ext cx="2505075" cy="0"/>
            </a:xfrm>
            <a:prstGeom prst="line">
              <a:avLst/>
            </a:prstGeom>
            <a:noFill/>
            <a:ln w="28575">
              <a:solidFill>
                <a:schemeClr val="tx1"/>
              </a:solidFill>
              <a:round/>
              <a:headEnd/>
              <a:tailEnd/>
            </a:ln>
            <a:effectLst/>
          </p:spPr>
          <p:txBody>
            <a:bodyPr/>
            <a:lstStyle/>
            <a:p>
              <a:endParaRPr lang="el-GR" dirty="0"/>
            </a:p>
          </p:txBody>
        </p:sp>
        <p:sp>
          <p:nvSpPr>
            <p:cNvPr id="40979" name="Line 19"/>
            <p:cNvSpPr>
              <a:spLocks noChangeShapeType="1"/>
            </p:cNvSpPr>
            <p:nvPr/>
          </p:nvSpPr>
          <p:spPr bwMode="auto">
            <a:xfrm>
              <a:off x="1693863" y="5334000"/>
              <a:ext cx="2505075" cy="0"/>
            </a:xfrm>
            <a:prstGeom prst="line">
              <a:avLst/>
            </a:prstGeom>
            <a:noFill/>
            <a:ln w="28575">
              <a:solidFill>
                <a:schemeClr val="tx1"/>
              </a:solidFill>
              <a:round/>
              <a:headEnd/>
              <a:tailEnd/>
            </a:ln>
            <a:effectLst/>
          </p:spPr>
          <p:txBody>
            <a:bodyPr/>
            <a:lstStyle/>
            <a:p>
              <a:endParaRPr lang="el-GR" dirty="0"/>
            </a:p>
          </p:txBody>
        </p:sp>
        <p:sp>
          <p:nvSpPr>
            <p:cNvPr id="40980" name="Line 20"/>
            <p:cNvSpPr>
              <a:spLocks noChangeShapeType="1"/>
            </p:cNvSpPr>
            <p:nvPr/>
          </p:nvSpPr>
          <p:spPr bwMode="auto">
            <a:xfrm>
              <a:off x="1693863" y="4876800"/>
              <a:ext cx="2505075" cy="0"/>
            </a:xfrm>
            <a:prstGeom prst="line">
              <a:avLst/>
            </a:prstGeom>
            <a:noFill/>
            <a:ln w="9525">
              <a:solidFill>
                <a:schemeClr val="tx1"/>
              </a:solidFill>
              <a:round/>
              <a:headEnd/>
              <a:tailEnd/>
            </a:ln>
            <a:effectLst/>
          </p:spPr>
          <p:txBody>
            <a:bodyPr/>
            <a:lstStyle/>
            <a:p>
              <a:endParaRPr lang="el-GR" dirty="0"/>
            </a:p>
          </p:txBody>
        </p:sp>
        <p:sp>
          <p:nvSpPr>
            <p:cNvPr id="40981" name="Line 21"/>
            <p:cNvSpPr>
              <a:spLocks noChangeShapeType="1"/>
            </p:cNvSpPr>
            <p:nvPr/>
          </p:nvSpPr>
          <p:spPr bwMode="auto">
            <a:xfrm>
              <a:off x="1693863" y="4419600"/>
              <a:ext cx="2505075" cy="0"/>
            </a:xfrm>
            <a:prstGeom prst="line">
              <a:avLst/>
            </a:prstGeom>
            <a:noFill/>
            <a:ln w="9525">
              <a:solidFill>
                <a:schemeClr val="tx1"/>
              </a:solidFill>
              <a:round/>
              <a:headEnd/>
              <a:tailEnd/>
            </a:ln>
            <a:effectLst/>
          </p:spPr>
          <p:txBody>
            <a:bodyPr/>
            <a:lstStyle/>
            <a:p>
              <a:endParaRPr lang="el-GR" dirty="0"/>
            </a:p>
          </p:txBody>
        </p:sp>
        <p:sp>
          <p:nvSpPr>
            <p:cNvPr id="40982" name="Line 22"/>
            <p:cNvSpPr>
              <a:spLocks noChangeShapeType="1"/>
            </p:cNvSpPr>
            <p:nvPr/>
          </p:nvSpPr>
          <p:spPr bwMode="auto">
            <a:xfrm>
              <a:off x="1693863" y="5105400"/>
              <a:ext cx="2505075" cy="0"/>
            </a:xfrm>
            <a:prstGeom prst="line">
              <a:avLst/>
            </a:prstGeom>
            <a:noFill/>
            <a:ln w="9525">
              <a:solidFill>
                <a:schemeClr val="tx1"/>
              </a:solidFill>
              <a:round/>
              <a:headEnd/>
              <a:tailEnd/>
            </a:ln>
            <a:effectLst/>
          </p:spPr>
          <p:txBody>
            <a:bodyPr/>
            <a:lstStyle/>
            <a:p>
              <a:endParaRPr lang="el-GR" dirty="0"/>
            </a:p>
          </p:txBody>
        </p:sp>
        <p:sp>
          <p:nvSpPr>
            <p:cNvPr id="40983" name="Line 23"/>
            <p:cNvSpPr>
              <a:spLocks noChangeShapeType="1"/>
            </p:cNvSpPr>
            <p:nvPr/>
          </p:nvSpPr>
          <p:spPr bwMode="auto">
            <a:xfrm>
              <a:off x="4741863" y="4648200"/>
              <a:ext cx="2505075" cy="0"/>
            </a:xfrm>
            <a:prstGeom prst="line">
              <a:avLst/>
            </a:prstGeom>
            <a:noFill/>
            <a:ln w="28575">
              <a:solidFill>
                <a:schemeClr val="tx1"/>
              </a:solidFill>
              <a:round/>
              <a:headEnd/>
              <a:tailEnd/>
            </a:ln>
            <a:effectLst/>
          </p:spPr>
          <p:txBody>
            <a:bodyPr/>
            <a:lstStyle/>
            <a:p>
              <a:endParaRPr lang="el-GR" dirty="0"/>
            </a:p>
          </p:txBody>
        </p:sp>
        <p:sp>
          <p:nvSpPr>
            <p:cNvPr id="40984" name="Line 24"/>
            <p:cNvSpPr>
              <a:spLocks noChangeShapeType="1"/>
            </p:cNvSpPr>
            <p:nvPr/>
          </p:nvSpPr>
          <p:spPr bwMode="auto">
            <a:xfrm>
              <a:off x="4741863" y="4191000"/>
              <a:ext cx="2505075" cy="0"/>
            </a:xfrm>
            <a:prstGeom prst="line">
              <a:avLst/>
            </a:prstGeom>
            <a:noFill/>
            <a:ln w="9525">
              <a:solidFill>
                <a:schemeClr val="tx1"/>
              </a:solidFill>
              <a:round/>
              <a:headEnd/>
              <a:tailEnd/>
            </a:ln>
            <a:effectLst/>
          </p:spPr>
          <p:txBody>
            <a:bodyPr/>
            <a:lstStyle/>
            <a:p>
              <a:endParaRPr lang="el-GR" dirty="0"/>
            </a:p>
          </p:txBody>
        </p:sp>
        <p:sp>
          <p:nvSpPr>
            <p:cNvPr id="40985" name="Line 25"/>
            <p:cNvSpPr>
              <a:spLocks noChangeShapeType="1"/>
            </p:cNvSpPr>
            <p:nvPr/>
          </p:nvSpPr>
          <p:spPr bwMode="auto">
            <a:xfrm>
              <a:off x="4741863" y="3962400"/>
              <a:ext cx="2505075" cy="0"/>
            </a:xfrm>
            <a:prstGeom prst="line">
              <a:avLst/>
            </a:prstGeom>
            <a:noFill/>
            <a:ln w="28575">
              <a:solidFill>
                <a:schemeClr val="tx1"/>
              </a:solidFill>
              <a:round/>
              <a:headEnd/>
              <a:tailEnd/>
            </a:ln>
            <a:effectLst/>
          </p:spPr>
          <p:txBody>
            <a:bodyPr/>
            <a:lstStyle/>
            <a:p>
              <a:endParaRPr lang="el-GR" dirty="0"/>
            </a:p>
          </p:txBody>
        </p:sp>
        <p:sp>
          <p:nvSpPr>
            <p:cNvPr id="40986" name="Line 26"/>
            <p:cNvSpPr>
              <a:spLocks noChangeShapeType="1"/>
            </p:cNvSpPr>
            <p:nvPr/>
          </p:nvSpPr>
          <p:spPr bwMode="auto">
            <a:xfrm>
              <a:off x="4741863" y="5334000"/>
              <a:ext cx="2505075" cy="0"/>
            </a:xfrm>
            <a:prstGeom prst="line">
              <a:avLst/>
            </a:prstGeom>
            <a:noFill/>
            <a:ln w="28575">
              <a:solidFill>
                <a:schemeClr val="tx1"/>
              </a:solidFill>
              <a:round/>
              <a:headEnd/>
              <a:tailEnd/>
            </a:ln>
            <a:effectLst/>
          </p:spPr>
          <p:txBody>
            <a:bodyPr/>
            <a:lstStyle/>
            <a:p>
              <a:endParaRPr lang="el-GR" dirty="0"/>
            </a:p>
          </p:txBody>
        </p:sp>
        <p:sp>
          <p:nvSpPr>
            <p:cNvPr id="40987" name="Line 27"/>
            <p:cNvSpPr>
              <a:spLocks noChangeShapeType="1"/>
            </p:cNvSpPr>
            <p:nvPr/>
          </p:nvSpPr>
          <p:spPr bwMode="auto">
            <a:xfrm>
              <a:off x="4741863" y="4876800"/>
              <a:ext cx="2505075" cy="0"/>
            </a:xfrm>
            <a:prstGeom prst="line">
              <a:avLst/>
            </a:prstGeom>
            <a:noFill/>
            <a:ln w="9525">
              <a:solidFill>
                <a:schemeClr val="tx1"/>
              </a:solidFill>
              <a:round/>
              <a:headEnd/>
              <a:tailEnd/>
            </a:ln>
            <a:effectLst/>
          </p:spPr>
          <p:txBody>
            <a:bodyPr/>
            <a:lstStyle/>
            <a:p>
              <a:endParaRPr lang="el-GR" dirty="0"/>
            </a:p>
          </p:txBody>
        </p:sp>
        <p:sp>
          <p:nvSpPr>
            <p:cNvPr id="40988" name="Line 28"/>
            <p:cNvSpPr>
              <a:spLocks noChangeShapeType="1"/>
            </p:cNvSpPr>
            <p:nvPr/>
          </p:nvSpPr>
          <p:spPr bwMode="auto">
            <a:xfrm>
              <a:off x="4741863" y="4419600"/>
              <a:ext cx="2505075" cy="0"/>
            </a:xfrm>
            <a:prstGeom prst="line">
              <a:avLst/>
            </a:prstGeom>
            <a:noFill/>
            <a:ln w="9525">
              <a:solidFill>
                <a:schemeClr val="tx1"/>
              </a:solidFill>
              <a:round/>
              <a:headEnd/>
              <a:tailEnd/>
            </a:ln>
            <a:effectLst/>
          </p:spPr>
          <p:txBody>
            <a:bodyPr/>
            <a:lstStyle/>
            <a:p>
              <a:endParaRPr lang="el-GR" dirty="0"/>
            </a:p>
          </p:txBody>
        </p:sp>
        <p:sp>
          <p:nvSpPr>
            <p:cNvPr id="40989" name="Line 29"/>
            <p:cNvSpPr>
              <a:spLocks noChangeShapeType="1"/>
            </p:cNvSpPr>
            <p:nvPr/>
          </p:nvSpPr>
          <p:spPr bwMode="auto">
            <a:xfrm>
              <a:off x="4741863" y="5105400"/>
              <a:ext cx="2505075" cy="0"/>
            </a:xfrm>
            <a:prstGeom prst="line">
              <a:avLst/>
            </a:prstGeom>
            <a:noFill/>
            <a:ln w="9525">
              <a:solidFill>
                <a:schemeClr val="tx1"/>
              </a:solidFill>
              <a:round/>
              <a:headEnd/>
              <a:tailEnd/>
            </a:ln>
            <a:effectLst/>
          </p:spPr>
          <p:txBody>
            <a:bodyPr/>
            <a:lstStyle/>
            <a:p>
              <a:endParaRPr lang="el-GR" dirty="0"/>
            </a:p>
          </p:txBody>
        </p:sp>
        <p:sp>
          <p:nvSpPr>
            <p:cNvPr id="40990" name="Oval 30"/>
            <p:cNvSpPr>
              <a:spLocks noChangeArrowheads="1"/>
            </p:cNvSpPr>
            <p:nvPr/>
          </p:nvSpPr>
          <p:spPr bwMode="auto">
            <a:xfrm>
              <a:off x="2409825" y="1981200"/>
              <a:ext cx="134938"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40991" name="Oval 31"/>
            <p:cNvSpPr>
              <a:spLocks noChangeArrowheads="1"/>
            </p:cNvSpPr>
            <p:nvPr/>
          </p:nvSpPr>
          <p:spPr bwMode="auto">
            <a:xfrm>
              <a:off x="5322888" y="1981200"/>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40992" name="Oval 32"/>
            <p:cNvSpPr>
              <a:spLocks noChangeArrowheads="1"/>
            </p:cNvSpPr>
            <p:nvPr/>
          </p:nvSpPr>
          <p:spPr bwMode="auto">
            <a:xfrm>
              <a:off x="2100263" y="3962400"/>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40993" name="Oval 33"/>
            <p:cNvSpPr>
              <a:spLocks noChangeArrowheads="1"/>
            </p:cNvSpPr>
            <p:nvPr/>
          </p:nvSpPr>
          <p:spPr bwMode="auto">
            <a:xfrm>
              <a:off x="5148263" y="5105400"/>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40994" name="Rectangle 34"/>
            <p:cNvSpPr>
              <a:spLocks noChangeArrowheads="1"/>
            </p:cNvSpPr>
            <p:nvPr/>
          </p:nvSpPr>
          <p:spPr bwMode="auto">
            <a:xfrm>
              <a:off x="1731963" y="26670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0995" name="Rectangle 35"/>
            <p:cNvSpPr>
              <a:spLocks noChangeArrowheads="1"/>
            </p:cNvSpPr>
            <p:nvPr/>
          </p:nvSpPr>
          <p:spPr bwMode="auto">
            <a:xfrm>
              <a:off x="2071688" y="24384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0996" name="Rectangle 36"/>
            <p:cNvSpPr>
              <a:spLocks noChangeArrowheads="1"/>
            </p:cNvSpPr>
            <p:nvPr/>
          </p:nvSpPr>
          <p:spPr bwMode="auto">
            <a:xfrm>
              <a:off x="2816225" y="23622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0997" name="Rectangle 37"/>
            <p:cNvSpPr>
              <a:spLocks noChangeArrowheads="1"/>
            </p:cNvSpPr>
            <p:nvPr/>
          </p:nvSpPr>
          <p:spPr bwMode="auto">
            <a:xfrm>
              <a:off x="3087688" y="25146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0998" name="Rectangle 38"/>
            <p:cNvSpPr>
              <a:spLocks noChangeArrowheads="1"/>
            </p:cNvSpPr>
            <p:nvPr/>
          </p:nvSpPr>
          <p:spPr bwMode="auto">
            <a:xfrm>
              <a:off x="3290888" y="22860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0999" name="Rectangle 39"/>
            <p:cNvSpPr>
              <a:spLocks noChangeArrowheads="1"/>
            </p:cNvSpPr>
            <p:nvPr/>
          </p:nvSpPr>
          <p:spPr bwMode="auto">
            <a:xfrm>
              <a:off x="3629025" y="26670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00" name="Rectangle 40"/>
            <p:cNvSpPr>
              <a:spLocks noChangeArrowheads="1"/>
            </p:cNvSpPr>
            <p:nvPr/>
          </p:nvSpPr>
          <p:spPr bwMode="auto">
            <a:xfrm>
              <a:off x="4848225" y="23622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01" name="Rectangle 41"/>
            <p:cNvSpPr>
              <a:spLocks noChangeArrowheads="1"/>
            </p:cNvSpPr>
            <p:nvPr/>
          </p:nvSpPr>
          <p:spPr bwMode="auto">
            <a:xfrm>
              <a:off x="5119688" y="26670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02" name="Rectangle 42"/>
            <p:cNvSpPr>
              <a:spLocks noChangeArrowheads="1"/>
            </p:cNvSpPr>
            <p:nvPr/>
          </p:nvSpPr>
          <p:spPr bwMode="auto">
            <a:xfrm>
              <a:off x="6202363" y="24384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03" name="Rectangle 43"/>
            <p:cNvSpPr>
              <a:spLocks noChangeArrowheads="1"/>
            </p:cNvSpPr>
            <p:nvPr/>
          </p:nvSpPr>
          <p:spPr bwMode="auto">
            <a:xfrm>
              <a:off x="5661025" y="25908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04" name="Rectangle 44"/>
            <p:cNvSpPr>
              <a:spLocks noChangeArrowheads="1"/>
            </p:cNvSpPr>
            <p:nvPr/>
          </p:nvSpPr>
          <p:spPr bwMode="auto">
            <a:xfrm>
              <a:off x="5795963" y="21336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05" name="Rectangle 45"/>
            <p:cNvSpPr>
              <a:spLocks noChangeArrowheads="1"/>
            </p:cNvSpPr>
            <p:nvPr/>
          </p:nvSpPr>
          <p:spPr bwMode="auto">
            <a:xfrm>
              <a:off x="6608763" y="26670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06" name="Rectangle 46"/>
            <p:cNvSpPr>
              <a:spLocks noChangeArrowheads="1"/>
            </p:cNvSpPr>
            <p:nvPr/>
          </p:nvSpPr>
          <p:spPr bwMode="auto">
            <a:xfrm>
              <a:off x="7015163" y="24384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07" name="Rectangle 47"/>
            <p:cNvSpPr>
              <a:spLocks noChangeArrowheads="1"/>
            </p:cNvSpPr>
            <p:nvPr/>
          </p:nvSpPr>
          <p:spPr bwMode="auto">
            <a:xfrm>
              <a:off x="4035425" y="25146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08" name="Rectangle 48"/>
            <p:cNvSpPr>
              <a:spLocks noChangeArrowheads="1"/>
            </p:cNvSpPr>
            <p:nvPr/>
          </p:nvSpPr>
          <p:spPr bwMode="auto">
            <a:xfrm>
              <a:off x="2438400" y="42672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09" name="Rectangle 49"/>
            <p:cNvSpPr>
              <a:spLocks noChangeArrowheads="1"/>
            </p:cNvSpPr>
            <p:nvPr/>
          </p:nvSpPr>
          <p:spPr bwMode="auto">
            <a:xfrm>
              <a:off x="2573338" y="46482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10" name="Rectangle 50"/>
            <p:cNvSpPr>
              <a:spLocks noChangeArrowheads="1"/>
            </p:cNvSpPr>
            <p:nvPr/>
          </p:nvSpPr>
          <p:spPr bwMode="auto">
            <a:xfrm>
              <a:off x="2844800" y="44196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11" name="Rectangle 51"/>
            <p:cNvSpPr>
              <a:spLocks noChangeArrowheads="1"/>
            </p:cNvSpPr>
            <p:nvPr/>
          </p:nvSpPr>
          <p:spPr bwMode="auto">
            <a:xfrm>
              <a:off x="3116263" y="47244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12" name="Rectangle 52"/>
            <p:cNvSpPr>
              <a:spLocks noChangeArrowheads="1"/>
            </p:cNvSpPr>
            <p:nvPr/>
          </p:nvSpPr>
          <p:spPr bwMode="auto">
            <a:xfrm>
              <a:off x="3454400" y="44958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13" name="Rectangle 53"/>
            <p:cNvSpPr>
              <a:spLocks noChangeArrowheads="1"/>
            </p:cNvSpPr>
            <p:nvPr/>
          </p:nvSpPr>
          <p:spPr bwMode="auto">
            <a:xfrm>
              <a:off x="3860800" y="47244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14" name="Rectangle 54"/>
            <p:cNvSpPr>
              <a:spLocks noChangeArrowheads="1"/>
            </p:cNvSpPr>
            <p:nvPr/>
          </p:nvSpPr>
          <p:spPr bwMode="auto">
            <a:xfrm>
              <a:off x="4064000" y="44958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15" name="Rectangle 55"/>
            <p:cNvSpPr>
              <a:spLocks noChangeArrowheads="1"/>
            </p:cNvSpPr>
            <p:nvPr/>
          </p:nvSpPr>
          <p:spPr bwMode="auto">
            <a:xfrm>
              <a:off x="1828800" y="47244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16" name="Rectangle 56"/>
            <p:cNvSpPr>
              <a:spLocks noChangeArrowheads="1"/>
            </p:cNvSpPr>
            <p:nvPr/>
          </p:nvSpPr>
          <p:spPr bwMode="auto">
            <a:xfrm>
              <a:off x="5351463" y="46482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17" name="Rectangle 57"/>
            <p:cNvSpPr>
              <a:spLocks noChangeArrowheads="1"/>
            </p:cNvSpPr>
            <p:nvPr/>
          </p:nvSpPr>
          <p:spPr bwMode="auto">
            <a:xfrm>
              <a:off x="5961063" y="44958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18" name="Rectangle 58"/>
            <p:cNvSpPr>
              <a:spLocks noChangeArrowheads="1"/>
            </p:cNvSpPr>
            <p:nvPr/>
          </p:nvSpPr>
          <p:spPr bwMode="auto">
            <a:xfrm>
              <a:off x="6230938" y="42672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19" name="Rectangle 59"/>
            <p:cNvSpPr>
              <a:spLocks noChangeArrowheads="1"/>
            </p:cNvSpPr>
            <p:nvPr/>
          </p:nvSpPr>
          <p:spPr bwMode="auto">
            <a:xfrm>
              <a:off x="6434138" y="47244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20" name="Rectangle 60"/>
            <p:cNvSpPr>
              <a:spLocks noChangeArrowheads="1"/>
            </p:cNvSpPr>
            <p:nvPr/>
          </p:nvSpPr>
          <p:spPr bwMode="auto">
            <a:xfrm>
              <a:off x="6637338" y="44958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21" name="Rectangle 61"/>
            <p:cNvSpPr>
              <a:spLocks noChangeArrowheads="1"/>
            </p:cNvSpPr>
            <p:nvPr/>
          </p:nvSpPr>
          <p:spPr bwMode="auto">
            <a:xfrm>
              <a:off x="4808538" y="45720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22" name="Rectangle 62"/>
            <p:cNvSpPr>
              <a:spLocks noChangeArrowheads="1"/>
            </p:cNvSpPr>
            <p:nvPr/>
          </p:nvSpPr>
          <p:spPr bwMode="auto">
            <a:xfrm>
              <a:off x="5621338" y="43434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23" name="Rectangle 63"/>
            <p:cNvSpPr>
              <a:spLocks noChangeArrowheads="1"/>
            </p:cNvSpPr>
            <p:nvPr/>
          </p:nvSpPr>
          <p:spPr bwMode="auto">
            <a:xfrm>
              <a:off x="6977063" y="49530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1024" name="Rectangle 64"/>
            <p:cNvSpPr>
              <a:spLocks noChangeArrowheads="1"/>
            </p:cNvSpPr>
            <p:nvPr/>
          </p:nvSpPr>
          <p:spPr bwMode="auto">
            <a:xfrm>
              <a:off x="4198938" y="5334000"/>
              <a:ext cx="541337" cy="457200"/>
            </a:xfrm>
            <a:prstGeom prst="rect">
              <a:avLst/>
            </a:prstGeom>
            <a:noFill/>
            <a:ln w="9525">
              <a:noFill/>
              <a:miter lim="800000"/>
              <a:headEnd/>
              <a:tailEnd/>
            </a:ln>
            <a:effectLst/>
          </p:spPr>
          <p:txBody>
            <a:bodyPr>
              <a:spAutoFit/>
            </a:bodyPr>
            <a:lstStyle/>
            <a:p>
              <a:r>
                <a:rPr kumimoji="0" lang="en-US" b="0" dirty="0">
                  <a:effectLst>
                    <a:outerShdw blurRad="38100" dist="38100" dir="2700000" algn="tl">
                      <a:srgbClr val="FFFFFF"/>
                    </a:outerShdw>
                  </a:effectLst>
                </a:rPr>
                <a:t>R</a:t>
              </a:r>
              <a:endParaRPr kumimoji="0" lang="el-GR" b="0" dirty="0">
                <a:effectLst>
                  <a:outerShdw blurRad="38100" dist="38100" dir="2700000" algn="tl">
                    <a:srgbClr val="FFFFFF"/>
                  </a:outerShdw>
                </a:effectLst>
              </a:endParaRPr>
            </a:p>
          </p:txBody>
        </p:sp>
        <p:sp>
          <p:nvSpPr>
            <p:cNvPr id="41025" name="Rectangle 65"/>
            <p:cNvSpPr>
              <a:spLocks noChangeArrowheads="1"/>
            </p:cNvSpPr>
            <p:nvPr/>
          </p:nvSpPr>
          <p:spPr bwMode="auto">
            <a:xfrm>
              <a:off x="4238625" y="3276600"/>
              <a:ext cx="271463" cy="457200"/>
            </a:xfrm>
            <a:prstGeom prst="rect">
              <a:avLst/>
            </a:prstGeom>
            <a:noFill/>
            <a:ln w="9525">
              <a:noFill/>
              <a:miter lim="800000"/>
              <a:headEnd/>
              <a:tailEnd/>
            </a:ln>
            <a:effectLst/>
          </p:spPr>
          <p:txBody>
            <a:bodyPr>
              <a:spAutoFit/>
            </a:bodyPr>
            <a:lstStyle/>
            <a:p>
              <a:r>
                <a:rPr kumimoji="0" lang="en-US" b="0" dirty="0">
                  <a:effectLst>
                    <a:outerShdw blurRad="38100" dist="38100" dir="2700000" algn="tl">
                      <a:srgbClr val="FFFFFF"/>
                    </a:outerShdw>
                  </a:effectLst>
                </a:rPr>
                <a:t>2</a:t>
              </a:r>
              <a:endParaRPr kumimoji="0" lang="el-GR" b="0" dirty="0">
                <a:effectLst>
                  <a:outerShdw blurRad="38100" dist="38100" dir="2700000" algn="tl">
                    <a:srgbClr val="FFFFFF"/>
                  </a:outerShdw>
                </a:effectLst>
              </a:endParaRPr>
            </a:p>
          </p:txBody>
        </p:sp>
        <p:sp>
          <p:nvSpPr>
            <p:cNvPr id="41026" name="Rectangle 66"/>
            <p:cNvSpPr>
              <a:spLocks noChangeArrowheads="1"/>
            </p:cNvSpPr>
            <p:nvPr/>
          </p:nvSpPr>
          <p:spPr bwMode="auto">
            <a:xfrm>
              <a:off x="4373563" y="3352800"/>
              <a:ext cx="387350" cy="366713"/>
            </a:xfrm>
            <a:prstGeom prst="rect">
              <a:avLst/>
            </a:prstGeom>
            <a:noFill/>
            <a:ln w="9525">
              <a:noFill/>
              <a:miter lim="800000"/>
              <a:headEnd/>
              <a:tailEnd/>
            </a:ln>
            <a:effectLst/>
          </p:spPr>
          <p:txBody>
            <a:bodyPr wrap="none">
              <a:spAutoFit/>
            </a:bodyPr>
            <a:lstStyle/>
            <a:p>
              <a:r>
                <a:rPr kumimoji="0" lang="el-GR" sz="1800" b="0" dirty="0">
                  <a:effectLst>
                    <a:outerShdw blurRad="38100" dist="38100" dir="2700000" algn="tl">
                      <a:srgbClr val="FFFFFF"/>
                    </a:outerShdw>
                  </a:effectLst>
                </a:rPr>
                <a:t>2</a:t>
              </a:r>
              <a:r>
                <a:rPr kumimoji="0" lang="en-US" sz="1800" b="0" dirty="0">
                  <a:effectLst>
                    <a:outerShdw blurRad="38100" dist="38100" dir="2700000" algn="tl">
                      <a:srgbClr val="FFFFFF"/>
                    </a:outerShdw>
                  </a:effectLst>
                </a:rPr>
                <a:t>s</a:t>
              </a:r>
              <a:endParaRPr kumimoji="0" lang="el-GR" sz="1800" b="0" dirty="0">
                <a:effectLst>
                  <a:outerShdw blurRad="38100" dist="38100" dir="2700000" algn="tl">
                    <a:srgbClr val="FFFFFF"/>
                  </a:outerShdw>
                </a:effectLst>
              </a:endParaRPr>
            </a:p>
          </p:txBody>
        </p:sp>
        <p:sp>
          <p:nvSpPr>
            <p:cNvPr id="41027" name="Rectangle 67"/>
            <p:cNvSpPr>
              <a:spLocks noChangeArrowheads="1"/>
            </p:cNvSpPr>
            <p:nvPr/>
          </p:nvSpPr>
          <p:spPr bwMode="auto">
            <a:xfrm>
              <a:off x="4402138" y="5410200"/>
              <a:ext cx="344487" cy="366713"/>
            </a:xfrm>
            <a:prstGeom prst="rect">
              <a:avLst/>
            </a:prstGeom>
            <a:noFill/>
            <a:ln w="9525">
              <a:noFill/>
              <a:miter lim="800000"/>
              <a:headEnd/>
              <a:tailEnd/>
            </a:ln>
            <a:effectLst/>
          </p:spPr>
          <p:txBody>
            <a:bodyPr wrap="none">
              <a:spAutoFit/>
            </a:bodyPr>
            <a:lstStyle/>
            <a:p>
              <a:r>
                <a:rPr kumimoji="0" lang="el-GR" sz="1800" b="0" dirty="0">
                  <a:effectLst>
                    <a:outerShdw blurRad="38100" dist="38100" dir="2700000" algn="tl">
                      <a:srgbClr val="FFFFFF"/>
                    </a:outerShdw>
                  </a:effectLst>
                </a:rPr>
                <a:t>4</a:t>
              </a:r>
              <a:r>
                <a:rPr kumimoji="0" lang="en-US" sz="1800" b="0" dirty="0">
                  <a:effectLst>
                    <a:outerShdw blurRad="38100" dist="38100" dir="2700000" algn="tl">
                      <a:srgbClr val="FFFFFF"/>
                    </a:outerShdw>
                  </a:effectLst>
                </a:rPr>
                <a:t>s</a:t>
              </a:r>
              <a:endParaRPr kumimoji="0" lang="el-GR" sz="1800" b="0" dirty="0">
                <a:effectLst>
                  <a:outerShdw blurRad="38100" dist="38100" dir="2700000" algn="tl">
                    <a:srgbClr val="FFFFFF"/>
                  </a:outerShdw>
                </a:effectLst>
              </a:endParaRPr>
            </a:p>
          </p:txBody>
        </p:sp>
        <p:sp>
          <p:nvSpPr>
            <p:cNvPr id="41028" name="Line 68"/>
            <p:cNvSpPr>
              <a:spLocks noChangeShapeType="1"/>
            </p:cNvSpPr>
            <p:nvPr/>
          </p:nvSpPr>
          <p:spPr bwMode="auto">
            <a:xfrm>
              <a:off x="4170363" y="1905000"/>
              <a:ext cx="0" cy="1371600"/>
            </a:xfrm>
            <a:prstGeom prst="line">
              <a:avLst/>
            </a:prstGeom>
            <a:noFill/>
            <a:ln w="9525">
              <a:solidFill>
                <a:schemeClr val="tx1"/>
              </a:solidFill>
              <a:round/>
              <a:headEnd/>
              <a:tailEnd/>
            </a:ln>
            <a:effectLst/>
          </p:spPr>
          <p:txBody>
            <a:bodyPr/>
            <a:lstStyle/>
            <a:p>
              <a:endParaRPr lang="el-GR" dirty="0"/>
            </a:p>
          </p:txBody>
        </p:sp>
        <p:sp>
          <p:nvSpPr>
            <p:cNvPr id="41029" name="Line 69"/>
            <p:cNvSpPr>
              <a:spLocks noChangeShapeType="1"/>
            </p:cNvSpPr>
            <p:nvPr/>
          </p:nvSpPr>
          <p:spPr bwMode="auto">
            <a:xfrm>
              <a:off x="4713288" y="1905000"/>
              <a:ext cx="0" cy="1371600"/>
            </a:xfrm>
            <a:prstGeom prst="line">
              <a:avLst/>
            </a:prstGeom>
            <a:noFill/>
            <a:ln w="9525">
              <a:solidFill>
                <a:schemeClr val="tx1"/>
              </a:solidFill>
              <a:round/>
              <a:headEnd/>
              <a:tailEnd/>
            </a:ln>
            <a:effectLst/>
          </p:spPr>
          <p:txBody>
            <a:bodyPr/>
            <a:lstStyle/>
            <a:p>
              <a:endParaRPr lang="el-GR" dirty="0"/>
            </a:p>
          </p:txBody>
        </p:sp>
        <p:sp>
          <p:nvSpPr>
            <p:cNvPr id="41030" name="Line 70"/>
            <p:cNvSpPr>
              <a:spLocks noChangeShapeType="1"/>
            </p:cNvSpPr>
            <p:nvPr/>
          </p:nvSpPr>
          <p:spPr bwMode="auto">
            <a:xfrm>
              <a:off x="7218363" y="1905000"/>
              <a:ext cx="0" cy="1371600"/>
            </a:xfrm>
            <a:prstGeom prst="line">
              <a:avLst/>
            </a:prstGeom>
            <a:noFill/>
            <a:ln w="9525">
              <a:solidFill>
                <a:schemeClr val="tx1"/>
              </a:solidFill>
              <a:round/>
              <a:headEnd/>
              <a:tailEnd/>
            </a:ln>
            <a:effectLst/>
          </p:spPr>
          <p:txBody>
            <a:bodyPr/>
            <a:lstStyle/>
            <a:p>
              <a:endParaRPr lang="el-GR" dirty="0"/>
            </a:p>
          </p:txBody>
        </p:sp>
        <p:sp>
          <p:nvSpPr>
            <p:cNvPr id="41031" name="Line 71"/>
            <p:cNvSpPr>
              <a:spLocks noChangeShapeType="1"/>
            </p:cNvSpPr>
            <p:nvPr/>
          </p:nvSpPr>
          <p:spPr bwMode="auto">
            <a:xfrm>
              <a:off x="1665288" y="1905000"/>
              <a:ext cx="0" cy="1371600"/>
            </a:xfrm>
            <a:prstGeom prst="line">
              <a:avLst/>
            </a:prstGeom>
            <a:noFill/>
            <a:ln w="9525">
              <a:solidFill>
                <a:schemeClr val="tx1"/>
              </a:solidFill>
              <a:round/>
              <a:headEnd/>
              <a:tailEnd/>
            </a:ln>
            <a:effectLst/>
          </p:spPr>
          <p:txBody>
            <a:bodyPr/>
            <a:lstStyle/>
            <a:p>
              <a:endParaRPr lang="el-GR" dirty="0"/>
            </a:p>
          </p:txBody>
        </p:sp>
        <p:sp>
          <p:nvSpPr>
            <p:cNvPr id="41032" name="Line 72"/>
            <p:cNvSpPr>
              <a:spLocks noChangeShapeType="1"/>
            </p:cNvSpPr>
            <p:nvPr/>
          </p:nvSpPr>
          <p:spPr bwMode="auto">
            <a:xfrm>
              <a:off x="4741863" y="3962400"/>
              <a:ext cx="0" cy="1371600"/>
            </a:xfrm>
            <a:prstGeom prst="line">
              <a:avLst/>
            </a:prstGeom>
            <a:noFill/>
            <a:ln w="9525">
              <a:solidFill>
                <a:schemeClr val="tx1"/>
              </a:solidFill>
              <a:round/>
              <a:headEnd/>
              <a:tailEnd/>
            </a:ln>
            <a:effectLst/>
          </p:spPr>
          <p:txBody>
            <a:bodyPr/>
            <a:lstStyle/>
            <a:p>
              <a:endParaRPr lang="el-GR" dirty="0"/>
            </a:p>
          </p:txBody>
        </p:sp>
        <p:sp>
          <p:nvSpPr>
            <p:cNvPr id="41033" name="Line 73"/>
            <p:cNvSpPr>
              <a:spLocks noChangeShapeType="1"/>
            </p:cNvSpPr>
            <p:nvPr/>
          </p:nvSpPr>
          <p:spPr bwMode="auto">
            <a:xfrm>
              <a:off x="7246938" y="3962400"/>
              <a:ext cx="0" cy="1371600"/>
            </a:xfrm>
            <a:prstGeom prst="line">
              <a:avLst/>
            </a:prstGeom>
            <a:noFill/>
            <a:ln w="9525">
              <a:solidFill>
                <a:schemeClr val="tx1"/>
              </a:solidFill>
              <a:round/>
              <a:headEnd/>
              <a:tailEnd/>
            </a:ln>
            <a:effectLst/>
          </p:spPr>
          <p:txBody>
            <a:bodyPr/>
            <a:lstStyle/>
            <a:p>
              <a:endParaRPr lang="el-GR" dirty="0"/>
            </a:p>
          </p:txBody>
        </p:sp>
        <p:sp>
          <p:nvSpPr>
            <p:cNvPr id="41034" name="Line 74"/>
            <p:cNvSpPr>
              <a:spLocks noChangeShapeType="1"/>
            </p:cNvSpPr>
            <p:nvPr/>
          </p:nvSpPr>
          <p:spPr bwMode="auto">
            <a:xfrm>
              <a:off x="4198938" y="3962400"/>
              <a:ext cx="0" cy="1371600"/>
            </a:xfrm>
            <a:prstGeom prst="line">
              <a:avLst/>
            </a:prstGeom>
            <a:noFill/>
            <a:ln w="9525">
              <a:solidFill>
                <a:schemeClr val="tx1"/>
              </a:solidFill>
              <a:round/>
              <a:headEnd/>
              <a:tailEnd/>
            </a:ln>
            <a:effectLst/>
          </p:spPr>
          <p:txBody>
            <a:bodyPr/>
            <a:lstStyle/>
            <a:p>
              <a:endParaRPr lang="el-GR" dirty="0"/>
            </a:p>
          </p:txBody>
        </p:sp>
        <p:sp>
          <p:nvSpPr>
            <p:cNvPr id="41035" name="Line 75"/>
            <p:cNvSpPr>
              <a:spLocks noChangeShapeType="1"/>
            </p:cNvSpPr>
            <p:nvPr/>
          </p:nvSpPr>
          <p:spPr bwMode="auto">
            <a:xfrm>
              <a:off x="1693863" y="3962400"/>
              <a:ext cx="0" cy="1371600"/>
            </a:xfrm>
            <a:prstGeom prst="line">
              <a:avLst/>
            </a:prstGeom>
            <a:noFill/>
            <a:ln w="9525">
              <a:solidFill>
                <a:schemeClr val="tx1"/>
              </a:solidFill>
              <a:round/>
              <a:headEnd/>
              <a:tailEnd/>
            </a:ln>
            <a:effectLst/>
          </p:spPr>
          <p:txBody>
            <a:bodyPr/>
            <a:lstStyle/>
            <a:p>
              <a:endParaRPr lang="el-GR" dirty="0"/>
            </a:p>
          </p:txBody>
        </p:sp>
        <p:sp>
          <p:nvSpPr>
            <p:cNvPr id="41036" name="Line 76"/>
            <p:cNvSpPr>
              <a:spLocks noChangeShapeType="1"/>
            </p:cNvSpPr>
            <p:nvPr/>
          </p:nvSpPr>
          <p:spPr bwMode="auto">
            <a:xfrm>
              <a:off x="4713288" y="2590800"/>
              <a:ext cx="2505075" cy="0"/>
            </a:xfrm>
            <a:prstGeom prst="line">
              <a:avLst/>
            </a:prstGeom>
            <a:noFill/>
            <a:ln w="28575">
              <a:solidFill>
                <a:schemeClr val="tx1"/>
              </a:solidFill>
              <a:round/>
              <a:headEnd/>
              <a:tailEnd/>
            </a:ln>
            <a:effectLst/>
          </p:spPr>
          <p:txBody>
            <a:bodyPr/>
            <a:lstStyle/>
            <a:p>
              <a:endParaRPr lang="el-GR" dirty="0"/>
            </a:p>
          </p:txBody>
        </p:sp>
        <p:sp>
          <p:nvSpPr>
            <p:cNvPr id="41038" name="Text Box 78"/>
            <p:cNvSpPr txBox="1">
              <a:spLocks noChangeArrowheads="1"/>
            </p:cNvSpPr>
            <p:nvPr/>
          </p:nvSpPr>
          <p:spPr bwMode="auto">
            <a:xfrm>
              <a:off x="2268538" y="1484313"/>
              <a:ext cx="1354137" cy="396875"/>
            </a:xfrm>
            <a:prstGeom prst="rect">
              <a:avLst/>
            </a:prstGeom>
            <a:noFill/>
            <a:ln w="9525">
              <a:noFill/>
              <a:miter lim="800000"/>
              <a:headEnd/>
              <a:tailEnd/>
            </a:ln>
            <a:effectLst/>
          </p:spPr>
          <p:txBody>
            <a:bodyPr>
              <a:spAutoFit/>
            </a:bodyPr>
            <a:lstStyle/>
            <a:p>
              <a:pPr>
                <a:spcBef>
                  <a:spcPct val="50000"/>
                </a:spcBef>
              </a:pPr>
              <a:r>
                <a:rPr kumimoji="0" lang="el-GR" sz="2000" b="1" dirty="0">
                  <a:latin typeface="+mn-lt"/>
                </a:rPr>
                <a:t>Επίπεδο 1</a:t>
              </a:r>
            </a:p>
          </p:txBody>
        </p:sp>
        <p:sp>
          <p:nvSpPr>
            <p:cNvPr id="41039" name="Text Box 79"/>
            <p:cNvSpPr txBox="1">
              <a:spLocks noChangeArrowheads="1"/>
            </p:cNvSpPr>
            <p:nvPr/>
          </p:nvSpPr>
          <p:spPr bwMode="auto">
            <a:xfrm>
              <a:off x="5364163" y="1484313"/>
              <a:ext cx="1897062" cy="396875"/>
            </a:xfrm>
            <a:prstGeom prst="rect">
              <a:avLst/>
            </a:prstGeom>
            <a:noFill/>
            <a:ln w="9525">
              <a:noFill/>
              <a:miter lim="800000"/>
              <a:headEnd/>
              <a:tailEnd/>
            </a:ln>
            <a:effectLst/>
          </p:spPr>
          <p:txBody>
            <a:bodyPr>
              <a:spAutoFit/>
            </a:bodyPr>
            <a:lstStyle/>
            <a:p>
              <a:pPr>
                <a:spcBef>
                  <a:spcPct val="50000"/>
                </a:spcBef>
              </a:pPr>
              <a:r>
                <a:rPr kumimoji="0" lang="el-GR" sz="2000" b="1" dirty="0">
                  <a:latin typeface="+mn-lt"/>
                </a:rPr>
                <a:t>Επίπεδο 2</a:t>
              </a:r>
            </a:p>
          </p:txBody>
        </p:sp>
      </p:grpSp>
      <p:sp>
        <p:nvSpPr>
          <p:cNvPr id="2" name="Title 1"/>
          <p:cNvSpPr>
            <a:spLocks noGrp="1"/>
          </p:cNvSpPr>
          <p:nvPr>
            <p:ph type="title"/>
          </p:nvPr>
        </p:nvSpPr>
        <p:spPr/>
        <p:txBody>
          <a:bodyPr>
            <a:normAutofit fontScale="90000"/>
          </a:bodyPr>
          <a:lstStyle/>
          <a:p>
            <a:r>
              <a:rPr lang="el-GR" dirty="0"/>
              <a:t>Κριτήρια Westgard με δύο επίπεδα </a:t>
            </a:r>
            <a:r>
              <a:rPr lang="en-US" dirty="0" smtClean="0"/>
              <a:t/>
            </a:r>
            <a:br>
              <a:rPr lang="en-US" dirty="0" smtClean="0"/>
            </a:br>
            <a:r>
              <a:rPr lang="el-GR" sz="3100" b="0" dirty="0" smtClean="0"/>
              <a:t>(</a:t>
            </a:r>
            <a:r>
              <a:rPr lang="el-GR" sz="3100" b="0" dirty="0"/>
              <a:t>1 από 2</a:t>
            </a:r>
            <a:r>
              <a:rPr lang="el-GR" sz="3100" b="0" dirty="0" smtClean="0"/>
              <a:t>)</a:t>
            </a:r>
            <a:endParaRPr lang="el-GR" sz="3100" b="0" dirty="0"/>
          </a:p>
        </p:txBody>
      </p:sp>
      <p:sp>
        <p:nvSpPr>
          <p:cNvPr id="80" name="79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dirty="0"/>
          </a:p>
        </p:txBody>
      </p:sp>
      <p:sp>
        <p:nvSpPr>
          <p:cNvPr id="81" name="Ορθογώνιο 8"/>
          <p:cNvSpPr/>
          <p:nvPr/>
        </p:nvSpPr>
        <p:spPr>
          <a:xfrm>
            <a:off x="1763688" y="5805264"/>
            <a:ext cx="5760640" cy="276999"/>
          </a:xfrm>
          <a:prstGeom prst="rect">
            <a:avLst/>
          </a:prstGeom>
        </p:spPr>
        <p:txBody>
          <a:bodyPr wrap="square">
            <a:spAutoFit/>
          </a:bodyPr>
          <a:lstStyle/>
          <a:p>
            <a:pPr algn="ctr"/>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3076877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Πόσα επίπεδα ελέγχου θα πρέπει να χρησιμοποιούνται</a:t>
            </a:r>
            <a:r>
              <a:rPr lang="el-GR" dirty="0" smtClean="0"/>
              <a:t>;</a:t>
            </a:r>
            <a:endParaRPr lang="el-GR" dirty="0"/>
          </a:p>
        </p:txBody>
      </p:sp>
      <p:sp>
        <p:nvSpPr>
          <p:cNvPr id="6" name="Content Placeholder 5"/>
          <p:cNvSpPr>
            <a:spLocks noGrp="1"/>
          </p:cNvSpPr>
          <p:nvPr>
            <p:ph idx="1"/>
          </p:nvPr>
        </p:nvSpPr>
        <p:spPr/>
        <p:txBody>
          <a:bodyPr>
            <a:noAutofit/>
          </a:bodyPr>
          <a:lstStyle/>
          <a:p>
            <a:pPr>
              <a:lnSpc>
                <a:spcPct val="150000"/>
              </a:lnSpc>
            </a:pPr>
            <a:r>
              <a:rPr lang="el-GR" sz="2400" dirty="0"/>
              <a:t>Για κάθε ανάλυση είναι υποχρεωτικό να «τρέχουν» </a:t>
            </a:r>
            <a:r>
              <a:rPr lang="el-GR" sz="2400" b="1" dirty="0">
                <a:solidFill>
                  <a:srgbClr val="820000"/>
                </a:solidFill>
              </a:rPr>
              <a:t>τουλάχιστον δύο </a:t>
            </a:r>
            <a:r>
              <a:rPr lang="en-US" sz="2400" b="1" dirty="0">
                <a:solidFill>
                  <a:srgbClr val="820000"/>
                </a:solidFill>
              </a:rPr>
              <a:t>control</a:t>
            </a:r>
            <a:r>
              <a:rPr lang="en-US" sz="2400" dirty="0"/>
              <a:t>. </a:t>
            </a:r>
          </a:p>
          <a:p>
            <a:pPr>
              <a:lnSpc>
                <a:spcPct val="150000"/>
              </a:lnSpc>
            </a:pPr>
            <a:r>
              <a:rPr lang="el-GR" sz="2400" dirty="0" smtClean="0"/>
              <a:t>Τα </a:t>
            </a:r>
            <a:r>
              <a:rPr lang="el-GR" sz="2400" dirty="0"/>
              <a:t>δύο </a:t>
            </a:r>
            <a:r>
              <a:rPr lang="en-US" sz="2400" dirty="0"/>
              <a:t>control </a:t>
            </a:r>
            <a:r>
              <a:rPr lang="el-GR" sz="2400" dirty="0"/>
              <a:t>θα πρέπει να βρίσκονται σε δύο διαφορετικές συγκεντρώσεις εκ των οποίων η μία είναι συνήθως φυσιολογική.</a:t>
            </a:r>
          </a:p>
          <a:p>
            <a:pPr>
              <a:lnSpc>
                <a:spcPct val="150000"/>
              </a:lnSpc>
            </a:pPr>
            <a:r>
              <a:rPr lang="el-GR" sz="2400" dirty="0" smtClean="0"/>
              <a:t>Σε </a:t>
            </a:r>
            <a:r>
              <a:rPr lang="el-GR" sz="2400" dirty="0"/>
              <a:t>αυτή τη περίπτωση τα κριτήρια </a:t>
            </a:r>
            <a:r>
              <a:rPr lang="en-US" sz="2400" dirty="0"/>
              <a:t>Westgard </a:t>
            </a:r>
            <a:r>
              <a:rPr lang="el-GR" sz="2400" dirty="0"/>
              <a:t>ερμηνεύονται </a:t>
            </a:r>
            <a:r>
              <a:rPr lang="el-GR" sz="2400" b="1" dirty="0">
                <a:solidFill>
                  <a:srgbClr val="820000"/>
                </a:solidFill>
              </a:rPr>
              <a:t>συνδυάζοντας πληροφορίες  από τα δύο ή τρία δείγματα ελέγχου</a:t>
            </a:r>
            <a:r>
              <a:rPr lang="el-GR" sz="2400" dirty="0"/>
              <a:t>.</a:t>
            </a:r>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dirty="0"/>
          </a:p>
        </p:txBody>
      </p:sp>
    </p:spTree>
    <p:extLst>
      <p:ext uri="{BB962C8B-B14F-4D97-AF65-F5344CB8AC3E}">
        <p14:creationId xmlns:p14="http://schemas.microsoft.com/office/powerpoint/2010/main" val="1885095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3863" y="1484313"/>
            <a:ext cx="5567362" cy="4459450"/>
            <a:chOff x="1693863" y="1484313"/>
            <a:chExt cx="5567362" cy="4459450"/>
          </a:xfrm>
        </p:grpSpPr>
        <p:sp>
          <p:nvSpPr>
            <p:cNvPr id="39938" name="Line 2"/>
            <p:cNvSpPr>
              <a:spLocks noChangeShapeType="1"/>
            </p:cNvSpPr>
            <p:nvPr/>
          </p:nvSpPr>
          <p:spPr bwMode="auto">
            <a:xfrm>
              <a:off x="4716463" y="4076700"/>
              <a:ext cx="2505075" cy="0"/>
            </a:xfrm>
            <a:prstGeom prst="line">
              <a:avLst/>
            </a:prstGeom>
            <a:noFill/>
            <a:ln w="28575">
              <a:solidFill>
                <a:schemeClr val="tx1"/>
              </a:solidFill>
              <a:round/>
              <a:headEnd/>
              <a:tailEnd/>
            </a:ln>
            <a:effectLst/>
          </p:spPr>
          <p:txBody>
            <a:bodyPr/>
            <a:lstStyle/>
            <a:p>
              <a:endParaRPr lang="el-GR" dirty="0"/>
            </a:p>
          </p:txBody>
        </p:sp>
        <p:sp>
          <p:nvSpPr>
            <p:cNvPr id="39939" name="Line 3"/>
            <p:cNvSpPr>
              <a:spLocks noChangeShapeType="1"/>
            </p:cNvSpPr>
            <p:nvPr/>
          </p:nvSpPr>
          <p:spPr bwMode="auto">
            <a:xfrm>
              <a:off x="4716463" y="4305300"/>
              <a:ext cx="2505075" cy="0"/>
            </a:xfrm>
            <a:prstGeom prst="line">
              <a:avLst/>
            </a:prstGeom>
            <a:noFill/>
            <a:ln w="9525">
              <a:solidFill>
                <a:schemeClr val="tx1"/>
              </a:solidFill>
              <a:round/>
              <a:headEnd/>
              <a:tailEnd/>
            </a:ln>
            <a:effectLst/>
          </p:spPr>
          <p:txBody>
            <a:bodyPr/>
            <a:lstStyle/>
            <a:p>
              <a:endParaRPr lang="el-GR" dirty="0"/>
            </a:p>
          </p:txBody>
        </p:sp>
        <p:sp>
          <p:nvSpPr>
            <p:cNvPr id="39940" name="Line 4"/>
            <p:cNvSpPr>
              <a:spLocks noChangeShapeType="1"/>
            </p:cNvSpPr>
            <p:nvPr/>
          </p:nvSpPr>
          <p:spPr bwMode="auto">
            <a:xfrm>
              <a:off x="4716463" y="4762500"/>
              <a:ext cx="2505075" cy="0"/>
            </a:xfrm>
            <a:prstGeom prst="line">
              <a:avLst/>
            </a:prstGeom>
            <a:noFill/>
            <a:ln w="28575">
              <a:solidFill>
                <a:schemeClr val="tx1"/>
              </a:solidFill>
              <a:round/>
              <a:headEnd/>
              <a:tailEnd/>
            </a:ln>
            <a:effectLst/>
          </p:spPr>
          <p:txBody>
            <a:bodyPr/>
            <a:lstStyle/>
            <a:p>
              <a:endParaRPr lang="el-GR" dirty="0"/>
            </a:p>
          </p:txBody>
        </p:sp>
        <p:sp>
          <p:nvSpPr>
            <p:cNvPr id="39941" name="Line 5"/>
            <p:cNvSpPr>
              <a:spLocks noChangeShapeType="1"/>
            </p:cNvSpPr>
            <p:nvPr/>
          </p:nvSpPr>
          <p:spPr bwMode="auto">
            <a:xfrm>
              <a:off x="4716463" y="5448300"/>
              <a:ext cx="2505075" cy="0"/>
            </a:xfrm>
            <a:prstGeom prst="line">
              <a:avLst/>
            </a:prstGeom>
            <a:noFill/>
            <a:ln w="28575">
              <a:solidFill>
                <a:schemeClr val="tx1"/>
              </a:solidFill>
              <a:round/>
              <a:headEnd/>
              <a:tailEnd/>
            </a:ln>
            <a:effectLst/>
          </p:spPr>
          <p:txBody>
            <a:bodyPr/>
            <a:lstStyle/>
            <a:p>
              <a:endParaRPr lang="el-GR" dirty="0"/>
            </a:p>
          </p:txBody>
        </p:sp>
        <p:sp>
          <p:nvSpPr>
            <p:cNvPr id="39942" name="Line 6"/>
            <p:cNvSpPr>
              <a:spLocks noChangeShapeType="1"/>
            </p:cNvSpPr>
            <p:nvPr/>
          </p:nvSpPr>
          <p:spPr bwMode="auto">
            <a:xfrm>
              <a:off x="4716463" y="4991100"/>
              <a:ext cx="2505075" cy="0"/>
            </a:xfrm>
            <a:prstGeom prst="line">
              <a:avLst/>
            </a:prstGeom>
            <a:noFill/>
            <a:ln w="9525">
              <a:solidFill>
                <a:schemeClr val="tx1"/>
              </a:solidFill>
              <a:round/>
              <a:headEnd/>
              <a:tailEnd/>
            </a:ln>
            <a:effectLst/>
          </p:spPr>
          <p:txBody>
            <a:bodyPr/>
            <a:lstStyle/>
            <a:p>
              <a:endParaRPr lang="el-GR" dirty="0"/>
            </a:p>
          </p:txBody>
        </p:sp>
        <p:sp>
          <p:nvSpPr>
            <p:cNvPr id="39943" name="Line 7"/>
            <p:cNvSpPr>
              <a:spLocks noChangeShapeType="1"/>
            </p:cNvSpPr>
            <p:nvPr/>
          </p:nvSpPr>
          <p:spPr bwMode="auto">
            <a:xfrm>
              <a:off x="4716463" y="4533900"/>
              <a:ext cx="2505075" cy="0"/>
            </a:xfrm>
            <a:prstGeom prst="line">
              <a:avLst/>
            </a:prstGeom>
            <a:noFill/>
            <a:ln w="9525">
              <a:solidFill>
                <a:schemeClr val="tx1"/>
              </a:solidFill>
              <a:round/>
              <a:headEnd/>
              <a:tailEnd/>
            </a:ln>
            <a:effectLst/>
          </p:spPr>
          <p:txBody>
            <a:bodyPr/>
            <a:lstStyle/>
            <a:p>
              <a:endParaRPr lang="el-GR" dirty="0"/>
            </a:p>
          </p:txBody>
        </p:sp>
        <p:sp>
          <p:nvSpPr>
            <p:cNvPr id="39944" name="Line 8"/>
            <p:cNvSpPr>
              <a:spLocks noChangeShapeType="1"/>
            </p:cNvSpPr>
            <p:nvPr/>
          </p:nvSpPr>
          <p:spPr bwMode="auto">
            <a:xfrm>
              <a:off x="4716463" y="5219700"/>
              <a:ext cx="2505075" cy="0"/>
            </a:xfrm>
            <a:prstGeom prst="line">
              <a:avLst/>
            </a:prstGeom>
            <a:noFill/>
            <a:ln w="9525">
              <a:solidFill>
                <a:schemeClr val="tx1"/>
              </a:solidFill>
              <a:round/>
              <a:headEnd/>
              <a:tailEnd/>
            </a:ln>
            <a:effectLst/>
          </p:spPr>
          <p:txBody>
            <a:bodyPr/>
            <a:lstStyle/>
            <a:p>
              <a:endParaRPr lang="el-GR" dirty="0"/>
            </a:p>
          </p:txBody>
        </p:sp>
        <p:sp>
          <p:nvSpPr>
            <p:cNvPr id="39945" name="Oval 9"/>
            <p:cNvSpPr>
              <a:spLocks noChangeArrowheads="1"/>
            </p:cNvSpPr>
            <p:nvPr/>
          </p:nvSpPr>
          <p:spPr bwMode="auto">
            <a:xfrm>
              <a:off x="4851400" y="4533900"/>
              <a:ext cx="134938"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39946" name="Oval 10"/>
            <p:cNvSpPr>
              <a:spLocks noChangeArrowheads="1"/>
            </p:cNvSpPr>
            <p:nvPr/>
          </p:nvSpPr>
          <p:spPr bwMode="auto">
            <a:xfrm>
              <a:off x="5189538" y="4152900"/>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39947" name="Oval 11"/>
            <p:cNvSpPr>
              <a:spLocks noChangeArrowheads="1"/>
            </p:cNvSpPr>
            <p:nvPr/>
          </p:nvSpPr>
          <p:spPr bwMode="auto">
            <a:xfrm>
              <a:off x="5461000" y="4533900"/>
              <a:ext cx="134938"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39948" name="Oval 12"/>
            <p:cNvSpPr>
              <a:spLocks noChangeArrowheads="1"/>
            </p:cNvSpPr>
            <p:nvPr/>
          </p:nvSpPr>
          <p:spPr bwMode="auto">
            <a:xfrm>
              <a:off x="5732463" y="4305300"/>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39949" name="Oval 13"/>
            <p:cNvSpPr>
              <a:spLocks noChangeArrowheads="1"/>
            </p:cNvSpPr>
            <p:nvPr/>
          </p:nvSpPr>
          <p:spPr bwMode="auto">
            <a:xfrm>
              <a:off x="6002338" y="4533900"/>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39950" name="Rectangle 14"/>
            <p:cNvSpPr>
              <a:spLocks noChangeArrowheads="1"/>
            </p:cNvSpPr>
            <p:nvPr/>
          </p:nvSpPr>
          <p:spPr bwMode="auto">
            <a:xfrm>
              <a:off x="3589338" y="26670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39951" name="Rectangle 15"/>
            <p:cNvSpPr>
              <a:spLocks noChangeArrowheads="1"/>
            </p:cNvSpPr>
            <p:nvPr/>
          </p:nvSpPr>
          <p:spPr bwMode="auto">
            <a:xfrm>
              <a:off x="4167188" y="5486563"/>
              <a:ext cx="641350" cy="457200"/>
            </a:xfrm>
            <a:prstGeom prst="rect">
              <a:avLst/>
            </a:prstGeom>
            <a:noFill/>
            <a:ln w="9525">
              <a:noFill/>
              <a:miter lim="800000"/>
              <a:headEnd/>
              <a:tailEnd/>
            </a:ln>
            <a:effectLst/>
          </p:spPr>
          <p:txBody>
            <a:bodyPr wrap="none">
              <a:spAutoFit/>
            </a:bodyPr>
            <a:lstStyle/>
            <a:p>
              <a:r>
                <a:rPr kumimoji="0" lang="en-US" b="0" dirty="0">
                  <a:effectLst>
                    <a:outerShdw blurRad="38100" dist="38100" dir="2700000" algn="tl">
                      <a:srgbClr val="FFFFFF"/>
                    </a:outerShdw>
                  </a:effectLst>
                </a:rPr>
                <a:t>10x</a:t>
              </a:r>
              <a:endParaRPr kumimoji="0" lang="el-GR" b="0" dirty="0">
                <a:effectLst>
                  <a:outerShdw blurRad="38100" dist="38100" dir="2700000" algn="tl">
                    <a:srgbClr val="FFFFFF"/>
                  </a:outerShdw>
                </a:effectLst>
              </a:endParaRPr>
            </a:p>
          </p:txBody>
        </p:sp>
        <p:sp>
          <p:nvSpPr>
            <p:cNvPr id="39952" name="Line 16"/>
            <p:cNvSpPr>
              <a:spLocks noChangeShapeType="1"/>
            </p:cNvSpPr>
            <p:nvPr/>
          </p:nvSpPr>
          <p:spPr bwMode="auto">
            <a:xfrm>
              <a:off x="4499992" y="5733256"/>
              <a:ext cx="136525" cy="0"/>
            </a:xfrm>
            <a:prstGeom prst="line">
              <a:avLst/>
            </a:prstGeom>
            <a:noFill/>
            <a:ln w="9525">
              <a:solidFill>
                <a:schemeClr val="tx1"/>
              </a:solidFill>
              <a:round/>
              <a:headEnd/>
              <a:tailEnd/>
            </a:ln>
            <a:effectLst/>
          </p:spPr>
          <p:txBody>
            <a:bodyPr/>
            <a:lstStyle/>
            <a:p>
              <a:endParaRPr lang="el-GR" dirty="0"/>
            </a:p>
          </p:txBody>
        </p:sp>
        <p:sp>
          <p:nvSpPr>
            <p:cNvPr id="39953" name="Line 17"/>
            <p:cNvSpPr>
              <a:spLocks noChangeShapeType="1"/>
            </p:cNvSpPr>
            <p:nvPr/>
          </p:nvSpPr>
          <p:spPr bwMode="auto">
            <a:xfrm>
              <a:off x="4716463" y="4076700"/>
              <a:ext cx="0" cy="1371600"/>
            </a:xfrm>
            <a:prstGeom prst="line">
              <a:avLst/>
            </a:prstGeom>
            <a:noFill/>
            <a:ln w="9525">
              <a:solidFill>
                <a:schemeClr val="tx1"/>
              </a:solidFill>
              <a:round/>
              <a:headEnd/>
              <a:tailEnd/>
            </a:ln>
            <a:effectLst/>
          </p:spPr>
          <p:txBody>
            <a:bodyPr/>
            <a:lstStyle/>
            <a:p>
              <a:endParaRPr lang="el-GR" dirty="0"/>
            </a:p>
          </p:txBody>
        </p:sp>
        <p:sp>
          <p:nvSpPr>
            <p:cNvPr id="39954" name="Line 18"/>
            <p:cNvSpPr>
              <a:spLocks noChangeShapeType="1"/>
            </p:cNvSpPr>
            <p:nvPr/>
          </p:nvSpPr>
          <p:spPr bwMode="auto">
            <a:xfrm>
              <a:off x="7221538" y="4076700"/>
              <a:ext cx="0" cy="1371600"/>
            </a:xfrm>
            <a:prstGeom prst="line">
              <a:avLst/>
            </a:prstGeom>
            <a:noFill/>
            <a:ln w="9525">
              <a:solidFill>
                <a:schemeClr val="tx1"/>
              </a:solidFill>
              <a:round/>
              <a:headEnd/>
              <a:tailEnd/>
            </a:ln>
            <a:effectLst/>
          </p:spPr>
          <p:txBody>
            <a:bodyPr/>
            <a:lstStyle/>
            <a:p>
              <a:endParaRPr lang="el-GR" dirty="0"/>
            </a:p>
          </p:txBody>
        </p:sp>
        <p:sp>
          <p:nvSpPr>
            <p:cNvPr id="39955" name="Line 19"/>
            <p:cNvSpPr>
              <a:spLocks noChangeShapeType="1"/>
            </p:cNvSpPr>
            <p:nvPr/>
          </p:nvSpPr>
          <p:spPr bwMode="auto">
            <a:xfrm>
              <a:off x="1693863" y="1905000"/>
              <a:ext cx="2505075" cy="0"/>
            </a:xfrm>
            <a:prstGeom prst="line">
              <a:avLst/>
            </a:prstGeom>
            <a:noFill/>
            <a:ln w="28575">
              <a:solidFill>
                <a:schemeClr val="tx1"/>
              </a:solidFill>
              <a:round/>
              <a:headEnd/>
              <a:tailEnd/>
            </a:ln>
            <a:effectLst/>
          </p:spPr>
          <p:txBody>
            <a:bodyPr/>
            <a:lstStyle/>
            <a:p>
              <a:endParaRPr lang="el-GR" dirty="0"/>
            </a:p>
          </p:txBody>
        </p:sp>
        <p:sp>
          <p:nvSpPr>
            <p:cNvPr id="39956" name="Line 20"/>
            <p:cNvSpPr>
              <a:spLocks noChangeShapeType="1"/>
            </p:cNvSpPr>
            <p:nvPr/>
          </p:nvSpPr>
          <p:spPr bwMode="auto">
            <a:xfrm>
              <a:off x="1693863" y="2133600"/>
              <a:ext cx="2505075" cy="0"/>
            </a:xfrm>
            <a:prstGeom prst="line">
              <a:avLst/>
            </a:prstGeom>
            <a:noFill/>
            <a:ln w="9525">
              <a:solidFill>
                <a:schemeClr val="tx1"/>
              </a:solidFill>
              <a:round/>
              <a:headEnd/>
              <a:tailEnd/>
            </a:ln>
            <a:effectLst/>
          </p:spPr>
          <p:txBody>
            <a:bodyPr/>
            <a:lstStyle/>
            <a:p>
              <a:endParaRPr lang="el-GR" dirty="0"/>
            </a:p>
          </p:txBody>
        </p:sp>
        <p:sp>
          <p:nvSpPr>
            <p:cNvPr id="39957" name="Line 21"/>
            <p:cNvSpPr>
              <a:spLocks noChangeShapeType="1"/>
            </p:cNvSpPr>
            <p:nvPr/>
          </p:nvSpPr>
          <p:spPr bwMode="auto">
            <a:xfrm>
              <a:off x="1693863" y="2590800"/>
              <a:ext cx="2505075" cy="0"/>
            </a:xfrm>
            <a:prstGeom prst="line">
              <a:avLst/>
            </a:prstGeom>
            <a:noFill/>
            <a:ln w="28575">
              <a:solidFill>
                <a:schemeClr val="tx1"/>
              </a:solidFill>
              <a:round/>
              <a:headEnd/>
              <a:tailEnd/>
            </a:ln>
            <a:effectLst/>
          </p:spPr>
          <p:txBody>
            <a:bodyPr/>
            <a:lstStyle/>
            <a:p>
              <a:endParaRPr lang="el-GR" dirty="0"/>
            </a:p>
          </p:txBody>
        </p:sp>
        <p:sp>
          <p:nvSpPr>
            <p:cNvPr id="39958" name="Line 22"/>
            <p:cNvSpPr>
              <a:spLocks noChangeShapeType="1"/>
            </p:cNvSpPr>
            <p:nvPr/>
          </p:nvSpPr>
          <p:spPr bwMode="auto">
            <a:xfrm>
              <a:off x="1693863" y="3276600"/>
              <a:ext cx="2505075" cy="0"/>
            </a:xfrm>
            <a:prstGeom prst="line">
              <a:avLst/>
            </a:prstGeom>
            <a:noFill/>
            <a:ln w="28575">
              <a:solidFill>
                <a:schemeClr val="tx1"/>
              </a:solidFill>
              <a:round/>
              <a:headEnd/>
              <a:tailEnd/>
            </a:ln>
            <a:effectLst/>
          </p:spPr>
          <p:txBody>
            <a:bodyPr/>
            <a:lstStyle/>
            <a:p>
              <a:endParaRPr lang="el-GR" dirty="0"/>
            </a:p>
          </p:txBody>
        </p:sp>
        <p:sp>
          <p:nvSpPr>
            <p:cNvPr id="39959" name="Line 23"/>
            <p:cNvSpPr>
              <a:spLocks noChangeShapeType="1"/>
            </p:cNvSpPr>
            <p:nvPr/>
          </p:nvSpPr>
          <p:spPr bwMode="auto">
            <a:xfrm>
              <a:off x="1693863" y="2819400"/>
              <a:ext cx="2505075" cy="0"/>
            </a:xfrm>
            <a:prstGeom prst="line">
              <a:avLst/>
            </a:prstGeom>
            <a:noFill/>
            <a:ln w="9525">
              <a:solidFill>
                <a:schemeClr val="tx1"/>
              </a:solidFill>
              <a:round/>
              <a:headEnd/>
              <a:tailEnd/>
            </a:ln>
            <a:effectLst/>
          </p:spPr>
          <p:txBody>
            <a:bodyPr/>
            <a:lstStyle/>
            <a:p>
              <a:endParaRPr lang="el-GR" dirty="0"/>
            </a:p>
          </p:txBody>
        </p:sp>
        <p:sp>
          <p:nvSpPr>
            <p:cNvPr id="39960" name="Line 24"/>
            <p:cNvSpPr>
              <a:spLocks noChangeShapeType="1"/>
            </p:cNvSpPr>
            <p:nvPr/>
          </p:nvSpPr>
          <p:spPr bwMode="auto">
            <a:xfrm>
              <a:off x="1693863" y="2362200"/>
              <a:ext cx="2505075" cy="0"/>
            </a:xfrm>
            <a:prstGeom prst="line">
              <a:avLst/>
            </a:prstGeom>
            <a:noFill/>
            <a:ln w="9525">
              <a:solidFill>
                <a:schemeClr val="tx1"/>
              </a:solidFill>
              <a:round/>
              <a:headEnd/>
              <a:tailEnd/>
            </a:ln>
            <a:effectLst/>
          </p:spPr>
          <p:txBody>
            <a:bodyPr/>
            <a:lstStyle/>
            <a:p>
              <a:endParaRPr lang="el-GR" dirty="0"/>
            </a:p>
          </p:txBody>
        </p:sp>
        <p:sp>
          <p:nvSpPr>
            <p:cNvPr id="39961" name="Line 25"/>
            <p:cNvSpPr>
              <a:spLocks noChangeShapeType="1"/>
            </p:cNvSpPr>
            <p:nvPr/>
          </p:nvSpPr>
          <p:spPr bwMode="auto">
            <a:xfrm>
              <a:off x="1693863" y="3048000"/>
              <a:ext cx="2505075" cy="0"/>
            </a:xfrm>
            <a:prstGeom prst="line">
              <a:avLst/>
            </a:prstGeom>
            <a:noFill/>
            <a:ln w="9525">
              <a:solidFill>
                <a:schemeClr val="tx1"/>
              </a:solidFill>
              <a:round/>
              <a:headEnd/>
              <a:tailEnd/>
            </a:ln>
            <a:effectLst/>
          </p:spPr>
          <p:txBody>
            <a:bodyPr/>
            <a:lstStyle/>
            <a:p>
              <a:endParaRPr lang="el-GR" dirty="0"/>
            </a:p>
          </p:txBody>
        </p:sp>
        <p:sp>
          <p:nvSpPr>
            <p:cNvPr id="39962" name="Line 26"/>
            <p:cNvSpPr>
              <a:spLocks noChangeShapeType="1"/>
            </p:cNvSpPr>
            <p:nvPr/>
          </p:nvSpPr>
          <p:spPr bwMode="auto">
            <a:xfrm>
              <a:off x="4741863" y="1905000"/>
              <a:ext cx="2505075" cy="0"/>
            </a:xfrm>
            <a:prstGeom prst="line">
              <a:avLst/>
            </a:prstGeom>
            <a:noFill/>
            <a:ln w="28575">
              <a:solidFill>
                <a:schemeClr val="tx1"/>
              </a:solidFill>
              <a:round/>
              <a:headEnd/>
              <a:tailEnd/>
            </a:ln>
            <a:effectLst/>
          </p:spPr>
          <p:txBody>
            <a:bodyPr/>
            <a:lstStyle/>
            <a:p>
              <a:endParaRPr lang="el-GR" dirty="0"/>
            </a:p>
          </p:txBody>
        </p:sp>
        <p:sp>
          <p:nvSpPr>
            <p:cNvPr id="39963" name="Line 27"/>
            <p:cNvSpPr>
              <a:spLocks noChangeShapeType="1"/>
            </p:cNvSpPr>
            <p:nvPr/>
          </p:nvSpPr>
          <p:spPr bwMode="auto">
            <a:xfrm>
              <a:off x="4741863" y="2133600"/>
              <a:ext cx="2505075" cy="0"/>
            </a:xfrm>
            <a:prstGeom prst="line">
              <a:avLst/>
            </a:prstGeom>
            <a:noFill/>
            <a:ln w="9525">
              <a:solidFill>
                <a:schemeClr val="tx1"/>
              </a:solidFill>
              <a:round/>
              <a:headEnd/>
              <a:tailEnd/>
            </a:ln>
            <a:effectLst/>
          </p:spPr>
          <p:txBody>
            <a:bodyPr/>
            <a:lstStyle/>
            <a:p>
              <a:endParaRPr lang="el-GR" dirty="0"/>
            </a:p>
          </p:txBody>
        </p:sp>
        <p:sp>
          <p:nvSpPr>
            <p:cNvPr id="39964" name="Line 28"/>
            <p:cNvSpPr>
              <a:spLocks noChangeShapeType="1"/>
            </p:cNvSpPr>
            <p:nvPr/>
          </p:nvSpPr>
          <p:spPr bwMode="auto">
            <a:xfrm>
              <a:off x="4741863" y="2590800"/>
              <a:ext cx="2505075" cy="0"/>
            </a:xfrm>
            <a:prstGeom prst="line">
              <a:avLst/>
            </a:prstGeom>
            <a:noFill/>
            <a:ln w="28575">
              <a:solidFill>
                <a:schemeClr val="tx1"/>
              </a:solidFill>
              <a:round/>
              <a:headEnd/>
              <a:tailEnd/>
            </a:ln>
            <a:effectLst/>
          </p:spPr>
          <p:txBody>
            <a:bodyPr/>
            <a:lstStyle/>
            <a:p>
              <a:endParaRPr lang="el-GR" dirty="0"/>
            </a:p>
          </p:txBody>
        </p:sp>
        <p:sp>
          <p:nvSpPr>
            <p:cNvPr id="39965" name="Line 29"/>
            <p:cNvSpPr>
              <a:spLocks noChangeShapeType="1"/>
            </p:cNvSpPr>
            <p:nvPr/>
          </p:nvSpPr>
          <p:spPr bwMode="auto">
            <a:xfrm>
              <a:off x="4741863" y="3276600"/>
              <a:ext cx="2505075" cy="0"/>
            </a:xfrm>
            <a:prstGeom prst="line">
              <a:avLst/>
            </a:prstGeom>
            <a:noFill/>
            <a:ln w="28575">
              <a:solidFill>
                <a:schemeClr val="tx1"/>
              </a:solidFill>
              <a:round/>
              <a:headEnd/>
              <a:tailEnd/>
            </a:ln>
            <a:effectLst/>
          </p:spPr>
          <p:txBody>
            <a:bodyPr/>
            <a:lstStyle/>
            <a:p>
              <a:endParaRPr lang="el-GR" dirty="0"/>
            </a:p>
          </p:txBody>
        </p:sp>
        <p:sp>
          <p:nvSpPr>
            <p:cNvPr id="39966" name="Line 30"/>
            <p:cNvSpPr>
              <a:spLocks noChangeShapeType="1"/>
            </p:cNvSpPr>
            <p:nvPr/>
          </p:nvSpPr>
          <p:spPr bwMode="auto">
            <a:xfrm>
              <a:off x="4741863" y="2819400"/>
              <a:ext cx="2505075" cy="0"/>
            </a:xfrm>
            <a:prstGeom prst="line">
              <a:avLst/>
            </a:prstGeom>
            <a:noFill/>
            <a:ln w="9525">
              <a:solidFill>
                <a:schemeClr val="tx1"/>
              </a:solidFill>
              <a:round/>
              <a:headEnd/>
              <a:tailEnd/>
            </a:ln>
            <a:effectLst/>
          </p:spPr>
          <p:txBody>
            <a:bodyPr/>
            <a:lstStyle/>
            <a:p>
              <a:endParaRPr lang="el-GR" dirty="0"/>
            </a:p>
          </p:txBody>
        </p:sp>
        <p:sp>
          <p:nvSpPr>
            <p:cNvPr id="39967" name="Line 31"/>
            <p:cNvSpPr>
              <a:spLocks noChangeShapeType="1"/>
            </p:cNvSpPr>
            <p:nvPr/>
          </p:nvSpPr>
          <p:spPr bwMode="auto">
            <a:xfrm>
              <a:off x="4741863" y="2362200"/>
              <a:ext cx="2505075" cy="0"/>
            </a:xfrm>
            <a:prstGeom prst="line">
              <a:avLst/>
            </a:prstGeom>
            <a:noFill/>
            <a:ln w="9525">
              <a:solidFill>
                <a:schemeClr val="tx1"/>
              </a:solidFill>
              <a:round/>
              <a:headEnd/>
              <a:tailEnd/>
            </a:ln>
            <a:effectLst/>
          </p:spPr>
          <p:txBody>
            <a:bodyPr/>
            <a:lstStyle/>
            <a:p>
              <a:endParaRPr lang="el-GR" dirty="0"/>
            </a:p>
          </p:txBody>
        </p:sp>
        <p:sp>
          <p:nvSpPr>
            <p:cNvPr id="39968" name="Line 32"/>
            <p:cNvSpPr>
              <a:spLocks noChangeShapeType="1"/>
            </p:cNvSpPr>
            <p:nvPr/>
          </p:nvSpPr>
          <p:spPr bwMode="auto">
            <a:xfrm>
              <a:off x="4741863" y="3048000"/>
              <a:ext cx="2505075" cy="0"/>
            </a:xfrm>
            <a:prstGeom prst="line">
              <a:avLst/>
            </a:prstGeom>
            <a:noFill/>
            <a:ln w="9525">
              <a:solidFill>
                <a:schemeClr val="tx1"/>
              </a:solidFill>
              <a:round/>
              <a:headEnd/>
              <a:tailEnd/>
            </a:ln>
            <a:effectLst/>
          </p:spPr>
          <p:txBody>
            <a:bodyPr/>
            <a:lstStyle/>
            <a:p>
              <a:endParaRPr lang="el-GR" dirty="0"/>
            </a:p>
          </p:txBody>
        </p:sp>
        <p:sp>
          <p:nvSpPr>
            <p:cNvPr id="39969" name="Oval 33"/>
            <p:cNvSpPr>
              <a:spLocks noChangeArrowheads="1"/>
            </p:cNvSpPr>
            <p:nvPr/>
          </p:nvSpPr>
          <p:spPr bwMode="auto">
            <a:xfrm>
              <a:off x="2627313" y="2133600"/>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39973" name="Oval 37"/>
            <p:cNvSpPr>
              <a:spLocks noChangeArrowheads="1"/>
            </p:cNvSpPr>
            <p:nvPr/>
          </p:nvSpPr>
          <p:spPr bwMode="auto">
            <a:xfrm>
              <a:off x="5651500" y="2205038"/>
              <a:ext cx="134938"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39974" name="Oval 38"/>
            <p:cNvSpPr>
              <a:spLocks noChangeArrowheads="1"/>
            </p:cNvSpPr>
            <p:nvPr/>
          </p:nvSpPr>
          <p:spPr bwMode="auto">
            <a:xfrm>
              <a:off x="6011863" y="2060575"/>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39976" name="Oval 40"/>
            <p:cNvSpPr>
              <a:spLocks noChangeArrowheads="1"/>
            </p:cNvSpPr>
            <p:nvPr/>
          </p:nvSpPr>
          <p:spPr bwMode="auto">
            <a:xfrm>
              <a:off x="2987675" y="2133600"/>
              <a:ext cx="134938"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39977" name="Rectangle 41"/>
            <p:cNvSpPr>
              <a:spLocks noChangeArrowheads="1"/>
            </p:cNvSpPr>
            <p:nvPr/>
          </p:nvSpPr>
          <p:spPr bwMode="auto">
            <a:xfrm>
              <a:off x="3319463" y="24384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39978" name="Rectangle 42"/>
            <p:cNvSpPr>
              <a:spLocks noChangeArrowheads="1"/>
            </p:cNvSpPr>
            <p:nvPr/>
          </p:nvSpPr>
          <p:spPr bwMode="auto">
            <a:xfrm>
              <a:off x="3860800" y="26670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39979" name="Rectangle 43"/>
            <p:cNvSpPr>
              <a:spLocks noChangeArrowheads="1"/>
            </p:cNvSpPr>
            <p:nvPr/>
          </p:nvSpPr>
          <p:spPr bwMode="auto">
            <a:xfrm>
              <a:off x="4064000" y="24384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39980" name="Rectangle 44"/>
            <p:cNvSpPr>
              <a:spLocks noChangeArrowheads="1"/>
            </p:cNvSpPr>
            <p:nvPr/>
          </p:nvSpPr>
          <p:spPr bwMode="auto">
            <a:xfrm>
              <a:off x="1828800" y="26670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39981" name="Rectangle 45"/>
            <p:cNvSpPr>
              <a:spLocks noChangeArrowheads="1"/>
            </p:cNvSpPr>
            <p:nvPr/>
          </p:nvSpPr>
          <p:spPr bwMode="auto">
            <a:xfrm>
              <a:off x="5219700" y="23495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39982" name="Rectangle 46"/>
            <p:cNvSpPr>
              <a:spLocks noChangeArrowheads="1"/>
            </p:cNvSpPr>
            <p:nvPr/>
          </p:nvSpPr>
          <p:spPr bwMode="auto">
            <a:xfrm>
              <a:off x="6367463" y="25908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39983" name="Rectangle 47"/>
            <p:cNvSpPr>
              <a:spLocks noChangeArrowheads="1"/>
            </p:cNvSpPr>
            <p:nvPr/>
          </p:nvSpPr>
          <p:spPr bwMode="auto">
            <a:xfrm>
              <a:off x="6773863" y="24384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39984" name="Rectangle 48"/>
            <p:cNvSpPr>
              <a:spLocks noChangeArrowheads="1"/>
            </p:cNvSpPr>
            <p:nvPr/>
          </p:nvSpPr>
          <p:spPr bwMode="auto">
            <a:xfrm>
              <a:off x="4808538" y="25146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39985" name="Rectangle 49"/>
            <p:cNvSpPr>
              <a:spLocks noChangeArrowheads="1"/>
            </p:cNvSpPr>
            <p:nvPr/>
          </p:nvSpPr>
          <p:spPr bwMode="auto">
            <a:xfrm>
              <a:off x="6977063" y="28956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39986" name="Rectangle 50"/>
            <p:cNvSpPr>
              <a:spLocks noChangeArrowheads="1"/>
            </p:cNvSpPr>
            <p:nvPr/>
          </p:nvSpPr>
          <p:spPr bwMode="auto">
            <a:xfrm>
              <a:off x="4267200" y="3429000"/>
              <a:ext cx="298450" cy="457200"/>
            </a:xfrm>
            <a:prstGeom prst="rect">
              <a:avLst/>
            </a:prstGeom>
            <a:noFill/>
            <a:ln w="9525">
              <a:noFill/>
              <a:miter lim="800000"/>
              <a:headEnd/>
              <a:tailEnd/>
            </a:ln>
            <a:effectLst/>
          </p:spPr>
          <p:txBody>
            <a:bodyPr>
              <a:spAutoFit/>
            </a:bodyPr>
            <a:lstStyle/>
            <a:p>
              <a:r>
                <a:rPr kumimoji="0" lang="en-US" b="0" dirty="0">
                  <a:effectLst>
                    <a:outerShdw blurRad="38100" dist="38100" dir="2700000" algn="tl">
                      <a:srgbClr val="FFFFFF"/>
                    </a:outerShdw>
                  </a:effectLst>
                </a:rPr>
                <a:t>4</a:t>
              </a:r>
              <a:endParaRPr kumimoji="0" lang="el-GR" b="0" dirty="0">
                <a:effectLst>
                  <a:outerShdw blurRad="38100" dist="38100" dir="2700000" algn="tl">
                    <a:srgbClr val="FFFFFF"/>
                  </a:outerShdw>
                </a:effectLst>
              </a:endParaRPr>
            </a:p>
          </p:txBody>
        </p:sp>
        <p:sp>
          <p:nvSpPr>
            <p:cNvPr id="39987" name="Rectangle 51"/>
            <p:cNvSpPr>
              <a:spLocks noChangeArrowheads="1"/>
            </p:cNvSpPr>
            <p:nvPr/>
          </p:nvSpPr>
          <p:spPr bwMode="auto">
            <a:xfrm>
              <a:off x="4402138" y="3505200"/>
              <a:ext cx="344487" cy="366713"/>
            </a:xfrm>
            <a:prstGeom prst="rect">
              <a:avLst/>
            </a:prstGeom>
            <a:noFill/>
            <a:ln w="9525">
              <a:noFill/>
              <a:miter lim="800000"/>
              <a:headEnd/>
              <a:tailEnd/>
            </a:ln>
            <a:effectLst/>
          </p:spPr>
          <p:txBody>
            <a:bodyPr wrap="none">
              <a:spAutoFit/>
            </a:bodyPr>
            <a:lstStyle/>
            <a:p>
              <a:r>
                <a:rPr kumimoji="0" lang="en-US" sz="1800" b="0" dirty="0">
                  <a:effectLst>
                    <a:outerShdw blurRad="38100" dist="38100" dir="2700000" algn="tl">
                      <a:srgbClr val="FFFFFF"/>
                    </a:outerShdw>
                  </a:effectLst>
                </a:rPr>
                <a:t>1s</a:t>
              </a:r>
              <a:endParaRPr kumimoji="0" lang="el-GR" sz="1800" b="0" dirty="0">
                <a:effectLst>
                  <a:outerShdw blurRad="38100" dist="38100" dir="2700000" algn="tl">
                    <a:srgbClr val="FFFFFF"/>
                  </a:outerShdw>
                </a:effectLst>
              </a:endParaRPr>
            </a:p>
          </p:txBody>
        </p:sp>
        <p:sp>
          <p:nvSpPr>
            <p:cNvPr id="39988" name="Line 52"/>
            <p:cNvSpPr>
              <a:spLocks noChangeShapeType="1"/>
            </p:cNvSpPr>
            <p:nvPr/>
          </p:nvSpPr>
          <p:spPr bwMode="auto">
            <a:xfrm>
              <a:off x="4741863" y="1905000"/>
              <a:ext cx="0" cy="1371600"/>
            </a:xfrm>
            <a:prstGeom prst="line">
              <a:avLst/>
            </a:prstGeom>
            <a:noFill/>
            <a:ln w="9525">
              <a:solidFill>
                <a:schemeClr val="tx1"/>
              </a:solidFill>
              <a:round/>
              <a:headEnd/>
              <a:tailEnd/>
            </a:ln>
            <a:effectLst/>
          </p:spPr>
          <p:txBody>
            <a:bodyPr/>
            <a:lstStyle/>
            <a:p>
              <a:endParaRPr lang="el-GR" dirty="0"/>
            </a:p>
          </p:txBody>
        </p:sp>
        <p:sp>
          <p:nvSpPr>
            <p:cNvPr id="39989" name="Line 53"/>
            <p:cNvSpPr>
              <a:spLocks noChangeShapeType="1"/>
            </p:cNvSpPr>
            <p:nvPr/>
          </p:nvSpPr>
          <p:spPr bwMode="auto">
            <a:xfrm>
              <a:off x="7246938" y="1905000"/>
              <a:ext cx="0" cy="1371600"/>
            </a:xfrm>
            <a:prstGeom prst="line">
              <a:avLst/>
            </a:prstGeom>
            <a:noFill/>
            <a:ln w="9525">
              <a:solidFill>
                <a:schemeClr val="tx1"/>
              </a:solidFill>
              <a:round/>
              <a:headEnd/>
              <a:tailEnd/>
            </a:ln>
            <a:effectLst/>
          </p:spPr>
          <p:txBody>
            <a:bodyPr/>
            <a:lstStyle/>
            <a:p>
              <a:endParaRPr lang="el-GR" dirty="0"/>
            </a:p>
          </p:txBody>
        </p:sp>
        <p:sp>
          <p:nvSpPr>
            <p:cNvPr id="39990" name="Line 54"/>
            <p:cNvSpPr>
              <a:spLocks noChangeShapeType="1"/>
            </p:cNvSpPr>
            <p:nvPr/>
          </p:nvSpPr>
          <p:spPr bwMode="auto">
            <a:xfrm>
              <a:off x="4198938" y="1905000"/>
              <a:ext cx="0" cy="1371600"/>
            </a:xfrm>
            <a:prstGeom prst="line">
              <a:avLst/>
            </a:prstGeom>
            <a:noFill/>
            <a:ln w="9525">
              <a:solidFill>
                <a:schemeClr val="tx1"/>
              </a:solidFill>
              <a:round/>
              <a:headEnd/>
              <a:tailEnd/>
            </a:ln>
            <a:effectLst/>
          </p:spPr>
          <p:txBody>
            <a:bodyPr/>
            <a:lstStyle/>
            <a:p>
              <a:endParaRPr lang="el-GR" dirty="0"/>
            </a:p>
          </p:txBody>
        </p:sp>
        <p:sp>
          <p:nvSpPr>
            <p:cNvPr id="39991" name="Line 55"/>
            <p:cNvSpPr>
              <a:spLocks noChangeShapeType="1"/>
            </p:cNvSpPr>
            <p:nvPr/>
          </p:nvSpPr>
          <p:spPr bwMode="auto">
            <a:xfrm>
              <a:off x="1693863" y="1905000"/>
              <a:ext cx="0" cy="1371600"/>
            </a:xfrm>
            <a:prstGeom prst="line">
              <a:avLst/>
            </a:prstGeom>
            <a:noFill/>
            <a:ln w="9525">
              <a:solidFill>
                <a:schemeClr val="tx1"/>
              </a:solidFill>
              <a:round/>
              <a:headEnd/>
              <a:tailEnd/>
            </a:ln>
            <a:effectLst/>
          </p:spPr>
          <p:txBody>
            <a:bodyPr/>
            <a:lstStyle/>
            <a:p>
              <a:endParaRPr lang="el-GR" dirty="0"/>
            </a:p>
          </p:txBody>
        </p:sp>
        <p:sp>
          <p:nvSpPr>
            <p:cNvPr id="39992" name="Line 56"/>
            <p:cNvSpPr>
              <a:spLocks noChangeShapeType="1"/>
            </p:cNvSpPr>
            <p:nvPr/>
          </p:nvSpPr>
          <p:spPr bwMode="auto">
            <a:xfrm>
              <a:off x="1735138" y="4076700"/>
              <a:ext cx="2506662" cy="0"/>
            </a:xfrm>
            <a:prstGeom prst="line">
              <a:avLst/>
            </a:prstGeom>
            <a:noFill/>
            <a:ln w="28575">
              <a:solidFill>
                <a:schemeClr val="tx1"/>
              </a:solidFill>
              <a:round/>
              <a:headEnd/>
              <a:tailEnd/>
            </a:ln>
            <a:effectLst/>
          </p:spPr>
          <p:txBody>
            <a:bodyPr/>
            <a:lstStyle/>
            <a:p>
              <a:endParaRPr lang="el-GR" dirty="0"/>
            </a:p>
          </p:txBody>
        </p:sp>
        <p:sp>
          <p:nvSpPr>
            <p:cNvPr id="39993" name="Line 57"/>
            <p:cNvSpPr>
              <a:spLocks noChangeShapeType="1"/>
            </p:cNvSpPr>
            <p:nvPr/>
          </p:nvSpPr>
          <p:spPr bwMode="auto">
            <a:xfrm>
              <a:off x="1735138" y="4305300"/>
              <a:ext cx="2506662" cy="0"/>
            </a:xfrm>
            <a:prstGeom prst="line">
              <a:avLst/>
            </a:prstGeom>
            <a:noFill/>
            <a:ln w="9525">
              <a:solidFill>
                <a:schemeClr val="tx1"/>
              </a:solidFill>
              <a:round/>
              <a:headEnd/>
              <a:tailEnd/>
            </a:ln>
            <a:effectLst/>
          </p:spPr>
          <p:txBody>
            <a:bodyPr/>
            <a:lstStyle/>
            <a:p>
              <a:endParaRPr lang="el-GR" dirty="0"/>
            </a:p>
          </p:txBody>
        </p:sp>
        <p:sp>
          <p:nvSpPr>
            <p:cNvPr id="39994" name="Line 58"/>
            <p:cNvSpPr>
              <a:spLocks noChangeShapeType="1"/>
            </p:cNvSpPr>
            <p:nvPr/>
          </p:nvSpPr>
          <p:spPr bwMode="auto">
            <a:xfrm>
              <a:off x="1735138" y="4762500"/>
              <a:ext cx="2506662" cy="0"/>
            </a:xfrm>
            <a:prstGeom prst="line">
              <a:avLst/>
            </a:prstGeom>
            <a:noFill/>
            <a:ln w="28575">
              <a:solidFill>
                <a:schemeClr val="tx1"/>
              </a:solidFill>
              <a:round/>
              <a:headEnd/>
              <a:tailEnd/>
            </a:ln>
            <a:effectLst/>
          </p:spPr>
          <p:txBody>
            <a:bodyPr/>
            <a:lstStyle/>
            <a:p>
              <a:endParaRPr lang="el-GR" dirty="0"/>
            </a:p>
          </p:txBody>
        </p:sp>
        <p:sp>
          <p:nvSpPr>
            <p:cNvPr id="39995" name="Line 59"/>
            <p:cNvSpPr>
              <a:spLocks noChangeShapeType="1"/>
            </p:cNvSpPr>
            <p:nvPr/>
          </p:nvSpPr>
          <p:spPr bwMode="auto">
            <a:xfrm>
              <a:off x="1735138" y="5448300"/>
              <a:ext cx="2506662" cy="0"/>
            </a:xfrm>
            <a:prstGeom prst="line">
              <a:avLst/>
            </a:prstGeom>
            <a:noFill/>
            <a:ln w="28575">
              <a:solidFill>
                <a:schemeClr val="tx1"/>
              </a:solidFill>
              <a:round/>
              <a:headEnd/>
              <a:tailEnd/>
            </a:ln>
            <a:effectLst/>
          </p:spPr>
          <p:txBody>
            <a:bodyPr/>
            <a:lstStyle/>
            <a:p>
              <a:endParaRPr lang="el-GR" dirty="0"/>
            </a:p>
          </p:txBody>
        </p:sp>
        <p:sp>
          <p:nvSpPr>
            <p:cNvPr id="39996" name="Line 60"/>
            <p:cNvSpPr>
              <a:spLocks noChangeShapeType="1"/>
            </p:cNvSpPr>
            <p:nvPr/>
          </p:nvSpPr>
          <p:spPr bwMode="auto">
            <a:xfrm>
              <a:off x="1735138" y="4991100"/>
              <a:ext cx="2506662" cy="0"/>
            </a:xfrm>
            <a:prstGeom prst="line">
              <a:avLst/>
            </a:prstGeom>
            <a:noFill/>
            <a:ln w="9525">
              <a:solidFill>
                <a:schemeClr val="tx1"/>
              </a:solidFill>
              <a:round/>
              <a:headEnd/>
              <a:tailEnd/>
            </a:ln>
            <a:effectLst/>
          </p:spPr>
          <p:txBody>
            <a:bodyPr/>
            <a:lstStyle/>
            <a:p>
              <a:endParaRPr lang="el-GR" dirty="0"/>
            </a:p>
          </p:txBody>
        </p:sp>
        <p:sp>
          <p:nvSpPr>
            <p:cNvPr id="39997" name="Line 61"/>
            <p:cNvSpPr>
              <a:spLocks noChangeShapeType="1"/>
            </p:cNvSpPr>
            <p:nvPr/>
          </p:nvSpPr>
          <p:spPr bwMode="auto">
            <a:xfrm>
              <a:off x="1735138" y="4533900"/>
              <a:ext cx="2506662" cy="0"/>
            </a:xfrm>
            <a:prstGeom prst="line">
              <a:avLst/>
            </a:prstGeom>
            <a:noFill/>
            <a:ln w="9525">
              <a:solidFill>
                <a:schemeClr val="tx1"/>
              </a:solidFill>
              <a:round/>
              <a:headEnd/>
              <a:tailEnd/>
            </a:ln>
            <a:effectLst/>
          </p:spPr>
          <p:txBody>
            <a:bodyPr/>
            <a:lstStyle/>
            <a:p>
              <a:endParaRPr lang="el-GR" dirty="0"/>
            </a:p>
          </p:txBody>
        </p:sp>
        <p:sp>
          <p:nvSpPr>
            <p:cNvPr id="39998" name="Line 62"/>
            <p:cNvSpPr>
              <a:spLocks noChangeShapeType="1"/>
            </p:cNvSpPr>
            <p:nvPr/>
          </p:nvSpPr>
          <p:spPr bwMode="auto">
            <a:xfrm>
              <a:off x="1735138" y="5219700"/>
              <a:ext cx="2506662" cy="0"/>
            </a:xfrm>
            <a:prstGeom prst="line">
              <a:avLst/>
            </a:prstGeom>
            <a:noFill/>
            <a:ln w="9525">
              <a:solidFill>
                <a:schemeClr val="tx1"/>
              </a:solidFill>
              <a:round/>
              <a:headEnd/>
              <a:tailEnd/>
            </a:ln>
            <a:effectLst/>
          </p:spPr>
          <p:txBody>
            <a:bodyPr/>
            <a:lstStyle/>
            <a:p>
              <a:endParaRPr lang="el-GR" dirty="0"/>
            </a:p>
          </p:txBody>
        </p:sp>
        <p:sp>
          <p:nvSpPr>
            <p:cNvPr id="39999" name="Oval 63"/>
            <p:cNvSpPr>
              <a:spLocks noChangeArrowheads="1"/>
            </p:cNvSpPr>
            <p:nvPr/>
          </p:nvSpPr>
          <p:spPr bwMode="auto">
            <a:xfrm>
              <a:off x="1871663" y="4533900"/>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40000" name="Oval 64"/>
            <p:cNvSpPr>
              <a:spLocks noChangeArrowheads="1"/>
            </p:cNvSpPr>
            <p:nvPr/>
          </p:nvSpPr>
          <p:spPr bwMode="auto">
            <a:xfrm>
              <a:off x="2209800" y="4381500"/>
              <a:ext cx="134938"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40001" name="Oval 65"/>
            <p:cNvSpPr>
              <a:spLocks noChangeArrowheads="1"/>
            </p:cNvSpPr>
            <p:nvPr/>
          </p:nvSpPr>
          <p:spPr bwMode="auto">
            <a:xfrm>
              <a:off x="2481263" y="4152900"/>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40002" name="Oval 66"/>
            <p:cNvSpPr>
              <a:spLocks noChangeArrowheads="1"/>
            </p:cNvSpPr>
            <p:nvPr/>
          </p:nvSpPr>
          <p:spPr bwMode="auto">
            <a:xfrm>
              <a:off x="2751138" y="4533900"/>
              <a:ext cx="136525"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40003" name="Oval 67"/>
            <p:cNvSpPr>
              <a:spLocks noChangeArrowheads="1"/>
            </p:cNvSpPr>
            <p:nvPr/>
          </p:nvSpPr>
          <p:spPr bwMode="auto">
            <a:xfrm>
              <a:off x="3090863" y="4381500"/>
              <a:ext cx="134937" cy="152400"/>
            </a:xfrm>
            <a:prstGeom prst="ellipse">
              <a:avLst/>
            </a:prstGeom>
            <a:solidFill>
              <a:schemeClr val="tx2"/>
            </a:solidFill>
            <a:ln w="9525">
              <a:solidFill>
                <a:schemeClr val="tx1"/>
              </a:solidFill>
              <a:round/>
              <a:headEnd/>
              <a:tailEnd/>
            </a:ln>
            <a:effectLst/>
          </p:spPr>
          <p:txBody>
            <a:bodyPr wrap="none" anchor="ctr"/>
            <a:lstStyle/>
            <a:p>
              <a:endParaRPr lang="el-GR" dirty="0"/>
            </a:p>
          </p:txBody>
        </p:sp>
        <p:sp>
          <p:nvSpPr>
            <p:cNvPr id="40004" name="Line 68"/>
            <p:cNvSpPr>
              <a:spLocks noChangeShapeType="1"/>
            </p:cNvSpPr>
            <p:nvPr/>
          </p:nvSpPr>
          <p:spPr bwMode="auto">
            <a:xfrm>
              <a:off x="1735138" y="4076700"/>
              <a:ext cx="0" cy="1371600"/>
            </a:xfrm>
            <a:prstGeom prst="line">
              <a:avLst/>
            </a:prstGeom>
            <a:noFill/>
            <a:ln w="9525">
              <a:solidFill>
                <a:schemeClr val="tx1"/>
              </a:solidFill>
              <a:round/>
              <a:headEnd/>
              <a:tailEnd/>
            </a:ln>
            <a:effectLst/>
          </p:spPr>
          <p:txBody>
            <a:bodyPr/>
            <a:lstStyle/>
            <a:p>
              <a:endParaRPr lang="el-GR" dirty="0"/>
            </a:p>
          </p:txBody>
        </p:sp>
        <p:sp>
          <p:nvSpPr>
            <p:cNvPr id="40005" name="Line 69"/>
            <p:cNvSpPr>
              <a:spLocks noChangeShapeType="1"/>
            </p:cNvSpPr>
            <p:nvPr/>
          </p:nvSpPr>
          <p:spPr bwMode="auto">
            <a:xfrm>
              <a:off x="4241800" y="4076700"/>
              <a:ext cx="0" cy="1371600"/>
            </a:xfrm>
            <a:prstGeom prst="line">
              <a:avLst/>
            </a:prstGeom>
            <a:noFill/>
            <a:ln w="9525">
              <a:solidFill>
                <a:schemeClr val="tx1"/>
              </a:solidFill>
              <a:round/>
              <a:headEnd/>
              <a:tailEnd/>
            </a:ln>
            <a:effectLst/>
          </p:spPr>
          <p:txBody>
            <a:bodyPr/>
            <a:lstStyle/>
            <a:p>
              <a:endParaRPr lang="el-GR" dirty="0"/>
            </a:p>
          </p:txBody>
        </p:sp>
        <p:sp>
          <p:nvSpPr>
            <p:cNvPr id="40006" name="Rectangle 70"/>
            <p:cNvSpPr>
              <a:spLocks noChangeArrowheads="1"/>
            </p:cNvSpPr>
            <p:nvPr/>
          </p:nvSpPr>
          <p:spPr bwMode="auto">
            <a:xfrm>
              <a:off x="6408738" y="46101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0007" name="Rectangle 71"/>
            <p:cNvSpPr>
              <a:spLocks noChangeArrowheads="1"/>
            </p:cNvSpPr>
            <p:nvPr/>
          </p:nvSpPr>
          <p:spPr bwMode="auto">
            <a:xfrm>
              <a:off x="6748463" y="48387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0008" name="Rectangle 72"/>
            <p:cNvSpPr>
              <a:spLocks noChangeArrowheads="1"/>
            </p:cNvSpPr>
            <p:nvPr/>
          </p:nvSpPr>
          <p:spPr bwMode="auto">
            <a:xfrm>
              <a:off x="7018338" y="46101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0009" name="Rectangle 73"/>
            <p:cNvSpPr>
              <a:spLocks noChangeArrowheads="1"/>
            </p:cNvSpPr>
            <p:nvPr/>
          </p:nvSpPr>
          <p:spPr bwMode="auto">
            <a:xfrm>
              <a:off x="3360738" y="4838700"/>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0010" name="Rectangle 74"/>
            <p:cNvSpPr>
              <a:spLocks noChangeArrowheads="1"/>
            </p:cNvSpPr>
            <p:nvPr/>
          </p:nvSpPr>
          <p:spPr bwMode="auto">
            <a:xfrm>
              <a:off x="3700463" y="4610100"/>
              <a:ext cx="66675"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0011" name="Rectangle 75"/>
            <p:cNvSpPr>
              <a:spLocks noChangeArrowheads="1"/>
            </p:cNvSpPr>
            <p:nvPr/>
          </p:nvSpPr>
          <p:spPr bwMode="auto">
            <a:xfrm>
              <a:off x="4038600" y="4838700"/>
              <a:ext cx="68263"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sp>
          <p:nvSpPr>
            <p:cNvPr id="40013" name="Text Box 77"/>
            <p:cNvSpPr txBox="1">
              <a:spLocks noChangeArrowheads="1"/>
            </p:cNvSpPr>
            <p:nvPr/>
          </p:nvSpPr>
          <p:spPr bwMode="auto">
            <a:xfrm>
              <a:off x="2268538" y="1484313"/>
              <a:ext cx="1355725" cy="396875"/>
            </a:xfrm>
            <a:prstGeom prst="rect">
              <a:avLst/>
            </a:prstGeom>
            <a:noFill/>
            <a:ln w="9525">
              <a:noFill/>
              <a:miter lim="800000"/>
              <a:headEnd/>
              <a:tailEnd/>
            </a:ln>
            <a:effectLst/>
          </p:spPr>
          <p:txBody>
            <a:bodyPr>
              <a:spAutoFit/>
            </a:bodyPr>
            <a:lstStyle/>
            <a:p>
              <a:pPr>
                <a:spcBef>
                  <a:spcPct val="50000"/>
                </a:spcBef>
              </a:pPr>
              <a:r>
                <a:rPr kumimoji="0" lang="el-GR" sz="2000" b="1" dirty="0">
                  <a:latin typeface="+mn-lt"/>
                </a:rPr>
                <a:t> Επίπεδο 1</a:t>
              </a:r>
            </a:p>
          </p:txBody>
        </p:sp>
        <p:sp>
          <p:nvSpPr>
            <p:cNvPr id="40014" name="Text Box 78"/>
            <p:cNvSpPr txBox="1">
              <a:spLocks noChangeArrowheads="1"/>
            </p:cNvSpPr>
            <p:nvPr/>
          </p:nvSpPr>
          <p:spPr bwMode="auto">
            <a:xfrm>
              <a:off x="5364163" y="1484313"/>
              <a:ext cx="1897062" cy="396875"/>
            </a:xfrm>
            <a:prstGeom prst="rect">
              <a:avLst/>
            </a:prstGeom>
            <a:noFill/>
            <a:ln w="9525">
              <a:noFill/>
              <a:miter lim="800000"/>
              <a:headEnd/>
              <a:tailEnd/>
            </a:ln>
            <a:effectLst/>
          </p:spPr>
          <p:txBody>
            <a:bodyPr>
              <a:spAutoFit/>
            </a:bodyPr>
            <a:lstStyle/>
            <a:p>
              <a:pPr>
                <a:spcBef>
                  <a:spcPct val="50000"/>
                </a:spcBef>
              </a:pPr>
              <a:r>
                <a:rPr kumimoji="0" lang="el-GR" sz="2000" b="1" dirty="0">
                  <a:latin typeface="+mn-lt"/>
                </a:rPr>
                <a:t>Επίπεδο 2</a:t>
              </a:r>
            </a:p>
          </p:txBody>
        </p:sp>
        <p:sp>
          <p:nvSpPr>
            <p:cNvPr id="40015" name="Rectangle 79"/>
            <p:cNvSpPr>
              <a:spLocks noChangeArrowheads="1"/>
            </p:cNvSpPr>
            <p:nvPr/>
          </p:nvSpPr>
          <p:spPr bwMode="auto">
            <a:xfrm>
              <a:off x="2195513" y="2276475"/>
              <a:ext cx="68262" cy="76200"/>
            </a:xfrm>
            <a:prstGeom prst="rect">
              <a:avLst/>
            </a:prstGeom>
            <a:solidFill>
              <a:schemeClr val="folHlink"/>
            </a:solidFill>
            <a:ln w="9525">
              <a:solidFill>
                <a:schemeClr val="tx1"/>
              </a:solidFill>
              <a:miter lim="800000"/>
              <a:headEnd/>
              <a:tailEnd/>
            </a:ln>
            <a:effectLst/>
          </p:spPr>
          <p:txBody>
            <a:bodyPr wrap="none" anchor="ctr"/>
            <a:lstStyle/>
            <a:p>
              <a:endParaRPr lang="el-GR" dirty="0"/>
            </a:p>
          </p:txBody>
        </p:sp>
      </p:grpSp>
      <p:sp>
        <p:nvSpPr>
          <p:cNvPr id="2" name="Title 1"/>
          <p:cNvSpPr>
            <a:spLocks noGrp="1"/>
          </p:cNvSpPr>
          <p:nvPr>
            <p:ph type="title"/>
          </p:nvPr>
        </p:nvSpPr>
        <p:spPr/>
        <p:txBody>
          <a:bodyPr>
            <a:normAutofit fontScale="90000"/>
          </a:bodyPr>
          <a:lstStyle/>
          <a:p>
            <a:r>
              <a:rPr lang="el-GR" dirty="0"/>
              <a:t>Κριτήρια Westgard με δύο επίπεδα </a:t>
            </a:r>
            <a:r>
              <a:rPr lang="en-US" dirty="0"/>
              <a:t/>
            </a:r>
            <a:br>
              <a:rPr lang="en-US" dirty="0"/>
            </a:br>
            <a:r>
              <a:rPr lang="el-GR" sz="3100" b="0" dirty="0" smtClean="0"/>
              <a:t>(</a:t>
            </a:r>
            <a:r>
              <a:rPr lang="en-US" sz="3100" b="0" dirty="0" smtClean="0"/>
              <a:t>2</a:t>
            </a:r>
            <a:r>
              <a:rPr lang="el-GR" sz="3100" b="0" dirty="0" smtClean="0"/>
              <a:t> </a:t>
            </a:r>
            <a:r>
              <a:rPr lang="el-GR" sz="3100" b="0" dirty="0"/>
              <a:t>από 2)</a:t>
            </a:r>
            <a:endParaRPr lang="el-GR" dirty="0"/>
          </a:p>
        </p:txBody>
      </p:sp>
      <p:sp>
        <p:nvSpPr>
          <p:cNvPr id="77" name="76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dirty="0"/>
          </a:p>
        </p:txBody>
      </p:sp>
      <p:sp>
        <p:nvSpPr>
          <p:cNvPr id="78" name="Ορθογώνιο 8"/>
          <p:cNvSpPr/>
          <p:nvPr/>
        </p:nvSpPr>
        <p:spPr>
          <a:xfrm>
            <a:off x="1763688" y="5805264"/>
            <a:ext cx="5760640" cy="276999"/>
          </a:xfrm>
          <a:prstGeom prst="rect">
            <a:avLst/>
          </a:prstGeom>
        </p:spPr>
        <p:txBody>
          <a:bodyPr wrap="square">
            <a:spAutoFit/>
          </a:bodyPr>
          <a:lstStyle/>
          <a:p>
            <a:pPr algn="ctr"/>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2331885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42988" y="981075"/>
            <a:ext cx="7416800" cy="5400675"/>
            <a:chOff x="1042988" y="765175"/>
            <a:chExt cx="7416800" cy="5400675"/>
          </a:xfrm>
        </p:grpSpPr>
        <p:sp>
          <p:nvSpPr>
            <p:cNvPr id="82948" name="Line 4"/>
            <p:cNvSpPr>
              <a:spLocks noChangeShapeType="1"/>
            </p:cNvSpPr>
            <p:nvPr/>
          </p:nvSpPr>
          <p:spPr bwMode="auto">
            <a:xfrm>
              <a:off x="1116013" y="981075"/>
              <a:ext cx="6769100" cy="0"/>
            </a:xfrm>
            <a:prstGeom prst="line">
              <a:avLst/>
            </a:prstGeom>
            <a:noFill/>
            <a:ln w="28575" cap="sq">
              <a:solidFill>
                <a:schemeClr val="tx1"/>
              </a:solidFill>
              <a:round/>
              <a:headEnd type="none" w="sm" len="sm"/>
              <a:tailEnd type="none" w="sm" len="sm"/>
            </a:ln>
            <a:effectLst/>
          </p:spPr>
          <p:txBody>
            <a:bodyPr/>
            <a:lstStyle/>
            <a:p>
              <a:endParaRPr lang="el-GR" dirty="0"/>
            </a:p>
          </p:txBody>
        </p:sp>
        <p:sp>
          <p:nvSpPr>
            <p:cNvPr id="82949" name="Line 5"/>
            <p:cNvSpPr>
              <a:spLocks noChangeShapeType="1"/>
            </p:cNvSpPr>
            <p:nvPr/>
          </p:nvSpPr>
          <p:spPr bwMode="auto">
            <a:xfrm>
              <a:off x="1042988" y="1557338"/>
              <a:ext cx="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82950" name="Line 6"/>
            <p:cNvSpPr>
              <a:spLocks noChangeShapeType="1"/>
            </p:cNvSpPr>
            <p:nvPr/>
          </p:nvSpPr>
          <p:spPr bwMode="auto">
            <a:xfrm>
              <a:off x="1116013" y="1557338"/>
              <a:ext cx="6696075"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82951" name="Line 7"/>
            <p:cNvSpPr>
              <a:spLocks noChangeShapeType="1"/>
            </p:cNvSpPr>
            <p:nvPr/>
          </p:nvSpPr>
          <p:spPr bwMode="auto">
            <a:xfrm>
              <a:off x="1116013" y="2060575"/>
              <a:ext cx="6769100" cy="0"/>
            </a:xfrm>
            <a:prstGeom prst="line">
              <a:avLst/>
            </a:prstGeom>
            <a:noFill/>
            <a:ln w="28575" cap="sq">
              <a:solidFill>
                <a:schemeClr val="tx1"/>
              </a:solidFill>
              <a:round/>
              <a:headEnd type="none" w="sm" len="sm"/>
              <a:tailEnd type="none" w="sm" len="sm"/>
            </a:ln>
            <a:effectLst/>
          </p:spPr>
          <p:txBody>
            <a:bodyPr/>
            <a:lstStyle/>
            <a:p>
              <a:endParaRPr lang="el-GR" dirty="0"/>
            </a:p>
          </p:txBody>
        </p:sp>
        <p:sp>
          <p:nvSpPr>
            <p:cNvPr id="82952" name="Line 8"/>
            <p:cNvSpPr>
              <a:spLocks noChangeShapeType="1"/>
            </p:cNvSpPr>
            <p:nvPr/>
          </p:nvSpPr>
          <p:spPr bwMode="auto">
            <a:xfrm>
              <a:off x="1187450" y="2925763"/>
              <a:ext cx="6769100" cy="0"/>
            </a:xfrm>
            <a:prstGeom prst="line">
              <a:avLst/>
            </a:prstGeom>
            <a:noFill/>
            <a:ln w="28575" cap="sq">
              <a:solidFill>
                <a:schemeClr val="tx1"/>
              </a:solidFill>
              <a:round/>
              <a:headEnd type="none" w="sm" len="sm"/>
              <a:tailEnd type="none" w="sm" len="sm"/>
            </a:ln>
            <a:effectLst/>
          </p:spPr>
          <p:txBody>
            <a:bodyPr/>
            <a:lstStyle/>
            <a:p>
              <a:endParaRPr lang="el-GR" dirty="0"/>
            </a:p>
          </p:txBody>
        </p:sp>
        <p:sp>
          <p:nvSpPr>
            <p:cNvPr id="82953" name="Line 9"/>
            <p:cNvSpPr>
              <a:spLocks noChangeShapeType="1"/>
            </p:cNvSpPr>
            <p:nvPr/>
          </p:nvSpPr>
          <p:spPr bwMode="auto">
            <a:xfrm>
              <a:off x="1114425" y="3502025"/>
              <a:ext cx="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82954" name="Line 10"/>
            <p:cNvSpPr>
              <a:spLocks noChangeShapeType="1"/>
            </p:cNvSpPr>
            <p:nvPr/>
          </p:nvSpPr>
          <p:spPr bwMode="auto">
            <a:xfrm>
              <a:off x="1187450" y="3429000"/>
              <a:ext cx="6696075"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82955" name="Line 11"/>
            <p:cNvSpPr>
              <a:spLocks noChangeShapeType="1"/>
            </p:cNvSpPr>
            <p:nvPr/>
          </p:nvSpPr>
          <p:spPr bwMode="auto">
            <a:xfrm>
              <a:off x="1187450" y="4005263"/>
              <a:ext cx="6769100" cy="0"/>
            </a:xfrm>
            <a:prstGeom prst="line">
              <a:avLst/>
            </a:prstGeom>
            <a:noFill/>
            <a:ln w="28575" cap="sq">
              <a:solidFill>
                <a:schemeClr val="tx1"/>
              </a:solidFill>
              <a:round/>
              <a:headEnd type="none" w="sm" len="sm"/>
              <a:tailEnd type="none" w="sm" len="sm"/>
            </a:ln>
            <a:effectLst/>
          </p:spPr>
          <p:txBody>
            <a:bodyPr/>
            <a:lstStyle/>
            <a:p>
              <a:endParaRPr lang="el-GR" dirty="0"/>
            </a:p>
          </p:txBody>
        </p:sp>
        <p:sp>
          <p:nvSpPr>
            <p:cNvPr id="82956" name="Line 12"/>
            <p:cNvSpPr>
              <a:spLocks noChangeShapeType="1"/>
            </p:cNvSpPr>
            <p:nvPr/>
          </p:nvSpPr>
          <p:spPr bwMode="auto">
            <a:xfrm>
              <a:off x="1187450" y="4797425"/>
              <a:ext cx="6769100" cy="0"/>
            </a:xfrm>
            <a:prstGeom prst="line">
              <a:avLst/>
            </a:prstGeom>
            <a:noFill/>
            <a:ln w="28575" cap="sq">
              <a:solidFill>
                <a:schemeClr val="tx1"/>
              </a:solidFill>
              <a:round/>
              <a:headEnd type="none" w="sm" len="sm"/>
              <a:tailEnd type="none" w="sm" len="sm"/>
            </a:ln>
            <a:effectLst/>
          </p:spPr>
          <p:txBody>
            <a:bodyPr/>
            <a:lstStyle/>
            <a:p>
              <a:endParaRPr lang="el-GR" dirty="0"/>
            </a:p>
          </p:txBody>
        </p:sp>
        <p:sp>
          <p:nvSpPr>
            <p:cNvPr id="82957" name="Line 13"/>
            <p:cNvSpPr>
              <a:spLocks noChangeShapeType="1"/>
            </p:cNvSpPr>
            <p:nvPr/>
          </p:nvSpPr>
          <p:spPr bwMode="auto">
            <a:xfrm>
              <a:off x="1187450" y="5373688"/>
              <a:ext cx="676910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82958" name="Line 14"/>
            <p:cNvSpPr>
              <a:spLocks noChangeShapeType="1"/>
            </p:cNvSpPr>
            <p:nvPr/>
          </p:nvSpPr>
          <p:spPr bwMode="auto">
            <a:xfrm>
              <a:off x="1116013" y="5949950"/>
              <a:ext cx="6985000" cy="0"/>
            </a:xfrm>
            <a:prstGeom prst="line">
              <a:avLst/>
            </a:prstGeom>
            <a:noFill/>
            <a:ln w="28575" cap="sq">
              <a:solidFill>
                <a:schemeClr val="tx1"/>
              </a:solidFill>
              <a:round/>
              <a:headEnd type="none" w="sm" len="sm"/>
              <a:tailEnd type="none" w="sm" len="sm"/>
            </a:ln>
            <a:effectLst/>
          </p:spPr>
          <p:txBody>
            <a:bodyPr/>
            <a:lstStyle/>
            <a:p>
              <a:endParaRPr lang="el-GR" dirty="0"/>
            </a:p>
          </p:txBody>
        </p:sp>
        <p:sp>
          <p:nvSpPr>
            <p:cNvPr id="82959" name="Oval 15"/>
            <p:cNvSpPr>
              <a:spLocks noChangeArrowheads="1"/>
            </p:cNvSpPr>
            <p:nvPr/>
          </p:nvSpPr>
          <p:spPr bwMode="auto">
            <a:xfrm>
              <a:off x="5508625" y="1341438"/>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60" name="Oval 16"/>
            <p:cNvSpPr>
              <a:spLocks noChangeArrowheads="1"/>
            </p:cNvSpPr>
            <p:nvPr/>
          </p:nvSpPr>
          <p:spPr bwMode="auto">
            <a:xfrm>
              <a:off x="4427538" y="1341438"/>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61" name="Oval 17"/>
            <p:cNvSpPr>
              <a:spLocks noChangeArrowheads="1"/>
            </p:cNvSpPr>
            <p:nvPr/>
          </p:nvSpPr>
          <p:spPr bwMode="auto">
            <a:xfrm>
              <a:off x="3779838" y="1700213"/>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62" name="Oval 18"/>
            <p:cNvSpPr>
              <a:spLocks noChangeArrowheads="1"/>
            </p:cNvSpPr>
            <p:nvPr/>
          </p:nvSpPr>
          <p:spPr bwMode="auto">
            <a:xfrm>
              <a:off x="6156325" y="1268413"/>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63" name="Oval 19"/>
            <p:cNvSpPr>
              <a:spLocks noChangeArrowheads="1"/>
            </p:cNvSpPr>
            <p:nvPr/>
          </p:nvSpPr>
          <p:spPr bwMode="auto">
            <a:xfrm>
              <a:off x="3276600" y="1196975"/>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64" name="Oval 20"/>
            <p:cNvSpPr>
              <a:spLocks noChangeArrowheads="1"/>
            </p:cNvSpPr>
            <p:nvPr/>
          </p:nvSpPr>
          <p:spPr bwMode="auto">
            <a:xfrm>
              <a:off x="2627313" y="1700213"/>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65" name="Oval 21"/>
            <p:cNvSpPr>
              <a:spLocks noChangeArrowheads="1"/>
            </p:cNvSpPr>
            <p:nvPr/>
          </p:nvSpPr>
          <p:spPr bwMode="auto">
            <a:xfrm>
              <a:off x="1979613" y="1196975"/>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66" name="Line 22"/>
            <p:cNvSpPr>
              <a:spLocks noChangeShapeType="1"/>
            </p:cNvSpPr>
            <p:nvPr/>
          </p:nvSpPr>
          <p:spPr bwMode="auto">
            <a:xfrm>
              <a:off x="7019925" y="765175"/>
              <a:ext cx="0" cy="5400675"/>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82967" name="Line 23"/>
            <p:cNvSpPr>
              <a:spLocks noChangeShapeType="1"/>
            </p:cNvSpPr>
            <p:nvPr/>
          </p:nvSpPr>
          <p:spPr bwMode="auto">
            <a:xfrm>
              <a:off x="1114425" y="3429000"/>
              <a:ext cx="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82968" name="Line 24"/>
            <p:cNvSpPr>
              <a:spLocks noChangeShapeType="1"/>
            </p:cNvSpPr>
            <p:nvPr/>
          </p:nvSpPr>
          <p:spPr bwMode="auto">
            <a:xfrm>
              <a:off x="1187450" y="3429000"/>
              <a:ext cx="6696075"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82969" name="Oval 25"/>
            <p:cNvSpPr>
              <a:spLocks noChangeArrowheads="1"/>
            </p:cNvSpPr>
            <p:nvPr/>
          </p:nvSpPr>
          <p:spPr bwMode="auto">
            <a:xfrm>
              <a:off x="5580063" y="3429000"/>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70" name="Oval 26"/>
            <p:cNvSpPr>
              <a:spLocks noChangeArrowheads="1"/>
            </p:cNvSpPr>
            <p:nvPr/>
          </p:nvSpPr>
          <p:spPr bwMode="auto">
            <a:xfrm>
              <a:off x="4498975" y="3213100"/>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71" name="Oval 27"/>
            <p:cNvSpPr>
              <a:spLocks noChangeArrowheads="1"/>
            </p:cNvSpPr>
            <p:nvPr/>
          </p:nvSpPr>
          <p:spPr bwMode="auto">
            <a:xfrm>
              <a:off x="3851275" y="3068638"/>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72" name="Oval 28"/>
            <p:cNvSpPr>
              <a:spLocks noChangeArrowheads="1"/>
            </p:cNvSpPr>
            <p:nvPr/>
          </p:nvSpPr>
          <p:spPr bwMode="auto">
            <a:xfrm>
              <a:off x="6227763" y="3140075"/>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73" name="Oval 29"/>
            <p:cNvSpPr>
              <a:spLocks noChangeArrowheads="1"/>
            </p:cNvSpPr>
            <p:nvPr/>
          </p:nvSpPr>
          <p:spPr bwMode="auto">
            <a:xfrm>
              <a:off x="3348038" y="3500438"/>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74" name="Oval 30"/>
            <p:cNvSpPr>
              <a:spLocks noChangeArrowheads="1"/>
            </p:cNvSpPr>
            <p:nvPr/>
          </p:nvSpPr>
          <p:spPr bwMode="auto">
            <a:xfrm>
              <a:off x="2698750" y="3571875"/>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75" name="Oval 31"/>
            <p:cNvSpPr>
              <a:spLocks noChangeArrowheads="1"/>
            </p:cNvSpPr>
            <p:nvPr/>
          </p:nvSpPr>
          <p:spPr bwMode="auto">
            <a:xfrm>
              <a:off x="1835150" y="3284538"/>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endParaRPr lang="el-GR" dirty="0"/>
            </a:p>
          </p:txBody>
        </p:sp>
        <p:sp>
          <p:nvSpPr>
            <p:cNvPr id="82976" name="Line 32"/>
            <p:cNvSpPr>
              <a:spLocks noChangeShapeType="1"/>
            </p:cNvSpPr>
            <p:nvPr/>
          </p:nvSpPr>
          <p:spPr bwMode="auto">
            <a:xfrm>
              <a:off x="1114425" y="5373688"/>
              <a:ext cx="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82977" name="Line 33"/>
            <p:cNvSpPr>
              <a:spLocks noChangeShapeType="1"/>
            </p:cNvSpPr>
            <p:nvPr/>
          </p:nvSpPr>
          <p:spPr bwMode="auto">
            <a:xfrm>
              <a:off x="1187450" y="5373688"/>
              <a:ext cx="6696075"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82978" name="Oval 34"/>
            <p:cNvSpPr>
              <a:spLocks noChangeArrowheads="1"/>
            </p:cNvSpPr>
            <p:nvPr/>
          </p:nvSpPr>
          <p:spPr bwMode="auto">
            <a:xfrm>
              <a:off x="5580063" y="5084763"/>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79" name="Oval 35"/>
            <p:cNvSpPr>
              <a:spLocks noChangeArrowheads="1"/>
            </p:cNvSpPr>
            <p:nvPr/>
          </p:nvSpPr>
          <p:spPr bwMode="auto">
            <a:xfrm>
              <a:off x="4500563" y="5516563"/>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80" name="Oval 36"/>
            <p:cNvSpPr>
              <a:spLocks noChangeArrowheads="1"/>
            </p:cNvSpPr>
            <p:nvPr/>
          </p:nvSpPr>
          <p:spPr bwMode="auto">
            <a:xfrm>
              <a:off x="3851275" y="5229225"/>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81" name="Oval 37"/>
            <p:cNvSpPr>
              <a:spLocks noChangeArrowheads="1"/>
            </p:cNvSpPr>
            <p:nvPr/>
          </p:nvSpPr>
          <p:spPr bwMode="auto">
            <a:xfrm>
              <a:off x="6227763" y="5373688"/>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82" name="Oval 38"/>
            <p:cNvSpPr>
              <a:spLocks noChangeArrowheads="1"/>
            </p:cNvSpPr>
            <p:nvPr/>
          </p:nvSpPr>
          <p:spPr bwMode="auto">
            <a:xfrm>
              <a:off x="3348038" y="5013325"/>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83" name="Oval 39"/>
            <p:cNvSpPr>
              <a:spLocks noChangeArrowheads="1"/>
            </p:cNvSpPr>
            <p:nvPr/>
          </p:nvSpPr>
          <p:spPr bwMode="auto">
            <a:xfrm>
              <a:off x="2700338" y="5157788"/>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84" name="Oval 40"/>
            <p:cNvSpPr>
              <a:spLocks noChangeArrowheads="1"/>
            </p:cNvSpPr>
            <p:nvPr/>
          </p:nvSpPr>
          <p:spPr bwMode="auto">
            <a:xfrm>
              <a:off x="1979613" y="5373688"/>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82985" name="Rectangle 41"/>
            <p:cNvSpPr>
              <a:spLocks noChangeArrowheads="1"/>
            </p:cNvSpPr>
            <p:nvPr/>
          </p:nvSpPr>
          <p:spPr bwMode="auto">
            <a:xfrm>
              <a:off x="6948488" y="1125538"/>
              <a:ext cx="144462" cy="142875"/>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l-GR" dirty="0"/>
            </a:p>
          </p:txBody>
        </p:sp>
        <p:sp>
          <p:nvSpPr>
            <p:cNvPr id="82986" name="Rectangle 42"/>
            <p:cNvSpPr>
              <a:spLocks noChangeArrowheads="1"/>
            </p:cNvSpPr>
            <p:nvPr/>
          </p:nvSpPr>
          <p:spPr bwMode="auto">
            <a:xfrm>
              <a:off x="6948488" y="3068638"/>
              <a:ext cx="144462" cy="142875"/>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l-GR" dirty="0"/>
            </a:p>
          </p:txBody>
        </p:sp>
        <p:sp>
          <p:nvSpPr>
            <p:cNvPr id="82987" name="Rectangle 43"/>
            <p:cNvSpPr>
              <a:spLocks noChangeArrowheads="1"/>
            </p:cNvSpPr>
            <p:nvPr/>
          </p:nvSpPr>
          <p:spPr bwMode="auto">
            <a:xfrm>
              <a:off x="6948488" y="4868863"/>
              <a:ext cx="144462" cy="142875"/>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endParaRPr lang="el-GR" dirty="0"/>
            </a:p>
          </p:txBody>
        </p:sp>
        <p:sp>
          <p:nvSpPr>
            <p:cNvPr id="82989" name="Text Box 45"/>
            <p:cNvSpPr txBox="1">
              <a:spLocks noChangeArrowheads="1"/>
            </p:cNvSpPr>
            <p:nvPr/>
          </p:nvSpPr>
          <p:spPr bwMode="auto">
            <a:xfrm>
              <a:off x="3059113" y="4149725"/>
              <a:ext cx="3455987" cy="461665"/>
            </a:xfrm>
            <a:prstGeom prst="rect">
              <a:avLst/>
            </a:prstGeom>
            <a:noFill/>
            <a:ln w="12700" cap="sq">
              <a:noFill/>
              <a:miter lim="800000"/>
              <a:headEnd type="none" w="sm" len="sm"/>
              <a:tailEnd type="none" w="sm" len="sm"/>
            </a:ln>
            <a:effectLst/>
          </p:spPr>
          <p:txBody>
            <a:bodyPr>
              <a:spAutoFit/>
            </a:bodyPr>
            <a:lstStyle/>
            <a:p>
              <a:pPr>
                <a:spcBef>
                  <a:spcPct val="50000"/>
                </a:spcBef>
              </a:pPr>
              <a:r>
                <a:rPr lang="el-GR" sz="2400" b="1" dirty="0">
                  <a:latin typeface="+mn-lt"/>
                </a:rPr>
                <a:t>Συστηματικό σφάλμα</a:t>
              </a:r>
            </a:p>
          </p:txBody>
        </p:sp>
        <p:sp>
          <p:nvSpPr>
            <p:cNvPr id="82990" name="Text Box 46"/>
            <p:cNvSpPr txBox="1">
              <a:spLocks noChangeArrowheads="1"/>
            </p:cNvSpPr>
            <p:nvPr/>
          </p:nvSpPr>
          <p:spPr bwMode="auto">
            <a:xfrm>
              <a:off x="8027988" y="1412875"/>
              <a:ext cx="4318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dirty="0"/>
                <a:t>L</a:t>
              </a:r>
              <a:endParaRPr lang="el-GR" dirty="0"/>
            </a:p>
          </p:txBody>
        </p:sp>
        <p:sp>
          <p:nvSpPr>
            <p:cNvPr id="82991" name="Text Box 47"/>
            <p:cNvSpPr txBox="1">
              <a:spLocks noChangeArrowheads="1"/>
            </p:cNvSpPr>
            <p:nvPr/>
          </p:nvSpPr>
          <p:spPr bwMode="auto">
            <a:xfrm>
              <a:off x="8027988" y="3141663"/>
              <a:ext cx="4318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dirty="0"/>
                <a:t>M</a:t>
              </a:r>
              <a:endParaRPr lang="el-GR" dirty="0"/>
            </a:p>
          </p:txBody>
        </p:sp>
        <p:sp>
          <p:nvSpPr>
            <p:cNvPr id="82992" name="Text Box 48"/>
            <p:cNvSpPr txBox="1">
              <a:spLocks noChangeArrowheads="1"/>
            </p:cNvSpPr>
            <p:nvPr/>
          </p:nvSpPr>
          <p:spPr bwMode="auto">
            <a:xfrm>
              <a:off x="8027988" y="5157788"/>
              <a:ext cx="287337"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dirty="0"/>
                <a:t>H</a:t>
              </a:r>
              <a:endParaRPr lang="el-GR" dirty="0"/>
            </a:p>
          </p:txBody>
        </p:sp>
      </p:grpSp>
      <p:sp>
        <p:nvSpPr>
          <p:cNvPr id="2" name="Title 1"/>
          <p:cNvSpPr>
            <a:spLocks noGrp="1"/>
          </p:cNvSpPr>
          <p:nvPr>
            <p:ph type="title"/>
          </p:nvPr>
        </p:nvSpPr>
        <p:spPr/>
        <p:txBody>
          <a:bodyPr>
            <a:normAutofit/>
          </a:bodyPr>
          <a:lstStyle/>
          <a:p>
            <a:r>
              <a:rPr lang="el-GR" dirty="0"/>
              <a:t>Κριτήρια Westgard με τρία </a:t>
            </a:r>
            <a:r>
              <a:rPr lang="el-GR" dirty="0" smtClean="0"/>
              <a:t>επίπεδα</a:t>
            </a:r>
            <a:endParaRPr lang="el-GR" dirty="0"/>
          </a:p>
        </p:txBody>
      </p:sp>
      <p:sp>
        <p:nvSpPr>
          <p:cNvPr id="46" name="45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dirty="0"/>
          </a:p>
        </p:txBody>
      </p:sp>
    </p:spTree>
    <p:extLst>
      <p:ext uri="{BB962C8B-B14F-4D97-AF65-F5344CB8AC3E}">
        <p14:creationId xmlns:p14="http://schemas.microsoft.com/office/powerpoint/2010/main" val="2241816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Ένα σπάνιο συστηματικό σφάλμα το 5t ή 7t (t = trend = τάση</a:t>
            </a:r>
            <a:r>
              <a:rPr lang="el-GR" dirty="0" smtClean="0"/>
              <a:t>)</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dirty="0"/>
          </a:p>
        </p:txBody>
      </p:sp>
      <p:pic>
        <p:nvPicPr>
          <p:cNvPr id="335874" name="Picture 2"/>
          <p:cNvPicPr>
            <a:picLocks noChangeAspect="1" noChangeArrowheads="1"/>
          </p:cNvPicPr>
          <p:nvPr/>
        </p:nvPicPr>
        <p:blipFill>
          <a:blip r:embed="rId2" cstate="print"/>
          <a:srcRect/>
          <a:stretch>
            <a:fillRect/>
          </a:stretch>
        </p:blipFill>
        <p:spPr bwMode="auto">
          <a:xfrm>
            <a:off x="323528" y="1250583"/>
            <a:ext cx="8496944" cy="5174185"/>
          </a:xfrm>
          <a:prstGeom prst="rect">
            <a:avLst/>
          </a:prstGeom>
          <a:noFill/>
          <a:ln w="9525">
            <a:noFill/>
            <a:miter lim="800000"/>
            <a:headEnd/>
            <a:tailEnd/>
          </a:ln>
        </p:spPr>
      </p:pic>
      <p:sp>
        <p:nvSpPr>
          <p:cNvPr id="5" name="Ορθογώνιο 8"/>
          <p:cNvSpPr/>
          <p:nvPr/>
        </p:nvSpPr>
        <p:spPr>
          <a:xfrm>
            <a:off x="1691680" y="6447819"/>
            <a:ext cx="5760640" cy="276999"/>
          </a:xfrm>
          <a:prstGeom prst="rect">
            <a:avLst/>
          </a:prstGeom>
        </p:spPr>
        <p:txBody>
          <a:bodyPr wrap="square">
            <a:spAutoFit/>
          </a:bodyPr>
          <a:lstStyle/>
          <a:p>
            <a:pPr algn="ctr"/>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2587296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Διάγραμμα </a:t>
            </a:r>
            <a:r>
              <a:rPr lang="en-US" dirty="0" smtClean="0"/>
              <a:t>Jennings </a:t>
            </a:r>
            <a:r>
              <a:rPr lang="el-GR" dirty="0" smtClean="0"/>
              <a:t>&amp; κριτήρια </a:t>
            </a:r>
            <a:r>
              <a:rPr lang="en-US" dirty="0" smtClean="0"/>
              <a:t>Westgard</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dirty="0"/>
          </a:p>
        </p:txBody>
      </p:sp>
      <p:pic>
        <p:nvPicPr>
          <p:cNvPr id="389122" name="Picture 2"/>
          <p:cNvPicPr>
            <a:picLocks noChangeAspect="1" noChangeArrowheads="1"/>
          </p:cNvPicPr>
          <p:nvPr/>
        </p:nvPicPr>
        <p:blipFill>
          <a:blip r:embed="rId2" cstate="print"/>
          <a:srcRect/>
          <a:stretch>
            <a:fillRect/>
          </a:stretch>
        </p:blipFill>
        <p:spPr bwMode="auto">
          <a:xfrm>
            <a:off x="953381" y="914774"/>
            <a:ext cx="7237239" cy="5376490"/>
          </a:xfrm>
          <a:prstGeom prst="rect">
            <a:avLst/>
          </a:prstGeom>
          <a:noFill/>
          <a:ln w="9525">
            <a:noFill/>
            <a:miter lim="800000"/>
            <a:headEnd/>
            <a:tailEnd/>
          </a:ln>
        </p:spPr>
      </p:pic>
      <p:sp>
        <p:nvSpPr>
          <p:cNvPr id="4" name="Ορθογώνιο 8"/>
          <p:cNvSpPr/>
          <p:nvPr/>
        </p:nvSpPr>
        <p:spPr>
          <a:xfrm>
            <a:off x="1691680" y="6318907"/>
            <a:ext cx="5760640" cy="276999"/>
          </a:xfrm>
          <a:prstGeom prst="rect">
            <a:avLst/>
          </a:prstGeom>
        </p:spPr>
        <p:txBody>
          <a:bodyPr wrap="square">
            <a:spAutoFit/>
          </a:bodyPr>
          <a:lstStyle/>
          <a:p>
            <a:pPr algn="ctr"/>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4128465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Τα όρια ελέγχου δεν παραμένουν </a:t>
            </a:r>
            <a:r>
              <a:rPr lang="el-GR" dirty="0" smtClean="0"/>
              <a:t>σταθερά</a:t>
            </a:r>
            <a:endParaRPr lang="el-GR" dirty="0"/>
          </a:p>
        </p:txBody>
      </p:sp>
      <p:sp>
        <p:nvSpPr>
          <p:cNvPr id="6" name="Content Placeholder 5"/>
          <p:cNvSpPr>
            <a:spLocks noGrp="1"/>
          </p:cNvSpPr>
          <p:nvPr>
            <p:ph idx="1"/>
          </p:nvPr>
        </p:nvSpPr>
        <p:spPr/>
        <p:txBody>
          <a:bodyPr>
            <a:normAutofit fontScale="85000" lnSpcReduction="10000"/>
          </a:bodyPr>
          <a:lstStyle/>
          <a:p>
            <a:pPr>
              <a:lnSpc>
                <a:spcPct val="150000"/>
              </a:lnSpc>
              <a:spcBef>
                <a:spcPts val="1200"/>
              </a:spcBef>
            </a:pPr>
            <a:r>
              <a:rPr lang="el-GR" dirty="0"/>
              <a:t>Τα όρια ελέγχου δεν παραμένουν σταθερά. Αντίθετα αλλάζουν όταν </a:t>
            </a:r>
            <a:r>
              <a:rPr lang="el-GR" b="1" dirty="0">
                <a:solidFill>
                  <a:srgbClr val="820000"/>
                </a:solidFill>
              </a:rPr>
              <a:t>αλλάζει το </a:t>
            </a:r>
            <a:r>
              <a:rPr lang="en-US" b="1" dirty="0">
                <a:solidFill>
                  <a:srgbClr val="820000"/>
                </a:solidFill>
              </a:rPr>
              <a:t>Lot </a:t>
            </a:r>
            <a:r>
              <a:rPr lang="el-GR" dirty="0"/>
              <a:t>(παρτίδα) του </a:t>
            </a:r>
            <a:r>
              <a:rPr lang="en-US" dirty="0"/>
              <a:t>control.</a:t>
            </a:r>
            <a:endParaRPr lang="el-GR" dirty="0"/>
          </a:p>
          <a:p>
            <a:pPr>
              <a:lnSpc>
                <a:spcPct val="150000"/>
              </a:lnSpc>
              <a:spcBef>
                <a:spcPts val="1200"/>
              </a:spcBef>
            </a:pPr>
            <a:r>
              <a:rPr lang="el-GR" dirty="0"/>
              <a:t>Σε αυτή τη περίπτωση το διάγραμμα </a:t>
            </a:r>
            <a:r>
              <a:rPr lang="en-US" dirty="0"/>
              <a:t>Levey-Jennings</a:t>
            </a:r>
            <a:r>
              <a:rPr lang="el-GR" dirty="0"/>
              <a:t> κάνει </a:t>
            </a:r>
            <a:r>
              <a:rPr lang="el-GR" b="1" dirty="0">
                <a:solidFill>
                  <a:srgbClr val="820000"/>
                </a:solidFill>
              </a:rPr>
              <a:t>επανεκκίνηση</a:t>
            </a:r>
            <a:r>
              <a:rPr lang="el-GR" dirty="0">
                <a:solidFill>
                  <a:srgbClr val="C00000"/>
                </a:solidFill>
              </a:rPr>
              <a:t> </a:t>
            </a:r>
            <a:r>
              <a:rPr lang="el-GR" dirty="0"/>
              <a:t>δηλαδή δημιουργείται ένα νέο διάγραμμα </a:t>
            </a:r>
            <a:r>
              <a:rPr lang="en-US" dirty="0"/>
              <a:t>Levey-Jennings </a:t>
            </a:r>
            <a:r>
              <a:rPr lang="el-GR" dirty="0"/>
              <a:t>με νέες τιμές ελέγχου.</a:t>
            </a:r>
          </a:p>
          <a:p>
            <a:pPr>
              <a:lnSpc>
                <a:spcPct val="150000"/>
              </a:lnSpc>
              <a:spcBef>
                <a:spcPts val="1200"/>
              </a:spcBef>
            </a:pPr>
            <a:r>
              <a:rPr lang="el-GR" dirty="0"/>
              <a:t>Έτσι χάνονται οι προηγούμενες τιμές ελέγχου και τα κριτήρια </a:t>
            </a:r>
            <a:r>
              <a:rPr lang="en-US" dirty="0"/>
              <a:t>Westgard </a:t>
            </a:r>
            <a:r>
              <a:rPr lang="el-GR" dirty="0"/>
              <a:t>θα πρέπει να επανεκτιμηθούν.</a:t>
            </a:r>
          </a:p>
          <a:p>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dirty="0"/>
          </a:p>
        </p:txBody>
      </p:sp>
    </p:spTree>
    <p:extLst>
      <p:ext uri="{BB962C8B-B14F-4D97-AF65-F5344CB8AC3E}">
        <p14:creationId xmlns:p14="http://schemas.microsoft.com/office/powerpoint/2010/main" val="2512798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Τυποποιημένο διάγραμμα </a:t>
            </a:r>
            <a:r>
              <a:rPr lang="en-US" dirty="0"/>
              <a:t>Levey-Jennings </a:t>
            </a:r>
            <a:r>
              <a:rPr lang="en-US" sz="3100" b="0" dirty="0"/>
              <a:t>(1 </a:t>
            </a:r>
            <a:r>
              <a:rPr lang="el-GR" sz="3100" b="0" dirty="0"/>
              <a:t>από 2</a:t>
            </a:r>
            <a:r>
              <a:rPr lang="el-GR" sz="3100" b="0" dirty="0" smtClean="0"/>
              <a:t>)</a:t>
            </a:r>
            <a:endParaRPr lang="el-GR" sz="3100" b="0" dirty="0"/>
          </a:p>
        </p:txBody>
      </p:sp>
      <p:sp>
        <p:nvSpPr>
          <p:cNvPr id="6" name="Content Placeholder 5"/>
          <p:cNvSpPr>
            <a:spLocks noGrp="1"/>
          </p:cNvSpPr>
          <p:nvPr>
            <p:ph idx="1"/>
          </p:nvPr>
        </p:nvSpPr>
        <p:spPr>
          <a:xfrm>
            <a:off x="457200" y="1196752"/>
            <a:ext cx="8229600" cy="2088232"/>
          </a:xfrm>
        </p:spPr>
        <p:txBody>
          <a:bodyPr>
            <a:normAutofit/>
          </a:bodyPr>
          <a:lstStyle/>
          <a:p>
            <a:pPr marL="0" indent="0">
              <a:buNone/>
            </a:pPr>
            <a:r>
              <a:rPr lang="en-US" sz="2400" b="1" dirty="0">
                <a:solidFill>
                  <a:srgbClr val="004B82"/>
                </a:solidFill>
              </a:rPr>
              <a:t>Standardized </a:t>
            </a:r>
            <a:r>
              <a:rPr lang="en-US" sz="2400" b="1" dirty="0" smtClean="0">
                <a:solidFill>
                  <a:srgbClr val="004B82"/>
                </a:solidFill>
              </a:rPr>
              <a:t>Levey-Jennings</a:t>
            </a:r>
          </a:p>
          <a:p>
            <a:pPr marL="0" indent="0">
              <a:lnSpc>
                <a:spcPct val="130000"/>
              </a:lnSpc>
              <a:buNone/>
            </a:pPr>
            <a:r>
              <a:rPr lang="el-GR" sz="2400" dirty="0"/>
              <a:t>Για να σχεδιαστεί ένα διαχρονικό διάγραμμα με όλες τις τιμές του οι ημερήσιες τιμές ελέγχου «τυποποιούνται» δηλαδή μετατρέπονται σε τιμές Ζ</a:t>
            </a:r>
            <a:r>
              <a:rPr lang="en-US" sz="2400" dirty="0"/>
              <a:t>score.</a:t>
            </a:r>
            <a:endParaRPr lang="el-GR" sz="2400" dirty="0"/>
          </a:p>
          <a:p>
            <a:pPr marL="0" indent="0">
              <a:buNone/>
            </a:pPr>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dirty="0"/>
          </a:p>
        </p:txBody>
      </p:sp>
      <p:sp>
        <p:nvSpPr>
          <p:cNvPr id="393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393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39321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70927" y="3284984"/>
            <a:ext cx="1802146" cy="720080"/>
          </a:xfrm>
          <a:prstGeom prst="rect">
            <a:avLst/>
          </a:prstGeom>
          <a:noFill/>
        </p:spPr>
      </p:pic>
      <p:sp>
        <p:nvSpPr>
          <p:cNvPr id="9" name="8 - TextBox"/>
          <p:cNvSpPr txBox="1"/>
          <p:nvPr/>
        </p:nvSpPr>
        <p:spPr>
          <a:xfrm>
            <a:off x="457200" y="4324158"/>
            <a:ext cx="7632848" cy="1754326"/>
          </a:xfrm>
          <a:prstGeom prst="rect">
            <a:avLst/>
          </a:prstGeom>
          <a:noFill/>
        </p:spPr>
        <p:txBody>
          <a:bodyPr wrap="square" rtlCol="0">
            <a:spAutoFit/>
          </a:bodyPr>
          <a:lstStyle/>
          <a:p>
            <a:pPr>
              <a:lnSpc>
                <a:spcPct val="150000"/>
              </a:lnSpc>
            </a:pPr>
            <a:r>
              <a:rPr lang="en-US" sz="2400" dirty="0" smtClean="0">
                <a:latin typeface="+mn-lt"/>
              </a:rPr>
              <a:t>x</a:t>
            </a:r>
            <a:r>
              <a:rPr lang="en-US" sz="2400" baseline="-25000" dirty="0" smtClean="0">
                <a:latin typeface="+mn-lt"/>
              </a:rPr>
              <a:t>i</a:t>
            </a:r>
            <a:r>
              <a:rPr lang="en-US" sz="2400" dirty="0" smtClean="0">
                <a:latin typeface="+mn-lt"/>
              </a:rPr>
              <a:t>: </a:t>
            </a:r>
            <a:r>
              <a:rPr lang="el-GR" sz="2400" dirty="0" smtClean="0">
                <a:latin typeface="+mn-lt"/>
              </a:rPr>
              <a:t>η ημερήσια τιμή ελέγχου (όταν </a:t>
            </a:r>
            <a:r>
              <a:rPr lang="en-US" sz="2400" dirty="0" smtClean="0">
                <a:latin typeface="+mn-lt"/>
              </a:rPr>
              <a:t>x</a:t>
            </a:r>
            <a:r>
              <a:rPr lang="en-US" sz="2400" baseline="-25000" dirty="0" smtClean="0">
                <a:latin typeface="+mn-lt"/>
              </a:rPr>
              <a:t>i</a:t>
            </a:r>
            <a:r>
              <a:rPr lang="en-US" sz="2400" dirty="0" smtClean="0">
                <a:latin typeface="+mn-lt"/>
              </a:rPr>
              <a:t> = </a:t>
            </a:r>
            <a:r>
              <a:rPr lang="el-GR" sz="2400" dirty="0" smtClean="0">
                <a:latin typeface="+mn-lt"/>
              </a:rPr>
              <a:t>μ τότε </a:t>
            </a:r>
            <a:r>
              <a:rPr lang="en-US" sz="2400" dirty="0" smtClean="0">
                <a:latin typeface="+mn-lt"/>
              </a:rPr>
              <a:t>Z</a:t>
            </a:r>
            <a:r>
              <a:rPr lang="en-US" sz="2400" baseline="-25000" dirty="0" smtClean="0">
                <a:latin typeface="+mn-lt"/>
              </a:rPr>
              <a:t>score</a:t>
            </a:r>
            <a:r>
              <a:rPr lang="en-US" sz="2400" dirty="0" smtClean="0">
                <a:latin typeface="+mn-lt"/>
              </a:rPr>
              <a:t> = 0)</a:t>
            </a:r>
          </a:p>
          <a:p>
            <a:pPr>
              <a:lnSpc>
                <a:spcPct val="150000"/>
              </a:lnSpc>
            </a:pPr>
            <a:r>
              <a:rPr lang="el-GR" sz="2400" dirty="0" smtClean="0">
                <a:latin typeface="+mn-lt"/>
              </a:rPr>
              <a:t>μ</a:t>
            </a:r>
            <a:r>
              <a:rPr lang="en-US" sz="2400" dirty="0" smtClean="0">
                <a:latin typeface="+mn-lt"/>
              </a:rPr>
              <a:t>: </a:t>
            </a:r>
            <a:r>
              <a:rPr lang="el-GR" sz="2400" dirty="0" smtClean="0">
                <a:latin typeface="+mn-lt"/>
              </a:rPr>
              <a:t>η μέση τιμή των εκάστοτε ορίων ελέγχου</a:t>
            </a:r>
            <a:endParaRPr lang="en-US" sz="2400" dirty="0" smtClean="0">
              <a:latin typeface="+mn-lt"/>
            </a:endParaRPr>
          </a:p>
          <a:p>
            <a:pPr>
              <a:lnSpc>
                <a:spcPct val="150000"/>
              </a:lnSpc>
            </a:pPr>
            <a:r>
              <a:rPr lang="en-US" sz="2400" dirty="0" smtClean="0">
                <a:latin typeface="+mn-lt"/>
              </a:rPr>
              <a:t>s:</a:t>
            </a:r>
            <a:r>
              <a:rPr lang="el-GR" sz="2400" dirty="0" smtClean="0">
                <a:latin typeface="+mn-lt"/>
              </a:rPr>
              <a:t> η τυπική απόκλιση των ορίων ελέγχου</a:t>
            </a:r>
            <a:endParaRPr lang="el-GR" sz="2400" dirty="0">
              <a:latin typeface="+mn-lt"/>
            </a:endParaRPr>
          </a:p>
        </p:txBody>
      </p:sp>
    </p:spTree>
    <p:extLst>
      <p:ext uri="{BB962C8B-B14F-4D97-AF65-F5344CB8AC3E}">
        <p14:creationId xmlns:p14="http://schemas.microsoft.com/office/powerpoint/2010/main" val="32923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Τυποποιημένο διάγραμμα Levey-Jennings </a:t>
            </a:r>
            <a:r>
              <a:rPr lang="el-GR" sz="3100" b="0" dirty="0" smtClean="0"/>
              <a:t>(2 </a:t>
            </a:r>
            <a:r>
              <a:rPr lang="el-GR" sz="3100" b="0" dirty="0"/>
              <a:t>από 2</a:t>
            </a:r>
            <a:r>
              <a:rPr lang="el-GR" sz="3100" b="0" dirty="0" smtClean="0"/>
              <a:t>)</a:t>
            </a:r>
            <a:endParaRPr lang="el-GR" sz="3100" b="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dirty="0"/>
          </a:p>
        </p:txBody>
      </p:sp>
      <p:pic>
        <p:nvPicPr>
          <p:cNvPr id="57345" name="Picture 1"/>
          <p:cNvPicPr>
            <a:picLocks noChangeAspect="1" noChangeArrowheads="1"/>
          </p:cNvPicPr>
          <p:nvPr/>
        </p:nvPicPr>
        <p:blipFill>
          <a:blip r:embed="rId2" cstate="print"/>
          <a:srcRect/>
          <a:stretch>
            <a:fillRect/>
          </a:stretch>
        </p:blipFill>
        <p:spPr bwMode="auto">
          <a:xfrm>
            <a:off x="1331640" y="1052736"/>
            <a:ext cx="6229350" cy="1724025"/>
          </a:xfrm>
          <a:prstGeom prst="rect">
            <a:avLst/>
          </a:prstGeom>
          <a:noFill/>
          <a:ln w="9525">
            <a:noFill/>
            <a:miter lim="800000"/>
            <a:headEnd/>
            <a:tailEnd/>
          </a:ln>
        </p:spPr>
      </p:pic>
      <p:pic>
        <p:nvPicPr>
          <p:cNvPr id="57346" name="Picture 2"/>
          <p:cNvPicPr>
            <a:picLocks noChangeAspect="1" noChangeArrowheads="1"/>
          </p:cNvPicPr>
          <p:nvPr/>
        </p:nvPicPr>
        <p:blipFill>
          <a:blip r:embed="rId3" cstate="print"/>
          <a:srcRect/>
          <a:stretch>
            <a:fillRect/>
          </a:stretch>
        </p:blipFill>
        <p:spPr bwMode="auto">
          <a:xfrm>
            <a:off x="1403648" y="2924944"/>
            <a:ext cx="6019800" cy="1724025"/>
          </a:xfrm>
          <a:prstGeom prst="rect">
            <a:avLst/>
          </a:prstGeom>
          <a:noFill/>
          <a:ln w="9525">
            <a:noFill/>
            <a:miter lim="800000"/>
            <a:headEnd/>
            <a:tailEnd/>
          </a:ln>
        </p:spPr>
      </p:pic>
      <p:pic>
        <p:nvPicPr>
          <p:cNvPr id="57347" name="Picture 3"/>
          <p:cNvPicPr>
            <a:picLocks noChangeAspect="1" noChangeArrowheads="1"/>
          </p:cNvPicPr>
          <p:nvPr/>
        </p:nvPicPr>
        <p:blipFill>
          <a:blip r:embed="rId4" cstate="print"/>
          <a:srcRect/>
          <a:stretch>
            <a:fillRect/>
          </a:stretch>
        </p:blipFill>
        <p:spPr bwMode="auto">
          <a:xfrm>
            <a:off x="230187" y="4725144"/>
            <a:ext cx="8913813" cy="1781175"/>
          </a:xfrm>
          <a:prstGeom prst="rect">
            <a:avLst/>
          </a:prstGeom>
          <a:noFill/>
          <a:ln w="9525">
            <a:noFill/>
            <a:miter lim="800000"/>
            <a:headEnd/>
            <a:tailEnd/>
          </a:ln>
        </p:spPr>
      </p:pic>
      <p:sp>
        <p:nvSpPr>
          <p:cNvPr id="7" name="6 - TextBox"/>
          <p:cNvSpPr txBox="1"/>
          <p:nvPr/>
        </p:nvSpPr>
        <p:spPr>
          <a:xfrm>
            <a:off x="4067944" y="2636912"/>
            <a:ext cx="288032" cy="523220"/>
          </a:xfrm>
          <a:prstGeom prst="rect">
            <a:avLst/>
          </a:prstGeom>
          <a:noFill/>
        </p:spPr>
        <p:txBody>
          <a:bodyPr wrap="square" rtlCol="0">
            <a:spAutoFit/>
          </a:bodyPr>
          <a:lstStyle/>
          <a:p>
            <a:r>
              <a:rPr lang="en-US" sz="2800" dirty="0" smtClean="0"/>
              <a:t>+</a:t>
            </a:r>
            <a:endParaRPr lang="el-GR" sz="2800" dirty="0"/>
          </a:p>
        </p:txBody>
      </p:sp>
      <p:cxnSp>
        <p:nvCxnSpPr>
          <p:cNvPr id="9" name="8 - Ευθεία γραμμή σύνδεσης"/>
          <p:cNvCxnSpPr/>
          <p:nvPr/>
        </p:nvCxnSpPr>
        <p:spPr>
          <a:xfrm>
            <a:off x="4211960" y="4581128"/>
            <a:ext cx="0" cy="360040"/>
          </a:xfrm>
          <a:prstGeom prst="line">
            <a:avLst/>
          </a:prstGeom>
          <a:ln w="22225" cmpd="thinThick">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a:off x="4283968" y="4581128"/>
            <a:ext cx="0" cy="3600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294605" y="6321653"/>
            <a:ext cx="4392488" cy="400110"/>
          </a:xfrm>
          <a:prstGeom prst="rect">
            <a:avLst/>
          </a:prstGeom>
          <a:noFill/>
        </p:spPr>
        <p:txBody>
          <a:bodyPr wrap="square" rtlCol="0">
            <a:spAutoFit/>
          </a:bodyPr>
          <a:lstStyle/>
          <a:p>
            <a:r>
              <a:rPr lang="el-GR" sz="2000" b="1" dirty="0" smtClean="0">
                <a:latin typeface="+mn-lt"/>
              </a:rPr>
              <a:t>Διάγραμμα </a:t>
            </a:r>
            <a:r>
              <a:rPr lang="en-US" sz="2000" b="1" dirty="0" smtClean="0">
                <a:latin typeface="+mn-lt"/>
              </a:rPr>
              <a:t>Z</a:t>
            </a:r>
            <a:r>
              <a:rPr lang="en-US" sz="2000" b="1" baseline="-25000" dirty="0" smtClean="0">
                <a:latin typeface="+mn-lt"/>
              </a:rPr>
              <a:t>score</a:t>
            </a:r>
            <a:endParaRPr lang="el-GR" sz="2000" b="1" baseline="-25000" dirty="0">
              <a:latin typeface="+mn-lt"/>
            </a:endParaRPr>
          </a:p>
        </p:txBody>
      </p:sp>
      <p:cxnSp>
        <p:nvCxnSpPr>
          <p:cNvPr id="14" name="13 - Ευθεία γραμμή σύνδεσης"/>
          <p:cNvCxnSpPr/>
          <p:nvPr/>
        </p:nvCxnSpPr>
        <p:spPr>
          <a:xfrm>
            <a:off x="5436096" y="1052736"/>
            <a:ext cx="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a:off x="2339752" y="2852936"/>
            <a:ext cx="0" cy="1872208"/>
          </a:xfrm>
          <a:prstGeom prst="line">
            <a:avLst/>
          </a:prstGeom>
        </p:spPr>
        <p:style>
          <a:lnRef idx="1">
            <a:schemeClr val="accent1"/>
          </a:lnRef>
          <a:fillRef idx="0">
            <a:schemeClr val="accent1"/>
          </a:fillRef>
          <a:effectRef idx="0">
            <a:schemeClr val="accent1"/>
          </a:effectRef>
          <a:fontRef idx="minor">
            <a:schemeClr val="tx1"/>
          </a:fontRef>
        </p:style>
      </p:cxnSp>
      <p:sp>
        <p:nvSpPr>
          <p:cNvPr id="13" name="Ορθογώνιο 8"/>
          <p:cNvSpPr/>
          <p:nvPr/>
        </p:nvSpPr>
        <p:spPr>
          <a:xfrm>
            <a:off x="2339752" y="6440700"/>
            <a:ext cx="5760640" cy="276999"/>
          </a:xfrm>
          <a:prstGeom prst="rect">
            <a:avLst/>
          </a:prstGeom>
        </p:spPr>
        <p:txBody>
          <a:bodyPr wrap="square">
            <a:spAutoFit/>
          </a:bodyPr>
          <a:lstStyle/>
          <a:p>
            <a:pPr algn="ctr"/>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99052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57346"/>
                                        </p:tgtEl>
                                        <p:attrNameLst>
                                          <p:attrName>style.visibility</p:attrName>
                                        </p:attrNameLst>
                                      </p:cBhvr>
                                      <p:to>
                                        <p:strVal val="visible"/>
                                      </p:to>
                                    </p:set>
                                    <p:animEffect transition="in" filter="blinds(horizontal)">
                                      <p:cBhvr>
                                        <p:cTn id="10" dur="500"/>
                                        <p:tgtEl>
                                          <p:spTgt spid="57346"/>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nodeType="withEffect">
                                  <p:stCondLst>
                                    <p:cond delay="0"/>
                                  </p:stCondLst>
                                  <p:childTnLst>
                                    <p:set>
                                      <p:cBhvr>
                                        <p:cTn id="23" dur="1" fill="hold">
                                          <p:stCondLst>
                                            <p:cond delay="0"/>
                                          </p:stCondLst>
                                        </p:cTn>
                                        <p:tgtEl>
                                          <p:spTgt spid="57347"/>
                                        </p:tgtEl>
                                        <p:attrNameLst>
                                          <p:attrName>style.visibility</p:attrName>
                                        </p:attrNameLst>
                                      </p:cBhvr>
                                      <p:to>
                                        <p:strVal val="visible"/>
                                      </p:to>
                                    </p:set>
                                    <p:animEffect transition="in" filter="blinds(horizontal)">
                                      <p:cBhvr>
                                        <p:cTn id="24" dur="500"/>
                                        <p:tgtEl>
                                          <p:spTgt spid="5734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Διάγραμμα </a:t>
            </a:r>
            <a:r>
              <a:rPr lang="en-US" dirty="0"/>
              <a:t>Jennings </a:t>
            </a:r>
            <a:r>
              <a:rPr lang="el-GR" dirty="0"/>
              <a:t>&amp; κριτήρια </a:t>
            </a:r>
            <a:r>
              <a:rPr lang="en-US" dirty="0"/>
              <a:t>Westgard</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dirty="0"/>
          </a:p>
        </p:txBody>
      </p:sp>
      <p:pic>
        <p:nvPicPr>
          <p:cNvPr id="390146" name="Picture 2"/>
          <p:cNvPicPr>
            <a:picLocks noChangeAspect="1" noChangeArrowheads="1"/>
          </p:cNvPicPr>
          <p:nvPr/>
        </p:nvPicPr>
        <p:blipFill>
          <a:blip r:embed="rId2" cstate="print"/>
          <a:srcRect/>
          <a:stretch>
            <a:fillRect/>
          </a:stretch>
        </p:blipFill>
        <p:spPr bwMode="auto">
          <a:xfrm>
            <a:off x="1068537" y="980728"/>
            <a:ext cx="7006927" cy="5198688"/>
          </a:xfrm>
          <a:prstGeom prst="rect">
            <a:avLst/>
          </a:prstGeom>
          <a:noFill/>
          <a:ln w="9525">
            <a:noFill/>
            <a:miter lim="800000"/>
            <a:headEnd/>
            <a:tailEnd/>
          </a:ln>
        </p:spPr>
      </p:pic>
      <p:sp>
        <p:nvSpPr>
          <p:cNvPr id="4" name="Ορθογώνιο 8"/>
          <p:cNvSpPr/>
          <p:nvPr/>
        </p:nvSpPr>
        <p:spPr>
          <a:xfrm>
            <a:off x="1691680" y="6235031"/>
            <a:ext cx="5760640" cy="276999"/>
          </a:xfrm>
          <a:prstGeom prst="rect">
            <a:avLst/>
          </a:prstGeom>
        </p:spPr>
        <p:txBody>
          <a:bodyPr wrap="square">
            <a:spAutoFit/>
          </a:bodyPr>
          <a:lstStyle/>
          <a:p>
            <a:pPr algn="ctr"/>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2848714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a:t>Διαγράμματα ελέγχου </a:t>
            </a:r>
            <a:br>
              <a:rPr lang="el-GR" dirty="0"/>
            </a:br>
            <a:r>
              <a:rPr lang="el-GR" dirty="0"/>
              <a:t>(</a:t>
            </a:r>
            <a:r>
              <a:rPr lang="en-US" dirty="0"/>
              <a:t>control charts</a:t>
            </a:r>
            <a:r>
              <a:rPr lang="en-US" dirty="0" smtClean="0"/>
              <a:t>)</a:t>
            </a:r>
            <a:endParaRPr lang="el-GR" dirty="0"/>
          </a:p>
        </p:txBody>
      </p:sp>
      <p:sp>
        <p:nvSpPr>
          <p:cNvPr id="6" name="Content Placeholder 5"/>
          <p:cNvSpPr>
            <a:spLocks noGrp="1"/>
          </p:cNvSpPr>
          <p:nvPr>
            <p:ph idx="1"/>
          </p:nvPr>
        </p:nvSpPr>
        <p:spPr/>
        <p:txBody>
          <a:bodyPr>
            <a:normAutofit fontScale="77500" lnSpcReduction="20000"/>
          </a:bodyPr>
          <a:lstStyle/>
          <a:p>
            <a:pPr>
              <a:lnSpc>
                <a:spcPct val="150000"/>
              </a:lnSpc>
            </a:pPr>
            <a:r>
              <a:rPr lang="en-US" dirty="0"/>
              <a:t>To </a:t>
            </a:r>
            <a:r>
              <a:rPr lang="el-GR" dirty="0"/>
              <a:t>εργαλείο για την ανίχνευση των αναλυτικών σφαλμάτων και την διάκριση τους σε τυχαία και συστηματικά.</a:t>
            </a:r>
          </a:p>
          <a:p>
            <a:pPr>
              <a:lnSpc>
                <a:spcPct val="150000"/>
              </a:lnSpc>
            </a:pPr>
            <a:r>
              <a:rPr lang="el-GR" dirty="0" smtClean="0"/>
              <a:t>Επινοήθηκαν </a:t>
            </a:r>
            <a:r>
              <a:rPr lang="el-GR" dirty="0"/>
              <a:t>από τον Αμερικανό μαθηματικό </a:t>
            </a:r>
            <a:r>
              <a:rPr lang="en-US" b="1" dirty="0">
                <a:solidFill>
                  <a:srgbClr val="820000"/>
                </a:solidFill>
              </a:rPr>
              <a:t>Walter Shewhart</a:t>
            </a:r>
            <a:r>
              <a:rPr lang="en-US" dirty="0">
                <a:solidFill>
                  <a:srgbClr val="C00000"/>
                </a:solidFill>
              </a:rPr>
              <a:t> </a:t>
            </a:r>
            <a:r>
              <a:rPr lang="el-GR" dirty="0"/>
              <a:t>που εργάζονται στη βιομηχανία </a:t>
            </a:r>
            <a:r>
              <a:rPr lang="en-US" dirty="0"/>
              <a:t>Bell telephonies </a:t>
            </a:r>
            <a:r>
              <a:rPr lang="el-GR" dirty="0"/>
              <a:t>την δεκαετία του 1930.</a:t>
            </a:r>
          </a:p>
          <a:p>
            <a:pPr>
              <a:lnSpc>
                <a:spcPct val="150000"/>
              </a:lnSpc>
            </a:pPr>
            <a:r>
              <a:rPr lang="el-GR" dirty="0" smtClean="0"/>
              <a:t>Στη </a:t>
            </a:r>
            <a:r>
              <a:rPr lang="el-GR" dirty="0"/>
              <a:t>κλινική χημεία πρωτοεφαρμόστηκαν από τους Αμερικανούς χημικούς </a:t>
            </a:r>
            <a:r>
              <a:rPr lang="en-US" dirty="0"/>
              <a:t>Stanley </a:t>
            </a:r>
            <a:r>
              <a:rPr lang="en-US" b="1" dirty="0">
                <a:solidFill>
                  <a:srgbClr val="820000"/>
                </a:solidFill>
              </a:rPr>
              <a:t>Levey</a:t>
            </a:r>
            <a:r>
              <a:rPr lang="en-US" dirty="0"/>
              <a:t> </a:t>
            </a:r>
            <a:r>
              <a:rPr lang="el-GR" dirty="0"/>
              <a:t>και </a:t>
            </a:r>
            <a:r>
              <a:rPr lang="en-US" dirty="0"/>
              <a:t>Elmer </a:t>
            </a:r>
            <a:r>
              <a:rPr lang="en-US" b="1" dirty="0">
                <a:solidFill>
                  <a:srgbClr val="820000"/>
                </a:solidFill>
              </a:rPr>
              <a:t>Jennings</a:t>
            </a:r>
            <a:r>
              <a:rPr lang="en-US" dirty="0"/>
              <a:t>.</a:t>
            </a:r>
            <a:endParaRPr lang="el-GR" dirty="0"/>
          </a:p>
          <a:p>
            <a:pPr algn="ctr"/>
            <a:endParaRPr lang="el-GR" sz="3600" dirty="0">
              <a:solidFill>
                <a:srgbClr val="C00000"/>
              </a:solidFill>
            </a:endParaRP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dirty="0"/>
          </a:p>
        </p:txBody>
      </p:sp>
    </p:spTree>
    <p:extLst>
      <p:ext uri="{BB962C8B-B14F-4D97-AF65-F5344CB8AC3E}">
        <p14:creationId xmlns:p14="http://schemas.microsoft.com/office/powerpoint/2010/main" val="323699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solidFill>
                  <a:srgbClr val="820000"/>
                </a:solidFill>
              </a:rPr>
              <a:t>O εσωτερικός έλεγχος ποιότητας</a:t>
            </a:r>
            <a:br>
              <a:rPr lang="el-GR" dirty="0">
                <a:solidFill>
                  <a:srgbClr val="820000"/>
                </a:solidFill>
              </a:rPr>
            </a:br>
            <a:r>
              <a:rPr lang="el-GR" dirty="0">
                <a:solidFill>
                  <a:srgbClr val="820000"/>
                </a:solidFill>
              </a:rPr>
              <a:t>με τιμές ασθενών</a:t>
            </a:r>
          </a:p>
        </p:txBody>
      </p:sp>
      <p:sp>
        <p:nvSpPr>
          <p:cNvPr id="4" name="Content Placeholder 3"/>
          <p:cNvSpPr>
            <a:spLocks noGrp="1"/>
          </p:cNvSpPr>
          <p:nvPr>
            <p:ph idx="1"/>
          </p:nvPr>
        </p:nvSpPr>
        <p:spPr>
          <a:xfrm>
            <a:off x="1331640" y="1916832"/>
            <a:ext cx="6120680" cy="4320480"/>
          </a:xfrm>
        </p:spPr>
        <p:txBody>
          <a:bodyPr/>
          <a:lstStyle/>
          <a:p>
            <a:pPr lvl="0">
              <a:defRPr/>
            </a:pPr>
            <a:r>
              <a:rPr lang="en-US" b="1" dirty="0">
                <a:solidFill>
                  <a:srgbClr val="004B82"/>
                </a:solidFill>
              </a:rPr>
              <a:t>Delta check – </a:t>
            </a:r>
            <a:r>
              <a:rPr lang="el-GR" b="1" dirty="0">
                <a:solidFill>
                  <a:srgbClr val="004B82"/>
                </a:solidFill>
              </a:rPr>
              <a:t>διαφορές δέλτα</a:t>
            </a:r>
          </a:p>
          <a:p>
            <a:pPr lvl="0">
              <a:defRPr/>
            </a:pPr>
            <a:endParaRPr lang="el-GR" b="1" dirty="0">
              <a:solidFill>
                <a:srgbClr val="004B82"/>
              </a:solidFill>
            </a:endParaRPr>
          </a:p>
          <a:p>
            <a:pPr lvl="0">
              <a:defRPr/>
            </a:pPr>
            <a:r>
              <a:rPr lang="en-US" b="1" dirty="0">
                <a:solidFill>
                  <a:srgbClr val="004B82"/>
                </a:solidFill>
              </a:rPr>
              <a:t>Alert Check – </a:t>
            </a:r>
            <a:r>
              <a:rPr lang="el-GR" b="1" dirty="0">
                <a:solidFill>
                  <a:srgbClr val="004B82"/>
                </a:solidFill>
              </a:rPr>
              <a:t>Όρια πανικού</a:t>
            </a:r>
            <a:endParaRPr lang="en-US" b="1" dirty="0">
              <a:solidFill>
                <a:srgbClr val="004B82"/>
              </a:solidFill>
            </a:endParaRPr>
          </a:p>
          <a:p>
            <a:pPr lvl="0">
              <a:defRPr/>
            </a:pPr>
            <a:endParaRPr lang="en-US" b="1" dirty="0">
              <a:solidFill>
                <a:srgbClr val="004B82"/>
              </a:solidFill>
            </a:endParaRPr>
          </a:p>
          <a:p>
            <a:pPr lvl="0">
              <a:defRPr/>
            </a:pPr>
            <a:r>
              <a:rPr lang="en-US" b="1" dirty="0">
                <a:solidFill>
                  <a:srgbClr val="004B82"/>
                </a:solidFill>
              </a:rPr>
              <a:t>Anion gap – </a:t>
            </a:r>
            <a:r>
              <a:rPr lang="el-GR" b="1" dirty="0">
                <a:solidFill>
                  <a:srgbClr val="004B82"/>
                </a:solidFill>
              </a:rPr>
              <a:t>ανιοντικό άνοιγμα</a:t>
            </a:r>
          </a:p>
          <a:p>
            <a:pPr lvl="0">
              <a:defRPr/>
            </a:pPr>
            <a:endParaRPr lang="en-US" b="1" dirty="0">
              <a:solidFill>
                <a:srgbClr val="004B82"/>
              </a:solidFill>
            </a:endParaRPr>
          </a:p>
          <a:p>
            <a:pPr lvl="0">
              <a:defRPr/>
            </a:pPr>
            <a:r>
              <a:rPr lang="el-GR" b="1" dirty="0">
                <a:solidFill>
                  <a:srgbClr val="004B82"/>
                </a:solidFill>
              </a:rPr>
              <a:t>Ημερήσια μέση τιμή</a:t>
            </a:r>
            <a:endParaRPr lang="en-US" b="1" dirty="0">
              <a:solidFill>
                <a:srgbClr val="004B82"/>
              </a:solidFill>
            </a:endParaRPr>
          </a:p>
          <a:p>
            <a:pPr lvl="0">
              <a:defRPr/>
            </a:pPr>
            <a:endParaRPr lang="el-GR" b="1" dirty="0">
              <a:solidFill>
                <a:srgbClr val="004B82"/>
              </a:solidFill>
            </a:endParaRPr>
          </a:p>
          <a:p>
            <a:endParaRPr lang="el-GR" b="1" dirty="0">
              <a:solidFill>
                <a:srgbClr val="004B82"/>
              </a:solidFill>
            </a:endParaRPr>
          </a:p>
        </p:txBody>
      </p:sp>
    </p:spTree>
    <p:extLst>
      <p:ext uri="{BB962C8B-B14F-4D97-AF65-F5344CB8AC3E}">
        <p14:creationId xmlns:p14="http://schemas.microsoft.com/office/powerpoint/2010/main" val="3557325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el-GR" sz="3200" dirty="0" smtClean="0"/>
              <a:t>Ο </a:t>
            </a:r>
            <a:r>
              <a:rPr lang="en-US" sz="3200" dirty="0" smtClean="0"/>
              <a:t>SPC </a:t>
            </a:r>
            <a:r>
              <a:rPr lang="el-GR" sz="3200" dirty="0" smtClean="0"/>
              <a:t>που βασίζεται στα αποτελέσματα των ασθενών ανιχνεύει σφάλματα και λάθη</a:t>
            </a:r>
            <a:endParaRPr lang="el-GR" sz="2800" dirty="0"/>
          </a:p>
        </p:txBody>
      </p:sp>
      <p:sp>
        <p:nvSpPr>
          <p:cNvPr id="8195" name="Rectangle 3"/>
          <p:cNvSpPr>
            <a:spLocks noGrp="1" noChangeArrowheads="1"/>
          </p:cNvSpPr>
          <p:nvPr>
            <p:ph idx="1"/>
          </p:nvPr>
        </p:nvSpPr>
        <p:spPr/>
        <p:txBody>
          <a:bodyPr>
            <a:normAutofit/>
          </a:bodyPr>
          <a:lstStyle/>
          <a:p>
            <a:pPr>
              <a:lnSpc>
                <a:spcPct val="150000"/>
              </a:lnSpc>
            </a:pPr>
            <a:r>
              <a:rPr lang="en-US" sz="2400" dirty="0" smtClean="0"/>
              <a:t>O </a:t>
            </a:r>
            <a:r>
              <a:rPr lang="el-GR" sz="2400" dirty="0" smtClean="0"/>
              <a:t>έλεγχος </a:t>
            </a:r>
            <a:r>
              <a:rPr lang="el-GR" sz="2400" dirty="0"/>
              <a:t>ποιότητας που βασίζεται στα αποτελέσματα ενός </a:t>
            </a:r>
            <a:r>
              <a:rPr lang="el-GR" sz="2400" dirty="0" smtClean="0"/>
              <a:t>ασθενούς</a:t>
            </a:r>
            <a:r>
              <a:rPr lang="en-US" sz="2400" dirty="0" smtClean="0"/>
              <a:t> </a:t>
            </a:r>
            <a:r>
              <a:rPr lang="el-GR" sz="2400" b="1" dirty="0" smtClean="0">
                <a:solidFill>
                  <a:srgbClr val="820000"/>
                </a:solidFill>
              </a:rPr>
              <a:t>ανιχνεύει </a:t>
            </a:r>
            <a:r>
              <a:rPr lang="el-GR" sz="2400" b="1" dirty="0">
                <a:solidFill>
                  <a:srgbClr val="820000"/>
                </a:solidFill>
              </a:rPr>
              <a:t>χονδροειδή </a:t>
            </a:r>
            <a:r>
              <a:rPr lang="el-GR" sz="2400" b="1" dirty="0" smtClean="0">
                <a:solidFill>
                  <a:srgbClr val="820000"/>
                </a:solidFill>
              </a:rPr>
              <a:t>λάθη</a:t>
            </a:r>
            <a:r>
              <a:rPr lang="el-GR" sz="2400" dirty="0" smtClean="0"/>
              <a:t>.</a:t>
            </a:r>
            <a:endParaRPr lang="el-GR" sz="2400" dirty="0"/>
          </a:p>
          <a:p>
            <a:pPr>
              <a:lnSpc>
                <a:spcPct val="150000"/>
              </a:lnSpc>
            </a:pPr>
            <a:endParaRPr lang="en-US" sz="2400" dirty="0"/>
          </a:p>
          <a:p>
            <a:pPr>
              <a:lnSpc>
                <a:spcPct val="150000"/>
              </a:lnSpc>
            </a:pPr>
            <a:r>
              <a:rPr lang="el-GR" sz="2400" dirty="0" smtClean="0"/>
              <a:t>Ο έλεγχος </a:t>
            </a:r>
            <a:r>
              <a:rPr lang="el-GR" sz="2400" dirty="0"/>
              <a:t>ποιότητας που βασίζεται στα αποτελέσματα πολλών </a:t>
            </a:r>
            <a:r>
              <a:rPr lang="el-GR" sz="2400" dirty="0" smtClean="0"/>
              <a:t>ασθενών </a:t>
            </a:r>
            <a:r>
              <a:rPr lang="el-GR" sz="2400" b="1" dirty="0" smtClean="0">
                <a:solidFill>
                  <a:srgbClr val="820000"/>
                </a:solidFill>
              </a:rPr>
              <a:t>ανιχνεύει </a:t>
            </a:r>
            <a:r>
              <a:rPr lang="el-GR" sz="2400" b="1" dirty="0">
                <a:solidFill>
                  <a:srgbClr val="820000"/>
                </a:solidFill>
              </a:rPr>
              <a:t>συστηματικά </a:t>
            </a:r>
            <a:r>
              <a:rPr lang="el-GR" sz="2400" b="1" dirty="0" smtClean="0">
                <a:solidFill>
                  <a:srgbClr val="820000"/>
                </a:solidFill>
              </a:rPr>
              <a:t>σφάλματα</a:t>
            </a:r>
            <a:r>
              <a:rPr lang="el-GR" sz="2400" dirty="0" smtClean="0"/>
              <a:t>.</a:t>
            </a:r>
            <a:endParaRPr lang="el-GR" sz="2400" dirty="0"/>
          </a:p>
          <a:p>
            <a:pPr>
              <a:buFont typeface="Wingdings" pitchFamily="2" charset="2"/>
              <a:buNone/>
            </a:pP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a:t>
            </a:fld>
            <a:endParaRPr lang="el-GR" dirty="0"/>
          </a:p>
        </p:txBody>
      </p:sp>
    </p:spTree>
    <p:extLst>
      <p:ext uri="{BB962C8B-B14F-4D97-AF65-F5344CB8AC3E}">
        <p14:creationId xmlns:p14="http://schemas.microsoft.com/office/powerpoint/2010/main" val="2124473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Μέθοδοι ελέγχου ποιότητας που βασίζονται στα αποτελέσματα ενός </a:t>
            </a:r>
            <a:r>
              <a:rPr lang="el-GR" dirty="0" smtClean="0"/>
              <a:t>ασθενούς</a:t>
            </a:r>
            <a:endParaRPr lang="el-GR" dirty="0"/>
          </a:p>
        </p:txBody>
      </p:sp>
      <p:sp>
        <p:nvSpPr>
          <p:cNvPr id="11267" name="Rectangle 3"/>
          <p:cNvSpPr>
            <a:spLocks noGrp="1" noChangeArrowheads="1"/>
          </p:cNvSpPr>
          <p:nvPr>
            <p:ph idx="1"/>
          </p:nvPr>
        </p:nvSpPr>
        <p:spPr/>
        <p:txBody>
          <a:bodyPr>
            <a:normAutofit/>
          </a:bodyPr>
          <a:lstStyle/>
          <a:p>
            <a:pPr>
              <a:buFont typeface="Wingdings" pitchFamily="2" charset="2"/>
              <a:buNone/>
            </a:pPr>
            <a:r>
              <a:rPr lang="el-GR" sz="2800" b="1" dirty="0">
                <a:solidFill>
                  <a:srgbClr val="004B82"/>
                </a:solidFill>
              </a:rPr>
              <a:t>Ανιχνεύει χονδροειδή λάθη</a:t>
            </a: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31</a:t>
            </a:fld>
            <a:endParaRPr lang="el-GR" dirty="0"/>
          </a:p>
        </p:txBody>
      </p:sp>
      <p:sp>
        <p:nvSpPr>
          <p:cNvPr id="11268" name="Rectangle 4"/>
          <p:cNvSpPr>
            <a:spLocks noGrp="1" noChangeArrowheads="1"/>
          </p:cNvSpPr>
          <p:nvPr>
            <p:ph type="body" sz="half" idx="4294967295"/>
          </p:nvPr>
        </p:nvSpPr>
        <p:spPr>
          <a:xfrm>
            <a:off x="467544" y="2132856"/>
            <a:ext cx="5818187" cy="2603500"/>
          </a:xfrm>
        </p:spPr>
        <p:txBody>
          <a:bodyPr/>
          <a:lstStyle/>
          <a:p>
            <a:r>
              <a:rPr lang="en-US" sz="2400" dirty="0"/>
              <a:t>Delta check – </a:t>
            </a:r>
            <a:r>
              <a:rPr lang="el-GR" sz="2400" dirty="0"/>
              <a:t>διαφορές δέλτα</a:t>
            </a:r>
          </a:p>
          <a:p>
            <a:pPr>
              <a:buFont typeface="Wingdings" pitchFamily="2" charset="2"/>
              <a:buNone/>
            </a:pPr>
            <a:endParaRPr lang="el-GR" sz="2400" dirty="0"/>
          </a:p>
          <a:p>
            <a:r>
              <a:rPr lang="en-US" sz="2400" dirty="0"/>
              <a:t>Alert Check – </a:t>
            </a:r>
            <a:r>
              <a:rPr lang="el-GR" sz="2400" dirty="0"/>
              <a:t>Όρια πανικού</a:t>
            </a:r>
          </a:p>
          <a:p>
            <a:pPr>
              <a:buFont typeface="Wingdings" pitchFamily="2" charset="2"/>
              <a:buNone/>
            </a:pPr>
            <a:endParaRPr lang="en-US" sz="2400" dirty="0"/>
          </a:p>
          <a:p>
            <a:endParaRPr lang="el-GR" sz="2400" dirty="0"/>
          </a:p>
        </p:txBody>
      </p:sp>
    </p:spTree>
    <p:extLst>
      <p:ext uri="{BB962C8B-B14F-4D97-AF65-F5344CB8AC3E}">
        <p14:creationId xmlns:p14="http://schemas.microsoft.com/office/powerpoint/2010/main" val="2330917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l-GR" sz="3600" dirty="0" smtClean="0">
                <a:solidFill>
                  <a:srgbClr val="820000"/>
                </a:solidFill>
              </a:rPr>
              <a:t>Διαφορές δέλτα (</a:t>
            </a:r>
            <a:r>
              <a:rPr lang="en-US" sz="3600" dirty="0" smtClean="0">
                <a:solidFill>
                  <a:srgbClr val="820000"/>
                </a:solidFill>
              </a:rPr>
              <a:t>Delta check</a:t>
            </a:r>
            <a:r>
              <a:rPr lang="el-GR" sz="3600" dirty="0" smtClean="0">
                <a:solidFill>
                  <a:srgbClr val="820000"/>
                </a:solidFill>
              </a:rPr>
              <a:t>)</a:t>
            </a:r>
            <a:endParaRPr lang="el-GR" sz="3600" dirty="0">
              <a:solidFill>
                <a:srgbClr val="820000"/>
              </a:solidFill>
            </a:endParaRPr>
          </a:p>
        </p:txBody>
      </p:sp>
      <p:sp>
        <p:nvSpPr>
          <p:cNvPr id="7" name="6 - Θέση αριθμού διαφάνειας"/>
          <p:cNvSpPr>
            <a:spLocks noGrp="1"/>
          </p:cNvSpPr>
          <p:nvPr>
            <p:ph type="sldNum" sz="quarter" idx="12"/>
          </p:nvPr>
        </p:nvSpPr>
        <p:spPr/>
        <p:txBody>
          <a:bodyPr/>
          <a:lstStyle/>
          <a:p>
            <a:fld id="{B9AD54DC-329C-4E1E-B803-4EAFA443F9D8}" type="slidenum">
              <a:rPr lang="el-GR" smtClean="0"/>
              <a:pPr/>
              <a:t>32</a:t>
            </a:fld>
            <a:endParaRPr lang="el-GR" dirty="0"/>
          </a:p>
        </p:txBody>
      </p:sp>
      <p:sp>
        <p:nvSpPr>
          <p:cNvPr id="12294" name="Rectangle 6"/>
          <p:cNvSpPr>
            <a:spLocks noChangeArrowheads="1"/>
          </p:cNvSpPr>
          <p:nvPr/>
        </p:nvSpPr>
        <p:spPr bwMode="auto">
          <a:xfrm>
            <a:off x="457200" y="2523028"/>
            <a:ext cx="3352800" cy="533400"/>
          </a:xfrm>
          <a:prstGeom prst="rect">
            <a:avLst/>
          </a:prstGeom>
          <a:noFill/>
          <a:ln w="9525">
            <a:noFill/>
            <a:miter lim="800000"/>
            <a:headEnd/>
            <a:tailEnd/>
          </a:ln>
          <a:effectLst/>
        </p:spPr>
        <p:txBody>
          <a:bodyPr anchor="ctr"/>
          <a:lstStyle/>
          <a:p>
            <a:pPr algn="l"/>
            <a:r>
              <a:rPr lang="el-GR" sz="2400" dirty="0">
                <a:latin typeface="+mn-lt"/>
              </a:rPr>
              <a:t>Υπολογίζεται ως</a:t>
            </a:r>
            <a:r>
              <a:rPr lang="en-US" sz="2400" dirty="0">
                <a:latin typeface="+mn-lt"/>
              </a:rPr>
              <a:t>:</a:t>
            </a:r>
            <a:endParaRPr lang="el-GR" sz="2400" dirty="0">
              <a:latin typeface="+mn-lt"/>
            </a:endParaRPr>
          </a:p>
        </p:txBody>
      </p:sp>
      <p:sp>
        <p:nvSpPr>
          <p:cNvPr id="12295" name="Text Box 7"/>
          <p:cNvSpPr txBox="1">
            <a:spLocks noChangeArrowheads="1"/>
          </p:cNvSpPr>
          <p:nvPr/>
        </p:nvSpPr>
        <p:spPr bwMode="auto">
          <a:xfrm>
            <a:off x="457200" y="3068960"/>
            <a:ext cx="8147248" cy="3077766"/>
          </a:xfrm>
          <a:prstGeom prst="rect">
            <a:avLst/>
          </a:prstGeom>
          <a:noFill/>
          <a:ln w="9525" algn="ctr">
            <a:noFill/>
            <a:miter lim="800000"/>
            <a:headEnd/>
            <a:tailEnd/>
          </a:ln>
          <a:effectLst/>
        </p:spPr>
        <p:txBody>
          <a:bodyPr wrap="square">
            <a:spAutoFit/>
          </a:bodyPr>
          <a:lstStyle/>
          <a:p>
            <a:pPr algn="l">
              <a:spcBef>
                <a:spcPts val="600"/>
              </a:spcBef>
              <a:spcAft>
                <a:spcPts val="600"/>
              </a:spcAft>
            </a:pPr>
            <a:r>
              <a:rPr lang="el-GR" sz="2400" b="1" dirty="0">
                <a:solidFill>
                  <a:srgbClr val="820000"/>
                </a:solidFill>
                <a:latin typeface="+mn-lt"/>
              </a:rPr>
              <a:t>Διαφορά</a:t>
            </a:r>
          </a:p>
          <a:p>
            <a:pPr algn="l">
              <a:spcBef>
                <a:spcPts val="600"/>
              </a:spcBef>
              <a:spcAft>
                <a:spcPts val="600"/>
              </a:spcAft>
            </a:pPr>
            <a:r>
              <a:rPr lang="el-GR" sz="2400" dirty="0">
                <a:latin typeface="+mn-lt"/>
              </a:rPr>
              <a:t>Τρέχουσα τιμή – Προηγούμενη τιμή</a:t>
            </a:r>
          </a:p>
          <a:p>
            <a:pPr algn="l">
              <a:spcBef>
                <a:spcPts val="600"/>
              </a:spcBef>
              <a:spcAft>
                <a:spcPts val="600"/>
              </a:spcAft>
            </a:pPr>
            <a:r>
              <a:rPr lang="el-GR" sz="2400" dirty="0" smtClean="0">
                <a:latin typeface="+mn-lt"/>
              </a:rPr>
              <a:t>Τρέχουσα </a:t>
            </a:r>
            <a:r>
              <a:rPr lang="el-GR" sz="2400" dirty="0">
                <a:latin typeface="+mn-lt"/>
              </a:rPr>
              <a:t>τιμή – Προηγούμενη τιμή|</a:t>
            </a:r>
          </a:p>
          <a:p>
            <a:pPr algn="l">
              <a:spcBef>
                <a:spcPts val="600"/>
              </a:spcBef>
              <a:spcAft>
                <a:spcPts val="600"/>
              </a:spcAft>
            </a:pPr>
            <a:r>
              <a:rPr lang="el-GR" sz="2400" b="1" dirty="0" smtClean="0">
                <a:solidFill>
                  <a:srgbClr val="820000"/>
                </a:solidFill>
                <a:latin typeface="+mn-lt"/>
              </a:rPr>
              <a:t>Ποσοστό</a:t>
            </a:r>
            <a:endParaRPr lang="el-GR" sz="2400" b="1" dirty="0">
              <a:solidFill>
                <a:srgbClr val="820000"/>
              </a:solidFill>
              <a:latin typeface="+mn-lt"/>
            </a:endParaRPr>
          </a:p>
          <a:p>
            <a:pPr algn="l">
              <a:spcBef>
                <a:spcPts val="600"/>
              </a:spcBef>
              <a:spcAft>
                <a:spcPts val="600"/>
              </a:spcAft>
            </a:pPr>
            <a:r>
              <a:rPr lang="el-GR" sz="2400" dirty="0">
                <a:latin typeface="+mn-lt"/>
              </a:rPr>
              <a:t>(Τρέχουσα τιμή – Προηγούμενη τιμή) </a:t>
            </a:r>
            <a:r>
              <a:rPr lang="en-US" sz="2400" dirty="0">
                <a:latin typeface="+mn-lt"/>
              </a:rPr>
              <a:t>x </a:t>
            </a:r>
            <a:r>
              <a:rPr lang="el-GR" sz="2400" dirty="0">
                <a:latin typeface="+mn-lt"/>
              </a:rPr>
              <a:t>100 / τρέχουσα τιμή</a:t>
            </a:r>
          </a:p>
          <a:p>
            <a:pPr algn="l">
              <a:spcBef>
                <a:spcPts val="600"/>
              </a:spcBef>
              <a:spcAft>
                <a:spcPts val="600"/>
              </a:spcAft>
            </a:pPr>
            <a:r>
              <a:rPr lang="el-GR" sz="2400" dirty="0" smtClean="0">
                <a:latin typeface="+mn-lt"/>
              </a:rPr>
              <a:t>|(</a:t>
            </a:r>
            <a:r>
              <a:rPr lang="el-GR" sz="2400" dirty="0">
                <a:latin typeface="+mn-lt"/>
              </a:rPr>
              <a:t>Τρέχουσα τιμή – Προηγούμενη τιμή) </a:t>
            </a:r>
            <a:r>
              <a:rPr lang="en-US" sz="2400" dirty="0">
                <a:latin typeface="+mn-lt"/>
              </a:rPr>
              <a:t>x </a:t>
            </a:r>
            <a:r>
              <a:rPr lang="el-GR" sz="2400" dirty="0">
                <a:latin typeface="+mn-lt"/>
              </a:rPr>
              <a:t>100 / τρέχουσα τιμή</a:t>
            </a:r>
            <a:r>
              <a:rPr lang="el-GR" sz="2400" dirty="0" smtClean="0">
                <a:latin typeface="+mn-lt"/>
              </a:rPr>
              <a:t>|</a:t>
            </a:r>
            <a:endParaRPr lang="el-GR" sz="2400" dirty="0">
              <a:latin typeface="+mn-lt"/>
            </a:endParaRPr>
          </a:p>
        </p:txBody>
      </p:sp>
      <p:sp>
        <p:nvSpPr>
          <p:cNvPr id="2" name="Content Placeholder 1"/>
          <p:cNvSpPr>
            <a:spLocks noGrp="1"/>
          </p:cNvSpPr>
          <p:nvPr>
            <p:ph idx="1"/>
          </p:nvPr>
        </p:nvSpPr>
        <p:spPr>
          <a:xfrm>
            <a:off x="457200" y="1196752"/>
            <a:ext cx="8229600" cy="1224136"/>
          </a:xfrm>
        </p:spPr>
        <p:txBody>
          <a:bodyPr>
            <a:normAutofit/>
          </a:bodyPr>
          <a:lstStyle/>
          <a:p>
            <a:r>
              <a:rPr lang="el-GR" sz="2400" dirty="0"/>
              <a:t>Είναι η διαφορά μεταξύ του πιο πρόσφατου και του αμέσως προηγούμενου αποτελέσματος στο δείγμα του ίδιου ασθενούς</a:t>
            </a:r>
          </a:p>
          <a:p>
            <a:endParaRPr lang="el-GR" sz="2400" dirty="0"/>
          </a:p>
        </p:txBody>
      </p:sp>
    </p:spTree>
    <p:extLst>
      <p:ext uri="{BB962C8B-B14F-4D97-AF65-F5344CB8AC3E}">
        <p14:creationId xmlns:p14="http://schemas.microsoft.com/office/powerpoint/2010/main" val="892986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l-GR" sz="3600" dirty="0">
                <a:solidFill>
                  <a:srgbClr val="820000"/>
                </a:solidFill>
              </a:rPr>
              <a:t>Όρια ελέγχου </a:t>
            </a:r>
            <a:r>
              <a:rPr lang="en-US" sz="3600" dirty="0">
                <a:solidFill>
                  <a:srgbClr val="820000"/>
                </a:solidFill>
              </a:rPr>
              <a:t>delta </a:t>
            </a:r>
            <a:r>
              <a:rPr lang="en-US" sz="3600" dirty="0" smtClean="0">
                <a:solidFill>
                  <a:srgbClr val="820000"/>
                </a:solidFill>
              </a:rPr>
              <a:t>check </a:t>
            </a:r>
            <a:r>
              <a:rPr lang="en-US" sz="2800" b="0" dirty="0" smtClean="0">
                <a:solidFill>
                  <a:srgbClr val="820000"/>
                </a:solidFill>
              </a:rPr>
              <a:t>(1 </a:t>
            </a:r>
            <a:r>
              <a:rPr lang="el-GR" sz="2800" b="0" dirty="0" smtClean="0">
                <a:solidFill>
                  <a:srgbClr val="820000"/>
                </a:solidFill>
              </a:rPr>
              <a:t>από </a:t>
            </a:r>
            <a:r>
              <a:rPr lang="en-US" sz="2800" b="0" dirty="0" smtClean="0">
                <a:solidFill>
                  <a:srgbClr val="820000"/>
                </a:solidFill>
              </a:rPr>
              <a:t>8</a:t>
            </a:r>
            <a:r>
              <a:rPr lang="el-GR" sz="2800" b="0" dirty="0" smtClean="0">
                <a:solidFill>
                  <a:srgbClr val="820000"/>
                </a:solidFill>
              </a:rPr>
              <a:t>)</a:t>
            </a:r>
            <a:endParaRPr lang="el-GR" sz="2800" b="0" dirty="0">
              <a:solidFill>
                <a:srgbClr val="820000"/>
              </a:solidFill>
            </a:endParaRPr>
          </a:p>
        </p:txBody>
      </p:sp>
      <p:sp>
        <p:nvSpPr>
          <p:cNvPr id="36867" name="Rectangle 3"/>
          <p:cNvSpPr>
            <a:spLocks noGrp="1" noChangeArrowheads="1"/>
          </p:cNvSpPr>
          <p:nvPr>
            <p:ph idx="1"/>
          </p:nvPr>
        </p:nvSpPr>
        <p:spPr>
          <a:xfrm>
            <a:off x="457200" y="1196752"/>
            <a:ext cx="5698976" cy="5040560"/>
          </a:xfrm>
        </p:spPr>
        <p:txBody>
          <a:bodyPr>
            <a:normAutofit/>
          </a:bodyPr>
          <a:lstStyle/>
          <a:p>
            <a:pPr marL="0" indent="0" algn="l">
              <a:buNone/>
            </a:pPr>
            <a:r>
              <a:rPr lang="el-GR" sz="2400" b="1" dirty="0">
                <a:solidFill>
                  <a:schemeClr val="tx1"/>
                </a:solidFill>
              </a:rPr>
              <a:t>Υπάρχουν δύο κύριοι τρόποι υπολογισμού των ορίων ελέγχου</a:t>
            </a:r>
            <a:r>
              <a:rPr lang="en-US" sz="2400" b="1" dirty="0">
                <a:solidFill>
                  <a:schemeClr val="tx1"/>
                </a:solidFill>
              </a:rPr>
              <a:t>:</a:t>
            </a:r>
            <a:r>
              <a:rPr lang="en-US" sz="2800" b="1" dirty="0">
                <a:solidFill>
                  <a:schemeClr val="tx1"/>
                </a:solidFill>
              </a:rPr>
              <a:t> </a:t>
            </a:r>
            <a:endParaRPr lang="el-GR" sz="2800" b="1" dirty="0">
              <a:solidFill>
                <a:schemeClr val="tx1"/>
              </a:solidFill>
            </a:endParaRPr>
          </a:p>
          <a:p>
            <a:pPr algn="l">
              <a:buFont typeface="Wingdings" pitchFamily="2" charset="2"/>
              <a:buChar char="u"/>
            </a:pPr>
            <a:endParaRPr lang="el-GR" sz="2400" b="1" dirty="0">
              <a:solidFill>
                <a:schemeClr val="tx1"/>
              </a:solidFill>
            </a:endParaRPr>
          </a:p>
          <a:p>
            <a:pPr algn="l">
              <a:buFont typeface="Wingdings" panose="05000000000000000000" pitchFamily="2" charset="2"/>
              <a:buChar char="q"/>
            </a:pPr>
            <a:r>
              <a:rPr lang="en-US" sz="2400" dirty="0">
                <a:solidFill>
                  <a:schemeClr val="tx1"/>
                </a:solidFill>
              </a:rPr>
              <a:t> </a:t>
            </a:r>
            <a:r>
              <a:rPr lang="el-GR" sz="2400" dirty="0">
                <a:solidFill>
                  <a:schemeClr val="tx1"/>
                </a:solidFill>
              </a:rPr>
              <a:t>Με βάση την βιολογική διακύμανση των τιμών των ασθενών</a:t>
            </a:r>
          </a:p>
          <a:p>
            <a:pPr>
              <a:buFont typeface="Wingdings" panose="05000000000000000000" pitchFamily="2" charset="2"/>
              <a:buChar char="q"/>
            </a:pPr>
            <a:endParaRPr lang="el-GR" sz="2400" dirty="0">
              <a:solidFill>
                <a:schemeClr val="tx1"/>
              </a:solidFill>
            </a:endParaRPr>
          </a:p>
          <a:p>
            <a:pPr algn="l">
              <a:buFont typeface="Wingdings" panose="05000000000000000000" pitchFamily="2" charset="2"/>
              <a:buChar char="q"/>
            </a:pPr>
            <a:r>
              <a:rPr lang="el-GR" sz="2400" dirty="0">
                <a:solidFill>
                  <a:schemeClr val="tx1"/>
                </a:solidFill>
              </a:rPr>
              <a:t> </a:t>
            </a:r>
            <a:r>
              <a:rPr lang="el-GR" sz="2400" dirty="0" smtClean="0">
                <a:solidFill>
                  <a:schemeClr val="tx1"/>
                </a:solidFill>
              </a:rPr>
              <a:t>Με </a:t>
            </a:r>
            <a:r>
              <a:rPr lang="el-GR" sz="2400" dirty="0">
                <a:solidFill>
                  <a:schemeClr val="tx1"/>
                </a:solidFill>
              </a:rPr>
              <a:t>βάση </a:t>
            </a:r>
            <a:r>
              <a:rPr lang="el-GR" sz="2400" dirty="0" smtClean="0">
                <a:solidFill>
                  <a:schemeClr val="tx1"/>
                </a:solidFill>
              </a:rPr>
              <a:t>με </a:t>
            </a:r>
            <a:r>
              <a:rPr lang="el-GR" sz="2400" dirty="0">
                <a:solidFill>
                  <a:schemeClr val="tx1"/>
                </a:solidFill>
              </a:rPr>
              <a:t>στατιστική ανάλυση πολυάριθμων </a:t>
            </a:r>
            <a:r>
              <a:rPr lang="en-US" sz="2400" dirty="0">
                <a:solidFill>
                  <a:schemeClr val="tx1"/>
                </a:solidFill>
              </a:rPr>
              <a:t>delta check</a:t>
            </a:r>
            <a:endParaRPr lang="el-GR" sz="2400" dirty="0">
              <a:solidFill>
                <a:schemeClr val="tx1"/>
              </a:solidFill>
            </a:endParaRPr>
          </a:p>
        </p:txBody>
      </p:sp>
    </p:spTree>
    <p:extLst>
      <p:ext uri="{BB962C8B-B14F-4D97-AF65-F5344CB8AC3E}">
        <p14:creationId xmlns:p14="http://schemas.microsoft.com/office/powerpoint/2010/main" val="30191546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solidFill>
                  <a:srgbClr val="820000"/>
                </a:solidFill>
              </a:rPr>
              <a:t>Όρια ελέγχου delta check </a:t>
            </a:r>
            <a:r>
              <a:rPr lang="en-US" sz="2800" dirty="0" smtClean="0">
                <a:solidFill>
                  <a:srgbClr val="820000"/>
                </a:solidFill>
              </a:rPr>
              <a:t/>
            </a:r>
            <a:br>
              <a:rPr lang="en-US" sz="2800" dirty="0" smtClean="0">
                <a:solidFill>
                  <a:srgbClr val="820000"/>
                </a:solidFill>
              </a:rPr>
            </a:br>
            <a:r>
              <a:rPr lang="el-GR" sz="2800" dirty="0" smtClean="0">
                <a:solidFill>
                  <a:srgbClr val="820000"/>
                </a:solidFill>
              </a:rPr>
              <a:t>που </a:t>
            </a:r>
            <a:r>
              <a:rPr lang="el-GR" sz="2800" dirty="0">
                <a:solidFill>
                  <a:srgbClr val="820000"/>
                </a:solidFill>
              </a:rPr>
              <a:t>βασίζονται στη </a:t>
            </a:r>
            <a:r>
              <a:rPr lang="el-GR" sz="2800" dirty="0" smtClean="0">
                <a:solidFill>
                  <a:srgbClr val="820000"/>
                </a:solidFill>
              </a:rPr>
              <a:t>βιολογική</a:t>
            </a:r>
            <a:r>
              <a:rPr lang="en-US" sz="2800" dirty="0" smtClean="0">
                <a:solidFill>
                  <a:srgbClr val="820000"/>
                </a:solidFill>
              </a:rPr>
              <a:t> </a:t>
            </a:r>
            <a:r>
              <a:rPr lang="el-GR" sz="2800" dirty="0" smtClean="0">
                <a:solidFill>
                  <a:srgbClr val="820000"/>
                </a:solidFill>
              </a:rPr>
              <a:t>διακύμανση </a:t>
            </a:r>
            <a:r>
              <a:rPr lang="el-GR" sz="2800" b="0" dirty="0">
                <a:solidFill>
                  <a:srgbClr val="820000"/>
                </a:solidFill>
              </a:rPr>
              <a:t>(2 από </a:t>
            </a:r>
            <a:r>
              <a:rPr lang="en-US" sz="2800" b="0" dirty="0" smtClean="0">
                <a:solidFill>
                  <a:srgbClr val="820000"/>
                </a:solidFill>
              </a:rPr>
              <a:t>8</a:t>
            </a:r>
            <a:r>
              <a:rPr lang="el-GR" sz="2800" b="0" dirty="0" smtClean="0">
                <a:solidFill>
                  <a:srgbClr val="820000"/>
                </a:solidFill>
              </a:rPr>
              <a:t>)</a:t>
            </a:r>
            <a:endParaRPr lang="el-GR" sz="2800" b="0" dirty="0">
              <a:solidFill>
                <a:srgbClr val="820000"/>
              </a:solidFill>
            </a:endParaRPr>
          </a:p>
        </p:txBody>
      </p:sp>
      <p:sp>
        <p:nvSpPr>
          <p:cNvPr id="7" name="6 - Θέση αριθμού διαφάνειας"/>
          <p:cNvSpPr>
            <a:spLocks noGrp="1"/>
          </p:cNvSpPr>
          <p:nvPr>
            <p:ph type="sldNum" sz="quarter" idx="12"/>
          </p:nvPr>
        </p:nvSpPr>
        <p:spPr/>
        <p:txBody>
          <a:bodyPr/>
          <a:lstStyle/>
          <a:p>
            <a:fld id="{582A921A-1FD0-4F3E-94D9-76200A0B207A}" type="slidenum">
              <a:rPr lang="el-GR" smtClean="0"/>
              <a:pPr/>
              <a:t>34</a:t>
            </a:fld>
            <a:endParaRPr lang="el-GR" dirty="0"/>
          </a:p>
        </p:txBody>
      </p:sp>
      <p:sp>
        <p:nvSpPr>
          <p:cNvPr id="37894" name="Rectangle 6"/>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l-GR" dirty="0"/>
          </a:p>
        </p:txBody>
      </p:sp>
      <p:sp>
        <p:nvSpPr>
          <p:cNvPr id="3" name="Content Placeholder 2"/>
          <p:cNvSpPr>
            <a:spLocks noGrp="1"/>
          </p:cNvSpPr>
          <p:nvPr>
            <p:ph idx="1"/>
          </p:nvPr>
        </p:nvSpPr>
        <p:spPr>
          <a:xfrm>
            <a:off x="457200" y="1196752"/>
            <a:ext cx="8229600" cy="2448272"/>
          </a:xfrm>
        </p:spPr>
        <p:txBody>
          <a:bodyPr>
            <a:normAutofit fontScale="25000" lnSpcReduction="20000"/>
          </a:bodyPr>
          <a:lstStyle/>
          <a:p>
            <a:pPr>
              <a:lnSpc>
                <a:spcPct val="150000"/>
              </a:lnSpc>
              <a:buNone/>
            </a:pPr>
            <a:r>
              <a:rPr lang="el-GR" sz="9600" b="1" dirty="0"/>
              <a:t>Δύο σχετικές επιλογές</a:t>
            </a:r>
          </a:p>
          <a:p>
            <a:pPr>
              <a:lnSpc>
                <a:spcPct val="150000"/>
              </a:lnSpc>
            </a:pPr>
            <a:r>
              <a:rPr lang="el-GR" sz="9600" dirty="0"/>
              <a:t>Μπορούν να χρησιμοποιούν οι βιολογικές διακυμάνσεις των μεταβολιτών που αναφέρονται στην βιβλιογραφία. </a:t>
            </a:r>
          </a:p>
          <a:p>
            <a:pPr>
              <a:lnSpc>
                <a:spcPct val="150000"/>
              </a:lnSpc>
            </a:pPr>
            <a:r>
              <a:rPr lang="el-GR" sz="9600" dirty="0"/>
              <a:t>Μπορούν να υπολογιστούν από το εργαστήριο χρησιμοποιώντας τον τύπο</a:t>
            </a:r>
            <a:r>
              <a:rPr lang="en-US" sz="9600" dirty="0" smtClean="0"/>
              <a:t>:</a:t>
            </a:r>
            <a:r>
              <a:rPr lang="el-GR" sz="9600" dirty="0" smtClean="0">
                <a:cs typeface="Times New Roman" pitchFamily="18" charset="0"/>
              </a:rPr>
              <a:t>  </a:t>
            </a:r>
            <a:endParaRPr lang="el-GR" sz="9600" dirty="0">
              <a:cs typeface="Times New Roman" pitchFamily="18" charset="0"/>
            </a:endParaRPr>
          </a:p>
          <a:p>
            <a:pPr marL="0" indent="0">
              <a:lnSpc>
                <a:spcPct val="150000"/>
              </a:lnSpc>
              <a:buFont typeface="Wingdings" pitchFamily="2" charset="2"/>
              <a:buNone/>
            </a:pPr>
            <a:endParaRPr lang="el-GR" dirty="0">
              <a:cs typeface="Times New Roman" pitchFamily="18" charset="0"/>
            </a:endParaRPr>
          </a:p>
          <a:p>
            <a:pPr algn="just">
              <a:lnSpc>
                <a:spcPct val="150000"/>
              </a:lnSpc>
              <a:buFont typeface="Wingdings" pitchFamily="2" charset="2"/>
              <a:buNone/>
            </a:pPr>
            <a:endParaRPr lang="el-GR" sz="2400" dirty="0"/>
          </a:p>
          <a:p>
            <a:pPr>
              <a:lnSpc>
                <a:spcPct val="150000"/>
              </a:lnSpc>
              <a:buFont typeface="Wingdings" pitchFamily="2" charset="2"/>
              <a:buNone/>
            </a:pPr>
            <a:r>
              <a:rPr lang="el-GR" sz="1200" dirty="0"/>
              <a:t>     </a:t>
            </a:r>
            <a:endParaRPr lang="el-GR" sz="800" dirty="0"/>
          </a:p>
          <a:p>
            <a:pPr algn="just">
              <a:lnSpc>
                <a:spcPct val="80000"/>
              </a:lnSpc>
              <a:buFont typeface="Wingdings" pitchFamily="2" charset="2"/>
              <a:buNone/>
            </a:pPr>
            <a:endParaRPr lang="en-US" sz="800" dirty="0">
              <a:latin typeface="Times New Roman" pitchFamily="18" charset="0"/>
            </a:endParaRPr>
          </a:p>
          <a:p>
            <a:pPr>
              <a:lnSpc>
                <a:spcPct val="80000"/>
              </a:lnSpc>
            </a:pPr>
            <a:endParaRPr lang="el-GR" sz="800" dirty="0">
              <a:latin typeface="Times New Roman" pitchFamily="18" charset="0"/>
            </a:endParaRPr>
          </a:p>
          <a:p>
            <a:endParaRPr lang="el-GR" dirty="0"/>
          </a:p>
        </p:txBody>
      </p:sp>
      <p:sp>
        <p:nvSpPr>
          <p:cNvPr id="4" name="Rectangle 3"/>
          <p:cNvSpPr/>
          <p:nvPr/>
        </p:nvSpPr>
        <p:spPr>
          <a:xfrm>
            <a:off x="457200" y="4653136"/>
            <a:ext cx="8136904" cy="1865126"/>
          </a:xfrm>
          <a:prstGeom prst="rect">
            <a:avLst/>
          </a:prstGeom>
        </p:spPr>
        <p:txBody>
          <a:bodyPr wrap="square">
            <a:spAutoFit/>
          </a:bodyPr>
          <a:lstStyle/>
          <a:p>
            <a:pPr marL="0" indent="0">
              <a:lnSpc>
                <a:spcPct val="120000"/>
              </a:lnSpc>
              <a:buFont typeface="Wingdings" pitchFamily="2" charset="2"/>
              <a:buNone/>
            </a:pPr>
            <a:r>
              <a:rPr lang="en-US" sz="2400" dirty="0">
                <a:latin typeface="+mn-lt"/>
                <a:cs typeface="Times New Roman" pitchFamily="18" charset="0"/>
              </a:rPr>
              <a:t>SD</a:t>
            </a:r>
            <a:r>
              <a:rPr lang="el-GR" sz="2400" baseline="-30000" dirty="0">
                <a:latin typeface="+mn-lt"/>
                <a:cs typeface="Times New Roman" pitchFamily="18" charset="0"/>
              </a:rPr>
              <a:t>αναλυτική</a:t>
            </a:r>
            <a:r>
              <a:rPr lang="en-US" sz="2400" baseline="-30000" dirty="0">
                <a:latin typeface="+mn-lt"/>
                <a:cs typeface="Times New Roman" pitchFamily="18" charset="0"/>
              </a:rPr>
              <a:t> </a:t>
            </a:r>
            <a:r>
              <a:rPr lang="en-US" sz="2400" dirty="0">
                <a:latin typeface="+mn-lt"/>
                <a:cs typeface="Times New Roman" pitchFamily="18" charset="0"/>
              </a:rPr>
              <a:t>= </a:t>
            </a:r>
            <a:r>
              <a:rPr lang="el-GR" sz="2400" dirty="0">
                <a:latin typeface="+mn-lt"/>
              </a:rPr>
              <a:t>Η τυπική απόκλιση πολυάριθμων τιμών </a:t>
            </a:r>
            <a:r>
              <a:rPr lang="en-US" sz="2400" dirty="0">
                <a:latin typeface="+mn-lt"/>
              </a:rPr>
              <a:t>controls </a:t>
            </a:r>
            <a:r>
              <a:rPr lang="el-GR" sz="2400" dirty="0">
                <a:latin typeface="+mn-lt"/>
              </a:rPr>
              <a:t>διαδοχικών ημερών.</a:t>
            </a:r>
          </a:p>
          <a:p>
            <a:pPr marL="0" indent="0">
              <a:lnSpc>
                <a:spcPct val="120000"/>
              </a:lnSpc>
              <a:buFont typeface="Wingdings" pitchFamily="2" charset="2"/>
              <a:buNone/>
            </a:pPr>
            <a:r>
              <a:rPr lang="en-US" sz="2400" dirty="0">
                <a:latin typeface="+mn-lt"/>
                <a:cs typeface="Times New Roman" pitchFamily="18" charset="0"/>
              </a:rPr>
              <a:t>SD</a:t>
            </a:r>
            <a:r>
              <a:rPr lang="el-GR" sz="2400" baseline="-30000" dirty="0">
                <a:latin typeface="+mn-lt"/>
                <a:cs typeface="Times New Roman" pitchFamily="18" charset="0"/>
              </a:rPr>
              <a:t>ολική</a:t>
            </a:r>
            <a:r>
              <a:rPr lang="en-US" sz="2400" baseline="-30000" dirty="0">
                <a:latin typeface="+mn-lt"/>
                <a:cs typeface="Times New Roman" pitchFamily="18" charset="0"/>
              </a:rPr>
              <a:t> </a:t>
            </a:r>
            <a:r>
              <a:rPr lang="en-US" sz="2400" dirty="0">
                <a:latin typeface="+mn-lt"/>
                <a:cs typeface="Times New Roman" pitchFamily="18" charset="0"/>
              </a:rPr>
              <a:t>= </a:t>
            </a:r>
            <a:r>
              <a:rPr lang="el-GR" sz="2400" dirty="0" smtClean="0">
                <a:latin typeface="+mn-lt"/>
                <a:cs typeface="Times New Roman" pitchFamily="18" charset="0"/>
              </a:rPr>
              <a:t>Η</a:t>
            </a:r>
            <a:r>
              <a:rPr lang="en-US" sz="2400" dirty="0" smtClean="0">
                <a:latin typeface="+mn-lt"/>
                <a:cs typeface="Times New Roman" pitchFamily="18" charset="0"/>
              </a:rPr>
              <a:t> </a:t>
            </a:r>
            <a:r>
              <a:rPr lang="el-GR" sz="2400" dirty="0" smtClean="0">
                <a:latin typeface="+mn-lt"/>
                <a:cs typeface="Times New Roman" pitchFamily="18" charset="0"/>
              </a:rPr>
              <a:t>μέση </a:t>
            </a:r>
            <a:r>
              <a:rPr lang="el-GR" sz="2400" dirty="0">
                <a:latin typeface="+mn-lt"/>
                <a:cs typeface="Times New Roman" pitchFamily="18" charset="0"/>
              </a:rPr>
              <a:t>τυπική απόκλιση αρκετών φυσιολογικών ανθρώπων ύστερα από μετρήσεις διαδοχικών ημερών</a:t>
            </a:r>
            <a:endParaRPr lang="el-GR" sz="2400" dirty="0">
              <a:latin typeface="+mn-lt"/>
            </a:endParaRPr>
          </a:p>
        </p:txBody>
      </p:sp>
      <p:graphicFrame>
        <p:nvGraphicFramePr>
          <p:cNvPr id="5" name="Object 4"/>
          <p:cNvGraphicFramePr>
            <a:graphicFrameLocks noGrp="1" noChangeAspect="1"/>
          </p:cNvGraphicFramePr>
          <p:nvPr>
            <p:extLst>
              <p:ext uri="{D42A27DB-BD31-4B8C-83A1-F6EECF244321}">
                <p14:modId xmlns:p14="http://schemas.microsoft.com/office/powerpoint/2010/main" val="3453090532"/>
              </p:ext>
            </p:extLst>
          </p:nvPr>
        </p:nvGraphicFramePr>
        <p:xfrm>
          <a:off x="107504" y="3997971"/>
          <a:ext cx="4768148" cy="504056"/>
        </p:xfrm>
        <a:graphic>
          <a:graphicData uri="http://schemas.openxmlformats.org/presentationml/2006/ole">
            <mc:AlternateContent xmlns:mc="http://schemas.openxmlformats.org/markup-compatibility/2006">
              <mc:Choice xmlns:v="urn:schemas-microsoft-com:vml" Requires="v">
                <p:oleObj spid="_x0000_s3107" name="Εξίσωση" r:id="rId4" imgW="2120760" imgH="228600" progId="Equation.3">
                  <p:embed/>
                </p:oleObj>
              </mc:Choice>
              <mc:Fallback>
                <p:oleObj name="Εξίσωση" r:id="rId4" imgW="2120760" imgH="228600" progId="Equation.3">
                  <p:embed/>
                  <p:pic>
                    <p:nvPicPr>
                      <p:cNvPr id="0" name="Object 13"/>
                      <p:cNvPicPr>
                        <a:picLocks noGrp="1" noChangeAspect="1" noChangeArrowheads="1"/>
                      </p:cNvPicPr>
                      <p:nvPr/>
                    </p:nvPicPr>
                    <p:blipFill>
                      <a:blip r:embed="rId5"/>
                      <a:srcRect/>
                      <a:stretch>
                        <a:fillRect/>
                      </a:stretch>
                    </p:blipFill>
                    <p:spPr bwMode="auto">
                      <a:xfrm>
                        <a:off x="107504" y="3997971"/>
                        <a:ext cx="4768148" cy="504056"/>
                      </a:xfrm>
                      <a:prstGeom prst="rect">
                        <a:avLst/>
                      </a:prstGeom>
                      <a:solidFill>
                        <a:srgbClr val="CCFFFF"/>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53115892"/>
              </p:ext>
            </p:extLst>
          </p:nvPr>
        </p:nvGraphicFramePr>
        <p:xfrm>
          <a:off x="5171486" y="3985438"/>
          <a:ext cx="3987782" cy="552599"/>
        </p:xfrm>
        <a:graphic>
          <a:graphicData uri="http://schemas.openxmlformats.org/presentationml/2006/ole">
            <mc:AlternateContent xmlns:mc="http://schemas.openxmlformats.org/markup-compatibility/2006">
              <mc:Choice xmlns:v="urn:schemas-microsoft-com:vml" Requires="v">
                <p:oleObj spid="_x0000_s3108" name="Εξίσωση" r:id="rId6" imgW="2133600" imgH="292100" progId="Equation.3">
                  <p:embed/>
                </p:oleObj>
              </mc:Choice>
              <mc:Fallback>
                <p:oleObj name="Εξίσωση" r:id="rId6" imgW="2133600" imgH="292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1486" y="3985438"/>
                        <a:ext cx="3987782" cy="552599"/>
                      </a:xfrm>
                      <a:prstGeom prst="rect">
                        <a:avLst/>
                      </a:prstGeom>
                      <a:solidFill>
                        <a:schemeClr val="bg1">
                          <a:alpha val="18823"/>
                        </a:schemeClr>
                      </a:solidFill>
                      <a:ln>
                        <a:noFill/>
                      </a:ln>
                    </p:spPr>
                  </p:pic>
                </p:oleObj>
              </mc:Fallback>
            </mc:AlternateContent>
          </a:graphicData>
        </a:graphic>
      </p:graphicFrame>
      <p:sp>
        <p:nvSpPr>
          <p:cNvPr id="9" name="Rectangle 8"/>
          <p:cNvSpPr/>
          <p:nvPr/>
        </p:nvSpPr>
        <p:spPr>
          <a:xfrm>
            <a:off x="4963183" y="4077072"/>
            <a:ext cx="312906" cy="369332"/>
          </a:xfrm>
          <a:prstGeom prst="rect">
            <a:avLst/>
          </a:prstGeom>
        </p:spPr>
        <p:txBody>
          <a:bodyPr wrap="none">
            <a:spAutoFit/>
          </a:bodyPr>
          <a:lstStyle/>
          <a:p>
            <a:r>
              <a:rPr lang="el-GR" dirty="0">
                <a:latin typeface="+mn-lt"/>
              </a:rPr>
              <a:t>ή</a:t>
            </a:r>
          </a:p>
        </p:txBody>
      </p:sp>
    </p:spTree>
    <p:extLst>
      <p:ext uri="{BB962C8B-B14F-4D97-AF65-F5344CB8AC3E}">
        <p14:creationId xmlns:p14="http://schemas.microsoft.com/office/powerpoint/2010/main" val="2741360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28192"/>
          </a:xfrm>
        </p:spPr>
        <p:txBody>
          <a:bodyPr>
            <a:noAutofit/>
          </a:bodyPr>
          <a:lstStyle/>
          <a:p>
            <a:r>
              <a:rPr lang="el-GR" sz="3200" dirty="0"/>
              <a:t>Όρια ελέγχου delta </a:t>
            </a:r>
            <a:r>
              <a:rPr lang="el-GR" sz="3200" dirty="0" smtClean="0"/>
              <a:t>check</a:t>
            </a:r>
            <a:r>
              <a:rPr lang="el-GR" sz="3200" dirty="0"/>
              <a:t/>
            </a:r>
            <a:br>
              <a:rPr lang="el-GR" sz="3200" dirty="0"/>
            </a:br>
            <a:r>
              <a:rPr lang="el-GR" sz="3200" dirty="0"/>
              <a:t>Παράδειγμα βιολογικών διακυμάνσεων από τη διεθνή βιβλιογραφία </a:t>
            </a:r>
            <a:r>
              <a:rPr lang="el-GR" sz="2800" b="0" dirty="0" smtClean="0"/>
              <a:t>(</a:t>
            </a:r>
            <a:r>
              <a:rPr lang="el-GR" sz="2800" b="0" dirty="0"/>
              <a:t>3 από </a:t>
            </a:r>
            <a:r>
              <a:rPr lang="en-US" sz="2800" b="0" dirty="0" smtClean="0"/>
              <a:t>8</a:t>
            </a:r>
            <a:r>
              <a:rPr lang="el-GR" sz="2800" b="0" dirty="0" smtClean="0"/>
              <a:t>)</a:t>
            </a:r>
            <a:endParaRPr lang="el-GR" sz="2800" b="0" dirty="0"/>
          </a:p>
        </p:txBody>
      </p:sp>
      <p:graphicFrame>
        <p:nvGraphicFramePr>
          <p:cNvPr id="157924" name="Group 228"/>
          <p:cNvGraphicFramePr>
            <a:graphicFrameLocks noGrp="1"/>
          </p:cNvGraphicFramePr>
          <p:nvPr>
            <p:ph idx="1"/>
            <p:extLst>
              <p:ext uri="{D42A27DB-BD31-4B8C-83A1-F6EECF244321}">
                <p14:modId xmlns:p14="http://schemas.microsoft.com/office/powerpoint/2010/main" val="864018904"/>
              </p:ext>
            </p:extLst>
          </p:nvPr>
        </p:nvGraphicFramePr>
        <p:xfrm>
          <a:off x="575556" y="1844824"/>
          <a:ext cx="7992888" cy="4114800"/>
        </p:xfrm>
        <a:graphic>
          <a:graphicData uri="http://schemas.openxmlformats.org/drawingml/2006/table">
            <a:tbl>
              <a:tblPr/>
              <a:tblGrid>
                <a:gridCol w="2168041"/>
                <a:gridCol w="4087261"/>
                <a:gridCol w="1737586"/>
              </a:tblGrid>
              <a:tr h="342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1" i="0" u="none" strike="noStrike" cap="none" normalizeH="0" baseline="0" dirty="0" smtClean="0">
                          <a:ln>
                            <a:noFill/>
                          </a:ln>
                          <a:solidFill>
                            <a:schemeClr val="bg1"/>
                          </a:solidFill>
                          <a:effectLst/>
                          <a:latin typeface="+mn-lt"/>
                        </a:rPr>
                        <a:t>Εξέταση</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1" i="0" u="none" strike="noStrike" cap="none" normalizeH="0" baseline="0" dirty="0" smtClean="0">
                          <a:ln>
                            <a:noFill/>
                          </a:ln>
                          <a:solidFill>
                            <a:schemeClr val="bg1"/>
                          </a:solidFill>
                          <a:effectLst/>
                          <a:latin typeface="+mn-lt"/>
                        </a:rPr>
                        <a:t>Χρονικό διάστημα</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bg1"/>
                          </a:solidFill>
                          <a:effectLst/>
                          <a:latin typeface="+mn-lt"/>
                        </a:rPr>
                        <a:t>CV</a:t>
                      </a:r>
                      <a:r>
                        <a:rPr kumimoji="0" lang="el-GR" sz="2400" b="1" i="0" u="none" strike="noStrike" cap="none" normalizeH="0" baseline="0" dirty="0" smtClean="0">
                          <a:ln>
                            <a:noFill/>
                          </a:ln>
                          <a:solidFill>
                            <a:schemeClr val="bg1"/>
                          </a:solidFill>
                          <a:effectLst/>
                          <a:latin typeface="+mn-lt"/>
                        </a:rPr>
                        <a:t> %</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0000"/>
                    </a:solid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Γλυκόζη</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24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7,8</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Αλβουμίνη</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6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4,4</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Χολερυθρίνη</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24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42,6</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Η</a:t>
                      </a:r>
                      <a:r>
                        <a:rPr kumimoji="0" lang="en-US" sz="2400" b="0" i="0" u="none" strike="noStrike" cap="none" normalizeH="0" baseline="0" dirty="0" smtClean="0">
                          <a:ln>
                            <a:noFill/>
                          </a:ln>
                          <a:solidFill>
                            <a:schemeClr val="tx1"/>
                          </a:solidFill>
                          <a:effectLst/>
                          <a:latin typeface="+mn-lt"/>
                        </a:rPr>
                        <a:t>DL</a:t>
                      </a:r>
                      <a:endParaRPr kumimoji="0" lang="el-GR" sz="2400" b="0" i="0" u="none" strike="noStrike" cap="none" normalizeH="0" baseline="0" dirty="0" smtClean="0">
                        <a:ln>
                          <a:noFill/>
                        </a:ln>
                        <a:solidFill>
                          <a:schemeClr val="tx1"/>
                        </a:solidFill>
                        <a:effectLst/>
                        <a:latin typeface="+mn-lt"/>
                      </a:endParaRP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13 </a:t>
                      </a:r>
                      <a:r>
                        <a:rPr kumimoji="0" lang="el-GR" sz="2400" b="0" i="0" u="none" strike="noStrike" cap="none" normalizeH="0" baseline="0" dirty="0" smtClean="0">
                          <a:ln>
                            <a:noFill/>
                          </a:ln>
                          <a:solidFill>
                            <a:schemeClr val="tx1"/>
                          </a:solidFill>
                          <a:effectLst/>
                          <a:latin typeface="+mn-lt"/>
                        </a:rPr>
                        <a:t>ώρες – 60 εβδομάδες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23,8</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LDL</a:t>
                      </a:r>
                      <a:endParaRPr kumimoji="0" lang="el-GR" sz="2400" b="0" i="0" u="none" strike="noStrike" cap="none" normalizeH="0" baseline="0" dirty="0" smtClean="0">
                        <a:ln>
                          <a:noFill/>
                        </a:ln>
                        <a:solidFill>
                          <a:schemeClr val="tx1"/>
                        </a:solidFill>
                        <a:effectLst/>
                        <a:latin typeface="+mn-lt"/>
                      </a:endParaRP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13 </a:t>
                      </a:r>
                      <a:r>
                        <a:rPr kumimoji="0" lang="el-GR" sz="2400" b="0" i="0" u="none" strike="noStrike" cap="none" normalizeH="0" baseline="0" dirty="0" smtClean="0">
                          <a:ln>
                            <a:noFill/>
                          </a:ln>
                          <a:solidFill>
                            <a:schemeClr val="tx1"/>
                          </a:solidFill>
                          <a:effectLst/>
                          <a:latin typeface="+mn-lt"/>
                        </a:rPr>
                        <a:t>ώρες – 60 εβδομάδες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19,7</a:t>
                      </a:r>
                      <a:endParaRPr kumimoji="0" lang="el-GR" sz="2400" b="0" i="0" u="none" strike="noStrike" cap="none" normalizeH="0" baseline="0" dirty="0" smtClean="0">
                        <a:ln>
                          <a:noFill/>
                        </a:ln>
                        <a:solidFill>
                          <a:schemeClr val="tx1"/>
                        </a:solidFill>
                        <a:effectLst/>
                        <a:latin typeface="+mn-lt"/>
                      </a:endParaRP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Σίδηρος</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6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23,3</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A</a:t>
                      </a:r>
                      <a:r>
                        <a:rPr kumimoji="0" lang="el-GR" sz="2400" b="0" i="0" u="none" strike="noStrike" cap="none" normalizeH="0" baseline="0" dirty="0" smtClean="0">
                          <a:ln>
                            <a:noFill/>
                          </a:ln>
                          <a:solidFill>
                            <a:schemeClr val="tx1"/>
                          </a:solidFill>
                          <a:effectLst/>
                          <a:latin typeface="+mn-lt"/>
                        </a:rPr>
                        <a:t>σβέστιο</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6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1,9</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Χοληστερόλη</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6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15,2</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2 - Θέση αριθμού διαφάνειας"/>
          <p:cNvSpPr>
            <a:spLocks noGrp="1"/>
          </p:cNvSpPr>
          <p:nvPr>
            <p:ph type="sldNum" sz="quarter" idx="12"/>
          </p:nvPr>
        </p:nvSpPr>
        <p:spPr/>
        <p:txBody>
          <a:bodyPr/>
          <a:lstStyle/>
          <a:p>
            <a:fld id="{F82637A7-FCEB-4B2A-99BE-60A0AF5E04AD}" type="slidenum">
              <a:rPr lang="el-GR" smtClean="0"/>
              <a:pPr/>
              <a:t>35</a:t>
            </a:fld>
            <a:endParaRPr lang="el-GR" dirty="0"/>
          </a:p>
        </p:txBody>
      </p:sp>
    </p:spTree>
    <p:extLst>
      <p:ext uri="{BB962C8B-B14F-4D97-AF65-F5344CB8AC3E}">
        <p14:creationId xmlns:p14="http://schemas.microsoft.com/office/powerpoint/2010/main" val="2941600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924" name="Group 228"/>
          <p:cNvGraphicFramePr>
            <a:graphicFrameLocks noGrp="1"/>
          </p:cNvGraphicFramePr>
          <p:nvPr>
            <p:ph idx="1"/>
            <p:extLst>
              <p:ext uri="{D42A27DB-BD31-4B8C-83A1-F6EECF244321}">
                <p14:modId xmlns:p14="http://schemas.microsoft.com/office/powerpoint/2010/main" val="1646435654"/>
              </p:ext>
            </p:extLst>
          </p:nvPr>
        </p:nvGraphicFramePr>
        <p:xfrm>
          <a:off x="606388" y="1844824"/>
          <a:ext cx="7931224" cy="4572000"/>
        </p:xfrm>
        <a:graphic>
          <a:graphicData uri="http://schemas.openxmlformats.org/drawingml/2006/table">
            <a:tbl>
              <a:tblPr/>
              <a:tblGrid>
                <a:gridCol w="2346618"/>
                <a:gridCol w="4021016"/>
                <a:gridCol w="1563590"/>
              </a:tblGrid>
              <a:tr h="342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1" i="0" u="none" strike="noStrike" cap="none" normalizeH="0" baseline="0" dirty="0" smtClean="0">
                          <a:ln>
                            <a:noFill/>
                          </a:ln>
                          <a:solidFill>
                            <a:schemeClr val="bg1"/>
                          </a:solidFill>
                          <a:effectLst/>
                          <a:latin typeface="+mn-lt"/>
                        </a:rPr>
                        <a:t>Εξέταση</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1" i="0" u="none" strike="noStrike" cap="none" normalizeH="0" baseline="0" dirty="0" smtClean="0">
                          <a:ln>
                            <a:noFill/>
                          </a:ln>
                          <a:solidFill>
                            <a:schemeClr val="bg1"/>
                          </a:solidFill>
                          <a:effectLst/>
                          <a:latin typeface="+mn-lt"/>
                        </a:rPr>
                        <a:t>Χρονικό διάστημα</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bg1"/>
                          </a:solidFill>
                          <a:effectLst/>
                          <a:latin typeface="+mn-lt"/>
                        </a:rPr>
                        <a:t>CV</a:t>
                      </a:r>
                      <a:r>
                        <a:rPr kumimoji="0" lang="el-GR" sz="2400" b="1" i="0" u="none" strike="noStrike" cap="none" normalizeH="0" baseline="0" dirty="0" smtClean="0">
                          <a:ln>
                            <a:noFill/>
                          </a:ln>
                          <a:solidFill>
                            <a:schemeClr val="bg1"/>
                          </a:solidFill>
                          <a:effectLst/>
                          <a:latin typeface="+mn-lt"/>
                        </a:rPr>
                        <a:t> %</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0000"/>
                    </a:solidFill>
                  </a:tcPr>
                </a:tc>
              </a:tr>
              <a:tr h="314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K</a:t>
                      </a:r>
                      <a:r>
                        <a:rPr kumimoji="0" lang="el-GR" sz="2400" b="0" i="0" u="none" strike="noStrike" cap="none" normalizeH="0" baseline="0" dirty="0" smtClean="0">
                          <a:ln>
                            <a:noFill/>
                          </a:ln>
                          <a:solidFill>
                            <a:schemeClr val="tx1"/>
                          </a:solidFill>
                          <a:effectLst/>
                          <a:latin typeface="+mn-lt"/>
                        </a:rPr>
                        <a:t>ρεατινίνη</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6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10,4</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Ουρία</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6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17,4</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ALP</a:t>
                      </a:r>
                      <a:endParaRPr kumimoji="0" lang="el-GR" sz="2400" b="0" i="0" u="none" strike="noStrike" cap="none" normalizeH="0" baseline="0" dirty="0" smtClean="0">
                        <a:ln>
                          <a:noFill/>
                        </a:ln>
                        <a:solidFill>
                          <a:schemeClr val="tx1"/>
                        </a:solidFill>
                        <a:effectLst/>
                        <a:latin typeface="+mn-lt"/>
                      </a:endParaRP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6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22,3</a:t>
                      </a:r>
                      <a:endParaRPr kumimoji="0" lang="el-GR" sz="2400" b="0" i="0" u="none" strike="noStrike" cap="none" normalizeH="0" baseline="0" dirty="0" smtClean="0">
                        <a:ln>
                          <a:noFill/>
                        </a:ln>
                        <a:solidFill>
                          <a:schemeClr val="tx1"/>
                        </a:solidFill>
                        <a:effectLst/>
                        <a:latin typeface="+mn-lt"/>
                      </a:endParaRP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GPT</a:t>
                      </a:r>
                      <a:endParaRPr kumimoji="0" lang="el-GR" sz="2400" b="0" i="0" u="none" strike="noStrike" cap="none" normalizeH="0" baseline="0" dirty="0" smtClean="0">
                        <a:ln>
                          <a:noFill/>
                        </a:ln>
                        <a:solidFill>
                          <a:schemeClr val="tx1"/>
                        </a:solidFill>
                        <a:effectLst/>
                        <a:latin typeface="+mn-lt"/>
                      </a:endParaRP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6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41,1</a:t>
                      </a:r>
                      <a:endParaRPr kumimoji="0" lang="el-GR" sz="2400" b="0" i="0" u="none" strike="noStrike" cap="none" normalizeH="0" baseline="0" dirty="0" smtClean="0">
                        <a:ln>
                          <a:noFill/>
                        </a:ln>
                        <a:solidFill>
                          <a:schemeClr val="tx1"/>
                        </a:solidFill>
                        <a:effectLst/>
                        <a:latin typeface="+mn-lt"/>
                      </a:endParaRP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GOT</a:t>
                      </a:r>
                      <a:endParaRPr kumimoji="0" lang="el-GR" sz="2400" b="0" i="0" u="none" strike="noStrike" cap="none" normalizeH="0" baseline="0" dirty="0" smtClean="0">
                        <a:ln>
                          <a:noFill/>
                        </a:ln>
                        <a:solidFill>
                          <a:schemeClr val="tx1"/>
                        </a:solidFill>
                        <a:effectLst/>
                        <a:latin typeface="+mn-lt"/>
                      </a:endParaRP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0,5</a:t>
                      </a:r>
                      <a:r>
                        <a:rPr kumimoji="0" lang="el-GR" sz="2400" b="0" i="0" u="none" strike="noStrike" cap="none" normalizeH="0" baseline="0" dirty="0" smtClean="0">
                          <a:ln>
                            <a:noFill/>
                          </a:ln>
                          <a:solidFill>
                            <a:schemeClr val="tx1"/>
                          </a:solidFill>
                          <a:effectLst/>
                          <a:latin typeface="+mn-lt"/>
                        </a:rPr>
                        <a:t>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13,6</a:t>
                      </a:r>
                      <a:endParaRPr kumimoji="0" lang="el-GR" sz="2400" b="0" i="0" u="none" strike="noStrike" cap="none" normalizeH="0" baseline="0" dirty="0" smtClean="0">
                        <a:ln>
                          <a:noFill/>
                        </a:ln>
                        <a:solidFill>
                          <a:schemeClr val="tx1"/>
                        </a:solidFill>
                        <a:effectLst/>
                        <a:latin typeface="+mn-lt"/>
                      </a:endParaRP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LDH</a:t>
                      </a:r>
                      <a:endParaRPr kumimoji="0" lang="el-GR" sz="2400" b="0" i="0" u="none" strike="noStrike" cap="none" normalizeH="0" baseline="0" dirty="0" smtClean="0">
                        <a:ln>
                          <a:noFill/>
                        </a:ln>
                        <a:solidFill>
                          <a:schemeClr val="tx1"/>
                        </a:solidFill>
                        <a:effectLst/>
                        <a:latin typeface="+mn-lt"/>
                      </a:endParaRP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6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14,4</a:t>
                      </a:r>
                      <a:endParaRPr kumimoji="0" lang="el-GR" sz="2400" b="0" i="0" u="none" strike="noStrike" cap="none" normalizeH="0" baseline="0" dirty="0" smtClean="0">
                        <a:ln>
                          <a:noFill/>
                        </a:ln>
                        <a:solidFill>
                          <a:schemeClr val="tx1"/>
                        </a:solidFill>
                        <a:effectLst/>
                        <a:latin typeface="+mn-lt"/>
                      </a:endParaRP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Νάτριο</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6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0,6</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mn-lt"/>
                        </a:rPr>
                        <a:t>M</a:t>
                      </a:r>
                      <a:r>
                        <a:rPr kumimoji="0" lang="el-GR" sz="2400" b="0" i="0" u="none" strike="noStrike" cap="none" normalizeH="0" baseline="0" dirty="0" smtClean="0">
                          <a:ln>
                            <a:noFill/>
                          </a:ln>
                          <a:solidFill>
                            <a:schemeClr val="tx1"/>
                          </a:solidFill>
                          <a:effectLst/>
                          <a:latin typeface="+mn-lt"/>
                        </a:rPr>
                        <a:t>αγνήσιο</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5 ημέρες – 2 χρόνια</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5,9</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α-</a:t>
                      </a:r>
                      <a:r>
                        <a:rPr kumimoji="0" lang="en-US" sz="2400" b="0" i="0" u="none" strike="noStrike" cap="none" normalizeH="0" baseline="0" dirty="0" smtClean="0">
                          <a:ln>
                            <a:noFill/>
                          </a:ln>
                          <a:solidFill>
                            <a:schemeClr val="tx1"/>
                          </a:solidFill>
                          <a:effectLst/>
                          <a:latin typeface="+mn-lt"/>
                        </a:rPr>
                        <a:t>A</a:t>
                      </a:r>
                      <a:r>
                        <a:rPr kumimoji="0" lang="el-GR" sz="2400" b="0" i="0" u="none" strike="noStrike" cap="none" normalizeH="0" baseline="0" dirty="0" smtClean="0">
                          <a:ln>
                            <a:noFill/>
                          </a:ln>
                          <a:solidFill>
                            <a:schemeClr val="tx1"/>
                          </a:solidFill>
                          <a:effectLst/>
                          <a:latin typeface="+mn-lt"/>
                        </a:rPr>
                        <a:t>μυλάση</a:t>
                      </a:r>
                    </a:p>
                  </a:txBody>
                  <a:tcPr marL="147167" marR="1471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24 ώρες – 1 χρόνος</a:t>
                      </a:r>
                    </a:p>
                  </a:txBody>
                  <a:tcPr marL="147167" marR="1471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2400" b="0" i="0" u="none" strike="noStrike" cap="none" normalizeH="0" baseline="0" dirty="0" smtClean="0">
                          <a:ln>
                            <a:noFill/>
                          </a:ln>
                          <a:solidFill>
                            <a:schemeClr val="tx1"/>
                          </a:solidFill>
                          <a:effectLst/>
                          <a:latin typeface="+mn-lt"/>
                        </a:rPr>
                        <a:t>25,8</a:t>
                      </a:r>
                    </a:p>
                  </a:txBody>
                  <a:tcPr marL="147167" marR="1471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2 - Θέση αριθμού διαφάνειας"/>
          <p:cNvSpPr>
            <a:spLocks noGrp="1"/>
          </p:cNvSpPr>
          <p:nvPr>
            <p:ph type="sldNum" sz="quarter" idx="12"/>
          </p:nvPr>
        </p:nvSpPr>
        <p:spPr/>
        <p:txBody>
          <a:bodyPr/>
          <a:lstStyle/>
          <a:p>
            <a:fld id="{F82637A7-FCEB-4B2A-99BE-60A0AF5E04AD}" type="slidenum">
              <a:rPr lang="el-GR" smtClean="0"/>
              <a:pPr/>
              <a:t>36</a:t>
            </a:fld>
            <a:endParaRPr lang="el-GR" dirty="0"/>
          </a:p>
        </p:txBody>
      </p:sp>
      <p:sp>
        <p:nvSpPr>
          <p:cNvPr id="6" name="Title 1"/>
          <p:cNvSpPr>
            <a:spLocks noGrp="1"/>
          </p:cNvSpPr>
          <p:nvPr>
            <p:ph type="title"/>
          </p:nvPr>
        </p:nvSpPr>
        <p:spPr>
          <a:xfrm>
            <a:off x="0" y="0"/>
            <a:ext cx="9144000" cy="1728192"/>
          </a:xfrm>
        </p:spPr>
        <p:txBody>
          <a:bodyPr>
            <a:noAutofit/>
          </a:bodyPr>
          <a:lstStyle/>
          <a:p>
            <a:r>
              <a:rPr lang="el-GR" sz="3200" dirty="0"/>
              <a:t>Όρια ελέγχου delta </a:t>
            </a:r>
            <a:r>
              <a:rPr lang="el-GR" sz="3200" dirty="0" smtClean="0"/>
              <a:t>check</a:t>
            </a:r>
            <a:r>
              <a:rPr lang="el-GR" sz="3200" dirty="0"/>
              <a:t/>
            </a:r>
            <a:br>
              <a:rPr lang="el-GR" sz="3200" dirty="0"/>
            </a:br>
            <a:r>
              <a:rPr lang="el-GR" sz="3200" dirty="0"/>
              <a:t>Παράδειγμα βιολογικών διακυμάνσεων από τη διεθνή </a:t>
            </a:r>
            <a:r>
              <a:rPr lang="el-GR" sz="3200" dirty="0" smtClean="0"/>
              <a:t>βιβλιογραφία</a:t>
            </a:r>
            <a:r>
              <a:rPr lang="en-US" sz="3200" dirty="0" smtClean="0"/>
              <a:t> </a:t>
            </a:r>
            <a:r>
              <a:rPr lang="el-GR" sz="2800" b="0" dirty="0" smtClean="0"/>
              <a:t>(</a:t>
            </a:r>
            <a:r>
              <a:rPr lang="en-US" sz="2800" b="0" dirty="0" smtClean="0"/>
              <a:t>4</a:t>
            </a:r>
            <a:r>
              <a:rPr lang="el-GR" sz="2800" b="0" dirty="0" smtClean="0"/>
              <a:t> </a:t>
            </a:r>
            <a:r>
              <a:rPr lang="el-GR" sz="2800" b="0" dirty="0"/>
              <a:t>από </a:t>
            </a:r>
            <a:r>
              <a:rPr lang="en-US" sz="2800" b="0" dirty="0" smtClean="0"/>
              <a:t>8</a:t>
            </a:r>
            <a:r>
              <a:rPr lang="el-GR" sz="2800" b="0" dirty="0" smtClean="0"/>
              <a:t>)</a:t>
            </a:r>
            <a:endParaRPr lang="el-GR" sz="2800" b="0" dirty="0"/>
          </a:p>
        </p:txBody>
      </p:sp>
    </p:spTree>
    <p:extLst>
      <p:ext uri="{BB962C8B-B14F-4D97-AF65-F5344CB8AC3E}">
        <p14:creationId xmlns:p14="http://schemas.microsoft.com/office/powerpoint/2010/main" val="4169501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Όρια ελέγχου delta check </a:t>
            </a:r>
            <a:r>
              <a:rPr lang="en-US" sz="3200" dirty="0" smtClean="0"/>
              <a:t/>
            </a:r>
            <a:br>
              <a:rPr lang="en-US" sz="3200" dirty="0" smtClean="0"/>
            </a:br>
            <a:r>
              <a:rPr lang="el-GR" sz="3200" dirty="0" smtClean="0"/>
              <a:t>που </a:t>
            </a:r>
            <a:r>
              <a:rPr lang="el-GR" sz="3200" dirty="0"/>
              <a:t>υπολογίζονται με στατιστική μέθοδο </a:t>
            </a:r>
            <a:r>
              <a:rPr lang="el-GR" sz="3200" b="0" dirty="0" smtClean="0"/>
              <a:t>(</a:t>
            </a:r>
            <a:r>
              <a:rPr lang="en-US" sz="3200" b="0" dirty="0" smtClean="0"/>
              <a:t>5</a:t>
            </a:r>
            <a:r>
              <a:rPr lang="el-GR" sz="3200" b="0" dirty="0" smtClean="0"/>
              <a:t> </a:t>
            </a:r>
            <a:r>
              <a:rPr lang="el-GR" sz="3200" b="0" dirty="0"/>
              <a:t>από </a:t>
            </a:r>
            <a:r>
              <a:rPr lang="en-US" sz="3200" b="0" dirty="0" smtClean="0"/>
              <a:t>8</a:t>
            </a:r>
            <a:r>
              <a:rPr lang="el-GR" sz="3200" b="0" dirty="0" smtClean="0"/>
              <a:t>)</a:t>
            </a:r>
            <a:endParaRPr lang="el-GR" sz="3200" b="0" dirty="0"/>
          </a:p>
        </p:txBody>
      </p:sp>
      <p:sp>
        <p:nvSpPr>
          <p:cNvPr id="39939" name="Rectangle 3"/>
          <p:cNvSpPr>
            <a:spLocks noGrp="1" noChangeArrowheads="1"/>
          </p:cNvSpPr>
          <p:nvPr>
            <p:ph idx="1"/>
          </p:nvPr>
        </p:nvSpPr>
        <p:spPr/>
        <p:txBody>
          <a:bodyPr>
            <a:noAutofit/>
          </a:bodyPr>
          <a:lstStyle/>
          <a:p>
            <a:pPr>
              <a:lnSpc>
                <a:spcPct val="130000"/>
              </a:lnSpc>
            </a:pPr>
            <a:r>
              <a:rPr lang="el-GR" sz="2400" dirty="0">
                <a:cs typeface="Arial" pitchFamily="34" charset="0"/>
              </a:rPr>
              <a:t>Προτιμώνται για την αξιοπιστία </a:t>
            </a:r>
            <a:r>
              <a:rPr lang="el-GR" sz="2400" dirty="0" smtClean="0">
                <a:cs typeface="Arial" pitchFamily="34" charset="0"/>
              </a:rPr>
              <a:t>τους.</a:t>
            </a:r>
            <a:endParaRPr lang="el-GR" sz="2400" dirty="0">
              <a:cs typeface="Arial" pitchFamily="34" charset="0"/>
            </a:endParaRPr>
          </a:p>
          <a:p>
            <a:pPr>
              <a:lnSpc>
                <a:spcPct val="130000"/>
              </a:lnSpc>
            </a:pPr>
            <a:r>
              <a:rPr lang="el-GR" sz="2400" dirty="0" smtClean="0">
                <a:cs typeface="Arial" pitchFamily="34" charset="0"/>
              </a:rPr>
              <a:t>Υπολογίζονται </a:t>
            </a:r>
            <a:r>
              <a:rPr lang="el-GR" sz="2400" dirty="0">
                <a:cs typeface="Arial" pitchFamily="34" charset="0"/>
              </a:rPr>
              <a:t>εύκολα στο εργαστήριο αξιοποιώντας τις  τιμές των ασθενών που ήδη έχουν συσσωρευτεί στα αρχεία του εργαστηρίου</a:t>
            </a:r>
          </a:p>
          <a:p>
            <a:pPr>
              <a:lnSpc>
                <a:spcPct val="130000"/>
              </a:lnSpc>
            </a:pPr>
            <a:r>
              <a:rPr lang="el-GR" sz="2400" dirty="0" smtClean="0">
                <a:cs typeface="Arial" pitchFamily="34" charset="0"/>
              </a:rPr>
              <a:t>Η </a:t>
            </a:r>
            <a:r>
              <a:rPr lang="el-GR" sz="2400" dirty="0">
                <a:cs typeface="Arial" pitchFamily="34" charset="0"/>
              </a:rPr>
              <a:t>μέθοδος υπολογισμού των ορίων αναφοράς είναι τα εκατοστημόρια </a:t>
            </a:r>
            <a:r>
              <a:rPr lang="en-US" sz="2400" dirty="0">
                <a:cs typeface="Arial" pitchFamily="34" charset="0"/>
              </a:rPr>
              <a:t>(percentiles</a:t>
            </a:r>
            <a:r>
              <a:rPr lang="en-US" sz="2400" dirty="0" smtClean="0">
                <a:cs typeface="Arial" pitchFamily="34" charset="0"/>
              </a:rPr>
              <a:t>)</a:t>
            </a:r>
            <a:r>
              <a:rPr lang="el-GR" sz="2400" dirty="0" smtClean="0">
                <a:cs typeface="Arial" pitchFamily="34" charset="0"/>
              </a:rPr>
              <a:t>. Ως </a:t>
            </a:r>
            <a:r>
              <a:rPr lang="el-GR" sz="2400" dirty="0">
                <a:cs typeface="Arial" pitchFamily="34" charset="0"/>
              </a:rPr>
              <a:t>όρια ελέγχου επιλέγεται το διάστημα από το 5 μέχρι το 95 εκατοστημόριο</a:t>
            </a:r>
            <a:endParaRPr lang="en-US" sz="2400" dirty="0">
              <a:cs typeface="Arial" pitchFamily="34" charset="0"/>
            </a:endParaRPr>
          </a:p>
          <a:p>
            <a:pPr>
              <a:lnSpc>
                <a:spcPct val="130000"/>
              </a:lnSpc>
            </a:pPr>
            <a:r>
              <a:rPr lang="el-GR" sz="2400" dirty="0" smtClean="0">
                <a:cs typeface="Arial" pitchFamily="34" charset="0"/>
              </a:rPr>
              <a:t>Μπορούν </a:t>
            </a:r>
            <a:r>
              <a:rPr lang="el-GR" sz="2400" dirty="0">
                <a:cs typeface="Arial" pitchFamily="34" charset="0"/>
              </a:rPr>
              <a:t>να υπολογιστούν εύκολα με στατιστικό πακέτο (</a:t>
            </a:r>
            <a:r>
              <a:rPr lang="en-US" sz="2400" dirty="0">
                <a:cs typeface="Arial" pitchFamily="34" charset="0"/>
              </a:rPr>
              <a:t>SPSS</a:t>
            </a:r>
            <a:r>
              <a:rPr lang="en-US" sz="2400" dirty="0" smtClean="0">
                <a:cs typeface="Arial" pitchFamily="34" charset="0"/>
              </a:rPr>
              <a:t>),</a:t>
            </a:r>
            <a:r>
              <a:rPr lang="el-GR" sz="2400" dirty="0" smtClean="0">
                <a:cs typeface="Arial" pitchFamily="34" charset="0"/>
              </a:rPr>
              <a:t> ή</a:t>
            </a:r>
            <a:r>
              <a:rPr lang="en-US" sz="2400" dirty="0" smtClean="0">
                <a:cs typeface="Arial" pitchFamily="34" charset="0"/>
              </a:rPr>
              <a:t> </a:t>
            </a:r>
            <a:r>
              <a:rPr lang="el-GR" sz="2400" dirty="0">
                <a:cs typeface="Arial" pitchFamily="34" charset="0"/>
              </a:rPr>
              <a:t>λογιστικό φύλλο </a:t>
            </a:r>
            <a:r>
              <a:rPr lang="en-US" sz="2400" dirty="0">
                <a:cs typeface="Arial" pitchFamily="34" charset="0"/>
              </a:rPr>
              <a:t>(</a:t>
            </a:r>
            <a:r>
              <a:rPr lang="en-US" sz="2400" dirty="0" smtClean="0">
                <a:cs typeface="Arial" pitchFamily="34" charset="0"/>
              </a:rPr>
              <a:t>Excel)</a:t>
            </a:r>
            <a:r>
              <a:rPr lang="el-GR" sz="2400" dirty="0" smtClean="0">
                <a:cs typeface="Arial" pitchFamily="34" charset="0"/>
              </a:rPr>
              <a:t>.</a:t>
            </a:r>
            <a:endParaRPr lang="en-US" sz="2400" dirty="0">
              <a:cs typeface="Arial" pitchFamily="34" charset="0"/>
            </a:endParaRPr>
          </a:p>
          <a:p>
            <a:pPr>
              <a:lnSpc>
                <a:spcPct val="90000"/>
              </a:lnSpc>
              <a:buFont typeface="Wingdings" pitchFamily="2" charset="2"/>
              <a:buNone/>
            </a:pPr>
            <a:r>
              <a:rPr lang="en-US" sz="2400" dirty="0">
                <a:cs typeface="Arial" pitchFamily="34" charset="0"/>
              </a:rPr>
              <a:t> </a:t>
            </a:r>
            <a:r>
              <a:rPr lang="el-GR" sz="2400" dirty="0">
                <a:cs typeface="Arial" pitchFamily="34" charset="0"/>
              </a:rPr>
              <a:t>		 </a:t>
            </a:r>
            <a:r>
              <a:rPr lang="en-US" sz="2400" dirty="0">
                <a:cs typeface="Arial" pitchFamily="34" charset="0"/>
              </a:rPr>
              <a:t>                </a:t>
            </a:r>
            <a:r>
              <a:rPr lang="el-GR" sz="2400" dirty="0">
                <a:cs typeface="Arial" pitchFamily="34" charset="0"/>
              </a:rPr>
              <a:t> </a:t>
            </a:r>
            <a:endParaRPr lang="en-US" sz="2400" dirty="0">
              <a:cs typeface="Arial" pitchFamily="34" charset="0"/>
            </a:endParaRPr>
          </a:p>
          <a:p>
            <a:pPr>
              <a:lnSpc>
                <a:spcPct val="90000"/>
              </a:lnSpc>
              <a:buFont typeface="Wingdings" pitchFamily="2" charset="2"/>
              <a:buNone/>
            </a:pPr>
            <a:r>
              <a:rPr lang="en-US" sz="2400" dirty="0">
                <a:cs typeface="Arial" pitchFamily="34" charset="0"/>
              </a:rPr>
              <a:t>     </a:t>
            </a:r>
            <a:endParaRPr lang="el-GR" sz="2400" dirty="0">
              <a:cs typeface="Arial" pitchFamily="34" charset="0"/>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a:t>
            </a:fld>
            <a:endParaRPr lang="el-GR" dirty="0"/>
          </a:p>
        </p:txBody>
      </p:sp>
    </p:spTree>
    <p:extLst>
      <p:ext uri="{BB962C8B-B14F-4D97-AF65-F5344CB8AC3E}">
        <p14:creationId xmlns:p14="http://schemas.microsoft.com/office/powerpoint/2010/main" val="2732407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Όρια ελέγχου delta </a:t>
            </a:r>
            <a:r>
              <a:rPr lang="el-GR" dirty="0" smtClean="0"/>
              <a:t>check </a:t>
            </a:r>
            <a:r>
              <a:rPr lang="en-US" dirty="0" smtClean="0"/>
              <a:t/>
            </a:r>
            <a:br>
              <a:rPr lang="en-US" dirty="0" smtClean="0"/>
            </a:br>
            <a:r>
              <a:rPr lang="el-GR" sz="3100" dirty="0" smtClean="0"/>
              <a:t>Παράδειγμα </a:t>
            </a:r>
            <a:r>
              <a:rPr lang="el-GR" sz="3100" dirty="0"/>
              <a:t>υπολογισμού με στατιστική μέθοδο </a:t>
            </a:r>
            <a:r>
              <a:rPr lang="el-GR" sz="3100" b="0" dirty="0" smtClean="0"/>
              <a:t>(</a:t>
            </a:r>
            <a:r>
              <a:rPr lang="en-US" sz="3100" b="0" dirty="0" smtClean="0"/>
              <a:t>6</a:t>
            </a:r>
            <a:r>
              <a:rPr lang="el-GR" sz="3100" b="0" dirty="0" smtClean="0"/>
              <a:t> </a:t>
            </a:r>
            <a:r>
              <a:rPr lang="el-GR" sz="3100" b="0" dirty="0"/>
              <a:t>από </a:t>
            </a:r>
            <a:r>
              <a:rPr lang="en-US" sz="3100" b="0" dirty="0" smtClean="0"/>
              <a:t>8</a:t>
            </a:r>
            <a:r>
              <a:rPr lang="el-GR" sz="3100" b="0" dirty="0" smtClean="0"/>
              <a:t>)</a:t>
            </a:r>
            <a:endParaRPr lang="el-GR" sz="3100" b="0" dirty="0"/>
          </a:p>
        </p:txBody>
      </p:sp>
      <p:graphicFrame>
        <p:nvGraphicFramePr>
          <p:cNvPr id="213120" name="Group 128"/>
          <p:cNvGraphicFramePr>
            <a:graphicFrameLocks noGrp="1"/>
          </p:cNvGraphicFramePr>
          <p:nvPr>
            <p:ph idx="1"/>
            <p:extLst>
              <p:ext uri="{D42A27DB-BD31-4B8C-83A1-F6EECF244321}">
                <p14:modId xmlns:p14="http://schemas.microsoft.com/office/powerpoint/2010/main" val="2890191533"/>
              </p:ext>
            </p:extLst>
          </p:nvPr>
        </p:nvGraphicFramePr>
        <p:xfrm>
          <a:off x="457200" y="1134780"/>
          <a:ext cx="8229600" cy="5716588"/>
        </p:xfrm>
        <a:graphic>
          <a:graphicData uri="http://schemas.openxmlformats.org/drawingml/2006/table">
            <a:tbl>
              <a:tblPr/>
              <a:tblGrid>
                <a:gridCol w="2030400"/>
                <a:gridCol w="1639441"/>
                <a:gridCol w="1641600"/>
                <a:gridCol w="2918159"/>
              </a:tblGrid>
              <a:tr h="342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600" b="1" i="0" u="none" strike="noStrike" cap="none" normalizeH="0" baseline="0" dirty="0" smtClean="0">
                          <a:ln>
                            <a:noFill/>
                          </a:ln>
                          <a:solidFill>
                            <a:schemeClr val="bg1"/>
                          </a:solidFill>
                          <a:effectLst/>
                          <a:latin typeface="+mn-lt"/>
                          <a:cs typeface="Arial" pitchFamily="34" charset="0"/>
                        </a:rPr>
                        <a:t>Εξέταση</a:t>
                      </a: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bg1"/>
                          </a:solidFill>
                          <a:effectLst/>
                          <a:latin typeface="+mn-lt"/>
                          <a:cs typeface="Arial" pitchFamily="34" charset="0"/>
                        </a:rPr>
                        <a:t>P = 5</a:t>
                      </a:r>
                      <a:endParaRPr kumimoji="0" lang="el-GR" sz="1600" b="1" i="0" u="none" strike="noStrike" cap="none" normalizeH="0" baseline="0" dirty="0" smtClean="0">
                        <a:ln>
                          <a:noFill/>
                        </a:ln>
                        <a:solidFill>
                          <a:schemeClr val="bg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bg1"/>
                          </a:solidFill>
                          <a:effectLst/>
                          <a:latin typeface="+mn-lt"/>
                          <a:cs typeface="Arial" pitchFamily="34" charset="0"/>
                        </a:rPr>
                        <a:t>P = 95</a:t>
                      </a:r>
                      <a:endParaRPr kumimoji="0" lang="el-GR" sz="1600" b="1" i="0" u="none" strike="noStrike" cap="none" normalizeH="0" baseline="0" dirty="0" smtClean="0">
                        <a:ln>
                          <a:noFill/>
                        </a:ln>
                        <a:solidFill>
                          <a:schemeClr val="bg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600" b="1" i="0" u="none" strike="noStrike" cap="none" normalizeH="0" baseline="0" dirty="0" smtClean="0">
                          <a:ln>
                            <a:noFill/>
                          </a:ln>
                          <a:solidFill>
                            <a:schemeClr val="bg1"/>
                          </a:solidFill>
                          <a:effectLst/>
                          <a:latin typeface="+mn-lt"/>
                          <a:cs typeface="Arial" pitchFamily="34" charset="0"/>
                        </a:rPr>
                        <a:t>Μονάδες μέτρησης</a:t>
                      </a: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0000"/>
                    </a:solid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IgG</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-347</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314</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mg/dl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IgA</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-52</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63</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mg/dl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IgM</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-81,5</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336</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mg/dl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C3</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-28</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39,4</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mg/dl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C4</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-8,1</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7,5</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mg/dl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CRP</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-60,25</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70,12</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mg/dl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ASL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27,6</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424</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U/ml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RF</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-193,16</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107,74</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U/ml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ApoA1</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-0,56</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0,57</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gr/dl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ApoB</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-0,66</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0,3</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gr/dl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Lpa</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-16,35</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12,1</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mg/dl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T3</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-0,56</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0,41</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ng/ml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T4</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-4,37</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3,98</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mg/dl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TSH</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-13,5</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4,8</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600" b="0" i="0" u="none" strike="noStrike" cap="none" normalizeH="0" baseline="0" dirty="0" smtClean="0">
                          <a:ln>
                            <a:noFill/>
                          </a:ln>
                          <a:solidFill>
                            <a:schemeClr val="tx1"/>
                          </a:solidFill>
                          <a:effectLst/>
                          <a:latin typeface="+mn-lt"/>
                          <a:cs typeface="Arial" pitchFamily="34" charset="0"/>
                        </a:rPr>
                        <a:t>μ</a:t>
                      </a:r>
                      <a:r>
                        <a:rPr kumimoji="0" lang="en-US" sz="1600" b="0" i="0" u="none" strike="noStrike" cap="none" normalizeH="0" baseline="0" dirty="0" smtClean="0">
                          <a:ln>
                            <a:noFill/>
                          </a:ln>
                          <a:solidFill>
                            <a:schemeClr val="tx1"/>
                          </a:solidFill>
                          <a:effectLst/>
                          <a:latin typeface="+mn-lt"/>
                          <a:cs typeface="Arial" pitchFamily="34" charset="0"/>
                        </a:rPr>
                        <a:t>IU/ml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Anti-TPO</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-238</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231,5</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U/ml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Anti-TG</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-383</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580</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mn-lt"/>
                          <a:cs typeface="Arial" pitchFamily="34" charset="0"/>
                        </a:rPr>
                        <a:t>U/ml</a:t>
                      </a:r>
                      <a:endParaRPr kumimoji="0" lang="el-GR" sz="1600" b="0" i="0" u="none" strike="noStrike" cap="none" normalizeH="0" baseline="0" dirty="0" smtClean="0">
                        <a:ln>
                          <a:noFill/>
                        </a:ln>
                        <a:solidFill>
                          <a:schemeClr val="tx1"/>
                        </a:solidFill>
                        <a:effectLst/>
                        <a:latin typeface="+mn-lt"/>
                        <a:cs typeface="Arial" pitchFamily="34" charset="0"/>
                      </a:endParaRPr>
                    </a:p>
                  </a:txBody>
                  <a:tcPr marL="124416" marR="1244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2 - Θέση αριθμού διαφάνειας"/>
          <p:cNvSpPr>
            <a:spLocks noGrp="1"/>
          </p:cNvSpPr>
          <p:nvPr>
            <p:ph type="sldNum" sz="quarter" idx="12"/>
          </p:nvPr>
        </p:nvSpPr>
        <p:spPr/>
        <p:txBody>
          <a:bodyPr/>
          <a:lstStyle/>
          <a:p>
            <a:fld id="{F82637A7-FCEB-4B2A-99BE-60A0AF5E04AD}" type="slidenum">
              <a:rPr lang="el-GR" smtClean="0"/>
              <a:pPr/>
              <a:t>38</a:t>
            </a:fld>
            <a:endParaRPr lang="el-GR" dirty="0"/>
          </a:p>
        </p:txBody>
      </p:sp>
    </p:spTree>
    <p:extLst>
      <p:ext uri="{BB962C8B-B14F-4D97-AF65-F5344CB8AC3E}">
        <p14:creationId xmlns:p14="http://schemas.microsoft.com/office/powerpoint/2010/main" val="2821747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971600" y="1484784"/>
            <a:ext cx="8172400" cy="4688070"/>
            <a:chOff x="971600" y="1484784"/>
            <a:chExt cx="8172400" cy="4688070"/>
          </a:xfrm>
        </p:grpSpPr>
        <p:sp>
          <p:nvSpPr>
            <p:cNvPr id="3" name="Line 2"/>
            <p:cNvSpPr>
              <a:spLocks noChangeShapeType="1"/>
            </p:cNvSpPr>
            <p:nvPr/>
          </p:nvSpPr>
          <p:spPr bwMode="auto">
            <a:xfrm>
              <a:off x="971600" y="1916832"/>
              <a:ext cx="5715000" cy="0"/>
            </a:xfrm>
            <a:prstGeom prst="line">
              <a:avLst/>
            </a:prstGeom>
            <a:noFill/>
            <a:ln w="28575">
              <a:solidFill>
                <a:schemeClr val="tx1"/>
              </a:solidFill>
              <a:round/>
              <a:headEnd/>
              <a:tailEnd/>
            </a:ln>
            <a:effectLst/>
          </p:spPr>
          <p:txBody>
            <a:bodyPr wrap="none" anchor="ctr"/>
            <a:lstStyle/>
            <a:p>
              <a:endParaRPr lang="el-GR" dirty="0"/>
            </a:p>
          </p:txBody>
        </p:sp>
        <p:sp>
          <p:nvSpPr>
            <p:cNvPr id="4" name="Line 3"/>
            <p:cNvSpPr>
              <a:spLocks noChangeShapeType="1"/>
            </p:cNvSpPr>
            <p:nvPr/>
          </p:nvSpPr>
          <p:spPr bwMode="auto">
            <a:xfrm>
              <a:off x="971600" y="2450232"/>
              <a:ext cx="5715000" cy="0"/>
            </a:xfrm>
            <a:prstGeom prst="line">
              <a:avLst/>
            </a:prstGeom>
            <a:noFill/>
            <a:ln w="28575">
              <a:solidFill>
                <a:schemeClr val="tx1"/>
              </a:solidFill>
              <a:round/>
              <a:headEnd/>
              <a:tailEnd/>
            </a:ln>
            <a:effectLst/>
          </p:spPr>
          <p:txBody>
            <a:bodyPr wrap="none" anchor="ctr"/>
            <a:lstStyle/>
            <a:p>
              <a:endParaRPr lang="el-GR" dirty="0"/>
            </a:p>
          </p:txBody>
        </p:sp>
        <p:sp>
          <p:nvSpPr>
            <p:cNvPr id="5" name="Line 4"/>
            <p:cNvSpPr>
              <a:spLocks noChangeShapeType="1"/>
            </p:cNvSpPr>
            <p:nvPr/>
          </p:nvSpPr>
          <p:spPr bwMode="auto">
            <a:xfrm>
              <a:off x="971600" y="2983632"/>
              <a:ext cx="5715000" cy="0"/>
            </a:xfrm>
            <a:prstGeom prst="line">
              <a:avLst/>
            </a:prstGeom>
            <a:noFill/>
            <a:ln w="28575">
              <a:solidFill>
                <a:schemeClr val="tx1"/>
              </a:solidFill>
              <a:round/>
              <a:headEnd/>
              <a:tailEnd/>
            </a:ln>
            <a:effectLst/>
          </p:spPr>
          <p:txBody>
            <a:bodyPr wrap="none" anchor="ctr"/>
            <a:lstStyle/>
            <a:p>
              <a:endParaRPr lang="el-GR" dirty="0"/>
            </a:p>
          </p:txBody>
        </p:sp>
        <p:sp>
          <p:nvSpPr>
            <p:cNvPr id="6" name="Line 5"/>
            <p:cNvSpPr>
              <a:spLocks noChangeShapeType="1"/>
            </p:cNvSpPr>
            <p:nvPr/>
          </p:nvSpPr>
          <p:spPr bwMode="auto">
            <a:xfrm>
              <a:off x="1043608" y="4149080"/>
              <a:ext cx="5715000" cy="0"/>
            </a:xfrm>
            <a:prstGeom prst="line">
              <a:avLst/>
            </a:prstGeom>
            <a:noFill/>
            <a:ln w="28575">
              <a:solidFill>
                <a:schemeClr val="tx1"/>
              </a:solidFill>
              <a:round/>
              <a:headEnd/>
              <a:tailEnd/>
            </a:ln>
            <a:effectLst/>
          </p:spPr>
          <p:txBody>
            <a:bodyPr wrap="none" anchor="ctr"/>
            <a:lstStyle/>
            <a:p>
              <a:endParaRPr lang="el-GR" dirty="0"/>
            </a:p>
          </p:txBody>
        </p:sp>
        <p:sp>
          <p:nvSpPr>
            <p:cNvPr id="7" name="Line 6"/>
            <p:cNvSpPr>
              <a:spLocks noChangeShapeType="1"/>
            </p:cNvSpPr>
            <p:nvPr/>
          </p:nvSpPr>
          <p:spPr bwMode="auto">
            <a:xfrm>
              <a:off x="1043608" y="4682480"/>
              <a:ext cx="5715000" cy="0"/>
            </a:xfrm>
            <a:prstGeom prst="line">
              <a:avLst/>
            </a:prstGeom>
            <a:noFill/>
            <a:ln w="28575">
              <a:solidFill>
                <a:schemeClr val="tx1"/>
              </a:solidFill>
              <a:round/>
              <a:headEnd/>
              <a:tailEnd/>
            </a:ln>
            <a:effectLst/>
          </p:spPr>
          <p:txBody>
            <a:bodyPr wrap="none" anchor="ctr"/>
            <a:lstStyle/>
            <a:p>
              <a:endParaRPr lang="el-GR" dirty="0"/>
            </a:p>
          </p:txBody>
        </p:sp>
        <p:sp>
          <p:nvSpPr>
            <p:cNvPr id="8" name="Line 7"/>
            <p:cNvSpPr>
              <a:spLocks noChangeShapeType="1"/>
            </p:cNvSpPr>
            <p:nvPr/>
          </p:nvSpPr>
          <p:spPr bwMode="auto">
            <a:xfrm>
              <a:off x="1043608" y="5215880"/>
              <a:ext cx="5715000" cy="0"/>
            </a:xfrm>
            <a:prstGeom prst="line">
              <a:avLst/>
            </a:prstGeom>
            <a:noFill/>
            <a:ln w="28575">
              <a:solidFill>
                <a:schemeClr val="tx1"/>
              </a:solidFill>
              <a:round/>
              <a:headEnd/>
              <a:tailEnd/>
            </a:ln>
            <a:effectLst/>
          </p:spPr>
          <p:txBody>
            <a:bodyPr wrap="none" anchor="ctr"/>
            <a:lstStyle/>
            <a:p>
              <a:endParaRPr lang="el-GR" dirty="0"/>
            </a:p>
          </p:txBody>
        </p:sp>
        <p:sp>
          <p:nvSpPr>
            <p:cNvPr id="9" name="Rectangle 10"/>
            <p:cNvSpPr>
              <a:spLocks noChangeArrowheads="1"/>
            </p:cNvSpPr>
            <p:nvPr/>
          </p:nvSpPr>
          <p:spPr bwMode="auto">
            <a:xfrm>
              <a:off x="1783160" y="2081064"/>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10" name="Rectangle 11"/>
            <p:cNvSpPr>
              <a:spLocks noChangeArrowheads="1"/>
            </p:cNvSpPr>
            <p:nvPr/>
          </p:nvSpPr>
          <p:spPr bwMode="auto">
            <a:xfrm>
              <a:off x="3439344" y="258512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11" name="Rectangle 12"/>
            <p:cNvSpPr>
              <a:spLocks noChangeArrowheads="1"/>
            </p:cNvSpPr>
            <p:nvPr/>
          </p:nvSpPr>
          <p:spPr bwMode="auto">
            <a:xfrm>
              <a:off x="4159424" y="2729136"/>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12" name="Rectangle 13"/>
            <p:cNvSpPr>
              <a:spLocks noChangeArrowheads="1"/>
            </p:cNvSpPr>
            <p:nvPr/>
          </p:nvSpPr>
          <p:spPr bwMode="auto">
            <a:xfrm>
              <a:off x="5455568" y="258512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13" name="Rectangle 14"/>
            <p:cNvSpPr>
              <a:spLocks noChangeArrowheads="1"/>
            </p:cNvSpPr>
            <p:nvPr/>
          </p:nvSpPr>
          <p:spPr bwMode="auto">
            <a:xfrm>
              <a:off x="6175648" y="2153072"/>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14" name="Rectangle 15"/>
            <p:cNvSpPr>
              <a:spLocks noChangeArrowheads="1"/>
            </p:cNvSpPr>
            <p:nvPr/>
          </p:nvSpPr>
          <p:spPr bwMode="auto">
            <a:xfrm>
              <a:off x="4807496" y="2081064"/>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15" name="Rectangle 16"/>
            <p:cNvSpPr>
              <a:spLocks noChangeArrowheads="1"/>
            </p:cNvSpPr>
            <p:nvPr/>
          </p:nvSpPr>
          <p:spPr bwMode="auto">
            <a:xfrm>
              <a:off x="2863280" y="2153072"/>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16" name="Rectangle 17"/>
            <p:cNvSpPr>
              <a:spLocks noChangeArrowheads="1"/>
            </p:cNvSpPr>
            <p:nvPr/>
          </p:nvSpPr>
          <p:spPr bwMode="auto">
            <a:xfrm>
              <a:off x="1414736" y="4251176"/>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17" name="Rectangle 19"/>
            <p:cNvSpPr>
              <a:spLocks noChangeArrowheads="1"/>
            </p:cNvSpPr>
            <p:nvPr/>
          </p:nvSpPr>
          <p:spPr bwMode="auto">
            <a:xfrm>
              <a:off x="2134816" y="4899248"/>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18" name="Rectangle 20"/>
            <p:cNvSpPr>
              <a:spLocks noChangeArrowheads="1"/>
            </p:cNvSpPr>
            <p:nvPr/>
          </p:nvSpPr>
          <p:spPr bwMode="auto">
            <a:xfrm>
              <a:off x="2782888" y="4395192"/>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19" name="Rectangle 21"/>
            <p:cNvSpPr>
              <a:spLocks noChangeArrowheads="1"/>
            </p:cNvSpPr>
            <p:nvPr/>
          </p:nvSpPr>
          <p:spPr bwMode="auto">
            <a:xfrm>
              <a:off x="3430960" y="4755232"/>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20" name="Rectangle 22"/>
            <p:cNvSpPr>
              <a:spLocks noChangeArrowheads="1"/>
            </p:cNvSpPr>
            <p:nvPr/>
          </p:nvSpPr>
          <p:spPr bwMode="auto">
            <a:xfrm>
              <a:off x="3935016" y="446720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21" name="Rectangle 23"/>
            <p:cNvSpPr>
              <a:spLocks noChangeArrowheads="1"/>
            </p:cNvSpPr>
            <p:nvPr/>
          </p:nvSpPr>
          <p:spPr bwMode="auto">
            <a:xfrm>
              <a:off x="4727104" y="482724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22" name="Rectangle 24"/>
            <p:cNvSpPr>
              <a:spLocks noChangeArrowheads="1"/>
            </p:cNvSpPr>
            <p:nvPr/>
          </p:nvSpPr>
          <p:spPr bwMode="auto">
            <a:xfrm>
              <a:off x="5879232" y="4251176"/>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23" name="Rectangle 25"/>
            <p:cNvSpPr>
              <a:spLocks noChangeArrowheads="1"/>
            </p:cNvSpPr>
            <p:nvPr/>
          </p:nvSpPr>
          <p:spPr bwMode="auto">
            <a:xfrm>
              <a:off x="5231160" y="3891136"/>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24" name="Text Box 26"/>
            <p:cNvSpPr txBox="1">
              <a:spLocks noChangeArrowheads="1"/>
            </p:cNvSpPr>
            <p:nvPr/>
          </p:nvSpPr>
          <p:spPr bwMode="auto">
            <a:xfrm>
              <a:off x="971600" y="3068960"/>
              <a:ext cx="5791200" cy="400110"/>
            </a:xfrm>
            <a:prstGeom prst="rect">
              <a:avLst/>
            </a:prstGeom>
            <a:noFill/>
            <a:ln w="9525">
              <a:noFill/>
              <a:miter lim="800000"/>
              <a:headEnd/>
              <a:tailEnd/>
            </a:ln>
            <a:effectLst/>
          </p:spPr>
          <p:txBody>
            <a:bodyPr>
              <a:spAutoFit/>
            </a:bodyPr>
            <a:lstStyle/>
            <a:p>
              <a:pPr algn="ctr">
                <a:spcBef>
                  <a:spcPct val="50000"/>
                </a:spcBef>
              </a:pPr>
              <a:r>
                <a:rPr lang="el-GR" sz="2000" b="1" dirty="0" smtClean="0">
                  <a:latin typeface="+mn-lt"/>
                </a:rPr>
                <a:t>Κανένα σφάλμα</a:t>
              </a:r>
              <a:endParaRPr lang="el-GR" sz="2000" b="1" dirty="0">
                <a:latin typeface="+mn-lt"/>
              </a:endParaRPr>
            </a:p>
          </p:txBody>
        </p:sp>
        <p:sp>
          <p:nvSpPr>
            <p:cNvPr id="25" name="Text Box 27"/>
            <p:cNvSpPr txBox="1">
              <a:spLocks noChangeArrowheads="1"/>
            </p:cNvSpPr>
            <p:nvPr/>
          </p:nvSpPr>
          <p:spPr bwMode="auto">
            <a:xfrm>
              <a:off x="1035224" y="5311080"/>
              <a:ext cx="5562600" cy="861774"/>
            </a:xfrm>
            <a:prstGeom prst="rect">
              <a:avLst/>
            </a:prstGeom>
            <a:noFill/>
            <a:ln w="9525">
              <a:noFill/>
              <a:miter lim="800000"/>
              <a:headEnd/>
              <a:tailEnd/>
            </a:ln>
            <a:effectLst/>
          </p:spPr>
          <p:txBody>
            <a:bodyPr>
              <a:spAutoFit/>
            </a:bodyPr>
            <a:lstStyle/>
            <a:p>
              <a:pPr algn="ctr">
                <a:spcBef>
                  <a:spcPct val="50000"/>
                </a:spcBef>
              </a:pPr>
              <a:r>
                <a:rPr lang="el-GR" sz="2000" b="1" dirty="0" smtClean="0">
                  <a:latin typeface="+mn-lt"/>
                </a:rPr>
                <a:t>Τυχαίο σφάλμα</a:t>
              </a:r>
              <a:endParaRPr lang="en-US" sz="2000" b="1" dirty="0" smtClean="0">
                <a:latin typeface="+mn-lt"/>
              </a:endParaRPr>
            </a:p>
            <a:p>
              <a:pPr algn="ctr">
                <a:spcBef>
                  <a:spcPct val="50000"/>
                </a:spcBef>
              </a:pPr>
              <a:r>
                <a:rPr lang="en-US" sz="2000" b="1" dirty="0" smtClean="0">
                  <a:latin typeface="+mn-lt"/>
                </a:rPr>
                <a:t>Random Error (RE)</a:t>
              </a:r>
              <a:endParaRPr lang="el-GR" sz="2000" b="1" dirty="0">
                <a:latin typeface="+mn-lt"/>
              </a:endParaRPr>
            </a:p>
          </p:txBody>
        </p:sp>
        <p:sp>
          <p:nvSpPr>
            <p:cNvPr id="28" name="27 - TextBox"/>
            <p:cNvSpPr txBox="1"/>
            <p:nvPr/>
          </p:nvSpPr>
          <p:spPr>
            <a:xfrm>
              <a:off x="6732240" y="1637799"/>
              <a:ext cx="2411760" cy="1538883"/>
            </a:xfrm>
            <a:prstGeom prst="rect">
              <a:avLst/>
            </a:prstGeom>
            <a:noFill/>
          </p:spPr>
          <p:txBody>
            <a:bodyPr wrap="square" rtlCol="0">
              <a:spAutoFit/>
            </a:bodyPr>
            <a:lstStyle/>
            <a:p>
              <a:r>
                <a:rPr lang="el-GR" sz="2000" b="1" dirty="0" smtClean="0">
                  <a:latin typeface="+mn-lt"/>
                </a:rPr>
                <a:t>Άνω όριο ελέγχου</a:t>
              </a:r>
            </a:p>
            <a:p>
              <a:endParaRPr lang="el-GR" sz="1400" b="1" dirty="0" smtClean="0">
                <a:latin typeface="+mn-lt"/>
              </a:endParaRPr>
            </a:p>
            <a:p>
              <a:r>
                <a:rPr lang="el-GR" sz="2000" b="1" dirty="0" smtClean="0">
                  <a:latin typeface="+mn-lt"/>
                </a:rPr>
                <a:t>Κεντρική τιμή</a:t>
              </a:r>
            </a:p>
            <a:p>
              <a:endParaRPr lang="el-GR" sz="2000" b="1" dirty="0" smtClean="0">
                <a:latin typeface="+mn-lt"/>
              </a:endParaRPr>
            </a:p>
            <a:p>
              <a:r>
                <a:rPr lang="el-GR" sz="2000" b="1" dirty="0" smtClean="0">
                  <a:latin typeface="+mn-lt"/>
                </a:rPr>
                <a:t>Κάτω όριο ελέγχου</a:t>
              </a:r>
            </a:p>
          </p:txBody>
        </p:sp>
        <p:sp>
          <p:nvSpPr>
            <p:cNvPr id="30" name="29 - TextBox"/>
            <p:cNvSpPr txBox="1"/>
            <p:nvPr/>
          </p:nvSpPr>
          <p:spPr>
            <a:xfrm>
              <a:off x="2411760" y="1484784"/>
              <a:ext cx="1944216" cy="400110"/>
            </a:xfrm>
            <a:prstGeom prst="rect">
              <a:avLst/>
            </a:prstGeom>
            <a:noFill/>
          </p:spPr>
          <p:txBody>
            <a:bodyPr wrap="square" rtlCol="0">
              <a:spAutoFit/>
            </a:bodyPr>
            <a:lstStyle/>
            <a:p>
              <a:r>
                <a:rPr lang="el-GR" sz="2000" b="1" dirty="0" smtClean="0">
                  <a:latin typeface="+mn-lt"/>
                </a:rPr>
                <a:t>Τιμή ελέγχου</a:t>
              </a:r>
              <a:endParaRPr lang="el-GR" sz="2000" b="1" dirty="0">
                <a:latin typeface="+mn-lt"/>
              </a:endParaRPr>
            </a:p>
          </p:txBody>
        </p:sp>
        <p:cxnSp>
          <p:nvCxnSpPr>
            <p:cNvPr id="32" name="31 - Ευθύγραμμο βέλος σύνδεσης"/>
            <p:cNvCxnSpPr/>
            <p:nvPr/>
          </p:nvCxnSpPr>
          <p:spPr>
            <a:xfrm flipH="1">
              <a:off x="1979712" y="1772816"/>
              <a:ext cx="504056" cy="288032"/>
            </a:xfrm>
            <a:prstGeom prst="straightConnector1">
              <a:avLst/>
            </a:prstGeom>
            <a:ln w="38100">
              <a:solidFill>
                <a:srgbClr val="004B82"/>
              </a:solidFill>
              <a:tailEnd type="arrow"/>
            </a:ln>
          </p:spPr>
          <p:style>
            <a:lnRef idx="1">
              <a:schemeClr val="accent1"/>
            </a:lnRef>
            <a:fillRef idx="0">
              <a:schemeClr val="accent1"/>
            </a:fillRef>
            <a:effectRef idx="0">
              <a:schemeClr val="accent1"/>
            </a:effectRef>
            <a:fontRef idx="minor">
              <a:schemeClr val="tx1"/>
            </a:fontRef>
          </p:style>
        </p:cxnSp>
        <p:sp>
          <p:nvSpPr>
            <p:cNvPr id="34" name="33 - TextBox"/>
            <p:cNvSpPr txBox="1"/>
            <p:nvPr/>
          </p:nvSpPr>
          <p:spPr>
            <a:xfrm>
              <a:off x="6795864" y="3891136"/>
              <a:ext cx="2348136" cy="1538883"/>
            </a:xfrm>
            <a:prstGeom prst="rect">
              <a:avLst/>
            </a:prstGeom>
            <a:noFill/>
          </p:spPr>
          <p:txBody>
            <a:bodyPr wrap="square" rtlCol="0">
              <a:spAutoFit/>
            </a:bodyPr>
            <a:lstStyle/>
            <a:p>
              <a:r>
                <a:rPr lang="en-US" sz="2000" b="1" dirty="0" smtClean="0">
                  <a:latin typeface="+mn-lt"/>
                </a:rPr>
                <a:t>Upper Control Limit</a:t>
              </a:r>
              <a:endParaRPr lang="el-GR" sz="2000" b="1" dirty="0" smtClean="0">
                <a:latin typeface="+mn-lt"/>
              </a:endParaRPr>
            </a:p>
            <a:p>
              <a:endParaRPr lang="el-GR" sz="1600" b="1" dirty="0" smtClean="0">
                <a:latin typeface="+mn-lt"/>
              </a:endParaRPr>
            </a:p>
            <a:p>
              <a:r>
                <a:rPr lang="en-US" sz="2000" b="1" dirty="0" smtClean="0">
                  <a:latin typeface="+mn-lt"/>
                </a:rPr>
                <a:t>Control Limit</a:t>
              </a:r>
              <a:endParaRPr lang="el-GR" sz="2000" b="1" dirty="0" smtClean="0">
                <a:latin typeface="+mn-lt"/>
              </a:endParaRPr>
            </a:p>
            <a:p>
              <a:endParaRPr lang="el-GR" b="1" dirty="0" smtClean="0">
                <a:latin typeface="+mn-lt"/>
              </a:endParaRPr>
            </a:p>
            <a:p>
              <a:r>
                <a:rPr lang="en-US" sz="2000" b="1" dirty="0" smtClean="0">
                  <a:latin typeface="+mn-lt"/>
                </a:rPr>
                <a:t>Low Control Limit</a:t>
              </a:r>
              <a:endParaRPr lang="el-GR" sz="2000" b="1" dirty="0" smtClean="0">
                <a:latin typeface="+mn-lt"/>
              </a:endParaRPr>
            </a:p>
          </p:txBody>
        </p:sp>
      </p:grpSp>
      <p:sp>
        <p:nvSpPr>
          <p:cNvPr id="2" name="Title 1"/>
          <p:cNvSpPr>
            <a:spLocks noGrp="1"/>
          </p:cNvSpPr>
          <p:nvPr>
            <p:ph type="title"/>
          </p:nvPr>
        </p:nvSpPr>
        <p:spPr/>
        <p:txBody>
          <a:bodyPr>
            <a:normAutofit/>
          </a:bodyPr>
          <a:lstStyle/>
          <a:p>
            <a:r>
              <a:rPr lang="el-GR" dirty="0"/>
              <a:t>Το διάγραμμα Shewhart  </a:t>
            </a:r>
            <a:r>
              <a:rPr lang="el-GR" sz="3200" b="0" dirty="0"/>
              <a:t>(1 από 2) </a:t>
            </a:r>
          </a:p>
        </p:txBody>
      </p:sp>
      <p:sp>
        <p:nvSpPr>
          <p:cNvPr id="31" name="30 - Θέση αριθμού διαφάνειας"/>
          <p:cNvSpPr>
            <a:spLocks noGrp="1"/>
          </p:cNvSpPr>
          <p:nvPr>
            <p:ph type="sldNum" sz="quarter" idx="12"/>
          </p:nvPr>
        </p:nvSpPr>
        <p:spPr/>
        <p:txBody>
          <a:bodyPr/>
          <a:lstStyle/>
          <a:p>
            <a:fld id="{F82637A7-FCEB-4B2A-99BE-60A0AF5E04AD}" type="slidenum">
              <a:rPr lang="el-GR" smtClean="0"/>
              <a:pPr/>
              <a:t>3</a:t>
            </a:fld>
            <a:endParaRPr lang="el-GR" dirty="0"/>
          </a:p>
        </p:txBody>
      </p:sp>
    </p:spTree>
    <p:extLst>
      <p:ext uri="{BB962C8B-B14F-4D97-AF65-F5344CB8AC3E}">
        <p14:creationId xmlns:p14="http://schemas.microsoft.com/office/powerpoint/2010/main" val="40060540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Όρια ελέγχου delta </a:t>
            </a:r>
            <a:r>
              <a:rPr lang="el-GR" dirty="0" smtClean="0"/>
              <a:t>check </a:t>
            </a:r>
            <a:r>
              <a:rPr lang="en-US" dirty="0" smtClean="0"/>
              <a:t/>
            </a:r>
            <a:br>
              <a:rPr lang="en-US" dirty="0" smtClean="0"/>
            </a:br>
            <a:r>
              <a:rPr lang="el-GR" sz="3100" dirty="0" smtClean="0"/>
              <a:t>Παράδειγμα </a:t>
            </a:r>
            <a:r>
              <a:rPr lang="el-GR" sz="3100" dirty="0"/>
              <a:t>υπολογισμού με στατιστική μέθοδο </a:t>
            </a:r>
            <a:r>
              <a:rPr lang="el-GR" sz="3100" b="0" dirty="0" smtClean="0"/>
              <a:t>(</a:t>
            </a:r>
            <a:r>
              <a:rPr lang="en-US" sz="3100" b="0" dirty="0" smtClean="0"/>
              <a:t>7</a:t>
            </a:r>
            <a:r>
              <a:rPr lang="el-GR" sz="3100" b="0" dirty="0" smtClean="0"/>
              <a:t> </a:t>
            </a:r>
            <a:r>
              <a:rPr lang="el-GR" sz="3100" b="0" dirty="0"/>
              <a:t>από </a:t>
            </a:r>
            <a:r>
              <a:rPr lang="en-US" sz="3100" b="0" dirty="0" smtClean="0"/>
              <a:t>8</a:t>
            </a:r>
            <a:r>
              <a:rPr lang="el-GR" sz="3100" b="0" dirty="0" smtClean="0"/>
              <a:t>)</a:t>
            </a:r>
            <a:endParaRPr lang="el-GR" sz="3100" b="0" dirty="0"/>
          </a:p>
        </p:txBody>
      </p:sp>
      <p:sp>
        <p:nvSpPr>
          <p:cNvPr id="3" name="2 - Θέση αριθμού διαφάνειας"/>
          <p:cNvSpPr>
            <a:spLocks noGrp="1"/>
          </p:cNvSpPr>
          <p:nvPr>
            <p:ph type="sldNum" sz="quarter" idx="12"/>
          </p:nvPr>
        </p:nvSpPr>
        <p:spPr/>
        <p:txBody>
          <a:bodyPr/>
          <a:lstStyle/>
          <a:p>
            <a:fld id="{F82637A7-FCEB-4B2A-99BE-60A0AF5E04AD}" type="slidenum">
              <a:rPr lang="el-GR" smtClean="0"/>
              <a:pPr/>
              <a:t>39</a:t>
            </a:fld>
            <a:endParaRPr lang="el-GR" dirty="0"/>
          </a:p>
        </p:txBody>
      </p:sp>
      <p:pic>
        <p:nvPicPr>
          <p:cNvPr id="4104" name="Picture 8" descr="C:\Users\alex\Desktop\kark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644" y="1268760"/>
            <a:ext cx="5954713"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1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91" name="Oval 219"/>
          <p:cNvSpPr>
            <a:spLocks noChangeArrowheads="1"/>
          </p:cNvSpPr>
          <p:nvPr/>
        </p:nvSpPr>
        <p:spPr bwMode="auto">
          <a:xfrm>
            <a:off x="4427984" y="4941689"/>
            <a:ext cx="863600" cy="36036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l-GR" dirty="0"/>
          </a:p>
        </p:txBody>
      </p:sp>
      <p:sp>
        <p:nvSpPr>
          <p:cNvPr id="80125" name="Oval 253"/>
          <p:cNvSpPr>
            <a:spLocks noChangeArrowheads="1"/>
          </p:cNvSpPr>
          <p:nvPr/>
        </p:nvSpPr>
        <p:spPr bwMode="auto">
          <a:xfrm>
            <a:off x="4427984" y="5619700"/>
            <a:ext cx="863600" cy="4318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l-GR" dirty="0"/>
          </a:p>
        </p:txBody>
      </p:sp>
      <p:sp>
        <p:nvSpPr>
          <p:cNvPr id="80124" name="Oval 252"/>
          <p:cNvSpPr>
            <a:spLocks noChangeArrowheads="1"/>
          </p:cNvSpPr>
          <p:nvPr/>
        </p:nvSpPr>
        <p:spPr bwMode="auto">
          <a:xfrm>
            <a:off x="4068440" y="1628800"/>
            <a:ext cx="863600" cy="79216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l-GR" dirty="0"/>
          </a:p>
        </p:txBody>
      </p:sp>
      <p:sp>
        <p:nvSpPr>
          <p:cNvPr id="80126" name="Oval 254"/>
          <p:cNvSpPr>
            <a:spLocks noChangeArrowheads="1"/>
          </p:cNvSpPr>
          <p:nvPr/>
        </p:nvSpPr>
        <p:spPr bwMode="auto">
          <a:xfrm>
            <a:off x="3635896" y="2725872"/>
            <a:ext cx="5040560" cy="63112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l-GR" dirty="0"/>
          </a:p>
        </p:txBody>
      </p:sp>
      <p:sp>
        <p:nvSpPr>
          <p:cNvPr id="2" name="Title 1"/>
          <p:cNvSpPr>
            <a:spLocks noGrp="1"/>
          </p:cNvSpPr>
          <p:nvPr>
            <p:ph type="title"/>
          </p:nvPr>
        </p:nvSpPr>
        <p:spPr>
          <a:xfrm>
            <a:off x="0" y="116632"/>
            <a:ext cx="9144000" cy="908720"/>
          </a:xfrm>
        </p:spPr>
        <p:txBody>
          <a:bodyPr>
            <a:noAutofit/>
          </a:bodyPr>
          <a:lstStyle/>
          <a:p>
            <a:pPr lvl="0"/>
            <a:r>
              <a:rPr lang="el-GR" sz="3600" dirty="0">
                <a:solidFill>
                  <a:srgbClr val="820000"/>
                </a:solidFill>
              </a:rPr>
              <a:t>Όρια ελέγχου </a:t>
            </a:r>
            <a:r>
              <a:rPr lang="en-US" sz="3600" dirty="0">
                <a:solidFill>
                  <a:srgbClr val="820000"/>
                </a:solidFill>
              </a:rPr>
              <a:t>delta </a:t>
            </a:r>
            <a:r>
              <a:rPr lang="en-US" sz="3600" dirty="0" smtClean="0">
                <a:solidFill>
                  <a:srgbClr val="820000"/>
                </a:solidFill>
              </a:rPr>
              <a:t>check</a:t>
            </a:r>
            <a:r>
              <a:rPr lang="el-GR" sz="3600" dirty="0" smtClean="0">
                <a:solidFill>
                  <a:srgbClr val="820000"/>
                </a:solidFill>
              </a:rPr>
              <a:t> </a:t>
            </a:r>
            <a:r>
              <a:rPr lang="en-US" sz="3600" dirty="0" smtClean="0">
                <a:solidFill>
                  <a:srgbClr val="820000"/>
                </a:solidFill>
              </a:rPr>
              <a:t/>
            </a:r>
            <a:br>
              <a:rPr lang="en-US" sz="3600" dirty="0" smtClean="0">
                <a:solidFill>
                  <a:srgbClr val="820000"/>
                </a:solidFill>
              </a:rPr>
            </a:br>
            <a:r>
              <a:rPr lang="el-GR" sz="2800" dirty="0" smtClean="0">
                <a:solidFill>
                  <a:srgbClr val="820000"/>
                </a:solidFill>
              </a:rPr>
              <a:t>Παράδειγμα </a:t>
            </a:r>
            <a:r>
              <a:rPr lang="el-GR" sz="2800" dirty="0">
                <a:solidFill>
                  <a:srgbClr val="820000"/>
                </a:solidFill>
              </a:rPr>
              <a:t>υπολογισμού με στατιστική μέθοδο </a:t>
            </a:r>
            <a:r>
              <a:rPr lang="en-US" sz="2800" b="0" dirty="0" smtClean="0">
                <a:solidFill>
                  <a:srgbClr val="820000"/>
                </a:solidFill>
              </a:rPr>
              <a:t>(8 </a:t>
            </a:r>
            <a:r>
              <a:rPr lang="el-GR" sz="2800" b="0" dirty="0">
                <a:solidFill>
                  <a:srgbClr val="820000"/>
                </a:solidFill>
              </a:rPr>
              <a:t>από </a:t>
            </a:r>
            <a:r>
              <a:rPr lang="en-US" sz="2800" b="0" dirty="0" smtClean="0">
                <a:solidFill>
                  <a:srgbClr val="820000"/>
                </a:solidFill>
              </a:rPr>
              <a:t>8</a:t>
            </a:r>
            <a:r>
              <a:rPr lang="el-GR" sz="2800" b="0" dirty="0" smtClean="0">
                <a:solidFill>
                  <a:srgbClr val="820000"/>
                </a:solidFill>
              </a:rPr>
              <a:t>)</a:t>
            </a:r>
            <a:endParaRPr lang="el-GR" sz="2800" b="0" dirty="0">
              <a:solidFill>
                <a:srgbClr val="820000"/>
              </a:solidFill>
            </a:endParaRPr>
          </a:p>
        </p:txBody>
      </p:sp>
      <p:graphicFrame>
        <p:nvGraphicFramePr>
          <p:cNvPr id="80127" name="Group 255"/>
          <p:cNvGraphicFramePr>
            <a:graphicFrameLocks noGrp="1"/>
          </p:cNvGraphicFramePr>
          <p:nvPr>
            <p:ph idx="1"/>
            <p:extLst>
              <p:ext uri="{D42A27DB-BD31-4B8C-83A1-F6EECF244321}">
                <p14:modId xmlns:p14="http://schemas.microsoft.com/office/powerpoint/2010/main" val="3006549029"/>
              </p:ext>
            </p:extLst>
          </p:nvPr>
        </p:nvGraphicFramePr>
        <p:xfrm>
          <a:off x="1331640" y="1196752"/>
          <a:ext cx="7632848" cy="2867978"/>
        </p:xfrm>
        <a:graphic>
          <a:graphicData uri="http://schemas.openxmlformats.org/drawingml/2006/table">
            <a:tbl>
              <a:tblPr/>
              <a:tblGrid>
                <a:gridCol w="2263356"/>
                <a:gridCol w="1771413"/>
                <a:gridCol w="1839708"/>
                <a:gridCol w="1758371"/>
              </a:tblGrid>
              <a:tr h="261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2000" b="0" i="0" u="none" strike="noStrike" cap="none" normalizeH="0" baseline="0" dirty="0" smtClean="0">
                        <a:ln>
                          <a:noFill/>
                        </a:ln>
                        <a:solidFill>
                          <a:srgbClr val="C00000"/>
                        </a:solidFill>
                        <a:effectLst>
                          <a:outerShdw blurRad="38100" dist="38100" dir="2700000" algn="tl">
                            <a:srgbClr val="000000"/>
                          </a:outerShdw>
                        </a:effectLst>
                        <a:latin typeface="+mn-lt"/>
                        <a:cs typeface="Arial" pitchFamily="34" charset="0"/>
                      </a:endParaRPr>
                    </a:p>
                  </a:txBody>
                  <a:tcPr marL="122932" marR="122932"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20000"/>
                          </a:solidFill>
                          <a:effectLst/>
                          <a:latin typeface="+mn-lt"/>
                          <a:ea typeface="Times New Roman" pitchFamily="18" charset="0"/>
                          <a:cs typeface="Arial" pitchFamily="34" charset="0"/>
                        </a:rPr>
                        <a:t>Delta check</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r h="4905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20000"/>
                          </a:solidFill>
                          <a:effectLst/>
                          <a:latin typeface="+mn-lt"/>
                          <a:cs typeface="Arial" pitchFamily="34" charset="0"/>
                        </a:rPr>
                        <a:t>Εκατοστημόριο</a:t>
                      </a:r>
                      <a:r>
                        <a:rPr kumimoji="0" lang="en-US" sz="2000" b="1" i="0" u="none" strike="noStrike" cap="none" normalizeH="0" baseline="0" dirty="0" smtClean="0">
                          <a:ln>
                            <a:noFill/>
                          </a:ln>
                          <a:solidFill>
                            <a:srgbClr val="820000"/>
                          </a:solidFill>
                          <a:effectLst/>
                          <a:latin typeface="+mn-lt"/>
                          <a:cs typeface="Arial" pitchFamily="34" charset="0"/>
                        </a:rPr>
                        <a:t> =</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20000"/>
                          </a:solidFill>
                          <a:effectLst/>
                          <a:latin typeface="+mn-lt"/>
                          <a:cs typeface="Arial" pitchFamily="34" charset="0"/>
                        </a:rPr>
                        <a:t>5</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20000"/>
                          </a:solidFill>
                          <a:effectLst/>
                          <a:latin typeface="+mn-lt"/>
                          <a:cs typeface="Arial" pitchFamily="34" charset="0"/>
                        </a:rPr>
                        <a:t>50</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20000"/>
                          </a:solidFill>
                          <a:effectLst/>
                          <a:latin typeface="+mn-lt"/>
                          <a:cs typeface="Arial" pitchFamily="34" charset="0"/>
                        </a:rPr>
                        <a:t>95</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Νάτριο</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itchFamily="34" charset="0"/>
                        </a:rPr>
                        <a:t>-4</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itchFamily="34" charset="0"/>
                        </a:rPr>
                        <a:t>0</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Arial" pitchFamily="34" charset="0"/>
                        </a:rPr>
                        <a:t>5</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Ουρία</a:t>
                      </a:r>
                      <a:r>
                        <a:rPr kumimoji="0" lang="el-GR" sz="2000" b="0" i="0" u="none" strike="noStrike" cap="none" normalizeH="0" baseline="0" dirty="0" smtClean="0">
                          <a:ln>
                            <a:noFill/>
                          </a:ln>
                          <a:solidFill>
                            <a:schemeClr val="tx1"/>
                          </a:solidFill>
                          <a:effectLst/>
                          <a:latin typeface="+mn-lt"/>
                          <a:ea typeface="Times New Roman" pitchFamily="18" charset="0"/>
                          <a:cs typeface="Arial" pitchFamily="34" charset="0"/>
                        </a:rPr>
                        <a:t> </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-10</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0</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10</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Γλυκόζη</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-84</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-20</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85</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Κρεατινίνη</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-0,4</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0</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0,3</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Ασβέστιο</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0</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0,8</a:t>
                      </a:r>
                    </a:p>
                  </a:txBody>
                  <a:tcPr marL="122932" marR="12293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0129" name="Group 257"/>
          <p:cNvGraphicFramePr>
            <a:graphicFrameLocks noGrp="1"/>
          </p:cNvGraphicFramePr>
          <p:nvPr>
            <p:ph sz="half" idx="4294967295"/>
            <p:extLst>
              <p:ext uri="{D42A27DB-BD31-4B8C-83A1-F6EECF244321}">
                <p14:modId xmlns:p14="http://schemas.microsoft.com/office/powerpoint/2010/main" val="4244931070"/>
              </p:ext>
            </p:extLst>
          </p:nvPr>
        </p:nvGraphicFramePr>
        <p:xfrm>
          <a:off x="0" y="4175760"/>
          <a:ext cx="8999897" cy="2682240"/>
        </p:xfrm>
        <a:graphic>
          <a:graphicData uri="http://schemas.openxmlformats.org/drawingml/2006/table">
            <a:tbl>
              <a:tblPr/>
              <a:tblGrid>
                <a:gridCol w="1322523"/>
                <a:gridCol w="1249050"/>
                <a:gridCol w="1763364"/>
                <a:gridCol w="881682"/>
                <a:gridCol w="1910311"/>
                <a:gridCol w="1872967"/>
              </a:tblGrid>
              <a:tr h="441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2000" b="0" i="0" u="none" strike="noStrike" cap="none" normalizeH="0" baseline="0" dirty="0" smtClean="0">
                        <a:ln>
                          <a:noFill/>
                        </a:ln>
                        <a:solidFill>
                          <a:schemeClr val="tx1"/>
                        </a:solidFill>
                        <a:effectLst>
                          <a:outerShdw blurRad="38100" dist="38100" dir="2700000" algn="tl">
                            <a:srgbClr val="000000"/>
                          </a:outerShdw>
                        </a:effectLst>
                        <a:latin typeface="+mn-lt"/>
                        <a:cs typeface="Arial"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20000"/>
                          </a:solidFill>
                          <a:effectLst/>
                          <a:latin typeface="+mn-lt"/>
                          <a:cs typeface="Arial" pitchFamily="34" charset="0"/>
                        </a:rPr>
                        <a:t>Σημερινή τιμή</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20000"/>
                          </a:solidFill>
                          <a:effectLst/>
                          <a:latin typeface="+mn-lt"/>
                          <a:cs typeface="Arial" pitchFamily="34" charset="0"/>
                        </a:rPr>
                        <a:t>Προηγούμενη τιμή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20000"/>
                          </a:solidFill>
                          <a:effectLst/>
                          <a:latin typeface="+mn-lt"/>
                          <a:cs typeface="Arial" pitchFamily="34" charset="0"/>
                        </a:rPr>
                        <a:t>Delta check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20000"/>
                          </a:solidFill>
                          <a:effectLst/>
                          <a:latin typeface="+mn-lt"/>
                          <a:cs typeface="Arial" pitchFamily="34" charset="0"/>
                        </a:rPr>
                        <a:t>Εκατοστημόριο (</a:t>
                      </a:r>
                      <a:r>
                        <a:rPr kumimoji="0" lang="en-US" sz="2000" b="1" i="0" u="none" strike="noStrike" cap="none" normalizeH="0" baseline="0" dirty="0" smtClean="0">
                          <a:ln>
                            <a:noFill/>
                          </a:ln>
                          <a:solidFill>
                            <a:srgbClr val="820000"/>
                          </a:solidFill>
                          <a:effectLst/>
                          <a:latin typeface="+mn-lt"/>
                          <a:cs typeface="Arial" pitchFamily="34" charset="0"/>
                        </a:rPr>
                        <a:t>P</a:t>
                      </a:r>
                      <a:r>
                        <a:rPr kumimoji="0" lang="el-GR" sz="2000" b="1" i="0" u="none" strike="noStrike" cap="none" normalizeH="0" baseline="0" dirty="0" smtClean="0">
                          <a:ln>
                            <a:noFill/>
                          </a:ln>
                          <a:solidFill>
                            <a:srgbClr val="820000"/>
                          </a:solidFill>
                          <a:effectLst/>
                          <a:latin typeface="+mn-lt"/>
                          <a:cs typeface="Arial" pitchFamily="34"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820000"/>
                          </a:solidFill>
                          <a:effectLst/>
                          <a:latin typeface="+mn-lt"/>
                          <a:cs typeface="Arial" pitchFamily="34" charset="0"/>
                        </a:rPr>
                        <a:t>Αποτελέσματα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Νάτριο</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P &lt; 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Απορρίπτεται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Ουρία</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50 &lt; P &lt; 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Αποδεκτό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Γλυκόζη</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5 &lt; P &lt; 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Αποδεκτό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Κρεατινίνη</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  P &gt; 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Απορρίπτεται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Ασβέστιο</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 P &lt; 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Arial" pitchFamily="34" charset="0"/>
                        </a:rPr>
                        <a:t>Απορρίπτεται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2978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091"/>
                                        </p:tgtEl>
                                        <p:attrNameLst>
                                          <p:attrName>style.visibility</p:attrName>
                                        </p:attrNameLst>
                                      </p:cBhvr>
                                      <p:to>
                                        <p:strVal val="visible"/>
                                      </p:to>
                                    </p:set>
                                    <p:anim calcmode="lin" valueType="num">
                                      <p:cBhvr additive="base">
                                        <p:cTn id="7" dur="500" fill="hold"/>
                                        <p:tgtEl>
                                          <p:spTgt spid="80091"/>
                                        </p:tgtEl>
                                        <p:attrNameLst>
                                          <p:attrName>ppt_x</p:attrName>
                                        </p:attrNameLst>
                                      </p:cBhvr>
                                      <p:tavLst>
                                        <p:tav tm="0">
                                          <p:val>
                                            <p:strVal val="#ppt_x"/>
                                          </p:val>
                                        </p:tav>
                                        <p:tav tm="100000">
                                          <p:val>
                                            <p:strVal val="#ppt_x"/>
                                          </p:val>
                                        </p:tav>
                                      </p:tavLst>
                                    </p:anim>
                                    <p:anim calcmode="lin" valueType="num">
                                      <p:cBhvr additive="base">
                                        <p:cTn id="8" dur="500" fill="hold"/>
                                        <p:tgtEl>
                                          <p:spTgt spid="800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124"/>
                                        </p:tgtEl>
                                        <p:attrNameLst>
                                          <p:attrName>style.visibility</p:attrName>
                                        </p:attrNameLst>
                                      </p:cBhvr>
                                      <p:to>
                                        <p:strVal val="visible"/>
                                      </p:to>
                                    </p:set>
                                    <p:anim calcmode="lin" valueType="num">
                                      <p:cBhvr additive="base">
                                        <p:cTn id="13" dur="500" fill="hold"/>
                                        <p:tgtEl>
                                          <p:spTgt spid="80124"/>
                                        </p:tgtEl>
                                        <p:attrNameLst>
                                          <p:attrName>ppt_x</p:attrName>
                                        </p:attrNameLst>
                                      </p:cBhvr>
                                      <p:tavLst>
                                        <p:tav tm="0">
                                          <p:val>
                                            <p:strVal val="#ppt_x"/>
                                          </p:val>
                                        </p:tav>
                                        <p:tav tm="100000">
                                          <p:val>
                                            <p:strVal val="#ppt_x"/>
                                          </p:val>
                                        </p:tav>
                                      </p:tavLst>
                                    </p:anim>
                                    <p:anim calcmode="lin" valueType="num">
                                      <p:cBhvr additive="base">
                                        <p:cTn id="14" dur="500" fill="hold"/>
                                        <p:tgtEl>
                                          <p:spTgt spid="801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125"/>
                                        </p:tgtEl>
                                        <p:attrNameLst>
                                          <p:attrName>style.visibility</p:attrName>
                                        </p:attrNameLst>
                                      </p:cBhvr>
                                      <p:to>
                                        <p:strVal val="visible"/>
                                      </p:to>
                                    </p:set>
                                    <p:anim calcmode="lin" valueType="num">
                                      <p:cBhvr additive="base">
                                        <p:cTn id="19" dur="500" fill="hold"/>
                                        <p:tgtEl>
                                          <p:spTgt spid="80125"/>
                                        </p:tgtEl>
                                        <p:attrNameLst>
                                          <p:attrName>ppt_x</p:attrName>
                                        </p:attrNameLst>
                                      </p:cBhvr>
                                      <p:tavLst>
                                        <p:tav tm="0">
                                          <p:val>
                                            <p:strVal val="#ppt_x"/>
                                          </p:val>
                                        </p:tav>
                                        <p:tav tm="100000">
                                          <p:val>
                                            <p:strVal val="#ppt_x"/>
                                          </p:val>
                                        </p:tav>
                                      </p:tavLst>
                                    </p:anim>
                                    <p:anim calcmode="lin" valueType="num">
                                      <p:cBhvr additive="base">
                                        <p:cTn id="20" dur="500" fill="hold"/>
                                        <p:tgtEl>
                                          <p:spTgt spid="801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126"/>
                                        </p:tgtEl>
                                        <p:attrNameLst>
                                          <p:attrName>style.visibility</p:attrName>
                                        </p:attrNameLst>
                                      </p:cBhvr>
                                      <p:to>
                                        <p:strVal val="visible"/>
                                      </p:to>
                                    </p:set>
                                    <p:anim calcmode="lin" valueType="num">
                                      <p:cBhvr additive="base">
                                        <p:cTn id="25" dur="500" fill="hold"/>
                                        <p:tgtEl>
                                          <p:spTgt spid="80126"/>
                                        </p:tgtEl>
                                        <p:attrNameLst>
                                          <p:attrName>ppt_x</p:attrName>
                                        </p:attrNameLst>
                                      </p:cBhvr>
                                      <p:tavLst>
                                        <p:tav tm="0">
                                          <p:val>
                                            <p:strVal val="#ppt_x"/>
                                          </p:val>
                                        </p:tav>
                                        <p:tav tm="100000">
                                          <p:val>
                                            <p:strVal val="#ppt_x"/>
                                          </p:val>
                                        </p:tav>
                                      </p:tavLst>
                                    </p:anim>
                                    <p:anim calcmode="lin" valueType="num">
                                      <p:cBhvr additive="base">
                                        <p:cTn id="26" dur="500" fill="hold"/>
                                        <p:tgtEl>
                                          <p:spTgt spid="80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91" grpId="0" animBg="1"/>
      <p:bldP spid="80125" grpId="0" animBg="1"/>
      <p:bldP spid="80124" grpId="0" animBg="1"/>
      <p:bldP spid="801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Autofit/>
          </a:bodyPr>
          <a:lstStyle/>
          <a:p>
            <a:r>
              <a:rPr lang="el-GR" sz="3600" dirty="0">
                <a:solidFill>
                  <a:srgbClr val="820000"/>
                </a:solidFill>
              </a:rPr>
              <a:t>Όρια πανικού ή κρίσιμες τιμές</a:t>
            </a:r>
          </a:p>
        </p:txBody>
      </p:sp>
      <p:sp>
        <p:nvSpPr>
          <p:cNvPr id="106499" name="Rectangle 3"/>
          <p:cNvSpPr>
            <a:spLocks noGrp="1" noChangeArrowheads="1"/>
          </p:cNvSpPr>
          <p:nvPr>
            <p:ph idx="1"/>
          </p:nvPr>
        </p:nvSpPr>
        <p:spPr/>
        <p:txBody>
          <a:bodyPr>
            <a:noAutofit/>
          </a:bodyPr>
          <a:lstStyle/>
          <a:p>
            <a:pPr>
              <a:lnSpc>
                <a:spcPct val="150000"/>
              </a:lnSpc>
            </a:pPr>
            <a:r>
              <a:rPr lang="el-GR" sz="2400" dirty="0"/>
              <a:t>Πρόκειται για τιμές εξετάσεων που θέτουν σε άμεσο κίνδυνο την ζωή των ασθενών.  Απαιτείται η άμεση ενημέρωση του γιατρού</a:t>
            </a:r>
            <a:r>
              <a:rPr lang="el-GR" sz="2400" dirty="0" smtClean="0"/>
              <a:t>.</a:t>
            </a:r>
          </a:p>
          <a:p>
            <a:pPr>
              <a:lnSpc>
                <a:spcPct val="150000"/>
              </a:lnSpc>
            </a:pPr>
            <a:r>
              <a:rPr lang="el-GR" sz="2400" dirty="0" smtClean="0"/>
              <a:t>Πριν </a:t>
            </a:r>
            <a:r>
              <a:rPr lang="el-GR" sz="2400" dirty="0"/>
              <a:t>την άμεση ενημέρωση του γιατρού, ελέγχεται το αποτέλεσμα για τυχόν ύπαρξη χονδροειδούς λάθους</a:t>
            </a:r>
            <a:r>
              <a:rPr lang="el-GR" sz="2400" dirty="0" smtClean="0"/>
              <a:t>. Π.χ</a:t>
            </a:r>
            <a:r>
              <a:rPr lang="el-GR" sz="2400" dirty="0"/>
              <a:t>. αναρρόφηση αέρα, πήγμα, αιμολυμένος </a:t>
            </a:r>
            <a:r>
              <a:rPr lang="el-GR" sz="2400" dirty="0" smtClean="0"/>
              <a:t>ορός. Πριν τον έλεγχο γίνεται επανάληψη </a:t>
            </a:r>
            <a:r>
              <a:rPr lang="el-GR" sz="2400" dirty="0"/>
              <a:t>της ανάλυσης αφού πρώτα ελεγχθεί ο ορός για τυχόν αλλοίωση</a:t>
            </a:r>
            <a:r>
              <a:rPr lang="el-GR" sz="2400" dirty="0" smtClean="0"/>
              <a:t>.</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a:t>
            </a:fld>
            <a:endParaRPr lang="el-GR" dirty="0"/>
          </a:p>
        </p:txBody>
      </p:sp>
    </p:spTree>
    <p:extLst>
      <p:ext uri="{BB962C8B-B14F-4D97-AF65-F5344CB8AC3E}">
        <p14:creationId xmlns:p14="http://schemas.microsoft.com/office/powerpoint/2010/main" val="975630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55" name="Rectangle 135"/>
          <p:cNvSpPr>
            <a:spLocks noGrp="1" noChangeArrowheads="1"/>
          </p:cNvSpPr>
          <p:nvPr>
            <p:ph type="title"/>
          </p:nvPr>
        </p:nvSpPr>
        <p:spPr/>
        <p:txBody>
          <a:bodyPr>
            <a:noAutofit/>
          </a:bodyPr>
          <a:lstStyle/>
          <a:p>
            <a:r>
              <a:rPr lang="el-GR" sz="3600" dirty="0" smtClean="0">
                <a:solidFill>
                  <a:srgbClr val="820000"/>
                </a:solidFill>
              </a:rPr>
              <a:t>Μερικές κρίσιμες </a:t>
            </a:r>
            <a:r>
              <a:rPr lang="el-GR" sz="3600" dirty="0">
                <a:solidFill>
                  <a:srgbClr val="820000"/>
                </a:solidFill>
              </a:rPr>
              <a:t>τιμές βιοχημικών εξετάσεων</a:t>
            </a:r>
          </a:p>
        </p:txBody>
      </p:sp>
      <p:graphicFrame>
        <p:nvGraphicFramePr>
          <p:cNvPr id="107665" name="Group 145"/>
          <p:cNvGraphicFramePr>
            <a:graphicFrameLocks noGrp="1"/>
          </p:cNvGraphicFramePr>
          <p:nvPr>
            <p:ph idx="1"/>
            <p:extLst>
              <p:ext uri="{D42A27DB-BD31-4B8C-83A1-F6EECF244321}">
                <p14:modId xmlns:p14="http://schemas.microsoft.com/office/powerpoint/2010/main" val="193521257"/>
              </p:ext>
            </p:extLst>
          </p:nvPr>
        </p:nvGraphicFramePr>
        <p:xfrm>
          <a:off x="457200" y="1196975"/>
          <a:ext cx="6923112" cy="5547360"/>
        </p:xfrm>
        <a:graphic>
          <a:graphicData uri="http://schemas.openxmlformats.org/drawingml/2006/table">
            <a:tbl>
              <a:tblPr>
                <a:tableStyleId>{5DA37D80-6434-44D0-A028-1B22A696006F}</a:tableStyleId>
              </a:tblPr>
              <a:tblGrid>
                <a:gridCol w="2026568"/>
                <a:gridCol w="4896544"/>
              </a:tblGrid>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Φώσφορος</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&lt; 1,0 mg/dl     &gt; 9,0 mg/dl</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Χολερυθρίνη</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&gt; 15 mg/dl</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Κρεατινίνη</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&gt; 7,4 mg/dl</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Γλυκόζη</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&lt; 45 mg/dl      &gt; 500 mg/dl</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Ουρία</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&gt; 214 mg/dl</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BUN</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&gt; 100 mg/dl</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Oυρικό οξύ</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&gt; 13 mg/dl</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CK</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&gt; 1000 U/lt</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LDH</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&gt; 1000 U/lt</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GOT/GPT</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&gt; 1000 U/lt</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Μαγνήσιο</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&lt; 1,0 mg/dl      &gt; 4,9 mg/dl</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Λιπάση</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&gt; 700 U/lt</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Χλώριο</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200" u="none" strike="noStrike" cap="none" normalizeH="0" baseline="0" dirty="0" smtClean="0">
                          <a:ln>
                            <a:noFill/>
                          </a:ln>
                          <a:effectLst/>
                        </a:rPr>
                        <a:t>&lt; 75 mmol/lt    &gt; 125 mmol/lt</a:t>
                      </a:r>
                      <a:endParaRPr kumimoji="0" lang="el-GR" sz="2200" b="0" i="0" u="none" strike="noStrike" cap="none" normalizeH="0" baseline="0" dirty="0" smtClean="0">
                        <a:ln>
                          <a:noFill/>
                        </a:ln>
                        <a:solidFill>
                          <a:schemeClr val="tx1"/>
                        </a:solidFill>
                        <a:effectLst/>
                        <a:latin typeface="+mn-lt"/>
                        <a:cs typeface="Arial" pitchFamily="34" charset="0"/>
                      </a:endParaRPr>
                    </a:p>
                  </a:txBody>
                  <a:tcPr marL="160795" marR="160795" anchor="b" horzOverflow="overflow"/>
                </a:tc>
              </a:tr>
            </a:tbl>
          </a:graphicData>
        </a:graphic>
      </p:graphicFrame>
      <p:sp>
        <p:nvSpPr>
          <p:cNvPr id="5" name="4 - Θέση αριθμού διαφάνειας"/>
          <p:cNvSpPr>
            <a:spLocks noGrp="1"/>
          </p:cNvSpPr>
          <p:nvPr>
            <p:ph type="sldNum" sz="quarter" idx="12"/>
          </p:nvPr>
        </p:nvSpPr>
        <p:spPr/>
        <p:txBody>
          <a:bodyPr/>
          <a:lstStyle/>
          <a:p>
            <a:fld id="{B57C99C0-514C-4BDB-9773-3CBCDB4B2401}" type="slidenum">
              <a:rPr lang="el-GR" smtClean="0"/>
              <a:pPr/>
              <a:t>42</a:t>
            </a:fld>
            <a:endParaRPr lang="el-GR" dirty="0"/>
          </a:p>
        </p:txBody>
      </p:sp>
      <p:sp>
        <p:nvSpPr>
          <p:cNvPr id="107661" name="Text Box 141"/>
          <p:cNvSpPr txBox="1">
            <a:spLocks noChangeArrowheads="1"/>
          </p:cNvSpPr>
          <p:nvPr/>
        </p:nvSpPr>
        <p:spPr bwMode="auto">
          <a:xfrm>
            <a:off x="7380312" y="3645024"/>
            <a:ext cx="1657350" cy="369332"/>
          </a:xfrm>
          <a:prstGeom prst="rect">
            <a:avLst/>
          </a:prstGeom>
          <a:noFill/>
          <a:ln w="9525" algn="ctr">
            <a:noFill/>
            <a:miter lim="800000"/>
            <a:headEnd/>
            <a:tailEnd/>
          </a:ln>
          <a:effectLst/>
        </p:spPr>
        <p:txBody>
          <a:bodyPr>
            <a:spAutoFit/>
          </a:bodyPr>
          <a:lstStyle/>
          <a:p>
            <a:pPr algn="ctr">
              <a:spcBef>
                <a:spcPct val="50000"/>
              </a:spcBef>
            </a:pPr>
            <a:r>
              <a:rPr lang="el-GR" dirty="0">
                <a:latin typeface="+mn-lt"/>
              </a:rPr>
              <a:t>Ι</a:t>
            </a:r>
            <a:r>
              <a:rPr lang="en-US" dirty="0">
                <a:latin typeface="+mn-lt"/>
              </a:rPr>
              <a:t>FCC</a:t>
            </a:r>
            <a:endParaRPr lang="el-GR" dirty="0">
              <a:latin typeface="+mn-lt"/>
            </a:endParaRPr>
          </a:p>
        </p:txBody>
      </p:sp>
    </p:spTree>
    <p:extLst>
      <p:ext uri="{BB962C8B-B14F-4D97-AF65-F5344CB8AC3E}">
        <p14:creationId xmlns:p14="http://schemas.microsoft.com/office/powerpoint/2010/main" val="3303422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r>
              <a:rPr lang="el-GR" dirty="0"/>
              <a:t>Μέθοδοι ελέγχου ποιότητας που βασίζονται στα αποτελέσματα πολλών </a:t>
            </a:r>
            <a:r>
              <a:rPr lang="el-GR" dirty="0" smtClean="0"/>
              <a:t>ασθενών</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43</a:t>
            </a:fld>
            <a:endParaRPr lang="el-GR" dirty="0"/>
          </a:p>
        </p:txBody>
      </p:sp>
      <p:sp>
        <p:nvSpPr>
          <p:cNvPr id="9" name="Rectangle 3"/>
          <p:cNvSpPr txBox="1">
            <a:spLocks noChangeArrowheads="1"/>
          </p:cNvSpPr>
          <p:nvPr/>
        </p:nvSpPr>
        <p:spPr>
          <a:xfrm>
            <a:off x="395536" y="1772816"/>
            <a:ext cx="8075712" cy="58896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l-GR" sz="2800" b="1" i="0" u="none" strike="noStrike" kern="1200" cap="none" spc="0" normalizeH="0" baseline="0" noProof="0" dirty="0" smtClean="0">
                <a:ln>
                  <a:noFill/>
                </a:ln>
                <a:solidFill>
                  <a:srgbClr val="820000"/>
                </a:solidFill>
                <a:effectLst/>
                <a:uLnTx/>
                <a:uFillTx/>
                <a:latin typeface="+mn-lt"/>
                <a:ea typeface="+mn-ea"/>
                <a:cs typeface="+mn-cs"/>
              </a:rPr>
              <a:t>Ανιχνεύει αναλυτικά συστηματικά σφάλματα</a:t>
            </a:r>
            <a:endParaRPr kumimoji="0" lang="el-GR" sz="2800" b="1" i="0" u="none" strike="noStrike" kern="1200" cap="none" spc="0" normalizeH="0" baseline="0" noProof="0" dirty="0">
              <a:ln>
                <a:noFill/>
              </a:ln>
              <a:solidFill>
                <a:srgbClr val="820000"/>
              </a:solidFill>
              <a:effectLst/>
              <a:uLnTx/>
              <a:uFillTx/>
              <a:latin typeface="+mn-lt"/>
              <a:ea typeface="+mn-ea"/>
              <a:cs typeface="+mn-cs"/>
            </a:endParaRPr>
          </a:p>
        </p:txBody>
      </p:sp>
      <p:sp>
        <p:nvSpPr>
          <p:cNvPr id="10" name="Rectangle 4"/>
          <p:cNvSpPr txBox="1">
            <a:spLocks noChangeArrowheads="1"/>
          </p:cNvSpPr>
          <p:nvPr/>
        </p:nvSpPr>
        <p:spPr>
          <a:xfrm>
            <a:off x="2123728" y="2636912"/>
            <a:ext cx="5689600" cy="31051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Ημερήσια μέση τιμή</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Αλγόριθμος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Bull</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Μέση τιμή ανιοντικού ανοίγματος</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828486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Autofit/>
          </a:bodyPr>
          <a:lstStyle/>
          <a:p>
            <a:r>
              <a:rPr lang="el-GR" sz="3600" dirty="0" smtClean="0">
                <a:solidFill>
                  <a:srgbClr val="820000"/>
                </a:solidFill>
                <a:effectLst/>
              </a:rPr>
              <a:t>Η ημερήσια </a:t>
            </a:r>
            <a:r>
              <a:rPr lang="el-GR" sz="3600" dirty="0">
                <a:solidFill>
                  <a:srgbClr val="820000"/>
                </a:solidFill>
                <a:effectLst/>
              </a:rPr>
              <a:t>φυσιολογική μέση </a:t>
            </a:r>
            <a:r>
              <a:rPr lang="el-GR" sz="3600" dirty="0" smtClean="0">
                <a:solidFill>
                  <a:srgbClr val="820000"/>
                </a:solidFill>
                <a:effectLst/>
              </a:rPr>
              <a:t>τιμή (ΗΜΕΤ)</a:t>
            </a:r>
            <a:endParaRPr lang="el-GR" sz="3600" dirty="0">
              <a:solidFill>
                <a:srgbClr val="820000"/>
              </a:solidFill>
              <a:effectLst/>
            </a:endParaRPr>
          </a:p>
        </p:txBody>
      </p:sp>
      <p:sp>
        <p:nvSpPr>
          <p:cNvPr id="115715" name="Rectangle 3"/>
          <p:cNvSpPr>
            <a:spLocks noGrp="1" noChangeArrowheads="1"/>
          </p:cNvSpPr>
          <p:nvPr>
            <p:ph idx="1"/>
          </p:nvPr>
        </p:nvSpPr>
        <p:spPr>
          <a:xfrm>
            <a:off x="457200" y="1196752"/>
            <a:ext cx="6347048" cy="5661248"/>
          </a:xfrm>
        </p:spPr>
        <p:txBody>
          <a:bodyPr>
            <a:noAutofit/>
          </a:bodyPr>
          <a:lstStyle/>
          <a:p>
            <a:pPr>
              <a:spcBef>
                <a:spcPts val="0"/>
              </a:spcBef>
              <a:spcAft>
                <a:spcPts val="1200"/>
              </a:spcAft>
            </a:pPr>
            <a:r>
              <a:rPr lang="el-GR" sz="2300" dirty="0" smtClean="0">
                <a:cs typeface="Arial" pitchFamily="34" charset="0"/>
              </a:rPr>
              <a:t>Προσδιορίζεται </a:t>
            </a:r>
            <a:r>
              <a:rPr lang="el-GR" sz="2300" dirty="0">
                <a:cs typeface="Arial" pitchFamily="34" charset="0"/>
              </a:rPr>
              <a:t>η μέση τιμή (μ) και η τυπική απόκλιση (</a:t>
            </a:r>
            <a:r>
              <a:rPr lang="en-US" sz="2300" dirty="0">
                <a:cs typeface="Arial" pitchFamily="34" charset="0"/>
              </a:rPr>
              <a:t>s</a:t>
            </a:r>
            <a:r>
              <a:rPr lang="el-GR" sz="2300" dirty="0">
                <a:cs typeface="Arial" pitchFamily="34" charset="0"/>
              </a:rPr>
              <a:t>) των τιμών αναφοράς της εξέτασης. </a:t>
            </a:r>
            <a:endParaRPr lang="en-US" sz="2300" dirty="0" smtClean="0">
              <a:cs typeface="Arial" pitchFamily="34" charset="0"/>
            </a:endParaRPr>
          </a:p>
          <a:p>
            <a:pPr>
              <a:spcBef>
                <a:spcPts val="1200"/>
              </a:spcBef>
              <a:spcAft>
                <a:spcPts val="1200"/>
              </a:spcAft>
            </a:pPr>
            <a:r>
              <a:rPr lang="el-GR" sz="2300" dirty="0" smtClean="0">
                <a:cs typeface="Arial" pitchFamily="34" charset="0"/>
              </a:rPr>
              <a:t>Υπολογίζεται </a:t>
            </a:r>
            <a:r>
              <a:rPr lang="el-GR" sz="2300" dirty="0">
                <a:cs typeface="Arial" pitchFamily="34" charset="0"/>
              </a:rPr>
              <a:t>το τυπικό σφάλμα της </a:t>
            </a:r>
            <a:r>
              <a:rPr lang="el-GR" sz="2300" dirty="0" smtClean="0">
                <a:cs typeface="Arial" pitchFamily="34" charset="0"/>
              </a:rPr>
              <a:t>ΗΜΕΤ</a:t>
            </a:r>
            <a:r>
              <a:rPr lang="en-US" sz="2300" dirty="0" smtClean="0">
                <a:cs typeface="Arial" pitchFamily="34" charset="0"/>
              </a:rPr>
              <a:t>:</a:t>
            </a:r>
            <a:r>
              <a:rPr lang="el-GR" sz="2300" dirty="0" smtClean="0">
                <a:cs typeface="Arial" pitchFamily="34" charset="0"/>
              </a:rPr>
              <a:t> </a:t>
            </a:r>
            <a:endParaRPr lang="el-GR" sz="2300" dirty="0">
              <a:cs typeface="Arial" pitchFamily="34" charset="0"/>
            </a:endParaRPr>
          </a:p>
          <a:p>
            <a:pPr>
              <a:spcBef>
                <a:spcPts val="1200"/>
              </a:spcBef>
              <a:spcAft>
                <a:spcPts val="1200"/>
              </a:spcAft>
            </a:pPr>
            <a:r>
              <a:rPr lang="el-GR" sz="2300" dirty="0" smtClean="0">
                <a:cs typeface="Arial" pitchFamily="34" charset="0"/>
              </a:rPr>
              <a:t>Υπολογίζονται </a:t>
            </a:r>
            <a:r>
              <a:rPr lang="el-GR" sz="2300" dirty="0">
                <a:cs typeface="Arial" pitchFamily="34" charset="0"/>
              </a:rPr>
              <a:t>τα όρια ελέγχου της </a:t>
            </a:r>
            <a:r>
              <a:rPr lang="el-GR" sz="2300" dirty="0" smtClean="0">
                <a:cs typeface="Arial" pitchFamily="34" charset="0"/>
              </a:rPr>
              <a:t>μεθόδου</a:t>
            </a:r>
            <a:r>
              <a:rPr lang="en-US" sz="2300" dirty="0" smtClean="0">
                <a:cs typeface="Arial" pitchFamily="34" charset="0"/>
              </a:rPr>
              <a:t>:</a:t>
            </a:r>
            <a:endParaRPr lang="el-GR" sz="2300" dirty="0">
              <a:cs typeface="Arial" pitchFamily="34" charset="0"/>
            </a:endParaRPr>
          </a:p>
          <a:p>
            <a:pPr>
              <a:spcBef>
                <a:spcPts val="1200"/>
              </a:spcBef>
              <a:spcAft>
                <a:spcPts val="1200"/>
              </a:spcAft>
            </a:pPr>
            <a:r>
              <a:rPr lang="el-GR" sz="2300" dirty="0" smtClean="0">
                <a:cs typeface="Arial" pitchFamily="34" charset="0"/>
              </a:rPr>
              <a:t>Καθημερινά </a:t>
            </a:r>
            <a:r>
              <a:rPr lang="el-GR" sz="2300" dirty="0">
                <a:cs typeface="Arial" pitchFamily="34" charset="0"/>
              </a:rPr>
              <a:t>υπολογίζεται η μέση τιμή Ν φυσιολογικών αποτελεσμάτων </a:t>
            </a:r>
            <a:r>
              <a:rPr lang="el-GR" sz="2300" dirty="0" smtClean="0">
                <a:cs typeface="Arial" pitchFamily="34" charset="0"/>
              </a:rPr>
              <a:t>ασθενών</a:t>
            </a:r>
            <a:r>
              <a:rPr lang="en-US" sz="2300" dirty="0" smtClean="0">
                <a:cs typeface="Arial" pitchFamily="34" charset="0"/>
              </a:rPr>
              <a:t>:</a:t>
            </a:r>
            <a:r>
              <a:rPr lang="el-GR" sz="2300" dirty="0" smtClean="0">
                <a:cs typeface="Arial" pitchFamily="34" charset="0"/>
              </a:rPr>
              <a:t> </a:t>
            </a:r>
            <a:endParaRPr lang="en-US" sz="2300" dirty="0">
              <a:cs typeface="Arial" pitchFamily="34" charset="0"/>
            </a:endParaRPr>
          </a:p>
          <a:p>
            <a:pPr>
              <a:spcBef>
                <a:spcPts val="0"/>
              </a:spcBef>
            </a:pPr>
            <a:endParaRPr lang="el-GR" sz="2300" dirty="0">
              <a:cs typeface="Arial" pitchFamily="34" charset="0"/>
            </a:endParaRPr>
          </a:p>
          <a:p>
            <a:pPr>
              <a:spcBef>
                <a:spcPts val="0"/>
              </a:spcBef>
            </a:pPr>
            <a:r>
              <a:rPr lang="el-GR" sz="2300" dirty="0">
                <a:cs typeface="Arial" pitchFamily="34" charset="0"/>
              </a:rPr>
              <a:t>Ε) Αν δύο συνεχόμενες ΗΜΕΤ βρίσκονται έξω από τα όρια ελέγχου της μεθόδου τότε υπάρχει συστηματικό σφάλμα.</a:t>
            </a:r>
          </a:p>
        </p:txBody>
      </p:sp>
      <p:sp>
        <p:nvSpPr>
          <p:cNvPr id="10" name="9 - Θέση αριθμού διαφάνειας"/>
          <p:cNvSpPr>
            <a:spLocks noGrp="1"/>
          </p:cNvSpPr>
          <p:nvPr>
            <p:ph type="sldNum" sz="quarter" idx="12"/>
          </p:nvPr>
        </p:nvSpPr>
        <p:spPr/>
        <p:txBody>
          <a:bodyPr/>
          <a:lstStyle/>
          <a:p>
            <a:fld id="{D3F1D1C4-C2D9-4231-9FB2-B2D9D97AA41D}" type="slidenum">
              <a:rPr lang="el-GR" smtClean="0"/>
              <a:pPr/>
              <a:t>44</a:t>
            </a:fld>
            <a:endParaRPr lang="el-GR" dirty="0"/>
          </a:p>
        </p:txBody>
      </p:sp>
      <p:graphicFrame>
        <p:nvGraphicFramePr>
          <p:cNvPr id="115716" name="Object 4"/>
          <p:cNvGraphicFramePr>
            <a:graphicFrameLocks noChangeAspect="1"/>
          </p:cNvGraphicFramePr>
          <p:nvPr>
            <p:extLst>
              <p:ext uri="{D42A27DB-BD31-4B8C-83A1-F6EECF244321}">
                <p14:modId xmlns:p14="http://schemas.microsoft.com/office/powerpoint/2010/main" val="2656941085"/>
              </p:ext>
            </p:extLst>
          </p:nvPr>
        </p:nvGraphicFramePr>
        <p:xfrm>
          <a:off x="6300192" y="2060848"/>
          <a:ext cx="1800225" cy="674688"/>
        </p:xfrm>
        <a:graphic>
          <a:graphicData uri="http://schemas.openxmlformats.org/presentationml/2006/ole">
            <mc:AlternateContent xmlns:mc="http://schemas.openxmlformats.org/markup-compatibility/2006">
              <mc:Choice xmlns:v="urn:schemas-microsoft-com:vml" Requires="v">
                <p:oleObj spid="_x0000_s5170" name="Εξίσωση" r:id="rId4" imgW="761760" imgH="342720" progId="Equation.3">
                  <p:embed/>
                </p:oleObj>
              </mc:Choice>
              <mc:Fallback>
                <p:oleObj name="Εξίσωση" r:id="rId4" imgW="761760" imgH="342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060848"/>
                        <a:ext cx="1800225" cy="674688"/>
                      </a:xfrm>
                      <a:prstGeom prst="rect">
                        <a:avLst/>
                      </a:prstGeom>
                      <a:solidFill>
                        <a:srgbClr val="CCFFCC">
                          <a:alpha val="38000"/>
                        </a:srgbClr>
                      </a:solidFill>
                    </p:spPr>
                  </p:pic>
                </p:oleObj>
              </mc:Fallback>
            </mc:AlternateContent>
          </a:graphicData>
        </a:graphic>
      </p:graphicFrame>
      <p:graphicFrame>
        <p:nvGraphicFramePr>
          <p:cNvPr id="115719" name="Object 7"/>
          <p:cNvGraphicFramePr>
            <a:graphicFrameLocks noChangeAspect="1"/>
          </p:cNvGraphicFramePr>
          <p:nvPr>
            <p:extLst>
              <p:ext uri="{D42A27DB-BD31-4B8C-83A1-F6EECF244321}">
                <p14:modId xmlns:p14="http://schemas.microsoft.com/office/powerpoint/2010/main" val="3306560393"/>
              </p:ext>
            </p:extLst>
          </p:nvPr>
        </p:nvGraphicFramePr>
        <p:xfrm>
          <a:off x="6300192" y="2780928"/>
          <a:ext cx="1973263" cy="719138"/>
        </p:xfrm>
        <a:graphic>
          <a:graphicData uri="http://schemas.openxmlformats.org/presentationml/2006/ole">
            <mc:AlternateContent xmlns:mc="http://schemas.openxmlformats.org/markup-compatibility/2006">
              <mc:Choice xmlns:v="urn:schemas-microsoft-com:vml" Requires="v">
                <p:oleObj spid="_x0000_s5171" name="Equation" r:id="rId6" imgW="1015920" imgH="342720" progId="Equation.3">
                  <p:embed/>
                </p:oleObj>
              </mc:Choice>
              <mc:Fallback>
                <p:oleObj name="Equation" r:id="rId6" imgW="101592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2780928"/>
                        <a:ext cx="1973263" cy="719138"/>
                      </a:xfrm>
                      <a:prstGeom prst="rect">
                        <a:avLst/>
                      </a:prstGeom>
                      <a:solidFill>
                        <a:srgbClr val="CCFFCC">
                          <a:alpha val="32001"/>
                        </a:srgbClr>
                      </a:solidFill>
                    </p:spPr>
                  </p:pic>
                </p:oleObj>
              </mc:Fallback>
            </mc:AlternateContent>
          </a:graphicData>
        </a:graphic>
      </p:graphicFrame>
      <p:graphicFrame>
        <p:nvGraphicFramePr>
          <p:cNvPr id="115721" name="Object 9"/>
          <p:cNvGraphicFramePr>
            <a:graphicFrameLocks noChangeAspect="1"/>
          </p:cNvGraphicFramePr>
          <p:nvPr>
            <p:extLst>
              <p:ext uri="{D42A27DB-BD31-4B8C-83A1-F6EECF244321}">
                <p14:modId xmlns:p14="http://schemas.microsoft.com/office/powerpoint/2010/main" val="1834773967"/>
              </p:ext>
            </p:extLst>
          </p:nvPr>
        </p:nvGraphicFramePr>
        <p:xfrm>
          <a:off x="6300192" y="3789040"/>
          <a:ext cx="2376488" cy="647700"/>
        </p:xfrm>
        <a:graphic>
          <a:graphicData uri="http://schemas.openxmlformats.org/presentationml/2006/ole">
            <mc:AlternateContent xmlns:mc="http://schemas.openxmlformats.org/markup-compatibility/2006">
              <mc:Choice xmlns:v="urn:schemas-microsoft-com:vml" Requires="v">
                <p:oleObj spid="_x0000_s5172" name="Εξίσωση" r:id="rId8" imgW="1511300" imgH="406400" progId="Equation.3">
                  <p:embed/>
                </p:oleObj>
              </mc:Choice>
              <mc:Fallback>
                <p:oleObj name="Εξίσωση" r:id="rId8" imgW="1511300" imgH="40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3789040"/>
                        <a:ext cx="2376488" cy="647700"/>
                      </a:xfrm>
                      <a:prstGeom prst="rect">
                        <a:avLst/>
                      </a:prstGeom>
                      <a:solidFill>
                        <a:srgbClr val="CCFFCC">
                          <a:alpha val="38000"/>
                        </a:srgbClr>
                      </a:solidFill>
                    </p:spPr>
                  </p:pic>
                </p:oleObj>
              </mc:Fallback>
            </mc:AlternateContent>
          </a:graphicData>
        </a:graphic>
      </p:graphicFrame>
    </p:spTree>
    <p:extLst>
      <p:ext uri="{BB962C8B-B14F-4D97-AF65-F5344CB8AC3E}">
        <p14:creationId xmlns:p14="http://schemas.microsoft.com/office/powerpoint/2010/main" val="2368336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Autofit/>
          </a:bodyPr>
          <a:lstStyle/>
          <a:p>
            <a:r>
              <a:rPr lang="el-GR" sz="3600" dirty="0">
                <a:solidFill>
                  <a:srgbClr val="820000"/>
                </a:solidFill>
              </a:rPr>
              <a:t>Παράδειγμα εφαρμογής ΗΜΕΤ στην γλυκόζη</a:t>
            </a:r>
          </a:p>
        </p:txBody>
      </p:sp>
      <p:sp>
        <p:nvSpPr>
          <p:cNvPr id="159747" name="Rectangle 3"/>
          <p:cNvSpPr>
            <a:spLocks noGrp="1" noChangeArrowheads="1"/>
          </p:cNvSpPr>
          <p:nvPr>
            <p:ph idx="1"/>
          </p:nvPr>
        </p:nvSpPr>
        <p:spPr/>
        <p:txBody>
          <a:bodyPr>
            <a:normAutofit/>
          </a:bodyPr>
          <a:lstStyle/>
          <a:p>
            <a:pPr>
              <a:spcBef>
                <a:spcPts val="600"/>
              </a:spcBef>
            </a:pPr>
            <a:r>
              <a:rPr lang="el-GR" sz="2400" dirty="0"/>
              <a:t>Τιμές αναφοράς της </a:t>
            </a:r>
            <a:r>
              <a:rPr lang="el-GR" sz="2400" dirty="0" smtClean="0"/>
              <a:t>γλυκόζης</a:t>
            </a:r>
            <a:r>
              <a:rPr lang="en-US" sz="2400" dirty="0" smtClean="0"/>
              <a:t>: </a:t>
            </a:r>
            <a:r>
              <a:rPr lang="el-GR" sz="2400" dirty="0" smtClean="0"/>
              <a:t>90</a:t>
            </a:r>
            <a:r>
              <a:rPr lang="en-US" sz="2400" dirty="0" smtClean="0"/>
              <a:t> </a:t>
            </a:r>
            <a:r>
              <a:rPr lang="el-GR" sz="2400" dirty="0" smtClean="0"/>
              <a:t>-</a:t>
            </a:r>
            <a:r>
              <a:rPr lang="en-US" sz="2400" dirty="0" smtClean="0"/>
              <a:t> </a:t>
            </a:r>
            <a:r>
              <a:rPr lang="el-GR" sz="2400" dirty="0" smtClean="0"/>
              <a:t>115 </a:t>
            </a:r>
            <a:r>
              <a:rPr lang="en-US" sz="2400" dirty="0"/>
              <a:t>mg/dl</a:t>
            </a:r>
          </a:p>
          <a:p>
            <a:pPr>
              <a:spcBef>
                <a:spcPts val="600"/>
              </a:spcBef>
            </a:pPr>
            <a:r>
              <a:rPr lang="el-GR" sz="2400" dirty="0"/>
              <a:t>Μέση </a:t>
            </a:r>
            <a:r>
              <a:rPr lang="el-GR" sz="2400" dirty="0" smtClean="0"/>
              <a:t>τιμή</a:t>
            </a:r>
            <a:r>
              <a:rPr lang="en-US" sz="2400" dirty="0" smtClean="0"/>
              <a:t>:</a:t>
            </a:r>
            <a:r>
              <a:rPr lang="el-GR" sz="2400" dirty="0" smtClean="0"/>
              <a:t>  </a:t>
            </a:r>
            <a:r>
              <a:rPr lang="el-GR" sz="2400" dirty="0"/>
              <a:t>μ = (90+115)/2 = 102,5 </a:t>
            </a:r>
            <a:r>
              <a:rPr lang="en-US" sz="2400" dirty="0"/>
              <a:t> mg/dl</a:t>
            </a:r>
            <a:endParaRPr lang="el-GR" sz="2400" dirty="0"/>
          </a:p>
          <a:p>
            <a:pPr>
              <a:spcBef>
                <a:spcPts val="600"/>
              </a:spcBef>
              <a:buFont typeface="Wingdings" pitchFamily="2" charset="2"/>
              <a:buNone/>
            </a:pPr>
            <a:r>
              <a:rPr lang="en-US" sz="2400" dirty="0"/>
              <a:t>    </a:t>
            </a:r>
            <a:r>
              <a:rPr lang="en-US" sz="2400" dirty="0" smtClean="0"/>
              <a:t> </a:t>
            </a:r>
            <a:r>
              <a:rPr lang="el-GR" sz="2400" dirty="0" smtClean="0"/>
              <a:t>Τυπική απόκλιση</a:t>
            </a:r>
            <a:r>
              <a:rPr lang="en-US" sz="2400" dirty="0" smtClean="0"/>
              <a:t>:  </a:t>
            </a:r>
            <a:r>
              <a:rPr lang="en-US" sz="2400" dirty="0"/>
              <a:t>s </a:t>
            </a:r>
            <a:r>
              <a:rPr lang="el-GR" sz="2400" dirty="0"/>
              <a:t>= (115-90)/4 = 6,25</a:t>
            </a:r>
            <a:r>
              <a:rPr lang="en-US" sz="2400" dirty="0"/>
              <a:t> mg/dl</a:t>
            </a:r>
          </a:p>
          <a:p>
            <a:pPr>
              <a:spcBef>
                <a:spcPts val="600"/>
              </a:spcBef>
            </a:pPr>
            <a:r>
              <a:rPr lang="el-GR" sz="2400" dirty="0"/>
              <a:t>Αριθμός φυσιολογικών </a:t>
            </a:r>
            <a:r>
              <a:rPr lang="el-GR" sz="2400" dirty="0" smtClean="0"/>
              <a:t>αποτελεσμάτων</a:t>
            </a:r>
            <a:r>
              <a:rPr lang="en-US" sz="2400" dirty="0" smtClean="0"/>
              <a:t> </a:t>
            </a:r>
            <a:r>
              <a:rPr lang="el-GR" sz="2400" dirty="0" smtClean="0"/>
              <a:t>που θα χρησιμοποιούνται ημερησίως για τον υπολογισμό της μέσης τιμής</a:t>
            </a:r>
            <a:r>
              <a:rPr lang="en-US" sz="2400" dirty="0" smtClean="0"/>
              <a:t>:</a:t>
            </a:r>
            <a:r>
              <a:rPr lang="el-GR" sz="2400" dirty="0" smtClean="0"/>
              <a:t> </a:t>
            </a:r>
            <a:r>
              <a:rPr lang="en-US" sz="2400" dirty="0"/>
              <a:t>N = 20</a:t>
            </a:r>
          </a:p>
          <a:p>
            <a:endParaRPr lang="en-US" sz="2000" dirty="0" smtClean="0"/>
          </a:p>
          <a:p>
            <a:r>
              <a:rPr lang="el-GR" sz="2400" dirty="0" smtClean="0"/>
              <a:t>Όρια ελέγχου</a:t>
            </a:r>
            <a:r>
              <a:rPr lang="en-US" sz="2400" dirty="0" smtClean="0"/>
              <a:t>:  </a:t>
            </a:r>
            <a:r>
              <a:rPr lang="el-GR" sz="2400" dirty="0" smtClean="0"/>
              <a:t>102,5 </a:t>
            </a:r>
            <a:r>
              <a:rPr lang="el-GR" sz="2400" dirty="0"/>
              <a:t>± 2,74</a:t>
            </a:r>
          </a:p>
          <a:p>
            <a:endParaRPr lang="el-GR" sz="2400" dirty="0"/>
          </a:p>
        </p:txBody>
      </p:sp>
      <p:sp>
        <p:nvSpPr>
          <p:cNvPr id="19" name="18 - Θέση αριθμού διαφάνειας"/>
          <p:cNvSpPr>
            <a:spLocks noGrp="1"/>
          </p:cNvSpPr>
          <p:nvPr>
            <p:ph type="sldNum" sz="quarter" idx="12"/>
          </p:nvPr>
        </p:nvSpPr>
        <p:spPr/>
        <p:txBody>
          <a:bodyPr/>
          <a:lstStyle/>
          <a:p>
            <a:fld id="{582A921A-1FD0-4F3E-94D9-76200A0B207A}" type="slidenum">
              <a:rPr lang="el-GR" smtClean="0"/>
              <a:pPr/>
              <a:t>45</a:t>
            </a:fld>
            <a:endParaRPr lang="el-GR" dirty="0"/>
          </a:p>
        </p:txBody>
      </p:sp>
      <p:sp>
        <p:nvSpPr>
          <p:cNvPr id="159755" name="Line 11"/>
          <p:cNvSpPr>
            <a:spLocks noChangeShapeType="1"/>
          </p:cNvSpPr>
          <p:nvPr/>
        </p:nvSpPr>
        <p:spPr bwMode="auto">
          <a:xfrm>
            <a:off x="755650" y="5589588"/>
            <a:ext cx="6408738" cy="0"/>
          </a:xfrm>
          <a:prstGeom prst="line">
            <a:avLst/>
          </a:prstGeom>
          <a:noFill/>
          <a:ln w="9525">
            <a:solidFill>
              <a:schemeClr val="tx1"/>
            </a:solidFill>
            <a:round/>
            <a:headEnd/>
            <a:tailEnd/>
          </a:ln>
          <a:effectLst/>
        </p:spPr>
        <p:txBody>
          <a:bodyPr wrap="none" anchor="ctr"/>
          <a:lstStyle/>
          <a:p>
            <a:endParaRPr lang="el-GR" dirty="0"/>
          </a:p>
        </p:txBody>
      </p:sp>
      <p:sp>
        <p:nvSpPr>
          <p:cNvPr id="159756" name="Line 12"/>
          <p:cNvSpPr>
            <a:spLocks noChangeShapeType="1"/>
          </p:cNvSpPr>
          <p:nvPr/>
        </p:nvSpPr>
        <p:spPr bwMode="auto">
          <a:xfrm>
            <a:off x="755650" y="4581525"/>
            <a:ext cx="6408738" cy="0"/>
          </a:xfrm>
          <a:prstGeom prst="line">
            <a:avLst/>
          </a:prstGeom>
          <a:noFill/>
          <a:ln w="9525">
            <a:solidFill>
              <a:schemeClr val="tx1"/>
            </a:solidFill>
            <a:round/>
            <a:headEnd/>
            <a:tailEnd/>
          </a:ln>
          <a:effectLst/>
        </p:spPr>
        <p:txBody>
          <a:bodyPr wrap="none" anchor="ctr"/>
          <a:lstStyle/>
          <a:p>
            <a:endParaRPr lang="el-GR" dirty="0"/>
          </a:p>
        </p:txBody>
      </p:sp>
      <p:sp>
        <p:nvSpPr>
          <p:cNvPr id="159757" name="Line 13"/>
          <p:cNvSpPr>
            <a:spLocks noChangeShapeType="1"/>
          </p:cNvSpPr>
          <p:nvPr/>
        </p:nvSpPr>
        <p:spPr bwMode="auto">
          <a:xfrm>
            <a:off x="755650" y="5084763"/>
            <a:ext cx="6408738" cy="0"/>
          </a:xfrm>
          <a:prstGeom prst="line">
            <a:avLst/>
          </a:prstGeom>
          <a:noFill/>
          <a:ln w="9525">
            <a:solidFill>
              <a:schemeClr val="tx1"/>
            </a:solidFill>
            <a:round/>
            <a:headEnd/>
            <a:tailEnd/>
          </a:ln>
          <a:effectLst/>
        </p:spPr>
        <p:txBody>
          <a:bodyPr wrap="none" anchor="ctr"/>
          <a:lstStyle/>
          <a:p>
            <a:endParaRPr lang="el-GR" dirty="0"/>
          </a:p>
        </p:txBody>
      </p:sp>
      <p:sp>
        <p:nvSpPr>
          <p:cNvPr id="159758" name="Text Box 14"/>
          <p:cNvSpPr txBox="1">
            <a:spLocks noChangeArrowheads="1"/>
          </p:cNvSpPr>
          <p:nvPr/>
        </p:nvSpPr>
        <p:spPr bwMode="auto">
          <a:xfrm>
            <a:off x="7164388" y="4365625"/>
            <a:ext cx="1512887" cy="400110"/>
          </a:xfrm>
          <a:prstGeom prst="rect">
            <a:avLst/>
          </a:prstGeom>
          <a:noFill/>
          <a:ln w="9525" algn="ctr">
            <a:noFill/>
            <a:miter lim="800000"/>
            <a:headEnd/>
            <a:tailEnd/>
          </a:ln>
          <a:effectLst/>
        </p:spPr>
        <p:txBody>
          <a:bodyPr>
            <a:spAutoFit/>
          </a:bodyPr>
          <a:lstStyle/>
          <a:p>
            <a:pPr algn="l">
              <a:spcBef>
                <a:spcPct val="50000"/>
              </a:spcBef>
            </a:pPr>
            <a:r>
              <a:rPr lang="en-US" sz="2000" dirty="0">
                <a:latin typeface="+mn-lt"/>
              </a:rPr>
              <a:t>105,24</a:t>
            </a:r>
            <a:endParaRPr lang="el-GR" sz="2000" dirty="0">
              <a:latin typeface="+mn-lt"/>
            </a:endParaRPr>
          </a:p>
        </p:txBody>
      </p:sp>
      <p:sp>
        <p:nvSpPr>
          <p:cNvPr id="159759" name="Text Box 15"/>
          <p:cNvSpPr txBox="1">
            <a:spLocks noChangeArrowheads="1"/>
          </p:cNvSpPr>
          <p:nvPr/>
        </p:nvSpPr>
        <p:spPr bwMode="auto">
          <a:xfrm>
            <a:off x="7235825" y="4941888"/>
            <a:ext cx="936625" cy="400110"/>
          </a:xfrm>
          <a:prstGeom prst="rect">
            <a:avLst/>
          </a:prstGeom>
          <a:noFill/>
          <a:ln w="9525" algn="ctr">
            <a:noFill/>
            <a:miter lim="800000"/>
            <a:headEnd/>
            <a:tailEnd/>
          </a:ln>
          <a:effectLst/>
        </p:spPr>
        <p:txBody>
          <a:bodyPr>
            <a:spAutoFit/>
          </a:bodyPr>
          <a:lstStyle/>
          <a:p>
            <a:pPr algn="l">
              <a:spcBef>
                <a:spcPct val="50000"/>
              </a:spcBef>
            </a:pPr>
            <a:r>
              <a:rPr lang="en-US" sz="2000" dirty="0">
                <a:latin typeface="+mn-lt"/>
              </a:rPr>
              <a:t>102,5</a:t>
            </a:r>
            <a:endParaRPr lang="el-GR" sz="2000" dirty="0">
              <a:latin typeface="+mn-lt"/>
            </a:endParaRPr>
          </a:p>
        </p:txBody>
      </p:sp>
      <p:sp>
        <p:nvSpPr>
          <p:cNvPr id="159760" name="Text Box 16"/>
          <p:cNvSpPr txBox="1">
            <a:spLocks noChangeArrowheads="1"/>
          </p:cNvSpPr>
          <p:nvPr/>
        </p:nvSpPr>
        <p:spPr bwMode="auto">
          <a:xfrm>
            <a:off x="7235825" y="5445125"/>
            <a:ext cx="865188" cy="400110"/>
          </a:xfrm>
          <a:prstGeom prst="rect">
            <a:avLst/>
          </a:prstGeom>
          <a:noFill/>
          <a:ln w="9525" algn="ctr">
            <a:noFill/>
            <a:miter lim="800000"/>
            <a:headEnd/>
            <a:tailEnd/>
          </a:ln>
          <a:effectLst/>
        </p:spPr>
        <p:txBody>
          <a:bodyPr>
            <a:spAutoFit/>
          </a:bodyPr>
          <a:lstStyle/>
          <a:p>
            <a:pPr algn="l">
              <a:spcBef>
                <a:spcPct val="50000"/>
              </a:spcBef>
            </a:pPr>
            <a:r>
              <a:rPr lang="en-US" sz="2000" dirty="0">
                <a:latin typeface="+mn-lt"/>
              </a:rPr>
              <a:t>99,76</a:t>
            </a:r>
            <a:endParaRPr lang="el-GR" sz="2000" dirty="0">
              <a:latin typeface="+mn-lt"/>
            </a:endParaRPr>
          </a:p>
        </p:txBody>
      </p:sp>
      <p:sp>
        <p:nvSpPr>
          <p:cNvPr id="159761" name="Line 17"/>
          <p:cNvSpPr>
            <a:spLocks noChangeShapeType="1"/>
          </p:cNvSpPr>
          <p:nvPr/>
        </p:nvSpPr>
        <p:spPr bwMode="auto">
          <a:xfrm flipV="1">
            <a:off x="827088" y="4797425"/>
            <a:ext cx="865187" cy="647700"/>
          </a:xfrm>
          <a:prstGeom prst="line">
            <a:avLst/>
          </a:prstGeom>
          <a:noFill/>
          <a:ln w="38100">
            <a:solidFill>
              <a:srgbClr val="993300"/>
            </a:solidFill>
            <a:round/>
            <a:headEnd/>
            <a:tailEnd/>
          </a:ln>
          <a:effectLst/>
        </p:spPr>
        <p:txBody>
          <a:bodyPr wrap="none" anchor="ctr"/>
          <a:lstStyle/>
          <a:p>
            <a:endParaRPr lang="el-GR" dirty="0"/>
          </a:p>
        </p:txBody>
      </p:sp>
      <p:sp>
        <p:nvSpPr>
          <p:cNvPr id="159762" name="Line 18"/>
          <p:cNvSpPr>
            <a:spLocks noChangeShapeType="1"/>
          </p:cNvSpPr>
          <p:nvPr/>
        </p:nvSpPr>
        <p:spPr bwMode="auto">
          <a:xfrm>
            <a:off x="1692275" y="4797425"/>
            <a:ext cx="647700" cy="936625"/>
          </a:xfrm>
          <a:prstGeom prst="line">
            <a:avLst/>
          </a:prstGeom>
          <a:noFill/>
          <a:ln w="38100">
            <a:solidFill>
              <a:srgbClr val="993300"/>
            </a:solidFill>
            <a:round/>
            <a:headEnd/>
            <a:tailEnd/>
          </a:ln>
          <a:effectLst/>
        </p:spPr>
        <p:txBody>
          <a:bodyPr wrap="none" anchor="ctr"/>
          <a:lstStyle/>
          <a:p>
            <a:endParaRPr lang="el-GR" dirty="0"/>
          </a:p>
        </p:txBody>
      </p:sp>
      <p:sp>
        <p:nvSpPr>
          <p:cNvPr id="159763" name="Line 19"/>
          <p:cNvSpPr>
            <a:spLocks noChangeShapeType="1"/>
          </p:cNvSpPr>
          <p:nvPr/>
        </p:nvSpPr>
        <p:spPr bwMode="auto">
          <a:xfrm flipV="1">
            <a:off x="2339975" y="5229225"/>
            <a:ext cx="503238" cy="504825"/>
          </a:xfrm>
          <a:prstGeom prst="line">
            <a:avLst/>
          </a:prstGeom>
          <a:noFill/>
          <a:ln w="38100">
            <a:solidFill>
              <a:srgbClr val="993300"/>
            </a:solidFill>
            <a:round/>
            <a:headEnd/>
            <a:tailEnd/>
          </a:ln>
          <a:effectLst/>
        </p:spPr>
        <p:txBody>
          <a:bodyPr wrap="none" anchor="ctr"/>
          <a:lstStyle/>
          <a:p>
            <a:endParaRPr lang="el-GR" dirty="0"/>
          </a:p>
        </p:txBody>
      </p:sp>
      <p:sp>
        <p:nvSpPr>
          <p:cNvPr id="159764" name="Line 20"/>
          <p:cNvSpPr>
            <a:spLocks noChangeShapeType="1"/>
          </p:cNvSpPr>
          <p:nvPr/>
        </p:nvSpPr>
        <p:spPr bwMode="auto">
          <a:xfrm>
            <a:off x="2843213" y="5229225"/>
            <a:ext cx="504825" cy="431800"/>
          </a:xfrm>
          <a:prstGeom prst="line">
            <a:avLst/>
          </a:prstGeom>
          <a:noFill/>
          <a:ln w="38100">
            <a:solidFill>
              <a:srgbClr val="993300"/>
            </a:solidFill>
            <a:round/>
            <a:headEnd/>
            <a:tailEnd/>
          </a:ln>
          <a:effectLst/>
        </p:spPr>
        <p:txBody>
          <a:bodyPr wrap="none" anchor="ctr"/>
          <a:lstStyle/>
          <a:p>
            <a:endParaRPr lang="el-GR" dirty="0"/>
          </a:p>
        </p:txBody>
      </p:sp>
      <p:sp>
        <p:nvSpPr>
          <p:cNvPr id="159765" name="Line 21"/>
          <p:cNvSpPr>
            <a:spLocks noChangeShapeType="1"/>
          </p:cNvSpPr>
          <p:nvPr/>
        </p:nvSpPr>
        <p:spPr bwMode="auto">
          <a:xfrm flipV="1">
            <a:off x="3348038" y="4797425"/>
            <a:ext cx="936625" cy="863600"/>
          </a:xfrm>
          <a:prstGeom prst="line">
            <a:avLst/>
          </a:prstGeom>
          <a:noFill/>
          <a:ln w="28575">
            <a:solidFill>
              <a:srgbClr val="993300"/>
            </a:solidFill>
            <a:round/>
            <a:headEnd/>
            <a:tailEnd/>
          </a:ln>
          <a:effectLst/>
        </p:spPr>
        <p:txBody>
          <a:bodyPr wrap="none" anchor="ctr"/>
          <a:lstStyle/>
          <a:p>
            <a:endParaRPr lang="el-GR" dirty="0"/>
          </a:p>
        </p:txBody>
      </p:sp>
      <p:sp>
        <p:nvSpPr>
          <p:cNvPr id="159766" name="Line 22"/>
          <p:cNvSpPr>
            <a:spLocks noChangeShapeType="1"/>
          </p:cNvSpPr>
          <p:nvPr/>
        </p:nvSpPr>
        <p:spPr bwMode="auto">
          <a:xfrm>
            <a:off x="4284663" y="4797425"/>
            <a:ext cx="503237" cy="1152525"/>
          </a:xfrm>
          <a:prstGeom prst="line">
            <a:avLst/>
          </a:prstGeom>
          <a:noFill/>
          <a:ln w="28575">
            <a:solidFill>
              <a:srgbClr val="993300"/>
            </a:solidFill>
            <a:round/>
            <a:headEnd/>
            <a:tailEnd/>
          </a:ln>
          <a:effectLst/>
        </p:spPr>
        <p:txBody>
          <a:bodyPr wrap="none" anchor="ctr"/>
          <a:lstStyle/>
          <a:p>
            <a:endParaRPr lang="el-GR" dirty="0"/>
          </a:p>
        </p:txBody>
      </p:sp>
      <p:sp>
        <p:nvSpPr>
          <p:cNvPr id="159767" name="Line 23"/>
          <p:cNvSpPr>
            <a:spLocks noChangeShapeType="1"/>
          </p:cNvSpPr>
          <p:nvPr/>
        </p:nvSpPr>
        <p:spPr bwMode="auto">
          <a:xfrm>
            <a:off x="4787900" y="5949950"/>
            <a:ext cx="1008063" cy="71438"/>
          </a:xfrm>
          <a:prstGeom prst="line">
            <a:avLst/>
          </a:prstGeom>
          <a:noFill/>
          <a:ln w="28575">
            <a:solidFill>
              <a:srgbClr val="993300"/>
            </a:solidFill>
            <a:round/>
            <a:headEnd/>
            <a:tailEnd/>
          </a:ln>
          <a:effectLst/>
        </p:spPr>
        <p:txBody>
          <a:bodyPr wrap="none" anchor="ctr"/>
          <a:lstStyle/>
          <a:p>
            <a:endParaRPr lang="el-GR" dirty="0"/>
          </a:p>
        </p:txBody>
      </p:sp>
      <p:sp>
        <p:nvSpPr>
          <p:cNvPr id="159768" name="Line 24"/>
          <p:cNvSpPr>
            <a:spLocks noChangeShapeType="1"/>
          </p:cNvSpPr>
          <p:nvPr/>
        </p:nvSpPr>
        <p:spPr bwMode="auto">
          <a:xfrm flipV="1">
            <a:off x="5795963" y="5229225"/>
            <a:ext cx="720725" cy="792163"/>
          </a:xfrm>
          <a:prstGeom prst="line">
            <a:avLst/>
          </a:prstGeom>
          <a:noFill/>
          <a:ln w="28575">
            <a:solidFill>
              <a:srgbClr val="993300"/>
            </a:solidFill>
            <a:round/>
            <a:headEnd/>
            <a:tailEnd/>
          </a:ln>
          <a:effectLst/>
        </p:spPr>
        <p:txBody>
          <a:bodyPr wrap="none" anchor="ctr"/>
          <a:lstStyle/>
          <a:p>
            <a:endParaRPr lang="el-GR" dirty="0"/>
          </a:p>
        </p:txBody>
      </p:sp>
    </p:spTree>
    <p:extLst>
      <p:ext uri="{BB962C8B-B14F-4D97-AF65-F5344CB8AC3E}">
        <p14:creationId xmlns:p14="http://schemas.microsoft.com/office/powerpoint/2010/main" val="91067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algn="ctr"/>
            <a:r>
              <a:rPr lang="el-GR" sz="3600" dirty="0"/>
              <a:t>Ημερήσια φυσιολογική μέση τιμή</a:t>
            </a:r>
          </a:p>
        </p:txBody>
      </p:sp>
      <p:graphicFrame>
        <p:nvGraphicFramePr>
          <p:cNvPr id="77840" name="Object 16"/>
          <p:cNvGraphicFramePr>
            <a:graphicFrameLocks noGrp="1" noChangeAspect="1"/>
          </p:cNvGraphicFramePr>
          <p:nvPr>
            <p:ph idx="1"/>
            <p:extLst>
              <p:ext uri="{D42A27DB-BD31-4B8C-83A1-F6EECF244321}">
                <p14:modId xmlns:p14="http://schemas.microsoft.com/office/powerpoint/2010/main" val="1203584515"/>
              </p:ext>
            </p:extLst>
          </p:nvPr>
        </p:nvGraphicFramePr>
        <p:xfrm>
          <a:off x="6329038" y="4149725"/>
          <a:ext cx="1843412" cy="688207"/>
        </p:xfrm>
        <a:graphic>
          <a:graphicData uri="http://schemas.openxmlformats.org/presentationml/2006/ole">
            <mc:AlternateContent xmlns:mc="http://schemas.openxmlformats.org/markup-compatibility/2006">
              <mc:Choice xmlns:v="urn:schemas-microsoft-com:vml" Requires="v">
                <p:oleObj spid="_x0000_s6176" name="Εξίσωση" r:id="rId4" imgW="952200" imgH="355320" progId="Equation.3">
                  <p:embed/>
                </p:oleObj>
              </mc:Choice>
              <mc:Fallback>
                <p:oleObj name="Εξίσωση" r:id="rId4" imgW="952200" imgH="3553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038" y="4149725"/>
                        <a:ext cx="1843412" cy="688207"/>
                      </a:xfrm>
                      <a:prstGeom prst="rect">
                        <a:avLst/>
                      </a:prstGeom>
                      <a:solidFill>
                        <a:schemeClr val="tx2">
                          <a:alpha val="0"/>
                        </a:schemeClr>
                      </a:solidFill>
                    </p:spPr>
                  </p:pic>
                </p:oleObj>
              </mc:Fallback>
            </mc:AlternateContent>
          </a:graphicData>
        </a:graphic>
      </p:graphicFrame>
      <p:sp>
        <p:nvSpPr>
          <p:cNvPr id="14" name="13 - Θέση αριθμού διαφάνειας"/>
          <p:cNvSpPr>
            <a:spLocks noGrp="1"/>
          </p:cNvSpPr>
          <p:nvPr>
            <p:ph type="sldNum" sz="quarter" idx="12"/>
          </p:nvPr>
        </p:nvSpPr>
        <p:spPr/>
        <p:txBody>
          <a:bodyPr/>
          <a:lstStyle/>
          <a:p>
            <a:fld id="{D3F1D1C4-C2D9-4231-9FB2-B2D9D97AA41D}" type="slidenum">
              <a:rPr lang="el-GR" smtClean="0"/>
              <a:pPr/>
              <a:t>46</a:t>
            </a:fld>
            <a:endParaRPr lang="el-GR" dirty="0"/>
          </a:p>
        </p:txBody>
      </p:sp>
      <p:graphicFrame>
        <p:nvGraphicFramePr>
          <p:cNvPr id="77831" name="Object 7"/>
          <p:cNvGraphicFramePr>
            <a:graphicFrameLocks noChangeAspect="1"/>
          </p:cNvGraphicFramePr>
          <p:nvPr/>
        </p:nvGraphicFramePr>
        <p:xfrm>
          <a:off x="6516216" y="2780928"/>
          <a:ext cx="1634009" cy="659214"/>
        </p:xfrm>
        <a:graphic>
          <a:graphicData uri="http://schemas.openxmlformats.org/presentationml/2006/ole">
            <mc:AlternateContent xmlns:mc="http://schemas.openxmlformats.org/markup-compatibility/2006">
              <mc:Choice xmlns:v="urn:schemas-microsoft-com:vml" Requires="v">
                <p:oleObj spid="_x0000_s6177" name="Εξίσωση" r:id="rId6" imgW="952200" imgH="355320" progId="Equation.3">
                  <p:embed/>
                </p:oleObj>
              </mc:Choice>
              <mc:Fallback>
                <p:oleObj name="Εξίσωση" r:id="rId6" imgW="952200" imgH="355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2780928"/>
                        <a:ext cx="1634009" cy="659214"/>
                      </a:xfrm>
                      <a:prstGeom prst="rect">
                        <a:avLst/>
                      </a:prstGeom>
                      <a:solidFill>
                        <a:schemeClr val="tx2">
                          <a:alpha val="0"/>
                        </a:schemeClr>
                      </a:solidFill>
                    </p:spPr>
                  </p:pic>
                </p:oleObj>
              </mc:Fallback>
            </mc:AlternateContent>
          </a:graphicData>
        </a:graphic>
      </p:graphicFrame>
      <p:sp>
        <p:nvSpPr>
          <p:cNvPr id="77836" name="Line 12"/>
          <p:cNvSpPr>
            <a:spLocks noChangeShapeType="1"/>
          </p:cNvSpPr>
          <p:nvPr/>
        </p:nvSpPr>
        <p:spPr bwMode="auto">
          <a:xfrm>
            <a:off x="971550" y="3500438"/>
            <a:ext cx="7129463"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7837" name="Line 13"/>
          <p:cNvSpPr>
            <a:spLocks noChangeShapeType="1"/>
          </p:cNvSpPr>
          <p:nvPr/>
        </p:nvSpPr>
        <p:spPr bwMode="auto">
          <a:xfrm>
            <a:off x="900113" y="4868863"/>
            <a:ext cx="7272337"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7838" name="Line 14"/>
          <p:cNvSpPr>
            <a:spLocks noChangeShapeType="1"/>
          </p:cNvSpPr>
          <p:nvPr/>
        </p:nvSpPr>
        <p:spPr bwMode="auto">
          <a:xfrm>
            <a:off x="971550" y="4149725"/>
            <a:ext cx="720090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7839" name="Text Box 15"/>
          <p:cNvSpPr txBox="1">
            <a:spLocks noChangeArrowheads="1"/>
          </p:cNvSpPr>
          <p:nvPr/>
        </p:nvSpPr>
        <p:spPr bwMode="auto">
          <a:xfrm>
            <a:off x="3995936" y="3645024"/>
            <a:ext cx="4320480" cy="400110"/>
          </a:xfrm>
          <a:prstGeom prst="rect">
            <a:avLst/>
          </a:prstGeom>
          <a:noFill/>
          <a:ln w="12700" cap="sq">
            <a:noFill/>
            <a:miter lim="800000"/>
            <a:headEnd type="none" w="sm" len="sm"/>
            <a:tailEnd type="none" w="sm" len="sm"/>
          </a:ln>
          <a:effectLst/>
        </p:spPr>
        <p:txBody>
          <a:bodyPr wrap="square">
            <a:spAutoFit/>
          </a:bodyPr>
          <a:lstStyle/>
          <a:p>
            <a:pPr algn="r">
              <a:spcBef>
                <a:spcPct val="50000"/>
              </a:spcBef>
            </a:pPr>
            <a:r>
              <a:rPr lang="el-GR" sz="2000" b="0" dirty="0">
                <a:latin typeface="+mn-lt"/>
              </a:rPr>
              <a:t>μέση τιμή φυσιολογικών ατόμων (μ)</a:t>
            </a:r>
          </a:p>
        </p:txBody>
      </p:sp>
      <p:sp>
        <p:nvSpPr>
          <p:cNvPr id="77843" name="Text Box 19"/>
          <p:cNvSpPr txBox="1">
            <a:spLocks noChangeArrowheads="1"/>
          </p:cNvSpPr>
          <p:nvPr/>
        </p:nvSpPr>
        <p:spPr bwMode="auto">
          <a:xfrm>
            <a:off x="457200" y="5084763"/>
            <a:ext cx="7560319" cy="1015663"/>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sz="2400" b="0" dirty="0">
                <a:latin typeface="+mn-lt"/>
              </a:rPr>
              <a:t>SD = T</a:t>
            </a:r>
            <a:r>
              <a:rPr lang="el-GR" sz="2400" b="0" dirty="0">
                <a:latin typeface="+mn-lt"/>
              </a:rPr>
              <a:t>υπική</a:t>
            </a:r>
            <a:r>
              <a:rPr lang="el-GR" sz="2400" b="0" dirty="0">
                <a:latin typeface="+mn-lt"/>
              </a:rPr>
              <a:t> απόκλιση φυσιολογικών ατόμων</a:t>
            </a:r>
          </a:p>
          <a:p>
            <a:pPr>
              <a:spcBef>
                <a:spcPct val="50000"/>
              </a:spcBef>
            </a:pPr>
            <a:r>
              <a:rPr lang="el-GR" sz="2400" b="0" dirty="0">
                <a:latin typeface="+mn-lt"/>
              </a:rPr>
              <a:t>Ν = Αριθμός φυσιολογικών αποτελεσμάτων ανά ημέρα</a:t>
            </a:r>
          </a:p>
        </p:txBody>
      </p:sp>
      <p:sp>
        <p:nvSpPr>
          <p:cNvPr id="15" name="Rectangle 3"/>
          <p:cNvSpPr txBox="1">
            <a:spLocks noChangeArrowheads="1"/>
          </p:cNvSpPr>
          <p:nvPr/>
        </p:nvSpPr>
        <p:spPr>
          <a:xfrm>
            <a:off x="457200" y="1196752"/>
            <a:ext cx="822960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sz="2400" dirty="0"/>
              <a:t>Εφόσον δεν υπάρχει συστηματικό σφάλμα η μέση τιμή των φυσιολογικών αποτελεσμάτων κυμαίνεται αυστηρά εντός σταθερών ορίων.</a:t>
            </a:r>
          </a:p>
          <a:p>
            <a:pPr fontAlgn="auto">
              <a:spcAft>
                <a:spcPts val="0"/>
              </a:spcAft>
            </a:pPr>
            <a:endParaRPr lang="el-GR" sz="2400" dirty="0"/>
          </a:p>
        </p:txBody>
      </p:sp>
    </p:spTree>
    <p:extLst>
      <p:ext uri="{BB962C8B-B14F-4D97-AF65-F5344CB8AC3E}">
        <p14:creationId xmlns:p14="http://schemas.microsoft.com/office/powerpoint/2010/main" val="44356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box(in)">
                                      <p:cBhvr>
                                        <p:cTn id="7" dur="500"/>
                                        <p:tgtEl>
                                          <p:spTgt spid="778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7836"/>
                                        </p:tgtEl>
                                        <p:attrNameLst>
                                          <p:attrName>style.visibility</p:attrName>
                                        </p:attrNameLst>
                                      </p:cBhvr>
                                      <p:to>
                                        <p:strVal val="visible"/>
                                      </p:to>
                                    </p:set>
                                    <p:animEffect transition="in" filter="box(in)">
                                      <p:cBhvr>
                                        <p:cTn id="10" dur="500"/>
                                        <p:tgtEl>
                                          <p:spTgt spid="7783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7839"/>
                                        </p:tgtEl>
                                        <p:attrNameLst>
                                          <p:attrName>style.visibility</p:attrName>
                                        </p:attrNameLst>
                                      </p:cBhvr>
                                      <p:to>
                                        <p:strVal val="visible"/>
                                      </p:to>
                                    </p:set>
                                    <p:animEffect transition="in" filter="box(in)">
                                      <p:cBhvr>
                                        <p:cTn id="13" dur="500"/>
                                        <p:tgtEl>
                                          <p:spTgt spid="7783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7838"/>
                                        </p:tgtEl>
                                        <p:attrNameLst>
                                          <p:attrName>style.visibility</p:attrName>
                                        </p:attrNameLst>
                                      </p:cBhvr>
                                      <p:to>
                                        <p:strVal val="visible"/>
                                      </p:to>
                                    </p:set>
                                    <p:animEffect transition="in" filter="box(in)">
                                      <p:cBhvr>
                                        <p:cTn id="16" dur="500"/>
                                        <p:tgtEl>
                                          <p:spTgt spid="77838"/>
                                        </p:tgtEl>
                                      </p:cBhvr>
                                    </p:animEffect>
                                  </p:childTnLst>
                                </p:cTn>
                              </p:par>
                              <p:par>
                                <p:cTn id="17" presetID="4" presetClass="entr" presetSubtype="16" fill="hold" nodeType="withEffect">
                                  <p:stCondLst>
                                    <p:cond delay="0"/>
                                  </p:stCondLst>
                                  <p:childTnLst>
                                    <p:set>
                                      <p:cBhvr>
                                        <p:cTn id="18" dur="1" fill="hold">
                                          <p:stCondLst>
                                            <p:cond delay="0"/>
                                          </p:stCondLst>
                                        </p:cTn>
                                        <p:tgtEl>
                                          <p:spTgt spid="77840"/>
                                        </p:tgtEl>
                                        <p:attrNameLst>
                                          <p:attrName>style.visibility</p:attrName>
                                        </p:attrNameLst>
                                      </p:cBhvr>
                                      <p:to>
                                        <p:strVal val="visible"/>
                                      </p:to>
                                    </p:set>
                                    <p:animEffect transition="in" filter="box(in)">
                                      <p:cBhvr>
                                        <p:cTn id="19" dur="500"/>
                                        <p:tgtEl>
                                          <p:spTgt spid="7784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7837"/>
                                        </p:tgtEl>
                                        <p:attrNameLst>
                                          <p:attrName>style.visibility</p:attrName>
                                        </p:attrNameLst>
                                      </p:cBhvr>
                                      <p:to>
                                        <p:strVal val="visible"/>
                                      </p:to>
                                    </p:set>
                                    <p:animEffect transition="in" filter="box(in)">
                                      <p:cBhvr>
                                        <p:cTn id="22" dur="500"/>
                                        <p:tgtEl>
                                          <p:spTgt spid="7783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7843"/>
                                        </p:tgtEl>
                                        <p:attrNameLst>
                                          <p:attrName>style.visibility</p:attrName>
                                        </p:attrNameLst>
                                      </p:cBhvr>
                                      <p:to>
                                        <p:strVal val="visible"/>
                                      </p:to>
                                    </p:set>
                                    <p:animEffect transition="in" filter="box(in)">
                                      <p:cBhvr>
                                        <p:cTn id="27" dur="500"/>
                                        <p:tgtEl>
                                          <p:spTgt spid="7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6" grpId="0" animBg="1"/>
      <p:bldP spid="77837" grpId="0" animBg="1"/>
      <p:bldP spid="77838" grpId="0" animBg="1"/>
      <p:bldP spid="77839" grpId="0"/>
      <p:bldP spid="7784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Το διάγραμμα Cembrowski για τον υπολογισμό του ελάχιστου αριθμού ασθενών για σταθερή μέση </a:t>
            </a:r>
            <a:r>
              <a:rPr lang="el-GR" sz="3200" dirty="0" smtClean="0"/>
              <a:t>τιμή</a:t>
            </a:r>
            <a:endParaRPr lang="el-GR" sz="3200" dirty="0"/>
          </a:p>
        </p:txBody>
      </p:sp>
      <p:graphicFrame>
        <p:nvGraphicFramePr>
          <p:cNvPr id="112647" name="Object 7"/>
          <p:cNvGraphicFramePr>
            <a:graphicFrameLocks noGrp="1" noChangeAspect="1"/>
          </p:cNvGraphicFramePr>
          <p:nvPr>
            <p:ph idx="1"/>
            <p:extLst>
              <p:ext uri="{D42A27DB-BD31-4B8C-83A1-F6EECF244321}">
                <p14:modId xmlns:p14="http://schemas.microsoft.com/office/powerpoint/2010/main" val="1460745567"/>
              </p:ext>
            </p:extLst>
          </p:nvPr>
        </p:nvGraphicFramePr>
        <p:xfrm>
          <a:off x="1872506" y="1196975"/>
          <a:ext cx="5398988" cy="4847791"/>
        </p:xfrm>
        <a:graphic>
          <a:graphicData uri="http://schemas.openxmlformats.org/presentationml/2006/ole">
            <mc:AlternateContent xmlns:mc="http://schemas.openxmlformats.org/markup-compatibility/2006">
              <mc:Choice xmlns:v="urn:schemas-microsoft-com:vml" Requires="v">
                <p:oleObj spid="_x0000_s7185" name="Εικόνα bitmap" r:id="rId4" imgW="6990476" imgH="6276190" progId="PBrush">
                  <p:embed/>
                </p:oleObj>
              </mc:Choice>
              <mc:Fallback>
                <p:oleObj name="Εικόνα bitmap" r:id="rId4" imgW="6990476" imgH="6276190"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506" y="1196975"/>
                        <a:ext cx="5398988" cy="4847791"/>
                      </a:xfrm>
                      <a:prstGeom prst="rect">
                        <a:avLst/>
                      </a:prstGeom>
                      <a:noFill/>
                      <a:ln w="9525">
                        <a:solidFill>
                          <a:srgbClr val="99CCFF"/>
                        </a:solidFill>
                        <a:miter lim="800000"/>
                        <a:headEnd/>
                        <a:tailEnd/>
                      </a:ln>
                      <a:effectLst/>
                    </p:spPr>
                  </p:pic>
                </p:oleObj>
              </mc:Fallback>
            </mc:AlternateContent>
          </a:graphicData>
        </a:graphic>
      </p:graphicFrame>
      <p:sp>
        <p:nvSpPr>
          <p:cNvPr id="5" name="4 - Θέση αριθμού διαφάνειας"/>
          <p:cNvSpPr>
            <a:spLocks noGrp="1"/>
          </p:cNvSpPr>
          <p:nvPr>
            <p:ph type="sldNum" sz="quarter" idx="12"/>
          </p:nvPr>
        </p:nvSpPr>
        <p:spPr/>
        <p:txBody>
          <a:bodyPr/>
          <a:lstStyle/>
          <a:p>
            <a:fld id="{F82637A7-FCEB-4B2A-99BE-60A0AF5E04AD}" type="slidenum">
              <a:rPr lang="el-GR" smtClean="0"/>
              <a:pPr/>
              <a:t>47</a:t>
            </a:fld>
            <a:endParaRPr lang="el-GR" dirty="0"/>
          </a:p>
        </p:txBody>
      </p:sp>
      <p:sp>
        <p:nvSpPr>
          <p:cNvPr id="112650" name="Text Box 10"/>
          <p:cNvSpPr txBox="1">
            <a:spLocks noChangeArrowheads="1"/>
          </p:cNvSpPr>
          <p:nvPr/>
        </p:nvSpPr>
        <p:spPr bwMode="auto">
          <a:xfrm>
            <a:off x="2807494" y="6021288"/>
            <a:ext cx="3529012" cy="723275"/>
          </a:xfrm>
          <a:prstGeom prst="rect">
            <a:avLst/>
          </a:prstGeom>
          <a:noFill/>
          <a:ln w="9525" algn="ctr">
            <a:noFill/>
            <a:miter lim="800000"/>
            <a:headEnd/>
            <a:tailEnd/>
          </a:ln>
          <a:effectLst/>
        </p:spPr>
        <p:txBody>
          <a:bodyPr>
            <a:spAutoFit/>
          </a:bodyPr>
          <a:lstStyle/>
          <a:p>
            <a:pPr>
              <a:spcBef>
                <a:spcPts val="600"/>
              </a:spcBef>
            </a:pPr>
            <a:r>
              <a:rPr lang="en-US" b="1" dirty="0">
                <a:latin typeface="+mn-lt"/>
              </a:rPr>
              <a:t>Sp = T</a:t>
            </a:r>
            <a:r>
              <a:rPr lang="el-GR" b="1" dirty="0">
                <a:latin typeface="+mn-lt"/>
              </a:rPr>
              <a:t>υπική</a:t>
            </a:r>
            <a:r>
              <a:rPr lang="el-GR" b="1" dirty="0">
                <a:latin typeface="+mn-lt"/>
              </a:rPr>
              <a:t> απόκλιση ασθενών</a:t>
            </a:r>
          </a:p>
          <a:p>
            <a:pPr>
              <a:spcBef>
                <a:spcPts val="600"/>
              </a:spcBef>
            </a:pPr>
            <a:r>
              <a:rPr lang="en-US" b="1" dirty="0">
                <a:latin typeface="+mn-lt"/>
              </a:rPr>
              <a:t>Sa = </a:t>
            </a:r>
            <a:r>
              <a:rPr lang="el-GR" b="1" dirty="0">
                <a:latin typeface="+mn-lt"/>
              </a:rPr>
              <a:t>Τυπική απόκλιση ανάλυσης</a:t>
            </a:r>
          </a:p>
        </p:txBody>
      </p:sp>
    </p:spTree>
    <p:extLst>
      <p:ext uri="{BB962C8B-B14F-4D97-AF65-F5344CB8AC3E}">
        <p14:creationId xmlns:p14="http://schemas.microsoft.com/office/powerpoint/2010/main" val="1487647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sz="3600" dirty="0">
                <a:solidFill>
                  <a:srgbClr val="820000"/>
                </a:solidFill>
                <a:latin typeface="+mn-lt"/>
                <a:cs typeface="Arial" pitchFamily="34" charset="0"/>
              </a:rPr>
              <a:t>A</a:t>
            </a:r>
            <a:r>
              <a:rPr lang="el-GR" sz="3600" dirty="0">
                <a:solidFill>
                  <a:srgbClr val="820000"/>
                </a:solidFill>
                <a:latin typeface="+mn-lt"/>
                <a:cs typeface="Arial" pitchFamily="34" charset="0"/>
              </a:rPr>
              <a:t>νιοντικό</a:t>
            </a:r>
            <a:r>
              <a:rPr lang="el-GR" sz="3600" dirty="0">
                <a:solidFill>
                  <a:srgbClr val="820000"/>
                </a:solidFill>
                <a:latin typeface="+mn-lt"/>
                <a:cs typeface="Arial" pitchFamily="34" charset="0"/>
              </a:rPr>
              <a:t> άνοιγμα</a:t>
            </a:r>
          </a:p>
        </p:txBody>
      </p:sp>
      <p:sp>
        <p:nvSpPr>
          <p:cNvPr id="27651" name="Rectangle 3"/>
          <p:cNvSpPr>
            <a:spLocks noGrp="1" noChangeArrowheads="1"/>
          </p:cNvSpPr>
          <p:nvPr>
            <p:ph idx="1"/>
          </p:nvPr>
        </p:nvSpPr>
        <p:spPr>
          <a:xfrm>
            <a:off x="323850" y="1196752"/>
            <a:ext cx="8229600" cy="719361"/>
          </a:xfrm>
        </p:spPr>
        <p:txBody>
          <a:bodyPr>
            <a:normAutofit/>
          </a:bodyPr>
          <a:lstStyle/>
          <a:p>
            <a:pPr>
              <a:buFont typeface="Wingdings" pitchFamily="2" charset="2"/>
              <a:buNone/>
            </a:pPr>
            <a:r>
              <a:rPr lang="en-US" sz="2400" dirty="0" smtClean="0">
                <a:cs typeface="Arial" pitchFamily="34" charset="0"/>
              </a:rPr>
              <a:t>Na</a:t>
            </a:r>
            <a:r>
              <a:rPr lang="el-GR" sz="2400" baseline="30000" dirty="0" smtClean="0">
                <a:cs typeface="Arial" pitchFamily="34" charset="0"/>
              </a:rPr>
              <a:t>+</a:t>
            </a:r>
            <a:r>
              <a:rPr lang="el-GR" sz="2400" dirty="0" smtClean="0">
                <a:cs typeface="Arial" pitchFamily="34" charset="0"/>
              </a:rPr>
              <a:t> – (</a:t>
            </a:r>
            <a:r>
              <a:rPr lang="en-US" sz="2400" dirty="0" smtClean="0">
                <a:cs typeface="Arial" pitchFamily="34" charset="0"/>
              </a:rPr>
              <a:t>HCO</a:t>
            </a:r>
            <a:r>
              <a:rPr lang="el-GR" sz="2400" baseline="-25000" dirty="0" smtClean="0">
                <a:cs typeface="Arial" pitchFamily="34" charset="0"/>
              </a:rPr>
              <a:t>3</a:t>
            </a:r>
            <a:r>
              <a:rPr lang="el-GR" sz="2400" baseline="30000" dirty="0" smtClean="0">
                <a:cs typeface="Arial" pitchFamily="34" charset="0"/>
              </a:rPr>
              <a:t>-</a:t>
            </a:r>
            <a:r>
              <a:rPr lang="el-GR" sz="2400" dirty="0" smtClean="0">
                <a:cs typeface="Arial" pitchFamily="34" charset="0"/>
              </a:rPr>
              <a:t> + </a:t>
            </a:r>
            <a:r>
              <a:rPr lang="en-US" sz="2400" dirty="0" smtClean="0">
                <a:cs typeface="Arial" pitchFamily="34" charset="0"/>
              </a:rPr>
              <a:t>Cl</a:t>
            </a:r>
            <a:r>
              <a:rPr lang="el-GR" sz="2400" baseline="30000" dirty="0" smtClean="0">
                <a:cs typeface="Arial" pitchFamily="34" charset="0"/>
              </a:rPr>
              <a:t>-</a:t>
            </a:r>
            <a:r>
              <a:rPr lang="el-GR" sz="2400" dirty="0" smtClean="0">
                <a:cs typeface="Arial" pitchFamily="34" charset="0"/>
              </a:rPr>
              <a:t>)                                </a:t>
            </a:r>
            <a:endParaRPr lang="en-US" sz="2400" dirty="0" smtClean="0">
              <a:cs typeface="Arial" pitchFamily="34" charset="0"/>
            </a:endParaRPr>
          </a:p>
          <a:p>
            <a:endParaRPr lang="el-GR" sz="2400" dirty="0">
              <a:cs typeface="Arial" pitchFamily="34" charset="0"/>
            </a:endParaRPr>
          </a:p>
        </p:txBody>
      </p:sp>
      <p:sp>
        <p:nvSpPr>
          <p:cNvPr id="10" name="9 - Θέση αριθμού διαφάνειας"/>
          <p:cNvSpPr>
            <a:spLocks noGrp="1"/>
          </p:cNvSpPr>
          <p:nvPr>
            <p:ph type="sldNum" sz="quarter" idx="12"/>
          </p:nvPr>
        </p:nvSpPr>
        <p:spPr/>
        <p:txBody>
          <a:bodyPr/>
          <a:lstStyle/>
          <a:p>
            <a:fld id="{D3F1D1C4-C2D9-4231-9FB2-B2D9D97AA41D}" type="slidenum">
              <a:rPr lang="el-GR" smtClean="0"/>
              <a:pPr/>
              <a:t>48</a:t>
            </a:fld>
            <a:endParaRPr lang="el-GR" dirty="0"/>
          </a:p>
        </p:txBody>
      </p:sp>
      <p:sp>
        <p:nvSpPr>
          <p:cNvPr id="27652" name="Text Box 4"/>
          <p:cNvSpPr txBox="1">
            <a:spLocks noChangeArrowheads="1"/>
          </p:cNvSpPr>
          <p:nvPr/>
        </p:nvSpPr>
        <p:spPr bwMode="auto">
          <a:xfrm>
            <a:off x="323850" y="2781300"/>
            <a:ext cx="8137525" cy="830997"/>
          </a:xfrm>
          <a:prstGeom prst="rect">
            <a:avLst/>
          </a:prstGeom>
          <a:noFill/>
          <a:ln w="9525" algn="ctr">
            <a:noFill/>
            <a:miter lim="800000"/>
            <a:headEnd/>
            <a:tailEnd/>
          </a:ln>
          <a:effectLst/>
        </p:spPr>
        <p:txBody>
          <a:bodyPr>
            <a:spAutoFit/>
          </a:bodyPr>
          <a:lstStyle/>
          <a:p>
            <a:pPr algn="l">
              <a:spcBef>
                <a:spcPct val="50000"/>
              </a:spcBef>
            </a:pPr>
            <a:r>
              <a:rPr lang="el-GR" sz="2400" dirty="0">
                <a:latin typeface="+mn-lt"/>
                <a:cs typeface="Arial" pitchFamily="34" charset="0"/>
              </a:rPr>
              <a:t>Χρησιμοποιείται ως αυτόνομη μέθοδος ποιότητας για αναλυτές που μετρούν  </a:t>
            </a:r>
            <a:r>
              <a:rPr lang="el-GR" sz="2400" dirty="0" smtClean="0">
                <a:latin typeface="+mn-lt"/>
                <a:cs typeface="Arial" pitchFamily="34" charset="0"/>
              </a:rPr>
              <a:t>ιόντα</a:t>
            </a:r>
            <a:r>
              <a:rPr lang="en-US" sz="2400" dirty="0" smtClean="0">
                <a:latin typeface="+mn-lt"/>
                <a:cs typeface="Arial" pitchFamily="34" charset="0"/>
              </a:rPr>
              <a:t>:</a:t>
            </a:r>
            <a:r>
              <a:rPr lang="el-GR" sz="2400" dirty="0" smtClean="0">
                <a:latin typeface="+mn-lt"/>
                <a:cs typeface="Arial" pitchFamily="34" charset="0"/>
              </a:rPr>
              <a:t>  </a:t>
            </a:r>
            <a:r>
              <a:rPr lang="el-GR" sz="2400" dirty="0">
                <a:latin typeface="+mn-lt"/>
                <a:cs typeface="Arial" pitchFamily="34" charset="0"/>
              </a:rPr>
              <a:t>Ν</a:t>
            </a:r>
            <a:r>
              <a:rPr lang="en-US" sz="2400" dirty="0">
                <a:latin typeface="+mn-lt"/>
                <a:cs typeface="Arial" pitchFamily="34" charset="0"/>
              </a:rPr>
              <a:t>a</a:t>
            </a:r>
            <a:r>
              <a:rPr lang="en-US" sz="2400" baseline="30000" dirty="0">
                <a:latin typeface="+mn-lt"/>
                <a:cs typeface="Arial" pitchFamily="34" charset="0"/>
              </a:rPr>
              <a:t>+</a:t>
            </a:r>
            <a:r>
              <a:rPr lang="el-GR" sz="2400" dirty="0">
                <a:latin typeface="+mn-lt"/>
                <a:cs typeface="Arial" pitchFamily="34" charset="0"/>
              </a:rPr>
              <a:t>,  Η</a:t>
            </a:r>
            <a:r>
              <a:rPr lang="en-US" sz="2400" dirty="0">
                <a:latin typeface="+mn-lt"/>
                <a:cs typeface="Arial" pitchFamily="34" charset="0"/>
              </a:rPr>
              <a:t>CO</a:t>
            </a:r>
            <a:r>
              <a:rPr lang="en-US" sz="2400" baseline="30000" dirty="0">
                <a:latin typeface="+mn-lt"/>
                <a:cs typeface="Arial" pitchFamily="34" charset="0"/>
              </a:rPr>
              <a:t>-</a:t>
            </a:r>
            <a:r>
              <a:rPr lang="en-US" sz="2400" baseline="-25000" dirty="0">
                <a:latin typeface="+mn-lt"/>
                <a:cs typeface="Arial" pitchFamily="34" charset="0"/>
              </a:rPr>
              <a:t>3</a:t>
            </a:r>
            <a:r>
              <a:rPr lang="en-US" sz="2400" dirty="0">
                <a:latin typeface="+mn-lt"/>
                <a:cs typeface="Arial" pitchFamily="34" charset="0"/>
              </a:rPr>
              <a:t>, </a:t>
            </a:r>
            <a:r>
              <a:rPr lang="el-GR" sz="2400" dirty="0">
                <a:latin typeface="+mn-lt"/>
                <a:cs typeface="Arial" pitchFamily="34" charset="0"/>
              </a:rPr>
              <a:t> </a:t>
            </a:r>
            <a:r>
              <a:rPr lang="en-US" sz="2400" dirty="0">
                <a:latin typeface="+mn-lt"/>
                <a:cs typeface="Arial" pitchFamily="34" charset="0"/>
              </a:rPr>
              <a:t>Cl</a:t>
            </a:r>
            <a:r>
              <a:rPr lang="en-US" sz="2400" baseline="30000" dirty="0">
                <a:latin typeface="+mn-lt"/>
                <a:cs typeface="Arial" pitchFamily="34" charset="0"/>
              </a:rPr>
              <a:t>-</a:t>
            </a:r>
            <a:r>
              <a:rPr lang="el-GR" sz="2400" baseline="30000" dirty="0">
                <a:latin typeface="+mn-lt"/>
                <a:cs typeface="Arial" pitchFamily="34" charset="0"/>
              </a:rPr>
              <a:t> </a:t>
            </a:r>
            <a:r>
              <a:rPr lang="en-US" sz="2400" baseline="30000" dirty="0">
                <a:latin typeface="+mn-lt"/>
                <a:cs typeface="Arial" pitchFamily="34" charset="0"/>
              </a:rPr>
              <a:t>.   </a:t>
            </a:r>
            <a:endParaRPr lang="el-GR" sz="2400" baseline="30000" dirty="0">
              <a:latin typeface="+mn-lt"/>
              <a:cs typeface="Arial" pitchFamily="34" charset="0"/>
            </a:endParaRPr>
          </a:p>
        </p:txBody>
      </p:sp>
      <p:sp>
        <p:nvSpPr>
          <p:cNvPr id="27654" name="Text Box 6"/>
          <p:cNvSpPr txBox="1">
            <a:spLocks noChangeArrowheads="1"/>
          </p:cNvSpPr>
          <p:nvPr/>
        </p:nvSpPr>
        <p:spPr bwMode="auto">
          <a:xfrm>
            <a:off x="323850" y="1916113"/>
            <a:ext cx="8280400" cy="830997"/>
          </a:xfrm>
          <a:prstGeom prst="rect">
            <a:avLst/>
          </a:prstGeom>
          <a:noFill/>
          <a:ln w="9525" algn="ctr">
            <a:noFill/>
            <a:miter lim="800000"/>
            <a:headEnd/>
            <a:tailEnd/>
          </a:ln>
          <a:effectLst/>
        </p:spPr>
        <p:txBody>
          <a:bodyPr>
            <a:spAutoFit/>
          </a:bodyPr>
          <a:lstStyle/>
          <a:p>
            <a:pPr algn="l">
              <a:spcBef>
                <a:spcPct val="50000"/>
              </a:spcBef>
            </a:pPr>
            <a:r>
              <a:rPr lang="el-GR" sz="2400" dirty="0">
                <a:latin typeface="+mn-lt"/>
                <a:cs typeface="Arial" pitchFamily="34" charset="0"/>
              </a:rPr>
              <a:t>Πρόκειται για την διαφορά των κατιόντων και ανιόντων που μετέχουν στην οξεοβασική ισορροπία στον </a:t>
            </a:r>
            <a:r>
              <a:rPr lang="el-GR" sz="2400" dirty="0" smtClean="0">
                <a:latin typeface="+mn-lt"/>
                <a:cs typeface="Arial" pitchFamily="34" charset="0"/>
              </a:rPr>
              <a:t>οργανισμό.</a:t>
            </a:r>
            <a:endParaRPr lang="el-GR" sz="2400" dirty="0">
              <a:latin typeface="+mn-lt"/>
              <a:cs typeface="Arial" pitchFamily="34" charset="0"/>
            </a:endParaRPr>
          </a:p>
        </p:txBody>
      </p:sp>
      <p:sp>
        <p:nvSpPr>
          <p:cNvPr id="27656" name="Text Box 8"/>
          <p:cNvSpPr txBox="1">
            <a:spLocks noChangeArrowheads="1"/>
          </p:cNvSpPr>
          <p:nvPr/>
        </p:nvSpPr>
        <p:spPr bwMode="auto">
          <a:xfrm>
            <a:off x="1043782" y="4508500"/>
            <a:ext cx="7056437" cy="461665"/>
          </a:xfrm>
          <a:prstGeom prst="rect">
            <a:avLst/>
          </a:prstGeom>
          <a:noFill/>
          <a:ln w="9525" algn="ctr">
            <a:noFill/>
            <a:miter lim="800000"/>
            <a:headEnd/>
            <a:tailEnd/>
          </a:ln>
          <a:effectLst/>
        </p:spPr>
        <p:txBody>
          <a:bodyPr>
            <a:spAutoFit/>
          </a:bodyPr>
          <a:lstStyle/>
          <a:p>
            <a:pPr algn="ctr">
              <a:spcBef>
                <a:spcPct val="50000"/>
              </a:spcBef>
            </a:pPr>
            <a:r>
              <a:rPr lang="en-US" sz="2400" dirty="0">
                <a:latin typeface="+mn-lt"/>
              </a:rPr>
              <a:t>T</a:t>
            </a:r>
            <a:r>
              <a:rPr lang="el-GR" sz="2400" dirty="0">
                <a:latin typeface="+mn-lt"/>
              </a:rPr>
              <a:t>ιμές</a:t>
            </a:r>
            <a:r>
              <a:rPr lang="el-GR" sz="2400" dirty="0">
                <a:latin typeface="+mn-lt"/>
              </a:rPr>
              <a:t> πανικού  &lt; 2 </a:t>
            </a:r>
            <a:r>
              <a:rPr lang="en-US" sz="2400" dirty="0">
                <a:latin typeface="+mn-lt"/>
              </a:rPr>
              <a:t>mmol</a:t>
            </a:r>
            <a:r>
              <a:rPr lang="el-GR" sz="2400" dirty="0">
                <a:latin typeface="+mn-lt"/>
              </a:rPr>
              <a:t>/</a:t>
            </a:r>
            <a:r>
              <a:rPr lang="en-US" sz="2400" dirty="0">
                <a:latin typeface="+mn-lt"/>
              </a:rPr>
              <a:t>lt</a:t>
            </a:r>
            <a:r>
              <a:rPr lang="el-GR" sz="2400" dirty="0">
                <a:latin typeface="+mn-lt"/>
              </a:rPr>
              <a:t>  και  &gt; 24 </a:t>
            </a:r>
            <a:r>
              <a:rPr lang="en-US" sz="2400" dirty="0">
                <a:latin typeface="+mn-lt"/>
              </a:rPr>
              <a:t>mmol</a:t>
            </a:r>
            <a:r>
              <a:rPr lang="el-GR" sz="2400" dirty="0">
                <a:latin typeface="+mn-lt"/>
              </a:rPr>
              <a:t>/</a:t>
            </a:r>
            <a:r>
              <a:rPr lang="en-US" sz="2400" dirty="0">
                <a:latin typeface="+mn-lt"/>
              </a:rPr>
              <a:t>lt </a:t>
            </a:r>
            <a:endParaRPr lang="el-GR" sz="2400" dirty="0">
              <a:latin typeface="+mn-lt"/>
            </a:endParaRPr>
          </a:p>
        </p:txBody>
      </p:sp>
      <p:sp>
        <p:nvSpPr>
          <p:cNvPr id="27658" name="Rectangle 10"/>
          <p:cNvSpPr>
            <a:spLocks noChangeArrowheads="1"/>
          </p:cNvSpPr>
          <p:nvPr/>
        </p:nvSpPr>
        <p:spPr bwMode="auto">
          <a:xfrm>
            <a:off x="2466583" y="3860800"/>
            <a:ext cx="4210833" cy="461665"/>
          </a:xfrm>
          <a:prstGeom prst="rect">
            <a:avLst/>
          </a:prstGeom>
          <a:noFill/>
          <a:ln w="9525" algn="ctr">
            <a:noFill/>
            <a:miter lim="800000"/>
            <a:headEnd/>
            <a:tailEnd/>
          </a:ln>
          <a:effectLst/>
        </p:spPr>
        <p:txBody>
          <a:bodyPr wrap="none">
            <a:spAutoFit/>
          </a:bodyPr>
          <a:lstStyle/>
          <a:p>
            <a:pPr marL="0" lvl="4" algn="ctr"/>
            <a:r>
              <a:rPr lang="el-GR" sz="2400" dirty="0">
                <a:latin typeface="+mn-lt"/>
              </a:rPr>
              <a:t>Όρια </a:t>
            </a:r>
            <a:r>
              <a:rPr lang="en-US" sz="2400" dirty="0">
                <a:latin typeface="+mn-lt"/>
              </a:rPr>
              <a:t>Delta check  </a:t>
            </a:r>
            <a:r>
              <a:rPr lang="el-GR" sz="2400" dirty="0">
                <a:latin typeface="+mn-lt"/>
              </a:rPr>
              <a:t>±  10 </a:t>
            </a:r>
            <a:r>
              <a:rPr lang="en-US" sz="2400" dirty="0">
                <a:latin typeface="+mn-lt"/>
              </a:rPr>
              <a:t>mmol</a:t>
            </a:r>
            <a:r>
              <a:rPr lang="el-GR" sz="2400" dirty="0">
                <a:latin typeface="+mn-lt"/>
              </a:rPr>
              <a:t>/</a:t>
            </a:r>
            <a:r>
              <a:rPr lang="en-US" sz="2400" dirty="0">
                <a:latin typeface="+mn-lt"/>
              </a:rPr>
              <a:t>lt</a:t>
            </a:r>
            <a:r>
              <a:rPr lang="el-GR" sz="2400" dirty="0">
                <a:latin typeface="+mn-lt"/>
              </a:rPr>
              <a:t> </a:t>
            </a:r>
          </a:p>
        </p:txBody>
      </p:sp>
      <p:sp>
        <p:nvSpPr>
          <p:cNvPr id="27659" name="Text Box 11"/>
          <p:cNvSpPr txBox="1">
            <a:spLocks noChangeArrowheads="1"/>
          </p:cNvSpPr>
          <p:nvPr/>
        </p:nvSpPr>
        <p:spPr bwMode="auto">
          <a:xfrm>
            <a:off x="359569" y="5157788"/>
            <a:ext cx="8424862" cy="830997"/>
          </a:xfrm>
          <a:prstGeom prst="rect">
            <a:avLst/>
          </a:prstGeom>
          <a:noFill/>
          <a:ln w="9525" algn="ctr">
            <a:noFill/>
            <a:miter lim="800000"/>
            <a:headEnd/>
            <a:tailEnd/>
          </a:ln>
          <a:effectLst/>
        </p:spPr>
        <p:txBody>
          <a:bodyPr>
            <a:spAutoFit/>
          </a:bodyPr>
          <a:lstStyle/>
          <a:p>
            <a:pPr algn="ctr">
              <a:spcBef>
                <a:spcPct val="50000"/>
              </a:spcBef>
            </a:pPr>
            <a:r>
              <a:rPr lang="en-US" sz="2400" dirty="0">
                <a:latin typeface="+mn-lt"/>
              </a:rPr>
              <a:t>H </a:t>
            </a:r>
            <a:r>
              <a:rPr lang="el-GR" sz="2400" dirty="0">
                <a:latin typeface="+mn-lt"/>
              </a:rPr>
              <a:t>μέση τιμή 8 συνεχόμενων ανιοντικών ανοιγμάτων κυμαίνεται ανάμεσα στα όρια</a:t>
            </a:r>
          </a:p>
        </p:txBody>
      </p:sp>
      <p:sp>
        <p:nvSpPr>
          <p:cNvPr id="27660" name="Text Box 12"/>
          <p:cNvSpPr txBox="1">
            <a:spLocks noChangeArrowheads="1"/>
          </p:cNvSpPr>
          <p:nvPr/>
        </p:nvSpPr>
        <p:spPr bwMode="auto">
          <a:xfrm>
            <a:off x="863588" y="6165304"/>
            <a:ext cx="7416824" cy="461665"/>
          </a:xfrm>
          <a:prstGeom prst="rect">
            <a:avLst/>
          </a:prstGeom>
          <a:noFill/>
          <a:ln w="9525" algn="ctr">
            <a:noFill/>
            <a:miter lim="800000"/>
            <a:headEnd/>
            <a:tailEnd/>
          </a:ln>
          <a:effectLst/>
        </p:spPr>
        <p:txBody>
          <a:bodyPr wrap="square">
            <a:spAutoFit/>
          </a:bodyPr>
          <a:lstStyle/>
          <a:p>
            <a:pPr marL="0" lvl="4" algn="ctr"/>
            <a:r>
              <a:rPr lang="el-GR" sz="2400" dirty="0">
                <a:latin typeface="+mn-lt"/>
                <a:cs typeface="Arial" pitchFamily="34" charset="0"/>
              </a:rPr>
              <a:t>7,5 &lt;  [</a:t>
            </a:r>
            <a:r>
              <a:rPr lang="en-US" sz="2400" dirty="0">
                <a:latin typeface="+mn-lt"/>
                <a:cs typeface="Arial" pitchFamily="34" charset="0"/>
              </a:rPr>
              <a:t>Na</a:t>
            </a:r>
            <a:r>
              <a:rPr lang="el-GR" sz="2400" baseline="30000" dirty="0">
                <a:latin typeface="+mn-lt"/>
                <a:cs typeface="Arial" pitchFamily="34" charset="0"/>
              </a:rPr>
              <a:t>-</a:t>
            </a:r>
            <a:r>
              <a:rPr lang="el-GR" sz="2400" dirty="0">
                <a:latin typeface="+mn-lt"/>
                <a:cs typeface="Arial" pitchFamily="34" charset="0"/>
              </a:rPr>
              <a:t>] – [Η</a:t>
            </a:r>
            <a:r>
              <a:rPr lang="en-US" sz="2400" dirty="0">
                <a:latin typeface="+mn-lt"/>
                <a:cs typeface="Arial" pitchFamily="34" charset="0"/>
              </a:rPr>
              <a:t>CO</a:t>
            </a:r>
            <a:r>
              <a:rPr lang="el-GR" sz="2400" baseline="-25000" dirty="0">
                <a:latin typeface="+mn-lt"/>
                <a:cs typeface="Arial" pitchFamily="34" charset="0"/>
              </a:rPr>
              <a:t>3</a:t>
            </a:r>
            <a:r>
              <a:rPr lang="el-GR" sz="2400" baseline="30000" dirty="0">
                <a:latin typeface="+mn-lt"/>
                <a:cs typeface="Arial" pitchFamily="34" charset="0"/>
              </a:rPr>
              <a:t>-</a:t>
            </a:r>
            <a:r>
              <a:rPr lang="el-GR" sz="2400" dirty="0">
                <a:latin typeface="+mn-lt"/>
                <a:cs typeface="Arial" pitchFamily="34" charset="0"/>
              </a:rPr>
              <a:t>] – [</a:t>
            </a:r>
            <a:r>
              <a:rPr lang="en-US" sz="2400" dirty="0">
                <a:latin typeface="+mn-lt"/>
                <a:cs typeface="Arial" pitchFamily="34" charset="0"/>
              </a:rPr>
              <a:t>Cl</a:t>
            </a:r>
            <a:r>
              <a:rPr lang="el-GR" sz="2400" baseline="30000" dirty="0">
                <a:latin typeface="+mn-lt"/>
                <a:cs typeface="Arial" pitchFamily="34" charset="0"/>
              </a:rPr>
              <a:t>-</a:t>
            </a:r>
            <a:r>
              <a:rPr lang="el-GR" sz="2400" dirty="0">
                <a:latin typeface="+mn-lt"/>
                <a:cs typeface="Arial" pitchFamily="34" charset="0"/>
              </a:rPr>
              <a:t>]  &lt; 13,5 </a:t>
            </a:r>
            <a:r>
              <a:rPr lang="en-US" sz="2400" dirty="0">
                <a:latin typeface="+mn-lt"/>
                <a:cs typeface="Arial" pitchFamily="34" charset="0"/>
              </a:rPr>
              <a:t>mmol</a:t>
            </a:r>
            <a:r>
              <a:rPr lang="el-GR" sz="2400" dirty="0">
                <a:latin typeface="+mn-lt"/>
                <a:cs typeface="Arial" pitchFamily="34" charset="0"/>
              </a:rPr>
              <a:t>/</a:t>
            </a:r>
            <a:r>
              <a:rPr lang="en-US" sz="2400" dirty="0">
                <a:latin typeface="+mn-lt"/>
                <a:cs typeface="Arial" pitchFamily="34" charset="0"/>
              </a:rPr>
              <a:t>lt</a:t>
            </a:r>
            <a:endParaRPr lang="el-GR" sz="2400" dirty="0">
              <a:latin typeface="+mn-lt"/>
              <a:cs typeface="Arial" pitchFamily="34" charset="0"/>
            </a:endParaRPr>
          </a:p>
        </p:txBody>
      </p:sp>
      <p:sp>
        <p:nvSpPr>
          <p:cNvPr id="11" name="10 - Ορθογώνιο"/>
          <p:cNvSpPr/>
          <p:nvPr/>
        </p:nvSpPr>
        <p:spPr>
          <a:xfrm>
            <a:off x="5652120" y="1196752"/>
            <a:ext cx="2779672" cy="461665"/>
          </a:xfrm>
          <a:prstGeom prst="rect">
            <a:avLst/>
          </a:prstGeom>
        </p:spPr>
        <p:txBody>
          <a:bodyPr wrap="none">
            <a:spAutoFit/>
          </a:bodyPr>
          <a:lstStyle/>
          <a:p>
            <a:r>
              <a:rPr lang="el-GR" sz="2400" dirty="0" smtClean="0">
                <a:latin typeface="+mn-lt"/>
                <a:cs typeface="Arial" pitchFamily="34" charset="0"/>
              </a:rPr>
              <a:t>Φ.Τ.</a:t>
            </a:r>
            <a:r>
              <a:rPr lang="en-US" sz="2400" dirty="0" smtClean="0">
                <a:latin typeface="+mn-lt"/>
                <a:cs typeface="Arial" pitchFamily="34" charset="0"/>
              </a:rPr>
              <a:t>:  8 – 16 mmol/lt</a:t>
            </a:r>
            <a:r>
              <a:rPr lang="el-GR" sz="2400" baseline="30000" dirty="0" smtClean="0">
                <a:latin typeface="+mn-lt"/>
                <a:cs typeface="Arial" pitchFamily="34" charset="0"/>
              </a:rPr>
              <a:t> </a:t>
            </a:r>
            <a:endParaRPr lang="el-GR" sz="2400" dirty="0">
              <a:latin typeface="+mn-lt"/>
            </a:endParaRPr>
          </a:p>
        </p:txBody>
      </p:sp>
    </p:spTree>
    <p:extLst>
      <p:ext uri="{BB962C8B-B14F-4D97-AF65-F5344CB8AC3E}">
        <p14:creationId xmlns:p14="http://schemas.microsoft.com/office/powerpoint/2010/main" val="3063166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Line 2"/>
          <p:cNvSpPr>
            <a:spLocks noChangeShapeType="1"/>
          </p:cNvSpPr>
          <p:nvPr/>
        </p:nvSpPr>
        <p:spPr bwMode="auto">
          <a:xfrm>
            <a:off x="1475656" y="1556792"/>
            <a:ext cx="5715000" cy="0"/>
          </a:xfrm>
          <a:prstGeom prst="line">
            <a:avLst/>
          </a:prstGeom>
          <a:noFill/>
          <a:ln w="28575">
            <a:solidFill>
              <a:schemeClr val="tx1"/>
            </a:solidFill>
            <a:round/>
            <a:headEnd/>
            <a:tailEnd/>
          </a:ln>
          <a:effectLst/>
        </p:spPr>
        <p:txBody>
          <a:bodyPr wrap="none" anchor="ctr"/>
          <a:lstStyle/>
          <a:p>
            <a:endParaRPr lang="el-GR" dirty="0"/>
          </a:p>
        </p:txBody>
      </p:sp>
      <p:sp>
        <p:nvSpPr>
          <p:cNvPr id="64515" name="Line 3"/>
          <p:cNvSpPr>
            <a:spLocks noChangeShapeType="1"/>
          </p:cNvSpPr>
          <p:nvPr/>
        </p:nvSpPr>
        <p:spPr bwMode="auto">
          <a:xfrm>
            <a:off x="1475656" y="2090192"/>
            <a:ext cx="5715000" cy="0"/>
          </a:xfrm>
          <a:prstGeom prst="line">
            <a:avLst/>
          </a:prstGeom>
          <a:noFill/>
          <a:ln w="28575">
            <a:solidFill>
              <a:schemeClr val="tx1"/>
            </a:solidFill>
            <a:round/>
            <a:headEnd/>
            <a:tailEnd/>
          </a:ln>
          <a:effectLst/>
        </p:spPr>
        <p:txBody>
          <a:bodyPr wrap="none" anchor="ctr"/>
          <a:lstStyle/>
          <a:p>
            <a:endParaRPr lang="el-GR" dirty="0"/>
          </a:p>
        </p:txBody>
      </p:sp>
      <p:sp>
        <p:nvSpPr>
          <p:cNvPr id="64516" name="Line 4"/>
          <p:cNvSpPr>
            <a:spLocks noChangeShapeType="1"/>
          </p:cNvSpPr>
          <p:nvPr/>
        </p:nvSpPr>
        <p:spPr bwMode="auto">
          <a:xfrm>
            <a:off x="1475656" y="2623592"/>
            <a:ext cx="5715000" cy="0"/>
          </a:xfrm>
          <a:prstGeom prst="line">
            <a:avLst/>
          </a:prstGeom>
          <a:noFill/>
          <a:ln w="28575">
            <a:solidFill>
              <a:schemeClr val="tx1"/>
            </a:solidFill>
            <a:round/>
            <a:headEnd/>
            <a:tailEnd/>
          </a:ln>
          <a:effectLst/>
        </p:spPr>
        <p:txBody>
          <a:bodyPr wrap="none" anchor="ctr"/>
          <a:lstStyle/>
          <a:p>
            <a:endParaRPr lang="el-GR" dirty="0"/>
          </a:p>
        </p:txBody>
      </p:sp>
      <p:sp>
        <p:nvSpPr>
          <p:cNvPr id="64517" name="Line 5"/>
          <p:cNvSpPr>
            <a:spLocks noChangeShapeType="1"/>
          </p:cNvSpPr>
          <p:nvPr/>
        </p:nvSpPr>
        <p:spPr bwMode="auto">
          <a:xfrm>
            <a:off x="1547664" y="4149080"/>
            <a:ext cx="5715000" cy="0"/>
          </a:xfrm>
          <a:prstGeom prst="line">
            <a:avLst/>
          </a:prstGeom>
          <a:noFill/>
          <a:ln w="28575">
            <a:solidFill>
              <a:schemeClr val="tx1"/>
            </a:solidFill>
            <a:round/>
            <a:headEnd/>
            <a:tailEnd/>
          </a:ln>
          <a:effectLst/>
        </p:spPr>
        <p:txBody>
          <a:bodyPr wrap="none" anchor="ctr"/>
          <a:lstStyle/>
          <a:p>
            <a:endParaRPr lang="el-GR" dirty="0"/>
          </a:p>
        </p:txBody>
      </p:sp>
      <p:sp>
        <p:nvSpPr>
          <p:cNvPr id="64518" name="Line 6"/>
          <p:cNvSpPr>
            <a:spLocks noChangeShapeType="1"/>
          </p:cNvSpPr>
          <p:nvPr/>
        </p:nvSpPr>
        <p:spPr bwMode="auto">
          <a:xfrm>
            <a:off x="1547664" y="4682480"/>
            <a:ext cx="5715000" cy="0"/>
          </a:xfrm>
          <a:prstGeom prst="line">
            <a:avLst/>
          </a:prstGeom>
          <a:noFill/>
          <a:ln w="28575">
            <a:solidFill>
              <a:schemeClr val="tx1"/>
            </a:solidFill>
            <a:round/>
            <a:headEnd/>
            <a:tailEnd/>
          </a:ln>
          <a:effectLst/>
        </p:spPr>
        <p:txBody>
          <a:bodyPr wrap="none" anchor="ctr"/>
          <a:lstStyle/>
          <a:p>
            <a:endParaRPr lang="el-GR" dirty="0"/>
          </a:p>
        </p:txBody>
      </p:sp>
      <p:sp>
        <p:nvSpPr>
          <p:cNvPr id="64519" name="Line 7"/>
          <p:cNvSpPr>
            <a:spLocks noChangeShapeType="1"/>
          </p:cNvSpPr>
          <p:nvPr/>
        </p:nvSpPr>
        <p:spPr bwMode="auto">
          <a:xfrm>
            <a:off x="1547664" y="5215880"/>
            <a:ext cx="5715000" cy="0"/>
          </a:xfrm>
          <a:prstGeom prst="line">
            <a:avLst/>
          </a:prstGeom>
          <a:noFill/>
          <a:ln w="28575">
            <a:solidFill>
              <a:schemeClr val="tx1"/>
            </a:solidFill>
            <a:round/>
            <a:headEnd/>
            <a:tailEnd/>
          </a:ln>
          <a:effectLst/>
        </p:spPr>
        <p:txBody>
          <a:bodyPr wrap="none" anchor="ctr"/>
          <a:lstStyle/>
          <a:p>
            <a:endParaRPr lang="el-GR" dirty="0"/>
          </a:p>
        </p:txBody>
      </p:sp>
      <p:sp>
        <p:nvSpPr>
          <p:cNvPr id="64522" name="Rectangle 10"/>
          <p:cNvSpPr>
            <a:spLocks noChangeArrowheads="1"/>
          </p:cNvSpPr>
          <p:nvPr/>
        </p:nvSpPr>
        <p:spPr bwMode="auto">
          <a:xfrm>
            <a:off x="2771056" y="2394992"/>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23" name="Rectangle 11"/>
          <p:cNvSpPr>
            <a:spLocks noChangeArrowheads="1"/>
          </p:cNvSpPr>
          <p:nvPr/>
        </p:nvSpPr>
        <p:spPr bwMode="auto">
          <a:xfrm>
            <a:off x="3914056" y="2166392"/>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24" name="Rectangle 12"/>
          <p:cNvSpPr>
            <a:spLocks noChangeArrowheads="1"/>
          </p:cNvSpPr>
          <p:nvPr/>
        </p:nvSpPr>
        <p:spPr bwMode="auto">
          <a:xfrm>
            <a:off x="4371256" y="2013992"/>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25" name="Rectangle 13"/>
          <p:cNvSpPr>
            <a:spLocks noChangeArrowheads="1"/>
          </p:cNvSpPr>
          <p:nvPr/>
        </p:nvSpPr>
        <p:spPr bwMode="auto">
          <a:xfrm>
            <a:off x="4980856" y="1861592"/>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26" name="Rectangle 14"/>
          <p:cNvSpPr>
            <a:spLocks noChangeArrowheads="1"/>
          </p:cNvSpPr>
          <p:nvPr/>
        </p:nvSpPr>
        <p:spPr bwMode="auto">
          <a:xfrm>
            <a:off x="5514256" y="1632992"/>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27" name="Rectangle 15"/>
          <p:cNvSpPr>
            <a:spLocks noChangeArrowheads="1"/>
          </p:cNvSpPr>
          <p:nvPr/>
        </p:nvSpPr>
        <p:spPr bwMode="auto">
          <a:xfrm>
            <a:off x="5895256" y="1480592"/>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28" name="Rectangle 16"/>
          <p:cNvSpPr>
            <a:spLocks noChangeArrowheads="1"/>
          </p:cNvSpPr>
          <p:nvPr/>
        </p:nvSpPr>
        <p:spPr bwMode="auto">
          <a:xfrm>
            <a:off x="3380656" y="2242592"/>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29" name="Rectangle 17"/>
          <p:cNvSpPr>
            <a:spLocks noChangeArrowheads="1"/>
          </p:cNvSpPr>
          <p:nvPr/>
        </p:nvSpPr>
        <p:spPr bwMode="auto">
          <a:xfrm>
            <a:off x="2157264" y="422528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31" name="Rectangle 19"/>
          <p:cNvSpPr>
            <a:spLocks noChangeArrowheads="1"/>
          </p:cNvSpPr>
          <p:nvPr/>
        </p:nvSpPr>
        <p:spPr bwMode="auto">
          <a:xfrm>
            <a:off x="2690664" y="445388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32" name="Rectangle 20"/>
          <p:cNvSpPr>
            <a:spLocks noChangeArrowheads="1"/>
          </p:cNvSpPr>
          <p:nvPr/>
        </p:nvSpPr>
        <p:spPr bwMode="auto">
          <a:xfrm>
            <a:off x="3147864" y="422528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33" name="Rectangle 21"/>
          <p:cNvSpPr>
            <a:spLocks noChangeArrowheads="1"/>
          </p:cNvSpPr>
          <p:nvPr/>
        </p:nvSpPr>
        <p:spPr bwMode="auto">
          <a:xfrm>
            <a:off x="3757464" y="437768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34" name="Rectangle 22"/>
          <p:cNvSpPr>
            <a:spLocks noChangeArrowheads="1"/>
          </p:cNvSpPr>
          <p:nvPr/>
        </p:nvSpPr>
        <p:spPr bwMode="auto">
          <a:xfrm>
            <a:off x="4290864" y="414908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35" name="Rectangle 23"/>
          <p:cNvSpPr>
            <a:spLocks noChangeArrowheads="1"/>
          </p:cNvSpPr>
          <p:nvPr/>
        </p:nvSpPr>
        <p:spPr bwMode="auto">
          <a:xfrm>
            <a:off x="4748064" y="437768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36" name="Rectangle 24"/>
          <p:cNvSpPr>
            <a:spLocks noChangeArrowheads="1"/>
          </p:cNvSpPr>
          <p:nvPr/>
        </p:nvSpPr>
        <p:spPr bwMode="auto">
          <a:xfrm>
            <a:off x="5281464" y="414908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37" name="Rectangle 25"/>
          <p:cNvSpPr>
            <a:spLocks noChangeArrowheads="1"/>
          </p:cNvSpPr>
          <p:nvPr/>
        </p:nvSpPr>
        <p:spPr bwMode="auto">
          <a:xfrm>
            <a:off x="5814864" y="4453880"/>
            <a:ext cx="152400" cy="152400"/>
          </a:xfrm>
          <a:prstGeom prst="rect">
            <a:avLst/>
          </a:prstGeom>
          <a:solidFill>
            <a:srgbClr val="820000"/>
          </a:solidFill>
          <a:ln w="9525">
            <a:solidFill>
              <a:schemeClr val="tx1"/>
            </a:solidFill>
            <a:miter lim="800000"/>
            <a:headEnd/>
            <a:tailEnd/>
          </a:ln>
          <a:effectLst/>
        </p:spPr>
        <p:txBody>
          <a:bodyPr wrap="none" anchor="ctr"/>
          <a:lstStyle/>
          <a:p>
            <a:endParaRPr lang="el-GR" dirty="0"/>
          </a:p>
        </p:txBody>
      </p:sp>
      <p:sp>
        <p:nvSpPr>
          <p:cNvPr id="64538" name="Text Box 26"/>
          <p:cNvSpPr txBox="1">
            <a:spLocks noChangeArrowheads="1"/>
          </p:cNvSpPr>
          <p:nvPr/>
        </p:nvSpPr>
        <p:spPr bwMode="auto">
          <a:xfrm>
            <a:off x="2143200" y="2729136"/>
            <a:ext cx="4464496" cy="861774"/>
          </a:xfrm>
          <a:prstGeom prst="rect">
            <a:avLst/>
          </a:prstGeom>
          <a:noFill/>
          <a:ln w="9525">
            <a:noFill/>
            <a:miter lim="800000"/>
            <a:headEnd/>
            <a:tailEnd/>
          </a:ln>
          <a:effectLst/>
        </p:spPr>
        <p:txBody>
          <a:bodyPr wrap="square">
            <a:spAutoFit/>
          </a:bodyPr>
          <a:lstStyle/>
          <a:p>
            <a:pPr algn="ctr">
              <a:spcBef>
                <a:spcPct val="50000"/>
              </a:spcBef>
            </a:pPr>
            <a:r>
              <a:rPr lang="el-GR" sz="2000" b="1" dirty="0" smtClean="0">
                <a:latin typeface="+mn-lt"/>
              </a:rPr>
              <a:t>Συστηματικό λάθος - εκτροπή </a:t>
            </a:r>
          </a:p>
          <a:p>
            <a:pPr algn="ctr">
              <a:spcBef>
                <a:spcPct val="50000"/>
              </a:spcBef>
            </a:pPr>
            <a:r>
              <a:rPr lang="en-US" sz="2000" b="1" dirty="0" smtClean="0">
                <a:latin typeface="+mn-lt"/>
              </a:rPr>
              <a:t>(Systematic Error [SE]  - Systematic </a:t>
            </a:r>
            <a:r>
              <a:rPr lang="en-US" sz="2000" b="1" dirty="0">
                <a:latin typeface="+mn-lt"/>
              </a:rPr>
              <a:t>drift)</a:t>
            </a:r>
            <a:endParaRPr lang="el-GR" sz="2000" b="1" dirty="0">
              <a:latin typeface="+mn-lt"/>
            </a:endParaRPr>
          </a:p>
        </p:txBody>
      </p:sp>
      <p:sp>
        <p:nvSpPr>
          <p:cNvPr id="27" name="Text Box 26"/>
          <p:cNvSpPr txBox="1">
            <a:spLocks noChangeArrowheads="1"/>
          </p:cNvSpPr>
          <p:nvPr/>
        </p:nvSpPr>
        <p:spPr bwMode="auto">
          <a:xfrm>
            <a:off x="2062808" y="5331296"/>
            <a:ext cx="4464496" cy="861774"/>
          </a:xfrm>
          <a:prstGeom prst="rect">
            <a:avLst/>
          </a:prstGeom>
          <a:noFill/>
          <a:ln w="9525">
            <a:noFill/>
            <a:miter lim="800000"/>
            <a:headEnd/>
            <a:tailEnd/>
          </a:ln>
          <a:effectLst/>
        </p:spPr>
        <p:txBody>
          <a:bodyPr wrap="square">
            <a:spAutoFit/>
          </a:bodyPr>
          <a:lstStyle/>
          <a:p>
            <a:pPr algn="ctr">
              <a:spcBef>
                <a:spcPct val="50000"/>
              </a:spcBef>
            </a:pPr>
            <a:r>
              <a:rPr lang="el-GR" sz="2000" b="1" dirty="0" smtClean="0">
                <a:latin typeface="+mn-lt"/>
              </a:rPr>
              <a:t>Συστηματικό λάθος - μετατόπιση</a:t>
            </a:r>
          </a:p>
          <a:p>
            <a:pPr algn="ctr">
              <a:spcBef>
                <a:spcPct val="50000"/>
              </a:spcBef>
            </a:pPr>
            <a:r>
              <a:rPr lang="en-US" sz="2000" b="1" dirty="0" smtClean="0">
                <a:latin typeface="+mn-lt"/>
              </a:rPr>
              <a:t>(Systematic Error [SE]  - Systematic shift)</a:t>
            </a:r>
            <a:endParaRPr lang="el-GR" sz="2000" b="1" dirty="0">
              <a:latin typeface="+mn-lt"/>
            </a:endParaRPr>
          </a:p>
        </p:txBody>
      </p:sp>
      <p:sp>
        <p:nvSpPr>
          <p:cNvPr id="28" name="27 - TextBox"/>
          <p:cNvSpPr txBox="1"/>
          <p:nvPr/>
        </p:nvSpPr>
        <p:spPr>
          <a:xfrm>
            <a:off x="7308304" y="3933056"/>
            <a:ext cx="720080" cy="1477328"/>
          </a:xfrm>
          <a:prstGeom prst="rect">
            <a:avLst/>
          </a:prstGeom>
          <a:noFill/>
        </p:spPr>
        <p:txBody>
          <a:bodyPr wrap="square" rtlCol="0">
            <a:spAutoFit/>
          </a:bodyPr>
          <a:lstStyle/>
          <a:p>
            <a:r>
              <a:rPr lang="en-US" sz="2000" b="1" dirty="0" smtClean="0">
                <a:latin typeface="+mn-lt"/>
              </a:rPr>
              <a:t>UCL</a:t>
            </a:r>
            <a:endParaRPr lang="el-GR" sz="2000" b="1" dirty="0" smtClean="0">
              <a:latin typeface="+mn-lt"/>
            </a:endParaRPr>
          </a:p>
          <a:p>
            <a:endParaRPr lang="el-GR" sz="1400" b="1" dirty="0" smtClean="0">
              <a:latin typeface="+mn-lt"/>
            </a:endParaRPr>
          </a:p>
          <a:p>
            <a:r>
              <a:rPr lang="en-US" sz="2000" b="1" dirty="0" smtClean="0">
                <a:latin typeface="+mn-lt"/>
              </a:rPr>
              <a:t>CL</a:t>
            </a:r>
            <a:endParaRPr lang="el-GR" sz="2000" b="1" dirty="0" smtClean="0">
              <a:latin typeface="+mn-lt"/>
            </a:endParaRPr>
          </a:p>
          <a:p>
            <a:endParaRPr lang="el-GR" sz="1600" b="1" dirty="0" smtClean="0">
              <a:latin typeface="+mn-lt"/>
            </a:endParaRPr>
          </a:p>
          <a:p>
            <a:r>
              <a:rPr lang="en-US" sz="2000" b="1" dirty="0" smtClean="0">
                <a:latin typeface="+mn-lt"/>
              </a:rPr>
              <a:t>LCL</a:t>
            </a:r>
            <a:endParaRPr lang="el-GR" sz="2000" b="1" dirty="0" smtClean="0">
              <a:latin typeface="+mn-lt"/>
            </a:endParaRPr>
          </a:p>
        </p:txBody>
      </p:sp>
      <p:sp>
        <p:nvSpPr>
          <p:cNvPr id="29" name="28 - TextBox"/>
          <p:cNvSpPr txBox="1"/>
          <p:nvPr/>
        </p:nvSpPr>
        <p:spPr>
          <a:xfrm>
            <a:off x="7308304" y="1350784"/>
            <a:ext cx="720080" cy="1477328"/>
          </a:xfrm>
          <a:prstGeom prst="rect">
            <a:avLst/>
          </a:prstGeom>
          <a:noFill/>
        </p:spPr>
        <p:txBody>
          <a:bodyPr wrap="square" rtlCol="0">
            <a:spAutoFit/>
          </a:bodyPr>
          <a:lstStyle/>
          <a:p>
            <a:r>
              <a:rPr lang="en-US" sz="2000" b="1" dirty="0" smtClean="0">
                <a:latin typeface="+mn-lt"/>
              </a:rPr>
              <a:t>UCL</a:t>
            </a:r>
            <a:endParaRPr lang="el-GR" sz="2000" b="1" dirty="0" smtClean="0">
              <a:latin typeface="+mn-lt"/>
            </a:endParaRPr>
          </a:p>
          <a:p>
            <a:endParaRPr lang="el-GR" sz="1400" b="1" dirty="0" smtClean="0">
              <a:latin typeface="+mn-lt"/>
            </a:endParaRPr>
          </a:p>
          <a:p>
            <a:r>
              <a:rPr lang="en-US" sz="2000" b="1" dirty="0" smtClean="0">
                <a:latin typeface="+mn-lt"/>
              </a:rPr>
              <a:t>CL</a:t>
            </a:r>
            <a:endParaRPr lang="el-GR" sz="2000" b="1" dirty="0" smtClean="0">
              <a:latin typeface="+mn-lt"/>
            </a:endParaRPr>
          </a:p>
          <a:p>
            <a:endParaRPr lang="el-GR" sz="1600" b="1" dirty="0" smtClean="0">
              <a:latin typeface="+mn-lt"/>
            </a:endParaRPr>
          </a:p>
          <a:p>
            <a:r>
              <a:rPr lang="en-US" sz="2000" b="1" dirty="0" smtClean="0">
                <a:latin typeface="+mn-lt"/>
              </a:rPr>
              <a:t>LCL</a:t>
            </a:r>
            <a:endParaRPr lang="el-GR" sz="2000" b="1" dirty="0" smtClean="0">
              <a:latin typeface="+mn-lt"/>
            </a:endParaRPr>
          </a:p>
        </p:txBody>
      </p:sp>
      <p:sp>
        <p:nvSpPr>
          <p:cNvPr id="2" name="Title 1"/>
          <p:cNvSpPr>
            <a:spLocks noGrp="1"/>
          </p:cNvSpPr>
          <p:nvPr>
            <p:ph type="title"/>
          </p:nvPr>
        </p:nvSpPr>
        <p:spPr/>
        <p:txBody>
          <a:bodyPr/>
          <a:lstStyle/>
          <a:p>
            <a:r>
              <a:rPr lang="el-GR" dirty="0"/>
              <a:t>Το διάγραμμα Shewhart  </a:t>
            </a:r>
            <a:r>
              <a:rPr lang="el-GR" sz="3200" b="0" dirty="0" smtClean="0"/>
              <a:t>(2 </a:t>
            </a:r>
            <a:r>
              <a:rPr lang="el-GR" sz="3200" b="0" dirty="0"/>
              <a:t>από 2) </a:t>
            </a:r>
            <a:endParaRPr lang="el-GR" dirty="0"/>
          </a:p>
        </p:txBody>
      </p:sp>
      <p:sp>
        <p:nvSpPr>
          <p:cNvPr id="30" name="29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dirty="0"/>
          </a:p>
        </p:txBody>
      </p:sp>
    </p:spTree>
    <p:extLst>
      <p:ext uri="{BB962C8B-B14F-4D97-AF65-F5344CB8AC3E}">
        <p14:creationId xmlns:p14="http://schemas.microsoft.com/office/powerpoint/2010/main" val="1472831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666134" y="1573174"/>
            <a:ext cx="7561263" cy="830997"/>
          </a:xfrm>
          <a:prstGeom prst="rect">
            <a:avLst/>
          </a:prstGeom>
          <a:noFill/>
          <a:ln w="12700" cap="sq">
            <a:noFill/>
            <a:miter lim="800000"/>
            <a:headEnd type="none" w="sm" len="sm"/>
            <a:tailEnd type="none" w="sm" len="sm"/>
          </a:ln>
          <a:effectLst/>
        </p:spPr>
        <p:txBody>
          <a:bodyPr>
            <a:spAutoFit/>
          </a:bodyPr>
          <a:lstStyle/>
          <a:p>
            <a:pPr marL="342900" indent="-342900">
              <a:spcBef>
                <a:spcPct val="50000"/>
              </a:spcBef>
              <a:buFont typeface="Arial" panose="020B0604020202020204" pitchFamily="34" charset="0"/>
              <a:buChar char="•"/>
            </a:pPr>
            <a:r>
              <a:rPr lang="el-GR" sz="2400" b="0" dirty="0">
                <a:latin typeface="+mn-lt"/>
              </a:rPr>
              <a:t>Τα δείγματα ελέγχου τους διατηρούνται μικρό χρονικό διάστημα.</a:t>
            </a:r>
          </a:p>
        </p:txBody>
      </p:sp>
      <p:sp>
        <p:nvSpPr>
          <p:cNvPr id="14344" name="Text Box 8"/>
          <p:cNvSpPr txBox="1">
            <a:spLocks noChangeArrowheads="1"/>
          </p:cNvSpPr>
          <p:nvPr/>
        </p:nvSpPr>
        <p:spPr bwMode="auto">
          <a:xfrm>
            <a:off x="666134" y="2525995"/>
            <a:ext cx="7632700" cy="830997"/>
          </a:xfrm>
          <a:prstGeom prst="rect">
            <a:avLst/>
          </a:prstGeom>
          <a:noFill/>
          <a:ln w="12700" cap="sq">
            <a:noFill/>
            <a:miter lim="800000"/>
            <a:headEnd type="none" w="sm" len="sm"/>
            <a:tailEnd type="none" w="sm" len="sm"/>
          </a:ln>
          <a:effectLst/>
        </p:spPr>
        <p:txBody>
          <a:bodyPr>
            <a:spAutoFit/>
          </a:bodyPr>
          <a:lstStyle/>
          <a:p>
            <a:pPr marL="342900" indent="-342900">
              <a:spcBef>
                <a:spcPct val="50000"/>
              </a:spcBef>
              <a:buFont typeface="Arial" panose="020B0604020202020204" pitchFamily="34" charset="0"/>
              <a:buChar char="•"/>
            </a:pPr>
            <a:r>
              <a:rPr lang="el-GR" sz="2400" b="0" dirty="0">
                <a:latin typeface="+mn-lt"/>
              </a:rPr>
              <a:t>Δεν είναι πλήρες ολικό αίμα αλλά παρασκευασμένο αίμα όπου λείπουν σημαντικά στοιχεία του</a:t>
            </a:r>
            <a:r>
              <a:rPr lang="el-GR" sz="2400" dirty="0">
                <a:latin typeface="+mn-lt"/>
              </a:rPr>
              <a:t>.</a:t>
            </a:r>
          </a:p>
        </p:txBody>
      </p:sp>
      <p:sp>
        <p:nvSpPr>
          <p:cNvPr id="14345" name="Text Box 9"/>
          <p:cNvSpPr txBox="1">
            <a:spLocks noChangeArrowheads="1"/>
          </p:cNvSpPr>
          <p:nvPr/>
        </p:nvSpPr>
        <p:spPr bwMode="auto">
          <a:xfrm>
            <a:off x="666134" y="3501008"/>
            <a:ext cx="7488238" cy="830997"/>
          </a:xfrm>
          <a:prstGeom prst="rect">
            <a:avLst/>
          </a:prstGeom>
          <a:noFill/>
          <a:ln w="12700" cap="sq">
            <a:noFill/>
            <a:miter lim="800000"/>
            <a:headEnd type="none" w="sm" len="sm"/>
            <a:tailEnd type="none" w="sm" len="sm"/>
          </a:ln>
          <a:effectLst/>
        </p:spPr>
        <p:txBody>
          <a:bodyPr>
            <a:spAutoFit/>
          </a:bodyPr>
          <a:lstStyle/>
          <a:p>
            <a:pPr marL="342900" indent="-342900">
              <a:spcBef>
                <a:spcPct val="50000"/>
              </a:spcBef>
              <a:buFont typeface="Arial" panose="020B0604020202020204" pitchFamily="34" charset="0"/>
              <a:buChar char="•"/>
            </a:pPr>
            <a:r>
              <a:rPr lang="el-GR" sz="2400" b="0" dirty="0">
                <a:latin typeface="+mn-lt"/>
              </a:rPr>
              <a:t>Η επαναληψιμότητα τους είναι πολύ μεγαλύτερη από τους βιοχημικούς.</a:t>
            </a:r>
          </a:p>
        </p:txBody>
      </p:sp>
      <p:sp>
        <p:nvSpPr>
          <p:cNvPr id="14346" name="Text Box 10"/>
          <p:cNvSpPr txBox="1">
            <a:spLocks noChangeArrowheads="1"/>
          </p:cNvSpPr>
          <p:nvPr/>
        </p:nvSpPr>
        <p:spPr bwMode="auto">
          <a:xfrm>
            <a:off x="666134" y="4426004"/>
            <a:ext cx="7416800" cy="830997"/>
          </a:xfrm>
          <a:prstGeom prst="rect">
            <a:avLst/>
          </a:prstGeom>
          <a:noFill/>
          <a:ln w="12700" cap="sq">
            <a:noFill/>
            <a:miter lim="800000"/>
            <a:headEnd type="none" w="sm" len="sm"/>
            <a:tailEnd type="none" w="sm" len="sm"/>
          </a:ln>
          <a:effectLst/>
        </p:spPr>
        <p:txBody>
          <a:bodyPr>
            <a:spAutoFit/>
          </a:bodyPr>
          <a:lstStyle/>
          <a:p>
            <a:pPr marL="342900" indent="-342900">
              <a:spcBef>
                <a:spcPct val="50000"/>
              </a:spcBef>
              <a:buFont typeface="Arial" panose="020B0604020202020204" pitchFamily="34" charset="0"/>
              <a:buChar char="•"/>
            </a:pPr>
            <a:r>
              <a:rPr lang="el-GR" sz="2400" b="0" dirty="0">
                <a:latin typeface="+mn-lt"/>
              </a:rPr>
              <a:t>Η βιολογική διακύμανση των ερυθροκυτταρικών δεικτών είναι πολύ μικρή και σταθερή.</a:t>
            </a:r>
          </a:p>
        </p:txBody>
      </p:sp>
      <p:sp>
        <p:nvSpPr>
          <p:cNvPr id="2" name="Title 1"/>
          <p:cNvSpPr>
            <a:spLocks noGrp="1"/>
          </p:cNvSpPr>
          <p:nvPr>
            <p:ph type="title"/>
          </p:nvPr>
        </p:nvSpPr>
        <p:spPr/>
        <p:txBody>
          <a:bodyPr>
            <a:normAutofit fontScale="90000"/>
          </a:bodyPr>
          <a:lstStyle/>
          <a:p>
            <a:r>
              <a:rPr lang="el-GR" dirty="0"/>
              <a:t>Ο έλεγχος ποιότητας στους αιματολογικούς </a:t>
            </a:r>
            <a:r>
              <a:rPr lang="el-GR" dirty="0" smtClean="0"/>
              <a:t>αναλυτές</a:t>
            </a:r>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49</a:t>
            </a:fld>
            <a:endParaRPr lang="el-GR" dirty="0"/>
          </a:p>
        </p:txBody>
      </p:sp>
      <p:sp>
        <p:nvSpPr>
          <p:cNvPr id="8" name="Rectangle 4"/>
          <p:cNvSpPr>
            <a:spLocks noChangeArrowheads="1"/>
          </p:cNvSpPr>
          <p:nvPr/>
        </p:nvSpPr>
        <p:spPr bwMode="auto">
          <a:xfrm>
            <a:off x="666134" y="5373216"/>
            <a:ext cx="7326312" cy="991730"/>
          </a:xfrm>
          <a:prstGeom prst="rect">
            <a:avLst/>
          </a:prstGeom>
          <a:noFill/>
          <a:ln w="9525">
            <a:noFill/>
            <a:miter lim="800000"/>
            <a:headEnd/>
            <a:tailEnd/>
          </a:ln>
        </p:spPr>
        <p:txBody>
          <a:bodyPr lIns="92075" tIns="46037" rIns="92075" bIns="46037"/>
          <a:lstStyle/>
          <a:p>
            <a:pPr marL="342900" indent="-342900">
              <a:lnSpc>
                <a:spcPct val="115000"/>
              </a:lnSpc>
              <a:spcBef>
                <a:spcPct val="20000"/>
              </a:spcBef>
              <a:buClr>
                <a:srgbClr val="5C2305"/>
              </a:buClr>
              <a:buFont typeface="Arial" panose="020B0604020202020204" pitchFamily="34" charset="0"/>
              <a:buChar char="•"/>
            </a:pPr>
            <a:r>
              <a:rPr lang="el-GR" sz="2400" b="0" dirty="0">
                <a:latin typeface="+mn-lt"/>
                <a:cs typeface="Arial" pitchFamily="34" charset="0"/>
              </a:rPr>
              <a:t>Δεν χρησιμοποιούν το διάγραμμα </a:t>
            </a:r>
            <a:r>
              <a:rPr lang="en-US" sz="2400" b="0" dirty="0">
                <a:latin typeface="+mn-lt"/>
                <a:cs typeface="Arial" pitchFamily="34" charset="0"/>
              </a:rPr>
              <a:t>Levey-Jennings </a:t>
            </a:r>
            <a:r>
              <a:rPr lang="el-GR" sz="2400" b="0" dirty="0">
                <a:latin typeface="+mn-lt"/>
                <a:cs typeface="Arial" pitchFamily="34" charset="0"/>
              </a:rPr>
              <a:t>αλλά το διάγραμμα </a:t>
            </a:r>
            <a:r>
              <a:rPr lang="en-US" sz="2400" b="0" dirty="0">
                <a:latin typeface="+mn-lt"/>
                <a:cs typeface="Arial" pitchFamily="34" charset="0"/>
              </a:rPr>
              <a:t>Shewhart.</a:t>
            </a:r>
            <a:endParaRPr lang="el-GR" sz="2400" b="0" dirty="0">
              <a:latin typeface="+mn-lt"/>
              <a:cs typeface="Arial" pitchFamily="34" charset="0"/>
            </a:endParaRPr>
          </a:p>
        </p:txBody>
      </p:sp>
    </p:spTree>
    <p:extLst>
      <p:ext uri="{BB962C8B-B14F-4D97-AF65-F5344CB8AC3E}">
        <p14:creationId xmlns:p14="http://schemas.microsoft.com/office/powerpoint/2010/main" val="2953978000"/>
      </p:ext>
    </p:extLst>
  </p:cSld>
  <p:clrMapOvr>
    <a:masterClrMapping/>
  </p:clrMapOvr>
  <p:transition spd="med">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Autofit/>
          </a:bodyPr>
          <a:lstStyle/>
          <a:p>
            <a:r>
              <a:rPr lang="el-GR" sz="4800" dirty="0" smtClean="0">
                <a:solidFill>
                  <a:srgbClr val="820000"/>
                </a:solidFill>
              </a:rPr>
              <a:t>Μερικά ακόμα θέματα</a:t>
            </a:r>
            <a:endParaRPr lang="el-GR" sz="4800" dirty="0">
              <a:solidFill>
                <a:srgbClr val="820000"/>
              </a:solidFill>
            </a:endParaRPr>
          </a:p>
        </p:txBody>
      </p:sp>
      <p:sp>
        <p:nvSpPr>
          <p:cNvPr id="5" name="Subtitle 4"/>
          <p:cNvSpPr>
            <a:spLocks noGrp="1"/>
          </p:cNvSpPr>
          <p:nvPr>
            <p:ph type="subTitle" idx="1"/>
          </p:nvPr>
        </p:nvSpPr>
        <p:spPr/>
        <p:txBody>
          <a:bodyPr/>
          <a:lstStyle/>
          <a:p>
            <a:pPr lvl="0">
              <a:spcBef>
                <a:spcPct val="0"/>
              </a:spcBef>
              <a:defRPr/>
            </a:pPr>
            <a:r>
              <a:rPr lang="en-US" dirty="0"/>
              <a:t>To </a:t>
            </a:r>
            <a:r>
              <a:rPr lang="el-GR" dirty="0"/>
              <a:t>διάγραμμα </a:t>
            </a:r>
            <a:r>
              <a:rPr lang="en-US" dirty="0"/>
              <a:t>Bull</a:t>
            </a:r>
          </a:p>
          <a:p>
            <a:pPr lvl="0">
              <a:spcBef>
                <a:spcPct val="0"/>
              </a:spcBef>
              <a:defRPr/>
            </a:pPr>
            <a:r>
              <a:rPr lang="en-US" dirty="0"/>
              <a:t>O </a:t>
            </a:r>
            <a:r>
              <a:rPr lang="el-GR" dirty="0"/>
              <a:t>υπολογισμός </a:t>
            </a:r>
            <a:r>
              <a:rPr lang="en-US" dirty="0" smtClean="0"/>
              <a:t>Carry-over</a:t>
            </a:r>
            <a:endParaRPr lang="en-US" dirty="0"/>
          </a:p>
        </p:txBody>
      </p:sp>
    </p:spTree>
    <p:extLst>
      <p:ext uri="{BB962C8B-B14F-4D97-AF65-F5344CB8AC3E}">
        <p14:creationId xmlns:p14="http://schemas.microsoft.com/office/powerpoint/2010/main" val="26873413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634" name="Rectangle 2"/>
              <p:cNvSpPr>
                <a:spLocks noGrp="1" noChangeArrowheads="1"/>
              </p:cNvSpPr>
              <p:nvPr>
                <p:ph type="title"/>
              </p:nvPr>
            </p:nvSpPr>
            <p:spPr/>
            <p:txBody>
              <a:bodyPr>
                <a:normAutofit/>
              </a:bodyPr>
              <a:lstStyle/>
              <a:p>
                <a:r>
                  <a:rPr lang="el-GR" sz="3600" dirty="0" smtClean="0">
                    <a:solidFill>
                      <a:srgbClr val="820000"/>
                    </a:solidFill>
                    <a:latin typeface="+mn-lt"/>
                  </a:rPr>
                  <a:t>Αλγόριθμος </a:t>
                </a:r>
                <a:r>
                  <a:rPr lang="en-US" sz="3600" dirty="0">
                    <a:solidFill>
                      <a:srgbClr val="820000"/>
                    </a:solidFill>
                    <a:latin typeface="+mn-lt"/>
                  </a:rPr>
                  <a:t>Bull </a:t>
                </a:r>
                <a:r>
                  <a:rPr lang="en-US" sz="3600" dirty="0" smtClean="0">
                    <a:solidFill>
                      <a:srgbClr val="820000"/>
                    </a:solidFill>
                    <a:latin typeface="+mn-lt"/>
                  </a:rPr>
                  <a:t>(</a:t>
                </a:r>
                <a14:m>
                  <m:oMath xmlns:m="http://schemas.openxmlformats.org/officeDocument/2006/math">
                    <m:acc>
                      <m:accPr>
                        <m:chr m:val="̅"/>
                        <m:ctrlPr>
                          <a:rPr lang="en-US" sz="3600" i="1" smtClean="0">
                            <a:solidFill>
                              <a:srgbClr val="820000"/>
                            </a:solidFill>
                            <a:latin typeface="Cambria Math"/>
                          </a:rPr>
                        </m:ctrlPr>
                      </m:accPr>
                      <m:e>
                        <m:sSub>
                          <m:sSubPr>
                            <m:ctrlPr>
                              <a:rPr lang="en-US" sz="3600" i="1" smtClean="0">
                                <a:solidFill>
                                  <a:srgbClr val="820000"/>
                                </a:solidFill>
                                <a:latin typeface="Cambria Math"/>
                              </a:rPr>
                            </m:ctrlPr>
                          </m:sSubPr>
                          <m:e>
                            <m:r>
                              <a:rPr lang="en-US" sz="3600" b="1" i="0" smtClean="0">
                                <a:solidFill>
                                  <a:srgbClr val="820000"/>
                                </a:solidFill>
                                <a:latin typeface="Cambria Math"/>
                              </a:rPr>
                              <m:t>𝐗</m:t>
                            </m:r>
                          </m:e>
                          <m:sub>
                            <m:r>
                              <a:rPr lang="en-US" sz="3600" b="1" i="0" smtClean="0">
                                <a:solidFill>
                                  <a:srgbClr val="820000"/>
                                </a:solidFill>
                                <a:latin typeface="Cambria Math"/>
                              </a:rPr>
                              <m:t>𝐁</m:t>
                            </m:r>
                          </m:sub>
                        </m:sSub>
                      </m:e>
                    </m:acc>
                  </m:oMath>
                </a14:m>
                <a:r>
                  <a:rPr lang="en-US" sz="3600" dirty="0" smtClean="0">
                    <a:solidFill>
                      <a:srgbClr val="820000"/>
                    </a:solidFill>
                    <a:latin typeface="+mn-lt"/>
                  </a:rPr>
                  <a:t>)</a:t>
                </a:r>
                <a:endParaRPr lang="el-GR" sz="3600" dirty="0">
                  <a:solidFill>
                    <a:srgbClr val="820000"/>
                  </a:solidFill>
                  <a:latin typeface="+mn-lt"/>
                </a:endParaRPr>
              </a:p>
            </p:txBody>
          </p:sp>
        </mc:Choice>
        <mc:Fallback xmlns="">
          <p:sp>
            <p:nvSpPr>
              <p:cNvPr id="69634" name="Rectangle 2"/>
              <p:cNvSpPr>
                <a:spLocks noGrp="1" noRot="1" noChangeAspect="1" noMove="1" noResize="1" noEditPoints="1" noAdjustHandles="1" noChangeArrowheads="1" noChangeShapeType="1" noTextEdit="1"/>
              </p:cNvSpPr>
              <p:nvPr>
                <p:ph type="title"/>
              </p:nvPr>
            </p:nvSpPr>
            <p:spPr>
              <a:blipFill rotWithShape="1">
                <a:blip r:embed="rId4"/>
                <a:stretch>
                  <a:fillRect b="-11409"/>
                </a:stretch>
              </a:blipFill>
            </p:spPr>
            <p:txBody>
              <a:bodyPr/>
              <a:lstStyle/>
              <a:p>
                <a:r>
                  <a:rPr lang="el-GR">
                    <a:noFill/>
                  </a:rPr>
                  <a:t> </a:t>
                </a:r>
              </a:p>
            </p:txBody>
          </p:sp>
        </mc:Fallback>
      </mc:AlternateContent>
      <p:graphicFrame>
        <p:nvGraphicFramePr>
          <p:cNvPr id="69639" name="Object 7"/>
          <p:cNvGraphicFramePr>
            <a:graphicFrameLocks noGrp="1" noChangeAspect="1"/>
          </p:cNvGraphicFramePr>
          <p:nvPr>
            <p:ph idx="1"/>
            <p:extLst>
              <p:ext uri="{D42A27DB-BD31-4B8C-83A1-F6EECF244321}">
                <p14:modId xmlns:p14="http://schemas.microsoft.com/office/powerpoint/2010/main" val="852789393"/>
              </p:ext>
            </p:extLst>
          </p:nvPr>
        </p:nvGraphicFramePr>
        <p:xfrm>
          <a:off x="3358839" y="2626040"/>
          <a:ext cx="2426323" cy="688956"/>
        </p:xfrm>
        <a:graphic>
          <a:graphicData uri="http://schemas.openxmlformats.org/presentationml/2006/ole">
            <mc:AlternateContent xmlns:mc="http://schemas.openxmlformats.org/markup-compatibility/2006">
              <mc:Choice xmlns:v="urn:schemas-microsoft-com:vml" Requires="v">
                <p:oleObj spid="_x0000_s8270" name="Εξίσωση" r:id="rId5" imgW="1028520" imgH="291960" progId="Equation.3">
                  <p:embed/>
                </p:oleObj>
              </mc:Choice>
              <mc:Fallback>
                <p:oleObj name="Εξίσωση" r:id="rId5" imgW="102852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8839" y="2626040"/>
                        <a:ext cx="2426323" cy="688956"/>
                      </a:xfrm>
                      <a:prstGeom prst="rect">
                        <a:avLst/>
                      </a:prstGeom>
                      <a:noFill/>
                    </p:spPr>
                  </p:pic>
                </p:oleObj>
              </mc:Fallback>
            </mc:AlternateContent>
          </a:graphicData>
        </a:graphic>
      </p:graphicFrame>
      <p:sp>
        <p:nvSpPr>
          <p:cNvPr id="18" name="17 - Θέση αριθμού διαφάνειας"/>
          <p:cNvSpPr>
            <a:spLocks noGrp="1"/>
          </p:cNvSpPr>
          <p:nvPr>
            <p:ph type="sldNum" sz="quarter" idx="12"/>
          </p:nvPr>
        </p:nvSpPr>
        <p:spPr/>
        <p:txBody>
          <a:bodyPr/>
          <a:lstStyle/>
          <a:p>
            <a:fld id="{E2A42BA7-7671-44CA-9AC9-F6E2245ACF33}" type="slidenum">
              <a:rPr lang="el-GR" smtClean="0"/>
              <a:pPr/>
              <a:t>51</a:t>
            </a:fld>
            <a:endParaRPr lang="el-GR" dirty="0"/>
          </a:p>
        </p:txBody>
      </p:sp>
      <p:graphicFrame>
        <p:nvGraphicFramePr>
          <p:cNvPr id="69649" name="Object 17"/>
          <p:cNvGraphicFramePr>
            <a:graphicFrameLocks noGrp="1" noChangeAspect="1"/>
          </p:cNvGraphicFramePr>
          <p:nvPr>
            <p:ph sz="quarter" idx="4294967295"/>
            <p:extLst>
              <p:ext uri="{D42A27DB-BD31-4B8C-83A1-F6EECF244321}">
                <p14:modId xmlns:p14="http://schemas.microsoft.com/office/powerpoint/2010/main" val="3884897644"/>
              </p:ext>
            </p:extLst>
          </p:nvPr>
        </p:nvGraphicFramePr>
        <p:xfrm>
          <a:off x="573804" y="4595382"/>
          <a:ext cx="566738" cy="488950"/>
        </p:xfrm>
        <a:graphic>
          <a:graphicData uri="http://schemas.openxmlformats.org/presentationml/2006/ole">
            <mc:AlternateContent xmlns:mc="http://schemas.openxmlformats.org/markup-compatibility/2006">
              <mc:Choice xmlns:v="urn:schemas-microsoft-com:vml" Requires="v">
                <p:oleObj spid="_x0000_s8271" name="Εξίσωση" r:id="rId7" imgW="279360" imgH="241200" progId="Equation.3">
                  <p:embed/>
                </p:oleObj>
              </mc:Choice>
              <mc:Fallback>
                <p:oleObj name="Εξίσωση" r:id="rId7" imgW="2793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804" y="4595382"/>
                        <a:ext cx="566738"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7" name="Rectangle 15"/>
          <p:cNvSpPr>
            <a:spLocks noChangeArrowheads="1"/>
          </p:cNvSpPr>
          <p:nvPr/>
        </p:nvSpPr>
        <p:spPr bwMode="auto">
          <a:xfrm>
            <a:off x="0" y="3300413"/>
            <a:ext cx="9144000" cy="0"/>
          </a:xfrm>
          <a:prstGeom prst="rect">
            <a:avLst/>
          </a:prstGeom>
          <a:noFill/>
          <a:ln w="12700" cap="sq">
            <a:noFill/>
            <a:miter lim="800000"/>
            <a:headEnd type="none" w="sm" len="sm"/>
            <a:tailEnd type="none" w="sm" len="sm"/>
          </a:ln>
          <a:effectLst/>
        </p:spPr>
        <p:txBody>
          <a:bodyPr wrap="none" anchor="ctr">
            <a:spAutoFit/>
          </a:bodyPr>
          <a:lstStyle/>
          <a:p>
            <a:endParaRPr lang="el-GR" dirty="0"/>
          </a:p>
        </p:txBody>
      </p:sp>
      <p:graphicFrame>
        <p:nvGraphicFramePr>
          <p:cNvPr id="69646" name="Object 14"/>
          <p:cNvGraphicFramePr>
            <a:graphicFrameLocks noChangeAspect="1"/>
          </p:cNvGraphicFramePr>
          <p:nvPr>
            <p:extLst>
              <p:ext uri="{D42A27DB-BD31-4B8C-83A1-F6EECF244321}">
                <p14:modId xmlns:p14="http://schemas.microsoft.com/office/powerpoint/2010/main" val="3255650821"/>
              </p:ext>
            </p:extLst>
          </p:nvPr>
        </p:nvGraphicFramePr>
        <p:xfrm>
          <a:off x="4611260" y="4644972"/>
          <a:ext cx="936625" cy="466725"/>
        </p:xfrm>
        <a:graphic>
          <a:graphicData uri="http://schemas.openxmlformats.org/presentationml/2006/ole">
            <mc:AlternateContent xmlns:mc="http://schemas.openxmlformats.org/markup-compatibility/2006">
              <mc:Choice xmlns:v="urn:schemas-microsoft-com:vml" Requires="v">
                <p:oleObj spid="_x0000_s8272" name="Εξίσωση" r:id="rId9" imgW="368280" imgH="241200" progId="Equation.3">
                  <p:embed/>
                </p:oleObj>
              </mc:Choice>
              <mc:Fallback>
                <p:oleObj name="Εξίσωση" r:id="rId9" imgW="36828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1260" y="4644972"/>
                        <a:ext cx="9366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8" name="Text Box 16"/>
          <p:cNvSpPr txBox="1">
            <a:spLocks noChangeArrowheads="1"/>
          </p:cNvSpPr>
          <p:nvPr/>
        </p:nvSpPr>
        <p:spPr bwMode="auto">
          <a:xfrm>
            <a:off x="5331984" y="4571947"/>
            <a:ext cx="3779837" cy="461665"/>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l-GR" sz="2400" b="0" dirty="0">
                <a:latin typeface="+mn-lt"/>
              </a:rPr>
              <a:t>= προηγούμενη μέση τιμή</a:t>
            </a:r>
          </a:p>
        </p:txBody>
      </p:sp>
      <p:sp>
        <p:nvSpPr>
          <p:cNvPr id="69651" name="Text Box 19"/>
          <p:cNvSpPr txBox="1">
            <a:spLocks noChangeArrowheads="1"/>
          </p:cNvSpPr>
          <p:nvPr/>
        </p:nvSpPr>
        <p:spPr bwMode="auto">
          <a:xfrm>
            <a:off x="1110990" y="4503093"/>
            <a:ext cx="3384550" cy="461665"/>
          </a:xfrm>
          <a:prstGeom prst="rect">
            <a:avLst/>
          </a:prstGeom>
          <a:noFill/>
          <a:ln w="12700" cap="sq">
            <a:noFill/>
            <a:miter lim="800000"/>
            <a:headEnd type="none" w="sm" len="sm"/>
            <a:tailEnd type="none" w="sm" len="sm"/>
          </a:ln>
          <a:effectLst/>
        </p:spPr>
        <p:txBody>
          <a:bodyPr>
            <a:spAutoFit/>
          </a:bodyPr>
          <a:lstStyle/>
          <a:p>
            <a:pPr>
              <a:spcBef>
                <a:spcPct val="50000"/>
              </a:spcBef>
            </a:pPr>
            <a:r>
              <a:rPr lang="el-GR" sz="2400" b="0" dirty="0">
                <a:latin typeface="+mn-lt"/>
              </a:rPr>
              <a:t>= σημερινή μέση τιμή </a:t>
            </a:r>
          </a:p>
        </p:txBody>
      </p:sp>
      <p:sp>
        <p:nvSpPr>
          <p:cNvPr id="69655" name="Rectangle 23"/>
          <p:cNvSpPr>
            <a:spLocks noChangeArrowheads="1"/>
          </p:cNvSpPr>
          <p:nvPr/>
        </p:nvSpPr>
        <p:spPr bwMode="auto">
          <a:xfrm>
            <a:off x="0" y="3314700"/>
            <a:ext cx="9144000" cy="0"/>
          </a:xfrm>
          <a:prstGeom prst="rect">
            <a:avLst/>
          </a:prstGeom>
          <a:noFill/>
          <a:ln w="12700" cap="sq">
            <a:noFill/>
            <a:miter lim="800000"/>
            <a:headEnd type="none" w="sm" len="sm"/>
            <a:tailEnd type="none" w="sm" len="sm"/>
          </a:ln>
          <a:effectLst/>
        </p:spPr>
        <p:txBody>
          <a:bodyPr wrap="none" anchor="ctr">
            <a:spAutoFit/>
          </a:bodyPr>
          <a:lstStyle/>
          <a:p>
            <a:endParaRPr lang="el-GR" dirty="0"/>
          </a:p>
        </p:txBody>
      </p:sp>
      <p:graphicFrame>
        <p:nvGraphicFramePr>
          <p:cNvPr id="69654" name="Object 22"/>
          <p:cNvGraphicFramePr>
            <a:graphicFrameLocks noChangeAspect="1"/>
          </p:cNvGraphicFramePr>
          <p:nvPr>
            <p:extLst>
              <p:ext uri="{D42A27DB-BD31-4B8C-83A1-F6EECF244321}">
                <p14:modId xmlns:p14="http://schemas.microsoft.com/office/powerpoint/2010/main" val="3946568618"/>
              </p:ext>
            </p:extLst>
          </p:nvPr>
        </p:nvGraphicFramePr>
        <p:xfrm>
          <a:off x="611560" y="5229226"/>
          <a:ext cx="532621" cy="528638"/>
        </p:xfrm>
        <a:graphic>
          <a:graphicData uri="http://schemas.openxmlformats.org/presentationml/2006/ole">
            <mc:AlternateContent xmlns:mc="http://schemas.openxmlformats.org/markup-compatibility/2006">
              <mc:Choice xmlns:v="urn:schemas-microsoft-com:vml" Requires="v">
                <p:oleObj spid="_x0000_s8273" name="Εξίσωση" r:id="rId11" imgW="215640" imgH="241200" progId="Equation.3">
                  <p:embed/>
                </p:oleObj>
              </mc:Choice>
              <mc:Fallback>
                <p:oleObj name="Εξίσωση" r:id="rId11" imgW="21564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560" y="5229226"/>
                        <a:ext cx="532621" cy="528638"/>
                      </a:xfrm>
                      <a:prstGeom prst="rect">
                        <a:avLst/>
                      </a:prstGeom>
                      <a:noFill/>
                    </p:spPr>
                  </p:pic>
                </p:oleObj>
              </mc:Fallback>
            </mc:AlternateContent>
          </a:graphicData>
        </a:graphic>
      </p:graphicFrame>
      <p:sp>
        <p:nvSpPr>
          <p:cNvPr id="69656" name="Text Box 24"/>
          <p:cNvSpPr txBox="1">
            <a:spLocks noChangeArrowheads="1"/>
          </p:cNvSpPr>
          <p:nvPr/>
        </p:nvSpPr>
        <p:spPr bwMode="auto">
          <a:xfrm>
            <a:off x="1110990" y="5150793"/>
            <a:ext cx="2952750" cy="461665"/>
          </a:xfrm>
          <a:prstGeom prst="rect">
            <a:avLst/>
          </a:prstGeom>
          <a:noFill/>
          <a:ln w="12700" cap="sq">
            <a:noFill/>
            <a:miter lim="800000"/>
            <a:headEnd type="none" w="sm" len="sm"/>
            <a:tailEnd type="none" w="sm" len="sm"/>
          </a:ln>
          <a:effectLst/>
        </p:spPr>
        <p:txBody>
          <a:bodyPr>
            <a:spAutoFit/>
          </a:bodyPr>
          <a:lstStyle/>
          <a:p>
            <a:pPr>
              <a:spcBef>
                <a:spcPct val="50000"/>
              </a:spcBef>
            </a:pPr>
            <a:r>
              <a:rPr lang="el-GR" sz="2400" b="0" dirty="0">
                <a:latin typeface="+mn-lt"/>
              </a:rPr>
              <a:t>= σημερινή μέση τιμή </a:t>
            </a:r>
          </a:p>
        </p:txBody>
      </p:sp>
      <p:sp>
        <p:nvSpPr>
          <p:cNvPr id="69657" name="Text Box 25"/>
          <p:cNvSpPr txBox="1">
            <a:spLocks noChangeArrowheads="1"/>
          </p:cNvSpPr>
          <p:nvPr/>
        </p:nvSpPr>
        <p:spPr bwMode="auto">
          <a:xfrm>
            <a:off x="4684285" y="5148210"/>
            <a:ext cx="3577726" cy="461665"/>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l-GR" sz="2400" b="0" dirty="0">
                <a:latin typeface="+mn-lt"/>
              </a:rPr>
              <a:t>Ν = ομάδα τιμών (20)</a:t>
            </a:r>
          </a:p>
        </p:txBody>
      </p:sp>
      <p:sp>
        <p:nvSpPr>
          <p:cNvPr id="69658" name="Text Box 26"/>
          <p:cNvSpPr txBox="1">
            <a:spLocks noChangeArrowheads="1"/>
          </p:cNvSpPr>
          <p:nvPr/>
        </p:nvSpPr>
        <p:spPr bwMode="auto">
          <a:xfrm>
            <a:off x="755576" y="1340768"/>
            <a:ext cx="7561263" cy="1392369"/>
          </a:xfrm>
          <a:prstGeom prst="rect">
            <a:avLst/>
          </a:prstGeom>
          <a:noFill/>
          <a:ln w="12700" cap="sq">
            <a:noFill/>
            <a:miter lim="800000"/>
            <a:headEnd type="none" w="sm" len="sm"/>
            <a:tailEnd type="none" w="sm" len="sm"/>
          </a:ln>
          <a:effectLst/>
        </p:spPr>
        <p:txBody>
          <a:bodyPr>
            <a:spAutoFit/>
          </a:bodyPr>
          <a:lstStyle/>
          <a:p>
            <a:pPr>
              <a:lnSpc>
                <a:spcPct val="120000"/>
              </a:lnSpc>
              <a:spcBef>
                <a:spcPct val="50000"/>
              </a:spcBef>
            </a:pPr>
            <a:r>
              <a:rPr lang="el-GR" sz="2400" b="0" dirty="0">
                <a:latin typeface="+mn-lt"/>
              </a:rPr>
              <a:t>Μέση τιμή </a:t>
            </a:r>
            <a:r>
              <a:rPr lang="en-US" sz="2400" b="0" dirty="0">
                <a:latin typeface="+mn-lt"/>
              </a:rPr>
              <a:t>Bull = </a:t>
            </a:r>
            <a:r>
              <a:rPr lang="el-GR" sz="2400" b="0" dirty="0">
                <a:latin typeface="+mn-lt"/>
              </a:rPr>
              <a:t>μέση τιμή των τελευταίων 20 τιμών στις οποίες συμπεριλαμβάνεται η μέση τιμή της προηγούμενης εικοσάδας.</a:t>
            </a:r>
          </a:p>
        </p:txBody>
      </p:sp>
      <p:graphicFrame>
        <p:nvGraphicFramePr>
          <p:cNvPr id="2" name="Object 1"/>
          <p:cNvGraphicFramePr>
            <a:graphicFrameLocks noGrp="1" noChangeAspect="1"/>
          </p:cNvGraphicFramePr>
          <p:nvPr>
            <p:extLst>
              <p:ext uri="{D42A27DB-BD31-4B8C-83A1-F6EECF244321}">
                <p14:modId xmlns:p14="http://schemas.microsoft.com/office/powerpoint/2010/main" val="2034211664"/>
              </p:ext>
            </p:extLst>
          </p:nvPr>
        </p:nvGraphicFramePr>
        <p:xfrm>
          <a:off x="379884" y="3501008"/>
          <a:ext cx="8384233" cy="834380"/>
        </p:xfrm>
        <a:graphic>
          <a:graphicData uri="http://schemas.openxmlformats.org/presentationml/2006/ole">
            <mc:AlternateContent xmlns:mc="http://schemas.openxmlformats.org/markup-compatibility/2006">
              <mc:Choice xmlns:v="urn:schemas-microsoft-com:vml" Requires="v">
                <p:oleObj spid="_x0000_s8274" name="Εξίσωση" r:id="rId13" imgW="5232240" imgH="520560" progId="Equation.3">
                  <p:embed/>
                </p:oleObj>
              </mc:Choice>
              <mc:Fallback>
                <p:oleObj name="Εξίσωση" r:id="rId13" imgW="5232240" imgH="520560" progId="Equation.3">
                  <p:embed/>
                  <p:pic>
                    <p:nvPicPr>
                      <p:cNvPr id="0" name="Object 27"/>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884" y="3501008"/>
                        <a:ext cx="8384233" cy="8343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3899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box(in)">
                                      <p:cBhvr>
                                        <p:cTn id="7" dur="500"/>
                                        <p:tgtEl>
                                          <p:spTgt spid="6963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9651"/>
                                        </p:tgtEl>
                                        <p:attrNameLst>
                                          <p:attrName>style.visibility</p:attrName>
                                        </p:attrNameLst>
                                      </p:cBhvr>
                                      <p:to>
                                        <p:strVal val="visible"/>
                                      </p:to>
                                    </p:set>
                                    <p:animEffect transition="in" filter="box(in)">
                                      <p:cBhvr>
                                        <p:cTn id="10" dur="500"/>
                                        <p:tgtEl>
                                          <p:spTgt spid="6965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9648"/>
                                        </p:tgtEl>
                                        <p:attrNameLst>
                                          <p:attrName>style.visibility</p:attrName>
                                        </p:attrNameLst>
                                      </p:cBhvr>
                                      <p:to>
                                        <p:strVal val="visible"/>
                                      </p:to>
                                    </p:set>
                                    <p:animEffect transition="in" filter="box(in)">
                                      <p:cBhvr>
                                        <p:cTn id="13" dur="500"/>
                                        <p:tgtEl>
                                          <p:spTgt spid="6964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57"/>
                                        </p:tgtEl>
                                        <p:attrNameLst>
                                          <p:attrName>style.visibility</p:attrName>
                                        </p:attrNameLst>
                                      </p:cBhvr>
                                      <p:to>
                                        <p:strVal val="visible"/>
                                      </p:to>
                                    </p:set>
                                    <p:animEffect transition="in" filter="box(in)">
                                      <p:cBhvr>
                                        <p:cTn id="16" dur="500"/>
                                        <p:tgtEl>
                                          <p:spTgt spid="69657"/>
                                        </p:tgtEl>
                                      </p:cBhvr>
                                    </p:animEffect>
                                  </p:childTnLst>
                                </p:cTn>
                              </p:par>
                              <p:par>
                                <p:cTn id="17" presetID="4" presetClass="entr" presetSubtype="16" fill="hold" nodeType="withEffect">
                                  <p:stCondLst>
                                    <p:cond delay="0"/>
                                  </p:stCondLst>
                                  <p:childTnLst>
                                    <p:set>
                                      <p:cBhvr>
                                        <p:cTn id="18" dur="1" fill="hold">
                                          <p:stCondLst>
                                            <p:cond delay="0"/>
                                          </p:stCondLst>
                                        </p:cTn>
                                        <p:tgtEl>
                                          <p:spTgt spid="69649"/>
                                        </p:tgtEl>
                                        <p:attrNameLst>
                                          <p:attrName>style.visibility</p:attrName>
                                        </p:attrNameLst>
                                      </p:cBhvr>
                                      <p:to>
                                        <p:strVal val="visible"/>
                                      </p:to>
                                    </p:set>
                                    <p:animEffect transition="in" filter="box(in)">
                                      <p:cBhvr>
                                        <p:cTn id="19" dur="500"/>
                                        <p:tgtEl>
                                          <p:spTgt spid="69649"/>
                                        </p:tgtEl>
                                      </p:cBhvr>
                                    </p:animEffect>
                                  </p:childTnLst>
                                </p:cTn>
                              </p:par>
                              <p:par>
                                <p:cTn id="20" presetID="4" presetClass="entr" presetSubtype="16" fill="hold" nodeType="withEffect">
                                  <p:stCondLst>
                                    <p:cond delay="0"/>
                                  </p:stCondLst>
                                  <p:childTnLst>
                                    <p:set>
                                      <p:cBhvr>
                                        <p:cTn id="21" dur="1" fill="hold">
                                          <p:stCondLst>
                                            <p:cond delay="0"/>
                                          </p:stCondLst>
                                        </p:cTn>
                                        <p:tgtEl>
                                          <p:spTgt spid="69646"/>
                                        </p:tgtEl>
                                        <p:attrNameLst>
                                          <p:attrName>style.visibility</p:attrName>
                                        </p:attrNameLst>
                                      </p:cBhvr>
                                      <p:to>
                                        <p:strVal val="visible"/>
                                      </p:to>
                                    </p:set>
                                    <p:animEffect transition="in" filter="box(in)">
                                      <p:cBhvr>
                                        <p:cTn id="22" dur="500"/>
                                        <p:tgtEl>
                                          <p:spTgt spid="6964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9656"/>
                                        </p:tgtEl>
                                        <p:attrNameLst>
                                          <p:attrName>style.visibility</p:attrName>
                                        </p:attrNameLst>
                                      </p:cBhvr>
                                      <p:to>
                                        <p:strVal val="visible"/>
                                      </p:to>
                                    </p:set>
                                    <p:animEffect transition="in" filter="box(in)">
                                      <p:cBhvr>
                                        <p:cTn id="25" dur="500"/>
                                        <p:tgtEl>
                                          <p:spTgt spid="69656"/>
                                        </p:tgtEl>
                                      </p:cBhvr>
                                    </p:animEffect>
                                  </p:childTnLst>
                                </p:cTn>
                              </p:par>
                              <p:par>
                                <p:cTn id="26" presetID="4" presetClass="entr" presetSubtype="16" fill="hold" nodeType="withEffect">
                                  <p:stCondLst>
                                    <p:cond delay="0"/>
                                  </p:stCondLst>
                                  <p:childTnLst>
                                    <p:set>
                                      <p:cBhvr>
                                        <p:cTn id="27" dur="1" fill="hold">
                                          <p:stCondLst>
                                            <p:cond delay="0"/>
                                          </p:stCondLst>
                                        </p:cTn>
                                        <p:tgtEl>
                                          <p:spTgt spid="69654"/>
                                        </p:tgtEl>
                                        <p:attrNameLst>
                                          <p:attrName>style.visibility</p:attrName>
                                        </p:attrNameLst>
                                      </p:cBhvr>
                                      <p:to>
                                        <p:strVal val="visible"/>
                                      </p:to>
                                    </p:set>
                                    <p:animEffect transition="in" filter="box(in)">
                                      <p:cBhvr>
                                        <p:cTn id="28" dur="500"/>
                                        <p:tgtEl>
                                          <p:spTgt spid="69654"/>
                                        </p:tgtEl>
                                      </p:cBhvr>
                                    </p:animEffect>
                                  </p:childTnLst>
                                </p:cTn>
                              </p:par>
                              <p:par>
                                <p:cTn id="29" presetID="4"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8" grpId="0"/>
      <p:bldP spid="69651" grpId="0"/>
      <p:bldP spid="69656" grpId="0"/>
      <p:bldP spid="6965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r>
              <a:rPr lang="el-GR" sz="3600" dirty="0">
                <a:solidFill>
                  <a:srgbClr val="820000"/>
                </a:solidFill>
              </a:rPr>
              <a:t>Εξομάλυνση από τον αλγόριθμο του </a:t>
            </a:r>
            <a:r>
              <a:rPr lang="en-US" sz="3600" dirty="0">
                <a:solidFill>
                  <a:srgbClr val="820000"/>
                </a:solidFill>
              </a:rPr>
              <a:t>Bull</a:t>
            </a:r>
            <a:endParaRPr lang="el-GR" sz="3600" dirty="0">
              <a:solidFill>
                <a:srgbClr val="820000"/>
              </a:solidFill>
            </a:endParaRPr>
          </a:p>
        </p:txBody>
      </p:sp>
      <p:sp>
        <p:nvSpPr>
          <p:cNvPr id="29" name="28 - Θέση αριθμού διαφάνειας"/>
          <p:cNvSpPr>
            <a:spLocks noGrp="1"/>
          </p:cNvSpPr>
          <p:nvPr>
            <p:ph type="sldNum" sz="quarter" idx="12"/>
          </p:nvPr>
        </p:nvSpPr>
        <p:spPr/>
        <p:txBody>
          <a:bodyPr/>
          <a:lstStyle/>
          <a:p>
            <a:fld id="{D3F1D1C4-C2D9-4231-9FB2-B2D9D97AA41D}" type="slidenum">
              <a:rPr lang="el-GR" smtClean="0"/>
              <a:pPr/>
              <a:t>52</a:t>
            </a:fld>
            <a:endParaRPr lang="el-GR" dirty="0"/>
          </a:p>
        </p:txBody>
      </p:sp>
      <p:sp>
        <p:nvSpPr>
          <p:cNvPr id="74761" name="Line 9"/>
          <p:cNvSpPr>
            <a:spLocks noChangeShapeType="1"/>
          </p:cNvSpPr>
          <p:nvPr/>
        </p:nvSpPr>
        <p:spPr bwMode="auto">
          <a:xfrm>
            <a:off x="900113" y="2565400"/>
            <a:ext cx="741680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63" name="Line 11"/>
          <p:cNvSpPr>
            <a:spLocks noChangeShapeType="1"/>
          </p:cNvSpPr>
          <p:nvPr/>
        </p:nvSpPr>
        <p:spPr bwMode="auto">
          <a:xfrm flipV="1">
            <a:off x="971550" y="2276475"/>
            <a:ext cx="647700" cy="504825"/>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64" name="Line 12"/>
          <p:cNvSpPr>
            <a:spLocks noChangeShapeType="1"/>
          </p:cNvSpPr>
          <p:nvPr/>
        </p:nvSpPr>
        <p:spPr bwMode="auto">
          <a:xfrm>
            <a:off x="1619250" y="2276475"/>
            <a:ext cx="649288" cy="720725"/>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65" name="Line 13"/>
          <p:cNvSpPr>
            <a:spLocks noChangeShapeType="1"/>
          </p:cNvSpPr>
          <p:nvPr/>
        </p:nvSpPr>
        <p:spPr bwMode="auto">
          <a:xfrm flipV="1">
            <a:off x="2268538" y="2420938"/>
            <a:ext cx="503237" cy="576262"/>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66" name="Line 14"/>
          <p:cNvSpPr>
            <a:spLocks noChangeShapeType="1"/>
          </p:cNvSpPr>
          <p:nvPr/>
        </p:nvSpPr>
        <p:spPr bwMode="auto">
          <a:xfrm>
            <a:off x="2771775" y="2420938"/>
            <a:ext cx="863600" cy="576262"/>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68" name="Line 16"/>
          <p:cNvSpPr>
            <a:spLocks noChangeShapeType="1"/>
          </p:cNvSpPr>
          <p:nvPr/>
        </p:nvSpPr>
        <p:spPr bwMode="auto">
          <a:xfrm flipV="1">
            <a:off x="3635375" y="2420938"/>
            <a:ext cx="576263" cy="576262"/>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69" name="Line 17"/>
          <p:cNvSpPr>
            <a:spLocks noChangeShapeType="1"/>
          </p:cNvSpPr>
          <p:nvPr/>
        </p:nvSpPr>
        <p:spPr bwMode="auto">
          <a:xfrm flipV="1">
            <a:off x="4211638" y="2349500"/>
            <a:ext cx="865187" cy="71438"/>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70" name="Line 18"/>
          <p:cNvSpPr>
            <a:spLocks noChangeShapeType="1"/>
          </p:cNvSpPr>
          <p:nvPr/>
        </p:nvSpPr>
        <p:spPr bwMode="auto">
          <a:xfrm>
            <a:off x="5076825" y="2349500"/>
            <a:ext cx="792163" cy="574675"/>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71" name="Line 19"/>
          <p:cNvSpPr>
            <a:spLocks noChangeShapeType="1"/>
          </p:cNvSpPr>
          <p:nvPr/>
        </p:nvSpPr>
        <p:spPr bwMode="auto">
          <a:xfrm flipV="1">
            <a:off x="5867400" y="2349500"/>
            <a:ext cx="720725" cy="574675"/>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72" name="Line 20"/>
          <p:cNvSpPr>
            <a:spLocks noChangeShapeType="1"/>
          </p:cNvSpPr>
          <p:nvPr/>
        </p:nvSpPr>
        <p:spPr bwMode="auto">
          <a:xfrm>
            <a:off x="6588125" y="2349500"/>
            <a:ext cx="936625" cy="504825"/>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73" name="Line 21"/>
          <p:cNvSpPr>
            <a:spLocks noChangeShapeType="1"/>
          </p:cNvSpPr>
          <p:nvPr/>
        </p:nvSpPr>
        <p:spPr bwMode="auto">
          <a:xfrm flipV="1">
            <a:off x="7524750" y="2420938"/>
            <a:ext cx="719138" cy="43180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74" name="Line 22"/>
          <p:cNvSpPr>
            <a:spLocks noChangeShapeType="1"/>
          </p:cNvSpPr>
          <p:nvPr/>
        </p:nvSpPr>
        <p:spPr bwMode="auto">
          <a:xfrm>
            <a:off x="971550" y="4005263"/>
            <a:ext cx="7416800" cy="0"/>
          </a:xfrm>
          <a:prstGeom prst="line">
            <a:avLst/>
          </a:prstGeom>
          <a:noFill/>
          <a:ln w="28575" cap="sq">
            <a:solidFill>
              <a:srgbClr val="820000"/>
            </a:solidFill>
            <a:round/>
            <a:headEnd type="none" w="sm" len="sm"/>
            <a:tailEnd type="none" w="sm" len="sm"/>
          </a:ln>
          <a:effectLst/>
        </p:spPr>
        <p:txBody>
          <a:bodyPr/>
          <a:lstStyle/>
          <a:p>
            <a:endParaRPr lang="el-GR" dirty="0"/>
          </a:p>
        </p:txBody>
      </p:sp>
      <p:sp>
        <p:nvSpPr>
          <p:cNvPr id="74775" name="Line 23"/>
          <p:cNvSpPr>
            <a:spLocks noChangeShapeType="1"/>
          </p:cNvSpPr>
          <p:nvPr/>
        </p:nvSpPr>
        <p:spPr bwMode="auto">
          <a:xfrm>
            <a:off x="971550" y="4581525"/>
            <a:ext cx="7416800"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76" name="Line 24"/>
          <p:cNvSpPr>
            <a:spLocks noChangeShapeType="1"/>
          </p:cNvSpPr>
          <p:nvPr/>
        </p:nvSpPr>
        <p:spPr bwMode="auto">
          <a:xfrm>
            <a:off x="898525" y="5229225"/>
            <a:ext cx="7489825" cy="0"/>
          </a:xfrm>
          <a:prstGeom prst="line">
            <a:avLst/>
          </a:prstGeom>
          <a:noFill/>
          <a:ln w="28575" cap="sq">
            <a:solidFill>
              <a:srgbClr val="820000"/>
            </a:solidFill>
            <a:round/>
            <a:headEnd type="none" w="sm" len="sm"/>
            <a:tailEnd type="none" w="sm" len="sm"/>
          </a:ln>
          <a:effectLst/>
        </p:spPr>
        <p:txBody>
          <a:bodyPr/>
          <a:lstStyle/>
          <a:p>
            <a:endParaRPr lang="el-GR" dirty="0"/>
          </a:p>
        </p:txBody>
      </p:sp>
      <p:sp>
        <p:nvSpPr>
          <p:cNvPr id="74777" name="Line 25"/>
          <p:cNvSpPr>
            <a:spLocks noChangeShapeType="1"/>
          </p:cNvSpPr>
          <p:nvPr/>
        </p:nvSpPr>
        <p:spPr bwMode="auto">
          <a:xfrm flipV="1">
            <a:off x="1042988" y="4437063"/>
            <a:ext cx="576262" cy="21590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80" name="Line 28"/>
          <p:cNvSpPr>
            <a:spLocks noChangeShapeType="1"/>
          </p:cNvSpPr>
          <p:nvPr/>
        </p:nvSpPr>
        <p:spPr bwMode="auto">
          <a:xfrm>
            <a:off x="1619250" y="4437063"/>
            <a:ext cx="576263" cy="287337"/>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81" name="Line 29"/>
          <p:cNvSpPr>
            <a:spLocks noChangeShapeType="1"/>
          </p:cNvSpPr>
          <p:nvPr/>
        </p:nvSpPr>
        <p:spPr bwMode="auto">
          <a:xfrm flipV="1">
            <a:off x="2195513" y="4508500"/>
            <a:ext cx="720725" cy="21590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82" name="Line 30"/>
          <p:cNvSpPr>
            <a:spLocks noChangeShapeType="1"/>
          </p:cNvSpPr>
          <p:nvPr/>
        </p:nvSpPr>
        <p:spPr bwMode="auto">
          <a:xfrm>
            <a:off x="2916238" y="4508500"/>
            <a:ext cx="719137" cy="288925"/>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83" name="Line 31"/>
          <p:cNvSpPr>
            <a:spLocks noChangeShapeType="1"/>
          </p:cNvSpPr>
          <p:nvPr/>
        </p:nvSpPr>
        <p:spPr bwMode="auto">
          <a:xfrm flipV="1">
            <a:off x="3635375" y="4508500"/>
            <a:ext cx="576263" cy="288925"/>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84" name="Line 32"/>
          <p:cNvSpPr>
            <a:spLocks noChangeShapeType="1"/>
          </p:cNvSpPr>
          <p:nvPr/>
        </p:nvSpPr>
        <p:spPr bwMode="auto">
          <a:xfrm>
            <a:off x="4211638" y="4508500"/>
            <a:ext cx="865187" cy="144463"/>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85" name="Line 33"/>
          <p:cNvSpPr>
            <a:spLocks noChangeShapeType="1"/>
          </p:cNvSpPr>
          <p:nvPr/>
        </p:nvSpPr>
        <p:spPr bwMode="auto">
          <a:xfrm flipV="1">
            <a:off x="5076825" y="4652963"/>
            <a:ext cx="935038" cy="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86" name="Line 34"/>
          <p:cNvSpPr>
            <a:spLocks noChangeShapeType="1"/>
          </p:cNvSpPr>
          <p:nvPr/>
        </p:nvSpPr>
        <p:spPr bwMode="auto">
          <a:xfrm flipV="1">
            <a:off x="5940425" y="4437063"/>
            <a:ext cx="863600" cy="21590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87" name="Line 35"/>
          <p:cNvSpPr>
            <a:spLocks noChangeShapeType="1"/>
          </p:cNvSpPr>
          <p:nvPr/>
        </p:nvSpPr>
        <p:spPr bwMode="auto">
          <a:xfrm>
            <a:off x="6804025" y="4437063"/>
            <a:ext cx="720725" cy="215900"/>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88" name="Line 36"/>
          <p:cNvSpPr>
            <a:spLocks noChangeShapeType="1"/>
          </p:cNvSpPr>
          <p:nvPr/>
        </p:nvSpPr>
        <p:spPr bwMode="auto">
          <a:xfrm flipV="1">
            <a:off x="7524750" y="4508500"/>
            <a:ext cx="792163" cy="144463"/>
          </a:xfrm>
          <a:prstGeom prst="line">
            <a:avLst/>
          </a:prstGeom>
          <a:noFill/>
          <a:ln w="12700" cap="sq">
            <a:solidFill>
              <a:schemeClr val="tx1"/>
            </a:solidFill>
            <a:round/>
            <a:headEnd type="none" w="sm" len="sm"/>
            <a:tailEnd type="none" w="sm" len="sm"/>
          </a:ln>
          <a:effectLst/>
        </p:spPr>
        <p:txBody>
          <a:bodyPr/>
          <a:lstStyle/>
          <a:p>
            <a:endParaRPr lang="el-GR" dirty="0"/>
          </a:p>
        </p:txBody>
      </p:sp>
      <p:sp>
        <p:nvSpPr>
          <p:cNvPr id="74789" name="Text Box 37"/>
          <p:cNvSpPr txBox="1">
            <a:spLocks noChangeArrowheads="1"/>
          </p:cNvSpPr>
          <p:nvPr/>
        </p:nvSpPr>
        <p:spPr bwMode="auto">
          <a:xfrm>
            <a:off x="7524750" y="3573463"/>
            <a:ext cx="1152525" cy="40011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dirty="0">
                <a:latin typeface="+mn-lt"/>
              </a:rPr>
              <a:t>+3%</a:t>
            </a:r>
            <a:endParaRPr lang="el-GR" sz="2000" dirty="0">
              <a:latin typeface="+mn-lt"/>
            </a:endParaRPr>
          </a:p>
        </p:txBody>
      </p:sp>
      <p:sp>
        <p:nvSpPr>
          <p:cNvPr id="74790" name="Text Box 38"/>
          <p:cNvSpPr txBox="1">
            <a:spLocks noChangeArrowheads="1"/>
          </p:cNvSpPr>
          <p:nvPr/>
        </p:nvSpPr>
        <p:spPr bwMode="auto">
          <a:xfrm>
            <a:off x="7524750" y="5229225"/>
            <a:ext cx="863600" cy="40011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dirty="0">
                <a:latin typeface="+mn-lt"/>
              </a:rPr>
              <a:t>-3%</a:t>
            </a:r>
            <a:endParaRPr lang="el-GR" sz="2000" dirty="0">
              <a:latin typeface="+mn-lt"/>
            </a:endParaRPr>
          </a:p>
        </p:txBody>
      </p:sp>
      <p:sp>
        <p:nvSpPr>
          <p:cNvPr id="30" name="Ορθογώνιο 8"/>
          <p:cNvSpPr/>
          <p:nvPr/>
        </p:nvSpPr>
        <p:spPr>
          <a:xfrm>
            <a:off x="1763688" y="5661248"/>
            <a:ext cx="5760640" cy="276999"/>
          </a:xfrm>
          <a:prstGeom prst="rect">
            <a:avLst/>
          </a:prstGeom>
        </p:spPr>
        <p:txBody>
          <a:bodyPr wrap="square">
            <a:spAutoFit/>
          </a:bodyPr>
          <a:lstStyle/>
          <a:p>
            <a:pPr algn="ctr"/>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400483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789"/>
                                        </p:tgtEl>
                                        <p:attrNameLst>
                                          <p:attrName>style.visibility</p:attrName>
                                        </p:attrNameLst>
                                      </p:cBhvr>
                                      <p:to>
                                        <p:strVal val="visible"/>
                                      </p:to>
                                    </p:set>
                                    <p:animEffect transition="in" filter="box(in)">
                                      <p:cBhvr>
                                        <p:cTn id="7" dur="500"/>
                                        <p:tgtEl>
                                          <p:spTgt spid="7478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4776"/>
                                        </p:tgtEl>
                                        <p:attrNameLst>
                                          <p:attrName>style.visibility</p:attrName>
                                        </p:attrNameLst>
                                      </p:cBhvr>
                                      <p:to>
                                        <p:strVal val="visible"/>
                                      </p:to>
                                    </p:set>
                                    <p:animEffect transition="in" filter="box(in)">
                                      <p:cBhvr>
                                        <p:cTn id="10" dur="500"/>
                                        <p:tgtEl>
                                          <p:spTgt spid="7477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4790"/>
                                        </p:tgtEl>
                                        <p:attrNameLst>
                                          <p:attrName>style.visibility</p:attrName>
                                        </p:attrNameLst>
                                      </p:cBhvr>
                                      <p:to>
                                        <p:strVal val="visible"/>
                                      </p:to>
                                    </p:set>
                                    <p:animEffect transition="in" filter="box(in)">
                                      <p:cBhvr>
                                        <p:cTn id="13" dur="500"/>
                                        <p:tgtEl>
                                          <p:spTgt spid="7479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4774"/>
                                        </p:tgtEl>
                                        <p:attrNameLst>
                                          <p:attrName>style.visibility</p:attrName>
                                        </p:attrNameLst>
                                      </p:cBhvr>
                                      <p:to>
                                        <p:strVal val="visible"/>
                                      </p:to>
                                    </p:set>
                                    <p:animEffect transition="in" filter="box(in)">
                                      <p:cBhvr>
                                        <p:cTn id="16" dur="500"/>
                                        <p:tgtEl>
                                          <p:spTgt spid="74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4" grpId="0" animBg="1"/>
      <p:bldP spid="74776" grpId="0" animBg="1"/>
      <p:bldP spid="74789" grpId="0"/>
      <p:bldP spid="7479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solidFill>
                  <a:srgbClr val="820000"/>
                </a:solidFill>
              </a:rPr>
              <a:t>Έλεγχος επιμόλυνσης (</a:t>
            </a:r>
            <a:r>
              <a:rPr lang="en-US" sz="3600" dirty="0" smtClean="0">
                <a:solidFill>
                  <a:srgbClr val="820000"/>
                </a:solidFill>
              </a:rPr>
              <a:t>Carry over) </a:t>
            </a:r>
            <a:br>
              <a:rPr lang="en-US" sz="3600" dirty="0" smtClean="0">
                <a:solidFill>
                  <a:srgbClr val="820000"/>
                </a:solidFill>
              </a:rPr>
            </a:br>
            <a:r>
              <a:rPr lang="en-US" sz="2800" b="0" dirty="0" smtClean="0">
                <a:solidFill>
                  <a:srgbClr val="820000"/>
                </a:solidFill>
              </a:rPr>
              <a:t>(1 </a:t>
            </a:r>
            <a:r>
              <a:rPr lang="el-GR" sz="2800" b="0" dirty="0" smtClean="0">
                <a:solidFill>
                  <a:srgbClr val="820000"/>
                </a:solidFill>
              </a:rPr>
              <a:t>από 2)</a:t>
            </a:r>
            <a:endParaRPr lang="el-GR" sz="2800" b="0" dirty="0">
              <a:solidFill>
                <a:srgbClr val="820000"/>
              </a:solidFill>
            </a:endParaRPr>
          </a:p>
        </p:txBody>
      </p:sp>
      <p:sp>
        <p:nvSpPr>
          <p:cNvPr id="3" name="Content Placeholder 2"/>
          <p:cNvSpPr>
            <a:spLocks noGrp="1"/>
          </p:cNvSpPr>
          <p:nvPr>
            <p:ph idx="1"/>
          </p:nvPr>
        </p:nvSpPr>
        <p:spPr/>
        <p:txBody>
          <a:bodyPr>
            <a:noAutofit/>
          </a:bodyPr>
          <a:lstStyle/>
          <a:p>
            <a:pPr fontAlgn="base">
              <a:lnSpc>
                <a:spcPct val="120000"/>
              </a:lnSpc>
              <a:spcBef>
                <a:spcPts val="600"/>
              </a:spcBef>
              <a:spcAft>
                <a:spcPts val="600"/>
              </a:spcAft>
            </a:pPr>
            <a:r>
              <a:rPr lang="en-US" sz="2400" dirty="0">
                <a:ea typeface="Times New Roman" pitchFamily="18" charset="0"/>
                <a:cs typeface="Arial" pitchFamily="34" charset="0"/>
              </a:rPr>
              <a:t>H</a:t>
            </a:r>
            <a:r>
              <a:rPr lang="el-GR" sz="2400" dirty="0">
                <a:ea typeface="Times New Roman" pitchFamily="18" charset="0"/>
                <a:cs typeface="Arial" pitchFamily="34" charset="0"/>
              </a:rPr>
              <a:t> επιμόλυνση είναι η μεταφορά ουσιών από ένα δείγμα στο άλλο και συγκεκριμένα από ένα δείγμα υψηλής συγκέντρωσης σε ένα δείγμα χαμηλής συγκέντρωσης. </a:t>
            </a:r>
            <a:endParaRPr lang="en-US" sz="2400" dirty="0">
              <a:ea typeface="Times New Roman" pitchFamily="18" charset="0"/>
              <a:cs typeface="Arial" pitchFamily="34" charset="0"/>
            </a:endParaRPr>
          </a:p>
          <a:p>
            <a:pPr fontAlgn="base">
              <a:lnSpc>
                <a:spcPct val="120000"/>
              </a:lnSpc>
              <a:spcBef>
                <a:spcPts val="600"/>
              </a:spcBef>
              <a:spcAft>
                <a:spcPts val="600"/>
              </a:spcAft>
            </a:pPr>
            <a:r>
              <a:rPr lang="el-GR" sz="2400" dirty="0" smtClean="0">
                <a:ea typeface="Times New Roman" pitchFamily="18" charset="0"/>
                <a:cs typeface="Arial" pitchFamily="34" charset="0"/>
              </a:rPr>
              <a:t>Πρόκειται </a:t>
            </a:r>
            <a:r>
              <a:rPr lang="el-GR" sz="2400" dirty="0">
                <a:ea typeface="Times New Roman" pitchFamily="18" charset="0"/>
                <a:cs typeface="Arial" pitchFamily="34" charset="0"/>
              </a:rPr>
              <a:t>για τυχαίο σφάλμα που προκαλεί αύξηση στις τιμές των μετρήσεων και είναι δύσκολο να προβλεφθεί από τις τιμές των </a:t>
            </a:r>
            <a:r>
              <a:rPr lang="en-US" sz="2400" dirty="0">
                <a:ea typeface="Times New Roman" pitchFamily="18" charset="0"/>
                <a:cs typeface="Arial" pitchFamily="34" charset="0"/>
              </a:rPr>
              <a:t>controls</a:t>
            </a:r>
            <a:r>
              <a:rPr lang="el-GR" sz="2400" dirty="0">
                <a:ea typeface="Times New Roman" pitchFamily="18" charset="0"/>
                <a:cs typeface="Arial" pitchFamily="34" charset="0"/>
              </a:rPr>
              <a:t>.</a:t>
            </a:r>
          </a:p>
          <a:p>
            <a:pPr fontAlgn="base">
              <a:lnSpc>
                <a:spcPct val="120000"/>
              </a:lnSpc>
              <a:spcBef>
                <a:spcPts val="600"/>
              </a:spcBef>
              <a:spcAft>
                <a:spcPts val="600"/>
              </a:spcAft>
            </a:pPr>
            <a:r>
              <a:rPr lang="el-GR" sz="2400" dirty="0" smtClean="0">
                <a:ea typeface="Times New Roman" pitchFamily="18" charset="0"/>
                <a:cs typeface="Arial" pitchFamily="34" charset="0"/>
              </a:rPr>
              <a:t>Μερικοί </a:t>
            </a:r>
            <a:r>
              <a:rPr lang="el-GR" sz="2400" dirty="0">
                <a:ea typeface="Times New Roman" pitchFamily="18" charset="0"/>
                <a:cs typeface="Arial" pitchFamily="34" charset="0"/>
              </a:rPr>
              <a:t>αναλυτές έχουν έτοιμη τέτοια εφαρμογή, αλλά το σχετικό πείραμα μπορεί να γίνει εύκολα και από το χειριστή. </a:t>
            </a:r>
          </a:p>
          <a:p>
            <a:pPr fontAlgn="base">
              <a:lnSpc>
                <a:spcPct val="120000"/>
              </a:lnSpc>
              <a:spcBef>
                <a:spcPts val="600"/>
              </a:spcBef>
              <a:spcAft>
                <a:spcPts val="600"/>
              </a:spcAft>
            </a:pPr>
            <a:r>
              <a:rPr lang="el-GR" sz="2400" dirty="0" smtClean="0">
                <a:cs typeface="Arial" pitchFamily="34" charset="0"/>
              </a:rPr>
              <a:t>Οι </a:t>
            </a:r>
            <a:r>
              <a:rPr lang="el-GR" sz="2400" dirty="0">
                <a:cs typeface="Arial" pitchFamily="34" charset="0"/>
              </a:rPr>
              <a:t>αναλυτές αναφέρουν στη τεκμηρίωση τους το </a:t>
            </a:r>
            <a:r>
              <a:rPr lang="en-US" sz="2400" dirty="0">
                <a:cs typeface="Arial" pitchFamily="34" charset="0"/>
              </a:rPr>
              <a:t>carry-over </a:t>
            </a:r>
            <a:r>
              <a:rPr lang="el-GR" sz="2400" dirty="0">
                <a:cs typeface="Arial" pitchFamily="34" charset="0"/>
              </a:rPr>
              <a:t>τους.</a:t>
            </a:r>
          </a:p>
          <a:p>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53</a:t>
            </a:fld>
            <a:endParaRPr lang="el-GR" dirty="0"/>
          </a:p>
        </p:txBody>
      </p:sp>
    </p:spTree>
    <p:extLst>
      <p:ext uri="{BB962C8B-B14F-4D97-AF65-F5344CB8AC3E}">
        <p14:creationId xmlns:p14="http://schemas.microsoft.com/office/powerpoint/2010/main" val="34280661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lvl="0"/>
            <a:r>
              <a:rPr lang="el-GR" dirty="0">
                <a:solidFill>
                  <a:srgbClr val="820000"/>
                </a:solidFill>
              </a:rPr>
              <a:t>Έλεγχος επιμόλυνσης (</a:t>
            </a:r>
            <a:r>
              <a:rPr lang="en-US" dirty="0">
                <a:solidFill>
                  <a:srgbClr val="820000"/>
                </a:solidFill>
              </a:rPr>
              <a:t>Carry over) </a:t>
            </a:r>
            <a:br>
              <a:rPr lang="en-US" dirty="0">
                <a:solidFill>
                  <a:srgbClr val="820000"/>
                </a:solidFill>
              </a:rPr>
            </a:br>
            <a:r>
              <a:rPr lang="en-US" sz="3100" b="0" dirty="0" smtClean="0">
                <a:solidFill>
                  <a:srgbClr val="820000"/>
                </a:solidFill>
              </a:rPr>
              <a:t>(2 </a:t>
            </a:r>
            <a:r>
              <a:rPr lang="el-GR" sz="3100" b="0" dirty="0">
                <a:solidFill>
                  <a:srgbClr val="820000"/>
                </a:solidFill>
              </a:rPr>
              <a:t>από 2)</a:t>
            </a:r>
            <a:endParaRPr lang="el-GR" sz="36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54</a:t>
            </a:fld>
            <a:endParaRPr lang="el-GR" dirty="0"/>
          </a:p>
        </p:txBody>
      </p:sp>
      <p:sp>
        <p:nvSpPr>
          <p:cNvPr id="4" name="2 - Θέση περιεχομένου"/>
          <p:cNvSpPr txBox="1">
            <a:spLocks/>
          </p:cNvSpPr>
          <p:nvPr/>
        </p:nvSpPr>
        <p:spPr>
          <a:xfrm>
            <a:off x="1403648" y="2003140"/>
            <a:ext cx="6203032" cy="604664"/>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820000"/>
                </a:solidFill>
                <a:effectLst/>
                <a:uLnTx/>
                <a:uFillTx/>
                <a:latin typeface="+mn-lt"/>
                <a:ea typeface="+mn-ea"/>
                <a:cs typeface="+mn-cs"/>
              </a:rPr>
              <a:t>Carry-Over = (L1 – L3)/(H3 – L3) x 100</a:t>
            </a:r>
            <a:endParaRPr kumimoji="0" lang="el-GR" sz="2400" b="1" i="0" u="none" strike="noStrike" kern="1200" cap="none" spc="0" normalizeH="0" baseline="0" noProof="0" dirty="0">
              <a:ln>
                <a:noFill/>
              </a:ln>
              <a:solidFill>
                <a:srgbClr val="820000"/>
              </a:solidFill>
              <a:effectLst/>
              <a:uLnTx/>
              <a:uFillTx/>
              <a:latin typeface="+mn-lt"/>
              <a:ea typeface="+mn-ea"/>
              <a:cs typeface="+mn-cs"/>
            </a:endParaRPr>
          </a:p>
        </p:txBody>
      </p:sp>
      <p:sp>
        <p:nvSpPr>
          <p:cNvPr id="5" name="Rectangle 1"/>
          <p:cNvSpPr>
            <a:spLocks noChangeArrowheads="1"/>
          </p:cNvSpPr>
          <p:nvPr/>
        </p:nvSpPr>
        <p:spPr bwMode="auto">
          <a:xfrm>
            <a:off x="827584" y="2619375"/>
            <a:ext cx="7488832" cy="11430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ea typeface="Times New Roman" pitchFamily="18" charset="0"/>
                <a:cs typeface="Arial" pitchFamily="34" charset="0"/>
              </a:rPr>
              <a:t>L: </a:t>
            </a:r>
            <a:r>
              <a:rPr lang="el-GR" sz="2400" dirty="0" smtClean="0">
                <a:latin typeface="+mn-lt"/>
                <a:ea typeface="Times New Roman" pitchFamily="18" charset="0"/>
                <a:cs typeface="Arial" pitchFamily="34" charset="0"/>
              </a:rPr>
              <a:t>Δείγμα χαμηλής συγκέντρωσης </a:t>
            </a:r>
            <a:r>
              <a:rPr lang="en-US" sz="2400" dirty="0" smtClean="0">
                <a:latin typeface="+mn-lt"/>
                <a:ea typeface="Times New Roman" pitchFamily="18" charset="0"/>
                <a:cs typeface="Arial" pitchFamily="34" charset="0"/>
              </a:rPr>
              <a:t>L</a:t>
            </a:r>
            <a:r>
              <a:rPr lang="en-US" sz="2400" baseline="-25000" dirty="0" smtClean="0">
                <a:latin typeface="+mn-lt"/>
                <a:ea typeface="Times New Roman" pitchFamily="18" charset="0"/>
                <a:cs typeface="Arial" pitchFamily="34" charset="0"/>
              </a:rPr>
              <a:t>1</a:t>
            </a:r>
            <a:r>
              <a:rPr lang="en-US" sz="2400" dirty="0" smtClean="0">
                <a:latin typeface="+mn-lt"/>
                <a:ea typeface="Times New Roman" pitchFamily="18" charset="0"/>
                <a:cs typeface="Arial" pitchFamily="34" charset="0"/>
              </a:rPr>
              <a:t>, L</a:t>
            </a:r>
            <a:r>
              <a:rPr lang="en-US" sz="2400" baseline="-25000" dirty="0" smtClean="0">
                <a:latin typeface="+mn-lt"/>
                <a:ea typeface="Times New Roman" pitchFamily="18" charset="0"/>
                <a:cs typeface="Arial" pitchFamily="34" charset="0"/>
              </a:rPr>
              <a:t>2</a:t>
            </a:r>
            <a:r>
              <a:rPr lang="en-US" sz="2400" dirty="0" smtClean="0">
                <a:latin typeface="+mn-lt"/>
                <a:ea typeface="Times New Roman" pitchFamily="18" charset="0"/>
                <a:cs typeface="Arial" pitchFamily="34" charset="0"/>
              </a:rPr>
              <a:t>, L</a:t>
            </a:r>
            <a:r>
              <a:rPr lang="en-US" sz="2400" baseline="-25000" dirty="0" smtClean="0">
                <a:latin typeface="+mn-lt"/>
                <a:ea typeface="Times New Roman" pitchFamily="18" charset="0"/>
                <a:cs typeface="Arial" pitchFamily="34" charset="0"/>
              </a:rPr>
              <a:t>3</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cs typeface="Arial" pitchFamily="34" charset="0"/>
              </a:rPr>
              <a:t>H:</a:t>
            </a:r>
            <a:r>
              <a:rPr kumimoji="0" lang="en-US" sz="2400" b="0" i="0" u="none" strike="noStrike" cap="none" normalizeH="0" dirty="0" smtClean="0">
                <a:ln>
                  <a:noFill/>
                </a:ln>
                <a:solidFill>
                  <a:schemeClr val="tx1"/>
                </a:solidFill>
                <a:effectLst/>
                <a:latin typeface="+mn-lt"/>
                <a:cs typeface="Arial" pitchFamily="34" charset="0"/>
              </a:rPr>
              <a:t> </a:t>
            </a:r>
            <a:r>
              <a:rPr kumimoji="0" lang="el-GR" sz="2400" b="0" i="0" u="none" strike="noStrike" cap="none" normalizeH="0" dirty="0" smtClean="0">
                <a:ln>
                  <a:noFill/>
                </a:ln>
                <a:solidFill>
                  <a:schemeClr val="tx1"/>
                </a:solidFill>
                <a:effectLst/>
                <a:latin typeface="+mn-lt"/>
                <a:cs typeface="Arial" pitchFamily="34" charset="0"/>
              </a:rPr>
              <a:t>Δείγμα υψηλής συγκέντρωσης Η</a:t>
            </a:r>
            <a:r>
              <a:rPr kumimoji="0" lang="el-GR" sz="2400" b="0" i="0" u="none" strike="noStrike" cap="none" normalizeH="0" baseline="-25000" dirty="0" smtClean="0">
                <a:ln>
                  <a:noFill/>
                </a:ln>
                <a:solidFill>
                  <a:schemeClr val="tx1"/>
                </a:solidFill>
                <a:effectLst/>
                <a:latin typeface="+mn-lt"/>
                <a:cs typeface="Arial" pitchFamily="34" charset="0"/>
              </a:rPr>
              <a:t>1</a:t>
            </a:r>
            <a:r>
              <a:rPr kumimoji="0" lang="el-GR" sz="2400" b="0" i="0" u="none" strike="noStrike" cap="none" normalizeH="0" dirty="0" smtClean="0">
                <a:ln>
                  <a:noFill/>
                </a:ln>
                <a:solidFill>
                  <a:schemeClr val="tx1"/>
                </a:solidFill>
                <a:effectLst/>
                <a:latin typeface="+mn-lt"/>
                <a:cs typeface="Arial" pitchFamily="34" charset="0"/>
              </a:rPr>
              <a:t>, Η</a:t>
            </a:r>
            <a:r>
              <a:rPr kumimoji="0" lang="el-GR" sz="2400" b="0" i="0" u="none" strike="noStrike" cap="none" normalizeH="0" baseline="-25000" dirty="0" smtClean="0">
                <a:ln>
                  <a:noFill/>
                </a:ln>
                <a:solidFill>
                  <a:schemeClr val="tx1"/>
                </a:solidFill>
                <a:effectLst/>
                <a:latin typeface="+mn-lt"/>
                <a:cs typeface="Arial" pitchFamily="34" charset="0"/>
              </a:rPr>
              <a:t>2</a:t>
            </a:r>
            <a:r>
              <a:rPr kumimoji="0" lang="el-GR" sz="2400" b="0" i="0" u="none" strike="noStrike" cap="none" normalizeH="0" dirty="0" smtClean="0">
                <a:ln>
                  <a:noFill/>
                </a:ln>
                <a:solidFill>
                  <a:schemeClr val="tx1"/>
                </a:solidFill>
                <a:effectLst/>
                <a:latin typeface="+mn-lt"/>
                <a:cs typeface="Arial" pitchFamily="34" charset="0"/>
              </a:rPr>
              <a:t>, Η</a:t>
            </a:r>
            <a:r>
              <a:rPr kumimoji="0" lang="el-GR" sz="2400" b="0" i="0" u="none" strike="noStrike" cap="none" normalizeH="0" baseline="-25000" dirty="0" smtClean="0">
                <a:ln>
                  <a:noFill/>
                </a:ln>
                <a:solidFill>
                  <a:schemeClr val="tx1"/>
                </a:solidFill>
                <a:effectLst/>
                <a:latin typeface="+mn-lt"/>
                <a:cs typeface="Arial" pitchFamily="34" charset="0"/>
              </a:rPr>
              <a:t>3</a:t>
            </a:r>
          </a:p>
        </p:txBody>
      </p:sp>
      <p:sp>
        <p:nvSpPr>
          <p:cNvPr id="6" name="2 - Θέση περιεχομένου"/>
          <p:cNvSpPr txBox="1">
            <a:spLocks/>
          </p:cNvSpPr>
          <p:nvPr/>
        </p:nvSpPr>
        <p:spPr>
          <a:xfrm>
            <a:off x="1403648" y="1310723"/>
            <a:ext cx="6203032" cy="604664"/>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400" b="0" i="0" u="none" strike="noStrike" kern="1200" cap="none" spc="0" normalizeH="0" baseline="0" noProof="0" dirty="0" smtClean="0">
                <a:ln>
                  <a:noFill/>
                </a:ln>
                <a:effectLst/>
                <a:uLnTx/>
                <a:uFillTx/>
                <a:latin typeface="+mn-lt"/>
                <a:ea typeface="+mn-ea"/>
                <a:cs typeface="+mn-cs"/>
              </a:rPr>
              <a:t>Υπολογίζεται από την εξίσωση</a:t>
            </a:r>
            <a:r>
              <a:rPr kumimoji="0" lang="en-US" sz="2400" b="0" i="0" u="none" strike="noStrike" kern="1200" cap="none" spc="0" normalizeH="0" baseline="0" noProof="0" dirty="0" smtClean="0">
                <a:ln>
                  <a:noFill/>
                </a:ln>
                <a:effectLst/>
                <a:uLnTx/>
                <a:uFillTx/>
                <a:latin typeface="+mn-lt"/>
                <a:ea typeface="+mn-ea"/>
                <a:cs typeface="+mn-cs"/>
              </a:rPr>
              <a:t>:</a:t>
            </a:r>
            <a:endParaRPr kumimoji="0" lang="el-GR" sz="2400" b="0" i="0" u="none" strike="noStrike" kern="1200" cap="none" spc="0" normalizeH="0" baseline="0" noProof="0" dirty="0">
              <a:ln>
                <a:noFill/>
              </a:ln>
              <a:effectLst/>
              <a:uLnTx/>
              <a:uFillTx/>
              <a:latin typeface="+mn-lt"/>
              <a:ea typeface="+mn-ea"/>
              <a:cs typeface="+mn-cs"/>
            </a:endParaRPr>
          </a:p>
        </p:txBody>
      </p:sp>
      <p:sp>
        <p:nvSpPr>
          <p:cNvPr id="7" name="Rectangle 1"/>
          <p:cNvSpPr>
            <a:spLocks noChangeArrowheads="1"/>
          </p:cNvSpPr>
          <p:nvPr/>
        </p:nvSpPr>
        <p:spPr bwMode="auto">
          <a:xfrm>
            <a:off x="611560" y="4039210"/>
            <a:ext cx="7776864" cy="1697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mn-lt"/>
                <a:ea typeface="Times New Roman" pitchFamily="18" charset="0"/>
                <a:cs typeface="Arial" pitchFamily="34" charset="0"/>
              </a:rPr>
              <a:t>Τρέχει</a:t>
            </a:r>
            <a:r>
              <a:rPr kumimoji="0" lang="el-GR" sz="2400" b="0" i="0" u="none" strike="noStrike" cap="none" normalizeH="0" dirty="0" smtClean="0">
                <a:ln>
                  <a:noFill/>
                </a:ln>
                <a:solidFill>
                  <a:schemeClr val="tx1"/>
                </a:solidFill>
                <a:effectLst/>
                <a:latin typeface="+mn-lt"/>
                <a:ea typeface="Times New Roman" pitchFamily="18" charset="0"/>
                <a:cs typeface="Arial" pitchFamily="34" charset="0"/>
              </a:rPr>
              <a:t> το δείγμα υψηλής συγκέντρωσης τρεις συνεχόμενες φορές και κατόπιν το δείγμα χαμηλής συγκέντρωσης επίσης τρεις συνεχόμενες φορές.</a:t>
            </a:r>
            <a:endParaRPr kumimoji="0" lang="el-GR" sz="2400" b="0" i="0" u="none" strike="noStrike" cap="none" normalizeH="0" baseline="-2500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12442742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Πέτρος Καρκαλούσος 2014</a:t>
            </a:r>
            <a:r>
              <a:rPr lang="el-GR" sz="2000" dirty="0"/>
              <a:t>. </a:t>
            </a:r>
            <a:r>
              <a:rPr lang="el-GR" sz="2000" dirty="0" smtClean="0"/>
              <a:t>Πέτρος Καρκαλούσος. «Κλινική Χημεία Ι (Θ). </a:t>
            </a:r>
            <a:r>
              <a:rPr lang="el-GR" sz="2000" dirty="0"/>
              <a:t>Ενότητα 6: Ο εσωτερικός στατιστικός έλεγχος </a:t>
            </a:r>
            <a:r>
              <a:rPr lang="el-GR" sz="2000" dirty="0" smtClean="0"/>
              <a:t>ποιότητας».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003414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obas c 8000 DM 2013-05-10T094120"/>
          <p:cNvPicPr/>
          <p:nvPr/>
        </p:nvPicPr>
        <p:blipFill>
          <a:blip r:embed="rId2" cstate="print"/>
          <a:srcRect r="32846"/>
          <a:stretch>
            <a:fillRect/>
          </a:stretch>
        </p:blipFill>
        <p:spPr bwMode="auto">
          <a:xfrm>
            <a:off x="611560" y="908720"/>
            <a:ext cx="4392488" cy="2952328"/>
          </a:xfrm>
          <a:prstGeom prst="rect">
            <a:avLst/>
          </a:prstGeom>
          <a:noFill/>
          <a:ln w="9525">
            <a:noFill/>
            <a:miter lim="800000"/>
            <a:headEnd/>
            <a:tailEnd/>
          </a:ln>
        </p:spPr>
      </p:pic>
      <p:pic>
        <p:nvPicPr>
          <p:cNvPr id="3" name="2 - Εικόνα" descr="cobas c 8000 DM 2013-05-10T095528"/>
          <p:cNvPicPr/>
          <p:nvPr/>
        </p:nvPicPr>
        <p:blipFill>
          <a:blip r:embed="rId3" cstate="print"/>
          <a:srcRect r="32819"/>
          <a:stretch>
            <a:fillRect/>
          </a:stretch>
        </p:blipFill>
        <p:spPr bwMode="auto">
          <a:xfrm>
            <a:off x="3995936" y="3284984"/>
            <a:ext cx="4639573" cy="3072522"/>
          </a:xfrm>
          <a:prstGeom prst="rect">
            <a:avLst/>
          </a:prstGeom>
          <a:noFill/>
          <a:ln w="9525">
            <a:noFill/>
            <a:miter lim="800000"/>
            <a:headEnd/>
            <a:tailEnd/>
          </a:ln>
        </p:spPr>
      </p:pic>
      <p:sp>
        <p:nvSpPr>
          <p:cNvPr id="4" name="3 - TextBox"/>
          <p:cNvSpPr txBox="1"/>
          <p:nvPr/>
        </p:nvSpPr>
        <p:spPr>
          <a:xfrm>
            <a:off x="5436096" y="1124744"/>
            <a:ext cx="3024336" cy="1938992"/>
          </a:xfrm>
          <a:prstGeom prst="rect">
            <a:avLst/>
          </a:prstGeom>
          <a:noFill/>
        </p:spPr>
        <p:txBody>
          <a:bodyPr wrap="square" rtlCol="0">
            <a:spAutoFit/>
          </a:bodyPr>
          <a:lstStyle/>
          <a:p>
            <a:r>
              <a:rPr lang="el-GR" sz="2000" dirty="0" smtClean="0">
                <a:latin typeface="+mn-lt"/>
              </a:rPr>
              <a:t>Διάγραμμα ελέγχου</a:t>
            </a:r>
          </a:p>
          <a:p>
            <a:endParaRPr lang="el-GR" sz="2000" dirty="0" smtClean="0">
              <a:latin typeface="+mn-lt"/>
            </a:endParaRPr>
          </a:p>
          <a:p>
            <a:r>
              <a:rPr lang="en-US" sz="2000" dirty="0" smtClean="0">
                <a:latin typeface="+mn-lt"/>
              </a:rPr>
              <a:t>Cobas Roche 6000</a:t>
            </a:r>
          </a:p>
          <a:p>
            <a:endParaRPr lang="en-US" sz="2000" dirty="0" smtClean="0">
              <a:latin typeface="+mn-lt"/>
            </a:endParaRPr>
          </a:p>
          <a:p>
            <a:r>
              <a:rPr lang="el-GR" sz="2000" dirty="0" smtClean="0">
                <a:latin typeface="+mn-lt"/>
              </a:rPr>
              <a:t>Καλή απόδοση </a:t>
            </a:r>
            <a:endParaRPr lang="en-US" sz="2000" dirty="0" smtClean="0">
              <a:latin typeface="+mn-lt"/>
            </a:endParaRPr>
          </a:p>
          <a:p>
            <a:r>
              <a:rPr lang="el-GR" sz="2000" dirty="0" smtClean="0">
                <a:latin typeface="+mn-lt"/>
              </a:rPr>
              <a:t>(</a:t>
            </a:r>
            <a:r>
              <a:rPr lang="en-US" sz="2000" dirty="0" smtClean="0">
                <a:latin typeface="+mn-lt"/>
              </a:rPr>
              <a:t>good performance)</a:t>
            </a:r>
            <a:endParaRPr lang="el-GR" sz="2000" dirty="0">
              <a:latin typeface="+mn-lt"/>
            </a:endParaRPr>
          </a:p>
        </p:txBody>
      </p:sp>
      <p:sp>
        <p:nvSpPr>
          <p:cNvPr id="5" name="4 - TextBox"/>
          <p:cNvSpPr txBox="1"/>
          <p:nvPr/>
        </p:nvSpPr>
        <p:spPr>
          <a:xfrm>
            <a:off x="611560" y="4005064"/>
            <a:ext cx="3024336" cy="1938992"/>
          </a:xfrm>
          <a:prstGeom prst="rect">
            <a:avLst/>
          </a:prstGeom>
          <a:noFill/>
        </p:spPr>
        <p:txBody>
          <a:bodyPr wrap="square" rtlCol="0">
            <a:spAutoFit/>
          </a:bodyPr>
          <a:lstStyle/>
          <a:p>
            <a:r>
              <a:rPr lang="el-GR" sz="2000" dirty="0" smtClean="0">
                <a:latin typeface="+mn-lt"/>
              </a:rPr>
              <a:t>Διάγραμμα ελέγχου</a:t>
            </a:r>
          </a:p>
          <a:p>
            <a:endParaRPr lang="el-GR" sz="2000" dirty="0" smtClean="0">
              <a:latin typeface="+mn-lt"/>
            </a:endParaRPr>
          </a:p>
          <a:p>
            <a:r>
              <a:rPr lang="en-US" sz="2000" dirty="0" smtClean="0">
                <a:latin typeface="+mn-lt"/>
              </a:rPr>
              <a:t>Cobas Roche 6000</a:t>
            </a:r>
          </a:p>
          <a:p>
            <a:endParaRPr lang="en-US" sz="2000" dirty="0" smtClean="0">
              <a:latin typeface="+mn-lt"/>
            </a:endParaRPr>
          </a:p>
          <a:p>
            <a:r>
              <a:rPr lang="el-GR" sz="2000" dirty="0" smtClean="0">
                <a:latin typeface="+mn-lt"/>
              </a:rPr>
              <a:t>Κακή απόδοση </a:t>
            </a:r>
            <a:endParaRPr lang="en-US" sz="2000" dirty="0" smtClean="0">
              <a:latin typeface="+mn-lt"/>
            </a:endParaRPr>
          </a:p>
          <a:p>
            <a:r>
              <a:rPr lang="el-GR" sz="2000" dirty="0" smtClean="0">
                <a:latin typeface="+mn-lt"/>
              </a:rPr>
              <a:t>(</a:t>
            </a:r>
            <a:r>
              <a:rPr lang="en-US" sz="2000" dirty="0" smtClean="0">
                <a:latin typeface="+mn-lt"/>
              </a:rPr>
              <a:t>poor performance)</a:t>
            </a:r>
            <a:endParaRPr lang="el-GR" sz="2000" dirty="0">
              <a:latin typeface="+mn-lt"/>
            </a:endParaRPr>
          </a:p>
        </p:txBody>
      </p:sp>
      <p:sp>
        <p:nvSpPr>
          <p:cNvPr id="7" name="Title 6"/>
          <p:cNvSpPr>
            <a:spLocks noGrp="1"/>
          </p:cNvSpPr>
          <p:nvPr>
            <p:ph type="title"/>
          </p:nvPr>
        </p:nvSpPr>
        <p:spPr/>
        <p:txBody>
          <a:bodyPr/>
          <a:lstStyle/>
          <a:p>
            <a:r>
              <a:rPr lang="el-GR" dirty="0" smtClean="0"/>
              <a:t>Διαγράμματα ελέγχου</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dirty="0"/>
          </a:p>
        </p:txBody>
      </p:sp>
      <p:sp>
        <p:nvSpPr>
          <p:cNvPr id="8" name="Ορθογώνιο 8"/>
          <p:cNvSpPr/>
          <p:nvPr/>
        </p:nvSpPr>
        <p:spPr>
          <a:xfrm>
            <a:off x="539552" y="6021288"/>
            <a:ext cx="2894755" cy="461665"/>
          </a:xfrm>
          <a:prstGeom prst="rect">
            <a:avLst/>
          </a:prstGeom>
        </p:spPr>
        <p:txBody>
          <a:bodyPr wrap="square">
            <a:spAutoFit/>
          </a:bodyPr>
          <a:lstStyle/>
          <a:p>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15059606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5153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δημιουργία του διαγράμματος Levey-Jennings </a:t>
            </a:r>
            <a:r>
              <a:rPr lang="el-GR" sz="3100" b="0" dirty="0"/>
              <a:t>(1 από 2</a:t>
            </a:r>
            <a:r>
              <a:rPr lang="el-GR" sz="3100" b="0" dirty="0" smtClean="0"/>
              <a:t>)</a:t>
            </a:r>
            <a:endParaRPr lang="el-GR" sz="3100" b="0" dirty="0"/>
          </a:p>
        </p:txBody>
      </p:sp>
      <p:graphicFrame>
        <p:nvGraphicFramePr>
          <p:cNvPr id="25001" name="Group 425"/>
          <p:cNvGraphicFramePr>
            <a:graphicFrameLocks noGrp="1"/>
          </p:cNvGraphicFramePr>
          <p:nvPr>
            <p:ph idx="1"/>
            <p:extLst>
              <p:ext uri="{D42A27DB-BD31-4B8C-83A1-F6EECF244321}">
                <p14:modId xmlns:p14="http://schemas.microsoft.com/office/powerpoint/2010/main" val="1752881111"/>
              </p:ext>
            </p:extLst>
          </p:nvPr>
        </p:nvGraphicFramePr>
        <p:xfrm>
          <a:off x="2123729" y="1196975"/>
          <a:ext cx="5112567" cy="5151120"/>
        </p:xfrm>
        <a:graphic>
          <a:graphicData uri="http://schemas.openxmlformats.org/drawingml/2006/table">
            <a:tbl>
              <a:tblPr>
                <a:tableStyleId>{5DA37D80-6434-44D0-A028-1B22A696006F}</a:tableStyleId>
              </a:tblPr>
              <a:tblGrid>
                <a:gridCol w="928515"/>
                <a:gridCol w="796689"/>
                <a:gridCol w="903679"/>
                <a:gridCol w="823436"/>
                <a:gridCol w="903679"/>
                <a:gridCol w="756569"/>
              </a:tblGrid>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92</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112</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92</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87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96</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87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91</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89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112</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96</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5413">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90</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96</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113</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r h="127000">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89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97</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104</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85</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109</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c>
                  <a:txBody>
                    <a:bodyPr/>
                    <a:lstStyle/>
                    <a:p>
                      <a:pPr marL="0" marR="0" lvl="0" indent="0" algn="l" defTabSz="914400" rtl="0" eaLnBrk="0" fontAlgn="base" latinLnBrk="0" hangingPunct="0">
                        <a:lnSpc>
                          <a:spcPct val="100000"/>
                        </a:lnSpc>
                        <a:spcBef>
                          <a:spcPct val="20000"/>
                        </a:spcBef>
                        <a:spcAft>
                          <a:spcPct val="0"/>
                        </a:spcAft>
                        <a:buClr>
                          <a:srgbClr val="5C2305"/>
                        </a:buClr>
                        <a:buSzTx/>
                        <a:buFontTx/>
                        <a:buNone/>
                        <a:tabLst/>
                      </a:pPr>
                      <a:r>
                        <a:rPr kumimoji="1" lang="el-GR" sz="2000" u="none" strike="noStrike" cap="none" normalizeH="0" baseline="0" dirty="0" smtClean="0">
                          <a:ln>
                            <a:noFill/>
                          </a:ln>
                          <a:effectLst/>
                        </a:rPr>
                        <a:t>98</a:t>
                      </a:r>
                      <a:endParaRPr kumimoji="1" lang="el-GR" sz="2000" b="0" i="0" u="none" strike="noStrike" cap="none" normalizeH="0" baseline="0" dirty="0" smtClean="0">
                        <a:ln>
                          <a:noFill/>
                        </a:ln>
                        <a:solidFill>
                          <a:srgbClr val="5C2305"/>
                        </a:solidFill>
                        <a:effectLst/>
                        <a:latin typeface="Verdana" pitchFamily="34" charset="0"/>
                      </a:endParaRPr>
                    </a:p>
                  </a:txBody>
                  <a:tcPr marL="177139" marR="177139" horzOverflow="overflow"/>
                </a:tc>
              </a:tr>
            </a:tbl>
          </a:graphicData>
        </a:graphic>
      </p:graphicFrame>
      <p:sp>
        <p:nvSpPr>
          <p:cNvPr id="12" name="11 - Θέση αριθμού διαφάνειας"/>
          <p:cNvSpPr>
            <a:spLocks noGrp="1"/>
          </p:cNvSpPr>
          <p:nvPr>
            <p:ph type="sldNum" sz="quarter" idx="12"/>
          </p:nvPr>
        </p:nvSpPr>
        <p:spPr/>
        <p:txBody>
          <a:bodyPr/>
          <a:lstStyle/>
          <a:p>
            <a:fld id="{A2272634-3B8B-46F3-BEDA-9ADA4D254E1A}" type="slidenum">
              <a:rPr lang="el-GR" smtClean="0"/>
              <a:pPr/>
              <a:t>6</a:t>
            </a:fld>
            <a:endParaRPr lang="el-GR" dirty="0"/>
          </a:p>
        </p:txBody>
      </p:sp>
      <p:pic>
        <p:nvPicPr>
          <p:cNvPr id="24718" name="Picture 142" descr="AIA ® - 1800 Immunoassay Analyzer"/>
          <p:cNvPicPr>
            <a:picLocks noGrp="1" noChangeAspect="1" noChangeArrowheads="1"/>
          </p:cNvPicPr>
          <p:nvPr>
            <p:ph sz="quarter" idx="4294967295"/>
          </p:nvPr>
        </p:nvPicPr>
        <p:blipFill>
          <a:blip r:embed="rId3" cstate="print"/>
          <a:srcRect/>
          <a:stretch>
            <a:fillRect/>
          </a:stretch>
        </p:blipFill>
        <p:spPr>
          <a:xfrm>
            <a:off x="7389489" y="1064689"/>
            <a:ext cx="1349375" cy="1235075"/>
          </a:xfrm>
          <a:noFill/>
          <a:ln/>
        </p:spPr>
      </p:pic>
      <p:pic>
        <p:nvPicPr>
          <p:cNvPr id="24722" name="Picture 146" descr="AIA ® - 1800 Immunoassay Analyzer"/>
          <p:cNvPicPr>
            <a:picLocks noGrp="1" noChangeAspect="1" noChangeArrowheads="1"/>
          </p:cNvPicPr>
          <p:nvPr>
            <p:ph sz="quarter" idx="4294967295"/>
          </p:nvPr>
        </p:nvPicPr>
        <p:blipFill>
          <a:blip r:embed="rId3" cstate="print"/>
          <a:srcRect/>
          <a:stretch>
            <a:fillRect/>
          </a:stretch>
        </p:blipFill>
        <p:spPr>
          <a:xfrm>
            <a:off x="599379" y="4791404"/>
            <a:ext cx="1349375" cy="1235075"/>
          </a:xfrm>
          <a:noFill/>
          <a:ln/>
        </p:spPr>
      </p:pic>
      <p:pic>
        <p:nvPicPr>
          <p:cNvPr id="24726" name="Picture 150" descr="AIA ® - 1800 Immunoassay Analyzer"/>
          <p:cNvPicPr>
            <a:picLocks noGrp="1" noChangeAspect="1" noChangeArrowheads="1"/>
          </p:cNvPicPr>
          <p:nvPr>
            <p:ph sz="quarter" idx="4294967295"/>
          </p:nvPr>
        </p:nvPicPr>
        <p:blipFill>
          <a:blip r:embed="rId3" cstate="print"/>
          <a:srcRect/>
          <a:stretch>
            <a:fillRect/>
          </a:stretch>
        </p:blipFill>
        <p:spPr>
          <a:xfrm>
            <a:off x="7389489" y="2299764"/>
            <a:ext cx="1349375" cy="1235075"/>
          </a:xfrm>
          <a:noFill/>
          <a:ln/>
        </p:spPr>
      </p:pic>
      <p:pic>
        <p:nvPicPr>
          <p:cNvPr id="24730" name="Picture 154" descr="AIA ® - 1800 Immunoassay Analyzer"/>
          <p:cNvPicPr>
            <a:picLocks noChangeAspect="1" noChangeArrowheads="1"/>
          </p:cNvPicPr>
          <p:nvPr/>
        </p:nvPicPr>
        <p:blipFill>
          <a:blip r:embed="rId3" cstate="print"/>
          <a:srcRect/>
          <a:stretch>
            <a:fillRect/>
          </a:stretch>
        </p:blipFill>
        <p:spPr bwMode="auto">
          <a:xfrm>
            <a:off x="599379" y="1064690"/>
            <a:ext cx="1349375" cy="1235075"/>
          </a:xfrm>
          <a:prstGeom prst="rect">
            <a:avLst/>
          </a:prstGeom>
          <a:noFill/>
          <a:ln w="9525">
            <a:noFill/>
            <a:miter lim="800000"/>
            <a:headEnd/>
            <a:tailEnd/>
          </a:ln>
        </p:spPr>
      </p:pic>
      <p:pic>
        <p:nvPicPr>
          <p:cNvPr id="24731" name="Picture 155" descr="AIA ® - 1800 Immunoassay Analyzer"/>
          <p:cNvPicPr>
            <a:picLocks noChangeAspect="1" noChangeArrowheads="1"/>
          </p:cNvPicPr>
          <p:nvPr/>
        </p:nvPicPr>
        <p:blipFill>
          <a:blip r:embed="rId3" cstate="print"/>
          <a:srcRect/>
          <a:stretch>
            <a:fillRect/>
          </a:stretch>
        </p:blipFill>
        <p:spPr bwMode="auto">
          <a:xfrm>
            <a:off x="599379" y="3534840"/>
            <a:ext cx="1349375" cy="1235075"/>
          </a:xfrm>
          <a:prstGeom prst="rect">
            <a:avLst/>
          </a:prstGeom>
          <a:noFill/>
          <a:ln w="9525">
            <a:noFill/>
            <a:miter lim="800000"/>
            <a:headEnd/>
            <a:tailEnd/>
          </a:ln>
        </p:spPr>
      </p:pic>
      <p:pic>
        <p:nvPicPr>
          <p:cNvPr id="24732" name="Picture 156" descr="AIA ® - 1800 Immunoassay Analyzer"/>
          <p:cNvPicPr>
            <a:picLocks noChangeAspect="1" noChangeArrowheads="1"/>
          </p:cNvPicPr>
          <p:nvPr/>
        </p:nvPicPr>
        <p:blipFill>
          <a:blip r:embed="rId3" cstate="print"/>
          <a:srcRect/>
          <a:stretch>
            <a:fillRect/>
          </a:stretch>
        </p:blipFill>
        <p:spPr bwMode="auto">
          <a:xfrm>
            <a:off x="599379" y="2299765"/>
            <a:ext cx="1349375" cy="1235075"/>
          </a:xfrm>
          <a:prstGeom prst="rect">
            <a:avLst/>
          </a:prstGeom>
          <a:noFill/>
          <a:ln w="9525">
            <a:noFill/>
            <a:miter lim="800000"/>
            <a:headEnd/>
            <a:tailEnd/>
          </a:ln>
        </p:spPr>
      </p:pic>
      <p:sp>
        <p:nvSpPr>
          <p:cNvPr id="25002" name="Text Box 426"/>
          <p:cNvSpPr txBox="1">
            <a:spLocks noChangeArrowheads="1"/>
          </p:cNvSpPr>
          <p:nvPr/>
        </p:nvSpPr>
        <p:spPr bwMode="auto">
          <a:xfrm>
            <a:off x="7236296" y="3730474"/>
            <a:ext cx="1655763" cy="646331"/>
          </a:xfrm>
          <a:prstGeom prst="rect">
            <a:avLst/>
          </a:prstGeom>
          <a:noFill/>
          <a:ln w="12700" cap="sq">
            <a:noFill/>
            <a:miter lim="800000"/>
            <a:headEnd type="none" w="sm" len="sm"/>
            <a:tailEnd type="none" w="sm" len="sm"/>
          </a:ln>
          <a:effectLst/>
        </p:spPr>
        <p:txBody>
          <a:bodyPr>
            <a:spAutoFit/>
          </a:bodyPr>
          <a:lstStyle/>
          <a:p>
            <a:r>
              <a:rPr lang="el-GR" b="1" dirty="0">
                <a:latin typeface="+mn-lt"/>
              </a:rPr>
              <a:t>Μέση τιμή </a:t>
            </a:r>
          </a:p>
          <a:p>
            <a:r>
              <a:rPr lang="el-GR" b="1" dirty="0">
                <a:latin typeface="+mn-lt"/>
              </a:rPr>
              <a:t>μ= 100</a:t>
            </a:r>
          </a:p>
        </p:txBody>
      </p:sp>
      <p:sp>
        <p:nvSpPr>
          <p:cNvPr id="25003" name="Text Box 427"/>
          <p:cNvSpPr txBox="1">
            <a:spLocks noChangeArrowheads="1"/>
          </p:cNvSpPr>
          <p:nvPr/>
        </p:nvSpPr>
        <p:spPr bwMode="auto">
          <a:xfrm>
            <a:off x="7236296" y="4436047"/>
            <a:ext cx="2088679" cy="646331"/>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l-GR" b="1" dirty="0">
                <a:latin typeface="+mn-lt"/>
              </a:rPr>
              <a:t>Τυπική απόκλιση </a:t>
            </a:r>
            <a:r>
              <a:rPr lang="en-US" b="1" dirty="0">
                <a:latin typeface="+mn-lt"/>
              </a:rPr>
              <a:t>SD</a:t>
            </a:r>
            <a:r>
              <a:rPr lang="el-GR" b="1" dirty="0">
                <a:latin typeface="+mn-lt"/>
              </a:rPr>
              <a:t>= 6</a:t>
            </a:r>
          </a:p>
        </p:txBody>
      </p:sp>
    </p:spTree>
    <p:extLst>
      <p:ext uri="{BB962C8B-B14F-4D97-AF65-F5344CB8AC3E}">
        <p14:creationId xmlns:p14="http://schemas.microsoft.com/office/powerpoint/2010/main" val="2282651607"/>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001"/>
                                        </p:tgtEl>
                                        <p:attrNameLst>
                                          <p:attrName>style.visibility</p:attrName>
                                        </p:attrNameLst>
                                      </p:cBhvr>
                                      <p:to>
                                        <p:strVal val="visible"/>
                                      </p:to>
                                    </p:set>
                                    <p:animEffect transition="in" filter="box(in)">
                                      <p:cBhvr>
                                        <p:cTn id="7" dur="500"/>
                                        <p:tgtEl>
                                          <p:spTgt spid="2500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002"/>
                                        </p:tgtEl>
                                        <p:attrNameLst>
                                          <p:attrName>style.visibility</p:attrName>
                                        </p:attrNameLst>
                                      </p:cBhvr>
                                      <p:to>
                                        <p:strVal val="visible"/>
                                      </p:to>
                                    </p:set>
                                    <p:animEffect transition="in" filter="box(in)">
                                      <p:cBhvr>
                                        <p:cTn id="12" dur="500"/>
                                        <p:tgtEl>
                                          <p:spTgt spid="2500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5003"/>
                                        </p:tgtEl>
                                        <p:attrNameLst>
                                          <p:attrName>style.visibility</p:attrName>
                                        </p:attrNameLst>
                                      </p:cBhvr>
                                      <p:to>
                                        <p:strVal val="visible"/>
                                      </p:to>
                                    </p:set>
                                    <p:animEffect transition="in" filter="box(in)">
                                      <p:cBhvr>
                                        <p:cTn id="15" dur="500"/>
                                        <p:tgtEl>
                                          <p:spTgt spid="25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02" grpId="0"/>
      <p:bldP spid="2500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δημιουργία του διαγράμματος Levey-Jennings </a:t>
            </a:r>
            <a:r>
              <a:rPr lang="el-GR" sz="3100" b="0" dirty="0"/>
              <a:t>(2 από 2</a:t>
            </a:r>
            <a:r>
              <a:rPr lang="el-GR" sz="3100" b="0" dirty="0" smtClean="0"/>
              <a:t>)</a:t>
            </a:r>
            <a:endParaRPr lang="el-GR" sz="3100" b="0" dirty="0"/>
          </a:p>
        </p:txBody>
      </p:sp>
      <p:graphicFrame>
        <p:nvGraphicFramePr>
          <p:cNvPr id="9271" name="Object 55"/>
          <p:cNvGraphicFramePr>
            <a:graphicFrameLocks noGrp="1" noChangeAspect="1"/>
          </p:cNvGraphicFramePr>
          <p:nvPr>
            <p:ph idx="1"/>
          </p:nvPr>
        </p:nvGraphicFramePr>
        <p:xfrm>
          <a:off x="1828800" y="1887538"/>
          <a:ext cx="5486400" cy="3657600"/>
        </p:xfrm>
        <a:graphic>
          <a:graphicData uri="http://schemas.openxmlformats.org/presentationml/2006/ole">
            <mc:AlternateContent xmlns:mc="http://schemas.openxmlformats.org/markup-compatibility/2006">
              <mc:Choice xmlns:v="urn:schemas-microsoft-com:vml" Requires="v">
                <p:oleObj spid="_x0000_s1054" name="Graph" r:id="rId4" imgW="5486400" imgH="3657600" progId="MtbGraph.Document">
                  <p:embed/>
                </p:oleObj>
              </mc:Choice>
              <mc:Fallback>
                <p:oleObj name="Graph" r:id="rId4" imgW="5486400" imgH="3657600" progId="MtbGraph.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887538"/>
                        <a:ext cx="5486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 Θέση αριθμού διαφάνειας"/>
          <p:cNvSpPr>
            <a:spLocks noGrp="1"/>
          </p:cNvSpPr>
          <p:nvPr>
            <p:ph type="sldNum" sz="quarter" idx="12"/>
          </p:nvPr>
        </p:nvSpPr>
        <p:spPr/>
        <p:txBody>
          <a:bodyPr/>
          <a:lstStyle/>
          <a:p>
            <a:fld id="{E2A42BA7-7671-44CA-9AC9-F6E2245ACF33}" type="slidenum">
              <a:rPr lang="el-GR" smtClean="0"/>
              <a:pPr/>
              <a:t>7</a:t>
            </a:fld>
            <a:endParaRPr lang="el-GR" dirty="0"/>
          </a:p>
        </p:txBody>
      </p:sp>
      <p:graphicFrame>
        <p:nvGraphicFramePr>
          <p:cNvPr id="9303" name="Object 87"/>
          <p:cNvGraphicFramePr>
            <a:graphicFrameLocks noGrp="1" noChangeAspect="1"/>
          </p:cNvGraphicFramePr>
          <p:nvPr>
            <p:ph sz="half" idx="4294967295"/>
          </p:nvPr>
        </p:nvGraphicFramePr>
        <p:xfrm>
          <a:off x="3455988" y="1916113"/>
          <a:ext cx="5688012" cy="4176712"/>
        </p:xfrm>
        <a:graphic>
          <a:graphicData uri="http://schemas.openxmlformats.org/presentationml/2006/ole">
            <mc:AlternateContent xmlns:mc="http://schemas.openxmlformats.org/markup-compatibility/2006">
              <mc:Choice xmlns:v="urn:schemas-microsoft-com:vml" Requires="v">
                <p:oleObj spid="_x0000_s1055" name="Graph" r:id="rId6" imgW="5486400" imgH="3657600" progId="MtbGraph.Document">
                  <p:embed/>
                </p:oleObj>
              </mc:Choice>
              <mc:Fallback>
                <p:oleObj name="Graph" r:id="rId6" imgW="5486400" imgH="3657600" progId="MtbGraph.Documen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5988" y="1916113"/>
                        <a:ext cx="5688012"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306" name="Picture 90"/>
          <p:cNvPicPr>
            <a:picLocks noGrp="1" noChangeAspect="1" noChangeArrowheads="1"/>
          </p:cNvPicPr>
          <p:nvPr>
            <p:ph sz="quarter" idx="4294967295"/>
          </p:nvPr>
        </p:nvPicPr>
        <p:blipFill>
          <a:blip r:embed="rId8" cstate="print"/>
          <a:srcRect/>
          <a:stretch>
            <a:fillRect/>
          </a:stretch>
        </p:blipFill>
        <p:spPr>
          <a:xfrm>
            <a:off x="4968875" y="1412875"/>
            <a:ext cx="4175125" cy="4897438"/>
          </a:xfrm>
        </p:spPr>
      </p:pic>
      <p:sp>
        <p:nvSpPr>
          <p:cNvPr id="7" name="Ορθογώνιο 8"/>
          <p:cNvSpPr/>
          <p:nvPr/>
        </p:nvSpPr>
        <p:spPr>
          <a:xfrm>
            <a:off x="2555776" y="6453336"/>
            <a:ext cx="5616624" cy="276999"/>
          </a:xfrm>
          <a:prstGeom prst="rect">
            <a:avLst/>
          </a:prstGeom>
        </p:spPr>
        <p:txBody>
          <a:bodyPr wrap="square">
            <a:spAutoFit/>
          </a:bodyPr>
          <a:lstStyle/>
          <a:p>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3369732885"/>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303"/>
                                        </p:tgtEl>
                                        <p:attrNameLst>
                                          <p:attrName>style.visibility</p:attrName>
                                        </p:attrNameLst>
                                      </p:cBhvr>
                                      <p:to>
                                        <p:strVal val="visible"/>
                                      </p:to>
                                    </p:set>
                                    <p:animEffect transition="in" filter="box(in)">
                                      <p:cBhvr>
                                        <p:cTn id="7" dur="500"/>
                                        <p:tgtEl>
                                          <p:spTgt spid="930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306"/>
                                        </p:tgtEl>
                                        <p:attrNameLst>
                                          <p:attrName>style.visibility</p:attrName>
                                        </p:attrNameLst>
                                      </p:cBhvr>
                                      <p:to>
                                        <p:strVal val="visible"/>
                                      </p:to>
                                    </p:set>
                                    <p:animEffect transition="in" filter="box(in)">
                                      <p:cBhvr>
                                        <p:cTn id="12" dur="500"/>
                                        <p:tgtEl>
                                          <p:spTgt spid="9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1" name="Line 9"/>
          <p:cNvSpPr>
            <a:spLocks noChangeShapeType="1"/>
          </p:cNvSpPr>
          <p:nvPr/>
        </p:nvSpPr>
        <p:spPr bwMode="auto">
          <a:xfrm>
            <a:off x="683566" y="3644602"/>
            <a:ext cx="7129463" cy="0"/>
          </a:xfrm>
          <a:prstGeom prst="line">
            <a:avLst/>
          </a:prstGeom>
          <a:noFill/>
          <a:ln w="28575" cap="sq">
            <a:solidFill>
              <a:srgbClr val="CC6600"/>
            </a:solidFill>
            <a:round/>
            <a:headEnd type="none" w="sm" len="sm"/>
            <a:tailEnd type="none" w="sm" len="sm"/>
          </a:ln>
          <a:effectLst/>
        </p:spPr>
        <p:txBody>
          <a:bodyPr/>
          <a:lstStyle/>
          <a:p>
            <a:endParaRPr lang="el-GR" dirty="0"/>
          </a:p>
        </p:txBody>
      </p:sp>
      <p:sp>
        <p:nvSpPr>
          <p:cNvPr id="23562" name="Text Box 10"/>
          <p:cNvSpPr txBox="1">
            <a:spLocks noChangeArrowheads="1"/>
          </p:cNvSpPr>
          <p:nvPr/>
        </p:nvSpPr>
        <p:spPr bwMode="auto">
          <a:xfrm>
            <a:off x="4996556" y="3281241"/>
            <a:ext cx="2816474" cy="400110"/>
          </a:xfrm>
          <a:prstGeom prst="rect">
            <a:avLst/>
          </a:prstGeom>
          <a:noFill/>
          <a:ln w="12700" cap="sq">
            <a:noFill/>
            <a:miter lim="800000"/>
            <a:headEnd type="none" w="sm" len="sm"/>
            <a:tailEnd type="none" w="sm" len="sm"/>
          </a:ln>
          <a:effectLst/>
        </p:spPr>
        <p:txBody>
          <a:bodyPr wrap="square">
            <a:spAutoFit/>
          </a:bodyPr>
          <a:lstStyle/>
          <a:p>
            <a:pPr algn="r">
              <a:spcBef>
                <a:spcPct val="50000"/>
              </a:spcBef>
            </a:pPr>
            <a:r>
              <a:rPr lang="el-GR" sz="2000" dirty="0">
                <a:latin typeface="+mn-lt"/>
              </a:rPr>
              <a:t>Τιμή στόχος = μέση τιμή</a:t>
            </a:r>
          </a:p>
        </p:txBody>
      </p:sp>
      <p:sp>
        <p:nvSpPr>
          <p:cNvPr id="23563" name="Line 11"/>
          <p:cNvSpPr>
            <a:spLocks noChangeShapeType="1"/>
          </p:cNvSpPr>
          <p:nvPr/>
        </p:nvSpPr>
        <p:spPr bwMode="auto">
          <a:xfrm>
            <a:off x="3060056" y="2420640"/>
            <a:ext cx="4752974" cy="0"/>
          </a:xfrm>
          <a:prstGeom prst="line">
            <a:avLst/>
          </a:prstGeom>
          <a:noFill/>
          <a:ln w="28575" cap="sq">
            <a:solidFill>
              <a:srgbClr val="FF3300"/>
            </a:solidFill>
            <a:round/>
            <a:headEnd type="none" w="sm" len="sm"/>
            <a:tailEnd type="none" w="sm" len="sm"/>
          </a:ln>
          <a:effectLst/>
        </p:spPr>
        <p:txBody>
          <a:bodyPr/>
          <a:lstStyle/>
          <a:p>
            <a:endParaRPr lang="el-GR" dirty="0"/>
          </a:p>
        </p:txBody>
      </p:sp>
      <p:sp>
        <p:nvSpPr>
          <p:cNvPr id="23564" name="Line 12"/>
          <p:cNvSpPr>
            <a:spLocks noChangeShapeType="1"/>
          </p:cNvSpPr>
          <p:nvPr/>
        </p:nvSpPr>
        <p:spPr bwMode="auto">
          <a:xfrm>
            <a:off x="3060056" y="5157490"/>
            <a:ext cx="4752974" cy="0"/>
          </a:xfrm>
          <a:prstGeom prst="line">
            <a:avLst/>
          </a:prstGeom>
          <a:noFill/>
          <a:ln w="28575" cap="sq">
            <a:solidFill>
              <a:srgbClr val="FF3300"/>
            </a:solidFill>
            <a:round/>
            <a:headEnd type="none" w="sm" len="sm"/>
            <a:tailEnd type="none" w="sm" len="sm"/>
          </a:ln>
          <a:effectLst/>
        </p:spPr>
        <p:txBody>
          <a:bodyPr/>
          <a:lstStyle/>
          <a:p>
            <a:endParaRPr lang="el-GR" dirty="0"/>
          </a:p>
        </p:txBody>
      </p:sp>
      <p:sp>
        <p:nvSpPr>
          <p:cNvPr id="23565" name="Text Box 13"/>
          <p:cNvSpPr txBox="1">
            <a:spLocks noChangeArrowheads="1"/>
          </p:cNvSpPr>
          <p:nvPr/>
        </p:nvSpPr>
        <p:spPr bwMode="auto">
          <a:xfrm>
            <a:off x="5147618" y="1985147"/>
            <a:ext cx="2665412" cy="400110"/>
          </a:xfrm>
          <a:prstGeom prst="rect">
            <a:avLst/>
          </a:prstGeom>
          <a:noFill/>
          <a:ln w="12700" cap="sq">
            <a:solidFill>
              <a:srgbClr val="FFFFFF"/>
            </a:solidFill>
            <a:miter lim="800000"/>
            <a:headEnd type="none" w="sm" len="sm"/>
            <a:tailEnd type="none" w="sm" len="sm"/>
          </a:ln>
          <a:effectLst/>
        </p:spPr>
        <p:txBody>
          <a:bodyPr wrap="square">
            <a:spAutoFit/>
          </a:bodyPr>
          <a:lstStyle/>
          <a:p>
            <a:pPr algn="r">
              <a:spcBef>
                <a:spcPct val="50000"/>
              </a:spcBef>
            </a:pPr>
            <a:r>
              <a:rPr lang="el-GR" sz="2000" dirty="0">
                <a:latin typeface="+mn-lt"/>
              </a:rPr>
              <a:t>Άνω όριο ελέγχου +3</a:t>
            </a:r>
            <a:r>
              <a:rPr lang="en-US" sz="2000" dirty="0">
                <a:latin typeface="+mn-lt"/>
              </a:rPr>
              <a:t>SD</a:t>
            </a:r>
            <a:endParaRPr lang="el-GR" sz="2000" dirty="0">
              <a:latin typeface="+mn-lt"/>
            </a:endParaRPr>
          </a:p>
        </p:txBody>
      </p:sp>
      <p:sp>
        <p:nvSpPr>
          <p:cNvPr id="23566" name="Text Box 14"/>
          <p:cNvSpPr txBox="1">
            <a:spLocks noChangeArrowheads="1"/>
          </p:cNvSpPr>
          <p:nvPr/>
        </p:nvSpPr>
        <p:spPr bwMode="auto">
          <a:xfrm>
            <a:off x="4921024" y="4793434"/>
            <a:ext cx="2892006" cy="400110"/>
          </a:xfrm>
          <a:prstGeom prst="rect">
            <a:avLst/>
          </a:prstGeom>
          <a:noFill/>
          <a:ln w="12700" cap="sq">
            <a:noFill/>
            <a:miter lim="800000"/>
            <a:headEnd type="none" w="sm" len="sm"/>
            <a:tailEnd type="none" w="sm" len="sm"/>
          </a:ln>
          <a:effectLst/>
        </p:spPr>
        <p:txBody>
          <a:bodyPr wrap="square">
            <a:spAutoFit/>
          </a:bodyPr>
          <a:lstStyle/>
          <a:p>
            <a:pPr algn="r">
              <a:spcBef>
                <a:spcPct val="50000"/>
              </a:spcBef>
            </a:pPr>
            <a:r>
              <a:rPr lang="el-GR" sz="2000" dirty="0">
                <a:latin typeface="+mn-lt"/>
              </a:rPr>
              <a:t>Κάτω όριο ελέγχου -3</a:t>
            </a:r>
            <a:r>
              <a:rPr lang="en-US" sz="2000" dirty="0">
                <a:latin typeface="+mn-lt"/>
              </a:rPr>
              <a:t>SD</a:t>
            </a:r>
            <a:endParaRPr lang="el-GR" sz="2000" dirty="0">
              <a:latin typeface="+mn-lt"/>
            </a:endParaRPr>
          </a:p>
        </p:txBody>
      </p:sp>
      <p:sp>
        <p:nvSpPr>
          <p:cNvPr id="23567" name="Line 15"/>
          <p:cNvSpPr>
            <a:spLocks noChangeShapeType="1"/>
          </p:cNvSpPr>
          <p:nvPr/>
        </p:nvSpPr>
        <p:spPr bwMode="auto">
          <a:xfrm>
            <a:off x="1764656" y="2852440"/>
            <a:ext cx="6048374" cy="0"/>
          </a:xfrm>
          <a:prstGeom prst="line">
            <a:avLst/>
          </a:prstGeom>
          <a:noFill/>
          <a:ln w="19050" cap="sq">
            <a:solidFill>
              <a:srgbClr val="006666"/>
            </a:solidFill>
            <a:round/>
            <a:headEnd type="none" w="sm" len="sm"/>
            <a:tailEnd type="none" w="sm" len="sm"/>
          </a:ln>
          <a:effectLst/>
        </p:spPr>
        <p:txBody>
          <a:bodyPr/>
          <a:lstStyle/>
          <a:p>
            <a:endParaRPr lang="el-GR" dirty="0"/>
          </a:p>
        </p:txBody>
      </p:sp>
      <p:sp>
        <p:nvSpPr>
          <p:cNvPr id="23568" name="Line 16"/>
          <p:cNvSpPr>
            <a:spLocks noChangeShapeType="1"/>
          </p:cNvSpPr>
          <p:nvPr/>
        </p:nvSpPr>
        <p:spPr bwMode="auto">
          <a:xfrm flipV="1">
            <a:off x="972492" y="3284240"/>
            <a:ext cx="6840537" cy="0"/>
          </a:xfrm>
          <a:prstGeom prst="line">
            <a:avLst/>
          </a:prstGeom>
          <a:noFill/>
          <a:ln w="19050" cap="sq">
            <a:solidFill>
              <a:srgbClr val="006666"/>
            </a:solidFill>
            <a:round/>
            <a:headEnd type="none" w="sm" len="sm"/>
            <a:tailEnd type="none" w="sm" len="sm"/>
          </a:ln>
          <a:effectLst/>
        </p:spPr>
        <p:txBody>
          <a:bodyPr/>
          <a:lstStyle/>
          <a:p>
            <a:endParaRPr lang="el-GR" dirty="0"/>
          </a:p>
        </p:txBody>
      </p:sp>
      <p:sp>
        <p:nvSpPr>
          <p:cNvPr id="23569" name="Line 17"/>
          <p:cNvSpPr>
            <a:spLocks noChangeShapeType="1"/>
          </p:cNvSpPr>
          <p:nvPr/>
        </p:nvSpPr>
        <p:spPr bwMode="auto">
          <a:xfrm>
            <a:off x="1331266" y="4220865"/>
            <a:ext cx="6481763" cy="0"/>
          </a:xfrm>
          <a:prstGeom prst="line">
            <a:avLst/>
          </a:prstGeom>
          <a:noFill/>
          <a:ln w="19050" cap="sq">
            <a:solidFill>
              <a:srgbClr val="006666"/>
            </a:solidFill>
            <a:round/>
            <a:headEnd type="none" w="sm" len="sm"/>
            <a:tailEnd type="none" w="sm" len="sm"/>
          </a:ln>
          <a:effectLst/>
        </p:spPr>
        <p:txBody>
          <a:bodyPr/>
          <a:lstStyle/>
          <a:p>
            <a:endParaRPr lang="el-GR" dirty="0"/>
          </a:p>
        </p:txBody>
      </p:sp>
      <p:sp>
        <p:nvSpPr>
          <p:cNvPr id="23570" name="Line 18"/>
          <p:cNvSpPr>
            <a:spLocks noChangeShapeType="1"/>
          </p:cNvSpPr>
          <p:nvPr/>
        </p:nvSpPr>
        <p:spPr bwMode="auto">
          <a:xfrm>
            <a:off x="2267892" y="4725690"/>
            <a:ext cx="5545138" cy="0"/>
          </a:xfrm>
          <a:prstGeom prst="line">
            <a:avLst/>
          </a:prstGeom>
          <a:noFill/>
          <a:ln w="19050" cap="sq">
            <a:solidFill>
              <a:srgbClr val="006666"/>
            </a:solidFill>
            <a:round/>
            <a:headEnd type="none" w="sm" len="sm"/>
            <a:tailEnd type="none" w="sm" len="sm"/>
          </a:ln>
          <a:effectLst/>
        </p:spPr>
        <p:txBody>
          <a:bodyPr/>
          <a:lstStyle/>
          <a:p>
            <a:endParaRPr lang="el-GR" dirty="0"/>
          </a:p>
        </p:txBody>
      </p:sp>
      <p:sp>
        <p:nvSpPr>
          <p:cNvPr id="23571" name="Text Box 19"/>
          <p:cNvSpPr txBox="1">
            <a:spLocks noChangeArrowheads="1"/>
          </p:cNvSpPr>
          <p:nvPr/>
        </p:nvSpPr>
        <p:spPr bwMode="auto">
          <a:xfrm>
            <a:off x="6898264" y="2561409"/>
            <a:ext cx="914766" cy="400110"/>
          </a:xfrm>
          <a:prstGeom prst="rect">
            <a:avLst/>
          </a:prstGeom>
          <a:noFill/>
          <a:ln w="12700" cap="sq">
            <a:noFill/>
            <a:miter lim="800000"/>
            <a:headEnd type="none" w="sm" len="sm"/>
            <a:tailEnd type="none" w="sm" len="sm"/>
          </a:ln>
          <a:effectLst/>
        </p:spPr>
        <p:txBody>
          <a:bodyPr wrap="square">
            <a:spAutoFit/>
          </a:bodyPr>
          <a:lstStyle/>
          <a:p>
            <a:pPr algn="r">
              <a:spcBef>
                <a:spcPct val="50000"/>
              </a:spcBef>
            </a:pPr>
            <a:r>
              <a:rPr lang="el-GR" sz="2000" dirty="0">
                <a:latin typeface="+mn-lt"/>
              </a:rPr>
              <a:t>+2</a:t>
            </a:r>
            <a:r>
              <a:rPr lang="en-US" sz="2000" dirty="0">
                <a:latin typeface="+mn-lt"/>
              </a:rPr>
              <a:t>SD</a:t>
            </a:r>
            <a:endParaRPr lang="el-GR" sz="2000" dirty="0">
              <a:latin typeface="+mn-lt"/>
            </a:endParaRPr>
          </a:p>
        </p:txBody>
      </p:sp>
      <p:sp>
        <p:nvSpPr>
          <p:cNvPr id="23572" name="Text Box 20"/>
          <p:cNvSpPr txBox="1">
            <a:spLocks noChangeArrowheads="1"/>
          </p:cNvSpPr>
          <p:nvPr/>
        </p:nvSpPr>
        <p:spPr bwMode="auto">
          <a:xfrm>
            <a:off x="6898264" y="2993209"/>
            <a:ext cx="914766" cy="400110"/>
          </a:xfrm>
          <a:prstGeom prst="rect">
            <a:avLst/>
          </a:prstGeom>
          <a:noFill/>
          <a:ln w="12700" cap="sq">
            <a:noFill/>
            <a:miter lim="800000"/>
            <a:headEnd type="none" w="sm" len="sm"/>
            <a:tailEnd type="none" w="sm" len="sm"/>
          </a:ln>
          <a:effectLst/>
        </p:spPr>
        <p:txBody>
          <a:bodyPr wrap="square">
            <a:spAutoFit/>
          </a:bodyPr>
          <a:lstStyle/>
          <a:p>
            <a:pPr algn="r">
              <a:spcBef>
                <a:spcPct val="50000"/>
              </a:spcBef>
            </a:pPr>
            <a:r>
              <a:rPr lang="el-GR" sz="2000" dirty="0">
                <a:latin typeface="+mn-lt"/>
              </a:rPr>
              <a:t>+1</a:t>
            </a:r>
            <a:r>
              <a:rPr lang="en-US" sz="2000" dirty="0">
                <a:latin typeface="+mn-lt"/>
              </a:rPr>
              <a:t>SD</a:t>
            </a:r>
            <a:endParaRPr lang="el-GR" sz="2000" dirty="0">
              <a:latin typeface="+mn-lt"/>
            </a:endParaRPr>
          </a:p>
        </p:txBody>
      </p:sp>
      <p:sp>
        <p:nvSpPr>
          <p:cNvPr id="23573" name="Text Box 21"/>
          <p:cNvSpPr txBox="1">
            <a:spLocks noChangeArrowheads="1"/>
          </p:cNvSpPr>
          <p:nvPr/>
        </p:nvSpPr>
        <p:spPr bwMode="auto">
          <a:xfrm>
            <a:off x="6898264" y="4433072"/>
            <a:ext cx="914766" cy="400110"/>
          </a:xfrm>
          <a:prstGeom prst="rect">
            <a:avLst/>
          </a:prstGeom>
          <a:noFill/>
          <a:ln w="12700" cap="sq">
            <a:noFill/>
            <a:miter lim="800000"/>
            <a:headEnd type="none" w="sm" len="sm"/>
            <a:tailEnd type="none" w="sm" len="sm"/>
          </a:ln>
          <a:effectLst/>
        </p:spPr>
        <p:txBody>
          <a:bodyPr wrap="square">
            <a:spAutoFit/>
          </a:bodyPr>
          <a:lstStyle/>
          <a:p>
            <a:pPr algn="r">
              <a:spcBef>
                <a:spcPct val="50000"/>
              </a:spcBef>
            </a:pPr>
            <a:r>
              <a:rPr lang="el-GR" sz="2000" dirty="0">
                <a:latin typeface="+mn-lt"/>
              </a:rPr>
              <a:t>-2</a:t>
            </a:r>
            <a:r>
              <a:rPr lang="en-US" sz="2000" dirty="0">
                <a:latin typeface="+mn-lt"/>
              </a:rPr>
              <a:t>SD</a:t>
            </a:r>
            <a:endParaRPr lang="el-GR" sz="2000" dirty="0">
              <a:latin typeface="+mn-lt"/>
            </a:endParaRPr>
          </a:p>
        </p:txBody>
      </p:sp>
      <p:sp>
        <p:nvSpPr>
          <p:cNvPr id="23574" name="Text Box 22"/>
          <p:cNvSpPr txBox="1">
            <a:spLocks noChangeArrowheads="1"/>
          </p:cNvSpPr>
          <p:nvPr/>
        </p:nvSpPr>
        <p:spPr bwMode="auto">
          <a:xfrm>
            <a:off x="6898264" y="3929834"/>
            <a:ext cx="914766" cy="400110"/>
          </a:xfrm>
          <a:prstGeom prst="rect">
            <a:avLst/>
          </a:prstGeom>
          <a:noFill/>
          <a:ln w="12700" cap="sq">
            <a:noFill/>
            <a:miter lim="800000"/>
            <a:headEnd type="none" w="sm" len="sm"/>
            <a:tailEnd type="none" w="sm" len="sm"/>
          </a:ln>
          <a:effectLst/>
        </p:spPr>
        <p:txBody>
          <a:bodyPr wrap="square">
            <a:spAutoFit/>
          </a:bodyPr>
          <a:lstStyle/>
          <a:p>
            <a:pPr algn="r">
              <a:spcBef>
                <a:spcPct val="50000"/>
              </a:spcBef>
            </a:pPr>
            <a:r>
              <a:rPr lang="el-GR" sz="2000" dirty="0">
                <a:latin typeface="+mn-lt"/>
              </a:rPr>
              <a:t>-1</a:t>
            </a:r>
            <a:r>
              <a:rPr lang="en-US" sz="2000" dirty="0">
                <a:latin typeface="+mn-lt"/>
              </a:rPr>
              <a:t>SD</a:t>
            </a:r>
            <a:endParaRPr lang="el-GR" sz="2000" dirty="0">
              <a:latin typeface="+mn-lt"/>
            </a:endParaRPr>
          </a:p>
        </p:txBody>
      </p:sp>
      <p:sp>
        <p:nvSpPr>
          <p:cNvPr id="23577" name="Oval 25"/>
          <p:cNvSpPr>
            <a:spLocks noChangeArrowheads="1"/>
          </p:cNvSpPr>
          <p:nvPr/>
        </p:nvSpPr>
        <p:spPr bwMode="auto">
          <a:xfrm>
            <a:off x="3996680" y="2636540"/>
            <a:ext cx="142875" cy="144462"/>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23579" name="Oval 27"/>
          <p:cNvSpPr>
            <a:spLocks noChangeArrowheads="1"/>
          </p:cNvSpPr>
          <p:nvPr/>
        </p:nvSpPr>
        <p:spPr bwMode="auto">
          <a:xfrm>
            <a:off x="3275955" y="3933527"/>
            <a:ext cx="142875" cy="144463"/>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23580" name="Oval 28"/>
          <p:cNvSpPr>
            <a:spLocks noChangeArrowheads="1"/>
          </p:cNvSpPr>
          <p:nvPr/>
        </p:nvSpPr>
        <p:spPr bwMode="auto">
          <a:xfrm flipH="1" flipV="1">
            <a:off x="4860280" y="2925465"/>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23581" name="Oval 29"/>
          <p:cNvSpPr>
            <a:spLocks noChangeArrowheads="1"/>
          </p:cNvSpPr>
          <p:nvPr/>
        </p:nvSpPr>
        <p:spPr bwMode="auto">
          <a:xfrm flipH="1" flipV="1">
            <a:off x="6084242" y="3789065"/>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23582" name="Oval 30"/>
          <p:cNvSpPr>
            <a:spLocks noChangeArrowheads="1"/>
          </p:cNvSpPr>
          <p:nvPr/>
        </p:nvSpPr>
        <p:spPr bwMode="auto">
          <a:xfrm flipH="1" flipV="1">
            <a:off x="4428480" y="3644602"/>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23583" name="Oval 31"/>
          <p:cNvSpPr>
            <a:spLocks noChangeArrowheads="1"/>
          </p:cNvSpPr>
          <p:nvPr/>
        </p:nvSpPr>
        <p:spPr bwMode="auto">
          <a:xfrm flipV="1">
            <a:off x="6589067" y="2492077"/>
            <a:ext cx="144463"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23584" name="Oval 32"/>
          <p:cNvSpPr>
            <a:spLocks noChangeArrowheads="1"/>
          </p:cNvSpPr>
          <p:nvPr/>
        </p:nvSpPr>
        <p:spPr bwMode="auto">
          <a:xfrm flipH="1" flipV="1">
            <a:off x="2051992" y="3501727"/>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23585" name="Oval 33"/>
          <p:cNvSpPr>
            <a:spLocks noChangeArrowheads="1"/>
          </p:cNvSpPr>
          <p:nvPr/>
        </p:nvSpPr>
        <p:spPr bwMode="auto">
          <a:xfrm flipH="1" flipV="1">
            <a:off x="5292080" y="4436765"/>
            <a:ext cx="142875" cy="142875"/>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l-GR" dirty="0"/>
          </a:p>
        </p:txBody>
      </p:sp>
      <p:sp>
        <p:nvSpPr>
          <p:cNvPr id="23588" name="Freeform 36"/>
          <p:cNvSpPr>
            <a:spLocks/>
          </p:cNvSpPr>
          <p:nvPr/>
        </p:nvSpPr>
        <p:spPr bwMode="auto">
          <a:xfrm>
            <a:off x="683567" y="2420640"/>
            <a:ext cx="2376488" cy="2736850"/>
          </a:xfrm>
          <a:custGeom>
            <a:avLst/>
            <a:gdLst/>
            <a:ahLst/>
            <a:cxnLst>
              <a:cxn ang="0">
                <a:pos x="1315" y="0"/>
              </a:cxn>
              <a:cxn ang="0">
                <a:pos x="0" y="408"/>
              </a:cxn>
              <a:cxn ang="0">
                <a:pos x="1315" y="907"/>
              </a:cxn>
            </a:cxnLst>
            <a:rect l="0" t="0" r="r" b="b"/>
            <a:pathLst>
              <a:path w="1315" h="907">
                <a:moveTo>
                  <a:pt x="1315" y="0"/>
                </a:moveTo>
                <a:cubicBezTo>
                  <a:pt x="657" y="128"/>
                  <a:pt x="0" y="257"/>
                  <a:pt x="0" y="408"/>
                </a:cubicBezTo>
                <a:cubicBezTo>
                  <a:pt x="0" y="559"/>
                  <a:pt x="1111" y="831"/>
                  <a:pt x="1315" y="907"/>
                </a:cubicBezTo>
              </a:path>
            </a:pathLst>
          </a:custGeom>
          <a:noFill/>
          <a:ln w="12700" cap="sq">
            <a:solidFill>
              <a:schemeClr val="tx1"/>
            </a:solidFill>
            <a:round/>
            <a:headEnd type="none" w="sm" len="sm"/>
            <a:tailEnd type="none" w="sm" len="sm"/>
          </a:ln>
          <a:effectLst/>
        </p:spPr>
        <p:txBody>
          <a:bodyPr/>
          <a:lstStyle/>
          <a:p>
            <a:endParaRPr lang="el-GR" dirty="0"/>
          </a:p>
        </p:txBody>
      </p:sp>
      <p:sp>
        <p:nvSpPr>
          <p:cNvPr id="2" name="Title 1"/>
          <p:cNvSpPr>
            <a:spLocks noGrp="1"/>
          </p:cNvSpPr>
          <p:nvPr>
            <p:ph type="title"/>
          </p:nvPr>
        </p:nvSpPr>
        <p:spPr/>
        <p:txBody>
          <a:bodyPr>
            <a:normAutofit/>
          </a:bodyPr>
          <a:lstStyle/>
          <a:p>
            <a:r>
              <a:rPr lang="el-GR" dirty="0"/>
              <a:t>Το διάγραμμα </a:t>
            </a:r>
            <a:r>
              <a:rPr lang="en-US" dirty="0"/>
              <a:t>Levey-Jennings </a:t>
            </a:r>
            <a:endParaRPr lang="el-GR" dirty="0"/>
          </a:p>
        </p:txBody>
      </p:sp>
      <p:sp>
        <p:nvSpPr>
          <p:cNvPr id="26" name="25 - Θέση αριθμού διαφάνειας"/>
          <p:cNvSpPr>
            <a:spLocks noGrp="1"/>
          </p:cNvSpPr>
          <p:nvPr>
            <p:ph type="sldNum" sz="quarter" idx="12"/>
          </p:nvPr>
        </p:nvSpPr>
        <p:spPr/>
        <p:txBody>
          <a:bodyPr/>
          <a:lstStyle/>
          <a:p>
            <a:fld id="{F82637A7-FCEB-4B2A-99BE-60A0AF5E04AD}" type="slidenum">
              <a:rPr lang="el-GR" smtClean="0"/>
              <a:pPr/>
              <a:t>8</a:t>
            </a:fld>
            <a:endParaRPr lang="el-GR" dirty="0"/>
          </a:p>
        </p:txBody>
      </p:sp>
      <p:sp>
        <p:nvSpPr>
          <p:cNvPr id="27" name="Ορθογώνιο 8"/>
          <p:cNvSpPr/>
          <p:nvPr/>
        </p:nvSpPr>
        <p:spPr>
          <a:xfrm>
            <a:off x="1907704" y="5445224"/>
            <a:ext cx="6264696" cy="276999"/>
          </a:xfrm>
          <a:prstGeom prst="rect">
            <a:avLst/>
          </a:prstGeom>
        </p:spPr>
        <p:txBody>
          <a:bodyPr wrap="square">
            <a:spAutoFit/>
          </a:bodyPr>
          <a:lstStyle/>
          <a:p>
            <a:pPr algn="ctr"/>
            <a:r>
              <a:rPr lang="el-GR" sz="1200" dirty="0">
                <a:solidFill>
                  <a:schemeClr val="tx1">
                    <a:lumMod val="75000"/>
                    <a:lumOff val="25000"/>
                  </a:schemeClr>
                </a:solidFill>
                <a:latin typeface="+mn-lt"/>
              </a:rPr>
              <a:t>Εργαστήριο Βιολογικών Υγρών, Τμήμα Ιατρικών Εργαστηρίων, ΤΕΙ Αθηνών</a:t>
            </a:r>
          </a:p>
        </p:txBody>
      </p:sp>
    </p:spTree>
    <p:extLst>
      <p:ext uri="{BB962C8B-B14F-4D97-AF65-F5344CB8AC3E}">
        <p14:creationId xmlns:p14="http://schemas.microsoft.com/office/powerpoint/2010/main" val="2510839263"/>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 calcmode="lin" valueType="num">
                                      <p:cBhvr>
                                        <p:cTn id="7" dur="1000" fill="hold"/>
                                        <p:tgtEl>
                                          <p:spTgt spid="23561"/>
                                        </p:tgtEl>
                                        <p:attrNameLst>
                                          <p:attrName>ppt_w</p:attrName>
                                        </p:attrNameLst>
                                      </p:cBhvr>
                                      <p:tavLst>
                                        <p:tav tm="0">
                                          <p:val>
                                            <p:strVal val="#ppt_w*0.70"/>
                                          </p:val>
                                        </p:tav>
                                        <p:tav tm="100000">
                                          <p:val>
                                            <p:strVal val="#ppt_w"/>
                                          </p:val>
                                        </p:tav>
                                      </p:tavLst>
                                    </p:anim>
                                    <p:anim calcmode="lin" valueType="num">
                                      <p:cBhvr>
                                        <p:cTn id="8" dur="1000" fill="hold"/>
                                        <p:tgtEl>
                                          <p:spTgt spid="23561"/>
                                        </p:tgtEl>
                                        <p:attrNameLst>
                                          <p:attrName>ppt_h</p:attrName>
                                        </p:attrNameLst>
                                      </p:cBhvr>
                                      <p:tavLst>
                                        <p:tav tm="0">
                                          <p:val>
                                            <p:strVal val="#ppt_h"/>
                                          </p:val>
                                        </p:tav>
                                        <p:tav tm="100000">
                                          <p:val>
                                            <p:strVal val="#ppt_h"/>
                                          </p:val>
                                        </p:tav>
                                      </p:tavLst>
                                    </p:anim>
                                    <p:animEffect transition="in" filter="fade">
                                      <p:cBhvr>
                                        <p:cTn id="9" dur="1000"/>
                                        <p:tgtEl>
                                          <p:spTgt spid="23561"/>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23562"/>
                                        </p:tgtEl>
                                        <p:attrNameLst>
                                          <p:attrName>style.visibility</p:attrName>
                                        </p:attrNameLst>
                                      </p:cBhvr>
                                      <p:to>
                                        <p:strVal val="visible"/>
                                      </p:to>
                                    </p:set>
                                    <p:animEffect transition="in" filter="box(in)">
                                      <p:cBhvr>
                                        <p:cTn id="12" dur="500"/>
                                        <p:tgtEl>
                                          <p:spTgt spid="23562"/>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3563"/>
                                        </p:tgtEl>
                                        <p:attrNameLst>
                                          <p:attrName>style.visibility</p:attrName>
                                        </p:attrNameLst>
                                      </p:cBhvr>
                                      <p:to>
                                        <p:strVal val="visible"/>
                                      </p:to>
                                    </p:set>
                                    <p:animEffect transition="in" filter="plus(in)">
                                      <p:cBhvr>
                                        <p:cTn id="17" dur="500"/>
                                        <p:tgtEl>
                                          <p:spTgt spid="23563"/>
                                        </p:tgtEl>
                                      </p:cBhvr>
                                    </p:animEffect>
                                  </p:childTnLst>
                                </p:cTn>
                              </p:par>
                              <p:par>
                                <p:cTn id="18" presetID="13" presetClass="entr" presetSubtype="16" fill="hold" grpId="0" nodeType="withEffect">
                                  <p:stCondLst>
                                    <p:cond delay="0"/>
                                  </p:stCondLst>
                                  <p:childTnLst>
                                    <p:set>
                                      <p:cBhvr>
                                        <p:cTn id="19" dur="1" fill="hold">
                                          <p:stCondLst>
                                            <p:cond delay="0"/>
                                          </p:stCondLst>
                                        </p:cTn>
                                        <p:tgtEl>
                                          <p:spTgt spid="23564"/>
                                        </p:tgtEl>
                                        <p:attrNameLst>
                                          <p:attrName>style.visibility</p:attrName>
                                        </p:attrNameLst>
                                      </p:cBhvr>
                                      <p:to>
                                        <p:strVal val="visible"/>
                                      </p:to>
                                    </p:set>
                                    <p:animEffect transition="in" filter="plus(in)">
                                      <p:cBhvr>
                                        <p:cTn id="20" dur="500"/>
                                        <p:tgtEl>
                                          <p:spTgt spid="23564"/>
                                        </p:tgtEl>
                                      </p:cBhvr>
                                    </p:animEffect>
                                  </p:childTnLst>
                                </p:cTn>
                              </p:par>
                            </p:childTnLst>
                          </p:cTn>
                        </p:par>
                        <p:par>
                          <p:cTn id="21" fill="hold">
                            <p:stCondLst>
                              <p:cond delay="500"/>
                            </p:stCondLst>
                            <p:childTnLst>
                              <p:par>
                                <p:cTn id="22" presetID="4" presetClass="entr" presetSubtype="16" fill="hold" grpId="0" nodeType="afterEffect">
                                  <p:stCondLst>
                                    <p:cond delay="0"/>
                                  </p:stCondLst>
                                  <p:childTnLst>
                                    <p:set>
                                      <p:cBhvr>
                                        <p:cTn id="23" dur="1" fill="hold">
                                          <p:stCondLst>
                                            <p:cond delay="0"/>
                                          </p:stCondLst>
                                        </p:cTn>
                                        <p:tgtEl>
                                          <p:spTgt spid="23565"/>
                                        </p:tgtEl>
                                        <p:attrNameLst>
                                          <p:attrName>style.visibility</p:attrName>
                                        </p:attrNameLst>
                                      </p:cBhvr>
                                      <p:to>
                                        <p:strVal val="visible"/>
                                      </p:to>
                                    </p:set>
                                    <p:animEffect transition="in" filter="box(in)">
                                      <p:cBhvr>
                                        <p:cTn id="24" dur="500"/>
                                        <p:tgtEl>
                                          <p:spTgt spid="23565"/>
                                        </p:tgtEl>
                                      </p:cBhvr>
                                    </p:animEffect>
                                  </p:childTnLst>
                                </p:cTn>
                              </p:par>
                            </p:childTnLst>
                          </p:cTn>
                        </p:par>
                        <p:par>
                          <p:cTn id="25" fill="hold">
                            <p:stCondLst>
                              <p:cond delay="1000"/>
                            </p:stCondLst>
                            <p:childTnLst>
                              <p:par>
                                <p:cTn id="26" presetID="13" presetClass="entr" presetSubtype="16" fill="hold" grpId="0" nodeType="afterEffect">
                                  <p:stCondLst>
                                    <p:cond delay="0"/>
                                  </p:stCondLst>
                                  <p:childTnLst>
                                    <p:set>
                                      <p:cBhvr>
                                        <p:cTn id="27" dur="1" fill="hold">
                                          <p:stCondLst>
                                            <p:cond delay="0"/>
                                          </p:stCondLst>
                                        </p:cTn>
                                        <p:tgtEl>
                                          <p:spTgt spid="23566"/>
                                        </p:tgtEl>
                                        <p:attrNameLst>
                                          <p:attrName>style.visibility</p:attrName>
                                        </p:attrNameLst>
                                      </p:cBhvr>
                                      <p:to>
                                        <p:strVal val="visible"/>
                                      </p:to>
                                    </p:set>
                                    <p:animEffect transition="in" filter="plus(in)">
                                      <p:cBhvr>
                                        <p:cTn id="28" dur="500"/>
                                        <p:tgtEl>
                                          <p:spTgt spid="23566"/>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23567"/>
                                        </p:tgtEl>
                                        <p:attrNameLst>
                                          <p:attrName>style.visibility</p:attrName>
                                        </p:attrNameLst>
                                      </p:cBhvr>
                                      <p:to>
                                        <p:strVal val="visible"/>
                                      </p:to>
                                    </p:set>
                                    <p:animEffect transition="in" filter="plus(in)">
                                      <p:cBhvr>
                                        <p:cTn id="33" dur="500"/>
                                        <p:tgtEl>
                                          <p:spTgt spid="23567"/>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23568"/>
                                        </p:tgtEl>
                                        <p:attrNameLst>
                                          <p:attrName>style.visibility</p:attrName>
                                        </p:attrNameLst>
                                      </p:cBhvr>
                                      <p:to>
                                        <p:strVal val="visible"/>
                                      </p:to>
                                    </p:set>
                                    <p:animEffect transition="in" filter="plus(in)">
                                      <p:cBhvr>
                                        <p:cTn id="36" dur="500"/>
                                        <p:tgtEl>
                                          <p:spTgt spid="23568"/>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23569"/>
                                        </p:tgtEl>
                                        <p:attrNameLst>
                                          <p:attrName>style.visibility</p:attrName>
                                        </p:attrNameLst>
                                      </p:cBhvr>
                                      <p:to>
                                        <p:strVal val="visible"/>
                                      </p:to>
                                    </p:set>
                                    <p:animEffect transition="in" filter="plus(in)">
                                      <p:cBhvr>
                                        <p:cTn id="39" dur="500"/>
                                        <p:tgtEl>
                                          <p:spTgt spid="23569"/>
                                        </p:tgtEl>
                                      </p:cBhvr>
                                    </p:animEffect>
                                  </p:childTnLst>
                                </p:cTn>
                              </p:par>
                              <p:par>
                                <p:cTn id="40" presetID="13" presetClass="entr" presetSubtype="16" fill="hold" grpId="0" nodeType="withEffect">
                                  <p:stCondLst>
                                    <p:cond delay="0"/>
                                  </p:stCondLst>
                                  <p:childTnLst>
                                    <p:set>
                                      <p:cBhvr>
                                        <p:cTn id="41" dur="1" fill="hold">
                                          <p:stCondLst>
                                            <p:cond delay="0"/>
                                          </p:stCondLst>
                                        </p:cTn>
                                        <p:tgtEl>
                                          <p:spTgt spid="23570"/>
                                        </p:tgtEl>
                                        <p:attrNameLst>
                                          <p:attrName>style.visibility</p:attrName>
                                        </p:attrNameLst>
                                      </p:cBhvr>
                                      <p:to>
                                        <p:strVal val="visible"/>
                                      </p:to>
                                    </p:set>
                                    <p:animEffect transition="in" filter="plus(in)">
                                      <p:cBhvr>
                                        <p:cTn id="42" dur="500"/>
                                        <p:tgtEl>
                                          <p:spTgt spid="2357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3571"/>
                                        </p:tgtEl>
                                        <p:attrNameLst>
                                          <p:attrName>style.visibility</p:attrName>
                                        </p:attrNameLst>
                                      </p:cBhvr>
                                      <p:to>
                                        <p:strVal val="visible"/>
                                      </p:to>
                                    </p:set>
                                    <p:animEffect transition="in" filter="box(in)">
                                      <p:cBhvr>
                                        <p:cTn id="47" dur="500"/>
                                        <p:tgtEl>
                                          <p:spTgt spid="23571"/>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3572"/>
                                        </p:tgtEl>
                                        <p:attrNameLst>
                                          <p:attrName>style.visibility</p:attrName>
                                        </p:attrNameLst>
                                      </p:cBhvr>
                                      <p:to>
                                        <p:strVal val="visible"/>
                                      </p:to>
                                    </p:set>
                                    <p:animEffect transition="in" filter="box(in)">
                                      <p:cBhvr>
                                        <p:cTn id="50" dur="500"/>
                                        <p:tgtEl>
                                          <p:spTgt spid="23572"/>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23573"/>
                                        </p:tgtEl>
                                        <p:attrNameLst>
                                          <p:attrName>style.visibility</p:attrName>
                                        </p:attrNameLst>
                                      </p:cBhvr>
                                      <p:to>
                                        <p:strVal val="visible"/>
                                      </p:to>
                                    </p:set>
                                    <p:animEffect transition="in" filter="box(in)">
                                      <p:cBhvr>
                                        <p:cTn id="53" dur="500"/>
                                        <p:tgtEl>
                                          <p:spTgt spid="23573"/>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23574"/>
                                        </p:tgtEl>
                                        <p:attrNameLst>
                                          <p:attrName>style.visibility</p:attrName>
                                        </p:attrNameLst>
                                      </p:cBhvr>
                                      <p:to>
                                        <p:strVal val="visible"/>
                                      </p:to>
                                    </p:set>
                                    <p:animEffect transition="in" filter="box(in)">
                                      <p:cBhvr>
                                        <p:cTn id="56" dur="500"/>
                                        <p:tgtEl>
                                          <p:spTgt spid="23574"/>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23577"/>
                                        </p:tgtEl>
                                        <p:attrNameLst>
                                          <p:attrName>style.visibility</p:attrName>
                                        </p:attrNameLst>
                                      </p:cBhvr>
                                      <p:to>
                                        <p:strVal val="visible"/>
                                      </p:to>
                                    </p:set>
                                    <p:animEffect transition="in" filter="box(in)">
                                      <p:cBhvr>
                                        <p:cTn id="61" dur="500"/>
                                        <p:tgtEl>
                                          <p:spTgt spid="23577"/>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23580"/>
                                        </p:tgtEl>
                                        <p:attrNameLst>
                                          <p:attrName>style.visibility</p:attrName>
                                        </p:attrNameLst>
                                      </p:cBhvr>
                                      <p:to>
                                        <p:strVal val="visible"/>
                                      </p:to>
                                    </p:set>
                                    <p:animEffect transition="in" filter="box(in)">
                                      <p:cBhvr>
                                        <p:cTn id="64" dur="500"/>
                                        <p:tgtEl>
                                          <p:spTgt spid="23580"/>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23583"/>
                                        </p:tgtEl>
                                        <p:attrNameLst>
                                          <p:attrName>style.visibility</p:attrName>
                                        </p:attrNameLst>
                                      </p:cBhvr>
                                      <p:to>
                                        <p:strVal val="visible"/>
                                      </p:to>
                                    </p:set>
                                    <p:animEffect transition="in" filter="box(in)">
                                      <p:cBhvr>
                                        <p:cTn id="67" dur="500"/>
                                        <p:tgtEl>
                                          <p:spTgt spid="23583"/>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23585"/>
                                        </p:tgtEl>
                                        <p:attrNameLst>
                                          <p:attrName>style.visibility</p:attrName>
                                        </p:attrNameLst>
                                      </p:cBhvr>
                                      <p:to>
                                        <p:strVal val="visible"/>
                                      </p:to>
                                    </p:set>
                                    <p:animEffect transition="in" filter="box(in)">
                                      <p:cBhvr>
                                        <p:cTn id="70" dur="500"/>
                                        <p:tgtEl>
                                          <p:spTgt spid="23585"/>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23581"/>
                                        </p:tgtEl>
                                        <p:attrNameLst>
                                          <p:attrName>style.visibility</p:attrName>
                                        </p:attrNameLst>
                                      </p:cBhvr>
                                      <p:to>
                                        <p:strVal val="visible"/>
                                      </p:to>
                                    </p:set>
                                    <p:animEffect transition="in" filter="box(in)">
                                      <p:cBhvr>
                                        <p:cTn id="73" dur="500"/>
                                        <p:tgtEl>
                                          <p:spTgt spid="23581"/>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3582"/>
                                        </p:tgtEl>
                                        <p:attrNameLst>
                                          <p:attrName>style.visibility</p:attrName>
                                        </p:attrNameLst>
                                      </p:cBhvr>
                                      <p:to>
                                        <p:strVal val="visible"/>
                                      </p:to>
                                    </p:set>
                                    <p:animEffect transition="in" filter="box(in)">
                                      <p:cBhvr>
                                        <p:cTn id="76" dur="500"/>
                                        <p:tgtEl>
                                          <p:spTgt spid="23582"/>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23579"/>
                                        </p:tgtEl>
                                        <p:attrNameLst>
                                          <p:attrName>style.visibility</p:attrName>
                                        </p:attrNameLst>
                                      </p:cBhvr>
                                      <p:to>
                                        <p:strVal val="visible"/>
                                      </p:to>
                                    </p:set>
                                    <p:animEffect transition="in" filter="box(in)">
                                      <p:cBhvr>
                                        <p:cTn id="79" dur="500"/>
                                        <p:tgtEl>
                                          <p:spTgt spid="23579"/>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23584"/>
                                        </p:tgtEl>
                                        <p:attrNameLst>
                                          <p:attrName>style.visibility</p:attrName>
                                        </p:attrNameLst>
                                      </p:cBhvr>
                                      <p:to>
                                        <p:strVal val="visible"/>
                                      </p:to>
                                    </p:set>
                                    <p:animEffect transition="in" filter="box(in)">
                                      <p:cBhvr>
                                        <p:cTn id="82" dur="500"/>
                                        <p:tgtEl>
                                          <p:spTgt spid="23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2" grpId="0"/>
      <p:bldP spid="23563" grpId="0" animBg="1"/>
      <p:bldP spid="23564" grpId="0" animBg="1"/>
      <p:bldP spid="23565" grpId="0" animBg="1"/>
      <p:bldP spid="23566" grpId="0"/>
      <p:bldP spid="23567" grpId="0" animBg="1"/>
      <p:bldP spid="23568" grpId="0" animBg="1"/>
      <p:bldP spid="23569" grpId="0" animBg="1"/>
      <p:bldP spid="23570" grpId="0" animBg="1"/>
      <p:bldP spid="23571" grpId="0"/>
      <p:bldP spid="23572" grpId="0"/>
      <p:bldP spid="23573" grpId="0"/>
      <p:bldP spid="23574" grpId="0"/>
      <p:bldP spid="23577" grpId="0" animBg="1"/>
      <p:bldP spid="23579" grpId="0" animBg="1"/>
      <p:bldP spid="23580" grpId="0" animBg="1"/>
      <p:bldP spid="23581" grpId="0" animBg="1"/>
      <p:bldP spid="23582" grpId="0" animBg="1"/>
      <p:bldP spid="23583" grpId="0" animBg="1"/>
      <p:bldP spid="23584" grpId="0" animBg="1"/>
      <p:bldP spid="2358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1db1b72aff55183e9b329cf4b1dd83515a85a7"/>
</p:tagLst>
</file>

<file path=ppt/theme/theme1.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TotalTime>
  <Words>5285</Words>
  <Application>Microsoft Office PowerPoint</Application>
  <PresentationFormat>Προβολή στην οθόνη (4:3)</PresentationFormat>
  <Paragraphs>826</Paragraphs>
  <Slides>62</Slides>
  <Notes>38</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4</vt:i4>
      </vt:variant>
      <vt:variant>
        <vt:lpstr>Τίτλοι διαφανειών</vt:lpstr>
      </vt:variant>
      <vt:variant>
        <vt:i4>62</vt:i4>
      </vt:variant>
    </vt:vector>
  </HeadingPairs>
  <TitlesOfParts>
    <vt:vector size="68" baseType="lpstr">
      <vt:lpstr>OC_template_updated</vt:lpstr>
      <vt:lpstr>1_OC_template_updated</vt:lpstr>
      <vt:lpstr>Graph</vt:lpstr>
      <vt:lpstr>Εξίσωση</vt:lpstr>
      <vt:lpstr>Equation</vt:lpstr>
      <vt:lpstr>Εικόνα bitmap</vt:lpstr>
      <vt:lpstr>Κλινική Χημεία Ι (Θ)</vt:lpstr>
      <vt:lpstr>O εσωτερικός έλεγχος ποιότητας με το διάγραμμα Levey-Jennings</vt:lpstr>
      <vt:lpstr>Διαγράμματα ελέγχου  (control charts)</vt:lpstr>
      <vt:lpstr>Το διάγραμμα Shewhart  (1 από 2) </vt:lpstr>
      <vt:lpstr>Το διάγραμμα Shewhart  (2 από 2) </vt:lpstr>
      <vt:lpstr>Διαγράμματα ελέγχου</vt:lpstr>
      <vt:lpstr>Η δημιουργία του διαγράμματος Levey-Jennings (1 από 2)</vt:lpstr>
      <vt:lpstr>Η δημιουργία του διαγράμματος Levey-Jennings (2 από 2)</vt:lpstr>
      <vt:lpstr>Το διάγραμμα Levey-Jennings </vt:lpstr>
      <vt:lpstr>Σφάλματα</vt:lpstr>
      <vt:lpstr>Εκτυπώσεις διαγραμμάτων ελέγχου αναλυτών (1 από  2)</vt:lpstr>
      <vt:lpstr>Εκτυπώσεις διαγραμμάτων ελέγχου αναλυτών (2 από  2)</vt:lpstr>
      <vt:lpstr>Μηνιαία έκθεση αποτελεσμάτων QC του αναλυτή ΑΒΧ Pentra</vt:lpstr>
      <vt:lpstr> Τα κριτήρια Westgard</vt:lpstr>
      <vt:lpstr> Τα κριτήρια Westgard σε ένα μόνο επίπεδο </vt:lpstr>
      <vt:lpstr> Η ερμηνεία των κριτηρίων Westgard 1/2</vt:lpstr>
      <vt:lpstr> Η ερμηνεία των κριτηρίων Westgard 2/2</vt:lpstr>
      <vt:lpstr>Tα κριτήρια Westgard υπάρχουν σήμερα στο λογισμικό πολλών αναλυτών</vt:lpstr>
      <vt:lpstr>Tα κριτήρια Westgard υπάρχουν σήμερα και στο λογισμικό πολλών εργαστηρίων (LIS)</vt:lpstr>
      <vt:lpstr>Κριτήρια Westgard με δύο επίπεδα  (1 από 2)</vt:lpstr>
      <vt:lpstr>Πόσα επίπεδα ελέγχου θα πρέπει να χρησιμοποιούνται;</vt:lpstr>
      <vt:lpstr>Κριτήρια Westgard με δύο επίπεδα  (2 από 2)</vt:lpstr>
      <vt:lpstr>Κριτήρια Westgard με τρία επίπεδα</vt:lpstr>
      <vt:lpstr>Ένα σπάνιο συστηματικό σφάλμα το 5t ή 7t (t = trend = τάση)</vt:lpstr>
      <vt:lpstr>Διάγραμμα Jennings &amp; κριτήρια Westgard</vt:lpstr>
      <vt:lpstr>Τα όρια ελέγχου δεν παραμένουν σταθερά</vt:lpstr>
      <vt:lpstr>Τυποποιημένο διάγραμμα Levey-Jennings (1 από 2)</vt:lpstr>
      <vt:lpstr>Τυποποιημένο διάγραμμα Levey-Jennings (2 από 2)</vt:lpstr>
      <vt:lpstr>Διάγραμμα Jennings &amp; κριτήρια Westgard</vt:lpstr>
      <vt:lpstr>O εσωτερικός έλεγχος ποιότητας με τιμές ασθενών</vt:lpstr>
      <vt:lpstr>Ο SPC που βασίζεται στα αποτελέσματα των ασθενών ανιχνεύει σφάλματα και λάθη</vt:lpstr>
      <vt:lpstr>Μέθοδοι ελέγχου ποιότητας που βασίζονται στα αποτελέσματα ενός ασθενούς</vt:lpstr>
      <vt:lpstr>Διαφορές δέλτα (Delta check)</vt:lpstr>
      <vt:lpstr>Όρια ελέγχου delta check (1 από 8)</vt:lpstr>
      <vt:lpstr>Όρια ελέγχου delta check  που βασίζονται στη βιολογική διακύμανση (2 από 8)</vt:lpstr>
      <vt:lpstr>Όρια ελέγχου delta check Παράδειγμα βιολογικών διακυμάνσεων από τη διεθνή βιβλιογραφία (3 από 8)</vt:lpstr>
      <vt:lpstr>Όρια ελέγχου delta check Παράδειγμα βιολογικών διακυμάνσεων από τη διεθνή βιβλιογραφία (4 από 8)</vt:lpstr>
      <vt:lpstr>Όρια ελέγχου delta check  που υπολογίζονται με στατιστική μέθοδο (5 από 8)</vt:lpstr>
      <vt:lpstr>Όρια ελέγχου delta check  Παράδειγμα υπολογισμού με στατιστική μέθοδο (6 από 8)</vt:lpstr>
      <vt:lpstr>Όρια ελέγχου delta check  Παράδειγμα υπολογισμού με στατιστική μέθοδο (7 από 8)</vt:lpstr>
      <vt:lpstr>Όρια ελέγχου delta check  Παράδειγμα υπολογισμού με στατιστική μέθοδο (8 από 8)</vt:lpstr>
      <vt:lpstr>Όρια πανικού ή κρίσιμες τιμές</vt:lpstr>
      <vt:lpstr>Μερικές κρίσιμες τιμές βιοχημικών εξετάσεων</vt:lpstr>
      <vt:lpstr>Μέθοδοι ελέγχου ποιότητας που βασίζονται στα αποτελέσματα πολλών ασθενών</vt:lpstr>
      <vt:lpstr>Η ημερήσια φυσιολογική μέση τιμή (ΗΜΕΤ)</vt:lpstr>
      <vt:lpstr>Παράδειγμα εφαρμογής ΗΜΕΤ στην γλυκόζη</vt:lpstr>
      <vt:lpstr>Ημερήσια φυσιολογική μέση τιμή</vt:lpstr>
      <vt:lpstr>Το διάγραμμα Cembrowski για τον υπολογισμό του ελάχιστου αριθμού ασθενών για σταθερή μέση τιμή</vt:lpstr>
      <vt:lpstr>Aνιοντικό άνοιγμα</vt:lpstr>
      <vt:lpstr>Ο έλεγχος ποιότητας στους αιματολογικούς αναλυτές</vt:lpstr>
      <vt:lpstr>Μερικά ακόμα θέματα</vt:lpstr>
      <vt:lpstr>Αλγόριθμος Bull ((X_B ) ̅)</vt:lpstr>
      <vt:lpstr>Εξομάλυνση από τον αλγόριθμο του Bull</vt:lpstr>
      <vt:lpstr>Έλεγχος επιμόλυνσης (Carry over)  (1 από 2)</vt:lpstr>
      <vt:lpstr>Έλεγχος επιμόλυνσης (Carry over)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44</cp:revision>
  <dcterms:created xsi:type="dcterms:W3CDTF">2013-03-04T13:35:19Z</dcterms:created>
  <dcterms:modified xsi:type="dcterms:W3CDTF">2015-03-26T14:07:42Z</dcterms:modified>
</cp:coreProperties>
</file>