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9" r:id="rId1"/>
    <p:sldMasterId id="2147483722" r:id="rId2"/>
  </p:sldMasterIdLst>
  <p:notesMasterIdLst>
    <p:notesMasterId r:id="rId33"/>
  </p:notesMasterIdLst>
  <p:handoutMasterIdLst>
    <p:handoutMasterId r:id="rId34"/>
  </p:handoutMasterIdLst>
  <p:sldIdLst>
    <p:sldId id="290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0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5F4E5-5C54-4DD1-B928-CB34B48083E5}" type="slidenum">
              <a:rPr lang="el-GR" altLang="el-GR" smtClean="0">
                <a:solidFill>
                  <a:srgbClr val="000000"/>
                </a:solidFill>
              </a:rPr>
              <a:pPr/>
              <a:t>16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0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2DB98-2813-4C1F-A1A2-A53F96DB3DC4}" type="slidenum">
              <a:rPr lang="el-GR" altLang="el-GR" smtClean="0">
                <a:solidFill>
                  <a:srgbClr val="000000"/>
                </a:solidFill>
              </a:rPr>
              <a:pPr/>
              <a:t>18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1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C366AF-2307-43F8-9BFE-C76384CB7B71}" type="slidenum">
              <a:rPr lang="el-GR" altLang="el-GR" smtClean="0">
                <a:solidFill>
                  <a:srgbClr val="000000"/>
                </a:solidFill>
              </a:rPr>
              <a:pPr/>
              <a:t>19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C9A77-813F-4B98-A093-91E88B3BC914}" type="slidenum">
              <a:rPr lang="el-GR" altLang="el-GR" smtClean="0">
                <a:solidFill>
                  <a:srgbClr val="000000"/>
                </a:solidFill>
              </a:rPr>
              <a:pPr/>
              <a:t>20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386BC-5C45-4278-908C-EFA367CC7D6C}" type="slidenum">
              <a:rPr lang="el-GR" altLang="el-GR" smtClean="0">
                <a:solidFill>
                  <a:srgbClr val="000000"/>
                </a:solidFill>
              </a:rPr>
              <a:pPr/>
              <a:t>21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4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6">
              <a:defRPr/>
            </a:pPr>
            <a:endParaRPr lang="el-GR" dirty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F4DD9-EC12-449D-916B-43E993ACAF29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3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03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9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8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4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4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>
              <a:cs typeface="Arial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9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9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4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4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64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4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1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2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9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7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2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03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4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0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8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800000"/>
                </a:solidFill>
              </a:rPr>
              <a:t>Ενότητα 4</a:t>
            </a:r>
            <a:r>
              <a:rPr lang="el-GR" sz="2400" dirty="0">
                <a:solidFill>
                  <a:srgbClr val="800000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>
                <a:solidFill>
                  <a:srgbClr val="800000"/>
                </a:solidFill>
              </a:rPr>
              <a:t>«</a:t>
            </a:r>
            <a:r>
              <a:rPr lang="el-GR" sz="2400" b="1" kern="0" dirty="0">
                <a:solidFill>
                  <a:srgbClr val="800000"/>
                </a:solidFill>
                <a:cs typeface="Times New Roman" pitchFamily="18" charset="0"/>
              </a:rPr>
              <a:t>Οικονομία της Καρδιακής Λειτουργίας: Αρτηριακή Πίεση, Διπλό Γινόμενο</a:t>
            </a:r>
            <a:r>
              <a:rPr lang="el-GR" sz="2400" b="1" dirty="0" smtClean="0">
                <a:solidFill>
                  <a:srgbClr val="800000"/>
                </a:solidFill>
                <a:cs typeface="Arial" pitchFamily="34" charset="0"/>
              </a:rPr>
              <a:t>»</a:t>
            </a:r>
            <a:endParaRPr lang="en-US" sz="2400" b="1" dirty="0" smtClean="0">
              <a:solidFill>
                <a:srgbClr val="800000"/>
              </a:solidFill>
              <a:cs typeface="Arial" pitchFamily="34" charset="0"/>
            </a:endParaRPr>
          </a:p>
          <a:p>
            <a:pPr>
              <a:defRPr/>
            </a:pPr>
            <a:endParaRPr lang="el-GR" sz="2400" b="1" dirty="0">
              <a:solidFill>
                <a:srgbClr val="80000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l-GR" sz="2000" b="1" dirty="0">
                <a:solidFill>
                  <a:prstClr val="black"/>
                </a:solidFill>
              </a:rPr>
              <a:t>Δρ.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b="1" dirty="0">
                <a:solidFill>
                  <a:prstClr val="black"/>
                </a:solidFill>
              </a:rPr>
              <a:t>Γεώργιος Παπαθανασίου,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MSc, PhD</a:t>
            </a:r>
            <a:endParaRPr lang="el-GR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000" dirty="0">
                <a:solidFill>
                  <a:prstClr val="black"/>
                </a:solidFill>
              </a:rPr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180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>
                <a:cs typeface="Times New Roman" pitchFamily="18" charset="0"/>
              </a:rPr>
              <a:t>Αερόβια Άσκηση και 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Αρτηριακή Πίεση</a:t>
            </a:r>
            <a:endParaRPr lang="el-GR" sz="2800" dirty="0">
              <a:effectLst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rmAutofit lnSpcReduction="10000"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2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Στη διάρκεια της αερόβιας άσκησης, η επίδραση του ΝΟ, η ρυθμική ενεργοποίηση μεγάλων μυϊκών ομάδων και η επακόλουθη εκτεταμένη αγγειοδιαστολή συμβάλλουν στη μείωση των ολικών περιφερικών αγγειακών αντιστάσεων.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l-GR" sz="11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Έτσι, παρ</a:t>
            </a:r>
            <a:r>
              <a:rPr lang="el-GR" sz="2400" dirty="0">
                <a:cs typeface="Arial" pitchFamily="34" charset="0"/>
              </a:rPr>
              <a:t>` όλη την αύξηση της καρδιακής παροχής (</a:t>
            </a:r>
            <a:r>
              <a:rPr lang="en-US" sz="2400" dirty="0">
                <a:cs typeface="Arial" pitchFamily="34" charset="0"/>
              </a:rPr>
              <a:t>volume overload</a:t>
            </a:r>
            <a:r>
              <a:rPr lang="el-GR" sz="2400" dirty="0">
                <a:cs typeface="Arial" pitchFamily="34" charset="0"/>
              </a:rPr>
              <a:t>), η άνοδος της </a:t>
            </a:r>
            <a:r>
              <a:rPr lang="el-GR" sz="2400" dirty="0" smtClean="0">
                <a:cs typeface="Arial" pitchFamily="34" charset="0"/>
              </a:rPr>
              <a:t>συστολικής ΑΠ </a:t>
            </a:r>
            <a:r>
              <a:rPr lang="el-GR" sz="2400" dirty="0">
                <a:cs typeface="Arial" pitchFamily="34" charset="0"/>
              </a:rPr>
              <a:t>είναι </a:t>
            </a:r>
            <a:r>
              <a:rPr lang="el-GR" sz="2400" dirty="0" smtClean="0">
                <a:cs typeface="Arial" pitchFamily="34" charset="0"/>
              </a:rPr>
              <a:t>ομαλή και ελεγχόμενη, </a:t>
            </a:r>
            <a:r>
              <a:rPr lang="el-GR" sz="2400" dirty="0">
                <a:cs typeface="Arial" pitchFamily="34" charset="0"/>
              </a:rPr>
              <a:t>ενώ η </a:t>
            </a:r>
            <a:r>
              <a:rPr lang="el-GR" sz="2400" dirty="0" smtClean="0">
                <a:cs typeface="Arial" pitchFamily="34" charset="0"/>
              </a:rPr>
              <a:t>διαστολική ΑΠ </a:t>
            </a:r>
            <a:r>
              <a:rPr lang="el-GR" sz="2400" dirty="0">
                <a:cs typeface="Arial" pitchFamily="34" charset="0"/>
              </a:rPr>
              <a:t>δεν μεταβάλλεται σημαντικά και εμφανίζει μικρές αυξομειώσεις γύρω από τιμές ηρεμίας</a:t>
            </a:r>
            <a:r>
              <a:rPr lang="el-GR" sz="2400" dirty="0" smtClean="0">
                <a:cs typeface="Arial" pitchFamily="34" charset="0"/>
              </a:rPr>
              <a:t>.</a:t>
            </a:r>
            <a:br>
              <a:rPr lang="el-GR" sz="2400" dirty="0" smtClean="0">
                <a:cs typeface="Arial" pitchFamily="34" charset="0"/>
              </a:rPr>
            </a:br>
            <a:endParaRPr lang="el-GR" sz="2400" dirty="0">
              <a:cs typeface="Arial" pitchFamily="34" charset="0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8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>
                <a:cs typeface="Times New Roman" pitchFamily="18" charset="0"/>
              </a:rPr>
              <a:t>Έντονη Αναερόβια Άσκηση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και Αρτηριακή Πίεση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C66"/>
              </a:buClr>
              <a:defRPr/>
            </a:pPr>
            <a:endParaRPr lang="el-GR" sz="2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n-US" sz="2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Αντίθετα, κατά </a:t>
            </a:r>
            <a:r>
              <a:rPr lang="el-GR" sz="2400" dirty="0">
                <a:cs typeface="Arial" pitchFamily="34" charset="0"/>
              </a:rPr>
              <a:t>την έντονη αναερόβια ισομετρική άσκηση ή την άσκηση με μεγάλα βάρη, </a:t>
            </a:r>
            <a:r>
              <a:rPr lang="el-GR" sz="2400" dirty="0" smtClean="0">
                <a:cs typeface="Arial" pitchFamily="34" charset="0"/>
              </a:rPr>
              <a:t>η έντονη εκφόρτιση  του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συμπαθητικού συστήματος, η </a:t>
            </a:r>
            <a:r>
              <a:rPr lang="el-GR" sz="2400" dirty="0">
                <a:cs typeface="Arial" pitchFamily="34" charset="0"/>
              </a:rPr>
              <a:t>γενικευμένη </a:t>
            </a:r>
            <a:r>
              <a:rPr lang="el-GR" sz="2400" dirty="0" smtClean="0">
                <a:cs typeface="Arial" pitchFamily="34" charset="0"/>
              </a:rPr>
              <a:t>αγγειοσύσπαση </a:t>
            </a:r>
            <a:r>
              <a:rPr lang="el-GR" sz="2400" dirty="0">
                <a:cs typeface="Arial" pitchFamily="34" charset="0"/>
              </a:rPr>
              <a:t>και ο χωροταξικός περιορισμός των μικρών αγγείων από την έντονη </a:t>
            </a:r>
            <a:r>
              <a:rPr lang="el-GR" sz="2400" dirty="0" smtClean="0">
                <a:cs typeface="Arial" pitchFamily="34" charset="0"/>
              </a:rPr>
              <a:t>μυϊκή </a:t>
            </a:r>
            <a:r>
              <a:rPr lang="el-GR" sz="2400" dirty="0">
                <a:cs typeface="Arial" pitchFamily="34" charset="0"/>
              </a:rPr>
              <a:t>δραστηριότητα, αυξάνουν υπέρμετρα τις ολικές περιφερικές αγγειακές αντιστάσεις (</a:t>
            </a:r>
            <a:r>
              <a:rPr lang="en-US" sz="2400" dirty="0">
                <a:cs typeface="Arial" pitchFamily="34" charset="0"/>
              </a:rPr>
              <a:t>pressure overload</a:t>
            </a:r>
            <a:r>
              <a:rPr lang="el-GR" sz="2400" dirty="0">
                <a:cs typeface="Arial" pitchFamily="34" charset="0"/>
              </a:rPr>
              <a:t>), με συνέπεια τη σημαντική άνοδο της </a:t>
            </a:r>
            <a:r>
              <a:rPr lang="el-GR" sz="2400" dirty="0" smtClean="0">
                <a:cs typeface="Arial" pitchFamily="34" charset="0"/>
              </a:rPr>
              <a:t>συστολικής ΑΠ </a:t>
            </a:r>
            <a:r>
              <a:rPr lang="el-GR" sz="2400" dirty="0">
                <a:cs typeface="Arial" pitchFamily="34" charset="0"/>
              </a:rPr>
              <a:t>αλλά και της </a:t>
            </a:r>
            <a:r>
              <a:rPr lang="el-GR" sz="2400" dirty="0" smtClean="0">
                <a:cs typeface="Arial" pitchFamily="34" charset="0"/>
              </a:rPr>
              <a:t>διαστολικής ΑΠ. 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75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sz="4000" dirty="0" smtClean="0">
                <a:cs typeface="Times New Roman" pitchFamily="18" charset="0"/>
              </a:rPr>
              <a:t>Διπλό Γινόμενο (ΔΓ)</a:t>
            </a:r>
            <a:endParaRPr lang="el-GR" sz="4000" dirty="0">
              <a:cs typeface="Times New Roman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32448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Διπλό </a:t>
            </a:r>
            <a:r>
              <a:rPr lang="el-GR" sz="2400" dirty="0">
                <a:cs typeface="Arial" pitchFamily="34" charset="0"/>
              </a:rPr>
              <a:t>γινόμενο (ΔΓ) ή γινόμενο </a:t>
            </a:r>
            <a:r>
              <a:rPr lang="el-GR" sz="2400" dirty="0" smtClean="0">
                <a:cs typeface="Arial" pitchFamily="34" charset="0"/>
              </a:rPr>
              <a:t>συχνότητας - πίεσης (</a:t>
            </a:r>
            <a:r>
              <a:rPr lang="en-US" sz="2400" dirty="0" smtClean="0">
                <a:cs typeface="Arial" pitchFamily="34" charset="0"/>
              </a:rPr>
              <a:t>rate – pressure product</a:t>
            </a:r>
            <a:r>
              <a:rPr lang="el-GR" sz="2400" dirty="0" smtClean="0">
                <a:cs typeface="Arial" pitchFamily="34" charset="0"/>
              </a:rPr>
              <a:t>) καλείται </a:t>
            </a:r>
            <a:r>
              <a:rPr lang="el-GR" sz="2400" dirty="0">
                <a:cs typeface="Arial" pitchFamily="34" charset="0"/>
              </a:rPr>
              <a:t>το μαθηματικό γινόμενο </a:t>
            </a:r>
            <a:r>
              <a:rPr lang="el-GR" sz="2400" dirty="0" smtClean="0">
                <a:cs typeface="Arial" pitchFamily="34" charset="0"/>
              </a:rPr>
              <a:t>που </a:t>
            </a:r>
            <a:r>
              <a:rPr lang="el-GR" sz="2400" dirty="0">
                <a:cs typeface="Arial" pitchFamily="34" charset="0"/>
              </a:rPr>
              <a:t>προκύπτει από τον πολλαπλασιασμό της καρδιακής συχνότητας επί </a:t>
            </a:r>
            <a:r>
              <a:rPr lang="el-GR" sz="2400" dirty="0" smtClean="0">
                <a:cs typeface="Arial" pitchFamily="34" charset="0"/>
              </a:rPr>
              <a:t>την </a:t>
            </a:r>
            <a:r>
              <a:rPr lang="el-GR" sz="2400" dirty="0">
                <a:cs typeface="Arial" pitchFamily="34" charset="0"/>
              </a:rPr>
              <a:t>συστολική αρτηριακή </a:t>
            </a:r>
            <a:r>
              <a:rPr lang="el-GR" sz="2400" dirty="0" smtClean="0">
                <a:cs typeface="Arial" pitchFamily="34" charset="0"/>
              </a:rPr>
              <a:t>πίεση.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l-GR" sz="10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Το ΔΓ εκφράζει το γινόμενο </a:t>
            </a:r>
            <a:r>
              <a:rPr lang="el-GR" sz="2400" dirty="0" smtClean="0">
                <a:cs typeface="Arial" pitchFamily="34" charset="0"/>
              </a:rPr>
              <a:t>του καρδιακού ρυθμού επί </a:t>
            </a:r>
            <a:r>
              <a:rPr lang="el-GR" sz="2400" dirty="0">
                <a:cs typeface="Arial" pitchFamily="34" charset="0"/>
              </a:rPr>
              <a:t>την ένταση της καρδιακής προσπάθειας που απαιτείται, ώστε να καλυφθούν οι απαιτήσεις </a:t>
            </a:r>
            <a:r>
              <a:rPr lang="el-GR" sz="2400" dirty="0" smtClean="0">
                <a:cs typeface="Arial" pitchFamily="34" charset="0"/>
              </a:rPr>
              <a:t>των ενεργών ιστών του </a:t>
            </a:r>
            <a:r>
              <a:rPr lang="el-GR" sz="2400" dirty="0">
                <a:cs typeface="Arial" pitchFamily="34" charset="0"/>
              </a:rPr>
              <a:t>σώματος σε αίμα και Ο</a:t>
            </a:r>
            <a:r>
              <a:rPr lang="el-GR" sz="2400" b="1" baseline="-25000" dirty="0">
                <a:cs typeface="Arial" pitchFamily="34" charset="0"/>
              </a:rPr>
              <a:t>2</a:t>
            </a:r>
            <a:r>
              <a:rPr lang="el-GR" sz="2400" dirty="0">
                <a:cs typeface="Arial" pitchFamily="34" charset="0"/>
              </a:rPr>
              <a:t>.</a:t>
            </a:r>
            <a:endParaRPr lang="el-GR" sz="2400" dirty="0" smtClean="0">
              <a:cs typeface="Arial" pitchFamily="34" charset="0"/>
            </a:endParaRPr>
          </a:p>
          <a:p>
            <a:pPr marL="0" indent="0" algn="ctr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00000"/>
                </a:solidFill>
                <a:cs typeface="Arial" pitchFamily="34" charset="0"/>
              </a:rPr>
              <a:t>ΔΓ = ΚΣ </a:t>
            </a:r>
            <a:r>
              <a:rPr lang="en-US" sz="2400" b="1" dirty="0" smtClean="0">
                <a:solidFill>
                  <a:srgbClr val="800000"/>
                </a:solidFill>
                <a:cs typeface="Arial" pitchFamily="34" charset="0"/>
              </a:rPr>
              <a:t>x </a:t>
            </a:r>
            <a:r>
              <a:rPr lang="el-GR" sz="2400" b="1" dirty="0" smtClean="0">
                <a:solidFill>
                  <a:srgbClr val="800000"/>
                </a:solidFill>
                <a:cs typeface="Arial" pitchFamily="34" charset="0"/>
              </a:rPr>
              <a:t>ΣΑΠ</a:t>
            </a:r>
          </a:p>
          <a:p>
            <a:pPr marL="0" indent="0" algn="ctr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l-GR" sz="2400" dirty="0" smtClean="0">
                <a:cs typeface="Arial" pitchFamily="34" charset="0"/>
              </a:rPr>
              <a:t>                                 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16" y="57332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GB" sz="2000" dirty="0" err="1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Astrand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, 2003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53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 smtClean="0">
                <a:cs typeface="Times New Roman" pitchFamily="18" charset="0"/>
              </a:rPr>
              <a:t>Διπλό Γινόμενο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88432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Το ΔΓ έχει πολύ υψηλή συσχέτιση με τη στεφανιαία αιματική ροή και τη μυοκαρδιακή </a:t>
            </a:r>
            <a:r>
              <a:rPr lang="el-GR" sz="2400" dirty="0" smtClean="0">
                <a:cs typeface="Arial" pitchFamily="34" charset="0"/>
              </a:rPr>
              <a:t>κατανάλωση Ο</a:t>
            </a:r>
            <a:r>
              <a:rPr lang="el-GR" sz="2400" b="1" baseline="-18000" dirty="0" smtClean="0">
                <a:cs typeface="Arial" pitchFamily="34" charset="0"/>
              </a:rPr>
              <a:t>2</a:t>
            </a:r>
            <a:r>
              <a:rPr lang="el-GR" sz="2400" b="1" dirty="0" smtClean="0">
                <a:cs typeface="Arial" pitchFamily="34" charset="0"/>
              </a:rPr>
              <a:t>. </a:t>
            </a:r>
            <a:endParaRPr lang="el-GR" sz="2400" dirty="0" smtClean="0"/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l-GR" sz="10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Το ΔΓ αντιπροσωπεύει </a:t>
            </a:r>
            <a:r>
              <a:rPr lang="el-GR" sz="2400" dirty="0">
                <a:cs typeface="Arial" pitchFamily="34" charset="0"/>
              </a:rPr>
              <a:t>τις απαιτήσεις του μυοκαρδίου σε Ο</a:t>
            </a:r>
            <a:r>
              <a:rPr lang="el-GR" sz="2400" b="1" baseline="-25000" dirty="0">
                <a:cs typeface="Arial" pitchFamily="34" charset="0"/>
              </a:rPr>
              <a:t>2 </a:t>
            </a:r>
            <a:r>
              <a:rPr lang="el-GR" sz="2400" dirty="0" smtClean="0">
                <a:cs typeface="Arial" pitchFamily="34" charset="0"/>
              </a:rPr>
              <a:t>και </a:t>
            </a:r>
            <a:r>
              <a:rPr lang="el-GR" sz="2400" dirty="0">
                <a:cs typeface="Arial" pitchFamily="34" charset="0"/>
              </a:rPr>
              <a:t>είναι ο πλέον σημαντικός αναίμακτος δείκτης της έντασης του </a:t>
            </a:r>
            <a:r>
              <a:rPr lang="el-GR" sz="2400" dirty="0" smtClean="0">
                <a:cs typeface="Arial" pitchFamily="34" charset="0"/>
              </a:rPr>
              <a:t>μυοκαρδιακού έργου.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l-GR" sz="10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Με </a:t>
            </a:r>
            <a:r>
              <a:rPr lang="el-GR" sz="2400" dirty="0">
                <a:cs typeface="Arial" pitchFamily="34" charset="0"/>
              </a:rPr>
              <a:t>αυτήν την </a:t>
            </a:r>
            <a:r>
              <a:rPr lang="el-GR" sz="2400" dirty="0" smtClean="0">
                <a:cs typeface="Arial" pitchFamily="34" charset="0"/>
              </a:rPr>
              <a:t>έννοια, το ΔΓ αποτελεί έναν ιδιαίτερα αξιόπιστο μετρητή </a:t>
            </a:r>
            <a:r>
              <a:rPr lang="el-GR" sz="2400" dirty="0">
                <a:cs typeface="Arial" pitchFamily="34" charset="0"/>
              </a:rPr>
              <a:t>της </a:t>
            </a:r>
            <a:r>
              <a:rPr lang="el-GR" sz="2400" dirty="0" smtClean="0">
                <a:cs typeface="Arial" pitchFamily="34" charset="0"/>
              </a:rPr>
              <a:t>μυοκαρδιακής επιβάρυνσης και της οικονομίας της καρδιακής λειτουργίας.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5671219"/>
            <a:ext cx="574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sz="2000" dirty="0" err="1">
                <a:solidFill>
                  <a:srgbClr val="800000"/>
                </a:solidFill>
                <a:latin typeface="Arial Narrow" pitchFamily="34" charset="0"/>
              </a:rPr>
              <a:t>Czernin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 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1995, 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Fletcher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2001, </a:t>
            </a:r>
            <a:r>
              <a:rPr lang="en-GB" sz="2000" dirty="0" err="1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Astrand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2003]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08570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04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 Το Διπλό Γινόμενο κατά την Άσκηση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Στα υγιή άτομα, το ΔΓ ηρεμίας κυμαίνεται </a:t>
            </a:r>
            <a:r>
              <a:rPr lang="el-GR" sz="2400" dirty="0">
                <a:cs typeface="Arial" pitchFamily="34" charset="0"/>
              </a:rPr>
              <a:t>γύρω από τις 9500-10500 μονάδες, εξαρτάται σημαντικά από τη φυσική τους κατάσταση και είναι αντιστρόφως </a:t>
            </a:r>
            <a:r>
              <a:rPr lang="el-GR" sz="2400" dirty="0" smtClean="0">
                <a:cs typeface="Arial" pitchFamily="34" charset="0"/>
              </a:rPr>
              <a:t>ανάλογο </a:t>
            </a:r>
            <a:r>
              <a:rPr lang="el-GR" sz="2400" dirty="0">
                <a:cs typeface="Arial" pitchFamily="34" charset="0"/>
              </a:rPr>
              <a:t>της </a:t>
            </a:r>
            <a:r>
              <a:rPr lang="el-GR" sz="2400" dirty="0" smtClean="0">
                <a:cs typeface="Arial" pitchFamily="34" charset="0"/>
              </a:rPr>
              <a:t>καρδιακής </a:t>
            </a:r>
            <a:r>
              <a:rPr lang="el-GR" sz="2400" dirty="0">
                <a:cs typeface="Arial" pitchFamily="34" charset="0"/>
              </a:rPr>
              <a:t>οικονομίας</a:t>
            </a:r>
            <a:r>
              <a:rPr lang="el-GR" sz="2400" dirty="0" smtClean="0">
                <a:cs typeface="Arial" pitchFamily="34" charset="0"/>
              </a:rPr>
              <a:t>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Κατά </a:t>
            </a:r>
            <a:r>
              <a:rPr lang="el-GR" sz="2400" dirty="0">
                <a:cs typeface="Arial" pitchFamily="34" charset="0"/>
              </a:rPr>
              <a:t>τη διάρκεια της </a:t>
            </a:r>
            <a:r>
              <a:rPr lang="el-GR" sz="2400" dirty="0" smtClean="0">
                <a:cs typeface="Arial" pitchFamily="34" charset="0"/>
              </a:rPr>
              <a:t>άσκησης, </a:t>
            </a:r>
            <a:r>
              <a:rPr lang="el-GR" sz="2400" dirty="0">
                <a:cs typeface="Arial" pitchFamily="34" charset="0"/>
              </a:rPr>
              <a:t>το ΔΓ αυξάνεται και μπορεί να φθάσει, σε νεαρά άτομα και κατά την εκτέλεση μέγιστου έργου, τις 40000 έως 44000 μονάδες</a:t>
            </a:r>
            <a:r>
              <a:rPr lang="el-GR" sz="2400" dirty="0" smtClean="0">
                <a:cs typeface="Arial" pitchFamily="34" charset="0"/>
              </a:rPr>
              <a:t>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</a:t>
            </a:r>
            <a:r>
              <a:rPr lang="el-GR" sz="2400" dirty="0">
                <a:cs typeface="Arial" pitchFamily="34" charset="0"/>
              </a:rPr>
              <a:t>μέτρηση του ΔΓ σε υπομέγιστο έργο συμβάλλει σημαντικά στη λειτουργική αξιολόγηση της οικονομίας της καρδιακής λειτουργίας, μια και αντιπροσωπεύει καλύτερα τη συμπεριφορά του κυκλοφορικού συστήματος κατά τις συνήθεις καθημερινές </a:t>
            </a:r>
            <a:r>
              <a:rPr lang="el-GR" sz="2400" dirty="0" smtClean="0">
                <a:cs typeface="Arial" pitchFamily="34" charset="0"/>
              </a:rPr>
              <a:t>δραστηριότητες.</a:t>
            </a:r>
            <a:endParaRPr lang="el-GR" sz="2400" dirty="0">
              <a:cs typeface="Arial" pitchFamily="34" charset="0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78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Μακρόχρονη Αερόβια Άσκηση και Οικονομία της Καρδιακής Λειτουργίας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>
            <a:noAutofit/>
          </a:bodyPr>
          <a:lstStyle/>
          <a:p>
            <a:pPr marL="612775" eaLnBrk="1" hangingPunct="1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Ηρεμία :  </a:t>
            </a:r>
          </a:p>
          <a:p>
            <a:pPr marL="669925" lvl="1" indent="0">
              <a:buClr>
                <a:srgbClr val="333399"/>
              </a:buClr>
              <a:buNone/>
              <a:defRPr/>
            </a:pPr>
            <a:r>
              <a:rPr lang="el-GR" sz="2400" dirty="0" smtClean="0"/>
              <a:t>Μείωση του  ΔΓ</a:t>
            </a:r>
            <a:r>
              <a:rPr lang="en-US" sz="2400" dirty="0" smtClean="0"/>
              <a:t>,</a:t>
            </a:r>
            <a:r>
              <a:rPr lang="el-GR" sz="2400" dirty="0" smtClean="0"/>
              <a:t> της ΚΣ</a:t>
            </a:r>
            <a:r>
              <a:rPr lang="en-US" sz="2400" dirty="0" smtClean="0"/>
              <a:t> </a:t>
            </a:r>
            <a:r>
              <a:rPr lang="el-GR" sz="2400" dirty="0" smtClean="0"/>
              <a:t>και της ΑΠ (ιδίως της συστολικής)</a:t>
            </a:r>
          </a:p>
          <a:p>
            <a:pPr marL="612775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Υπομέγιστο έργο:</a:t>
            </a:r>
          </a:p>
          <a:p>
            <a:pPr marL="669925" lvl="1" indent="0">
              <a:buClr>
                <a:srgbClr val="333399"/>
              </a:buClr>
              <a:buNone/>
              <a:defRPr/>
            </a:pPr>
            <a:r>
              <a:rPr lang="el-GR" sz="2400" dirty="0" smtClean="0"/>
              <a:t>Σημαντική μείωση του ΔΓ</a:t>
            </a:r>
            <a:r>
              <a:rPr lang="en-US" sz="2400" dirty="0" smtClean="0"/>
              <a:t>,</a:t>
            </a:r>
            <a:r>
              <a:rPr lang="el-GR" sz="2400" dirty="0" smtClean="0"/>
              <a:t> της ΚΣ</a:t>
            </a:r>
            <a:r>
              <a:rPr lang="en-US" sz="2400" dirty="0" smtClean="0"/>
              <a:t> </a:t>
            </a:r>
            <a:r>
              <a:rPr lang="el-GR" sz="2400" dirty="0" smtClean="0"/>
              <a:t>και της συστολικής ΑΠ</a:t>
            </a:r>
          </a:p>
          <a:p>
            <a:pPr marL="612775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Κατά τη διάρκεια της άσκησης:</a:t>
            </a:r>
          </a:p>
          <a:p>
            <a:pPr marL="623888" indent="0" eaLnBrk="1" hangingPunct="1">
              <a:buClr>
                <a:srgbClr val="333399"/>
              </a:buClr>
              <a:buNone/>
              <a:defRPr/>
            </a:pPr>
            <a:r>
              <a:rPr lang="el-GR" sz="2400" dirty="0" smtClean="0"/>
              <a:t>Πιο ομαλή και ελεγχόμενη άνοδος της</a:t>
            </a:r>
            <a:r>
              <a:rPr lang="en-US" sz="2400" dirty="0" smtClean="0"/>
              <a:t> </a:t>
            </a:r>
            <a:r>
              <a:rPr lang="el-GR" sz="2400" dirty="0" smtClean="0"/>
              <a:t>ΚΣ</a:t>
            </a:r>
            <a:r>
              <a:rPr lang="en-US" sz="2400" dirty="0" smtClean="0"/>
              <a:t> </a:t>
            </a:r>
            <a:r>
              <a:rPr lang="el-GR" sz="2400" dirty="0" smtClean="0"/>
              <a:t>και της συστολικής ΑΠ</a:t>
            </a:r>
          </a:p>
          <a:p>
            <a:pPr marL="612775"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Μετά τον τερματισμό έντονης άσκησης:</a:t>
            </a:r>
          </a:p>
          <a:p>
            <a:pPr marL="669925" lvl="1" indent="0">
              <a:buClr>
                <a:srgbClr val="333399"/>
              </a:buClr>
              <a:buNone/>
              <a:defRPr/>
            </a:pPr>
            <a:r>
              <a:rPr lang="el-GR" sz="2400" dirty="0" smtClean="0"/>
              <a:t>Πιο γρήγορη επαναφορά των ως άνω αιμοδυναμικών </a:t>
            </a:r>
          </a:p>
          <a:p>
            <a:pPr marL="669925" lvl="1" indent="0">
              <a:buClr>
                <a:srgbClr val="333399"/>
              </a:buClr>
              <a:buNone/>
              <a:defRPr/>
            </a:pPr>
            <a:r>
              <a:rPr lang="el-GR" sz="2400" dirty="0" smtClean="0"/>
              <a:t>παραμέτρων  προς τα επίπεδα ηρεμίας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72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Αξιολόγηση </a:t>
            </a:r>
            <a:r>
              <a:rPr lang="el-GR" sz="3600" dirty="0" smtClean="0"/>
              <a:t>της</a:t>
            </a:r>
            <a:r>
              <a:rPr lang="en-US" sz="3600" dirty="0" smtClean="0"/>
              <a:t> </a:t>
            </a:r>
            <a:r>
              <a:rPr lang="el-GR" sz="3600" dirty="0" smtClean="0"/>
              <a:t>Οικονομίας της </a:t>
            </a:r>
            <a:r>
              <a:rPr lang="el-GR" sz="3600" dirty="0"/>
              <a:t>Καρδιακής </a:t>
            </a:r>
            <a:r>
              <a:rPr lang="el-GR" sz="3600" dirty="0" smtClean="0"/>
              <a:t>Λειτουργίας</a:t>
            </a:r>
            <a:endParaRPr lang="el-GR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640960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00000"/>
                </a:solidFill>
              </a:rPr>
              <a:t>Σε συνθήκες ηρεμίας (ύπτια - ελαφρά ημιεδραία θέση):</a:t>
            </a:r>
            <a:endParaRPr lang="en-US" sz="2400" b="1" dirty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r>
              <a:rPr lang="el-GR" sz="2400" dirty="0" smtClean="0"/>
              <a:t>&lt;μέτρηση  των ΚΣ</a:t>
            </a:r>
            <a:r>
              <a:rPr lang="en-US" sz="2400" dirty="0" smtClean="0"/>
              <a:t>, </a:t>
            </a:r>
            <a:r>
              <a:rPr lang="el-GR" sz="2400" dirty="0" smtClean="0"/>
              <a:t>ΑΠ και</a:t>
            </a:r>
            <a:r>
              <a:rPr lang="en-US" sz="2400" dirty="0" smtClean="0"/>
              <a:t> </a:t>
            </a:r>
            <a:r>
              <a:rPr lang="el-GR" sz="2400" dirty="0" smtClean="0"/>
              <a:t>ΔΓ,</a:t>
            </a:r>
            <a:r>
              <a:rPr lang="en-US" sz="2400" dirty="0" smtClean="0"/>
              <a:t> </a:t>
            </a:r>
            <a:r>
              <a:rPr lang="el-GR" sz="2400" dirty="0" smtClean="0"/>
              <a:t>μετά από 10΄ ανάπαυση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00000"/>
                </a:solidFill>
              </a:rPr>
              <a:t>Σε σταθερό </a:t>
            </a:r>
            <a:r>
              <a:rPr lang="el-GR" sz="2400" b="1" dirty="0" err="1" smtClean="0">
                <a:solidFill>
                  <a:srgbClr val="800000"/>
                </a:solidFill>
              </a:rPr>
              <a:t>υπομέγιστο</a:t>
            </a:r>
            <a:r>
              <a:rPr lang="el-GR" sz="2400" b="1" dirty="0" smtClean="0">
                <a:solidFill>
                  <a:srgbClr val="800000"/>
                </a:solidFill>
              </a:rPr>
              <a:t> έργο: </a:t>
            </a:r>
          </a:p>
          <a:p>
            <a:pPr marL="457200" lvl="1" indent="0">
              <a:buNone/>
            </a:pPr>
            <a:r>
              <a:rPr lang="el-GR" sz="2400" dirty="0" smtClean="0"/>
              <a:t>(Π.χ. στο τέλος του 3</a:t>
            </a:r>
            <a:r>
              <a:rPr lang="el-GR" sz="2400" baseline="30000" dirty="0" smtClean="0"/>
              <a:t>΄ </a:t>
            </a:r>
            <a:r>
              <a:rPr lang="el-GR" sz="2400" dirty="0" smtClean="0"/>
              <a:t>ή 6</a:t>
            </a:r>
            <a:r>
              <a:rPr lang="el-GR" sz="2400" baseline="30000" dirty="0" smtClean="0"/>
              <a:t>΄</a:t>
            </a:r>
            <a:r>
              <a:rPr lang="el-GR" sz="2400" dirty="0" smtClean="0"/>
              <a:t> του </a:t>
            </a:r>
            <a:r>
              <a:rPr lang="en-US" sz="2400" dirty="0" smtClean="0"/>
              <a:t>Bruce</a:t>
            </a:r>
            <a:r>
              <a:rPr lang="el-GR" sz="2400" dirty="0" smtClean="0"/>
              <a:t> </a:t>
            </a:r>
            <a:r>
              <a:rPr lang="en-US" sz="2400" dirty="0" smtClean="0"/>
              <a:t>test)</a:t>
            </a:r>
            <a:r>
              <a:rPr lang="en-US" sz="2400" dirty="0"/>
              <a:t> </a:t>
            </a:r>
            <a:r>
              <a:rPr lang="el-GR" sz="2400" dirty="0" smtClean="0"/>
              <a:t>μέτρηση ΚΣ</a:t>
            </a:r>
            <a:r>
              <a:rPr lang="en-US" sz="2400" dirty="0" smtClean="0"/>
              <a:t>, </a:t>
            </a:r>
            <a:r>
              <a:rPr lang="el-GR" sz="2400" dirty="0" smtClean="0"/>
              <a:t>ΑΠ και</a:t>
            </a:r>
            <a:r>
              <a:rPr lang="en-US" sz="2400" dirty="0" smtClean="0"/>
              <a:t> </a:t>
            </a:r>
            <a:r>
              <a:rPr lang="el-GR" sz="2400" dirty="0" smtClean="0"/>
              <a:t>ΔΓ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800000"/>
                </a:solidFill>
              </a:rPr>
              <a:t>K</a:t>
            </a:r>
            <a:r>
              <a:rPr lang="el-GR" sz="2400" b="1" dirty="0" smtClean="0">
                <a:solidFill>
                  <a:srgbClr val="800000"/>
                </a:solidFill>
              </a:rPr>
              <a:t>ατά τη διάρκεια της άσκησης: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r>
              <a:rPr lang="el-GR" sz="2400" dirty="0" smtClean="0"/>
              <a:t>Έλεγχος του ρυθμού ανόδου της ΚΣ, ΑΠ και</a:t>
            </a:r>
            <a:r>
              <a:rPr lang="en-US" sz="2400" dirty="0" smtClean="0"/>
              <a:t> </a:t>
            </a:r>
            <a:r>
              <a:rPr lang="el-GR" sz="2400" dirty="0" smtClean="0"/>
              <a:t>του ΔΓ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00000"/>
                </a:solidFill>
              </a:rPr>
              <a:t>Μετά τον τερματισμό της άσκησης :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r>
              <a:rPr lang="el-GR" sz="2400" dirty="0" smtClean="0"/>
              <a:t>Έλεγχος του ρυθμού επαναφοράς της ΚΣ (</a:t>
            </a:r>
            <a:r>
              <a:rPr lang="en-US" sz="2400" dirty="0" smtClean="0"/>
              <a:t>HR recovery</a:t>
            </a:r>
            <a:r>
              <a:rPr lang="el-GR" sz="2400" dirty="0" smtClean="0"/>
              <a:t>) στα πρώτα 2΄, και της ΑΠ</a:t>
            </a:r>
            <a:r>
              <a:rPr lang="en-US" sz="2400" dirty="0" smtClean="0"/>
              <a:t> </a:t>
            </a:r>
            <a:r>
              <a:rPr lang="el-GR" sz="2400" dirty="0" smtClean="0"/>
              <a:t>στα πρώτα 5΄ μετά τον τερματισμό μέγιστης άσκησης.</a:t>
            </a:r>
            <a:endParaRPr lang="en-US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97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[1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362950" cy="4751387"/>
          </a:xfrm>
        </p:spPr>
        <p:txBody>
          <a:bodyPr rtlCol="0">
            <a:noAutofit/>
          </a:bodyPr>
          <a:lstStyle/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l-GR" sz="2000" kern="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kern="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l-GR" sz="2000" kern="0" dirty="0" smtClean="0">
                <a:solidFill>
                  <a:srgbClr val="000000"/>
                </a:solidFill>
              </a:rPr>
              <a:t>American College of Sports Medicine: ACSM`s Resource Manual for Guidelines for Exercise Testing and Prescription. </a:t>
            </a:r>
            <a:r>
              <a:rPr lang="en-US" altLang="el-GR" sz="2000" kern="0" dirty="0" err="1" smtClean="0">
                <a:solidFill>
                  <a:srgbClr val="000000"/>
                </a:solidFill>
              </a:rPr>
              <a:t>Wolters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Kluwer/ Lippincott Williams &amp; Wilkins, 7th Edition, 2013.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pitchFamily="34" charset="0"/>
              </a:rPr>
              <a:t>American </a:t>
            </a:r>
            <a:r>
              <a:rPr lang="en-US" sz="2000" dirty="0">
                <a:cs typeface="Arial" pitchFamily="34" charset="0"/>
              </a:rPr>
              <a:t>Heart Association. Classification of blood pressure for adults. available </a:t>
            </a:r>
            <a:r>
              <a:rPr lang="en-US" sz="2000" dirty="0" smtClean="0">
                <a:cs typeface="Arial" pitchFamily="34" charset="0"/>
              </a:rPr>
              <a:t>at</a:t>
            </a:r>
            <a:r>
              <a:rPr lang="el-GR" sz="2000" dirty="0">
                <a:cs typeface="Arial" pitchFamily="34" charset="0"/>
              </a:rPr>
              <a:t>:</a:t>
            </a:r>
            <a:r>
              <a:rPr lang="el-GR" sz="2000" dirty="0" smtClean="0"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http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//www.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americanheart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 org/presenter.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jhtml?identifier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=4450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American Heart Association. Exercise testing and training of apparently healthy individuals. </a:t>
            </a:r>
            <a:r>
              <a:rPr lang="el-GR" sz="2000" dirty="0" err="1">
                <a:cs typeface="Arial" pitchFamily="34" charset="0"/>
              </a:rPr>
              <a:t>New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York</a:t>
            </a:r>
            <a:r>
              <a:rPr lang="el-GR" sz="2000" dirty="0">
                <a:cs typeface="Arial" pitchFamily="34" charset="0"/>
              </a:rPr>
              <a:t>: AHA, </a:t>
            </a:r>
            <a:r>
              <a:rPr lang="el-GR" sz="2000" dirty="0" smtClean="0">
                <a:cs typeface="Arial" pitchFamily="34" charset="0"/>
              </a:rPr>
              <a:t>1972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K, Dahl HA, </a:t>
            </a:r>
            <a:r>
              <a:rPr lang="en-US" sz="2000" dirty="0" err="1">
                <a:cs typeface="Arial" pitchFamily="34" charset="0"/>
              </a:rPr>
              <a:t>Stromme</a:t>
            </a:r>
            <a:r>
              <a:rPr lang="en-US" sz="2000" dirty="0">
                <a:cs typeface="Arial" pitchFamily="34" charset="0"/>
              </a:rPr>
              <a:t> SB. Textbook of </a:t>
            </a:r>
            <a:r>
              <a:rPr lang="en-US" sz="2000" dirty="0" smtClean="0">
                <a:cs typeface="Arial" pitchFamily="34" charset="0"/>
              </a:rPr>
              <a:t>Work Physiology</a:t>
            </a:r>
            <a:r>
              <a:rPr lang="en-US" sz="2000" dirty="0">
                <a:cs typeface="Arial" pitchFamily="34" charset="0"/>
              </a:rPr>
              <a:t>. Physiological basis of Exercise. </a:t>
            </a:r>
            <a:r>
              <a:rPr lang="el-GR" sz="2000" dirty="0" err="1">
                <a:cs typeface="Arial" pitchFamily="34" charset="0"/>
              </a:rPr>
              <a:t>Champagne</a:t>
            </a:r>
            <a:r>
              <a:rPr lang="el-GR" sz="2000" dirty="0">
                <a:cs typeface="Arial" pitchFamily="34" charset="0"/>
              </a:rPr>
              <a:t>, IL: </a:t>
            </a:r>
            <a:r>
              <a:rPr lang="el-GR" sz="2000" dirty="0" err="1">
                <a:cs typeface="Arial" pitchFamily="34" charset="0"/>
              </a:rPr>
              <a:t>Human</a:t>
            </a:r>
            <a:r>
              <a:rPr lang="el-GR" sz="2000" dirty="0">
                <a:cs typeface="Arial" pitchFamily="34" charset="0"/>
              </a:rPr>
              <a:t> </a:t>
            </a:r>
            <a:r>
              <a:rPr lang="el-GR" sz="2000" dirty="0" err="1">
                <a:cs typeface="Arial" pitchFamily="34" charset="0"/>
              </a:rPr>
              <a:t>Kinetics</a:t>
            </a:r>
            <a:r>
              <a:rPr lang="el-GR" sz="2000" dirty="0">
                <a:cs typeface="Arial" pitchFamily="34" charset="0"/>
              </a:rPr>
              <a:t>, 2003; </a:t>
            </a:r>
            <a:r>
              <a:rPr lang="el-GR" sz="2000" dirty="0" smtClean="0">
                <a:cs typeface="Arial" pitchFamily="34" charset="0"/>
              </a:rPr>
              <a:t>pp.127-176</a:t>
            </a:r>
            <a:r>
              <a:rPr lang="el-GR" sz="2000" dirty="0"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Arial" pitchFamily="34" charset="0"/>
              </a:rPr>
              <a:t>Astrand PO, </a:t>
            </a:r>
            <a:r>
              <a:rPr lang="en-US" sz="2000" dirty="0" err="1">
                <a:cs typeface="Arial" pitchFamily="34" charset="0"/>
              </a:rPr>
              <a:t>Rodahl</a:t>
            </a:r>
            <a:r>
              <a:rPr lang="en-US" sz="2000" dirty="0">
                <a:cs typeface="Arial" pitchFamily="34" charset="0"/>
              </a:rPr>
              <a:t> K. Textbook of Work Physiology. McGraw Hill Book Co, 1986; </a:t>
            </a:r>
            <a:r>
              <a:rPr lang="en-US" sz="2000" dirty="0" smtClean="0">
                <a:cs typeface="Arial" pitchFamily="34" charset="0"/>
              </a:rPr>
              <a:t>pp.127-208.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400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161EB-148E-4D1C-AA59-9512687097AD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93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8000"/>
            <a:ext cx="8229600" cy="13407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cs typeface="Times New Roman" pitchFamily="18" charset="0"/>
              </a:rPr>
              <a:t>Θεματικές Ενότητες </a:t>
            </a:r>
            <a:r>
              <a:rPr lang="el-GR" sz="3600" dirty="0" smtClean="0">
                <a:cs typeface="Times New Roman" pitchFamily="18" charset="0"/>
              </a:rPr>
              <a:t>3-6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[2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403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Bassan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MM.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rate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profile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during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exercise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as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a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predictor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sudden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death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2005; 353:734-735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Bruce RA,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Kusumi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Hosmer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D. Maximal oxygen uptake and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nomographic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assessment of functional aerobic impairment in cardiovascular disease.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1973; 85:546-562.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Cheng YJ, </a:t>
            </a:r>
            <a:r>
              <a:rPr lang="en-US" sz="2000" dirty="0" err="1">
                <a:solidFill>
                  <a:prstClr val="black"/>
                </a:solidFill>
              </a:rPr>
              <a:t>Macera</a:t>
            </a:r>
            <a:r>
              <a:rPr lang="en-US" sz="2000" dirty="0">
                <a:solidFill>
                  <a:prstClr val="black"/>
                </a:solidFill>
              </a:rPr>
              <a:t> CA, Church TS, et al. Heart rate reserve as a predictor of cardiovascular and all-cause mortality in men. </a:t>
            </a:r>
            <a:r>
              <a:rPr lang="el-GR" sz="2000" dirty="0" err="1">
                <a:solidFill>
                  <a:prstClr val="black"/>
                </a:solidFill>
              </a:rPr>
              <a:t>Med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Sci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Sports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Exerc</a:t>
            </a:r>
            <a:r>
              <a:rPr lang="el-GR" sz="2000" dirty="0">
                <a:solidFill>
                  <a:prstClr val="black"/>
                </a:solidFill>
              </a:rPr>
              <a:t> 2002; 34:1873-1878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n-US" sz="2000" dirty="0" smtClean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Cole CR, Blackstone EH,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Pashkow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F, et al. Heart rate recovery immediately after exercise as a predictor of mortality. 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N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1999; 341:1351-1357.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Cooney MT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Vartiainen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E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Laakitainen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et al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Elevated resting heart rate is an independent risk factor for cardiovascular disease in healthy men and women.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Am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l-GR" sz="2000" dirty="0" err="1">
                <a:solidFill>
                  <a:prstClr val="black"/>
                </a:solidFill>
                <a:cs typeface="Arial" pitchFamily="34" charset="0"/>
              </a:rPr>
              <a:t>Heart</a:t>
            </a:r>
            <a:r>
              <a:rPr lang="el-GR" sz="2000" dirty="0">
                <a:solidFill>
                  <a:prstClr val="black"/>
                </a:solidFill>
                <a:cs typeface="Arial" pitchFamily="34" charset="0"/>
              </a:rPr>
              <a:t> J 2010; 159:612-619. e3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Czernin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J, Sun K, 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Brunken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R, et al. Effect of acute and long-term smoking on myocardial blood flow and flow reserve. </a:t>
            </a: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Circulation 1995; 91:2891-2897.</a:t>
            </a: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l-GR" sz="2000" dirty="0">
              <a:solidFill>
                <a:prstClr val="black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8EABF-A442-49E1-89CD-9E51D16AA0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[3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6387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9370"/>
            <a:ext cx="8229600" cy="46799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Filipovsky</a:t>
            </a:r>
            <a:r>
              <a:rPr lang="en-US" altLang="el-GR" sz="2000" dirty="0" smtClean="0">
                <a:cs typeface="Arial" charset="0"/>
              </a:rPr>
              <a:t> J, </a:t>
            </a:r>
            <a:r>
              <a:rPr lang="en-US" altLang="el-GR" sz="2000" dirty="0" err="1" smtClean="0">
                <a:cs typeface="Arial" charset="0"/>
              </a:rPr>
              <a:t>Ducimetiere</a:t>
            </a:r>
            <a:r>
              <a:rPr lang="en-US" altLang="el-GR" sz="2000" dirty="0" smtClean="0">
                <a:cs typeface="Arial" charset="0"/>
              </a:rPr>
              <a:t> P, Safar ME. Prognostic significance of exercise blood pressure and heart rate in middle-aged men.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1992; 20:333-339.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Fletcher GF, </a:t>
            </a:r>
            <a:r>
              <a:rPr lang="en-US" altLang="el-GR" sz="2000" dirty="0" err="1" smtClean="0">
                <a:cs typeface="Arial" charset="0"/>
              </a:rPr>
              <a:t>Balady</a:t>
            </a:r>
            <a:r>
              <a:rPr lang="en-US" altLang="el-GR" sz="2000" dirty="0" smtClean="0">
                <a:cs typeface="Arial" charset="0"/>
              </a:rPr>
              <a:t> G, </a:t>
            </a:r>
            <a:r>
              <a:rPr lang="en-US" altLang="el-GR" sz="2000" dirty="0" err="1" smtClean="0">
                <a:cs typeface="Arial" charset="0"/>
              </a:rPr>
              <a:t>Froelicher</a:t>
            </a:r>
            <a:r>
              <a:rPr lang="en-US" altLang="el-GR" sz="2000" dirty="0" smtClean="0">
                <a:cs typeface="Arial" charset="0"/>
              </a:rPr>
              <a:t> VF, et al. Exercise standards for testing and training. </a:t>
            </a:r>
            <a:r>
              <a:rPr lang="el-GR" altLang="el-GR" sz="2000" dirty="0" smtClean="0">
                <a:cs typeface="Arial" charset="0"/>
              </a:rPr>
              <a:t>A </a:t>
            </a:r>
            <a:r>
              <a:rPr lang="el-GR" altLang="el-GR" sz="2000" dirty="0" err="1" smtClean="0">
                <a:cs typeface="Arial" charset="0"/>
              </a:rPr>
              <a:t>statement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from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the</a:t>
            </a:r>
            <a:r>
              <a:rPr lang="el-GR" altLang="el-GR" sz="2000" dirty="0" smtClean="0">
                <a:cs typeface="Arial" charset="0"/>
              </a:rPr>
              <a:t> AHA.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2001; 104:1694-1740.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Fox K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Borer JS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Camm</a:t>
            </a:r>
            <a:r>
              <a:rPr lang="en-US" altLang="el-GR" sz="2000" dirty="0" smtClean="0">
                <a:cs typeface="Arial" charset="0"/>
              </a:rPr>
              <a:t> AJ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Resting heart rate in cardiovascular disease. J Am </a:t>
            </a:r>
            <a:r>
              <a:rPr lang="en-US" altLang="el-GR" sz="2000" dirty="0" err="1" smtClean="0">
                <a:cs typeface="Arial" charset="0"/>
              </a:rPr>
              <a:t>Coll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n-US" altLang="el-GR" sz="2000" dirty="0" err="1" smtClean="0">
                <a:cs typeface="Arial" charset="0"/>
              </a:rPr>
              <a:t>Cardiol</a:t>
            </a:r>
            <a:r>
              <a:rPr lang="en-US" altLang="el-GR" sz="2000" dirty="0" smtClean="0">
                <a:cs typeface="Arial" charset="0"/>
              </a:rPr>
              <a:t> 2007; 50:823-828.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Gibbons RJ. Abnormal heart-rate recovery after exercise. </a:t>
            </a:r>
            <a:r>
              <a:rPr lang="el-GR" altLang="el-GR" sz="2000" dirty="0" err="1" smtClean="0">
                <a:cs typeface="Arial" charset="0"/>
              </a:rPr>
              <a:t>Lancet</a:t>
            </a:r>
            <a:r>
              <a:rPr lang="el-GR" altLang="el-GR" sz="2000" dirty="0" smtClean="0">
                <a:cs typeface="Arial" charset="0"/>
              </a:rPr>
              <a:t> 2002; 359:1536-1537.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dirty="0" err="1" smtClean="0">
                <a:cs typeface="Arial" charset="0"/>
              </a:rPr>
              <a:t>Gobel</a:t>
            </a:r>
            <a:r>
              <a:rPr lang="fr-FR" altLang="el-GR" sz="2000" dirty="0" smtClean="0">
                <a:cs typeface="Arial" charset="0"/>
              </a:rPr>
              <a:t> FL, </a:t>
            </a:r>
            <a:r>
              <a:rPr lang="fr-FR" altLang="el-GR" sz="2000" dirty="0" err="1" smtClean="0">
                <a:cs typeface="Arial" charset="0"/>
              </a:rPr>
              <a:t>Nordstrom</a:t>
            </a:r>
            <a:r>
              <a:rPr lang="fr-FR" altLang="el-GR" sz="2000" dirty="0" smtClean="0">
                <a:cs typeface="Arial" charset="0"/>
              </a:rPr>
              <a:t> LA, Nelson RR, et al. </a:t>
            </a:r>
            <a:r>
              <a:rPr lang="en-US" altLang="el-GR" sz="2000" dirty="0" smtClean="0">
                <a:cs typeface="Arial" charset="0"/>
              </a:rPr>
              <a:t>The rate-pressure product as an index of myocardial oxygen consumption during exercise in patients with angina pectoris", Circulation 1978; 57:549-556.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Guyton AC, Hall JE. Textbook of Medical Physiology. Philadelphia: Elsevier/Saunders; 11th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2006. pp. 103-114, 161-179, 195-214, 232-256.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6388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38C0B-9BED-4AE8-980A-37744DFFFB1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79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908720"/>
          </a:xfrm>
        </p:spPr>
        <p:txBody>
          <a:bodyPr>
            <a:normAutofit/>
          </a:bodyPr>
          <a:lstStyle/>
          <a:p>
            <a:r>
              <a:rPr lang="el-GR" kern="0" dirty="0">
                <a:cs typeface="Times New Roman" pitchFamily="18" charset="0"/>
              </a:rPr>
              <a:t>Θεματική Ενότητα </a:t>
            </a:r>
            <a:r>
              <a:rPr lang="el-GR" kern="0" dirty="0" smtClean="0">
                <a:cs typeface="Times New Roman" pitchFamily="18" charset="0"/>
              </a:rPr>
              <a:t>4</a:t>
            </a:r>
            <a:endParaRPr lang="el-GR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 bwMode="auto">
          <a:xfrm>
            <a:off x="396262" y="908720"/>
            <a:ext cx="864023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800080"/>
              </a:buClr>
              <a:buFont typeface="Wingdings" pitchFamily="2" charset="2"/>
              <a:buNone/>
              <a:defRPr/>
            </a:pPr>
            <a:endParaRPr lang="el-GR" sz="2400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indent="0" algn="ctr">
              <a:buClr>
                <a:srgbClr val="800080"/>
              </a:buClr>
              <a:buFont typeface="Wingdings" pitchFamily="2" charset="2"/>
              <a:buNone/>
              <a:defRPr/>
            </a:pPr>
            <a:r>
              <a:rPr lang="el-GR" sz="3600" b="1" kern="0" dirty="0" smtClean="0">
                <a:solidFill>
                  <a:srgbClr val="800000"/>
                </a:solidFill>
                <a:cs typeface="Times New Roman" pitchFamily="18" charset="0"/>
              </a:rPr>
              <a:t>«Οικονομία της Καρδιακής Λειτουργίας»</a:t>
            </a:r>
          </a:p>
          <a:p>
            <a:pPr marL="0" indent="0" algn="ctr">
              <a:buClr>
                <a:srgbClr val="800080"/>
              </a:buClr>
              <a:buFont typeface="Wingdings" pitchFamily="2" charset="2"/>
              <a:buNone/>
              <a:defRPr/>
            </a:pPr>
            <a:endParaRPr lang="el-GR" sz="2000" b="1" kern="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2246313" indent="-3683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Αρτηριακή Πίεση</a:t>
            </a:r>
          </a:p>
          <a:p>
            <a:pPr marL="2246313" indent="-3683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Διπλό Γινόμενο</a:t>
            </a:r>
          </a:p>
          <a:p>
            <a:pPr marL="2246313" indent="-368300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Αξιολόγηση της Οικονομίας του </a:t>
            </a:r>
            <a:r>
              <a:rPr lang="el-GR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Μυοκαρδιακού </a:t>
            </a:r>
            <a:r>
              <a:rPr lang="el-GR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Έργου</a:t>
            </a:r>
          </a:p>
          <a:p>
            <a:pPr algn="ctr"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3600" kern="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buClr>
                <a:prstClr val="white"/>
              </a:buClr>
              <a:buFont typeface="Wingdings" pitchFamily="2" charset="2"/>
              <a:buChar char="q"/>
              <a:defRPr/>
            </a:pPr>
            <a:endParaRPr lang="el-GR" sz="3600" kern="0" dirty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[4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5031"/>
            <a:ext cx="8229600" cy="504031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Jouven</a:t>
            </a:r>
            <a:r>
              <a:rPr lang="en-US" altLang="el-GR" sz="2000" dirty="0" smtClean="0">
                <a:cs typeface="Arial" charset="0"/>
              </a:rPr>
              <a:t> X, </a:t>
            </a:r>
            <a:r>
              <a:rPr lang="en-US" altLang="el-GR" sz="2000" dirty="0" err="1" smtClean="0">
                <a:cs typeface="Arial" charset="0"/>
              </a:rPr>
              <a:t>Empana</a:t>
            </a:r>
            <a:r>
              <a:rPr lang="en-US" altLang="el-GR" sz="2000" dirty="0" smtClean="0">
                <a:cs typeface="Arial" charset="0"/>
              </a:rPr>
              <a:t> JP, Schwartz PJ, et al. Heart-rate profile during exercise as a predictor of sudden death. </a:t>
            </a:r>
            <a:r>
              <a:rPr lang="el-GR" altLang="el-GR" sz="2000" dirty="0" smtClean="0">
                <a:cs typeface="Arial" charset="0"/>
              </a:rPr>
              <a:t>N </a:t>
            </a:r>
            <a:r>
              <a:rPr lang="el-GR" altLang="el-GR" sz="2000" dirty="0" err="1" smtClean="0">
                <a:cs typeface="Arial" charset="0"/>
              </a:rPr>
              <a:t>Engl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Med</a:t>
            </a:r>
            <a:r>
              <a:rPr lang="el-GR" altLang="el-GR" sz="2000" dirty="0" smtClean="0">
                <a:cs typeface="Arial" charset="0"/>
              </a:rPr>
              <a:t> 2005; 352: 1951-1958</a:t>
            </a:r>
            <a:r>
              <a:rPr lang="en-US" altLang="el-GR" sz="2000" dirty="0" smtClean="0">
                <a:cs typeface="Arial" charset="0"/>
              </a:rPr>
              <a:t>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Kjeldsen</a:t>
            </a:r>
            <a:r>
              <a:rPr lang="en-US" altLang="el-GR" sz="2000" dirty="0" smtClean="0">
                <a:cs typeface="Arial" charset="0"/>
              </a:rPr>
              <a:t> S, </a:t>
            </a:r>
            <a:r>
              <a:rPr lang="en-US" altLang="el-GR" sz="2000" dirty="0" err="1" smtClean="0">
                <a:cs typeface="Arial" charset="0"/>
              </a:rPr>
              <a:t>Mundal</a:t>
            </a:r>
            <a:r>
              <a:rPr lang="en-US" altLang="el-GR" sz="2000" dirty="0" smtClean="0">
                <a:cs typeface="Arial" charset="0"/>
              </a:rPr>
              <a:t> R, </a:t>
            </a:r>
            <a:r>
              <a:rPr lang="en-US" altLang="el-GR" sz="2000" dirty="0" err="1" smtClean="0">
                <a:cs typeface="Arial" charset="0"/>
              </a:rPr>
              <a:t>Sandvik</a:t>
            </a:r>
            <a:r>
              <a:rPr lang="en-US" altLang="el-GR" sz="2000" dirty="0" smtClean="0">
                <a:cs typeface="Arial" charset="0"/>
              </a:rPr>
              <a:t> L, et al. Supine and exercise systolic blood pressure predict cardiovascular death in middle-aged men. </a:t>
            </a:r>
            <a:r>
              <a:rPr lang="en-GB" altLang="el-GR" sz="2000" dirty="0" smtClean="0">
                <a:cs typeface="Arial" charset="0"/>
              </a:rPr>
              <a:t>J </a:t>
            </a:r>
            <a:r>
              <a:rPr lang="en-GB" altLang="el-GR" sz="2000" dirty="0" err="1" smtClean="0">
                <a:cs typeface="Arial" charset="0"/>
              </a:rPr>
              <a:t>Hypertens</a:t>
            </a:r>
            <a:r>
              <a:rPr lang="en-GB" altLang="el-GR" sz="2000" dirty="0" smtClean="0">
                <a:cs typeface="Arial" charset="0"/>
              </a:rPr>
              <a:t> 2001; 19:1343-1348.</a:t>
            </a:r>
            <a:endParaRPr lang="es-ES_tradnl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Kokkinos</a:t>
            </a:r>
            <a:r>
              <a:rPr lang="es-ES_tradnl" altLang="el-GR" sz="2000" dirty="0" smtClean="0">
                <a:cs typeface="Arial" charset="0"/>
              </a:rPr>
              <a:t> P, Myers J, </a:t>
            </a:r>
            <a:r>
              <a:rPr lang="es-ES_tradnl" altLang="el-GR" sz="2000" dirty="0" err="1" smtClean="0">
                <a:cs typeface="Arial" charset="0"/>
              </a:rPr>
              <a:t>Kokkinos</a:t>
            </a:r>
            <a:r>
              <a:rPr lang="es-ES_tradnl" altLang="el-GR" sz="2000" dirty="0" smtClean="0">
                <a:cs typeface="Arial" charset="0"/>
              </a:rPr>
              <a:t> JP, et al. </a:t>
            </a:r>
            <a:r>
              <a:rPr lang="en-US" altLang="el-GR" sz="2000" dirty="0" smtClean="0">
                <a:cs typeface="Arial" charset="0"/>
              </a:rPr>
              <a:t>Exercise capacity and mortality in black and white men. Circulation 2008; 117:614-622.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Kurl</a:t>
            </a:r>
            <a:r>
              <a:rPr lang="en-US" altLang="el-GR" sz="2000" dirty="0" smtClean="0">
                <a:cs typeface="Arial" charset="0"/>
              </a:rPr>
              <a:t> S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Laukkanen</a:t>
            </a:r>
            <a:r>
              <a:rPr lang="en-US" altLang="el-GR" sz="2000" dirty="0" smtClean="0">
                <a:cs typeface="Arial" charset="0"/>
              </a:rPr>
              <a:t> JA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err="1" smtClean="0">
                <a:cs typeface="Arial" charset="0"/>
              </a:rPr>
              <a:t>Rauramaa</a:t>
            </a:r>
            <a:r>
              <a:rPr lang="en-US" altLang="el-GR" sz="2000" dirty="0" smtClean="0">
                <a:cs typeface="Arial" charset="0"/>
              </a:rPr>
              <a:t> R</a:t>
            </a:r>
            <a:r>
              <a:rPr lang="el-GR" altLang="el-GR" sz="2000" dirty="0" smtClean="0">
                <a:cs typeface="Arial" charset="0"/>
              </a:rPr>
              <a:t>, </a:t>
            </a:r>
            <a:r>
              <a:rPr lang="en-US" altLang="el-GR" sz="2000" dirty="0" smtClean="0">
                <a:cs typeface="Arial" charset="0"/>
              </a:rPr>
              <a:t>et al</a:t>
            </a:r>
            <a:r>
              <a:rPr lang="el-GR" altLang="el-GR" sz="2000" dirty="0" smtClean="0">
                <a:cs typeface="Arial" charset="0"/>
              </a:rPr>
              <a:t>. </a:t>
            </a:r>
            <a:r>
              <a:rPr lang="en-US" altLang="el-GR" sz="2000" dirty="0" smtClean="0">
                <a:cs typeface="Arial" charset="0"/>
              </a:rPr>
              <a:t>Systolic blood pressure response to exercise stress test and risk of stroke. </a:t>
            </a:r>
            <a:r>
              <a:rPr lang="el-GR" altLang="el-GR" sz="2000" dirty="0" err="1" smtClean="0">
                <a:cs typeface="Arial" charset="0"/>
              </a:rPr>
              <a:t>Stroke</a:t>
            </a:r>
            <a:r>
              <a:rPr lang="el-GR" altLang="el-GR" sz="2000" dirty="0" smtClean="0">
                <a:cs typeface="Arial" charset="0"/>
              </a:rPr>
              <a:t> 2001; 32:2036 -2041.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Lauer MS, </a:t>
            </a:r>
            <a:r>
              <a:rPr lang="en-US" altLang="el-GR" sz="2000" dirty="0" err="1" smtClean="0">
                <a:cs typeface="Arial" charset="0"/>
              </a:rPr>
              <a:t>Okin</a:t>
            </a:r>
            <a:r>
              <a:rPr lang="en-US" altLang="el-GR" sz="2000" dirty="0" smtClean="0">
                <a:cs typeface="Arial" charset="0"/>
              </a:rPr>
              <a:t> PM, Larson MG, et al. Impaired heart rate response to graded exercise.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1996; 93:1520-1526.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Laukkanen JA, Kurl S, Salonen R, et al. </a:t>
            </a:r>
            <a:r>
              <a:rPr lang="en-US" altLang="el-GR" sz="2000" dirty="0" smtClean="0">
                <a:cs typeface="Arial" charset="0"/>
              </a:rPr>
              <a:t>The predictive value of cardiorespiratory fitness for cardiovascular events in men with various risk profiles: a prospective population-based cohort study. </a:t>
            </a:r>
            <a:r>
              <a:rPr lang="en-US" altLang="el-GR" sz="2000" dirty="0" err="1" smtClean="0">
                <a:cs typeface="Arial" charset="0"/>
              </a:rPr>
              <a:t>Eur</a:t>
            </a:r>
            <a:r>
              <a:rPr lang="en-US" altLang="el-GR" sz="2000" dirty="0" smtClean="0">
                <a:cs typeface="Arial" charset="0"/>
              </a:rPr>
              <a:t> Heart J 2004; 25:1428-1437.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1CE744-8AB7-4AAB-AC0B-647F0C5EBA4E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0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[5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5031"/>
            <a:ext cx="8229600" cy="504031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McArdle</a:t>
            </a:r>
            <a:r>
              <a:rPr lang="en-US" altLang="el-GR" sz="2000" dirty="0" smtClean="0">
                <a:cs typeface="Arial" charset="0"/>
              </a:rPr>
              <a:t> WD,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FI, </a:t>
            </a:r>
            <a:r>
              <a:rPr lang="en-US" altLang="el-GR" sz="2000" dirty="0" err="1" smtClean="0">
                <a:cs typeface="Arial" charset="0"/>
              </a:rPr>
              <a:t>Katch</a:t>
            </a:r>
            <a:r>
              <a:rPr lang="en-US" altLang="el-GR" sz="2000" dirty="0" smtClean="0">
                <a:cs typeface="Arial" charset="0"/>
              </a:rPr>
              <a:t> VL. Essentials of exercise physiology. Philadelphia: Lippincott Williams &amp;Wilkins; 2th </a:t>
            </a:r>
            <a:r>
              <a:rPr lang="en-US" altLang="el-GR" sz="2000" dirty="0" err="1" smtClean="0">
                <a:cs typeface="Arial" charset="0"/>
              </a:rPr>
              <a:t>ed</a:t>
            </a:r>
            <a:r>
              <a:rPr lang="en-US" altLang="el-GR" sz="2000" dirty="0" smtClean="0">
                <a:cs typeface="Arial" charset="0"/>
              </a:rPr>
              <a:t>, 2000. pp. 357-398.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cs typeface="Arial" charset="0"/>
              </a:rPr>
              <a:t>Morise</a:t>
            </a:r>
            <a:r>
              <a:rPr lang="en-US" altLang="el-GR" sz="2000" dirty="0" smtClean="0">
                <a:cs typeface="Arial" charset="0"/>
              </a:rPr>
              <a:t> AP. Heart Rate Recovery. Predictor of risk today and target of therapy tomorrow? </a:t>
            </a:r>
            <a:r>
              <a:rPr lang="el-GR" altLang="el-GR" sz="2000" dirty="0" err="1" smtClean="0">
                <a:cs typeface="Arial" charset="0"/>
              </a:rPr>
              <a:t>Circulation</a:t>
            </a:r>
            <a:r>
              <a:rPr lang="el-GR" altLang="el-GR" sz="2000" dirty="0" smtClean="0">
                <a:cs typeface="Arial" charset="0"/>
              </a:rPr>
              <a:t> 2004; 110:2778-2780.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Prakash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M,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Froelicher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V, et al. Exercise capacity and mortality among men referred for exercise testing. 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N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Engl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Med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2002; 346: 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Myers J, Tan ST,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Abella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J, et al. Comparison of the chronotropic response to exercise and heart rate recovery in predicting cardiovascular mortality.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Eur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J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Cardiovasc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Prev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Rehabil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14:215-221.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Mundal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R,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Kjeldsen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SE, </a:t>
            </a: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Sandvik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L, et al. Exercise blood pressure predicts cardiovascular mortality in middle-aged men.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Hypertension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1994; 24: 56-62.</a:t>
            </a:r>
            <a:endParaRPr lang="en-US" altLang="el-GR" sz="20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err="1" smtClean="0">
                <a:solidFill>
                  <a:srgbClr val="000000"/>
                </a:solidFill>
                <a:cs typeface="Arial" charset="0"/>
              </a:rPr>
              <a:t>Palatini</a:t>
            </a:r>
            <a:r>
              <a:rPr lang="en-US" altLang="el-GR" sz="2000" dirty="0" smtClean="0">
                <a:solidFill>
                  <a:srgbClr val="000000"/>
                </a:solidFill>
                <a:cs typeface="Arial" charset="0"/>
              </a:rPr>
              <a:t> P. Heart rate as an independent risk factor for cardiovascular disease: current evidence and basic mechanisms. </a:t>
            </a:r>
            <a:r>
              <a:rPr lang="el-GR" altLang="el-GR" sz="2000" dirty="0" err="1" smtClean="0">
                <a:solidFill>
                  <a:srgbClr val="000000"/>
                </a:solidFill>
                <a:cs typeface="Arial" charset="0"/>
              </a:rPr>
              <a:t>Drugs</a:t>
            </a:r>
            <a:r>
              <a:rPr lang="el-GR" altLang="el-GR" sz="2000" dirty="0" smtClean="0">
                <a:solidFill>
                  <a:srgbClr val="000000"/>
                </a:solidFill>
                <a:cs typeface="Arial" charset="0"/>
              </a:rPr>
              <a:t> 2007; 67:(Suppl 2)3-13.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l-G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84139-C083-4983-B9B9-17B5DA431547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13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[6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9459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9370"/>
            <a:ext cx="822960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Georgoudis G, et al. Effects of chronic smoking on exercise tolerance and on heart rate-systolic blood pressure product in young healthy adults. </a:t>
            </a:r>
            <a:r>
              <a:rPr lang="el-GR" altLang="el-GR" sz="2000" dirty="0" err="1" smtClean="0">
                <a:cs typeface="Arial" charset="0"/>
              </a:rPr>
              <a:t>Eur</a:t>
            </a:r>
            <a:r>
              <a:rPr lang="el-GR" altLang="el-GR" sz="2000" dirty="0" smtClean="0">
                <a:cs typeface="Arial" charset="0"/>
              </a:rPr>
              <a:t> J </a:t>
            </a:r>
            <a:r>
              <a:rPr lang="el-GR" altLang="el-GR" sz="2000" dirty="0" err="1" smtClean="0">
                <a:cs typeface="Arial" charset="0"/>
              </a:rPr>
              <a:t>Cardiovasc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Prev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err="1" smtClean="0">
                <a:cs typeface="Arial" charset="0"/>
              </a:rPr>
              <a:t>Rehabil</a:t>
            </a:r>
            <a:r>
              <a:rPr lang="el-GR" altLang="el-GR" sz="2000" dirty="0" smtClean="0">
                <a:cs typeface="Arial" charset="0"/>
              </a:rPr>
              <a:t> 2007; 14:646-652.</a:t>
            </a:r>
            <a:endParaRPr lang="en-US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dirty="0" smtClean="0">
                <a:cs typeface="Arial" charset="0"/>
              </a:rPr>
              <a:t>Papathanasiou G, </a:t>
            </a:r>
            <a:r>
              <a:rPr lang="en-US" altLang="el-GR" sz="2000" dirty="0" err="1" smtClean="0">
                <a:cs typeface="Arial" charset="0"/>
              </a:rPr>
              <a:t>Georgakopoulos</a:t>
            </a:r>
            <a:r>
              <a:rPr lang="en-US" altLang="el-GR" sz="2000" dirty="0" smtClean="0">
                <a:cs typeface="Arial" charset="0"/>
              </a:rPr>
              <a:t> D, </a:t>
            </a:r>
            <a:r>
              <a:rPr lang="en-US" altLang="el-GR" sz="2000" dirty="0" err="1" smtClean="0">
                <a:cs typeface="Arial" charset="0"/>
              </a:rPr>
              <a:t>Papageorgiou</a:t>
            </a:r>
            <a:r>
              <a:rPr lang="en-US" altLang="el-GR" sz="2000" dirty="0" smtClean="0">
                <a:cs typeface="Arial" charset="0"/>
              </a:rPr>
              <a:t> E, et al. Effects of Smoking on Heart Rate at Rest, and During Exercise, and on Heart Rate Recovery in Young Adults. Hellenic Journal of Cardiology. 2013; 54(3):168-177.</a:t>
            </a:r>
            <a:endParaRPr lang="el-GR" altLang="el-GR" sz="2000" dirty="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nl-BE" altLang="el-GR" sz="2000" dirty="0" smtClean="0">
                <a:cs typeface="Arial" charset="0"/>
              </a:rPr>
              <a:t>Pickering TG, Hall JE, Appel LJ, et al. </a:t>
            </a:r>
            <a:r>
              <a:rPr lang="en-US" altLang="el-GR" sz="2000" dirty="0" smtClean="0">
                <a:cs typeface="Arial" charset="0"/>
              </a:rPr>
              <a:t>Recommendations for Blood Pressure Measurement in Humans and Experimental Animals: Part 1: Blood Pressure Measurement in Humans: A Statement for Professionals From the Subcommittee of Professional and Public Education of the American Heart Association Council on High Blood Pressure Research. </a:t>
            </a:r>
            <a:r>
              <a:rPr lang="el-GR" altLang="el-GR" sz="2000" dirty="0" err="1" smtClean="0">
                <a:cs typeface="Arial" charset="0"/>
              </a:rPr>
              <a:t>Hypertension</a:t>
            </a:r>
            <a:r>
              <a:rPr lang="el-GR" altLang="el-GR" sz="2000" dirty="0" smtClean="0">
                <a:cs typeface="Arial" charset="0"/>
              </a:rPr>
              <a:t> 2005; 45:142-161.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s-ES_tradnl" altLang="el-GR" sz="2000" dirty="0" err="1" smtClean="0">
                <a:cs typeface="Arial" charset="0"/>
              </a:rPr>
              <a:t>Salvadori</a:t>
            </a:r>
            <a:r>
              <a:rPr lang="es-ES_tradnl" altLang="el-GR" sz="2000" dirty="0" smtClean="0">
                <a:cs typeface="Arial" charset="0"/>
              </a:rPr>
              <a:t> A, </a:t>
            </a:r>
            <a:r>
              <a:rPr lang="es-ES_tradnl" altLang="el-GR" sz="2000" dirty="0" err="1" smtClean="0">
                <a:cs typeface="Arial" charset="0"/>
              </a:rPr>
              <a:t>Fanari</a:t>
            </a:r>
            <a:r>
              <a:rPr lang="es-ES_tradnl" altLang="el-GR" sz="2000" dirty="0" smtClean="0">
                <a:cs typeface="Arial" charset="0"/>
              </a:rPr>
              <a:t> P, Fontana M, et al. </a:t>
            </a:r>
            <a:r>
              <a:rPr lang="en-US" altLang="el-GR" sz="2000" dirty="0" smtClean="0">
                <a:cs typeface="Arial" charset="0"/>
              </a:rPr>
              <a:t>Oxygen uptake and cardiac performance in obese and normal subjects during exercise. </a:t>
            </a:r>
            <a:r>
              <a:rPr lang="el-GR" altLang="el-GR" sz="2000" dirty="0" err="1" smtClean="0">
                <a:cs typeface="Arial" charset="0"/>
              </a:rPr>
              <a:t>Respiration</a:t>
            </a:r>
            <a:r>
              <a:rPr lang="el-GR" altLang="el-GR" sz="2000" dirty="0" smtClean="0">
                <a:cs typeface="Arial" charset="0"/>
              </a:rPr>
              <a:t> 1999; 66:25-33.</a:t>
            </a:r>
            <a:endParaRPr lang="en-US" altLang="el-GR" sz="2000" dirty="0" smtClean="0">
              <a:cs typeface="Arial" charset="0"/>
            </a:endParaRPr>
          </a:p>
        </p:txBody>
      </p:sp>
      <p:sp>
        <p:nvSpPr>
          <p:cNvPr id="1946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E0DEC1-2FD3-47F6-967F-3F03129E9858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42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7"/>
            <a:ext cx="8229600" cy="115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cs typeface="Times New Roman" pitchFamily="18" charset="0"/>
              </a:rPr>
              <a:t>Θεματικές Ενότητες 3-6</a:t>
            </a:r>
            <a:r>
              <a:rPr lang="el-GR" dirty="0" smtClean="0">
                <a:cs typeface="Times New Roman" pitchFamily="18" charset="0"/>
              </a:rPr>
              <a:t/>
            </a:r>
            <a:br>
              <a:rPr lang="el-GR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Βιβλιογραφία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/>
                <a:cs typeface="Times New Roman" pitchFamily="18" charset="0"/>
              </a:rPr>
              <a:t>[7</a:t>
            </a:r>
            <a:r>
              <a:rPr lang="el-GR" sz="2400" dirty="0" smtClean="0">
                <a:effectLst/>
                <a:cs typeface="Times New Roman" pitchFamily="18" charset="0"/>
              </a:rPr>
              <a:t>/7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endParaRPr lang="el-GR" sz="2400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Sandvik L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Erikssen J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Ellestad M</a:t>
            </a:r>
            <a:r>
              <a:rPr lang="el-GR" altLang="el-GR" sz="2000" smtClean="0">
                <a:cs typeface="Arial" charset="0"/>
              </a:rPr>
              <a:t>, </a:t>
            </a:r>
            <a:r>
              <a:rPr lang="en-US" altLang="el-GR" sz="2000" smtClean="0">
                <a:cs typeface="Arial" charset="0"/>
              </a:rPr>
              <a:t>et al</a:t>
            </a:r>
            <a:r>
              <a:rPr lang="el-GR" altLang="el-GR" sz="2000" smtClean="0">
                <a:cs typeface="Arial" charset="0"/>
              </a:rPr>
              <a:t>. </a:t>
            </a:r>
            <a:r>
              <a:rPr lang="en-US" altLang="el-GR" sz="2000" smtClean="0">
                <a:cs typeface="Arial" charset="0"/>
              </a:rPr>
              <a:t>Heart rate increase and maximal heart rate during exercise as predictors of cardiovascular mortality: a 16-year follow-up study of 1960 healthy men. </a:t>
            </a:r>
            <a:r>
              <a:rPr lang="el-GR" altLang="el-GR" sz="2000" smtClean="0">
                <a:cs typeface="Arial" charset="0"/>
              </a:rPr>
              <a:t>Coron Artery Dis 1995; 6:667-679.</a:t>
            </a:r>
            <a:endParaRPr lang="en-US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fr-FR" altLang="el-GR" sz="2000" smtClean="0">
                <a:cs typeface="Arial" charset="0"/>
              </a:rPr>
              <a:t>Sega R, Facchetti R, Bombelli M, et al. </a:t>
            </a:r>
            <a:r>
              <a:rPr lang="en-US" altLang="el-GR" sz="2000" smtClean="0">
                <a:cs typeface="Arial" charset="0"/>
              </a:rPr>
              <a:t>Prognostic value of ambulatory and home blood pressures compared with office blood pressure in the general population: follow-up results from the Pressioni Arteriose Monitorate e Loro Associazioni (PAMELA) study. </a:t>
            </a:r>
            <a:r>
              <a:rPr lang="el-GR" altLang="el-GR" sz="2000" smtClean="0">
                <a:cs typeface="Arial" charset="0"/>
              </a:rPr>
              <a:t>Circulation 2005; 111:1777-1783.</a:t>
            </a:r>
            <a:endParaRPr lang="en-US" altLang="el-GR" sz="2000" smtClean="0"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Verdecchia P, Porcellati C, Schillaci G, et al. Ambulatory blood pressure. An independent predictor of prognosis in essential hypertension. </a:t>
            </a:r>
            <a:r>
              <a:rPr lang="el-GR" altLang="el-GR" sz="2000" smtClean="0">
                <a:cs typeface="Arial" charset="0"/>
              </a:rPr>
              <a:t>Hypertension 1994; 24:793-801.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en-US" altLang="el-GR" sz="2000" smtClean="0">
                <a:cs typeface="Arial" charset="0"/>
              </a:rPr>
              <a:t>Zaim S, Schesser J, Hirsch LS, Rockland R. Influence of the Maximum Heart Rate Attained during Exercise Testing on Subsequent Heart Rate Recovery. </a:t>
            </a:r>
            <a:r>
              <a:rPr lang="el-GR" altLang="el-GR" sz="2000" smtClean="0">
                <a:cs typeface="Arial" charset="0"/>
              </a:rPr>
              <a:t>Ann Noninvasive Electrocardiol 2010; 15:43-48.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l-GR" sz="2400" smtClean="0">
              <a:cs typeface="Arial" charset="0"/>
            </a:endParaRPr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8353CA-1636-41FE-B613-E9C71AA78CEA}" type="slidenum">
              <a:rPr lang="el-GR" altLang="el-GR" sz="12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91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54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</a:t>
            </a:r>
            <a:r>
              <a:rPr lang="el-GR" sz="2000" dirty="0"/>
              <a:t>Παπαθανασίου. «Φυσικοθεραπεία Καρδιοαγγειακών Παθήσεων. Ενότητα </a:t>
            </a:r>
            <a:r>
              <a:rPr lang="en-US" sz="2000" dirty="0"/>
              <a:t>4:</a:t>
            </a:r>
            <a:r>
              <a:rPr lang="el-GR" sz="2000" dirty="0"/>
              <a:t> Οικονομία της Καρδιακής Λειτουργίας: Αρτηριακή Πίεση, Διπλό Γινόμενο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Παπαθανασίου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910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7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266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Αρτηριακή Πίεση (ΑΠ)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360" y="1412776"/>
            <a:ext cx="8435280" cy="4176464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Η αρτηριακή πίεση του αίματος (ΑΠ) διακρίνεται στη συστολική και στη διαστολική πίεση. Συστολική αρτηριακή πίεση (ΣΑΠ) καλείται η μέγιστη τιμή της πίεσης που καταγράφεται στην αριστερή κοιλία κατά τη συστολή της. Διαστολική αρτηριακή πίεση (ΔΑΠ) ονομάζεται η μέγιστη τιμή της πίεσης που καταγράφεται στις μεγάλες κεντρικές αρτηρίες κατά τη διαστολή της καρδιάς</a:t>
            </a:r>
            <a:r>
              <a:rPr lang="el-GR" sz="2400" dirty="0" smtClean="0">
                <a:cs typeface="Arial" pitchFamily="34" charset="0"/>
              </a:rPr>
              <a:t>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l-GR" sz="10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</a:t>
            </a:r>
            <a:r>
              <a:rPr lang="el-GR" sz="2400" dirty="0">
                <a:cs typeface="Arial" pitchFamily="34" charset="0"/>
              </a:rPr>
              <a:t>συστολική / διαστολική </a:t>
            </a:r>
            <a:r>
              <a:rPr lang="el-GR" sz="2400" dirty="0" smtClean="0">
                <a:cs typeface="Arial" pitchFamily="34" charset="0"/>
              </a:rPr>
              <a:t>αρτηριακή πίεση </a:t>
            </a:r>
            <a:r>
              <a:rPr lang="el-GR" sz="2400" dirty="0">
                <a:cs typeface="Arial" pitchFamily="34" charset="0"/>
              </a:rPr>
              <a:t>σε νέα και υγιή </a:t>
            </a:r>
            <a:r>
              <a:rPr lang="el-GR" sz="2400" dirty="0" smtClean="0">
                <a:cs typeface="Arial" pitchFamily="34" charset="0"/>
              </a:rPr>
              <a:t>άτομα κυμαίνεται συνήθως, </a:t>
            </a:r>
            <a:r>
              <a:rPr lang="el-GR" sz="2400" dirty="0">
                <a:cs typeface="Arial" pitchFamily="34" charset="0"/>
              </a:rPr>
              <a:t>σε </a:t>
            </a:r>
            <a:r>
              <a:rPr lang="el-GR" sz="2400" dirty="0" smtClean="0">
                <a:cs typeface="Arial" pitchFamily="34" charset="0"/>
              </a:rPr>
              <a:t>ηρεμία, </a:t>
            </a:r>
            <a:r>
              <a:rPr lang="el-GR" sz="2400" dirty="0">
                <a:cs typeface="Arial" pitchFamily="34" charset="0"/>
              </a:rPr>
              <a:t>γύρω από τα 120</a:t>
            </a:r>
            <a:r>
              <a:rPr lang="en-US" sz="2400" dirty="0">
                <a:cs typeface="Arial" pitchFamily="34" charset="0"/>
              </a:rPr>
              <a:t>mmHg</a:t>
            </a:r>
            <a:r>
              <a:rPr lang="el-GR" sz="2400" dirty="0">
                <a:cs typeface="Arial" pitchFamily="34" charset="0"/>
              </a:rPr>
              <a:t> / </a:t>
            </a:r>
            <a:r>
              <a:rPr lang="el-GR" sz="2400" dirty="0" smtClean="0">
                <a:cs typeface="Arial" pitchFamily="34" charset="0"/>
              </a:rPr>
              <a:t>75</a:t>
            </a:r>
            <a:r>
              <a:rPr lang="en-US" sz="2400" smtClean="0">
                <a:cs typeface="Arial" pitchFamily="34" charset="0"/>
              </a:rPr>
              <a:t>mmHg</a:t>
            </a:r>
            <a:r>
              <a:rPr lang="en-US" sz="2400">
                <a:cs typeface="Arial" pitchFamily="34" charset="0"/>
              </a:rPr>
              <a:t>.</a:t>
            </a:r>
            <a:endParaRPr lang="el-GR" sz="2400" dirty="0" smtClean="0">
              <a:cs typeface="Arial" pitchFamily="34" charset="0"/>
            </a:endParaRPr>
          </a:p>
          <a:p>
            <a:pPr marL="0" indent="0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l-GR" sz="2400" dirty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                                                                                       </a:t>
            </a:r>
            <a:endParaRPr lang="en-US" sz="2400" dirty="0" smtClean="0">
              <a:cs typeface="Arial" pitchFamily="34" charset="0"/>
            </a:endParaRPr>
          </a:p>
          <a:p>
            <a:pPr marL="0" indent="0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                                                                               </a:t>
            </a:r>
            <a:endParaRPr lang="el-GR" sz="2400" dirty="0" smtClean="0">
              <a:cs typeface="Arial" pitchFamily="34" charset="0"/>
            </a:endParaRPr>
          </a:p>
          <a:p>
            <a:pPr>
              <a:buClr>
                <a:srgbClr val="FFCC66"/>
              </a:buClr>
              <a:defRPr/>
            </a:pPr>
            <a:endParaRPr lang="el-GR" sz="24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661" y="550109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Guyton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, 2006]</a:t>
            </a:r>
            <a:endParaRPr lang="el-GR" sz="2000" dirty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092280" y="6301313"/>
            <a:ext cx="1872208" cy="420162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06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cs typeface="Times New Roman" pitchFamily="18" charset="0"/>
              </a:rPr>
              <a:t>  Ταξινόμηση της Αρτηριακής Πίεσης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2053971"/>
            <a:ext cx="223117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Κατηγορία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0571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Συστολική ΑΠ </a:t>
            </a:r>
            <a:r>
              <a:rPr lang="el-GR" sz="2000" b="1" dirty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mmHg)</a:t>
            </a:r>
            <a:endParaRPr lang="el-GR" sz="2000" b="1" dirty="0">
              <a:solidFill>
                <a:srgbClr val="800000"/>
              </a:solidFill>
              <a:latin typeface="Calibri"/>
              <a:ea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1015" y="2057132"/>
            <a:ext cx="306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Διαστολική</a:t>
            </a:r>
            <a:r>
              <a:rPr lang="el-GR" sz="2400" b="1" dirty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ΑΠ</a:t>
            </a:r>
            <a:r>
              <a:rPr lang="el-GR" sz="2400" b="1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 </a:t>
            </a:r>
            <a:r>
              <a:rPr lang="el-GR" sz="2000" b="1" dirty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mmHg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Arial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alibri"/>
              <a:ea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621" y="298182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Φυσιολογική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2434" y="298182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&lt;120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048" y="3008319"/>
            <a:ext cx="139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&lt;80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4699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Προ-υπέρταση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2434" y="34699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120 - 139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9202" y="354762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80 - 89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01708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Υπέρταση - Στάδιο 1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2434" y="401708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140 - 159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4048" y="409033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90 - 99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58112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Υπέρταση - Στάδιο 2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2434" y="4581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prstClr val="black"/>
                </a:solidFill>
                <a:latin typeface="Calibri"/>
              </a:rPr>
              <a:t>&gt;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160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9202" y="460106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prstClr val="black"/>
                </a:solidFill>
                <a:latin typeface="Calibri"/>
              </a:rPr>
              <a:t>&gt;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100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338667" y="1196752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35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>
                <a:cs typeface="Times New Roman" pitchFamily="18" charset="0"/>
              </a:rPr>
              <a:t>Αρτηριακή Πίεση και </a:t>
            </a:r>
            <a:br>
              <a:rPr lang="el-GR" dirty="0" smtClean="0">
                <a:cs typeface="Times New Roman" pitchFamily="18" charset="0"/>
              </a:rPr>
            </a:br>
            <a:r>
              <a:rPr lang="el-GR" dirty="0" smtClean="0">
                <a:cs typeface="Times New Roman" pitchFamily="18" charset="0"/>
              </a:rPr>
              <a:t>Καρδιοαγγειακή Υγεία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19" y="1700808"/>
            <a:ext cx="8621547" cy="4208402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Η σημασία της καταγραφής και παρακολούθησης της </a:t>
            </a:r>
            <a:r>
              <a:rPr lang="el-GR" sz="2400" dirty="0" smtClean="0">
                <a:cs typeface="Arial" pitchFamily="34" charset="0"/>
              </a:rPr>
              <a:t>αρτηριακής πίεσης (ΑΠ), τόσο σε ηρεμία όσο και κατά την άσκηση, έχει αυξημένη προγνωστική αξία στην πρόβλεψη μελλοντικής καρδιοαγγειακής νόσου.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Το </a:t>
            </a:r>
            <a:r>
              <a:rPr lang="el-GR" sz="2400" dirty="0">
                <a:cs typeface="Arial" pitchFamily="34" charset="0"/>
              </a:rPr>
              <a:t>ύψος της ΑΠ σε ηρεμία αποτελεί σημαντικό παράγοντα κινδύνου μελλοντικής καρδιοαγγειακής νοσηρότητας και θνητότητας. </a:t>
            </a:r>
            <a:endParaRPr lang="el-GR" sz="24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</a:t>
            </a:r>
            <a:r>
              <a:rPr lang="el-GR" sz="2400" dirty="0">
                <a:cs typeface="Arial" pitchFamily="34" charset="0"/>
              </a:rPr>
              <a:t>μεγαλύτερη </a:t>
            </a:r>
            <a:r>
              <a:rPr lang="el-GR" sz="2400" dirty="0" smtClean="0">
                <a:cs typeface="Arial" pitchFamily="34" charset="0"/>
              </a:rPr>
              <a:t>άνοδος της ΑΠ </a:t>
            </a:r>
            <a:r>
              <a:rPr lang="el-GR" sz="2400" dirty="0">
                <a:cs typeface="Arial" pitchFamily="34" charset="0"/>
              </a:rPr>
              <a:t>για </a:t>
            </a:r>
            <a:r>
              <a:rPr lang="el-GR" sz="2400" dirty="0" smtClean="0">
                <a:cs typeface="Arial" pitchFamily="34" charset="0"/>
              </a:rPr>
              <a:t>δεδομένης </a:t>
            </a:r>
            <a:r>
              <a:rPr lang="el-GR" sz="2400" dirty="0">
                <a:cs typeface="Arial" pitchFamily="34" charset="0"/>
              </a:rPr>
              <a:t>έντασης </a:t>
            </a:r>
            <a:r>
              <a:rPr lang="el-GR" sz="2400" dirty="0" smtClean="0">
                <a:cs typeface="Arial" pitchFamily="34" charset="0"/>
              </a:rPr>
              <a:t>έργο, </a:t>
            </a:r>
            <a:r>
              <a:rPr lang="el-GR" sz="2400" dirty="0">
                <a:cs typeface="Arial" pitchFamily="34" charset="0"/>
              </a:rPr>
              <a:t>καθώς επίσης η </a:t>
            </a:r>
            <a:r>
              <a:rPr lang="el-GR" sz="2400" dirty="0" smtClean="0">
                <a:cs typeface="Arial" pitchFamily="34" charset="0"/>
              </a:rPr>
              <a:t>υπέρμετρη συστολική ΑΠ</a:t>
            </a:r>
            <a:r>
              <a:rPr lang="en-US" sz="2000" dirty="0">
                <a:cs typeface="Arial" pitchFamily="34" charset="0"/>
              </a:rPr>
              <a:t>max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που </a:t>
            </a:r>
            <a:r>
              <a:rPr lang="el-GR" sz="2400" dirty="0">
                <a:cs typeface="Arial" pitchFamily="34" charset="0"/>
              </a:rPr>
              <a:t>επιτυγχάνεται σε μέγιστη δοκιμασία κόπωσης συνδέονται ευθέως ανάλογα με αυξημένο κίνδυνο καρδιοαγγειακής θνητότητας</a:t>
            </a:r>
            <a:r>
              <a:rPr lang="el-GR" sz="2400" dirty="0" smtClean="0">
                <a:cs typeface="Arial" pitchFamily="34" charset="0"/>
              </a:rPr>
              <a:t>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l-GR" sz="2400" dirty="0" smtClean="0"/>
              <a:t>                                                      </a:t>
            </a:r>
            <a:endParaRPr lang="el-GR" sz="2000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05322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</a:rPr>
              <a:t>Singh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1999, </a:t>
            </a:r>
            <a:r>
              <a:rPr lang="en-US" sz="2000" dirty="0" err="1">
                <a:solidFill>
                  <a:srgbClr val="800000"/>
                </a:solidFill>
                <a:latin typeface="Arial Narrow" pitchFamily="34" charset="0"/>
              </a:rPr>
              <a:t>Kjeldsen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 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2001, </a:t>
            </a:r>
            <a:r>
              <a:rPr lang="en-US" sz="2000" dirty="0" err="1">
                <a:solidFill>
                  <a:srgbClr val="800000"/>
                </a:solidFill>
                <a:latin typeface="Arial Narrow" pitchFamily="34" charset="0"/>
              </a:rPr>
              <a:t>Kurl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 et al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2001, </a:t>
            </a:r>
            <a:r>
              <a:rPr lang="el-GR" sz="2000" dirty="0" err="1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Sega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et al 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2005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8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   </a:t>
            </a:r>
            <a:r>
              <a:rPr lang="el-GR" sz="4000" dirty="0" smtClean="0">
                <a:cs typeface="Times New Roman" pitchFamily="18" charset="0"/>
              </a:rPr>
              <a:t>Μέτρηση της Αρτηριακής Πίεσης </a:t>
            </a:r>
            <a:r>
              <a:rPr lang="el-GR" sz="2800" dirty="0" smtClean="0">
                <a:effectLst/>
                <a:cs typeface="Times New Roman" pitchFamily="18" charset="0"/>
              </a:rPr>
              <a:t>[1/2]</a:t>
            </a:r>
            <a:endParaRPr lang="el-GR" sz="28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608512"/>
          </a:xfrm>
        </p:spPr>
        <p:txBody>
          <a:bodyPr>
            <a:noAutofit/>
          </a:bodyPr>
          <a:lstStyle/>
          <a:p>
            <a:pPr marL="354013" indent="-354013">
              <a:buClr>
                <a:srgbClr val="800000"/>
              </a:buClr>
              <a:buSzPct val="100000"/>
              <a:buFont typeface="+mj-lt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Εφαρμογή στη μεσότητα του βραχιονίου (στο επίπεδο της καρδιάς) της ανάλογης με τα σωματικά χαρακτηριστικά του ατόμου περιχειρίδας.</a:t>
            </a:r>
          </a:p>
          <a:p>
            <a:pPr marL="354013" indent="-354013">
              <a:buClr>
                <a:srgbClr val="800000"/>
              </a:buClr>
              <a:buSzPct val="100000"/>
              <a:buFont typeface="+mj-lt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Τοποθέτηση του στηθοσκοπίου πάνω από τη βραχιόνιο αρτηρία, περίπου 2-3 </a:t>
            </a:r>
            <a:r>
              <a:rPr lang="en-US" sz="2400" dirty="0" smtClean="0">
                <a:cs typeface="Arial" pitchFamily="34" charset="0"/>
              </a:rPr>
              <a:t>cm </a:t>
            </a:r>
            <a:r>
              <a:rPr lang="el-GR" sz="2400" dirty="0" smtClean="0">
                <a:cs typeface="Arial" pitchFamily="34" charset="0"/>
              </a:rPr>
              <a:t>πιο ψηλά και εσωτερικά του αγκώνα.</a:t>
            </a:r>
            <a:endParaRPr lang="en-US" sz="2400" dirty="0" smtClean="0">
              <a:cs typeface="Arial" pitchFamily="34" charset="0"/>
            </a:endParaRPr>
          </a:p>
          <a:p>
            <a:pPr marL="354013" indent="-354013">
              <a:buClr>
                <a:srgbClr val="800000"/>
              </a:buClr>
              <a:buSzPct val="100000"/>
              <a:buFont typeface="+mj-lt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Σταδιακή αύξηση της πίεσης στην περιχειρίδα, μέχρι τα 180mmHg – 200mmHg (40-60mmHg πάνω από την εκτιμώμενη συστολική ΑΠ ηρεμίας).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661248"/>
            <a:ext cx="250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nl-BE" sz="2000" dirty="0">
                <a:solidFill>
                  <a:srgbClr val="800000"/>
                </a:solidFill>
                <a:latin typeface="Arial Narrow" pitchFamily="34" charset="0"/>
              </a:rPr>
              <a:t>Pickering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al, 2005]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4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   </a:t>
            </a:r>
            <a:r>
              <a:rPr lang="el-GR" sz="4000" dirty="0" smtClean="0">
                <a:cs typeface="Times New Roman" pitchFamily="18" charset="0"/>
              </a:rPr>
              <a:t>Μέτρηση της Αρτηριακής Πίεσης </a:t>
            </a:r>
            <a:r>
              <a:rPr lang="el-GR" sz="2800" dirty="0" smtClean="0">
                <a:effectLst/>
                <a:cs typeface="Times New Roman" pitchFamily="18" charset="0"/>
              </a:rPr>
              <a:t>[2/2]</a:t>
            </a:r>
            <a:endParaRPr lang="el-GR" sz="2800" dirty="0">
              <a:effectLst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</p:spPr>
        <p:txBody>
          <a:bodyPr>
            <a:noAutofit/>
          </a:bodyPr>
          <a:lstStyle/>
          <a:p>
            <a:pPr marL="457200" indent="-457200">
              <a:buClr>
                <a:srgbClr val="800000"/>
              </a:buClr>
              <a:buSzPct val="100000"/>
              <a:buFont typeface="+mj-lt"/>
              <a:buAutoNum type="arabicPeriod" startAt="4"/>
              <a:defRPr/>
            </a:pPr>
            <a:r>
              <a:rPr lang="el-GR" sz="2400" dirty="0" smtClean="0">
                <a:cs typeface="Arial" pitchFamily="34" charset="0"/>
              </a:rPr>
              <a:t>Σταδιακή μείωση </a:t>
            </a:r>
            <a:r>
              <a:rPr lang="el-GR" sz="2400" dirty="0">
                <a:cs typeface="Arial" pitchFamily="34" charset="0"/>
              </a:rPr>
              <a:t>της </a:t>
            </a:r>
            <a:r>
              <a:rPr lang="el-GR" sz="2400" dirty="0" smtClean="0">
                <a:cs typeface="Arial" pitchFamily="34" charset="0"/>
              </a:rPr>
              <a:t>πίεσης της περιχειρίδας με προσεκτικό χειρισμό της σχετικής βαλβίδας και με ρυθμό πτώσης τα 2-3mm/sec.</a:t>
            </a:r>
            <a:endParaRPr lang="en-US" sz="2400" dirty="0" smtClean="0">
              <a:cs typeface="Arial" pitchFamily="34" charset="0"/>
            </a:endParaRPr>
          </a:p>
          <a:p>
            <a:pPr marL="457200" indent="-457200">
              <a:buClr>
                <a:srgbClr val="800000"/>
              </a:buClr>
              <a:buSzPct val="100000"/>
              <a:buFont typeface="+mj-lt"/>
              <a:buAutoNum type="arabicPeriod" startAt="4"/>
              <a:defRPr/>
            </a:pPr>
            <a:r>
              <a:rPr lang="el-GR" sz="2400" dirty="0" smtClean="0">
                <a:cs typeface="Arial" pitchFamily="34" charset="0"/>
              </a:rPr>
              <a:t>Καταγραφή της ένδειξης του πιεσόμετρου που αντιστοιχεί στον πρώτο καθαρά ακουστό ήχο (1ος ήχος </a:t>
            </a:r>
            <a:r>
              <a:rPr lang="el-GR" sz="2400" dirty="0" err="1" smtClean="0">
                <a:cs typeface="Arial" pitchFamily="34" charset="0"/>
              </a:rPr>
              <a:t>Korotkoff</a:t>
            </a:r>
            <a:r>
              <a:rPr lang="el-GR" sz="2400" dirty="0" smtClean="0">
                <a:cs typeface="Arial" pitchFamily="34" charset="0"/>
              </a:rPr>
              <a:t>), ο οποίος αντιπροσωπεύει τη συστολική ΑΠ.</a:t>
            </a:r>
            <a:endParaRPr lang="en-US" sz="2400" dirty="0" smtClean="0">
              <a:cs typeface="Arial" pitchFamily="34" charset="0"/>
            </a:endParaRPr>
          </a:p>
          <a:p>
            <a:pPr marL="457200" indent="-457200">
              <a:buClr>
                <a:srgbClr val="800000"/>
              </a:buClr>
              <a:buSzPct val="100000"/>
              <a:buFont typeface="+mj-lt"/>
              <a:buAutoNum type="arabicPeriod" startAt="4"/>
              <a:defRPr/>
            </a:pPr>
            <a:r>
              <a:rPr lang="el-GR" sz="2400" dirty="0" smtClean="0">
                <a:cs typeface="Arial" pitchFamily="34" charset="0"/>
              </a:rPr>
              <a:t>Καταγραφή του τελευταίου υπόκωφου ήχου (4ος ήχος </a:t>
            </a:r>
            <a:r>
              <a:rPr lang="el-GR" sz="2400" dirty="0" err="1" smtClean="0">
                <a:cs typeface="Arial" pitchFamily="34" charset="0"/>
              </a:rPr>
              <a:t>Korotkoff</a:t>
            </a:r>
            <a:r>
              <a:rPr lang="el-GR" sz="2400" dirty="0" smtClean="0">
                <a:cs typeface="Arial" pitchFamily="34" charset="0"/>
              </a:rPr>
              <a:t>) και της ένδειξης κατά την εξαφάνιση κάθε ήχου (5ος ήχος </a:t>
            </a:r>
            <a:r>
              <a:rPr lang="el-GR" sz="2400" dirty="0" err="1" smtClean="0">
                <a:cs typeface="Arial" pitchFamily="34" charset="0"/>
              </a:rPr>
              <a:t>Korotkoff</a:t>
            </a:r>
            <a:r>
              <a:rPr lang="el-GR" sz="2400" dirty="0" smtClean="0">
                <a:cs typeface="Arial" pitchFamily="34" charset="0"/>
              </a:rPr>
              <a:t>).  Συνήθως, ο 5ος ήχος </a:t>
            </a:r>
            <a:r>
              <a:rPr lang="el-GR" sz="2400" dirty="0" err="1" smtClean="0">
                <a:cs typeface="Arial" pitchFamily="34" charset="0"/>
              </a:rPr>
              <a:t>Korotkoff</a:t>
            </a:r>
            <a:r>
              <a:rPr lang="el-GR" sz="2400" dirty="0" smtClean="0">
                <a:cs typeface="Arial" pitchFamily="34" charset="0"/>
              </a:rPr>
              <a:t> αντιπροσωπεύει τη διαστολική ΑΠ.</a:t>
            </a:r>
            <a:endParaRPr lang="en-US" sz="240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661248"/>
            <a:ext cx="250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nl-BE" sz="2000" dirty="0">
                <a:solidFill>
                  <a:srgbClr val="800000"/>
                </a:solidFill>
                <a:latin typeface="Arial Narrow" pitchFamily="34" charset="0"/>
              </a:rPr>
              <a:t>Pickering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et al, 2005]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0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dirty="0" smtClean="0"/>
              <a:t>  </a:t>
            </a:r>
            <a:r>
              <a:rPr lang="el-GR" sz="3600" dirty="0" smtClean="0">
                <a:cs typeface="Times New Roman" pitchFamily="18" charset="0"/>
              </a:rPr>
              <a:t>Αρτηριακή Πίεση και Ολικές Αγγειακές Αντιστάσεις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sz="2800" dirty="0" smtClean="0">
                <a:effectLst/>
                <a:cs typeface="Times New Roman" pitchFamily="18" charset="0"/>
              </a:rPr>
              <a:t>[1/2]</a:t>
            </a:r>
            <a:endParaRPr lang="el-GR" sz="2800" dirty="0">
              <a:effectLst/>
              <a:cs typeface="Times New Roman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756" y="1916832"/>
            <a:ext cx="8964488" cy="432048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cs typeface="Arial" pitchFamily="34" charset="0"/>
              </a:rPr>
              <a:t>Οι ολικές περιφερικές αγγειακές αντιστάσεις </a:t>
            </a:r>
            <a:r>
              <a:rPr lang="el-GR" sz="2400" dirty="0" smtClean="0">
                <a:cs typeface="Arial" pitchFamily="34" charset="0"/>
              </a:rPr>
              <a:t>αποτελούν </a:t>
            </a:r>
            <a:r>
              <a:rPr lang="el-GR" sz="2400" dirty="0">
                <a:cs typeface="Arial" pitchFamily="34" charset="0"/>
              </a:rPr>
              <a:t>κρίσιμη παράμετρο διαμόρφωσης του ύψους της αρτηριακής πίεσης και εξαρτώνται από την κατάσταση του ενδοθηλίου, την </a:t>
            </a:r>
            <a:r>
              <a:rPr lang="el-GR" sz="2400" dirty="0" smtClean="0">
                <a:cs typeface="Arial" pitchFamily="34" charset="0"/>
              </a:rPr>
              <a:t>ελαστικότητα και τον </a:t>
            </a:r>
            <a:r>
              <a:rPr lang="el-GR" sz="2400" dirty="0">
                <a:cs typeface="Arial" pitchFamily="34" charset="0"/>
              </a:rPr>
              <a:t>τόνο των αγγειακών </a:t>
            </a:r>
            <a:r>
              <a:rPr lang="el-GR" sz="2400" dirty="0" smtClean="0">
                <a:cs typeface="Arial" pitchFamily="34" charset="0"/>
              </a:rPr>
              <a:t>τοιχωμάτων. </a:t>
            </a:r>
          </a:p>
          <a:p>
            <a:pPr marL="0" indent="0">
              <a:buClr>
                <a:srgbClr val="FFCC66"/>
              </a:buClr>
              <a:buFont typeface="Wingdings" pitchFamily="2" charset="2"/>
              <a:buNone/>
              <a:defRPr/>
            </a:pPr>
            <a:endParaRPr lang="el-GR" sz="1000" dirty="0">
              <a:cs typeface="Arial" pitchFamily="34" charset="0"/>
            </a:endParaRPr>
          </a:p>
          <a:p>
            <a:pPr marL="0" indent="0" algn="ctr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Αρτηριακή Πίεση 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=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 Όγκος Παλμού </a:t>
            </a:r>
            <a:r>
              <a:rPr lang="en-US" sz="2400" b="1" dirty="0" smtClean="0">
                <a:solidFill>
                  <a:srgbClr val="800000"/>
                </a:solidFill>
              </a:rPr>
              <a:t> x </a:t>
            </a:r>
            <a:r>
              <a:rPr lang="el-GR" sz="2400" b="1" dirty="0" smtClean="0">
                <a:solidFill>
                  <a:srgbClr val="800000"/>
                </a:solidFill>
              </a:rPr>
              <a:t> Ολικές Αγγειακές Αντιστάσεις</a:t>
            </a:r>
            <a:br>
              <a:rPr lang="el-GR" sz="2400" b="1" dirty="0" smtClean="0">
                <a:solidFill>
                  <a:srgbClr val="800000"/>
                </a:solidFill>
              </a:rPr>
            </a:br>
            <a:endParaRPr lang="el-GR" sz="1000" b="1" dirty="0">
              <a:solidFill>
                <a:srgbClr val="800000"/>
              </a:solidFill>
            </a:endParaRPr>
          </a:p>
          <a:p>
            <a:pPr marL="0" indent="0" algn="ctr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Πίεση Σφυγμού 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= 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</a:rPr>
              <a:t>Όγκος Παλμού ÷ Ενδοτικότητα</a:t>
            </a:r>
          </a:p>
          <a:p>
            <a:pPr marL="0" indent="0"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800000"/>
                </a:solidFill>
                <a:cs typeface="Arial" pitchFamily="34" charset="0"/>
              </a:rPr>
              <a:t>                                                                                                       </a:t>
            </a:r>
            <a:endParaRPr lang="el-GR" sz="24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44522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GB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Guyton</a:t>
            </a:r>
            <a:r>
              <a:rPr lang="el-GR" sz="2000" dirty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 2006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3600" dirty="0" smtClean="0">
                <a:cs typeface="Times New Roman" pitchFamily="18" charset="0"/>
              </a:rPr>
              <a:t>Αρτηριακή Πίεση και Ολικές </a:t>
            </a:r>
            <a:br>
              <a:rPr lang="el-GR" sz="3600" dirty="0" smtClean="0">
                <a:cs typeface="Times New Roman" pitchFamily="18" charset="0"/>
              </a:rPr>
            </a:br>
            <a:r>
              <a:rPr lang="el-GR" sz="3600" dirty="0" smtClean="0">
                <a:cs typeface="Times New Roman" pitchFamily="18" charset="0"/>
              </a:rPr>
              <a:t>Αγγειακές Αντιστάσεις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sz="2800" dirty="0" smtClean="0">
                <a:effectLst/>
                <a:cs typeface="Times New Roman" pitchFamily="18" charset="0"/>
              </a:rPr>
              <a:t>[2/2]</a:t>
            </a:r>
            <a:endParaRPr lang="el-GR" sz="2800" dirty="0">
              <a:effectLst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916832"/>
            <a:ext cx="8415867" cy="4176464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Η επικράτηση της συμπαθητικής δραστηριότητας και η αύξηση του τόνου των λείων αγγειακών μυϊκών ινών προκαλούν αγγειοσυστολή, αυξάνοντας τις αγγειακές αντιστάσεις και στη συνέχεια την ΑΠ.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endParaRPr lang="el-GR" sz="1000" dirty="0" smtClean="0">
              <a:cs typeface="Arial" pitchFamily="34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>
                <a:cs typeface="Arial" pitchFamily="34" charset="0"/>
              </a:rPr>
              <a:t>Αντίθετα, η καλή ελαστικότητα των αγγειακών τοιχωμάτων και η εκτεταμένη αγγειοδιαστολή (όπως συμβαίνει σε συνθήκες θερμού περιβάλλοντος ή κατά την αερόβια μεταβολική και μυϊκή δραστηριότητα) μειώνουν τις ολικές περιφερικές αγγειακές αντιστάσεις, ελαττώνοντας την ΑΠ ηρεμίας και περιορίζοντας την άνοδο της ΑΠ κατά την άσκηση.</a:t>
            </a:r>
            <a:r>
              <a:rPr lang="el-GR" sz="2400" b="1" dirty="0" smtClean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 </a:t>
            </a:r>
          </a:p>
          <a:p>
            <a:pPr>
              <a:defRPr/>
            </a:pPr>
            <a:endParaRPr lang="el-GR" sz="2400" dirty="0"/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338667" y="1484784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50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093b435315daa4dabfc1819737e4e6e945ffd7"/>
</p:tagLst>
</file>

<file path=ppt/theme/theme1.xml><?xml version="1.0" encoding="utf-8"?>
<a:theme xmlns:a="http://schemas.openxmlformats.org/drawingml/2006/main" name="1_OC_template_papathanasiou">
  <a:themeElements>
    <a:clrScheme name="Προσαρμοσμένο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3037</Words>
  <Application>Microsoft Office PowerPoint</Application>
  <PresentationFormat>Προβολή στην οθόνη (4:3)</PresentationFormat>
  <Paragraphs>253</Paragraphs>
  <Slides>30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1_OC_template_papathanasiou</vt:lpstr>
      <vt:lpstr>OC_template_updated</vt:lpstr>
      <vt:lpstr>Φυσικοθεραπεία Καρδιοαγγειακών Παθήσεων</vt:lpstr>
      <vt:lpstr>Θεματική Ενότητα 4</vt:lpstr>
      <vt:lpstr>Αρτηριακή Πίεση (ΑΠ)</vt:lpstr>
      <vt:lpstr>  Ταξινόμηση της Αρτηριακής Πίεσης</vt:lpstr>
      <vt:lpstr>Αρτηριακή Πίεση και  Καρδιοαγγειακή Υγεία</vt:lpstr>
      <vt:lpstr>   Μέτρηση της Αρτηριακής Πίεσης [1/2]</vt:lpstr>
      <vt:lpstr>   Μέτρηση της Αρτηριακής Πίεσης [2/2]</vt:lpstr>
      <vt:lpstr>  Αρτηριακή Πίεση και Ολικές Αγγειακές Αντιστάσεις [1/2]</vt:lpstr>
      <vt:lpstr>Αρτηριακή Πίεση και Ολικές  Αγγειακές Αντιστάσεις [2/2]</vt:lpstr>
      <vt:lpstr>Αερόβια Άσκηση και  Αρτηριακή Πίεση</vt:lpstr>
      <vt:lpstr>Έντονη Αναερόβια Άσκηση και Αρτηριακή Πίεση</vt:lpstr>
      <vt:lpstr>Διπλό Γινόμενο (ΔΓ)</vt:lpstr>
      <vt:lpstr>Διπλό Γινόμενο</vt:lpstr>
      <vt:lpstr> Το Διπλό Γινόμενο κατά την Άσκηση</vt:lpstr>
      <vt:lpstr>  Μακρόχρονη Αερόβια Άσκηση και Οικονομία της Καρδιακής Λειτουργίας</vt:lpstr>
      <vt:lpstr>Αξιολόγηση της Οικονομίας της Καρδιακής Λειτουργίας</vt:lpstr>
      <vt:lpstr>Θεματικές Ενότητες 3-6 Βιβλιογραφία [1/7]</vt:lpstr>
      <vt:lpstr>Θεματικές Ενότητες 3-6 Βιβλιογραφία [2/7]</vt:lpstr>
      <vt:lpstr>Θεματικές Ενότητες 3-6 Βιβλιογραφία [3/7]</vt:lpstr>
      <vt:lpstr>Θεματικές Ενότητες 3-6 Βιβλιογραφία [4/7]</vt:lpstr>
      <vt:lpstr>Θεματικές Ενότητες 3-6 Βιβλιογραφία [5/7]</vt:lpstr>
      <vt:lpstr>Θεματικές Ενότητες 3-6 Βιβλιογραφία [6/7]</vt:lpstr>
      <vt:lpstr>Θεματικές Ενότητες 3-6 Βιβλιογραφία [7/7]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39</cp:revision>
  <dcterms:created xsi:type="dcterms:W3CDTF">2013-03-04T13:35:19Z</dcterms:created>
  <dcterms:modified xsi:type="dcterms:W3CDTF">2015-12-02T13:38:11Z</dcterms:modified>
</cp:coreProperties>
</file>