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83" r:id="rId23"/>
    <p:sldId id="284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aktro.gr/?section=1063&amp;language=el_GR&amp;itemid706=115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aktro.gr/?popup=683&amp;showphoto683=1&amp;section=1063&amp;photoid683=1157-229&amp;language=el_GR&amp;itemid706=11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vaktro.gr/?section=1063&amp;language=el_GR&amp;itemid706=115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356992"/>
            <a:ext cx="6400800" cy="1944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Συγκολλητινοαντιδράσεις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</a:t>
            </a:r>
            <a:r>
              <a:rPr lang="el-GR" dirty="0"/>
              <a:t>Αντιδρώσα πρωτεΐνη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800" dirty="0"/>
              <a:t>Βασικά</a:t>
            </a:r>
            <a:r>
              <a:rPr lang="en-US" sz="2800" dirty="0"/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Είναι </a:t>
            </a:r>
            <a:r>
              <a:rPr lang="el-GR" sz="2800" dirty="0"/>
              <a:t>πολυπεπτίδιο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Παράγεται </a:t>
            </a:r>
            <a:r>
              <a:rPr lang="el-GR" sz="2800" dirty="0"/>
              <a:t>στα κύτταρα του ήπατος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Ενεργοποιεί </a:t>
            </a:r>
            <a:r>
              <a:rPr lang="el-GR" sz="2800" dirty="0"/>
              <a:t>την κλασική οδό του συμπληρώματος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Ανήκει </a:t>
            </a:r>
            <a:r>
              <a:rPr lang="el-GR" sz="2800" dirty="0"/>
              <a:t>στις πρωτεΐνες οξείας φάσεως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Φυσιολογικές </a:t>
            </a:r>
            <a:r>
              <a:rPr lang="el-GR" sz="2800" dirty="0"/>
              <a:t>τιμές</a:t>
            </a:r>
            <a:r>
              <a:rPr lang="en-US" sz="2800" dirty="0"/>
              <a:t>: </a:t>
            </a:r>
            <a:r>
              <a:rPr lang="el-GR" sz="2800" dirty="0"/>
              <a:t>&lt; 5 </a:t>
            </a:r>
            <a:r>
              <a:rPr lang="en-US" sz="2800" dirty="0"/>
              <a:t>mg/dl </a:t>
            </a:r>
            <a:r>
              <a:rPr lang="el-GR" sz="2800" dirty="0"/>
              <a:t>στον ορό</a:t>
            </a:r>
            <a:endParaRPr lang="en-US" sz="2800" dirty="0"/>
          </a:p>
          <a:p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841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</a:t>
            </a:r>
            <a:r>
              <a:rPr lang="el-GR" dirty="0"/>
              <a:t>Αντιδρώσα πρωτεΐνη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800" dirty="0"/>
              <a:t>Αυξάνει στις</a:t>
            </a:r>
            <a:r>
              <a:rPr lang="en-US" sz="2800" dirty="0"/>
              <a:t>:</a:t>
            </a:r>
          </a:p>
          <a:p>
            <a:pPr indent="273050">
              <a:spcAft>
                <a:spcPts val="600"/>
              </a:spcAft>
            </a:pPr>
            <a:r>
              <a:rPr lang="en-US" sz="2800" dirty="0" smtClean="0"/>
              <a:t>B</a:t>
            </a:r>
            <a:r>
              <a:rPr lang="el-GR" sz="2800" dirty="0"/>
              <a:t>ακτηριακές</a:t>
            </a:r>
            <a:r>
              <a:rPr lang="el-GR" sz="2800" dirty="0"/>
              <a:t> λοιμώξεις</a:t>
            </a:r>
          </a:p>
          <a:p>
            <a:pPr indent="273050">
              <a:spcAft>
                <a:spcPts val="600"/>
              </a:spcAft>
            </a:pPr>
            <a:r>
              <a:rPr lang="el-GR" sz="2800" dirty="0" smtClean="0"/>
              <a:t>Τραύματα </a:t>
            </a:r>
            <a:r>
              <a:rPr lang="el-GR" sz="2800" dirty="0"/>
              <a:t>– λύσεις ιστών π.χ. εγχειρήσεις</a:t>
            </a:r>
          </a:p>
          <a:p>
            <a:pPr indent="273050">
              <a:spcAft>
                <a:spcPts val="600"/>
              </a:spcAft>
            </a:pPr>
            <a:r>
              <a:rPr lang="el-GR" sz="2800" dirty="0" smtClean="0"/>
              <a:t>Εμφράγματα</a:t>
            </a:r>
            <a:endParaRPr lang="el-GR" sz="2800" dirty="0"/>
          </a:p>
          <a:p>
            <a:pPr indent="273050">
              <a:spcAft>
                <a:spcPts val="600"/>
              </a:spcAft>
            </a:pPr>
            <a:r>
              <a:rPr lang="en-US" sz="2800" dirty="0" smtClean="0"/>
              <a:t>A</a:t>
            </a:r>
            <a:r>
              <a:rPr lang="el-GR" sz="2800" dirty="0"/>
              <a:t>θηρωματική</a:t>
            </a:r>
            <a:r>
              <a:rPr lang="el-GR" sz="2800" dirty="0"/>
              <a:t> πλάκα</a:t>
            </a:r>
          </a:p>
          <a:p>
            <a:pPr indent="273050"/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70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57" y="2132856"/>
            <a:ext cx="76928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</a:t>
            </a:r>
            <a:r>
              <a:rPr lang="en-US" dirty="0"/>
              <a:t>CRP </a:t>
            </a:r>
            <a:r>
              <a:rPr lang="el-GR" dirty="0"/>
              <a:t>με </a:t>
            </a:r>
            <a:r>
              <a:rPr lang="el-GR" dirty="0" smtClean="0"/>
              <a:t>συγκολλητινοαντίδραση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0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Ρευματοειδής παράγοντας </a:t>
            </a:r>
            <a:br>
              <a:rPr lang="el-GR" dirty="0"/>
            </a:br>
            <a:r>
              <a:rPr lang="el-GR" dirty="0"/>
              <a:t>(RF ή Ra test) (1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l-GR" sz="2800" dirty="0"/>
              <a:t>Είναι αντισώματα που δρουν έναντι του κλάσματος </a:t>
            </a:r>
            <a:r>
              <a:rPr lang="en-US" sz="2800" dirty="0"/>
              <a:t>Fc </a:t>
            </a:r>
            <a:r>
              <a:rPr lang="el-GR" sz="2800" dirty="0"/>
              <a:t>των </a:t>
            </a:r>
            <a:r>
              <a:rPr lang="en-US" sz="2800" dirty="0"/>
              <a:t>IgG. H </a:t>
            </a:r>
            <a:r>
              <a:rPr lang="el-GR" sz="2800" dirty="0"/>
              <a:t>ένωση αυτή αλλοιώνει τα</a:t>
            </a:r>
            <a:r>
              <a:rPr lang="en-US" sz="2800" dirty="0"/>
              <a:t> IgG </a:t>
            </a:r>
            <a:r>
              <a:rPr lang="el-GR" sz="2800" dirty="0"/>
              <a:t>που δρουν πλέον ως αυτοαντισώματα.</a:t>
            </a:r>
          </a:p>
          <a:p>
            <a:pPr marL="457200" indent="-457200">
              <a:lnSpc>
                <a:spcPct val="150000"/>
              </a:lnSpc>
            </a:pPr>
            <a:r>
              <a:rPr lang="el-GR" sz="2800" dirty="0"/>
              <a:t>Προκαλούν τη ρευματοειδή αρθρίτιδα.</a:t>
            </a:r>
          </a:p>
          <a:p>
            <a:pPr marL="457200" indent="-457200"/>
            <a:r>
              <a:rPr lang="el-GR" sz="2800" dirty="0" smtClean="0"/>
              <a:t>Φυσιολογικές </a:t>
            </a:r>
            <a:r>
              <a:rPr lang="el-GR" sz="2800" dirty="0"/>
              <a:t>τιμές</a:t>
            </a:r>
            <a:r>
              <a:rPr lang="en-US" sz="2800" dirty="0"/>
              <a:t>: </a:t>
            </a:r>
            <a:r>
              <a:rPr lang="el-GR" sz="2800" dirty="0"/>
              <a:t>&lt; 10 </a:t>
            </a:r>
            <a:r>
              <a:rPr lang="en-US" sz="2800" dirty="0"/>
              <a:t>mg/dl </a:t>
            </a:r>
            <a:r>
              <a:rPr lang="el-GR" sz="2800" dirty="0"/>
              <a:t>στον ορό</a:t>
            </a:r>
            <a:endParaRPr lang="en-US" sz="2800" dirty="0"/>
          </a:p>
          <a:p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025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Ρευματοειδής παράγοντας </a:t>
            </a:r>
            <a:br>
              <a:rPr lang="el-GR" dirty="0"/>
            </a:br>
            <a:r>
              <a:rPr lang="el-GR" dirty="0"/>
              <a:t>(RF ή Ra test)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l-GR" sz="2800" dirty="0"/>
              <a:t>Μετριέται στον ορό αλλά και το αρθρικό, πλευρικό, περιτοναϊκό υγρό.</a:t>
            </a:r>
          </a:p>
          <a:p>
            <a:pPr marL="457200" indent="-457200">
              <a:lnSpc>
                <a:spcPct val="150000"/>
              </a:lnSpc>
            </a:pPr>
            <a:r>
              <a:rPr lang="el-GR" sz="2800" dirty="0" smtClean="0"/>
              <a:t>Μετριέται </a:t>
            </a:r>
            <a:r>
              <a:rPr lang="el-GR" sz="2800" dirty="0"/>
              <a:t>μαζί με την πρωτεΐνη οξείας φάσεως </a:t>
            </a:r>
            <a:r>
              <a:rPr lang="en-US" sz="2800" dirty="0"/>
              <a:t>CRP.</a:t>
            </a:r>
            <a:endParaRPr lang="el-GR" sz="2800" dirty="0"/>
          </a:p>
          <a:p>
            <a:pPr marL="447675" indent="-447675">
              <a:lnSpc>
                <a:spcPct val="150000"/>
              </a:lnSpc>
            </a:pPr>
            <a:r>
              <a:rPr lang="en-US" sz="2800" dirty="0" smtClean="0"/>
              <a:t>CRP </a:t>
            </a:r>
            <a:r>
              <a:rPr lang="el-GR" sz="2800" dirty="0"/>
              <a:t>και </a:t>
            </a:r>
            <a:r>
              <a:rPr lang="en-US" sz="2800" dirty="0"/>
              <a:t>RF </a:t>
            </a:r>
            <a:r>
              <a:rPr lang="el-GR" sz="2800" dirty="0"/>
              <a:t>ταυτόχρονα αυξημένα</a:t>
            </a:r>
            <a:r>
              <a:rPr lang="en-US" sz="2800" dirty="0"/>
              <a:t>: </a:t>
            </a:r>
            <a:r>
              <a:rPr lang="el-GR" sz="2800" dirty="0"/>
              <a:t>κρίση ρευματοειδούς αρθρίτιδας.</a:t>
            </a:r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12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69" y="1858725"/>
            <a:ext cx="6524650" cy="273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5445224"/>
            <a:ext cx="172819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2331368" cy="176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780928"/>
            <a:ext cx="14756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6093296"/>
            <a:ext cx="4981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</a:t>
            </a:r>
            <a:r>
              <a:rPr lang="en-US" dirty="0"/>
              <a:t>RF </a:t>
            </a:r>
            <a:r>
              <a:rPr lang="el-GR" dirty="0"/>
              <a:t>με </a:t>
            </a:r>
            <a:r>
              <a:rPr lang="el-GR" dirty="0" smtClean="0"/>
              <a:t>συγκολλητινοαντίδραση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66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Tίτλος </a:t>
            </a:r>
            <a:r>
              <a:rPr lang="el-GR" dirty="0"/>
              <a:t>αντιστρεπτολυσίνης</a:t>
            </a:r>
            <a:r>
              <a:rPr lang="el-GR" dirty="0"/>
              <a:t> O </a:t>
            </a:r>
            <a:br>
              <a:rPr lang="el-GR" dirty="0"/>
            </a:br>
            <a:r>
              <a:rPr lang="el-GR" dirty="0"/>
              <a:t>(ASL ή ASTO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l-GR" sz="2800" dirty="0"/>
              <a:t>Μετριέται στον ορό.</a:t>
            </a:r>
          </a:p>
          <a:p>
            <a:pPr marL="457200" indent="-457200">
              <a:lnSpc>
                <a:spcPct val="150000"/>
              </a:lnSpc>
            </a:pPr>
            <a:r>
              <a:rPr lang="el-GR" sz="2800" dirty="0"/>
              <a:t>Βοηθά στη διάγνωση στρεπτοκοκκικής λοίμωξης</a:t>
            </a:r>
            <a:r>
              <a:rPr lang="en-US" sz="2800" dirty="0"/>
              <a:t> </a:t>
            </a:r>
            <a:r>
              <a:rPr lang="el-GR" sz="2800" dirty="0"/>
              <a:t>από αιμολυτικό στρεπτόκοκκο ομάδας Α.</a:t>
            </a:r>
          </a:p>
          <a:p>
            <a:pPr marL="457200" indent="-457200">
              <a:lnSpc>
                <a:spcPct val="150000"/>
              </a:lnSpc>
            </a:pPr>
            <a:r>
              <a:rPr lang="el-GR" sz="2800" dirty="0"/>
              <a:t>Ανιχνεύει την αιμολυσίνη Ο του στρεπτόκοκκου Α.</a:t>
            </a:r>
          </a:p>
          <a:p>
            <a:pPr marL="457200" indent="-457200">
              <a:lnSpc>
                <a:spcPct val="150000"/>
              </a:lnSpc>
            </a:pPr>
            <a:r>
              <a:rPr lang="el-GR" sz="2800" dirty="0"/>
              <a:t>Φ.Τ. &lt; 200 </a:t>
            </a:r>
            <a:r>
              <a:rPr lang="en-US" sz="2800" dirty="0"/>
              <a:t>mg/dl</a:t>
            </a:r>
            <a:r>
              <a:rPr lang="el-GR" sz="2800" dirty="0"/>
              <a:t> στον ορό</a:t>
            </a:r>
            <a:r>
              <a:rPr lang="el-G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4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7041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</a:t>
            </a:r>
            <a:r>
              <a:rPr lang="en-US" dirty="0"/>
              <a:t>ASL </a:t>
            </a:r>
            <a:r>
              <a:rPr lang="el-GR" dirty="0"/>
              <a:t>με </a:t>
            </a:r>
            <a:r>
              <a:rPr lang="el-GR" dirty="0" smtClean="0"/>
              <a:t>συγκολλητινοαντίδραση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8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704521" cy="21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αντιδραστηρίου </a:t>
            </a:r>
            <a:r>
              <a:rPr lang="en-US" dirty="0"/>
              <a:t>latex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2: </a:t>
            </a:r>
            <a:r>
              <a:rPr lang="el-GR" sz="2000" dirty="0" smtClean="0"/>
              <a:t>Συγκολλητινοαντιδράσεις».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5953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συγκολλητινοαντίδρασης</a:t>
            </a:r>
          </a:p>
        </p:txBody>
      </p:sp>
    </p:spTree>
    <p:extLst>
      <p:ext uri="{BB962C8B-B14F-4D97-AF65-F5344CB8AC3E}">
        <p14:creationId xmlns:p14="http://schemas.microsoft.com/office/powerpoint/2010/main" val="569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ktro.gr/thumbnails/683/250x300/img1156-2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997" y="1556792"/>
            <a:ext cx="3554006" cy="4236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αποτελέσματος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8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627784" y="29249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Θετικό                                    Αρνητικό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064" y="1093386"/>
            <a:ext cx="5256584" cy="55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619672" y="366411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Θετικός μάρτυρας        Αρνητικός μάρτυρας      Θετικό δείγμα</a:t>
            </a:r>
            <a:endParaRPr lang="el-GR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 και αρνητικό αποτέλεσμα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3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vaktro.gr/thumbnails/683/300x500/img1157-2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680" y="2168860"/>
            <a:ext cx="3266178" cy="2520280"/>
          </a:xfrm>
          <a:prstGeom prst="rect">
            <a:avLst/>
          </a:prstGeom>
          <a:noFill/>
        </p:spPr>
      </p:pic>
      <p:pic>
        <p:nvPicPr>
          <p:cNvPr id="29698" name="Picture 2" descr="http://www.vaktro.gr/thumbnails/683/250x300/img1154-3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7593" y="2113590"/>
            <a:ext cx="3168352" cy="26308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41672"/>
            <a:ext cx="4424034" cy="27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Παραδείγματα </a:t>
            </a:r>
            <a:r>
              <a:rPr lang="el-GR" dirty="0" smtClean="0"/>
              <a:t>συγκολλητινοαντιδράσεων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12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Ποιοτικοί και ημιποσοτικοί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b="1" dirty="0">
                <a:solidFill>
                  <a:srgbClr val="820000"/>
                </a:solidFill>
              </a:rPr>
              <a:t>Ποιοτικοί προσδιορισμοί</a:t>
            </a:r>
            <a:r>
              <a:rPr lang="en-US" sz="2600" b="1" dirty="0">
                <a:solidFill>
                  <a:srgbClr val="820000"/>
                </a:solidFill>
              </a:rPr>
              <a:t>:  </a:t>
            </a:r>
            <a:endParaRPr lang="el-GR" sz="2600" b="1" dirty="0">
              <a:solidFill>
                <a:srgbClr val="820000"/>
              </a:solidFill>
            </a:endParaRPr>
          </a:p>
          <a:p>
            <a:pPr indent="273050"/>
            <a:r>
              <a:rPr lang="el-GR" sz="2600" dirty="0" smtClean="0"/>
              <a:t>Δεν </a:t>
            </a:r>
            <a:r>
              <a:rPr lang="el-GR" sz="2600" dirty="0"/>
              <a:t>υπάρχει αραίωση</a:t>
            </a:r>
          </a:p>
          <a:p>
            <a:pPr indent="273050"/>
            <a:r>
              <a:rPr lang="el-GR" sz="2600" dirty="0" smtClean="0"/>
              <a:t>Αποτέλεσμα </a:t>
            </a:r>
            <a:r>
              <a:rPr lang="el-GR" sz="2600" dirty="0"/>
              <a:t>θετικό ή αρνητικό</a:t>
            </a:r>
          </a:p>
          <a:p>
            <a:pPr indent="0">
              <a:buNone/>
            </a:pPr>
            <a:endParaRPr lang="el-GR" sz="2600" dirty="0"/>
          </a:p>
          <a:p>
            <a:r>
              <a:rPr lang="en-US" sz="2600" b="1" dirty="0">
                <a:solidFill>
                  <a:srgbClr val="820000"/>
                </a:solidFill>
              </a:rPr>
              <a:t>H</a:t>
            </a:r>
            <a:r>
              <a:rPr lang="el-GR" sz="2600" b="1" dirty="0">
                <a:solidFill>
                  <a:srgbClr val="820000"/>
                </a:solidFill>
              </a:rPr>
              <a:t>μιποσοτικοί προσδιορισμοί</a:t>
            </a:r>
            <a:r>
              <a:rPr lang="en-US" sz="2600" b="1" dirty="0">
                <a:solidFill>
                  <a:srgbClr val="820000"/>
                </a:solidFill>
              </a:rPr>
              <a:t>:  </a:t>
            </a:r>
            <a:endParaRPr lang="el-GR" sz="2600" b="1" dirty="0">
              <a:solidFill>
                <a:srgbClr val="820000"/>
              </a:solidFill>
            </a:endParaRPr>
          </a:p>
          <a:p>
            <a:pPr indent="273050"/>
            <a:r>
              <a:rPr lang="el-GR" sz="2600" dirty="0" smtClean="0"/>
              <a:t>Γίνονται </a:t>
            </a:r>
            <a:r>
              <a:rPr lang="el-GR" sz="2600" dirty="0"/>
              <a:t>πολλαπλές αραιώσεις</a:t>
            </a:r>
          </a:p>
          <a:p>
            <a:pPr marL="620713" indent="-263525"/>
            <a:r>
              <a:rPr lang="el-GR" sz="2600" dirty="0" smtClean="0"/>
              <a:t>Αποτέλεσμα </a:t>
            </a:r>
            <a:r>
              <a:rPr lang="el-GR" sz="2600" dirty="0"/>
              <a:t>είτε αρνητικό είτε θετικό με τίτλο </a:t>
            </a:r>
            <a:r>
              <a:rPr lang="el-GR" sz="2600" dirty="0" smtClean="0"/>
              <a:t>αντισωμάτων</a:t>
            </a:r>
            <a:endParaRPr lang="el-GR" sz="2600" dirty="0"/>
          </a:p>
          <a:p>
            <a:pPr indent="0">
              <a:buNone/>
            </a:pPr>
            <a:endParaRPr lang="el-GR" sz="2600" dirty="0"/>
          </a:p>
          <a:p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319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19235"/>
              </p:ext>
            </p:extLst>
          </p:nvPr>
        </p:nvGraphicFramePr>
        <p:xfrm>
          <a:off x="395536" y="4005064"/>
          <a:ext cx="84249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5225"/>
                <a:gridCol w="783085"/>
                <a:gridCol w="1080122"/>
                <a:gridCol w="1080120"/>
                <a:gridCol w="864096"/>
                <a:gridCol w="2592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l-GR" b="0" dirty="0" smtClean="0"/>
                        <a:t>ρχικό</a:t>
                      </a:r>
                      <a:r>
                        <a:rPr lang="el-GR" b="0" baseline="0" dirty="0" smtClean="0"/>
                        <a:t> δείγμα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1/20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1/40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1/80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1/160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Σχόλιο αποτελέσματος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Θετικό (1/80)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Θετικό (1/20)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Θετικό (1/40) + προζώνη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Νέα</a:t>
                      </a:r>
                      <a:r>
                        <a:rPr lang="el-GR" baseline="0" dirty="0" smtClean="0"/>
                        <a:t> αραίωση (1/320)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54235"/>
              </p:ext>
            </p:extLst>
          </p:nvPr>
        </p:nvGraphicFramePr>
        <p:xfrm>
          <a:off x="395536" y="1268760"/>
          <a:ext cx="8424934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5225"/>
                <a:gridCol w="783085"/>
                <a:gridCol w="1080122"/>
                <a:gridCol w="1080120"/>
                <a:gridCol w="864096"/>
                <a:gridCol w="2592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l-GR" b="0" dirty="0" smtClean="0"/>
                        <a:t>ρχικό</a:t>
                      </a:r>
                      <a:r>
                        <a:rPr lang="el-GR" b="0" baseline="0" dirty="0" smtClean="0"/>
                        <a:t> δείγμα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1/20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1/40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1/80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1/160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Σχόλιο αποτελέσματος</a:t>
                      </a:r>
                    </a:p>
                    <a:p>
                      <a:pPr algn="ctr"/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εκτίμηση των αποτελεσμάτων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8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Τρεις κοινές δοκιμασίες </a:t>
            </a:r>
            <a:r>
              <a:rPr lang="el-GR" dirty="0" smtClean="0">
                <a:solidFill>
                  <a:srgbClr val="820000"/>
                </a:solidFill>
              </a:rPr>
              <a:t>συγκόλλησης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CRP      RF      </a:t>
            </a:r>
            <a:r>
              <a:rPr lang="en-US" sz="4000" dirty="0" smtClean="0"/>
              <a:t>ASL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08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3a8cf1ac8725965b236aba663f4636d63903fd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899</Words>
  <Application>Microsoft Office PowerPoint</Application>
  <PresentationFormat>Προβολή στην οθόνη (4:3)</PresentationFormat>
  <Paragraphs>169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Ανοσολογία (Ε)</vt:lpstr>
      <vt:lpstr>Δημιουργία αντιδραστηρίου latex</vt:lpstr>
      <vt:lpstr>Εκτέλεση συγκολλητινοαντίδρασης</vt:lpstr>
      <vt:lpstr>Τοποθέτηση αποτελέσματος</vt:lpstr>
      <vt:lpstr>Θετικό και αρνητικό αποτέλεσμα</vt:lpstr>
      <vt:lpstr>Παραδείγματα συγκολλητινοαντιδράσεων</vt:lpstr>
      <vt:lpstr>Ποιοτικοί και ημιποσοτικοί προσδιορισμοί</vt:lpstr>
      <vt:lpstr>H εκτίμηση των αποτελεσμάτων</vt:lpstr>
      <vt:lpstr>Τρεις κοινές δοκιμασίες συγκόλλησης</vt:lpstr>
      <vt:lpstr>C-Αντιδρώσα πρωτεΐνη (1)</vt:lpstr>
      <vt:lpstr>C-Αντιδρώσα πρωτεΐνη (2)</vt:lpstr>
      <vt:lpstr>Προσδιορισμός CRP με συγκολλητινοαντίδραση</vt:lpstr>
      <vt:lpstr>Ρευματοειδής παράγοντας  (RF ή Ra test) (1)</vt:lpstr>
      <vt:lpstr>Ρευματοειδής παράγοντας  (RF ή Ra test) (2)</vt:lpstr>
      <vt:lpstr>Προσδιορισμός RF με συγκολλητινοαντίδραση</vt:lpstr>
      <vt:lpstr>Tίτλος αντιστρεπτολυσίνης O  (ASL ή ASTO)</vt:lpstr>
      <vt:lpstr>Προσδιορισμός ASL με συγκολλητινοαντίδραση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68</cp:revision>
  <dcterms:created xsi:type="dcterms:W3CDTF">2013-03-04T13:35:19Z</dcterms:created>
  <dcterms:modified xsi:type="dcterms:W3CDTF">2015-03-26T11:01:48Z</dcterms:modified>
</cp:coreProperties>
</file>