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  <p:sldMasterId id="214748371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4" r:id="rId19"/>
    <p:sldId id="282" r:id="rId20"/>
    <p:sldId id="283" r:id="rId21"/>
    <p:sldId id="257" r:id="rId22"/>
    <p:sldId id="262" r:id="rId23"/>
    <p:sldId id="285" r:id="rId24"/>
    <p:sldId id="289" r:id="rId25"/>
    <p:sldId id="290" r:id="rId26"/>
    <p:sldId id="287" r:id="rId27"/>
    <p:sldId id="288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47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163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58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8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9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92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5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0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3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0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1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8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7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50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1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8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0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5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3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1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2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1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4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5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9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46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3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5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linicians_in_Intensive_Care_Unit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Calleamanecer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commons.wikimedia.org/wiki/User:Pngbo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ray768.png" TargetMode="External"/><Relationship Id="rId5" Type="http://schemas.openxmlformats.org/officeDocument/2006/relationships/hyperlink" Target="http://commons.wikimedia.org/w/index.php?title=User:Brim&amp;action=edit&amp;redlink=1" TargetMode="External"/><Relationship Id="rId4" Type="http://schemas.openxmlformats.org/officeDocument/2006/relationships/hyperlink" Target="http://commons.wikimedia.org/wiki/File:Gray679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S_Navy_041015-N-6274T-001_The_Intensive_Care_Unit_(ICU)_aboard_the_amphibious_assault_ship_USS_Essex_(LHD_2)_is_serving_a_secondary_mission_as_a_hospital_ship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BotMultichill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/index.php?title=User:Rcp.basheer&amp;action=edit&amp;redlink=1" TargetMode="External"/><Relationship Id="rId4" Type="http://schemas.openxmlformats.org/officeDocument/2006/relationships/hyperlink" Target="http://commons.wikimedia.org/wiki/File:Respiratory_therapist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ntensivstation_(01)_2007-03-03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commons.wikimedia.org/wiki/User:Norbert_Kais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Ειδικές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Ι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ατρικές Εφαρμογές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</a:t>
            </a:r>
            <a:r>
              <a:rPr lang="en-US" sz="2600" b="1" dirty="0" smtClean="0"/>
              <a:t>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Μονάδα εντατικής θεραπείας (ΜΕΘ)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Νικόλαος Δ. Θαλασσινός,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Χειρουργός Θώρακος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Μ.Ε.Θ. </a:t>
            </a:r>
            <a:r>
              <a:rPr lang="el-GR" sz="32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10242" name="Picture 2" descr="File:Clinicians in Intensive Care Un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8760"/>
            <a:ext cx="7620000" cy="5086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39772" y="6453336"/>
            <a:ext cx="6021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Clinicians in Intensive Care </a:t>
            </a:r>
            <a:r>
              <a:rPr lang="en-US" sz="1200" dirty="0" smtClean="0">
                <a:latin typeface="+mn-lt"/>
                <a:hlinkClick r:id="rId3"/>
              </a:rPr>
              <a:t>Unit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alleamanecer (page does not exist)"/>
              </a:rPr>
              <a:t>Calleamanecer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 smtClean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30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altLang="el-GR" sz="3200" b="1" dirty="0" smtClean="0"/>
              <a:t>Πρόσφορα  της  Μ.Ε.Θ. στην  αντιμετώπιση των βαρέως πασχόντων χειρουργικών ασθενών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Προεγχειρητική αντιμετώπιση</a:t>
            </a:r>
          </a:p>
          <a:p>
            <a:pPr marL="541338" indent="0">
              <a:spcBef>
                <a:spcPts val="300"/>
              </a:spcBef>
              <a:buFont typeface="Arial" charset="0"/>
              <a:buNone/>
            </a:pPr>
            <a:r>
              <a:rPr lang="el-GR" altLang="el-GR" dirty="0" smtClean="0"/>
              <a:t>Αναπνευστική και αιμοδυναμική υποστήριξη για να οδηγηθεί ο ασθενής στο χειρουργείο.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altLang="el-GR" dirty="0" smtClean="0"/>
              <a:t>Μετεγχειρητική αντιμετώπιση</a:t>
            </a:r>
          </a:p>
          <a:p>
            <a:pPr marL="541338" indent="0">
              <a:spcBef>
                <a:spcPts val="300"/>
              </a:spcBef>
              <a:buFont typeface="Arial" charset="0"/>
              <a:buNone/>
            </a:pPr>
            <a:r>
              <a:rPr lang="el-GR" altLang="el-GR" dirty="0" smtClean="0"/>
              <a:t>Υποστήριξη των λειτουργιών και πρόληψη των άμεσων μετεγχειρητικών επιπλοκών.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l-GR" altLang="el-GR" dirty="0" smtClean="0"/>
              <a:t>Αντιμετώπιση απώτερων επιπλοκών.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l-GR" altLang="el-GR" dirty="0" smtClean="0"/>
              <a:t>Αντιμετώπιση προβλημάτων ειδικών κατηγοριών ασθενών</a:t>
            </a:r>
            <a:r>
              <a:rPr lang="en-US" altLang="el-GR" dirty="0" smtClean="0"/>
              <a:t> </a:t>
            </a:r>
            <a:r>
              <a:rPr lang="el-GR" altLang="el-GR" dirty="0" smtClean="0"/>
              <a:t>(Θωρακοχειρουργικοί,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καρδιοχειρουργικοί,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αγγειοχειρουργικοί,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νευροχειρουργικοί ασθενείς).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63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Ειδικές</a:t>
            </a:r>
            <a:r>
              <a:rPr lang="el-GR" altLang="el-GR" sz="3600" b="1" dirty="0" smtClean="0"/>
              <a:t> γνώσεις για αντιμετώπιση ασθενών νοσηλευομένων σε  Μ.Ε.Θ.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Λειτουργία του Αναπνευστήρα.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Αξιολόγηση διαφόρων βιολογικών παραμέτρων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(ζωτικά σημεία,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ΚΦΠ,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αέρια αίματος).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Γνώση ρύθμισης ΟΒ ισορροπίας, χορήγησης υγρών-αντιβίωσης.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Αίτια και αντιμετώπιση διαταραχών πηκτικότητας.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Αίτια μεταβολικών διαταραχών</a:t>
            </a:r>
            <a:r>
              <a:rPr lang="en-US" altLang="el-GR" sz="2600" dirty="0" smtClean="0"/>
              <a:t> </a:t>
            </a:r>
            <a:r>
              <a:rPr lang="el-GR" altLang="el-GR" sz="2600" dirty="0" smtClean="0"/>
              <a:t>(μεταβολικά κώματα).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Αξιολόγηση των πάσης φύσεως εκτροπών-επιβαρύνσεων του ασθενούς.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600" dirty="0" smtClean="0"/>
              <a:t>Στοιχεία εντερικής και παρεντερικής σίτισης.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98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b="1" dirty="0" smtClean="0"/>
              <a:t>Παρεμβατικές πράξεις που εκτελούνται  σε  ασθενείς νοσηλευμένους στη ΜΕΘ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Διασωλήνωση τραχείας.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Τοποθέτηση καθετήρων σε κεντρικές φλέβες.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Διασωλήνωση θώρακα - Αντιμετώπιση υποδορίου εμφυσήματος.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Παρακέντηση περικαρδίου.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Εκτέλεση επείγουσας τραχειοστομίας - κρικοθυρεοειδοστομίας.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Καρδιοπνευμονική αναζωογόνηση</a:t>
            </a:r>
            <a:r>
              <a:rPr lang="en-US" altLang="el-GR" dirty="0" smtClean="0"/>
              <a:t> (CPR)</a:t>
            </a:r>
            <a:r>
              <a:rPr lang="el-GR" alt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dirty="0" smtClean="0"/>
              <a:t>Ορθή αξιολόγηση των παραμέτρων του ασθενούς.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84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b="1" dirty="0" smtClean="0"/>
              <a:t>Ο «εγκεφαλικά νεκρός» ασθενής </a:t>
            </a:r>
            <a:r>
              <a:rPr lang="el-GR" altLang="el-GR" sz="3200" b="0" dirty="0" smtClean="0"/>
              <a:t>1/3</a:t>
            </a: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 dirty="0" smtClean="0"/>
              <a:t>Είναι το άτομο που εμφανίζει νέκρωση του εγκεφαλικού στελέχους σαν αποτέλεσμα ανεπανόρθωτης οργανικής  εγκεφαλικής βλάβης.</a:t>
            </a:r>
          </a:p>
          <a:p>
            <a:pPr marL="0" indent="0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6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Ο «εγκεφαλικά νεκρός» ασθενής </a:t>
            </a:r>
            <a:r>
              <a:rPr lang="en-US" altLang="el-GR" sz="3200" b="0" dirty="0" smtClean="0">
                <a:solidFill>
                  <a:prstClr val="white"/>
                </a:solidFill>
              </a:rPr>
              <a:t>2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νέκρωση του εγκεφαλικού στελέχους θεωρείται στην Ελλάδα και την Ευρώπη, ως ο εγκεφαλικός θάνατος του ατόμου.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1026" name="Picture 2" descr="File:Gray6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190875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ray76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794538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1043608" y="6320353"/>
            <a:ext cx="3190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Gray679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Brim (page does not exist)"/>
              </a:rPr>
              <a:t>Brim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644009" y="5675654"/>
            <a:ext cx="3794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Gray768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Pngbot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 smtClean="0"/>
              <a:t>Ευρήματα στον εγκεφαλικό θάνατο</a:t>
            </a: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Άπνοια - Αδυναμία αποκατάστασης αυτόματης αναπνοής.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Έλλειψη αντανακλαστικών (κυρίως  αυτών που υποστηρίζονται από το στέλεχος).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Παντελής έλλειψη κινητικότητας.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Ισοηλεκτρικό ΗΕΓ*.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Απεικονιστικές εξετάσεις που αναδεικνύουν ανεπανόρθωτες βλάβες*.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dirty="0" smtClean="0"/>
              <a:t>Καμιά μεταβολή στα ευρήματα μετά 12-24 ώρες.</a:t>
            </a:r>
          </a:p>
          <a:p>
            <a:pPr marL="457200" indent="-457200">
              <a:buFont typeface="+mj-lt"/>
              <a:buAutoNum type="arabicPeriod"/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4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Ο «εγκεφαλικά νεκρός» ασθενής </a:t>
            </a:r>
            <a:r>
              <a:rPr lang="en-US" altLang="el-GR" sz="3200" b="0" dirty="0" smtClean="0">
                <a:solidFill>
                  <a:prstClr val="white"/>
                </a:solidFill>
              </a:rPr>
              <a:t>3</a:t>
            </a:r>
            <a:r>
              <a:rPr lang="el-GR" altLang="el-GR" sz="3200" b="0" dirty="0" smtClean="0">
                <a:solidFill>
                  <a:prstClr val="white"/>
                </a:solidFill>
              </a:rPr>
              <a:t>/3</a:t>
            </a:r>
            <a:endParaRPr lang="el-GR" dirty="0"/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 dirty="0" smtClean="0"/>
              <a:t>Η πιστοποίηση του εγκεφαλικού θανάτου γίνεται από τρεις γιατρούς</a:t>
            </a:r>
            <a:r>
              <a:rPr lang="en-US" altLang="el-GR" dirty="0" smtClean="0"/>
              <a:t> </a:t>
            </a:r>
            <a:r>
              <a:rPr lang="el-GR" altLang="el-GR" dirty="0" smtClean="0"/>
              <a:t>(ιατρός ΜΕΘ, νευρολόγος,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αναισθησιολόγος καρδιολόγος),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κανένας από τους οποίους δεν πρέπει να ανήκει στην ομάδα μεταμοσχεύσεων.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38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Μονάδα εντατικής θεραπείας (Μ.Ε.Θ.)</a:t>
            </a:r>
          </a:p>
        </p:txBody>
      </p:sp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 dirty="0" smtClean="0"/>
              <a:t>Είναι ειδικός χώρος – τμήμα του νοσοκομείου,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κατάλληλο εξοπλισμό από πλευράς μηχανημάτων και υλικού και κατάλληλα εκπαιδευμένο προσωπικό,</a:t>
            </a:r>
            <a:r>
              <a:rPr lang="en-US" altLang="el-GR" dirty="0" smtClean="0"/>
              <a:t> </a:t>
            </a:r>
            <a:r>
              <a:rPr lang="el-GR" altLang="el-GR" dirty="0" smtClean="0"/>
              <a:t>(ιατρικό,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νοσηλευτικό,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παραϊατρικό),</a:t>
            </a:r>
            <a:r>
              <a:rPr lang="en-US" altLang="el-GR" dirty="0" smtClean="0"/>
              <a:t> </a:t>
            </a:r>
            <a:r>
              <a:rPr lang="el-GR" altLang="el-GR" dirty="0" smtClean="0"/>
              <a:t>ικανό να νοσηλεύσει, να υποστηρίξει και αν είναι δυνατό να θεραπεύσει, ασθενείς σε  βαριά  γενική κατάσταση, με προβλήματα απειλητικά για τη ζωή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Νικόλαος Θαλασσινός 2014. Νικόλαος Θαλασσινός. </a:t>
            </a:r>
            <a:r>
              <a:rPr lang="el-GR" sz="2000" dirty="0"/>
              <a:t>«Ειδικές Ιατρικές </a:t>
            </a:r>
            <a:r>
              <a:rPr lang="el-GR" sz="2000" dirty="0" smtClean="0"/>
              <a:t>Εφαρμογές. Ενότητα </a:t>
            </a:r>
            <a:r>
              <a:rPr lang="en-US" sz="2000" dirty="0" smtClean="0"/>
              <a:t>14:</a:t>
            </a:r>
            <a:r>
              <a:rPr lang="el-GR" sz="2000" dirty="0"/>
              <a:t> Μονάδα εντατικής θεραπείας (ΜΕΘ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8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2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Μ.Ε.Θ.</a:t>
            </a:r>
            <a:endParaRPr lang="el-GR" dirty="0"/>
          </a:p>
        </p:txBody>
      </p:sp>
      <p:pic>
        <p:nvPicPr>
          <p:cNvPr id="17412" name="Picture 4" descr="File:US Navy 041015-N-6274T-001 The Intensive Care Unit (ICU) aboard the amphibious assault ship USS Essex (LHD 2) is serving a secondary mission as a hospital 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620000" cy="5076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762000" y="6320353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US Navy 041015-N-6274T-001 The Intensive Care Unit (ICU) aboard the amphibious assault ship USS Essex (LHD 2) is serving a secondary mission as a hospital </a:t>
            </a:r>
            <a:r>
              <a:rPr lang="en-US" sz="1200" dirty="0" smtClean="0">
                <a:latin typeface="+mn-lt"/>
                <a:hlinkClick r:id="rId3"/>
              </a:rPr>
              <a:t>ship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BotMultichillT"/>
              </a:rPr>
              <a:t>BotMultichillT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03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Εξοπλισμός  μονάδων  εντατικής  θεραπείας </a:t>
            </a:r>
            <a:r>
              <a:rPr lang="el-GR" altLang="el-GR" sz="3300" b="0" dirty="0" smtClean="0"/>
              <a:t>1/2</a:t>
            </a:r>
          </a:p>
        </p:txBody>
      </p:sp>
      <p:sp>
        <p:nvSpPr>
          <p:cNvPr id="51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2565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Ειδικά κρεβάτια  νοσηλείας.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Συσκευές υποστήριξης της αναπνευστικής λειτουργίας.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Συσκευές υποστήριξης της καρδιακής λειτουργίας.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Μο</a:t>
            </a:r>
            <a:r>
              <a:rPr lang="en-US" altLang="el-GR" sz="2200" dirty="0" smtClean="0"/>
              <a:t>nitor</a:t>
            </a:r>
            <a:r>
              <a:rPr lang="el-GR" altLang="el-GR" sz="2200" dirty="0" smtClean="0"/>
              <a:t> ελέγχου διαφόρων παραμέτρων του ασθενούς.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Απινιδωτής, σετ διασωλήνωσης τραχείας, δίσκος επειγόντων περιστατικών.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Ειδικές συσκευές έγχυσης ουσιών.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Ειδικοί κεντρικοί καθετήρες.</a:t>
            </a:r>
          </a:p>
          <a:p>
            <a:pPr marL="514350" indent="-514350">
              <a:buFont typeface="+mj-lt"/>
              <a:buAutoNum type="arabicPeriod"/>
            </a:pPr>
            <a:r>
              <a:rPr lang="el-GR" altLang="el-GR" sz="2200" dirty="0" smtClean="0"/>
              <a:t>Εξειδικευμένα φάρμακα και ενδοφλεβίως χορηγούμενες ουσίες για υποστήριξη των λειτουργιών του ασθενή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(π.χ.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σκευάσματα παρεντερικής διατροφής).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72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Εξοπλισμός  μονάδων  εντατικής  θεραπείας </a:t>
            </a:r>
            <a:r>
              <a:rPr lang="el-GR" altLang="el-GR" sz="33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15362" name="Picture 2" descr="File:Respiratory therap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21945" cy="3744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47663" y="5672281"/>
            <a:ext cx="6021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Respiratory </a:t>
            </a:r>
            <a:r>
              <a:rPr lang="en-US" sz="1200" dirty="0" smtClean="0">
                <a:latin typeface="+mn-lt"/>
                <a:hlinkClick r:id="rId4"/>
              </a:rPr>
              <a:t>therapist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Rcp.basheer (page does not exist)"/>
              </a:rPr>
              <a:t>Rcp.basheer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 </a:t>
            </a:r>
            <a:r>
              <a:rPr lang="en-US" sz="1200" dirty="0" smtClean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29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b="1" dirty="0" smtClean="0"/>
              <a:t>Καταστάσεις  που  απαιτούν  νοσηλεία  σε Μ.Ε.Θ. </a:t>
            </a:r>
            <a:r>
              <a:rPr lang="el-GR" altLang="el-GR" sz="3300" b="0" dirty="0" smtClean="0"/>
              <a:t>1/3</a:t>
            </a: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sz="2200" dirty="0" smtClean="0"/>
              <a:t>Πολυτραυματίας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l-GR" altLang="el-GR" sz="2200" dirty="0" smtClean="0"/>
              <a:t>Εκτεταμένα εγκαύματα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altLang="el-GR" sz="2200" dirty="0" smtClean="0"/>
              <a:t>SHOCK</a:t>
            </a:r>
            <a:r>
              <a:rPr lang="el-GR" altLang="el-GR" sz="2200" dirty="0" smtClean="0"/>
              <a:t>:</a:t>
            </a:r>
          </a:p>
          <a:p>
            <a:pPr lvl="1" indent="-298450"/>
            <a:r>
              <a:rPr lang="el-GR" altLang="el-GR" sz="2200" dirty="0" smtClean="0"/>
              <a:t>Αιμορραγικό</a:t>
            </a:r>
            <a:r>
              <a:rPr lang="en-US" altLang="el-GR" sz="2200" dirty="0" smtClean="0"/>
              <a:t>,</a:t>
            </a:r>
            <a:endParaRPr lang="el-GR" altLang="el-GR" sz="2200" dirty="0" smtClean="0"/>
          </a:p>
          <a:p>
            <a:pPr lvl="1" indent="-298450"/>
            <a:r>
              <a:rPr lang="el-GR" altLang="el-GR" sz="2200" dirty="0" smtClean="0"/>
              <a:t>Σηπτικό</a:t>
            </a:r>
            <a:r>
              <a:rPr lang="en-US" altLang="el-GR" sz="2200" dirty="0" smtClean="0"/>
              <a:t>,</a:t>
            </a:r>
            <a:endParaRPr lang="el-GR" altLang="el-GR" sz="2200" dirty="0" smtClean="0"/>
          </a:p>
          <a:p>
            <a:pPr lvl="1" indent="-298450"/>
            <a:r>
              <a:rPr lang="el-GR" altLang="el-GR" sz="2200" dirty="0" smtClean="0"/>
              <a:t>Καρδιογενές</a:t>
            </a:r>
            <a:r>
              <a:rPr lang="en-US" altLang="el-GR" sz="2200" dirty="0" smtClean="0"/>
              <a:t>,</a:t>
            </a:r>
            <a:endParaRPr lang="el-GR" altLang="el-GR" sz="2200" dirty="0" smtClean="0"/>
          </a:p>
          <a:p>
            <a:pPr lvl="1" indent="-298450"/>
            <a:r>
              <a:rPr lang="el-GR" altLang="el-GR" sz="2200" dirty="0" smtClean="0"/>
              <a:t>Αφυλακτικό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(</a:t>
            </a:r>
            <a:r>
              <a:rPr lang="el-GR" altLang="el-GR" sz="2200" dirty="0" smtClean="0"/>
              <a:t>αλλεργικό)</a:t>
            </a:r>
            <a:r>
              <a:rPr lang="en-US" altLang="el-GR" sz="2200" dirty="0" smtClean="0"/>
              <a:t>,</a:t>
            </a:r>
            <a:endParaRPr lang="el-GR" altLang="el-GR" sz="2200" dirty="0" smtClean="0"/>
          </a:p>
          <a:p>
            <a:pPr lvl="1" indent="-298450"/>
            <a:r>
              <a:rPr lang="el-GR" altLang="el-GR" sz="2200" dirty="0" smtClean="0"/>
              <a:t>Νευρογενές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l-GR" altLang="el-GR" sz="2200" dirty="0" smtClean="0"/>
              <a:t>Μετεγχειρητικό έμφραγμα</a:t>
            </a:r>
            <a:endParaRPr lang="en-US" altLang="el-GR" sz="2200" dirty="0"/>
          </a:p>
          <a:p>
            <a:pPr marL="444500" indent="0">
              <a:buNone/>
            </a:pPr>
            <a:r>
              <a:rPr lang="el-GR" altLang="el-GR" sz="2200" dirty="0" smtClean="0"/>
              <a:t>Γνωστή Επιπλεγμένη ηπατοπάθεια</a:t>
            </a:r>
            <a:r>
              <a:rPr lang="en-US" altLang="el-GR" sz="2200" dirty="0" smtClean="0"/>
              <a:t>.</a:t>
            </a:r>
            <a:endParaRPr lang="el-GR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5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Καταστάσεις  που  απαιτούν  νοσηλεία  σε Μ.Ε.Θ. </a:t>
            </a:r>
            <a:r>
              <a:rPr lang="el-GR" altLang="el-GR" sz="3300" b="0" dirty="0" smtClean="0">
                <a:solidFill>
                  <a:prstClr val="white"/>
                </a:solidFill>
              </a:rPr>
              <a:t>2/3</a:t>
            </a:r>
            <a:endParaRPr lang="el-GR" altLang="el-GR" b="1" dirty="0" smtClean="0"/>
          </a:p>
        </p:txBody>
      </p:sp>
      <p:sp>
        <p:nvSpPr>
          <p:cNvPr id="819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l-GR" altLang="el-GR" dirty="0" smtClean="0"/>
              <a:t>Πνευμονική εμβολή</a:t>
            </a:r>
          </a:p>
          <a:p>
            <a:pPr marL="444500" indent="0">
              <a:spcBef>
                <a:spcPts val="300"/>
              </a:spcBef>
              <a:buNone/>
            </a:pPr>
            <a:r>
              <a:rPr lang="el-GR" altLang="el-GR" dirty="0" smtClean="0"/>
              <a:t>Μετεγχειρητικές αρτηριακές εμβολές.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altLang="el-GR" dirty="0" smtClean="0"/>
              <a:t>ARDS</a:t>
            </a:r>
            <a:r>
              <a:rPr lang="el-GR" altLang="el-GR" dirty="0" smtClean="0"/>
              <a:t>-Μετεγχειρητική  αναπνευστική ανεπάρκεια.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altLang="el-GR" dirty="0" smtClean="0"/>
              <a:t>Νεκρωτική παγκρεατίτιδα.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l-GR" altLang="el-GR" dirty="0" smtClean="0"/>
              <a:t>Οποιαδήποτε μείζων επιπλοκή ,οφειλόμενη σε προϋπάρχουσα  νόσο, εμφανιζόμενη  μετεγχειρητικά.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0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Καταστάσεις  που  απαιτούν  νοσηλεία  σε Μ.Ε.Θ. </a:t>
            </a:r>
            <a:r>
              <a:rPr lang="el-GR" altLang="el-GR" sz="3300" b="0" dirty="0" smtClean="0">
                <a:solidFill>
                  <a:prstClr val="white"/>
                </a:solidFill>
              </a:rPr>
              <a:t>3/3</a:t>
            </a:r>
            <a:endParaRPr lang="el-GR" altLang="el-GR" b="1" dirty="0" smtClean="0"/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l-GR" altLang="el-GR" dirty="0" smtClean="0"/>
              <a:t>Ισχαιμία του μυοκαρδίου – Ασταθής στηθάγχη.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altLang="el-GR" dirty="0" smtClean="0"/>
              <a:t>Κρανιοεγκεφαλικές κακώσεις - Ενδοκράνια υπέρταση.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altLang="el-GR" dirty="0" smtClean="0"/>
              <a:t>Εγκεφαλικές αιμορραγίες.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altLang="el-GR" dirty="0"/>
              <a:t>Β</a:t>
            </a:r>
            <a:r>
              <a:rPr lang="el-GR" altLang="el-GR" dirty="0" smtClean="0"/>
              <a:t>αριές ειδικές λοιμώξεις.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altLang="el-GR" dirty="0" smtClean="0"/>
              <a:t>Status epilepticus</a:t>
            </a:r>
            <a:r>
              <a:rPr lang="el-GR" altLang="el-GR" dirty="0" smtClean="0"/>
              <a:t>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altLang="el-GR" dirty="0" smtClean="0"/>
              <a:t>Βαριές ενδοκρινοπάθειες.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altLang="el-GR" dirty="0" smtClean="0"/>
              <a:t>Οξεία νεφρική Ανεπάρκεια σε έδαφος συνυπαρχόντων νοσημάτων.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l-GR" altLang="el-GR" dirty="0" smtClean="0"/>
              <a:t>Δηλητηριάσεις από ειδικές τοξικές ουσίες.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5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Μ.Ε.Θ.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pic>
        <p:nvPicPr>
          <p:cNvPr id="7" name="Picture 2" descr="File:Intensivstation (01) 2007-03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2776"/>
            <a:ext cx="7620000" cy="4981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78669" y="6514310"/>
            <a:ext cx="5586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Intensivstation (01) </a:t>
            </a:r>
            <a:r>
              <a:rPr lang="en-US" sz="1200" dirty="0" smtClean="0">
                <a:latin typeface="+mn-lt"/>
                <a:hlinkClick r:id="rId3"/>
              </a:rPr>
              <a:t>2007-03-03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Norbert Kaiser"/>
              </a:rPr>
              <a:t>Norbert </a:t>
            </a:r>
            <a:r>
              <a:rPr lang="en-US" sz="1200" dirty="0" smtClean="0">
                <a:latin typeface="+mn-lt"/>
                <a:hlinkClick r:id="rId4" tooltip="User:Norbert Kaiser"/>
              </a:rPr>
              <a:t>Kaiser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2.5</a:t>
            </a:r>
            <a:endParaRPr lang="en-US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new">
  <a:themeElements>
    <a:clrScheme name="Προσαρμοσμένο 1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2F2F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o-opistho_simeiomata">
  <a:themeElements>
    <a:clrScheme name="Προσαρμοσμένο 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new</Template>
  <TotalTime>312</TotalTime>
  <Words>1278</Words>
  <Application>Microsoft Office PowerPoint</Application>
  <PresentationFormat>Προβολή στην οθόνη (4:3)</PresentationFormat>
  <Paragraphs>172</Paragraphs>
  <Slides>24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24</vt:i4>
      </vt:variant>
    </vt:vector>
  </HeadingPairs>
  <TitlesOfParts>
    <vt:vector size="28" baseType="lpstr">
      <vt:lpstr>template new</vt:lpstr>
      <vt:lpstr>exo-opistho_simeiomata</vt:lpstr>
      <vt:lpstr>OC_template_updated</vt:lpstr>
      <vt:lpstr>1_OC_template_updated</vt:lpstr>
      <vt:lpstr>Ειδικές Ιατρικές Εφαρμογές</vt:lpstr>
      <vt:lpstr>Μονάδα εντατικής θεραπείας (Μ.Ε.Θ.)</vt:lpstr>
      <vt:lpstr>Μ.Ε.Θ.</vt:lpstr>
      <vt:lpstr>Εξοπλισμός  μονάδων  εντατικής  θεραπείας 1/2</vt:lpstr>
      <vt:lpstr>Εξοπλισμός  μονάδων  εντατικής  θεραπείας 2/2</vt:lpstr>
      <vt:lpstr>Καταστάσεις  που  απαιτούν  νοσηλεία  σε Μ.Ε.Θ. 1/3</vt:lpstr>
      <vt:lpstr>Καταστάσεις  που  απαιτούν  νοσηλεία  σε Μ.Ε.Θ. 2/3</vt:lpstr>
      <vt:lpstr>Καταστάσεις  που  απαιτούν  νοσηλεία  σε Μ.Ε.Θ. 3/3</vt:lpstr>
      <vt:lpstr>Μ.Ε.Θ. 1/2</vt:lpstr>
      <vt:lpstr>Μ.Ε.Θ. 2/2</vt:lpstr>
      <vt:lpstr>Πρόσφορα  της  Μ.Ε.Θ. στην  αντιμετώπιση των βαρέως πασχόντων χειρουργικών ασθενών</vt:lpstr>
      <vt:lpstr>Ειδικές γνώσεις για αντιμετώπιση ασθενών νοσηλευομένων σε  Μ.Ε.Θ.</vt:lpstr>
      <vt:lpstr>Παρεμβατικές πράξεις που εκτελούνται  σε  ασθενείς νοσηλευμένους στη ΜΕΘ</vt:lpstr>
      <vt:lpstr>Ο «εγκεφαλικά νεκρός» ασθενής 1/3</vt:lpstr>
      <vt:lpstr>Ο «εγκεφαλικά νεκρός» ασθενής 2/3</vt:lpstr>
      <vt:lpstr>Ευρήματα στον εγκεφαλικό θάνατο</vt:lpstr>
      <vt:lpstr>Ο «εγκεφαλικά νεκρός» ασθενής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ΕΙΔΙΚΕΣ ΙΑΤΡΙΚΕΣ ΕΦΑΡΜΟΓΕΣ</dc:title>
  <dc:creator>opencourses@teiath.gr</dc:creator>
  <cp:lastModifiedBy>natasakar new</cp:lastModifiedBy>
  <cp:revision>20</cp:revision>
  <dcterms:created xsi:type="dcterms:W3CDTF">2014-09-04T05:19:46Z</dcterms:created>
  <dcterms:modified xsi:type="dcterms:W3CDTF">2015-02-25T13:54:23Z</dcterms:modified>
</cp:coreProperties>
</file>