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57" r:id="rId39"/>
    <p:sldId id="262" r:id="rId40"/>
    <p:sldId id="264" r:id="rId41"/>
    <p:sldId id="302" r:id="rId42"/>
    <p:sldId id="303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356992"/>
            <a:ext cx="6400800" cy="19442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Δοκιμασίες </a:t>
            </a:r>
            <a:r>
              <a:rPr lang="el-GR" sz="2800" dirty="0" smtClean="0"/>
              <a:t>ανοσοδιάχυσης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31908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946" y="980728"/>
            <a:ext cx="13681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23528" y="594928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Η μέτρηση των διαμέτρων των δίσκων καθίζησης μπορεί να γίνει και με ειδικούς χάρακες.</a:t>
            </a:r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διαμέτρου της άλω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5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222" y="1484784"/>
            <a:ext cx="4279556" cy="45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Αυτόματη συσκευή μέτρησης εμβαδού ζώνης </a:t>
            </a:r>
            <a:r>
              <a:rPr lang="el-GR" dirty="0" smtClean="0"/>
              <a:t>ανοσοδιάχυσης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9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041" y="332656"/>
            <a:ext cx="4336504" cy="616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3826768" cy="18002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Καμπύλη αναφοράς ανοσοδιάχυσης</a:t>
            </a:r>
          </a:p>
        </p:txBody>
      </p:sp>
    </p:spTree>
    <p:extLst>
      <p:ext uri="{BB962C8B-B14F-4D97-AF65-F5344CB8AC3E}">
        <p14:creationId xmlns:p14="http://schemas.microsoft.com/office/powerpoint/2010/main" val="28842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79267"/>
            <a:ext cx="5616624" cy="58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Καμπύλη αναφοράς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72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&amp; Μειονεκτήματα </a:t>
            </a:r>
            <a:r>
              <a:rPr lang="en-US" dirty="0"/>
              <a:t>RID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820000"/>
                </a:solidFill>
              </a:rPr>
              <a:t>Πλεονεκτήματα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Απλή μέθοδος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Ελάχιστος εξοπλισμός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Δεν χρειάζεται τα </a:t>
            </a:r>
            <a:r>
              <a:rPr lang="en-US" sz="2400" dirty="0"/>
              <a:t>Ag </a:t>
            </a:r>
            <a:r>
              <a:rPr lang="el-GR" sz="2400" dirty="0"/>
              <a:t>και </a:t>
            </a:r>
            <a:r>
              <a:rPr lang="en-US" sz="2400" dirty="0"/>
              <a:t>Ab </a:t>
            </a:r>
            <a:r>
              <a:rPr lang="el-GR" sz="2400" dirty="0"/>
              <a:t>να είναι καθαρά.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820000"/>
                </a:solidFill>
              </a:rPr>
              <a:t>Μειονεκτήματα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Μικρή ευαισθησία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Μεγάλο χρονικό διάστημα επώασης (μέχρι και ημέρες)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Δεν αποκαλύπτει ανωμαλίες στη δομή του </a:t>
            </a:r>
            <a:r>
              <a:rPr lang="el-GR" sz="2400" dirty="0" smtClean="0"/>
              <a:t>αντιγόνου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Αντί της </a:t>
            </a:r>
            <a:r>
              <a:rPr lang="en-US" sz="2400" dirty="0"/>
              <a:t>RID </a:t>
            </a:r>
            <a:r>
              <a:rPr lang="el-GR" sz="2400" dirty="0"/>
              <a:t>μπορεί να χρησιμοποιηθεί η πολύ γρηγορότερη μέθοδος της </a:t>
            </a:r>
            <a:r>
              <a:rPr lang="el-GR" sz="2400" b="1" dirty="0">
                <a:solidFill>
                  <a:srgbClr val="820000"/>
                </a:solidFill>
              </a:rPr>
              <a:t>ανοσοηλεκτροφόρησης πύραυλος</a:t>
            </a:r>
            <a:r>
              <a:rPr lang="el-GR" sz="2400" dirty="0"/>
              <a:t>.</a:t>
            </a:r>
            <a:endParaRPr lang="el-GR" sz="2400" dirty="0">
              <a:solidFill>
                <a:srgbClr val="C00000"/>
              </a:solidFill>
            </a:endParaRPr>
          </a:p>
          <a:p>
            <a:pPr lvl="1"/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677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475656" y="3981745"/>
            <a:ext cx="610242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Jan Thomas Gunnarson Ouchterlony</a:t>
            </a:r>
            <a:r>
              <a:rPr lang="el-GR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1948  </a:t>
            </a:r>
          </a:p>
          <a:p>
            <a:pPr algn="ctr">
              <a:lnSpc>
                <a:spcPct val="150000"/>
              </a:lnSpc>
            </a:pPr>
            <a:r>
              <a:rPr lang="el-GR" sz="2000" dirty="0" smtClean="0">
                <a:latin typeface="+mj-lt"/>
              </a:rPr>
              <a:t>(1914 – 2004)</a:t>
            </a:r>
            <a:endParaRPr lang="el-GR" sz="20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568" y="1484784"/>
            <a:ext cx="1752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Διπλή </a:t>
            </a:r>
            <a:r>
              <a:rPr lang="el-GR" dirty="0" smtClean="0"/>
              <a:t>ανοσοδιάχυση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31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Διπλή ανοσοδιάχυση </a:t>
            </a:r>
            <a:br>
              <a:rPr lang="el-GR" dirty="0"/>
            </a:br>
            <a:r>
              <a:rPr lang="en-US" dirty="0"/>
              <a:t>Gradial Double Diffusion </a:t>
            </a:r>
            <a:r>
              <a:rPr lang="el-GR" dirty="0"/>
              <a:t>ή </a:t>
            </a:r>
            <a:r>
              <a:rPr lang="en-US" dirty="0" smtClean="0"/>
              <a:t>GDD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800" dirty="0"/>
              <a:t>Χρησιμοποιείται για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800" dirty="0" smtClean="0"/>
              <a:t>Εύρεση </a:t>
            </a:r>
            <a:r>
              <a:rPr lang="el-GR" sz="2800" dirty="0"/>
              <a:t>της χημικής συγγένειας αντιγόνου – αντισώματος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800" dirty="0"/>
              <a:t>Μέτρηση του τίτλου ενός αντιγόνου σε ένα δείγμα.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l-GR" sz="28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985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295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48880"/>
            <a:ext cx="4069165" cy="218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475656" y="5157192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j-lt"/>
              </a:rPr>
              <a:t>Μία ζώνη ιζηματίνης</a:t>
            </a:r>
            <a:r>
              <a:rPr lang="en-US" sz="2000" dirty="0" smtClean="0">
                <a:latin typeface="+mj-lt"/>
              </a:rPr>
              <a:t>.  </a:t>
            </a:r>
            <a:r>
              <a:rPr lang="el-GR" sz="2000" dirty="0" smtClean="0">
                <a:latin typeface="+mj-lt"/>
              </a:rPr>
              <a:t>Αντίδραση ενός </a:t>
            </a:r>
            <a:r>
              <a:rPr lang="en-US" sz="2000" dirty="0" smtClean="0">
                <a:latin typeface="+mj-lt"/>
              </a:rPr>
              <a:t>Ag </a:t>
            </a:r>
            <a:r>
              <a:rPr lang="el-GR" sz="2000" dirty="0" smtClean="0">
                <a:latin typeface="+mj-lt"/>
              </a:rPr>
              <a:t>και ενός </a:t>
            </a:r>
            <a:r>
              <a:rPr lang="en-US" sz="2000" dirty="0" smtClean="0">
                <a:latin typeface="+mj-lt"/>
              </a:rPr>
              <a:t>Ab.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A</a:t>
            </a:r>
            <a:r>
              <a:rPr lang="el-GR" sz="2000" dirty="0" smtClean="0">
                <a:latin typeface="+mj-lt"/>
              </a:rPr>
              <a:t>ριστερά</a:t>
            </a:r>
            <a:r>
              <a:rPr lang="en-US" sz="2000" dirty="0" smtClean="0"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Το αντιγόνο είναι λιγότερο από το </a:t>
            </a:r>
            <a:r>
              <a:rPr lang="en-US" sz="2000" dirty="0" smtClean="0">
                <a:latin typeface="+mj-lt"/>
              </a:rPr>
              <a:t>Ab.</a:t>
            </a:r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Διπλή ανοσοδιάχυση Ι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sz="2700" dirty="0">
                <a:solidFill>
                  <a:srgbClr val="820000"/>
                </a:solidFill>
              </a:rPr>
              <a:t>για εύρεση χημικής συγγένειας μεταξύ ενός Α</a:t>
            </a:r>
            <a:r>
              <a:rPr lang="en-US" sz="2700" dirty="0">
                <a:solidFill>
                  <a:srgbClr val="820000"/>
                </a:solidFill>
              </a:rPr>
              <a:t>g </a:t>
            </a:r>
            <a:r>
              <a:rPr lang="el-GR" sz="2700" dirty="0">
                <a:solidFill>
                  <a:srgbClr val="820000"/>
                </a:solidFill>
              </a:rPr>
              <a:t>και ενός </a:t>
            </a:r>
            <a:r>
              <a:rPr lang="en-US" sz="2700" dirty="0">
                <a:solidFill>
                  <a:srgbClr val="820000"/>
                </a:solidFill>
              </a:rPr>
              <a:t>Ab (1</a:t>
            </a:r>
            <a:r>
              <a:rPr lang="en-US" sz="2700" dirty="0" smtClean="0">
                <a:solidFill>
                  <a:srgbClr val="820000"/>
                </a:solidFill>
              </a:rPr>
              <a:t>)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19716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74459"/>
            <a:ext cx="3944836" cy="22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331640" y="5301208"/>
            <a:ext cx="662473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latin typeface="+mj-lt"/>
              </a:rPr>
              <a:t>Δύο ζώνες ιζηματίνης</a:t>
            </a:r>
            <a:r>
              <a:rPr lang="en-US" sz="2000" dirty="0" smtClean="0">
                <a:latin typeface="+mj-lt"/>
              </a:rPr>
              <a:t>.  </a:t>
            </a:r>
            <a:r>
              <a:rPr lang="el-GR" sz="2000" dirty="0" smtClean="0">
                <a:latin typeface="+mj-lt"/>
              </a:rPr>
              <a:t>Αντίδραση δύο </a:t>
            </a:r>
            <a:r>
              <a:rPr lang="en-US" sz="2000" dirty="0" smtClean="0">
                <a:latin typeface="+mj-lt"/>
              </a:rPr>
              <a:t>Ag </a:t>
            </a:r>
            <a:r>
              <a:rPr lang="el-GR" sz="2000" dirty="0" smtClean="0">
                <a:latin typeface="+mj-lt"/>
              </a:rPr>
              <a:t>και ενός </a:t>
            </a:r>
            <a:r>
              <a:rPr lang="en-US" sz="2000" dirty="0" smtClean="0">
                <a:latin typeface="+mj-lt"/>
              </a:rPr>
              <a:t>Ab.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Διπλή ανοσοδιάχυση Ι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sz="2700" dirty="0">
                <a:solidFill>
                  <a:srgbClr val="820000"/>
                </a:solidFill>
              </a:rPr>
              <a:t>για εύρεση χημικής συγγένειας μεταξύ ενός Α</a:t>
            </a:r>
            <a:r>
              <a:rPr lang="en-US" sz="2700" dirty="0">
                <a:solidFill>
                  <a:srgbClr val="820000"/>
                </a:solidFill>
              </a:rPr>
              <a:t>g </a:t>
            </a:r>
            <a:r>
              <a:rPr lang="el-GR" sz="2700" dirty="0">
                <a:solidFill>
                  <a:srgbClr val="820000"/>
                </a:solidFill>
              </a:rPr>
              <a:t>και ενός </a:t>
            </a:r>
            <a:r>
              <a:rPr lang="en-US" sz="2700" dirty="0">
                <a:solidFill>
                  <a:srgbClr val="820000"/>
                </a:solidFill>
              </a:rPr>
              <a:t>Ab </a:t>
            </a:r>
            <a:r>
              <a:rPr lang="en-US" sz="2700" dirty="0" smtClean="0">
                <a:solidFill>
                  <a:srgbClr val="820000"/>
                </a:solidFill>
              </a:rPr>
              <a:t>(</a:t>
            </a:r>
            <a:r>
              <a:rPr lang="el-GR" sz="2700" dirty="0" smtClean="0">
                <a:solidFill>
                  <a:srgbClr val="820000"/>
                </a:solidFill>
              </a:rPr>
              <a:t>2</a:t>
            </a:r>
            <a:r>
              <a:rPr lang="en-US" sz="2700" dirty="0" smtClean="0">
                <a:solidFill>
                  <a:srgbClr val="820000"/>
                </a:solidFill>
              </a:rPr>
              <a:t>)</a:t>
            </a:r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18081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0195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023828" y="458497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Αντικειμενοφόρος πλάκα</a:t>
            </a:r>
            <a:endParaRPr lang="el-GR" sz="2000" dirty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148064" y="37170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Άγαρ 0,5%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275856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Άγαρ 2%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3779912" y="2780928"/>
            <a:ext cx="792088" cy="36004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stCxn id="4" idx="1"/>
          </p:cNvCxnSpPr>
          <p:nvPr/>
        </p:nvCxnSpPr>
        <p:spPr>
          <a:xfrm flipH="1" flipV="1">
            <a:off x="4355976" y="3717032"/>
            <a:ext cx="79208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63" y="2492896"/>
            <a:ext cx="4486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5148064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Ag</a:t>
            </a:r>
            <a:endParaRPr lang="el-GR" sz="2800" dirty="0">
              <a:latin typeface="+mj-lt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995936" y="27809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Ab</a:t>
            </a:r>
            <a:endParaRPr lang="el-GR" sz="2400" dirty="0">
              <a:latin typeface="+mj-lt"/>
            </a:endParaRPr>
          </a:p>
        </p:txBody>
      </p:sp>
      <p:sp>
        <p:nvSpPr>
          <p:cNvPr id="17" name="16 - Τόξο"/>
          <p:cNvSpPr/>
          <p:nvPr/>
        </p:nvSpPr>
        <p:spPr>
          <a:xfrm>
            <a:off x="4211960" y="3068960"/>
            <a:ext cx="864096" cy="720080"/>
          </a:xfrm>
          <a:prstGeom prst="arc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Αναπαράσταση διπλής ανοσοδιάχυσης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1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2608842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971600" y="1916832"/>
            <a:ext cx="741682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Ακτινωτή ανοσοδιάχυση ή μέθοδος 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Manchini 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ή 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RID</a:t>
            </a:r>
            <a:endParaRPr lang="el-GR" sz="2400" b="1" dirty="0" smtClean="0">
              <a:solidFill>
                <a:srgbClr val="82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+mj-lt"/>
              </a:rPr>
              <a:t>Ποσοτική μέθοδος</a:t>
            </a:r>
          </a:p>
          <a:p>
            <a:pPr>
              <a:lnSpc>
                <a:spcPct val="150000"/>
              </a:lnSpc>
            </a:pPr>
            <a:endParaRPr lang="el-GR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Διπλή ανοσοδιάχυση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ή μέθοδος 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Ouchterlony 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ή 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GDD</a:t>
            </a: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+mj-lt"/>
              </a:rPr>
              <a:t>Ποιοτική ή ημιποσοτική μέθοδος</a:t>
            </a:r>
            <a:r>
              <a:rPr lang="en-US" sz="2400" dirty="0" smtClean="0">
                <a:latin typeface="+mj-lt"/>
              </a:rPr>
              <a:t> </a:t>
            </a:r>
            <a:endParaRPr lang="el-GR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l-GR" dirty="0"/>
              <a:t>ίδη </a:t>
            </a:r>
            <a:r>
              <a:rPr lang="el-GR" dirty="0" smtClean="0"/>
              <a:t>ανοσοδιάχυσης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4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391" y="1772816"/>
            <a:ext cx="27717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043608" y="472828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Αντίδραση ταυτότητας</a:t>
            </a:r>
          </a:p>
          <a:p>
            <a:pPr algn="ctr"/>
            <a:r>
              <a:rPr lang="el-GR" sz="2000" dirty="0" smtClean="0">
                <a:latin typeface="+mj-lt"/>
              </a:rPr>
              <a:t>Το αντίσωμα είναι ειδικό έναντι του αντιγόνου Α και Β</a:t>
            </a:r>
            <a:endParaRPr lang="el-GR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711" y="2348880"/>
            <a:ext cx="3364893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Διπλή ανοσοδιάχυση ΙΙ</a:t>
            </a:r>
            <a:br>
              <a:rPr lang="el-GR" dirty="0"/>
            </a:br>
            <a:r>
              <a:rPr lang="el-GR" sz="2700" dirty="0"/>
              <a:t>για σύγκριση χημικής συγγένειας μεταξύ δύο Ag και ενός Ab (1</a:t>
            </a:r>
            <a:r>
              <a:rPr lang="el-GR" sz="2700" dirty="0" smtClean="0"/>
              <a:t>)</a:t>
            </a:r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25872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68914"/>
            <a:ext cx="28384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83568" y="4541791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Αντίδραση μη ταυτότητας.</a:t>
            </a:r>
          </a:p>
          <a:p>
            <a:pPr algn="ctr"/>
            <a:r>
              <a:rPr lang="el-GR" sz="2000" dirty="0" smtClean="0">
                <a:latin typeface="+mj-lt"/>
              </a:rPr>
              <a:t> Το αντίσωμα δεν ενώνεται ούτε με το αντιγόνο Α ούτε με το αντιγόνο Β</a:t>
            </a:r>
            <a:endParaRPr lang="el-GR" sz="20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44978"/>
            <a:ext cx="3637500" cy="189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Διπλή ανοσοδιάχυση ΙΙ</a:t>
            </a:r>
            <a:br>
              <a:rPr lang="el-GR" sz="3600" dirty="0"/>
            </a:br>
            <a:r>
              <a:rPr lang="el-GR" sz="2400" dirty="0"/>
              <a:t>για σύγκριση χημικής συγγένειας μεταξύ δύο Ag και ενός Ab </a:t>
            </a:r>
            <a:r>
              <a:rPr lang="el-GR" sz="2400" dirty="0" smtClean="0"/>
              <a:t>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6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994" y="1556792"/>
            <a:ext cx="29146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367644" y="47251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Αντίδραση μερικής ταυτότητας </a:t>
            </a:r>
          </a:p>
          <a:p>
            <a:pPr algn="ctr"/>
            <a:r>
              <a:rPr lang="el-GR" sz="2000" dirty="0" smtClean="0">
                <a:latin typeface="+mj-lt"/>
              </a:rPr>
              <a:t>Το αντίσωμα ενώνεται μόνο με το αντιγόνο Α</a:t>
            </a:r>
            <a:endParaRPr lang="el-GR" sz="2000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0306" y="2204864"/>
            <a:ext cx="3240360" cy="168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Διπλή ανοσοδιάχυση ΙΙ</a:t>
            </a:r>
            <a:br>
              <a:rPr lang="el-GR" sz="3600" dirty="0"/>
            </a:br>
            <a:r>
              <a:rPr lang="el-GR" sz="2400" dirty="0"/>
              <a:t>για σύγκριση χημικής συγγένειας μεταξύ δύο Ag και ενός Ab </a:t>
            </a:r>
            <a:r>
              <a:rPr lang="el-GR" sz="2400" dirty="0" smtClean="0"/>
              <a:t>(3)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55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311860" y="522920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Θετικό με τίτλο 1/64</a:t>
            </a:r>
            <a:endParaRPr lang="el-GR" sz="2000" dirty="0">
              <a:latin typeface="+mj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25" y="1772816"/>
            <a:ext cx="32575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Διπλή ανοσοδιάχυση ΙΙ</a:t>
            </a:r>
            <a:br>
              <a:rPr lang="el-GR" dirty="0"/>
            </a:br>
            <a:r>
              <a:rPr lang="el-GR" sz="3600" dirty="0"/>
              <a:t>Ημιποσοτικός προσδιορισμός (1</a:t>
            </a:r>
            <a:r>
              <a:rPr lang="el-GR" sz="3600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68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30577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547664" y="5011107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Θετικό με τίτλο &gt; 1/132. Επανάληψη με μεγαλύτερη αραίωση.</a:t>
            </a:r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Διπλή ανοσοδιάχυση ΙΙ</a:t>
            </a:r>
            <a:br>
              <a:rPr lang="el-GR" sz="3600" dirty="0"/>
            </a:br>
            <a:r>
              <a:rPr lang="el-GR" sz="3200" dirty="0"/>
              <a:t>Ημιποσοτικός προσδιορισμός </a:t>
            </a:r>
            <a:r>
              <a:rPr lang="el-GR" sz="3200" dirty="0" smtClean="0"/>
              <a:t>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18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763" y="1772816"/>
            <a:ext cx="303847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284498" y="5157192"/>
            <a:ext cx="6575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Αρνητικό. Αντίδραση μερικής ταυτότητας μόνο με το </a:t>
            </a:r>
            <a:r>
              <a:rPr lang="en-US" sz="2000" dirty="0" smtClean="0">
                <a:latin typeface="+mj-lt"/>
              </a:rPr>
              <a:t>Control</a:t>
            </a:r>
            <a:r>
              <a:rPr lang="el-GR" sz="2000" dirty="0" smtClean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Διπλή ανοσοδιάχυση ΙΙ</a:t>
            </a:r>
            <a:br>
              <a:rPr lang="el-GR" sz="3600" dirty="0"/>
            </a:br>
            <a:r>
              <a:rPr lang="el-GR" sz="3200" dirty="0"/>
              <a:t>Ημιποσοτικός προσδιορισμός </a:t>
            </a:r>
            <a:r>
              <a:rPr lang="el-GR" sz="3200" dirty="0" smtClean="0"/>
              <a:t>(3)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5322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02489" y="5157192"/>
            <a:ext cx="8139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j-lt"/>
              </a:rPr>
              <a:t>Απορρίπτεται. Αντίδραση διπλής ανοσοδιάχυσης τύπου Ι μόνο με το </a:t>
            </a:r>
            <a:r>
              <a:rPr lang="en-US" sz="2000" dirty="0" smtClean="0">
                <a:latin typeface="+mj-lt"/>
              </a:rPr>
              <a:t>control</a:t>
            </a:r>
            <a:endParaRPr lang="el-GR" sz="2000" dirty="0">
              <a:latin typeface="+mj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8450" y="1772816"/>
            <a:ext cx="34671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Διπλή ανοσοδιάχυση ΙΙ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200" dirty="0">
                <a:solidFill>
                  <a:srgbClr val="820000"/>
                </a:solidFill>
              </a:rPr>
              <a:t>Ημιποσοτικός προσδιορισμός </a:t>
            </a:r>
            <a:r>
              <a:rPr lang="el-GR" sz="3200" dirty="0" smtClean="0">
                <a:solidFill>
                  <a:srgbClr val="820000"/>
                </a:solidFill>
              </a:rPr>
              <a:t>(4)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075" y="1988840"/>
            <a:ext cx="33718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648732" y="5373216"/>
            <a:ext cx="584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Απορρίπτεται. Αντίδραση μη ταυτότητας με το </a:t>
            </a:r>
            <a:r>
              <a:rPr lang="en-US" sz="2000" dirty="0" smtClean="0">
                <a:latin typeface="+mn-lt"/>
              </a:rPr>
              <a:t>control</a:t>
            </a:r>
            <a:endParaRPr lang="el-GR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Διπλή ανοσοδιάχυση ΙΙ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200" dirty="0">
                <a:solidFill>
                  <a:srgbClr val="820000"/>
                </a:solidFill>
              </a:rPr>
              <a:t>Ημιποσοτικός προσδιορισμός </a:t>
            </a:r>
            <a:r>
              <a:rPr lang="el-GR" sz="3200" dirty="0" smtClean="0">
                <a:solidFill>
                  <a:srgbClr val="820000"/>
                </a:solidFill>
              </a:rPr>
              <a:t>(</a:t>
            </a:r>
            <a:r>
              <a:rPr lang="en-US" sz="3200" dirty="0" smtClean="0">
                <a:solidFill>
                  <a:srgbClr val="820000"/>
                </a:solidFill>
              </a:rPr>
              <a:t>5</a:t>
            </a:r>
            <a:r>
              <a:rPr lang="el-GR" sz="3200" dirty="0" smtClean="0">
                <a:solidFill>
                  <a:srgbClr val="820000"/>
                </a:solidFill>
              </a:rPr>
              <a:t>)</a:t>
            </a:r>
            <a:endParaRPr lang="el-GR" sz="32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788" y="1844824"/>
            <a:ext cx="340042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89276" y="4988385"/>
            <a:ext cx="79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Θετικό  με τίτλο &gt; 1/132. Απαιτείται επανάληψη με μεγαλύτερη αραίωση. </a:t>
            </a:r>
          </a:p>
          <a:p>
            <a:pPr algn="ctr"/>
            <a:r>
              <a:rPr lang="el-GR" sz="2000" dirty="0" smtClean="0">
                <a:latin typeface="+mj-lt"/>
              </a:rPr>
              <a:t>Φαινόμενο προζώνης.</a:t>
            </a:r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Διπλή ανοσοδιάχυση ΙΙ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200" dirty="0">
                <a:solidFill>
                  <a:srgbClr val="820000"/>
                </a:solidFill>
              </a:rPr>
              <a:t>Ημιποσοτικός προσδιορισμός </a:t>
            </a:r>
            <a:r>
              <a:rPr lang="el-GR" sz="3200" dirty="0" smtClean="0">
                <a:solidFill>
                  <a:srgbClr val="820000"/>
                </a:solidFill>
              </a:rPr>
              <a:t>(</a:t>
            </a:r>
            <a:r>
              <a:rPr lang="en-US" sz="3200" dirty="0" smtClean="0">
                <a:solidFill>
                  <a:srgbClr val="820000"/>
                </a:solidFill>
              </a:rPr>
              <a:t>6</a:t>
            </a:r>
            <a:r>
              <a:rPr lang="el-GR" sz="3200" dirty="0" smtClean="0">
                <a:solidFill>
                  <a:srgbClr val="820000"/>
                </a:solidFill>
              </a:rPr>
              <a:t>)</a:t>
            </a:r>
            <a:endParaRPr lang="el-GR" sz="32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62" y="1427582"/>
            <a:ext cx="3029322" cy="302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4139952" y="1246014"/>
            <a:ext cx="4608512" cy="519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>
                <a:latin typeface="+mj-lt"/>
              </a:rPr>
              <a:t>Στο εμπόριο κυκλοφορούν έτοιμοι δίσκοι ανοσοδιάχυσης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τριών ειδών</a:t>
            </a:r>
            <a:r>
              <a:rPr lang="en-US" sz="2400" dirty="0" smtClean="0">
                <a:latin typeface="+mj-lt"/>
              </a:rPr>
              <a:t>:</a:t>
            </a:r>
            <a:endParaRPr lang="el-GR" sz="240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l-GR" sz="2400" dirty="0" smtClean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j-lt"/>
              </a:rPr>
              <a:t>Στρογγυλοί δίσκοι ακτινωτής ανοσοδιάχυσης με ενσωματωμένο αντίσωμα (π.χ. ανοσοσφαιρίνες)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j-lt"/>
              </a:rPr>
              <a:t>Δίσκοι διπλής ανοσοδιάχυσης με ενσωματωμένο αντίσωμα (π.χ.  ΈΝΑ)</a:t>
            </a:r>
            <a:endParaRPr lang="el-GR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Έτοιμοι δίσκοι </a:t>
            </a:r>
            <a:r>
              <a:rPr lang="el-GR" dirty="0" smtClean="0"/>
              <a:t>ανοσοδιάχυσης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Αρχή </a:t>
            </a:r>
            <a:r>
              <a:rPr lang="el-GR" dirty="0" smtClean="0"/>
              <a:t>μεθόδου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/>
              <a:t>Μόρια αντιγόνων και αντισωμάτων ενώνονται μέσα σε πηκτή αγαρόζης ή άγαρ.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/>
              <a:t>Μετά την ένωση τα συμπλέγματα αντιγόνων και αντισωμάτων καθιζάνουν μέσα στη πηκτή.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/>
              <a:t>Το αποτέλεσμα είναι ορατό είτε με διαφανοποίηση της πηκτής (ακτινωτή ανοσοδιάχυση) είτε με σχηματισμό ζώνης ιζηματίνης στο σημείο της ένωσης (διπλή ανοσοδιάχυση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19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96" y="1628800"/>
            <a:ext cx="72728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935596" y="4875257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Χημική συγγένεια</a:t>
            </a:r>
            <a:r>
              <a:rPr lang="en-US" sz="2000" dirty="0" smtClean="0">
                <a:latin typeface="+mn-lt"/>
              </a:rPr>
              <a:t>: 7 </a:t>
            </a:r>
            <a:r>
              <a:rPr lang="el-GR" sz="2000" dirty="0" smtClean="0">
                <a:latin typeface="+mn-lt"/>
              </a:rPr>
              <a:t>με 1 και 6</a:t>
            </a:r>
          </a:p>
          <a:p>
            <a:r>
              <a:rPr lang="el-GR" sz="2000" dirty="0" smtClean="0">
                <a:latin typeface="+mn-lt"/>
              </a:rPr>
              <a:t>                                  7 με 4 και 3</a:t>
            </a:r>
            <a:endParaRPr lang="el-GR" sz="2000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968044" y="486916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Το αντιγόνο (7) δεν έχει χημική συγγένεια με κανένα</a:t>
            </a:r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Αποτελέσματα </a:t>
            </a:r>
            <a:br>
              <a:rPr lang="el-GR" dirty="0" smtClean="0"/>
            </a:br>
            <a:r>
              <a:rPr lang="el-GR" dirty="0" smtClean="0"/>
              <a:t>διπλής ανοσοδιάχυσης </a:t>
            </a:r>
            <a:r>
              <a:rPr lang="el-GR" sz="3600" b="0" dirty="0" smtClean="0"/>
              <a:t>(1 από </a:t>
            </a:r>
            <a:r>
              <a:rPr lang="el-GR" sz="3600" b="0" dirty="0" smtClean="0"/>
              <a:t>4)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1757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2687560" cy="292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78938" y="45091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Το </a:t>
            </a:r>
            <a:r>
              <a:rPr lang="en-US" sz="2400" dirty="0" smtClean="0">
                <a:latin typeface="+mj-lt"/>
              </a:rPr>
              <a:t>Ag </a:t>
            </a:r>
            <a:r>
              <a:rPr lang="el-GR" sz="2400" dirty="0" smtClean="0">
                <a:latin typeface="+mj-lt"/>
              </a:rPr>
              <a:t>αντιδρά με τα αντισώματα </a:t>
            </a:r>
            <a:r>
              <a:rPr lang="en-US" sz="2400" dirty="0" smtClean="0">
                <a:latin typeface="+mj-lt"/>
              </a:rPr>
              <a:t>1, 2 </a:t>
            </a:r>
            <a:r>
              <a:rPr lang="el-GR" sz="2400" dirty="0" smtClean="0">
                <a:latin typeface="+mj-lt"/>
              </a:rPr>
              <a:t>και 3 (αντίδραση ταυτότητας)</a:t>
            </a:r>
          </a:p>
          <a:p>
            <a:pPr algn="ctr"/>
            <a:endParaRPr lang="el-GR" sz="2400" dirty="0" smtClean="0">
              <a:latin typeface="+mj-lt"/>
            </a:endParaRPr>
          </a:p>
          <a:p>
            <a:pPr algn="ctr"/>
            <a:r>
              <a:rPr lang="el-GR" sz="2400" dirty="0" smtClean="0">
                <a:latin typeface="+mj-lt"/>
              </a:rPr>
              <a:t>Υπάρχει διπλή ζώνη ιζηματίνης  λόγω διπλού επιτόπου.</a:t>
            </a:r>
            <a:endParaRPr lang="el-GR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Αποτελέσματα </a:t>
            </a:r>
            <a:br>
              <a:rPr lang="el-GR" dirty="0" smtClean="0"/>
            </a:br>
            <a:r>
              <a:rPr lang="el-GR" dirty="0" smtClean="0"/>
              <a:t>διπλής ανοσοδιάχυσης </a:t>
            </a:r>
            <a:r>
              <a:rPr lang="el-GR" sz="3600" b="0" dirty="0" smtClean="0"/>
              <a:t>(2 από </a:t>
            </a:r>
            <a:r>
              <a:rPr lang="el-GR" sz="3600" b="0" dirty="0" smtClean="0"/>
              <a:t>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4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115616" y="4581128"/>
            <a:ext cx="662473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Αντίδραση ταυτότητας του Α</a:t>
            </a:r>
            <a:r>
              <a:rPr lang="en-US" sz="2400" dirty="0" smtClean="0">
                <a:latin typeface="+mn-lt"/>
              </a:rPr>
              <a:t>g </a:t>
            </a:r>
            <a:r>
              <a:rPr lang="el-GR" sz="2400" dirty="0" smtClean="0">
                <a:latin typeface="+mn-lt"/>
              </a:rPr>
              <a:t>με τα 1, 2, 3, 4, 5</a:t>
            </a:r>
          </a:p>
          <a:p>
            <a:pPr algn="ctr"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Ο μεγαλύτερος τίτλος αντιστοιχεί στη θέση 5</a:t>
            </a:r>
            <a:endParaRPr lang="el-GR" sz="24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Αποτελέσματα </a:t>
            </a:r>
            <a:br>
              <a:rPr lang="el-GR" dirty="0" smtClean="0"/>
            </a:br>
            <a:r>
              <a:rPr lang="el-GR" dirty="0" smtClean="0"/>
              <a:t>διπλής ανοσοδιάχυσης </a:t>
            </a:r>
            <a:r>
              <a:rPr lang="el-GR" sz="3600" b="0" dirty="0" smtClean="0"/>
              <a:t>(3 από </a:t>
            </a:r>
            <a:r>
              <a:rPr lang="el-GR" sz="3600" b="0" dirty="0" smtClean="0"/>
              <a:t>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54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817" y="1484784"/>
            <a:ext cx="32542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753197" y="4604737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</a:t>
            </a:r>
            <a:r>
              <a:rPr lang="el-GR" sz="2400" dirty="0" smtClean="0">
                <a:latin typeface="+mj-lt"/>
              </a:rPr>
              <a:t>ντίδραση</a:t>
            </a:r>
            <a:r>
              <a:rPr lang="el-GR" sz="2400" dirty="0" smtClean="0">
                <a:latin typeface="+mj-lt"/>
              </a:rPr>
              <a:t> ταυτότητας</a:t>
            </a:r>
            <a:endParaRPr lang="el-GR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Αποτελέσματα </a:t>
            </a:r>
            <a:br>
              <a:rPr lang="el-GR" dirty="0" smtClean="0"/>
            </a:br>
            <a:r>
              <a:rPr lang="el-GR" dirty="0" smtClean="0"/>
              <a:t>διπλής ανοσοδιάχυσης </a:t>
            </a:r>
            <a:r>
              <a:rPr lang="el-GR" sz="3600" b="0" dirty="0" smtClean="0"/>
              <a:t>(4 από </a:t>
            </a:r>
            <a:r>
              <a:rPr lang="el-GR" sz="3600" b="0" dirty="0" smtClean="0"/>
              <a:t>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52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555776" y="147339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20000"/>
                </a:solidFill>
                <a:latin typeface="+mj-lt"/>
              </a:rPr>
              <a:t>A</a:t>
            </a:r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ντιδραστήρια</a:t>
            </a:r>
            <a:endParaRPr lang="el-GR" sz="2000" b="1" dirty="0">
              <a:solidFill>
                <a:srgbClr val="820000"/>
              </a:solidFill>
              <a:latin typeface="+mj-lt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49231"/>
              </p:ext>
            </p:extLst>
          </p:nvPr>
        </p:nvGraphicFramePr>
        <p:xfrm>
          <a:off x="3095836" y="3717032"/>
          <a:ext cx="2664296" cy="2194560"/>
        </p:xfrm>
        <a:graphic>
          <a:graphicData uri="http://schemas.openxmlformats.org/drawingml/2006/table">
            <a:tbl>
              <a:tblPr/>
              <a:tblGrid>
                <a:gridCol w="1681670"/>
                <a:gridCol w="98262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82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Σύσταση</a:t>
                      </a:r>
                      <a:r>
                        <a:rPr lang="el-GR" sz="1600" b="1" baseline="0" dirty="0" smtClean="0">
                          <a:solidFill>
                            <a:srgbClr val="82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82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PBS</a:t>
                      </a:r>
                      <a:endParaRPr lang="el-GR" sz="1400" b="1" dirty="0">
                        <a:solidFill>
                          <a:srgbClr val="82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g/L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NaCl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8,01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KCl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0,20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HPO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.2H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1,78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KH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PO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0,27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pH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7,4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2204864"/>
            <a:ext cx="424847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30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Διάλυμα άγαρ 0,5%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σε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PBS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ή αγαρόζη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Διάλυμα άγαρ 2%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σε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PBS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ή αγαρόζη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Διάλυμα φωσφορικών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PBS (pH = 7,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Δημιουργία δίσκων ανοσοδιάχυσης </a:t>
            </a:r>
            <a:br>
              <a:rPr lang="el-GR" dirty="0"/>
            </a:br>
            <a:r>
              <a:rPr lang="el-GR" dirty="0"/>
              <a:t>στο </a:t>
            </a:r>
            <a:r>
              <a:rPr lang="el-GR" dirty="0" smtClean="0"/>
              <a:t>εργαστήριο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55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Πλεονεκτήματα &amp; </a:t>
            </a:r>
            <a:r>
              <a:rPr lang="el-GR" sz="3600" dirty="0" smtClean="0"/>
              <a:t>Μειον</a:t>
            </a:r>
            <a:r>
              <a:rPr lang="el-GR" sz="3600" dirty="0" smtClean="0"/>
              <a:t>ε</a:t>
            </a:r>
            <a:r>
              <a:rPr lang="el-GR" sz="3600" dirty="0" smtClean="0"/>
              <a:t>κτήματα </a:t>
            </a:r>
            <a:r>
              <a:rPr lang="en-US" sz="3600" dirty="0" smtClean="0"/>
              <a:t>GDD</a:t>
            </a:r>
            <a:endParaRPr lang="el-GR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b="1" dirty="0">
                <a:solidFill>
                  <a:srgbClr val="820000"/>
                </a:solidFill>
              </a:rPr>
              <a:t>Πλεονεκτήματα της</a:t>
            </a:r>
            <a:r>
              <a:rPr lang="en-US" sz="2400" b="1" dirty="0">
                <a:solidFill>
                  <a:srgbClr val="820000"/>
                </a:solidFill>
              </a:rPr>
              <a:t> GDD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Απλή μέθοδος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Ελάχιστος εξοπλισμός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Μειονεκτήματα </a:t>
            </a:r>
            <a:r>
              <a:rPr lang="el-GR" sz="2400" b="1" dirty="0">
                <a:solidFill>
                  <a:srgbClr val="820000"/>
                </a:solidFill>
              </a:rPr>
              <a:t>της</a:t>
            </a:r>
            <a:r>
              <a:rPr lang="en-US" sz="2400" b="1" dirty="0">
                <a:solidFill>
                  <a:srgbClr val="820000"/>
                </a:solidFill>
              </a:rPr>
              <a:t> GDD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Μικρή ευαισθησία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Μεγάλο χρονικό διάστημα επώασης (μέχρι και ημέρες)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Αντί της </a:t>
            </a:r>
            <a:r>
              <a:rPr lang="en-US" sz="2400" dirty="0"/>
              <a:t>GDD </a:t>
            </a:r>
            <a:r>
              <a:rPr lang="el-GR" sz="2400" dirty="0"/>
              <a:t>μπορεί να χρησιμοποιηθούν οι πολύ γρηγορότερες μέθοδοι της </a:t>
            </a:r>
            <a:r>
              <a:rPr lang="el-GR" sz="2400" b="1" dirty="0">
                <a:solidFill>
                  <a:srgbClr val="820000"/>
                </a:solidFill>
              </a:rPr>
              <a:t>ανοσοηλεκτροφόρησης</a:t>
            </a:r>
            <a:r>
              <a:rPr lang="el-GR" sz="2400" dirty="0"/>
              <a:t> και</a:t>
            </a:r>
            <a:r>
              <a:rPr lang="el-GR" sz="2400" b="1" dirty="0">
                <a:solidFill>
                  <a:srgbClr val="820000"/>
                </a:solidFill>
              </a:rPr>
              <a:t> της αντίθετης ανοσοηλεκτροφόρησης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552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Τεχνικές παρατηρήσεις για RID και </a:t>
            </a:r>
            <a:r>
              <a:rPr lang="el-GR" dirty="0" smtClean="0"/>
              <a:t>GDD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354013">
              <a:lnSpc>
                <a:spcPct val="120000"/>
              </a:lnSpc>
              <a:spcBef>
                <a:spcPts val="1200"/>
              </a:spcBef>
            </a:pPr>
            <a:r>
              <a:rPr lang="el-GR" sz="2800" dirty="0"/>
              <a:t>Οι δίσκοι ανοσοδιάχυσης</a:t>
            </a:r>
            <a:r>
              <a:rPr lang="en-US" sz="2800" dirty="0"/>
              <a:t> </a:t>
            </a:r>
            <a:r>
              <a:rPr lang="el-GR" sz="2800" dirty="0"/>
              <a:t>πρέπει να παραμένουν σε σταθερή θερμοκρασία αλλιώς σχηματίζονται πολλοί ομόκεντροι κύκλοι.</a:t>
            </a:r>
          </a:p>
          <a:p>
            <a:pPr marL="446088" indent="-354013">
              <a:lnSpc>
                <a:spcPct val="120000"/>
              </a:lnSpc>
              <a:spcBef>
                <a:spcPts val="1200"/>
              </a:spcBef>
            </a:pPr>
            <a:r>
              <a:rPr lang="el-GR" sz="2800" dirty="0"/>
              <a:t>Το ενσωματωμένο </a:t>
            </a:r>
            <a:r>
              <a:rPr lang="en-US" sz="2800" dirty="0"/>
              <a:t>Ab </a:t>
            </a:r>
            <a:r>
              <a:rPr lang="el-GR" sz="2800" dirty="0"/>
              <a:t>να είναι της τάξεως </a:t>
            </a:r>
            <a:r>
              <a:rPr lang="en-US" sz="2800" dirty="0"/>
              <a:t>IgG.</a:t>
            </a:r>
          </a:p>
          <a:p>
            <a:pPr marL="446088" indent="-354013">
              <a:lnSpc>
                <a:spcPct val="120000"/>
              </a:lnSpc>
              <a:spcBef>
                <a:spcPts val="1200"/>
              </a:spcBef>
            </a:pPr>
            <a:r>
              <a:rPr lang="el-GR" sz="2800" dirty="0"/>
              <a:t>Καλή ανάδευση σε </a:t>
            </a:r>
            <a:r>
              <a:rPr lang="en-US" sz="2800" dirty="0"/>
              <a:t>Ag </a:t>
            </a:r>
            <a:r>
              <a:rPr lang="el-GR" sz="2800" dirty="0"/>
              <a:t>και </a:t>
            </a:r>
            <a:r>
              <a:rPr lang="en-US" sz="2800" dirty="0"/>
              <a:t>Ab.</a:t>
            </a:r>
          </a:p>
          <a:p>
            <a:pPr marL="446088" indent="-354013">
              <a:lnSpc>
                <a:spcPct val="120000"/>
              </a:lnSpc>
              <a:spcBef>
                <a:spcPts val="1200"/>
              </a:spcBef>
            </a:pPr>
            <a:r>
              <a:rPr lang="el-GR" sz="2800" dirty="0"/>
              <a:t>Προσοχή στην υπερχείλιση των φρεατίων.</a:t>
            </a:r>
            <a:endParaRPr lang="en-US" sz="2800" dirty="0"/>
          </a:p>
          <a:p>
            <a:pPr>
              <a:spcBef>
                <a:spcPts val="1200"/>
              </a:spcBef>
            </a:pPr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434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4: Δοκιμασίες </a:t>
            </a:r>
            <a:r>
              <a:rPr lang="el-GR" sz="2000" dirty="0" smtClean="0"/>
              <a:t>ανοσοδιάχυσης».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820000"/>
                </a:solidFill>
              </a:rPr>
              <a:t>A</a:t>
            </a:r>
            <a:r>
              <a:rPr lang="el-GR" dirty="0">
                <a:solidFill>
                  <a:srgbClr val="820000"/>
                </a:solidFill>
              </a:rPr>
              <a:t>κτινωτή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 smtClean="0">
                <a:solidFill>
                  <a:srgbClr val="820000"/>
                </a:solidFill>
              </a:rPr>
              <a:t>ανοσοδιάχυση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G. Manchini et </a:t>
            </a:r>
            <a:r>
              <a:rPr lang="en-US" dirty="0" smtClean="0"/>
              <a:t>al, </a:t>
            </a:r>
            <a:r>
              <a:rPr lang="en-US" dirty="0"/>
              <a:t>1947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4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980727"/>
            <a:ext cx="5362575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5815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5796136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Μετά από πολλές ώρες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διάχυση γύρω από τις θέσεις εναπόθεσης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12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742" y="1052736"/>
            <a:ext cx="4328517" cy="401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115616" y="5445224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Τυπικοί  δίσκοι ακτινωτής ανοσοδιάχυσης εμπορίου</a:t>
            </a:r>
          </a:p>
          <a:p>
            <a:pPr algn="ctr"/>
            <a:r>
              <a:rPr lang="el-GR" sz="2000" dirty="0" smtClean="0">
                <a:latin typeface="+mj-lt"/>
              </a:rPr>
              <a:t>Κάθε δίσκος διαφορετικό αντιγόνο και διαφορετικό χρώμα</a:t>
            </a:r>
          </a:p>
          <a:p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Δίσκοι ανοσοδιάχυσης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6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27323" y="1268760"/>
            <a:ext cx="5689354" cy="423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Τυπικό </a:t>
            </a:r>
            <a:r>
              <a:rPr lang="en-US" dirty="0"/>
              <a:t>Kit </a:t>
            </a:r>
            <a:r>
              <a:rPr lang="el-GR" dirty="0" smtClean="0"/>
              <a:t>ανοσοδιάχυσης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06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24767" y="1340768"/>
            <a:ext cx="4094466" cy="274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00598" y="4101978"/>
            <a:ext cx="4542805" cy="217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Υπάρχουν θέσεις βαθμονόμησης αλλά και δειγμάτων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8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50" y="1916832"/>
            <a:ext cx="4048100" cy="36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των δίσκων ακτινωτής </a:t>
            </a:r>
            <a:r>
              <a:rPr lang="el-GR" dirty="0" smtClean="0"/>
              <a:t>ανοσοδιάχυσης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1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9d2a4a698793b49767c979d40b8d7a61420bbd0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1249</Words>
  <Application>Microsoft Office PowerPoint</Application>
  <PresentationFormat>Προβολή στην οθόνη (4:3)</PresentationFormat>
  <Paragraphs>191</Paragraphs>
  <Slides>43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OC_template_updated</vt:lpstr>
      <vt:lpstr>1_OC_template_updated</vt:lpstr>
      <vt:lpstr>Ανοσολογία (Ε)</vt:lpstr>
      <vt:lpstr>Eίδη ανοσοδιάχυσης</vt:lpstr>
      <vt:lpstr>Αρχή μεθόδου</vt:lpstr>
      <vt:lpstr>Aκτινωτή ανοσοδιάχυση</vt:lpstr>
      <vt:lpstr>Η διάχυση γύρω από τις θέσεις εναπόθεσης</vt:lpstr>
      <vt:lpstr>Δίσκοι ανοσοδιάχυσης</vt:lpstr>
      <vt:lpstr>Τυπικό Kit ανοσοδιάχυσης</vt:lpstr>
      <vt:lpstr>Υπάρχουν θέσεις βαθμονόμησης αλλά και δειγμάτων</vt:lpstr>
      <vt:lpstr>Μέτρηση των δίσκων ακτινωτής ανοσοδιάχυσης</vt:lpstr>
      <vt:lpstr>Μέτρηση διαμέτρου της άλω</vt:lpstr>
      <vt:lpstr>Αυτόματη συσκευή μέτρησης εμβαδού ζώνης ανοσοδιάχυσης</vt:lpstr>
      <vt:lpstr>Καμπύλη αναφοράς ανοσοδιάχυσης</vt:lpstr>
      <vt:lpstr>Καμπύλη αναφοράς </vt:lpstr>
      <vt:lpstr>Πλεονεκτήματα &amp; Μειονεκτήματα RID</vt:lpstr>
      <vt:lpstr>Διπλή ανοσοδιάχυση</vt:lpstr>
      <vt:lpstr>Διπλή ανοσοδιάχυση  Gradial Double Diffusion ή GDD</vt:lpstr>
      <vt:lpstr>Διπλή ανοσοδιάχυση Ι για εύρεση χημικής συγγένειας μεταξύ ενός Αg και ενός Ab (1)</vt:lpstr>
      <vt:lpstr>Διπλή ανοσοδιάχυση Ι για εύρεση χημικής συγγένειας μεταξύ ενός Αg και ενός Ab (2)</vt:lpstr>
      <vt:lpstr>Αναπαράσταση διπλής ανοσοδιάχυσης</vt:lpstr>
      <vt:lpstr>Διπλή ανοσοδιάχυση ΙΙ για σύγκριση χημικής συγγένειας μεταξύ δύο Ag και ενός Ab (1)</vt:lpstr>
      <vt:lpstr>Διπλή ανοσοδιάχυση ΙΙ για σύγκριση χημικής συγγένειας μεταξύ δύο Ag και ενός Ab (2)</vt:lpstr>
      <vt:lpstr>Διπλή ανοσοδιάχυση ΙΙ για σύγκριση χημικής συγγένειας μεταξύ δύο Ag και ενός Ab (3)</vt:lpstr>
      <vt:lpstr>Διπλή ανοσοδιάχυση ΙΙ Ημιποσοτικός προσδιορισμός (1)</vt:lpstr>
      <vt:lpstr>Διπλή ανοσοδιάχυση ΙΙ Ημιποσοτικός προσδιορισμός (2)</vt:lpstr>
      <vt:lpstr>Διπλή ανοσοδιάχυση ΙΙ Ημιποσοτικός προσδιορισμός (3)</vt:lpstr>
      <vt:lpstr>Διπλή ανοσοδιάχυση ΙΙ Ημιποσοτικός προσδιορισμός (4)</vt:lpstr>
      <vt:lpstr>Διπλή ανοσοδιάχυση ΙΙ Ημιποσοτικός προσδιορισμός (5)</vt:lpstr>
      <vt:lpstr>Διπλή ανοσοδιάχυση ΙΙ Ημιποσοτικός προσδιορισμός (6)</vt:lpstr>
      <vt:lpstr>Έτοιμοι δίσκοι ανοσοδιάχυσης</vt:lpstr>
      <vt:lpstr>Αποτελέσματα  διπλής ανοσοδιάχυσης (1 από 4)</vt:lpstr>
      <vt:lpstr>Αποτελέσματα  διπλής ανοσοδιάχυσης (2 από 4)</vt:lpstr>
      <vt:lpstr>Αποτελέσματα  διπλής ανοσοδιάχυσης (3 από 4)</vt:lpstr>
      <vt:lpstr>Αποτελέσματα  διπλής ανοσοδιάχυσης (4 από 4)</vt:lpstr>
      <vt:lpstr>Δημιουργία δίσκων ανοσοδιάχυσης  στο εργαστήριο</vt:lpstr>
      <vt:lpstr>Πλεονεκτήματα &amp; Μειονεκτήματα GDD</vt:lpstr>
      <vt:lpstr>Τεχνικές παρατηρήσεις για RID και GDD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87</cp:revision>
  <dcterms:created xsi:type="dcterms:W3CDTF">2013-03-04T13:35:19Z</dcterms:created>
  <dcterms:modified xsi:type="dcterms:W3CDTF">2015-03-26T11:07:24Z</dcterms:modified>
</cp:coreProperties>
</file>