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8"/>
  </p:notesMasterIdLst>
  <p:handoutMasterIdLst>
    <p:handoutMasterId r:id="rId39"/>
  </p:handoutMasterIdLst>
  <p:sldIdLst>
    <p:sldId id="256" r:id="rId3"/>
    <p:sldId id="271" r:id="rId4"/>
    <p:sldId id="287"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8" r:id="rId21"/>
    <p:sldId id="289" r:id="rId22"/>
    <p:sldId id="290" r:id="rId23"/>
    <p:sldId id="291" r:id="rId24"/>
    <p:sldId id="292" r:id="rId25"/>
    <p:sldId id="293" r:id="rId26"/>
    <p:sldId id="294" r:id="rId27"/>
    <p:sldId id="295" r:id="rId28"/>
    <p:sldId id="296" r:id="rId29"/>
    <p:sldId id="297" r:id="rId30"/>
    <p:sldId id="257" r:id="rId31"/>
    <p:sldId id="262" r:id="rId32"/>
    <p:sldId id="264" r:id="rId33"/>
    <p:sldId id="269" r:id="rId34"/>
    <p:sldId id="270" r:id="rId35"/>
    <p:sldId id="266" r:id="rId36"/>
    <p:sldId id="261" r:id="rId37"/>
  </p:sldIdLst>
  <p:sldSz cx="9144000" cy="6858000" type="screen4x3"/>
  <p:notesSz cx="7104063" cy="10234613"/>
  <p:custDataLst>
    <p:tags r:id="rId4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1038"/>
    <a:srgbClr val="650F34"/>
    <a:srgbClr val="620A2C"/>
    <a:srgbClr val="570D2D"/>
    <a:srgbClr val="5B0D2E"/>
    <a:srgbClr val="5E0E30"/>
    <a:srgbClr val="5B3462"/>
    <a:srgbClr val="49385E"/>
    <a:srgbClr val="333399"/>
    <a:srgbClr val="4545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8/12/2015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8/12/2015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31</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a:solidFill>
            <a:schemeClr val="accent5">
              <a:lumMod val="50000"/>
            </a:schemeClr>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95536" y="1412776"/>
            <a:ext cx="8352928" cy="5040560"/>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marL="992188" indent="-363538">
              <a:lnSpc>
                <a:spcPct val="110000"/>
              </a:lnSpc>
              <a:spcBef>
                <a:spcPts val="1200"/>
              </a:spcBef>
              <a:buFont typeface="Wingdings" panose="05000000000000000000" pitchFamily="2" charset="2"/>
              <a:buChar char="ü"/>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Περιβαλλοντικές Επιδράσεις στην Αισθητική</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5</a:t>
            </a:r>
            <a:r>
              <a:rPr lang="el-GR" sz="2600" dirty="0" smtClean="0"/>
              <a:t>:</a:t>
            </a:r>
            <a:r>
              <a:rPr lang="en-US" sz="2600" dirty="0" smtClean="0"/>
              <a:t> </a:t>
            </a:r>
            <a:r>
              <a:rPr lang="el-GR" sz="2600" dirty="0"/>
              <a:t>Άλλες ουσίες από το περιβάλλον που </a:t>
            </a:r>
            <a:r>
              <a:rPr lang="el-GR" sz="2600" dirty="0" smtClean="0"/>
              <a:t>έχουν βλαπτική επίδραση </a:t>
            </a:r>
            <a:r>
              <a:rPr lang="el-GR" sz="2600" dirty="0"/>
              <a:t>στο </a:t>
            </a:r>
            <a:r>
              <a:rPr lang="el-GR" sz="2600" dirty="0" smtClean="0"/>
              <a:t>δέρμα </a:t>
            </a:r>
            <a:r>
              <a:rPr lang="el-GR" sz="2600" dirty="0"/>
              <a:t>και στην </a:t>
            </a:r>
            <a:r>
              <a:rPr lang="el-GR" sz="2600" dirty="0" smtClean="0"/>
              <a:t>υγεία</a:t>
            </a:r>
            <a:endParaRPr lang="en-US" sz="2600" dirty="0" smtClean="0"/>
          </a:p>
          <a:p>
            <a:pPr>
              <a:spcBef>
                <a:spcPts val="0"/>
              </a:spcBef>
            </a:pPr>
            <a:r>
              <a:rPr lang="el-GR" sz="2200" dirty="0" smtClean="0"/>
              <a:t>Δρ</a:t>
            </a:r>
            <a:r>
              <a:rPr lang="el-GR" sz="2200" dirty="0"/>
              <a:t>. Ευαγγελία Πρωτόπαπα, Καθηγήτρια Φαρμακοποιός - Αισθητικός</a:t>
            </a:r>
          </a:p>
          <a:p>
            <a:pPr>
              <a:spcBef>
                <a:spcPts val="0"/>
              </a:spcBef>
            </a:pPr>
            <a:r>
              <a:rPr lang="el-GR" sz="2200" dirty="0" smtClean="0"/>
              <a:t>Τμήμα </a:t>
            </a:r>
            <a:r>
              <a:rPr lang="el-GR" sz="2200" dirty="0"/>
              <a:t>Αισθητικής και </a:t>
            </a:r>
            <a:r>
              <a:rPr lang="el-GR" sz="2200" dirty="0" err="1"/>
              <a:t>Κοσμητολογίας</a:t>
            </a:r>
            <a:endParaRPr lang="en-US" sz="2200" dirty="0" smtClean="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Συνθετικά απορρυπαντικά και δέρμα </a:t>
            </a:r>
            <a:r>
              <a:rPr lang="el-GR" sz="3000" b="0" dirty="0" smtClean="0">
                <a:solidFill>
                  <a:prstClr val="white"/>
                </a:solidFill>
              </a:rPr>
              <a:t>2/2</a:t>
            </a:r>
            <a:endParaRPr lang="el-GR" dirty="0"/>
          </a:p>
        </p:txBody>
      </p:sp>
      <p:sp>
        <p:nvSpPr>
          <p:cNvPr id="3" name="Θέση περιεχομένου 2"/>
          <p:cNvSpPr>
            <a:spLocks noGrp="1"/>
          </p:cNvSpPr>
          <p:nvPr>
            <p:ph idx="1"/>
          </p:nvPr>
        </p:nvSpPr>
        <p:spPr/>
        <p:txBody>
          <a:bodyPr/>
          <a:lstStyle/>
          <a:p>
            <a:r>
              <a:rPr lang="el-GR" dirty="0"/>
              <a:t>Τα καθοριστικά προϊόντα που περιέχουν υδροξείδιο του νατρίου και υδροξείδιο του αμμωνίου τα οποία είναι ισχυρά </a:t>
            </a:r>
            <a:r>
              <a:rPr lang="el-GR" dirty="0" err="1"/>
              <a:t>αλκάλεα</a:t>
            </a:r>
            <a:r>
              <a:rPr lang="el-GR" dirty="0"/>
              <a:t> καθώς επίσης και </a:t>
            </a:r>
            <a:r>
              <a:rPr lang="el-GR" dirty="0" err="1"/>
              <a:t>επιφανειοδραστικές</a:t>
            </a:r>
            <a:r>
              <a:rPr lang="el-GR" dirty="0"/>
              <a:t> ουσίες για να απομακρύνουν τα λίπη, καταστρέφουν τον όξινο μανδύα του δέρματος, με αποτέλεσμα την αφυδάτωσή του και την εμφάνιση πρόωρων ρυτίδων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2990599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Δερματίτιδα εξ’ επαφής με σαπούνια </a:t>
            </a:r>
            <a:br>
              <a:rPr lang="el-GR" dirty="0" smtClean="0"/>
            </a:br>
            <a:r>
              <a:rPr lang="el-GR" dirty="0" smtClean="0"/>
              <a:t>ή απορρυπαντικά</a:t>
            </a:r>
            <a:endParaRPr lang="el-GR" dirty="0"/>
          </a:p>
        </p:txBody>
      </p:sp>
      <p:sp>
        <p:nvSpPr>
          <p:cNvPr id="3" name="Θέση περιεχομένου 2"/>
          <p:cNvSpPr>
            <a:spLocks noGrp="1"/>
          </p:cNvSpPr>
          <p:nvPr>
            <p:ph idx="1"/>
          </p:nvPr>
        </p:nvSpPr>
        <p:spPr/>
        <p:txBody>
          <a:bodyPr/>
          <a:lstStyle/>
          <a:p>
            <a:r>
              <a:rPr lang="el-GR" dirty="0"/>
              <a:t>Κυρίως οι εργαζόμενοι στις βιομηχανίες σαπουνιών και απορρυπαντικών μπορούν να αναπτύξουν δερματίτιδα εξ’ επαφής από τα ταγγισμένα λάδια και τα </a:t>
            </a:r>
            <a:r>
              <a:rPr lang="el-GR" dirty="0" err="1"/>
              <a:t>αλκάλεα</a:t>
            </a:r>
            <a:r>
              <a:rPr lang="el-GR" dirty="0"/>
              <a:t>.</a:t>
            </a:r>
          </a:p>
          <a:p>
            <a:r>
              <a:rPr lang="el-GR" dirty="0"/>
              <a:t>Η δερματίτιδα </a:t>
            </a:r>
            <a:r>
              <a:rPr lang="el-GR" dirty="0" smtClean="0"/>
              <a:t>εξ΄επαφής </a:t>
            </a:r>
            <a:r>
              <a:rPr lang="el-GR" dirty="0"/>
              <a:t>με καθοριστικούς παράγοντες μπορεί να προκληθεί:</a:t>
            </a:r>
          </a:p>
          <a:p>
            <a:pPr lvl="1"/>
            <a:r>
              <a:rPr lang="el-GR" dirty="0"/>
              <a:t>από υπερβολική χρήση,</a:t>
            </a:r>
          </a:p>
          <a:p>
            <a:pPr lvl="1"/>
            <a:r>
              <a:rPr lang="el-GR" dirty="0"/>
              <a:t>από την παρουσία λειαντικών ή ερεθιστικών υλικών,</a:t>
            </a:r>
          </a:p>
          <a:p>
            <a:pPr lvl="1"/>
            <a:r>
              <a:rPr lang="el-GR" dirty="0"/>
              <a:t>από την επαφή ή την επαφή με το φως αλλεργία στα σαπούνια και στα απορρυπαντικά.</a:t>
            </a:r>
          </a:p>
          <a:p>
            <a:pPr lvl="1"/>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1410086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Φορμαλδεΰδη</a:t>
            </a:r>
            <a:endParaRPr lang="el-GR" dirty="0"/>
          </a:p>
        </p:txBody>
      </p:sp>
      <p:sp>
        <p:nvSpPr>
          <p:cNvPr id="3" name="Θέση περιεχομένου 2"/>
          <p:cNvSpPr>
            <a:spLocks noGrp="1"/>
          </p:cNvSpPr>
          <p:nvPr>
            <p:ph idx="1"/>
          </p:nvPr>
        </p:nvSpPr>
        <p:spPr>
          <a:xfrm>
            <a:off x="467544" y="1412776"/>
            <a:ext cx="8640960" cy="5445224"/>
          </a:xfrm>
        </p:spPr>
        <p:txBody>
          <a:bodyPr>
            <a:noAutofit/>
          </a:bodyPr>
          <a:lstStyle/>
          <a:p>
            <a:pPr>
              <a:lnSpc>
                <a:spcPct val="103000"/>
              </a:lnSpc>
              <a:spcBef>
                <a:spcPts val="900"/>
              </a:spcBef>
            </a:pPr>
            <a:r>
              <a:rPr lang="el-GR" sz="2200" dirty="0"/>
              <a:t>Η φορμαλδεΰδη χρησιμοποιείται στα καθαριστικά προϊόντα και ως απολυμαντικό κτιρίων και νοσοκομείων καθώς επίσης και σε προϊόντα απολύμανσης οικιακών αντικειμένων.</a:t>
            </a:r>
          </a:p>
          <a:p>
            <a:pPr>
              <a:lnSpc>
                <a:spcPct val="103000"/>
              </a:lnSpc>
              <a:spcBef>
                <a:spcPts val="900"/>
              </a:spcBef>
            </a:pPr>
            <a:r>
              <a:rPr lang="el-GR" sz="2200" dirty="0"/>
              <a:t>Είναι άχρωμο αέριο με διαπεραστική οσμή.</a:t>
            </a:r>
          </a:p>
          <a:p>
            <a:pPr>
              <a:lnSpc>
                <a:spcPct val="103000"/>
              </a:lnSpc>
              <a:spcBef>
                <a:spcPts val="900"/>
              </a:spcBef>
            </a:pPr>
            <a:r>
              <a:rPr lang="el-GR" sz="2200" dirty="0"/>
              <a:t>Ακόμη χρησιμοποιείται στη βιομηχανία ως πρώτη ύλη σε διάφορες κόλλες, σε διαλυτικά, σε βαφές μαλλιών, σαπούνια, σε σαμπουάν κ.ά.</a:t>
            </a:r>
          </a:p>
          <a:p>
            <a:pPr>
              <a:lnSpc>
                <a:spcPct val="103000"/>
              </a:lnSpc>
              <a:spcBef>
                <a:spcPts val="900"/>
              </a:spcBef>
            </a:pPr>
            <a:r>
              <a:rPr lang="el-GR" sz="2200" dirty="0"/>
              <a:t>Ως συντηρητικό στα τρόφιμα έχει απαγορευτεί.</a:t>
            </a:r>
          </a:p>
          <a:p>
            <a:pPr>
              <a:lnSpc>
                <a:spcPct val="103000"/>
              </a:lnSpc>
              <a:spcBef>
                <a:spcPts val="900"/>
              </a:spcBef>
            </a:pPr>
            <a:r>
              <a:rPr lang="el-GR" sz="2200" dirty="0"/>
              <a:t>Επίσης τη συναντούμε στη φλόγα υγραερίου, γεγονός που σημαίνει ότι κυκλοφορεί και στην ατμόσφαιρα σαν ρύπος.</a:t>
            </a:r>
          </a:p>
          <a:p>
            <a:pPr>
              <a:lnSpc>
                <a:spcPct val="103000"/>
              </a:lnSpc>
              <a:spcBef>
                <a:spcPts val="900"/>
              </a:spcBef>
            </a:pPr>
            <a:r>
              <a:rPr lang="el-GR" sz="2200" dirty="0"/>
              <a:t>Η φορμαλδεΰδη προκαλεί αλλεργική ή ερεθιστική δερματίτιδα εξ’ επαφής ή και κνίδωση εξ’ επαφής.</a:t>
            </a:r>
          </a:p>
          <a:p>
            <a:pPr>
              <a:lnSpc>
                <a:spcPct val="103000"/>
              </a:lnSpc>
              <a:spcBef>
                <a:spcPts val="900"/>
              </a:spcBef>
            </a:pPr>
            <a:r>
              <a:rPr lang="el-GR" sz="2200" dirty="0"/>
              <a:t>Σε μακροχρόνιες επιπτώσεις προκαλεί καρκίνο του δέρματος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3391972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Χλωρίνη </a:t>
            </a:r>
            <a:r>
              <a:rPr lang="el-GR" sz="3000" b="0" dirty="0" smtClean="0"/>
              <a:t>1/2</a:t>
            </a:r>
            <a:endParaRPr lang="el-GR" sz="3000" b="0" dirty="0"/>
          </a:p>
        </p:txBody>
      </p:sp>
      <p:sp>
        <p:nvSpPr>
          <p:cNvPr id="3" name="Θέση περιεχομένου 2"/>
          <p:cNvSpPr>
            <a:spLocks noGrp="1"/>
          </p:cNvSpPr>
          <p:nvPr>
            <p:ph idx="1"/>
          </p:nvPr>
        </p:nvSpPr>
        <p:spPr/>
        <p:txBody>
          <a:bodyPr/>
          <a:lstStyle/>
          <a:p>
            <a:r>
              <a:rPr lang="el-GR" dirty="0"/>
              <a:t>Η χλωρίνη υπάρχει σε κάθε σπιτικό. </a:t>
            </a:r>
            <a:r>
              <a:rPr lang="el-GR" dirty="0" smtClean="0"/>
              <a:t>Χρησιμοποιείται </a:t>
            </a:r>
            <a:r>
              <a:rPr lang="el-GR" dirty="0"/>
              <a:t>για καθαρισμό, λείανση και απολύμανση. </a:t>
            </a:r>
            <a:endParaRPr lang="el-GR" dirty="0" smtClean="0"/>
          </a:p>
          <a:p>
            <a:r>
              <a:rPr lang="el-GR" dirty="0" smtClean="0"/>
              <a:t>Περιέχει </a:t>
            </a:r>
            <a:r>
              <a:rPr lang="el-GR" dirty="0"/>
              <a:t>διαλυμένα άλατα χλωρίου σε νερό, που σταδιακά με τη χρήση απελευθερώνουν χλώριο το οποίο ξηραίνει το δέρμα και είναι ερεθιστικό. </a:t>
            </a:r>
            <a:endParaRPr lang="el-GR" dirty="0" smtClean="0"/>
          </a:p>
          <a:p>
            <a:r>
              <a:rPr lang="el-GR" dirty="0" smtClean="0"/>
              <a:t>Ακόμη </a:t>
            </a:r>
            <a:r>
              <a:rPr lang="el-GR" dirty="0"/>
              <a:t>μπορεί να προκαλέσει </a:t>
            </a:r>
            <a:r>
              <a:rPr lang="el-GR" dirty="0" err="1"/>
              <a:t>χλωροακμή</a:t>
            </a:r>
            <a:r>
              <a:rPr lang="el-GR" dirty="0"/>
              <a:t> </a:t>
            </a:r>
            <a:r>
              <a:rPr lang="el-GR" dirty="0" smtClean="0"/>
              <a:t>στο άτομο </a:t>
            </a:r>
            <a:r>
              <a:rPr lang="el-GR" dirty="0"/>
              <a:t>που έρχεται σε επαφή με </a:t>
            </a:r>
            <a:r>
              <a:rPr lang="el-GR" dirty="0" smtClean="0"/>
              <a:t>τα σχηματιζόμενα </a:t>
            </a:r>
            <a:r>
              <a:rPr lang="el-GR" dirty="0"/>
              <a:t>αέρια.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901399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Χλωρίνη </a:t>
            </a:r>
            <a:r>
              <a:rPr lang="el-GR" sz="3000" b="0" dirty="0" smtClean="0"/>
              <a:t>2/2</a:t>
            </a:r>
            <a:endParaRPr lang="el-GR" dirty="0"/>
          </a:p>
        </p:txBody>
      </p:sp>
      <p:sp>
        <p:nvSpPr>
          <p:cNvPr id="3" name="Θέση περιεχομένου 2"/>
          <p:cNvSpPr>
            <a:spLocks noGrp="1"/>
          </p:cNvSpPr>
          <p:nvPr>
            <p:ph idx="1"/>
          </p:nvPr>
        </p:nvSpPr>
        <p:spPr>
          <a:xfrm>
            <a:off x="395536" y="1412776"/>
            <a:ext cx="8496944" cy="5445224"/>
          </a:xfrm>
        </p:spPr>
        <p:txBody>
          <a:bodyPr>
            <a:normAutofit fontScale="92500" lnSpcReduction="10000"/>
          </a:bodyPr>
          <a:lstStyle/>
          <a:p>
            <a:pPr>
              <a:spcBef>
                <a:spcPts val="900"/>
              </a:spcBef>
            </a:pPr>
            <a:r>
              <a:rPr lang="el-GR" dirty="0"/>
              <a:t>Ακόμη όταν η χλωρίνη αναμιχθεί με άλλα απολυμαντικά και οξέα των ειδών καθαρισμού μπορούν να σχηματιστούν τοξικά αέρια για το δέρμα, όπως:</a:t>
            </a:r>
          </a:p>
          <a:p>
            <a:pPr lvl="1">
              <a:spcBef>
                <a:spcPts val="900"/>
              </a:spcBef>
            </a:pPr>
            <a:r>
              <a:rPr lang="el-GR" dirty="0"/>
              <a:t>φωσγένιο (τοξικό),</a:t>
            </a:r>
          </a:p>
          <a:p>
            <a:pPr lvl="1">
              <a:spcBef>
                <a:spcPts val="900"/>
              </a:spcBef>
            </a:pPr>
            <a:r>
              <a:rPr lang="el-GR" dirty="0"/>
              <a:t>χλωροφόρμιο (καρκινογόνο),</a:t>
            </a:r>
          </a:p>
          <a:p>
            <a:pPr lvl="1">
              <a:spcBef>
                <a:spcPts val="900"/>
              </a:spcBef>
            </a:pPr>
            <a:r>
              <a:rPr lang="el-GR" dirty="0" err="1"/>
              <a:t>τετραχλωράνθρακας</a:t>
            </a:r>
            <a:r>
              <a:rPr lang="el-GR" dirty="0"/>
              <a:t> (τοξικό),</a:t>
            </a:r>
          </a:p>
          <a:p>
            <a:pPr lvl="1">
              <a:spcBef>
                <a:spcPts val="900"/>
              </a:spcBef>
            </a:pPr>
            <a:r>
              <a:rPr lang="el-GR" dirty="0" err="1"/>
              <a:t>τριχλωροαιθυλένιο</a:t>
            </a:r>
            <a:r>
              <a:rPr lang="el-GR" dirty="0"/>
              <a:t> (καρκινογόνο).</a:t>
            </a:r>
          </a:p>
          <a:p>
            <a:pPr>
              <a:spcBef>
                <a:spcPts val="900"/>
              </a:spcBef>
            </a:pPr>
            <a:r>
              <a:rPr lang="el-GR" dirty="0"/>
              <a:t>Ακόμη μπορούν να σχηματιστούν καυστικά αέρια και να προκαλέσουν σοβαρά εγκαύματα.</a:t>
            </a:r>
          </a:p>
          <a:p>
            <a:pPr>
              <a:spcBef>
                <a:spcPts val="900"/>
              </a:spcBef>
            </a:pPr>
            <a:r>
              <a:rPr lang="el-GR" dirty="0"/>
              <a:t>Είναι σημαντικό να αναφέρουμε ότι τα υπολείμματα των απορρυπαντικών έχουν κατηγορηθεί για επιδείνωση του εκζέματος ή καταστάσεις που χαρακτηρίζονται από αίσθημα τσιμπήματος ή/και τσουξίματος του ευαίσθητου δέρματος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101361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Εντομοκτόνα - Παρασιτοκτόνα – Λιπάσματα και δέρμα</a:t>
            </a:r>
            <a:endParaRPr lang="el-GR" dirty="0"/>
          </a:p>
        </p:txBody>
      </p:sp>
      <p:sp>
        <p:nvSpPr>
          <p:cNvPr id="3" name="Θέση περιεχομένου 2"/>
          <p:cNvSpPr>
            <a:spLocks noGrp="1"/>
          </p:cNvSpPr>
          <p:nvPr>
            <p:ph idx="1"/>
          </p:nvPr>
        </p:nvSpPr>
        <p:spPr/>
        <p:txBody>
          <a:bodyPr>
            <a:normAutofit fontScale="92500"/>
          </a:bodyPr>
          <a:lstStyle/>
          <a:p>
            <a:r>
              <a:rPr lang="el-GR" dirty="0"/>
              <a:t>Η έκθεση σε εντομοκτόνα καθώς και σε γεωργικά χημικά προϊόντα (λιπάσματα κ.ά.) αφορά τους αγρότες και τους κατασκευαστές γεωργικών χημικών. Αυτοί συχνά αναπτύσσουν αλλεργική και ερεθιστική δερματίτιδα εξ’ επαφής καθώς έρχονται σε επαφή με τα κατάλοιπα αυτών των προϊόντων. Υπάρχει απόδειξη ότι τα κατάλοιπα αυτά μένουν πάνω στο δέρμα μετά κυρίως από μακροχρόνια έκθεση.</a:t>
            </a:r>
          </a:p>
          <a:p>
            <a:r>
              <a:rPr lang="el-GR" dirty="0"/>
              <a:t>Άλλα άτομα που έρχονται συχνά σε επαφή με εντομοκτόνα και κατάλοιπα από φυτοφάρμακα, είναι οι νοικοκυρές.</a:t>
            </a:r>
          </a:p>
          <a:p>
            <a:r>
              <a:rPr lang="el-GR" dirty="0"/>
              <a:t>Οι εργαζόμενοι αναπτύσσουν δερματίτιδες εξ’ επαφής και άλλες δερματοπάθειες, δεδομένου ότι δεν φορούν προστατευτικό ρουχισμό εξαιτίας της αυξημένης θερμοκρασίας του καλοκαιριού.</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3726864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Εντομοκτόνα - Παρασιτοκτόνα</a:t>
            </a:r>
            <a:endParaRPr lang="el-GR" dirty="0"/>
          </a:p>
        </p:txBody>
      </p:sp>
      <p:sp>
        <p:nvSpPr>
          <p:cNvPr id="3" name="Θέση περιεχομένου 2"/>
          <p:cNvSpPr>
            <a:spLocks noGrp="1"/>
          </p:cNvSpPr>
          <p:nvPr>
            <p:ph idx="1"/>
          </p:nvPr>
        </p:nvSpPr>
        <p:spPr/>
        <p:txBody>
          <a:bodyPr/>
          <a:lstStyle/>
          <a:p>
            <a:r>
              <a:rPr lang="el-GR" dirty="0"/>
              <a:t>Είναι διάφορες ενώσεις ή παρασκευάσματα που χρησιμοποιούνται για την εξόντωση εντόμων και παρασίτων.</a:t>
            </a:r>
          </a:p>
          <a:p>
            <a:r>
              <a:rPr lang="el-GR" dirty="0"/>
              <a:t>Αρχικά χρησιμοποιήθηκαν φυσικά εντομοκτόνα-παρασιτοκτόνα </a:t>
            </a:r>
            <a:r>
              <a:rPr lang="el-GR" dirty="0" err="1" smtClean="0"/>
              <a:t>όπως…</a:t>
            </a:r>
            <a:r>
              <a:rPr lang="el-GR" sz="1800" i="1" dirty="0" err="1" smtClean="0"/>
              <a:t>(συνεχίζεται</a:t>
            </a:r>
            <a:r>
              <a:rPr lang="el-GR" sz="1800" i="1" dirty="0" smtClean="0"/>
              <a:t>)</a:t>
            </a:r>
            <a:endParaRPr lang="el-GR" sz="1800" i="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1043160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Πύρεθρο</a:t>
            </a:r>
            <a:endParaRPr lang="el-GR" dirty="0"/>
          </a:p>
        </p:txBody>
      </p:sp>
      <p:sp>
        <p:nvSpPr>
          <p:cNvPr id="3" name="Θέση περιεχομένου 2"/>
          <p:cNvSpPr>
            <a:spLocks noGrp="1"/>
          </p:cNvSpPr>
          <p:nvPr>
            <p:ph idx="1"/>
          </p:nvPr>
        </p:nvSpPr>
        <p:spPr/>
        <p:txBody>
          <a:bodyPr/>
          <a:lstStyle/>
          <a:p>
            <a:r>
              <a:rPr lang="el-GR" dirty="0"/>
              <a:t>Το εκχύλισμα από το φυτό </a:t>
            </a:r>
            <a:r>
              <a:rPr lang="el-GR" dirty="0" err="1"/>
              <a:t>πύρεθρο</a:t>
            </a:r>
            <a:r>
              <a:rPr lang="el-GR" dirty="0"/>
              <a:t> χρησιμοποιείται σαν το δραστικό συστατικό σε πολυάριθμες σκόνες και σπρέι εντομοκτόνων-παρασιτοκτόνων. Το </a:t>
            </a:r>
            <a:r>
              <a:rPr lang="el-GR" dirty="0" err="1"/>
              <a:t>πύρεθρο</a:t>
            </a:r>
            <a:r>
              <a:rPr lang="el-GR" dirty="0"/>
              <a:t> είναι πολύτιμο εντομοκτόνο γιατί είναι εκλεκτικό, σκοτώνει ταχύτατα και έχει μικρή τοξική επίδραση στον άνθρωπο. Εξατμίζεται γρήγορα και δεν αφήνει τοξικά υπολείμματα στο δέρμα.</a:t>
            </a:r>
          </a:p>
          <a:p>
            <a:r>
              <a:rPr lang="el-GR" dirty="0"/>
              <a:t>Το </a:t>
            </a:r>
            <a:r>
              <a:rPr lang="el-GR" dirty="0" err="1"/>
              <a:t>πύρεθρο</a:t>
            </a:r>
            <a:r>
              <a:rPr lang="el-GR" dirty="0"/>
              <a:t> έχει βρεθεί ότι προκαλεί αλλεργική δερματίτιδα εξ’ επαφής στα μέρη του σώματος που εκτίθενται στο σπρέι. Είναι ήπιο αλλεργιογόνο.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677831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Νικοτίνη</a:t>
            </a:r>
            <a:endParaRPr lang="el-GR" dirty="0"/>
          </a:p>
        </p:txBody>
      </p:sp>
      <p:sp>
        <p:nvSpPr>
          <p:cNvPr id="3" name="Θέση περιεχομένου 2"/>
          <p:cNvSpPr>
            <a:spLocks noGrp="1"/>
          </p:cNvSpPr>
          <p:nvPr>
            <p:ph idx="1"/>
          </p:nvPr>
        </p:nvSpPr>
        <p:spPr>
          <a:xfrm>
            <a:off x="395536" y="1412776"/>
            <a:ext cx="8424936" cy="5328592"/>
          </a:xfrm>
        </p:spPr>
        <p:txBody>
          <a:bodyPr/>
          <a:lstStyle/>
          <a:p>
            <a:r>
              <a:rPr lang="el-GR" dirty="0"/>
              <a:t>Είναι μια ισχυρή αλκαλοειδής ουσία που περιέχεται στο φυτό «καπνό» και αποτελεί δραστικό δηλητήριο.</a:t>
            </a:r>
          </a:p>
          <a:p>
            <a:r>
              <a:rPr lang="el-GR" dirty="0"/>
              <a:t>Η μορφή της νικοτίνης που χρησιμοποιείται στα εντομοκτόνα είναι το υδατικό </a:t>
            </a:r>
            <a:r>
              <a:rPr lang="en-US" dirty="0" err="1"/>
              <a:t>nocotinic</a:t>
            </a:r>
            <a:r>
              <a:rPr lang="en-US" dirty="0"/>
              <a:t> sulfate </a:t>
            </a:r>
            <a:r>
              <a:rPr lang="el-GR" dirty="0"/>
              <a:t>(θειικό άλας) που περιέχει 40% νικοτίνη.</a:t>
            </a:r>
          </a:p>
          <a:p>
            <a:r>
              <a:rPr lang="el-GR" dirty="0"/>
              <a:t>Η νικοτίνη είναι σπάνιο </a:t>
            </a:r>
            <a:r>
              <a:rPr lang="el-GR" dirty="0" err="1"/>
              <a:t>αλλερνιογόνο</a:t>
            </a:r>
            <a:r>
              <a:rPr lang="el-GR" dirty="0"/>
              <a:t>.</a:t>
            </a:r>
          </a:p>
          <a:p>
            <a:r>
              <a:rPr lang="el-GR" dirty="0"/>
              <a:t>Οι εργαζόμενοι παραγωγής και κατεργασίας καπνού παρουσιάζουν ερεθιστική δερματίτιδα εξ' επαφής στα χέρια, που οφείλεται είτε στα φύλλα που ξεχωρίζουν και ταξινομούν, είτε στα λιπάσματα και στα εντομοκτόνα που χρησιμοποιούνται στα φυτά.</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591959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Χλωριωμένοι υδρογονάνθρακες</a:t>
            </a:r>
            <a:endParaRPr lang="el-GR" dirty="0"/>
          </a:p>
        </p:txBody>
      </p:sp>
      <p:sp>
        <p:nvSpPr>
          <p:cNvPr id="3" name="Θέση περιεχομένου 2"/>
          <p:cNvSpPr>
            <a:spLocks noGrp="1"/>
          </p:cNvSpPr>
          <p:nvPr>
            <p:ph idx="1"/>
          </p:nvPr>
        </p:nvSpPr>
        <p:spPr/>
        <p:txBody>
          <a:bodyPr/>
          <a:lstStyle/>
          <a:p>
            <a:r>
              <a:rPr lang="el-GR" dirty="0"/>
              <a:t>Οι χλωριωμένοι υδρογονάνθρακες δρουν στο Κεντρικό Νευρικό Σύστημα. Στο δέρμα μπορούν να προκαλέσουν ξηρότητα και </a:t>
            </a:r>
            <a:r>
              <a:rPr lang="el-GR" dirty="0" err="1"/>
              <a:t>χλωροακμή</a:t>
            </a:r>
            <a:r>
              <a:rPr lang="el-GR" dirty="0" smtClean="0"/>
              <a:t>.</a:t>
            </a:r>
          </a:p>
          <a:p>
            <a:endParaRPr lang="el-GR" dirty="0"/>
          </a:p>
          <a:p>
            <a:r>
              <a:rPr lang="el-GR" dirty="0" smtClean="0"/>
              <a:t>Αλλά </a:t>
            </a:r>
            <a:r>
              <a:rPr lang="el-GR" dirty="0"/>
              <a:t>συνθετικά εντομοκτόνα </a:t>
            </a:r>
            <a:r>
              <a:rPr lang="el-GR" dirty="0" smtClean="0"/>
              <a:t>είναι…</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4122407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Καπνός και δέρμα </a:t>
            </a:r>
            <a:r>
              <a:rPr lang="el-GR" sz="3000" b="0" dirty="0" smtClean="0"/>
              <a:t>1/3</a:t>
            </a:r>
            <a:endParaRPr lang="el-GR" sz="3000" b="0" dirty="0"/>
          </a:p>
        </p:txBody>
      </p:sp>
      <p:sp>
        <p:nvSpPr>
          <p:cNvPr id="3" name="Θέση περιεχομένου 2"/>
          <p:cNvSpPr>
            <a:spLocks noGrp="1"/>
          </p:cNvSpPr>
          <p:nvPr>
            <p:ph idx="1"/>
          </p:nvPr>
        </p:nvSpPr>
        <p:spPr/>
        <p:txBody>
          <a:bodyPr>
            <a:normAutofit/>
          </a:bodyPr>
          <a:lstStyle/>
          <a:p>
            <a:pPr marL="0" indent="0">
              <a:buNone/>
            </a:pPr>
            <a:r>
              <a:rPr lang="el-GR" dirty="0"/>
              <a:t>Μέσα στον καπνό του τσιγάρου υπάρχουν χιλιάδες ερεθιστικές και βλαβερές ουσίες οι οποίες επενεργούν στο δέρμα είτε με την άμεση επαφή, είτε μέσω της αιματικής κυκλοφορίας.</a:t>
            </a:r>
          </a:p>
          <a:p>
            <a:pPr marL="0" indent="0">
              <a:buNone/>
            </a:pPr>
            <a:r>
              <a:rPr lang="el-GR" dirty="0"/>
              <a:t>Απ’ όλες όμως τις ουσίες που περιέχονται στον καπνό και ξεχωρίζουν κυριότερες είναι οι ακόλουθες:</a:t>
            </a:r>
          </a:p>
          <a:p>
            <a:pPr lvl="0"/>
            <a:r>
              <a:rPr lang="el-GR" b="1" dirty="0"/>
              <a:t>Η πίσσα </a:t>
            </a:r>
            <a:r>
              <a:rPr lang="el-GR" dirty="0"/>
              <a:t>που αποτελεί μίγμα πολλών ουσιών που προέρχονται από την καύση του καπνού. Κυρίως αποτελείται από αρωματικούς </a:t>
            </a:r>
            <a:r>
              <a:rPr lang="el-GR" dirty="0" err="1"/>
              <a:t>πολυκυκλικούς</a:t>
            </a:r>
            <a:r>
              <a:rPr lang="el-GR" dirty="0"/>
              <a:t> υδρογονάνθρακες (όπως 3,4 </a:t>
            </a:r>
            <a:r>
              <a:rPr lang="el-GR" dirty="0" err="1"/>
              <a:t>βενζοπυρένιο</a:t>
            </a:r>
            <a:r>
              <a:rPr lang="el-GR" dirty="0"/>
              <a:t>, </a:t>
            </a:r>
            <a:r>
              <a:rPr lang="el-GR" dirty="0" err="1"/>
              <a:t>ανθρακένιο</a:t>
            </a:r>
            <a:r>
              <a:rPr lang="el-GR" dirty="0"/>
              <a:t> κ.ά.) οι οποίοι έχει αποδειχτεί ότι έχουν καρκινογόνο δράση στο δέρμα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1284903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Οργανικά </a:t>
            </a:r>
            <a:r>
              <a:rPr lang="el-GR" dirty="0"/>
              <a:t>φωσφορικά </a:t>
            </a:r>
            <a:r>
              <a:rPr lang="el-GR" dirty="0" smtClean="0"/>
              <a:t>άλατα</a:t>
            </a:r>
            <a:endParaRPr lang="el-GR" dirty="0"/>
          </a:p>
        </p:txBody>
      </p:sp>
      <p:sp>
        <p:nvSpPr>
          <p:cNvPr id="3" name="Θέση περιεχομένου 2"/>
          <p:cNvSpPr>
            <a:spLocks noGrp="1"/>
          </p:cNvSpPr>
          <p:nvPr>
            <p:ph idx="1"/>
          </p:nvPr>
        </p:nvSpPr>
        <p:spPr/>
        <p:txBody>
          <a:bodyPr/>
          <a:lstStyle/>
          <a:p>
            <a:pPr lvl="0"/>
            <a:r>
              <a:rPr lang="el-GR" dirty="0"/>
              <a:t>Τα οργανικά φωσφορικά άλατα (όπως </a:t>
            </a:r>
            <a:r>
              <a:rPr lang="en-US" dirty="0"/>
              <a:t>MALATHION</a:t>
            </a:r>
            <a:r>
              <a:rPr lang="el-GR" dirty="0" smtClean="0"/>
              <a:t>, </a:t>
            </a:r>
            <a:r>
              <a:rPr lang="en-US" dirty="0" smtClean="0"/>
              <a:t>PARATHION</a:t>
            </a:r>
            <a:r>
              <a:rPr lang="el-GR" dirty="0"/>
              <a:t>) είναι αποτελεσματικά εντομοκτόνα. Προκαλούν ήπιο ή μέτριο ερεθισμό. Είναι όμως ισχυρά αλλεργιογόνα αλλά χρησιμοποιούνται σε μικρές συγκεντρώσεις και έτσι δεν είναι ικανά να προκαλέσουν αλλεργική δερματίτιδα εξ’ επαφής.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984256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Οργανικές </a:t>
            </a:r>
            <a:r>
              <a:rPr lang="el-GR" dirty="0"/>
              <a:t>ενώσεις αρσενικού</a:t>
            </a:r>
          </a:p>
        </p:txBody>
      </p:sp>
      <p:sp>
        <p:nvSpPr>
          <p:cNvPr id="3" name="Θέση περιεχομένου 2"/>
          <p:cNvSpPr>
            <a:spLocks noGrp="1"/>
          </p:cNvSpPr>
          <p:nvPr>
            <p:ph idx="1"/>
          </p:nvPr>
        </p:nvSpPr>
        <p:spPr/>
        <p:txBody>
          <a:bodyPr/>
          <a:lstStyle/>
          <a:p>
            <a:pPr lvl="0"/>
            <a:r>
              <a:rPr lang="el-GR" dirty="0"/>
              <a:t>Γενικά οι οργανικές ενώσεις αρσενικού είναι </a:t>
            </a:r>
            <a:r>
              <a:rPr lang="el-GR" dirty="0" err="1"/>
              <a:t>αλλεργιογόνες</a:t>
            </a:r>
            <a:r>
              <a:rPr lang="el-GR" dirty="0"/>
              <a:t> ουσίες.</a:t>
            </a:r>
          </a:p>
          <a:p>
            <a:r>
              <a:rPr lang="el-GR" dirty="0"/>
              <a:t>Ακόμη, το τριοξείδιο του αρσενικού χρησιμοποιείται ευρύτατα στα εντομοκτόνα και στα φυτοφάρμακα, το οποίο έχει βρεθεί ότι προκαλεί στο δέρμα </a:t>
            </a:r>
            <a:r>
              <a:rPr lang="el-GR" dirty="0" err="1"/>
              <a:t>μελαγχρώσεις</a:t>
            </a:r>
            <a:r>
              <a:rPr lang="el-GR" dirty="0"/>
              <a:t>, κερατώσεις εξ’ αρσενικού και καρκίνους εξ’ αρσενικού</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1402212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Μυκητιοκτόνα</a:t>
            </a:r>
            <a:endParaRPr lang="el-GR" dirty="0"/>
          </a:p>
        </p:txBody>
      </p:sp>
      <p:sp>
        <p:nvSpPr>
          <p:cNvPr id="3" name="Θέση περιεχομένου 2"/>
          <p:cNvSpPr>
            <a:spLocks noGrp="1"/>
          </p:cNvSpPr>
          <p:nvPr>
            <p:ph idx="1"/>
          </p:nvPr>
        </p:nvSpPr>
        <p:spPr/>
        <p:txBody>
          <a:bodyPr/>
          <a:lstStyle/>
          <a:p>
            <a:r>
              <a:rPr lang="el-GR" dirty="0"/>
              <a:t>Αυτά προστατεύουν τους καρπούς που προορίζονται για σπορά από μύκητες. Το σημαντικότερο μυκητοκτόνο είναι το </a:t>
            </a:r>
            <a:r>
              <a:rPr lang="el-GR" dirty="0" err="1"/>
              <a:t>εξαλχωροβενζένιο</a:t>
            </a:r>
            <a:r>
              <a:rPr lang="el-GR" dirty="0"/>
              <a:t>, το οποίο προκαλεί όψιμη δερματική πορφύρα, η οποία χαρακτηρίζεται από πομφόλυγες, ευθραυστότητα του δέρματος στους ήπιους τραυματισμούς, περιοχές </a:t>
            </a:r>
            <a:r>
              <a:rPr lang="el-GR" dirty="0" err="1"/>
              <a:t>υπερχρωματικές</a:t>
            </a:r>
            <a:r>
              <a:rPr lang="el-GR" dirty="0"/>
              <a:t> ή </a:t>
            </a:r>
            <a:r>
              <a:rPr lang="el-GR" dirty="0" err="1"/>
              <a:t>υποχρωματικές</a:t>
            </a:r>
            <a:r>
              <a:rPr lang="el-GR" dirty="0"/>
              <a:t>, σχηματισμό κεχριών, </a:t>
            </a:r>
            <a:r>
              <a:rPr lang="el-GR" dirty="0" err="1"/>
              <a:t>σκληροειδείς</a:t>
            </a:r>
            <a:r>
              <a:rPr lang="el-GR" dirty="0"/>
              <a:t> ουλές και υπερτρίχωση στα ζυγωματικά.</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2593423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Σκοροκτόνα</a:t>
            </a:r>
            <a:r>
              <a:rPr lang="el-GR" dirty="0" smtClean="0"/>
              <a:t> </a:t>
            </a:r>
            <a:r>
              <a:rPr lang="el-GR" sz="3000" b="0" dirty="0" smtClean="0"/>
              <a:t>1/2</a:t>
            </a:r>
            <a:endParaRPr lang="el-GR" sz="3000" b="0" dirty="0"/>
          </a:p>
        </p:txBody>
      </p:sp>
      <p:sp>
        <p:nvSpPr>
          <p:cNvPr id="3" name="Θέση περιεχομένου 2"/>
          <p:cNvSpPr>
            <a:spLocks noGrp="1"/>
          </p:cNvSpPr>
          <p:nvPr>
            <p:ph idx="1"/>
          </p:nvPr>
        </p:nvSpPr>
        <p:spPr>
          <a:xfrm>
            <a:off x="395536" y="1412776"/>
            <a:ext cx="8496944" cy="5328592"/>
          </a:xfrm>
        </p:spPr>
        <p:txBody>
          <a:bodyPr>
            <a:normAutofit lnSpcReduction="10000"/>
          </a:bodyPr>
          <a:lstStyle/>
          <a:p>
            <a:r>
              <a:rPr lang="el-GR" dirty="0"/>
              <a:t>Ο σκόρος, το έντομο αυτό με μέγεθος 6-15 </a:t>
            </a:r>
            <a:r>
              <a:rPr lang="en-US" dirty="0"/>
              <a:t>mm</a:t>
            </a:r>
            <a:r>
              <a:rPr lang="el-GR" dirty="0"/>
              <a:t>, γεννά μικρά και λευκά αυγά τα οποία εκκολάπτονται σε σκώληκες (νύμφες) στο χρώμα του </a:t>
            </a:r>
            <a:r>
              <a:rPr lang="el-GR" dirty="0" err="1"/>
              <a:t>ελεφαντοστούν</a:t>
            </a:r>
            <a:r>
              <a:rPr lang="el-GR" dirty="0"/>
              <a:t>. Προτιμά μέρη ζεστά, κυρίως μάλλινα υφάσματα ή καλύμματα επίπλων. Η ζημιά προκαλείται από τις νύμφες του σκόρου οι οποίες τρώνε αδιακρίτως μάλλινα και γούνες.</a:t>
            </a:r>
          </a:p>
          <a:p>
            <a:r>
              <a:rPr lang="el-GR" dirty="0"/>
              <a:t>Σήμερα γνωρίζουμε ότι η ναφθαλίνη δεν έχει σχεδόν καμία επίδραση στο σκόρο. Αντίθετα είναι επικίνδυνη για τον άνθρωπο. Συγκεκριμένα υπήρξαν περιπτώσεις δηλητηρίασης και θανάτων παιδιών από τη ναφθαλίνη. Αργότερα χρησιμοποιήθηκαν ταινίες χαρτιού εμποτισμένες με </a:t>
            </a:r>
            <a:r>
              <a:rPr lang="el-GR" dirty="0" err="1"/>
              <a:t>λινδάνιο</a:t>
            </a:r>
            <a:r>
              <a:rPr lang="el-GR" dirty="0"/>
              <a:t>, τις οποίες τις κρεμούσαν στην ντουλάπα ή τις τοποθετούσαν ανάμεσα στα ρούχα.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2152893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solidFill>
                  <a:prstClr val="white"/>
                </a:solidFill>
              </a:rPr>
              <a:t>Σκοροκτόνα</a:t>
            </a:r>
            <a:r>
              <a:rPr lang="el-GR" dirty="0">
                <a:solidFill>
                  <a:prstClr val="white"/>
                </a:solidFill>
              </a:rPr>
              <a:t> </a:t>
            </a:r>
            <a:r>
              <a:rPr lang="el-GR" sz="3000" b="0" dirty="0" smtClean="0">
                <a:solidFill>
                  <a:prstClr val="white"/>
                </a:solidFill>
              </a:rPr>
              <a:t>2/2</a:t>
            </a:r>
            <a:endParaRPr lang="el-GR" dirty="0"/>
          </a:p>
        </p:txBody>
      </p:sp>
      <p:sp>
        <p:nvSpPr>
          <p:cNvPr id="3" name="Θέση περιεχομένου 2"/>
          <p:cNvSpPr>
            <a:spLocks noGrp="1"/>
          </p:cNvSpPr>
          <p:nvPr>
            <p:ph idx="1"/>
          </p:nvPr>
        </p:nvSpPr>
        <p:spPr>
          <a:xfrm>
            <a:off x="395536" y="1412776"/>
            <a:ext cx="8496944" cy="5328592"/>
          </a:xfrm>
        </p:spPr>
        <p:txBody>
          <a:bodyPr>
            <a:noAutofit/>
          </a:bodyPr>
          <a:lstStyle/>
          <a:p>
            <a:r>
              <a:rPr lang="el-GR" sz="2300" dirty="0"/>
              <a:t>Το </a:t>
            </a:r>
            <a:r>
              <a:rPr lang="el-GR" sz="2300" dirty="0" err="1"/>
              <a:t>λινδάνιο</a:t>
            </a:r>
            <a:r>
              <a:rPr lang="el-GR" sz="2300" dirty="0"/>
              <a:t> χρησιμοποιείται:</a:t>
            </a:r>
          </a:p>
          <a:p>
            <a:pPr lvl="1"/>
            <a:r>
              <a:rPr lang="el-GR" sz="2300" dirty="0"/>
              <a:t>σαν φυτοφάρμακο,</a:t>
            </a:r>
          </a:p>
          <a:p>
            <a:pPr lvl="1"/>
            <a:r>
              <a:rPr lang="el-GR" sz="2300" dirty="0"/>
              <a:t>σαν απολυμαντικό (μυκητοκτόνο) σε διάφορους χώρους και</a:t>
            </a:r>
          </a:p>
          <a:p>
            <a:pPr lvl="1"/>
            <a:r>
              <a:rPr lang="el-GR" sz="2300" dirty="0"/>
              <a:t>σαν </a:t>
            </a:r>
            <a:r>
              <a:rPr lang="el-GR" sz="2300" dirty="0" err="1"/>
              <a:t>ψειροκτόνο</a:t>
            </a:r>
            <a:r>
              <a:rPr lang="el-GR" sz="2300" dirty="0"/>
              <a:t> σε σαμπουάν.</a:t>
            </a:r>
          </a:p>
          <a:p>
            <a:r>
              <a:rPr lang="el-GR" sz="2300" dirty="0"/>
              <a:t>Επιπτώσεις στο δέρμα: προκαλεί εκζέματα.</a:t>
            </a:r>
          </a:p>
          <a:p>
            <a:r>
              <a:rPr lang="el-GR" sz="2300" dirty="0"/>
              <a:t>Χρόνιες επιπτώσεις στο δέρμα: καρκινώματα του δέρματος.</a:t>
            </a:r>
          </a:p>
          <a:p>
            <a:r>
              <a:rPr lang="el-GR" sz="2300" dirty="0"/>
              <a:t>Η μεγάλη τοξικότητα του </a:t>
            </a:r>
            <a:r>
              <a:rPr lang="el-GR" sz="2300" dirty="0" err="1"/>
              <a:t>λινδανίου</a:t>
            </a:r>
            <a:r>
              <a:rPr lang="el-GR" sz="2300" dirty="0"/>
              <a:t> οφείλεται στα παράγωγα διάσπασής του, τις διοξίνες οι οποίες προκαλούν </a:t>
            </a:r>
            <a:r>
              <a:rPr lang="el-GR" sz="2300" dirty="0" err="1"/>
              <a:t>χλωροακμή</a:t>
            </a:r>
            <a:r>
              <a:rPr lang="el-GR" sz="2300" dirty="0"/>
              <a:t>, όψιμη δερματική πορφύρα και καρκίνο του δέρματος.</a:t>
            </a:r>
          </a:p>
          <a:p>
            <a:r>
              <a:rPr lang="el-GR" sz="2300" dirty="0"/>
              <a:t>Η χρήση του </a:t>
            </a:r>
            <a:r>
              <a:rPr lang="el-GR" sz="2300" dirty="0" err="1"/>
              <a:t>λινδανίου</a:t>
            </a:r>
            <a:r>
              <a:rPr lang="el-GR" sz="2300" dirty="0"/>
              <a:t> ως εντομοκτόνου σε εσωτερικούς χώρους έχει απαγορευτεί.</a:t>
            </a:r>
          </a:p>
          <a:p>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4278365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Τρωκτικοκτόνα</a:t>
            </a:r>
            <a:endParaRPr lang="el-GR" dirty="0"/>
          </a:p>
        </p:txBody>
      </p:sp>
      <p:sp>
        <p:nvSpPr>
          <p:cNvPr id="3" name="Θέση περιεχομένου 2"/>
          <p:cNvSpPr>
            <a:spLocks noGrp="1"/>
          </p:cNvSpPr>
          <p:nvPr>
            <p:ph idx="1"/>
          </p:nvPr>
        </p:nvSpPr>
        <p:spPr/>
        <p:txBody>
          <a:bodyPr/>
          <a:lstStyle/>
          <a:p>
            <a:r>
              <a:rPr lang="el-GR" dirty="0"/>
              <a:t>Τα δηλητήρια που χρησιμοποιούνται για τα ποντίκια ονομάζονται </a:t>
            </a:r>
            <a:r>
              <a:rPr lang="el-GR" dirty="0" err="1"/>
              <a:t>τρωκτικοκτόνα</a:t>
            </a:r>
            <a:r>
              <a:rPr lang="el-GR" dirty="0"/>
              <a:t>. Τα περισσότερα από αυτά είναι τροφές δηλητηριώδεις οι οποίες προσελκύουν τα τρωκτικά και οι οποίες είναι αντιπηκτικές ουσίες του αίματος.</a:t>
            </a:r>
          </a:p>
          <a:p>
            <a:r>
              <a:rPr lang="el-GR" dirty="0"/>
              <a:t>Το συνηθέστερο </a:t>
            </a:r>
            <a:r>
              <a:rPr lang="el-GR" dirty="0" err="1"/>
              <a:t>τρωκτικοκτόνο</a:t>
            </a:r>
            <a:r>
              <a:rPr lang="el-GR" dirty="0"/>
              <a:t> για τα ποντίκια είναι το </a:t>
            </a:r>
            <a:r>
              <a:rPr lang="en-US" dirty="0"/>
              <a:t>RED SQUILL </a:t>
            </a:r>
            <a:r>
              <a:rPr lang="el-GR" dirty="0"/>
              <a:t>το οποίο είναι ερεθιστικό για το δέρμα.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1316796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Λιπάσματα </a:t>
            </a:r>
            <a:r>
              <a:rPr lang="el-GR" sz="3000" b="0" dirty="0" smtClean="0"/>
              <a:t>1/3</a:t>
            </a:r>
            <a:endParaRPr lang="el-GR" sz="3000" b="0" dirty="0"/>
          </a:p>
        </p:txBody>
      </p:sp>
      <p:sp>
        <p:nvSpPr>
          <p:cNvPr id="3" name="Θέση περιεχομένου 2"/>
          <p:cNvSpPr>
            <a:spLocks noGrp="1"/>
          </p:cNvSpPr>
          <p:nvPr>
            <p:ph idx="1"/>
          </p:nvPr>
        </p:nvSpPr>
        <p:spPr/>
        <p:txBody>
          <a:bodyPr/>
          <a:lstStyle/>
          <a:p>
            <a:r>
              <a:rPr lang="el-GR" dirty="0"/>
              <a:t>Τα στοιχεία που χρειάζονται τα φυτά για την ανάπτυξή τους είναι τα ακόλουθα: άνθρακας, υδρογόνο, οξυγόνο, άζωτο, κάλιο, ασβέστιο, μαγνήσιο και θείο. </a:t>
            </a:r>
            <a:endParaRPr lang="el-GR" dirty="0" smtClean="0"/>
          </a:p>
          <a:p>
            <a:r>
              <a:rPr lang="el-GR" dirty="0" smtClean="0"/>
              <a:t>Ορισμένα </a:t>
            </a:r>
            <a:r>
              <a:rPr lang="el-GR" dirty="0"/>
              <a:t>από τα απαραίτητα αυτά στοιχεία τα προσθέτει ο άνθρωπος κατά την καλλιέργεια των αγρών με τη μορφή λιπασμάτων. </a:t>
            </a:r>
            <a:endParaRPr lang="el-GR" dirty="0" smtClean="0"/>
          </a:p>
          <a:p>
            <a:r>
              <a:rPr lang="el-GR" dirty="0" smtClean="0"/>
              <a:t>Τα </a:t>
            </a:r>
            <a:r>
              <a:rPr lang="el-GR" dirty="0"/>
              <a:t>λιπάσματα τα διακρίνουμε σε </a:t>
            </a:r>
            <a:r>
              <a:rPr lang="el-GR" b="1" dirty="0"/>
              <a:t>φυσικά </a:t>
            </a:r>
            <a:r>
              <a:rPr lang="el-GR" dirty="0"/>
              <a:t>και </a:t>
            </a:r>
            <a:r>
              <a:rPr lang="el-GR" b="1" dirty="0"/>
              <a:t>τεχνητά </a:t>
            </a:r>
            <a:r>
              <a:rPr lang="el-GR" b="1" i="1" dirty="0"/>
              <a:t>ή </a:t>
            </a:r>
            <a:r>
              <a:rPr lang="el-GR" b="1" dirty="0"/>
              <a:t>χημικά</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1482584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Λιπάσματα </a:t>
            </a:r>
            <a:r>
              <a:rPr lang="el-GR" sz="3000" b="0" dirty="0" smtClean="0">
                <a:solidFill>
                  <a:prstClr val="white"/>
                </a:solidFill>
              </a:rPr>
              <a:t>2/3</a:t>
            </a:r>
            <a:endParaRPr lang="el-GR" dirty="0"/>
          </a:p>
        </p:txBody>
      </p:sp>
      <p:sp>
        <p:nvSpPr>
          <p:cNvPr id="3" name="Θέση περιεχομένου 2"/>
          <p:cNvSpPr>
            <a:spLocks noGrp="1"/>
          </p:cNvSpPr>
          <p:nvPr>
            <p:ph idx="1"/>
          </p:nvPr>
        </p:nvSpPr>
        <p:spPr/>
        <p:txBody>
          <a:bodyPr/>
          <a:lstStyle/>
          <a:p>
            <a:r>
              <a:rPr lang="el-GR" b="1" dirty="0" smtClean="0"/>
              <a:t>Τα τεχνητά </a:t>
            </a:r>
            <a:r>
              <a:rPr lang="el-GR" b="1" dirty="0"/>
              <a:t>ή </a:t>
            </a:r>
            <a:r>
              <a:rPr lang="el-GR" b="1" dirty="0" smtClean="0"/>
              <a:t>χημικά λιπάσματα</a:t>
            </a:r>
            <a:r>
              <a:rPr lang="el-GR" dirty="0" smtClean="0"/>
              <a:t>, </a:t>
            </a:r>
            <a:r>
              <a:rPr lang="el-GR" dirty="0"/>
              <a:t>τα διακρίνουμε σε 3 κατηγορίες:</a:t>
            </a:r>
          </a:p>
          <a:p>
            <a:pPr marL="722313" lvl="0" indent="-457200">
              <a:buFont typeface="+mj-lt"/>
              <a:buAutoNum type="arabicPeriod"/>
            </a:pPr>
            <a:r>
              <a:rPr lang="el-GR" dirty="0"/>
              <a:t>τα αζωτούχα,</a:t>
            </a:r>
          </a:p>
          <a:p>
            <a:pPr marL="722313" lvl="0" indent="-457200">
              <a:buFont typeface="+mj-lt"/>
              <a:buAutoNum type="arabicPeriod"/>
            </a:pPr>
            <a:r>
              <a:rPr lang="el-GR" dirty="0"/>
              <a:t>τα φωσφορούχα και</a:t>
            </a:r>
          </a:p>
          <a:p>
            <a:pPr marL="722313" lvl="0" indent="-457200">
              <a:buFont typeface="+mj-lt"/>
              <a:buAutoNum type="arabicPeriod"/>
            </a:pPr>
            <a:r>
              <a:rPr lang="el-GR" dirty="0"/>
              <a:t>τα καλιούχα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3689415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Λιπάσματα </a:t>
            </a:r>
            <a:r>
              <a:rPr lang="el-GR" sz="3000" b="0" dirty="0" smtClean="0">
                <a:solidFill>
                  <a:prstClr val="white"/>
                </a:solidFill>
              </a:rPr>
              <a:t>3/3</a:t>
            </a:r>
            <a:endParaRPr lang="el-GR" dirty="0"/>
          </a:p>
        </p:txBody>
      </p:sp>
      <p:sp>
        <p:nvSpPr>
          <p:cNvPr id="3" name="Θέση περιεχομένου 2"/>
          <p:cNvSpPr>
            <a:spLocks noGrp="1"/>
          </p:cNvSpPr>
          <p:nvPr>
            <p:ph idx="1"/>
          </p:nvPr>
        </p:nvSpPr>
        <p:spPr>
          <a:xfrm>
            <a:off x="395536" y="1412776"/>
            <a:ext cx="8640960" cy="5445224"/>
          </a:xfrm>
        </p:spPr>
        <p:txBody>
          <a:bodyPr>
            <a:noAutofit/>
          </a:bodyPr>
          <a:lstStyle/>
          <a:p>
            <a:pPr>
              <a:spcBef>
                <a:spcPts val="600"/>
              </a:spcBef>
            </a:pPr>
            <a:r>
              <a:rPr lang="el-GR" sz="2300" dirty="0"/>
              <a:t>Αζωτούχα λιπάσματα είναι το νιτρικό αμμώνιο, το θειικό αμμώνιο κ.ά. Αυτά έχουν κατηγορηθεί για αλλεργική δερματίτιδα εξ’ επαφής.</a:t>
            </a:r>
          </a:p>
          <a:p>
            <a:pPr>
              <a:spcBef>
                <a:spcPts val="600"/>
              </a:spcBef>
            </a:pPr>
            <a:r>
              <a:rPr lang="el-GR" sz="2300" dirty="0"/>
              <a:t>Φωσφορούχα λιπάσματα είναι το φωσφορικό αμμώνιο. Έχουν κατηγορηθεί για αλλεργική δερματίτιδα </a:t>
            </a:r>
            <a:r>
              <a:rPr lang="el-GR" sz="2300" dirty="0" smtClean="0"/>
              <a:t>εξ </a:t>
            </a:r>
            <a:r>
              <a:rPr lang="el-GR" sz="2300" dirty="0"/>
              <a:t>επαφής.</a:t>
            </a:r>
          </a:p>
          <a:p>
            <a:pPr>
              <a:spcBef>
                <a:spcPts val="600"/>
              </a:spcBef>
            </a:pPr>
            <a:r>
              <a:rPr lang="el-GR" sz="2300" dirty="0"/>
              <a:t>Καλιούχα λιπάσματα είναι το νιτρικό κάλιο, το θειικό κάλιο, το χλωριούχο κάλιο κ.ά. Και αυτά έχουν ενοχοποιηθεί για αλλεργική δερματίτιδα εξ’ επαφής.</a:t>
            </a:r>
          </a:p>
          <a:p>
            <a:pPr marL="0" indent="0">
              <a:spcBef>
                <a:spcPts val="600"/>
              </a:spcBef>
              <a:buNone/>
            </a:pPr>
            <a:r>
              <a:rPr lang="el-GR" sz="2300" b="1" dirty="0"/>
              <a:t>ΠΡΟΛΗΨΗ:</a:t>
            </a:r>
          </a:p>
          <a:p>
            <a:pPr lvl="0">
              <a:spcBef>
                <a:spcPts val="600"/>
              </a:spcBef>
            </a:pPr>
            <a:r>
              <a:rPr lang="el-GR" sz="2300" dirty="0"/>
              <a:t>Προστατευτικός ρουχισμός για τους αγρότες.</a:t>
            </a:r>
          </a:p>
          <a:p>
            <a:pPr lvl="0">
              <a:spcBef>
                <a:spcPts val="600"/>
              </a:spcBef>
            </a:pPr>
            <a:r>
              <a:rPr lang="el-GR" sz="2300" dirty="0"/>
              <a:t>Αναπνευστικές μάσκες.</a:t>
            </a:r>
          </a:p>
          <a:p>
            <a:pPr lvl="0">
              <a:spcBef>
                <a:spcPts val="600"/>
              </a:spcBef>
            </a:pPr>
            <a:r>
              <a:rPr lang="el-GR" sz="2300" dirty="0"/>
              <a:t>Για τις νοικοκυρές: όχι ανεξέλεγκτη κατανάλωση</a:t>
            </a:r>
            <a:r>
              <a:rPr lang="el-GR" sz="2300" dirty="0" smtClean="0"/>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3831419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Καπνός και δέρμα </a:t>
            </a:r>
            <a:r>
              <a:rPr lang="el-GR" sz="3000" b="0" dirty="0" smtClean="0">
                <a:solidFill>
                  <a:prstClr val="white"/>
                </a:solidFill>
              </a:rPr>
              <a:t>2/3</a:t>
            </a:r>
            <a:endParaRPr lang="el-GR" dirty="0"/>
          </a:p>
        </p:txBody>
      </p:sp>
      <p:sp>
        <p:nvSpPr>
          <p:cNvPr id="3" name="Θέση περιεχομένου 2"/>
          <p:cNvSpPr>
            <a:spLocks noGrp="1"/>
          </p:cNvSpPr>
          <p:nvPr>
            <p:ph idx="1"/>
          </p:nvPr>
        </p:nvSpPr>
        <p:spPr>
          <a:xfrm>
            <a:off x="395536" y="1412776"/>
            <a:ext cx="8424936" cy="5184576"/>
          </a:xfrm>
        </p:spPr>
        <p:txBody>
          <a:bodyPr>
            <a:normAutofit/>
          </a:bodyPr>
          <a:lstStyle/>
          <a:p>
            <a:pPr lvl="0"/>
            <a:r>
              <a:rPr lang="el-GR" sz="2300" dirty="0" smtClean="0"/>
              <a:t>Το </a:t>
            </a:r>
            <a:r>
              <a:rPr lang="el-GR" sz="2300" b="1" dirty="0"/>
              <a:t>μονοξείδιο του άνθρακα </a:t>
            </a:r>
            <a:r>
              <a:rPr lang="el-GR" sz="2300" dirty="0"/>
              <a:t>το οποίο προέρχεται από την καύση του καπνού. Αυτό ενώνεται με την αιμοσφαιρίνη των ερυθρών αιμοσφαιρίων και την παρεμποδίζει στο έργο της, στη μεταφορά οξυγόνου και για 12 ώρες, με αποτέλεσμα την κακή αιμάτωση και συνεπώς οξυγόνωση του δέρματος.</a:t>
            </a:r>
          </a:p>
          <a:p>
            <a:pPr lvl="0"/>
            <a:r>
              <a:rPr lang="el-GR" sz="2300" dirty="0"/>
              <a:t>Ακόμη ο καπνός περιέχει </a:t>
            </a:r>
            <a:r>
              <a:rPr lang="el-GR" sz="2300" b="1" dirty="0"/>
              <a:t>φορμαλδεΰδη</a:t>
            </a:r>
            <a:r>
              <a:rPr lang="el-GR" sz="2300" dirty="0"/>
              <a:t>. Με το κάπνισμα 20 τσιγάρων σε ένα δωμάτιο μεσαίων διαστάσεων υπάρχει μία συγκέντρωση φορμαλδεΰδης 0,3 </a:t>
            </a:r>
            <a:r>
              <a:rPr lang="en-US" sz="2300" dirty="0"/>
              <a:t>mg</a:t>
            </a:r>
            <a:r>
              <a:rPr lang="el-GR" sz="2300" dirty="0"/>
              <a:t>/</a:t>
            </a:r>
            <a:r>
              <a:rPr lang="en-US" sz="2300" dirty="0"/>
              <a:t>m</a:t>
            </a:r>
            <a:r>
              <a:rPr lang="el-GR" sz="2300" baseline="30000" dirty="0"/>
              <a:t>3</a:t>
            </a:r>
            <a:r>
              <a:rPr lang="el-GR" sz="2300" dirty="0"/>
              <a:t>. Το ανώτερο επιτρεπτό όριο στο χώρο εργασίας έχει καθιερωθεί από την ΕΟΚ, σε 1,2 </a:t>
            </a:r>
            <a:r>
              <a:rPr lang="en-US" sz="2300" dirty="0"/>
              <a:t>mg</a:t>
            </a:r>
            <a:r>
              <a:rPr lang="el-GR" sz="2300" dirty="0"/>
              <a:t>/</a:t>
            </a:r>
            <a:r>
              <a:rPr lang="en-US" sz="2300" dirty="0"/>
              <a:t>m</a:t>
            </a:r>
            <a:r>
              <a:rPr lang="el-GR" sz="2300" baseline="30000" dirty="0"/>
              <a:t>3</a:t>
            </a:r>
            <a:r>
              <a:rPr lang="el-GR" sz="2300" dirty="0"/>
              <a:t>. Η φορμαλδεΰδη προκαλεί αλλεργική ή ερεθιστική δερματίτιδα </a:t>
            </a:r>
            <a:r>
              <a:rPr lang="el-GR" sz="2300" dirty="0" smtClean="0"/>
              <a:t>εξ’ επαφής </a:t>
            </a:r>
            <a:r>
              <a:rPr lang="el-GR" sz="2300" dirty="0"/>
              <a:t>καθώς και κνίδωση εξ’ επαφής. Σε μακροχρόνιες επιπτώσεις προκαλεί καρκίνο του δέρματος.</a:t>
            </a:r>
          </a:p>
          <a:p>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1172394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Ευαγγελία </a:t>
            </a:r>
            <a:r>
              <a:rPr lang="el-GR" sz="2000" dirty="0" smtClean="0"/>
              <a:t>Πρωτόπαπα 2014. </a:t>
            </a:r>
            <a:r>
              <a:rPr lang="el-GR" sz="2000" dirty="0"/>
              <a:t>Ευαγγελία Πρωτόπαπα. </a:t>
            </a:r>
            <a:r>
              <a:rPr lang="el-GR" sz="2000"/>
              <a:t>«Περιβαλλοντικές Επιδράσεις στην Αισθητική. </a:t>
            </a:r>
            <a:r>
              <a:rPr lang="el-GR" sz="2000" dirty="0" smtClean="0"/>
              <a:t>Ενότητα 5</a:t>
            </a:r>
            <a:r>
              <a:rPr lang="en-US" sz="2000" dirty="0" smtClean="0"/>
              <a:t>:</a:t>
            </a:r>
            <a:r>
              <a:rPr lang="el-GR" sz="2000" dirty="0"/>
              <a:t> Άλλες ουσίες από το περιβάλλον που έχουν βλαπτική επίδραση στο δέρμα και στην υγεία».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Καπνός και δέρμα </a:t>
            </a:r>
            <a:r>
              <a:rPr lang="el-GR" sz="3000" b="0" dirty="0" smtClean="0">
                <a:solidFill>
                  <a:prstClr val="white"/>
                </a:solidFill>
              </a:rPr>
              <a:t>3/3</a:t>
            </a:r>
            <a:endParaRPr lang="el-GR" dirty="0"/>
          </a:p>
        </p:txBody>
      </p:sp>
      <p:sp>
        <p:nvSpPr>
          <p:cNvPr id="3" name="Θέση περιεχομένου 2"/>
          <p:cNvSpPr>
            <a:spLocks noGrp="1"/>
          </p:cNvSpPr>
          <p:nvPr>
            <p:ph idx="1"/>
          </p:nvPr>
        </p:nvSpPr>
        <p:spPr>
          <a:xfrm>
            <a:off x="251520" y="1412776"/>
            <a:ext cx="8892480" cy="5445224"/>
          </a:xfrm>
        </p:spPr>
        <p:txBody>
          <a:bodyPr>
            <a:normAutofit fontScale="92500"/>
          </a:bodyPr>
          <a:lstStyle/>
          <a:p>
            <a:r>
              <a:rPr lang="el-GR" dirty="0"/>
              <a:t>Είναι σημαντικό να αναφέρουμε ότι η </a:t>
            </a:r>
            <a:r>
              <a:rPr lang="el-GR" b="1" dirty="0"/>
              <a:t>νικοτίνη </a:t>
            </a:r>
            <a:r>
              <a:rPr lang="el-GR" dirty="0"/>
              <a:t>προκαλεί αγγειοσυστολή με αποτέλεσμα την κακή αιμάτωση του δέρματος. Επίσης καταστρέφει τη βιταμίνη </a:t>
            </a:r>
            <a:r>
              <a:rPr lang="en-US" dirty="0"/>
              <a:t>C </a:t>
            </a:r>
            <a:r>
              <a:rPr lang="el-GR" dirty="0"/>
              <a:t>(</a:t>
            </a:r>
            <a:r>
              <a:rPr lang="el-GR" dirty="0" err="1"/>
              <a:t>ασκορβικό</a:t>
            </a:r>
            <a:r>
              <a:rPr lang="el-GR" dirty="0"/>
              <a:t> οξύ) του οργανισμού. Έχει βρεθεί ότι 40 τσιγάρα την ημέρα καταστρέφουν 100 </a:t>
            </a:r>
            <a:r>
              <a:rPr lang="en-US" dirty="0"/>
              <a:t>mg </a:t>
            </a:r>
            <a:r>
              <a:rPr lang="el-GR" dirty="0"/>
              <a:t>βιταμίνης </a:t>
            </a:r>
            <a:r>
              <a:rPr lang="en-US" dirty="0"/>
              <a:t>C</a:t>
            </a:r>
            <a:r>
              <a:rPr lang="el-GR" dirty="0"/>
              <a:t>.</a:t>
            </a:r>
          </a:p>
          <a:p>
            <a:r>
              <a:rPr lang="el-GR" dirty="0"/>
              <a:t>Η βιταμίνη </a:t>
            </a:r>
            <a:r>
              <a:rPr lang="en-US" dirty="0"/>
              <a:t>C </a:t>
            </a:r>
            <a:r>
              <a:rPr lang="el-GR" dirty="0"/>
              <a:t>ενισχύει την άμυνα του δέρματος, προστατεύει τα αγγεία και είναι απαραίτητη για την κατασκευή και συντήρηση του κολλαγόνου. Δρα σαν συνένζυμο (μερικά ένζυμα για να δράσουν χρειάζονται ένα μικρό οργανικό μόριο, το συνένζυμο, που χωρίς αυτό δεν μπορούν να δράσουν), κατά την </a:t>
            </a:r>
            <a:r>
              <a:rPr lang="el-GR" dirty="0" err="1"/>
              <a:t>ενζυματική</a:t>
            </a:r>
            <a:r>
              <a:rPr lang="el-GR" dirty="0"/>
              <a:t> </a:t>
            </a:r>
            <a:r>
              <a:rPr lang="el-GR" dirty="0" err="1"/>
              <a:t>υδροξυλίωση</a:t>
            </a:r>
            <a:r>
              <a:rPr lang="el-GR" dirty="0"/>
              <a:t> της </a:t>
            </a:r>
            <a:r>
              <a:rPr lang="el-GR" dirty="0" err="1"/>
              <a:t>προλίνης</a:t>
            </a:r>
            <a:r>
              <a:rPr lang="el-GR" dirty="0"/>
              <a:t> του προ-κολλαγόνου, σε 4-υδροξυπρολίνη από την οποία τελικά παίρνουμε, μετά από μια σειρά διεργασιών, το μονομερές κολλαγόνο.</a:t>
            </a:r>
          </a:p>
          <a:p>
            <a:r>
              <a:rPr lang="el-GR" dirty="0"/>
              <a:t>Το κάπνισμα προκαλεί χαλάρωση των ιστών, ωχρότητα και ρυτίδες. Σε χρόνια δηλητηρίαση έχει καρκινογόνο δράση στο δέρμα.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3660536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Σαπούνια </a:t>
            </a:r>
            <a:r>
              <a:rPr lang="el-GR" sz="3000" b="0" dirty="0" smtClean="0"/>
              <a:t>1/4</a:t>
            </a:r>
            <a:endParaRPr lang="el-GR" sz="3000" b="0" dirty="0"/>
          </a:p>
        </p:txBody>
      </p:sp>
      <p:sp>
        <p:nvSpPr>
          <p:cNvPr id="3" name="Θέση περιεχομένου 2"/>
          <p:cNvSpPr>
            <a:spLocks noGrp="1"/>
          </p:cNvSpPr>
          <p:nvPr>
            <p:ph idx="1"/>
          </p:nvPr>
        </p:nvSpPr>
        <p:spPr>
          <a:xfrm>
            <a:off x="395536" y="1412776"/>
            <a:ext cx="8352928" cy="5328592"/>
          </a:xfrm>
        </p:spPr>
        <p:txBody>
          <a:bodyPr>
            <a:normAutofit/>
          </a:bodyPr>
          <a:lstStyle/>
          <a:p>
            <a:r>
              <a:rPr lang="el-GR" sz="2300" dirty="0"/>
              <a:t>Τα σαπούνια μπορούν ν' απομακρύνουν και τον λιποδιαλυτό και τον </a:t>
            </a:r>
            <a:r>
              <a:rPr lang="el-GR" sz="2300" dirty="0" err="1"/>
              <a:t>υδατοδιαλυτό</a:t>
            </a:r>
            <a:r>
              <a:rPr lang="el-GR" sz="2300" dirty="0"/>
              <a:t> ρύπο, όταν διαλυθούν ή </a:t>
            </a:r>
            <a:r>
              <a:rPr lang="el-GR" sz="2300" dirty="0" err="1"/>
              <a:t>διασπαρούν</a:t>
            </a:r>
            <a:r>
              <a:rPr lang="el-GR" sz="2300" dirty="0"/>
              <a:t> στο νερό, γιατί τα μόριά τους σχηματίζουν μικκύλια μέσα στα οποία </a:t>
            </a:r>
            <a:r>
              <a:rPr lang="el-GR" sz="2300" dirty="0" err="1"/>
              <a:t>διαλυτοποιείται</a:t>
            </a:r>
            <a:r>
              <a:rPr lang="el-GR" sz="2300" dirty="0"/>
              <a:t> ο λιπαρής σύστασης ρύπος. Αυτά όμως δεν δρουν καλά σε σκληρό νερό, καταστρέφουν το όξινο περιβάλλον (</a:t>
            </a:r>
            <a:r>
              <a:rPr lang="en-US" sz="2300" dirty="0"/>
              <a:t>pH</a:t>
            </a:r>
            <a:r>
              <a:rPr lang="el-GR" sz="2300" dirty="0"/>
              <a:t>: 4,5-6) του δέρματος, αφήνοντας ταυτόχρονα και αλκαλικά υπολείμματα πάνω σ’ αυτό και τέλος απομακρύνουν όλη την ποσότητα του σμήγματος, το οποίο φυσιολογικά συγκρατεί στη θέση του το </a:t>
            </a:r>
            <a:r>
              <a:rPr lang="el-GR" sz="2300" dirty="0" err="1"/>
              <a:t>υπολιπιδικό</a:t>
            </a:r>
            <a:r>
              <a:rPr lang="el-GR" sz="2300" dirty="0"/>
              <a:t> στρώμα (</a:t>
            </a:r>
            <a:r>
              <a:rPr lang="en-US" sz="2300" dirty="0"/>
              <a:t>N</a:t>
            </a:r>
            <a:r>
              <a:rPr lang="el-GR" sz="2300" dirty="0"/>
              <a:t>.</a:t>
            </a:r>
            <a:r>
              <a:rPr lang="en-US" sz="2300" dirty="0"/>
              <a:t>M</a:t>
            </a:r>
            <a:r>
              <a:rPr lang="el-GR" sz="2300" dirty="0"/>
              <a:t>.</a:t>
            </a:r>
            <a:r>
              <a:rPr lang="en-US" sz="2300" dirty="0"/>
              <a:t>F</a:t>
            </a:r>
            <a:r>
              <a:rPr lang="el-GR" sz="2300" dirty="0"/>
              <a:t>.). Σ’ αυτή την κατάσταση αυξάνει η απώλεια υγρασίας από το δέρμα και το κεράτινο στρώμα ξηραίνεται. Κι αυτό είναι το πρώτο βήμα για τα εκζέματα, μολύνσεις αλλά και πρόωρες ρυτίδες.</a:t>
            </a:r>
          </a:p>
          <a:p>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840960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Σαπούνια </a:t>
            </a:r>
            <a:r>
              <a:rPr lang="el-GR" sz="3000" b="0" dirty="0" smtClean="0">
                <a:solidFill>
                  <a:prstClr val="white"/>
                </a:solidFill>
              </a:rPr>
              <a:t>2/4</a:t>
            </a:r>
            <a:endParaRPr lang="el-GR" dirty="0"/>
          </a:p>
        </p:txBody>
      </p:sp>
      <p:sp>
        <p:nvSpPr>
          <p:cNvPr id="3" name="Θέση περιεχομένου 2"/>
          <p:cNvSpPr>
            <a:spLocks noGrp="1"/>
          </p:cNvSpPr>
          <p:nvPr>
            <p:ph idx="1"/>
          </p:nvPr>
        </p:nvSpPr>
        <p:spPr/>
        <p:txBody>
          <a:bodyPr/>
          <a:lstStyle/>
          <a:p>
            <a:r>
              <a:rPr lang="el-GR" dirty="0"/>
              <a:t>Τα συχνά πλυσίματα και λουτρά με σαπούνια καθώς και η συχνή επαφή με αυτά κατά την διάρκεια του πλυσίματος των ρούχων, απομακρύνουν πρώτα μηχανικά τα ανώτερα στρώματα της επιδερμίδας, όπου βρίσκονται προσκολλημένα τα μόνιμα μικρόβια. Κυρίως όμως η </a:t>
            </a:r>
            <a:r>
              <a:rPr lang="el-GR" dirty="0" err="1"/>
              <a:t>αλκαλικότητα</a:t>
            </a:r>
            <a:r>
              <a:rPr lang="el-GR" dirty="0"/>
              <a:t> των σαπουνιών είναι εκείνη που διαταράσσει τη φυσιολογική μικροβιακή χλωρίδα του δέρματος. Κι αυτό επειδή τα κοινά σαπούνια εξουδετερώνουν το όξινο </a:t>
            </a:r>
            <a:r>
              <a:rPr lang="en-US" dirty="0"/>
              <a:t>pH </a:t>
            </a:r>
            <a:r>
              <a:rPr lang="el-GR" dirty="0"/>
              <a:t>του δέρματος. Μέχρι το δέρμα να επαναφέρει το κανονικό του </a:t>
            </a:r>
            <a:r>
              <a:rPr lang="en-US" dirty="0"/>
              <a:t>pH</a:t>
            </a:r>
            <a:r>
              <a:rPr lang="el-GR" dirty="0"/>
              <a:t>, τα ξένα μικρόβια έχουν την ευκαιρία να εγκατασταθούν και να πολλαπλασιαστούν (μολύνσεις του δέρματος).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4181497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Σαπούνια </a:t>
            </a:r>
            <a:r>
              <a:rPr lang="el-GR" sz="3000" b="0" dirty="0" smtClean="0">
                <a:solidFill>
                  <a:prstClr val="white"/>
                </a:solidFill>
              </a:rPr>
              <a:t>3/4</a:t>
            </a:r>
            <a:endParaRPr lang="el-GR" dirty="0"/>
          </a:p>
        </p:txBody>
      </p:sp>
      <p:sp>
        <p:nvSpPr>
          <p:cNvPr id="3" name="Θέση περιεχομένου 2"/>
          <p:cNvSpPr>
            <a:spLocks noGrp="1"/>
          </p:cNvSpPr>
          <p:nvPr>
            <p:ph idx="1"/>
          </p:nvPr>
        </p:nvSpPr>
        <p:spPr>
          <a:xfrm>
            <a:off x="395536" y="1412776"/>
            <a:ext cx="8496944" cy="5445224"/>
          </a:xfrm>
        </p:spPr>
        <p:txBody>
          <a:bodyPr>
            <a:normAutofit/>
          </a:bodyPr>
          <a:lstStyle/>
          <a:p>
            <a:r>
              <a:rPr lang="el-GR" sz="2300" dirty="0"/>
              <a:t>Το καθημερινό όμως πλύσιμο μειώνει σημαντικά την ικανότητα του δέρματος να επαναφέρει το κανονικό του </a:t>
            </a:r>
            <a:r>
              <a:rPr lang="en-US" sz="2300" dirty="0"/>
              <a:t>pH</a:t>
            </a:r>
            <a:r>
              <a:rPr lang="el-GR" sz="2300" dirty="0"/>
              <a:t>. Η κερατίνη στοιβάδα γίνεται όλο και περισσότερο διαπερατή στους παθογόνους μικροοργανισμούς (βακτήρια, μύκητες </a:t>
            </a:r>
            <a:r>
              <a:rPr lang="el-GR" sz="2300" dirty="0" err="1"/>
              <a:t>κ.ά</a:t>
            </a:r>
            <a:r>
              <a:rPr lang="el-GR" sz="2300" dirty="0"/>
              <a:t>,). Άλλοτε τα βοηθητικά συστατικά των σαπουνιών προκαλούν αλλεργικές αντιδράσεις.</a:t>
            </a:r>
          </a:p>
          <a:p>
            <a:r>
              <a:rPr lang="el-GR" sz="2300" dirty="0"/>
              <a:t>Η σωστή φροντίδα του δέρματος πρέπει να περιλαμβάνει οπωσδήποτε ήπιο καθαρισμό (που δεν διαταράσσει το </a:t>
            </a:r>
            <a:r>
              <a:rPr lang="en-US" sz="2300" dirty="0"/>
              <a:t>pH</a:t>
            </a:r>
            <a:r>
              <a:rPr lang="el-GR" sz="2300" dirty="0"/>
              <a:t>, τον προστατευτικό όξινο μανδύα και την μικροβιακή χλωρίδα του δέρματος).</a:t>
            </a:r>
          </a:p>
          <a:p>
            <a:r>
              <a:rPr lang="el-GR" sz="2300" dirty="0"/>
              <a:t>Πρέπει ν’ αναφερθεί ακόμη, ότι και τα «ουδέτερα» σαπούνια που κυκλοφορούν στο εμπόριο είναι αλκαλικά για το δέρμα αφού περιέχουν </a:t>
            </a:r>
            <a:r>
              <a:rPr lang="el-GR" sz="2300" dirty="0" err="1"/>
              <a:t>ανιονικές</a:t>
            </a:r>
            <a:r>
              <a:rPr lang="el-GR" sz="2300" dirty="0"/>
              <a:t> </a:t>
            </a:r>
            <a:r>
              <a:rPr lang="el-GR" sz="2300" dirty="0" err="1"/>
              <a:t>επιφανειοδραστικές</a:t>
            </a:r>
            <a:r>
              <a:rPr lang="el-GR" sz="2300" dirty="0"/>
              <a:t> ουσίες.</a:t>
            </a:r>
          </a:p>
          <a:p>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3715012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Σαπούνια </a:t>
            </a:r>
            <a:r>
              <a:rPr lang="el-GR" sz="3000" b="0" dirty="0" smtClean="0">
                <a:solidFill>
                  <a:prstClr val="white"/>
                </a:solidFill>
              </a:rPr>
              <a:t>4/4</a:t>
            </a:r>
            <a:endParaRPr lang="el-GR" dirty="0"/>
          </a:p>
        </p:txBody>
      </p:sp>
      <p:sp>
        <p:nvSpPr>
          <p:cNvPr id="3" name="Θέση περιεχομένου 2"/>
          <p:cNvSpPr>
            <a:spLocks noGrp="1"/>
          </p:cNvSpPr>
          <p:nvPr>
            <p:ph idx="1"/>
          </p:nvPr>
        </p:nvSpPr>
        <p:spPr>
          <a:xfrm>
            <a:off x="323528" y="1412776"/>
            <a:ext cx="8712968" cy="5445224"/>
          </a:xfrm>
        </p:spPr>
        <p:txBody>
          <a:bodyPr>
            <a:normAutofit fontScale="92500"/>
          </a:bodyPr>
          <a:lstStyle/>
          <a:p>
            <a:r>
              <a:rPr lang="el-GR" dirty="0"/>
              <a:t>Σε δέρμα ήδη καταπονημένο από τις επιδράσεις των απορρυπαντικών, των σαπουνιών, των προϊόντων για ντους και μπάνιο </a:t>
            </a:r>
            <a:r>
              <a:rPr lang="el-GR" dirty="0" smtClean="0"/>
              <a:t>κλπ., είναι </a:t>
            </a:r>
            <a:r>
              <a:rPr lang="el-GR" dirty="0"/>
              <a:t>απαραίτητη η Αισθητική περιποίηση, που έχει σαν σκοπό την ενυδάτωση του δέρματος, την χρήση κρεμών που θα ρυθμίσουν το </a:t>
            </a:r>
            <a:r>
              <a:rPr lang="en-US" dirty="0"/>
              <a:t>pH </a:t>
            </a:r>
            <a:r>
              <a:rPr lang="el-GR" dirty="0"/>
              <a:t>του καθώς και υδατικών. Όταν έχουν αρχίσει να δημιουργούνται ρυτίδες τότε ενδείκνυται και αντιρυτιδική θεραπεία.</a:t>
            </a:r>
          </a:p>
          <a:p>
            <a:r>
              <a:rPr lang="el-GR" dirty="0"/>
              <a:t>Οι δύο βασικές αρχές που πρέπει να ισχύουν για την υγεία του δέρματος και τα καλλυντικά προϊόντα που διαλέγουμε είναι:</a:t>
            </a:r>
          </a:p>
          <a:p>
            <a:pPr lvl="1"/>
            <a:r>
              <a:rPr lang="el-GR" dirty="0"/>
              <a:t>Η καθαριότητα σταματάει εκεί όπου αρχίζει η ξηρότητα και η βλάβη του δέρματος και</a:t>
            </a:r>
          </a:p>
          <a:p>
            <a:pPr lvl="1"/>
            <a:r>
              <a:rPr lang="el-GR" dirty="0"/>
              <a:t>Κατάλληλα καλλυντικά προϊόντα είναι μόνο εκείνα, που διατηρούν και αυξάνουν τις φυσικές προστατευτικές ικανότητες του δέρματος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4268301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Συνθετικά απορρυπαντικά και δέρμα </a:t>
            </a:r>
            <a:r>
              <a:rPr lang="el-GR" sz="3000" b="0" dirty="0" smtClean="0"/>
              <a:t>1/2</a:t>
            </a:r>
            <a:endParaRPr lang="el-GR" sz="3000" b="0" dirty="0"/>
          </a:p>
        </p:txBody>
      </p:sp>
      <p:sp>
        <p:nvSpPr>
          <p:cNvPr id="3" name="Θέση περιεχομένου 2"/>
          <p:cNvSpPr>
            <a:spLocks noGrp="1"/>
          </p:cNvSpPr>
          <p:nvPr>
            <p:ph idx="1"/>
          </p:nvPr>
        </p:nvSpPr>
        <p:spPr/>
        <p:txBody>
          <a:bodyPr/>
          <a:lstStyle/>
          <a:p>
            <a:r>
              <a:rPr lang="el-GR" dirty="0"/>
              <a:t>Τα συνθετικά απορρυπαντικά διαφέρουν από τα σαπούνια στα εξής:</a:t>
            </a:r>
          </a:p>
          <a:p>
            <a:pPr lvl="1"/>
            <a:r>
              <a:rPr lang="el-GR" dirty="0"/>
              <a:t>Είναι τελείως </a:t>
            </a:r>
            <a:r>
              <a:rPr lang="el-GR" dirty="0" smtClean="0"/>
              <a:t>συνθετικά.</a:t>
            </a:r>
            <a:endParaRPr lang="el-GR" dirty="0"/>
          </a:p>
          <a:p>
            <a:pPr lvl="1"/>
            <a:r>
              <a:rPr lang="el-GR" dirty="0"/>
              <a:t>Μπορούν να κάνουν σαπούνια σε διάφορα επίπεδα του </a:t>
            </a:r>
            <a:r>
              <a:rPr lang="en-US" dirty="0"/>
              <a:t>pH </a:t>
            </a:r>
            <a:r>
              <a:rPr lang="el-GR" dirty="0"/>
              <a:t>και έτσι μπορούν να εναρμονιστούν με το </a:t>
            </a:r>
            <a:r>
              <a:rPr lang="en-US" dirty="0"/>
              <a:t>pH </a:t>
            </a:r>
            <a:r>
              <a:rPr lang="el-GR" dirty="0"/>
              <a:t>του δέρματος.</a:t>
            </a:r>
          </a:p>
          <a:p>
            <a:pPr lvl="1"/>
            <a:r>
              <a:rPr lang="el-GR" dirty="0"/>
              <a:t>Ενεργούν σαν βακτηριοκτόνο. Αυτό είναι θετικό για φλεγμονώδεις δερματοπάθειες, αλλά αρνητικό από την άποψη ότι η υπερβολική χρήση απορρυπαντικών μπορεί να προκαλέσει την καταστροφή της φυσιολογικής μη παθογόνου μικροβιακής χλωρίδας του δέρματος.</a:t>
            </a:r>
          </a:p>
          <a:p>
            <a:pPr lvl="1"/>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29109986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46</TotalTime>
  <Words>2745</Words>
  <Application>Microsoft Office PowerPoint</Application>
  <PresentationFormat>Προβολή στην οθόνη (4:3)</PresentationFormat>
  <Paragraphs>207</Paragraphs>
  <Slides>35</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35</vt:i4>
      </vt:variant>
    </vt:vector>
  </HeadingPairs>
  <TitlesOfParts>
    <vt:vector size="37" baseType="lpstr">
      <vt:lpstr>template</vt:lpstr>
      <vt:lpstr>OC_template_updated</vt:lpstr>
      <vt:lpstr>Περιβαλλοντικές Επιδράσεις στην Αισθητική</vt:lpstr>
      <vt:lpstr>Καπνός και δέρμα 1/3</vt:lpstr>
      <vt:lpstr>Καπνός και δέρμα 2/3</vt:lpstr>
      <vt:lpstr>Καπνός και δέρμα 3/3</vt:lpstr>
      <vt:lpstr>Σαπούνια 1/4</vt:lpstr>
      <vt:lpstr>Σαπούνια 2/4</vt:lpstr>
      <vt:lpstr>Σαπούνια 3/4</vt:lpstr>
      <vt:lpstr>Σαπούνια 4/4</vt:lpstr>
      <vt:lpstr>Συνθετικά απορρυπαντικά και δέρμα 1/2</vt:lpstr>
      <vt:lpstr>Συνθετικά απορρυπαντικά και δέρμα 2/2</vt:lpstr>
      <vt:lpstr>Δερματίτιδα εξ’ επαφής με σαπούνια  ή απορρυπαντικά</vt:lpstr>
      <vt:lpstr>Φορμαλδεΰδη</vt:lpstr>
      <vt:lpstr>Χλωρίνη 1/2</vt:lpstr>
      <vt:lpstr>Χλωρίνη 2/2</vt:lpstr>
      <vt:lpstr>Εντομοκτόνα - Παρασιτοκτόνα – Λιπάσματα και δέρμα</vt:lpstr>
      <vt:lpstr>Εντομοκτόνα - Παρασιτοκτόνα</vt:lpstr>
      <vt:lpstr>Πύρεθρο</vt:lpstr>
      <vt:lpstr>Νικοτίνη</vt:lpstr>
      <vt:lpstr>Χλωριωμένοι υδρογονάνθρακες</vt:lpstr>
      <vt:lpstr>Οργανικά φωσφορικά άλατα</vt:lpstr>
      <vt:lpstr>Οργανικές ενώσεις αρσενικού</vt:lpstr>
      <vt:lpstr>Μυκητιοκτόνα</vt:lpstr>
      <vt:lpstr>Σκοροκτόνα 1/2</vt:lpstr>
      <vt:lpstr>Σκοροκτόνα 2/2</vt:lpstr>
      <vt:lpstr>Τρωκτικοκτόνα</vt:lpstr>
      <vt:lpstr>Λιπάσματα 1/3</vt:lpstr>
      <vt:lpstr>Λιπάσματα 2/3</vt:lpstr>
      <vt:lpstr>Λιπάσματα 3/3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Περιβαλλοντική Αισθητική</dc:title>
  <dc:creator>opencourses@teiath.gr</dc:creator>
  <cp:lastModifiedBy>fkaram2</cp:lastModifiedBy>
  <cp:revision>8</cp:revision>
  <dcterms:created xsi:type="dcterms:W3CDTF">2015-11-11T10:46:14Z</dcterms:created>
  <dcterms:modified xsi:type="dcterms:W3CDTF">2015-12-08T09:56:03Z</dcterms:modified>
</cp:coreProperties>
</file>