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53"/>
  </p:notesMasterIdLst>
  <p:handoutMasterIdLst>
    <p:handoutMasterId r:id="rId54"/>
  </p:handoutMasterIdLst>
  <p:sldIdLst>
    <p:sldId id="308" r:id="rId3"/>
    <p:sldId id="259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5" r:id="rId34"/>
    <p:sldId id="296" r:id="rId35"/>
    <p:sldId id="297" r:id="rId36"/>
    <p:sldId id="298" r:id="rId37"/>
    <p:sldId id="299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9" r:id="rId46"/>
    <p:sldId id="310" r:id="rId47"/>
    <p:sldId id="311" r:id="rId48"/>
    <p:sldId id="313" r:id="rId49"/>
    <p:sldId id="315" r:id="rId50"/>
    <p:sldId id="316" r:id="rId51"/>
    <p:sldId id="314" r:id="rId52"/>
  </p:sldIdLst>
  <p:sldSz cx="9144000" cy="6858000" type="screen4x3"/>
  <p:notesSz cx="7104063" cy="10234613"/>
  <p:custDataLst>
    <p:tags r:id="rId5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925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94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46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402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293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273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62D3F-0314-40E1-9409-3FCE42992E8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96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4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6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8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6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1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9B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en.wikipedia.org/wiki/User:Mikael_H%C3%A4ggstr%C3%B6m" TargetMode="External"/><Relationship Id="rId4" Type="http://schemas.openxmlformats.org/officeDocument/2006/relationships/hyperlink" Target="http://commons.wikimedia.org/wiki/File:Man_shadow_anatomy,_expanded_and_with_DVT.sv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ainstem#mediaviewer/File:1311_Brain_Stem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il.com/analizador/laboratorio/_sweat_chloride_analyzer__isesweat_cpd_18_2_3_1.html" TargetMode="External"/><Relationship Id="rId2" Type="http://schemas.openxmlformats.org/officeDocument/2006/relationships/hyperlink" Target="http://www.youtube.com/watch?feature=player_embedded&amp;v=833T1uyiiZ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BruceBlaus" TargetMode="Externa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Spinal_Tap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ip%20em" TargetMode="External"/><Relationship Id="rId4" Type="http://schemas.openxmlformats.org/officeDocument/2006/relationships/hyperlink" Target="http://en.wikipedia.org/wiki/Herpesviral_encephalitis#mediaviewer/File:Hsv_encephaliti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32185" y="1170865"/>
            <a:ext cx="8479631" cy="1470025"/>
          </a:xfrm>
        </p:spPr>
        <p:txBody>
          <a:bodyPr>
            <a:normAutofit/>
          </a:bodyPr>
          <a:lstStyle/>
          <a:p>
            <a:r>
              <a:rPr lang="el-GR" sz="3200" dirty="0"/>
              <a:t>Ανάλυση Βιολογικών Υγρών &amp; Εκκριμάτων (Θ)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3" cy="2520280"/>
          </a:xfrm>
        </p:spPr>
        <p:txBody>
          <a:bodyPr>
            <a:normAutofit/>
          </a:bodyPr>
          <a:lstStyle/>
          <a:p>
            <a:r>
              <a:rPr lang="el-GR" sz="2700" b="1" dirty="0" smtClean="0"/>
              <a:t>Ενότητα</a:t>
            </a:r>
            <a:r>
              <a:rPr lang="en-US" sz="2700" b="1" dirty="0" smtClean="0"/>
              <a:t> 12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Εγκεφαλονωτιαίο υγρό, ιδρώτας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l-GR" sz="2400" dirty="0"/>
              <a:t>Πέτρος Καρκαλούσος</a:t>
            </a:r>
          </a:p>
          <a:p>
            <a:r>
              <a:rPr lang="el-GR" sz="2400" dirty="0"/>
              <a:t>Καθηγητής εφαρμογών κλινικής χημείας – ΤΕΙ Αθηνών</a:t>
            </a:r>
          </a:p>
          <a:p>
            <a:r>
              <a:rPr lang="el-GR" sz="2400" dirty="0"/>
              <a:t>Τμήμα Ιατρικών Εργαστήριων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8658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Είδη </a:t>
            </a:r>
            <a:r>
              <a:rPr lang="el-GR" dirty="0" smtClean="0"/>
              <a:t>μηνιγγίτιδων</a:t>
            </a:r>
            <a:endParaRPr lang="el-GR" dirty="0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55576" y="1340768"/>
            <a:ext cx="6985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800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Βακτηριακή ή σηπτική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μηνιγγίτιδα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lvl="1">
              <a:spcBef>
                <a:spcPct val="80000"/>
              </a:spcBef>
              <a:defRPr/>
            </a:pPr>
            <a:r>
              <a:rPr lang="el-GR" sz="2400" dirty="0" err="1" smtClean="0">
                <a:latin typeface="+mn-lt"/>
              </a:rPr>
              <a:t>Haemoph</a:t>
            </a:r>
            <a:r>
              <a:rPr lang="en-US" sz="2400" dirty="0" smtClean="0">
                <a:latin typeface="+mn-lt"/>
              </a:rPr>
              <a:t>li</a:t>
            </a:r>
            <a:r>
              <a:rPr lang="el-GR" sz="2400" dirty="0" smtClean="0">
                <a:latin typeface="+mn-lt"/>
              </a:rPr>
              <a:t>lus </a:t>
            </a:r>
            <a:r>
              <a:rPr lang="el-GR" sz="2400" dirty="0">
                <a:latin typeface="+mn-lt"/>
              </a:rPr>
              <a:t>influenzae, Streptoco</a:t>
            </a:r>
            <a:r>
              <a:rPr lang="en-US" sz="2400" dirty="0">
                <a:latin typeface="+mn-lt"/>
              </a:rPr>
              <a:t>ccus</a:t>
            </a:r>
            <a:r>
              <a:rPr lang="el-GR" sz="2400" dirty="0">
                <a:latin typeface="+mn-lt"/>
              </a:rPr>
              <a:t> pneumoniae, Neisser</a:t>
            </a:r>
            <a:r>
              <a:rPr lang="en-US" sz="2400" dirty="0">
                <a:latin typeface="+mn-lt"/>
              </a:rPr>
              <a:t>i</a:t>
            </a:r>
            <a:r>
              <a:rPr lang="el-GR" sz="2400" dirty="0">
                <a:latin typeface="+mn-lt"/>
              </a:rPr>
              <a:t>a </a:t>
            </a:r>
            <a:r>
              <a:rPr lang="el-GR" sz="2400" dirty="0" smtClean="0">
                <a:latin typeface="+mn-lt"/>
              </a:rPr>
              <a:t>meningitides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800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Άσηπτη ή ιογενή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μηνιγγίτιδα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342900" indent="-342900">
              <a:spcBef>
                <a:spcPct val="800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Φυματιώδης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μηνιγγίτιδα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lvl="1">
              <a:spcBef>
                <a:spcPct val="80000"/>
              </a:spcBef>
              <a:defRPr/>
            </a:pPr>
            <a:r>
              <a:rPr lang="el-GR" sz="2400" dirty="0" err="1" smtClean="0">
                <a:latin typeface="+mn-lt"/>
              </a:rPr>
              <a:t>Mycobacter</a:t>
            </a:r>
            <a:r>
              <a:rPr lang="en-US" sz="2400" dirty="0" smtClean="0">
                <a:latin typeface="+mn-lt"/>
              </a:rPr>
              <a:t>i</a:t>
            </a:r>
            <a:r>
              <a:rPr lang="el-GR" sz="2400" dirty="0" smtClean="0">
                <a:latin typeface="+mn-lt"/>
              </a:rPr>
              <a:t>um tubercuIosis</a:t>
            </a:r>
            <a:r>
              <a:rPr lang="en-US" sz="2400" dirty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  <a:p>
            <a:pPr marL="342900" indent="-342900">
              <a:spcBef>
                <a:spcPct val="800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Μυκητιασική μηνιγγίτιδα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.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39552" y="5718447"/>
            <a:ext cx="7920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u="sng" dirty="0" smtClean="0">
                <a:latin typeface="+mn-lt"/>
              </a:rPr>
              <a:t>Περισσότερο </a:t>
            </a:r>
            <a:r>
              <a:rPr lang="el-GR" sz="2400" u="sng" dirty="0">
                <a:latin typeface="+mn-lt"/>
              </a:rPr>
              <a:t>επικίνδυνες είναι οι βακτηριακές μηνιγγίτιδες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28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εξετάσεις που θέτουν τη διάγνωση της </a:t>
            </a:r>
            <a:r>
              <a:rPr lang="el-GR" dirty="0" smtClean="0"/>
              <a:t>μηνιγγίτιδας</a:t>
            </a:r>
            <a:endParaRPr lang="el-GR" dirty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94453" y="1844824"/>
            <a:ext cx="7488113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2000" indent="-4320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Μεγάλος αριθμός </a:t>
            </a:r>
            <a:r>
              <a:rPr lang="el-GR" sz="2400" dirty="0" smtClean="0">
                <a:latin typeface="+mn-lt"/>
              </a:rPr>
              <a:t>κυττάρων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32000" indent="-4320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Η πλειοψηφία των κυττάρων είναι </a:t>
            </a:r>
            <a:r>
              <a:rPr lang="el-GR" sz="2400" dirty="0" smtClean="0">
                <a:latin typeface="+mn-lt"/>
              </a:rPr>
              <a:t>πολυμορφοπύρηνα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32000" indent="-4320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Χαμηλή τιμή </a:t>
            </a:r>
            <a:r>
              <a:rPr lang="el-GR" sz="2400" dirty="0" smtClean="0">
                <a:latin typeface="+mn-lt"/>
              </a:rPr>
              <a:t>γλυκόζης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32000" indent="-4320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Υψηλή τιμή </a:t>
            </a:r>
            <a:r>
              <a:rPr lang="el-GR" sz="2400" dirty="0" smtClean="0">
                <a:latin typeface="+mn-lt"/>
              </a:rPr>
              <a:t>λευκώματος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1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φυσικοί χαρακτήρες του </a:t>
            </a:r>
            <a:r>
              <a:rPr lang="el-GR" dirty="0" smtClean="0"/>
              <a:t>ΕΝΥ</a:t>
            </a:r>
            <a:endParaRPr lang="el-GR" dirty="0"/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67544" y="1052736"/>
            <a:ext cx="8426450" cy="555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Όψη: </a:t>
            </a:r>
            <a:r>
              <a:rPr lang="el-GR" sz="2400" dirty="0" smtClean="0">
                <a:latin typeface="+mn-lt"/>
              </a:rPr>
              <a:t>Το </a:t>
            </a:r>
            <a:r>
              <a:rPr lang="el-GR" sz="2400" dirty="0">
                <a:latin typeface="+mn-lt"/>
              </a:rPr>
              <a:t>φυσιολογικό ΕΝΥ έχει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διαυγή όψη </a:t>
            </a:r>
            <a:r>
              <a:rPr lang="el-GR" sz="2400" dirty="0">
                <a:latin typeface="+mn-lt"/>
              </a:rPr>
              <a:t>σαν νερό. Το παθολογικό ΕΝΥ μπορεί να έχει μια ελαφριά θολερότητα ή να είναι έντονα θολό.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Πήγμα: </a:t>
            </a:r>
            <a:r>
              <a:rPr lang="el-GR" sz="2400" dirty="0">
                <a:latin typeface="+mn-lt"/>
              </a:rPr>
              <a:t>Το φυσιολογικό ΕΝΥ δεν πήζει, γιατί δεν περιέχει ινωδογόνο, αλλά το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παθολογικό πήζει </a:t>
            </a:r>
            <a:r>
              <a:rPr lang="el-GR" sz="2400" dirty="0">
                <a:latin typeface="+mn-lt"/>
              </a:rPr>
              <a:t>όταν περιέχει πολύ λεύκωμα. 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Χρώμα: </a:t>
            </a:r>
            <a:r>
              <a:rPr lang="el-GR" sz="2400" dirty="0">
                <a:latin typeface="+mn-lt"/>
              </a:rPr>
              <a:t>Το φυσιολογικό ΕΝΥ είναι τελείως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άχρωμο. </a:t>
            </a:r>
            <a:r>
              <a:rPr lang="el-GR" sz="2400" dirty="0">
                <a:latin typeface="+mn-lt"/>
              </a:rPr>
              <a:t>Παθολογικά γίνεται κιτρινωπό λόγω αιμορραγίας.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Ειδικό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βάρος: </a:t>
            </a:r>
            <a:r>
              <a:rPr lang="el-GR" sz="2400" dirty="0">
                <a:latin typeface="+mn-lt"/>
              </a:rPr>
              <a:t>Το ειδικό βάρος του ΕΝΥ είναι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1005 - 1009</a:t>
            </a:r>
            <a:r>
              <a:rPr lang="el-GR" sz="2400" dirty="0">
                <a:latin typeface="+mn-lt"/>
              </a:rPr>
              <a:t>. Το υγρό των κοιλιών του εγκεφάλου έχει ειδικό βάρος 1002 - 1004.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pH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>
                <a:latin typeface="+mn-lt"/>
              </a:rPr>
              <a:t>Συνήθως είναι 7,30 - 7,45.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0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Η κυτταρολογική εξέταση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(1 </a:t>
            </a:r>
            <a:r>
              <a:rPr lang="el-GR" sz="3600" b="0" dirty="0"/>
              <a:t>από 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" name="1 - TextBox"/>
          <p:cNvSpPr txBox="1"/>
          <p:nvPr/>
        </p:nvSpPr>
        <p:spPr>
          <a:xfrm>
            <a:off x="395536" y="1604788"/>
            <a:ext cx="6481762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600" b="1" dirty="0">
                <a:solidFill>
                  <a:srgbClr val="9B0000"/>
                </a:solidFill>
                <a:latin typeface="+mn-lt"/>
              </a:rPr>
              <a:t>Είναι η πιο επείγουσα εξέταση του ΕΝΥ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l-GR" sz="2400" dirty="0">
                <a:latin typeface="+mn-lt"/>
              </a:rPr>
              <a:t>Γίνεται σε κυτταρομετρικές </a:t>
            </a:r>
            <a:r>
              <a:rPr lang="el-GR" sz="2400" dirty="0" smtClean="0">
                <a:latin typeface="+mn-lt"/>
              </a:rPr>
              <a:t>πλάκες 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sz="2400" dirty="0" smtClean="0">
                <a:latin typeface="+mn-lt"/>
              </a:rPr>
              <a:t>Improved Neubauer</a:t>
            </a:r>
            <a:r>
              <a:rPr lang="el-GR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Fuchs </a:t>
            </a:r>
            <a:r>
              <a:rPr lang="en-US" sz="2400" dirty="0" smtClean="0">
                <a:latin typeface="+mn-lt"/>
              </a:rPr>
              <a:t>Rosenthal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755575" y="4869160"/>
            <a:ext cx="7795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Δεν απαιτείται αραίωση του δείγματος πριν τη μέτρηση γιατί  το ΕΝΥ </a:t>
            </a:r>
            <a:r>
              <a:rPr lang="el-GR" sz="2400">
                <a:latin typeface="+mn-lt"/>
              </a:rPr>
              <a:t>είναι </a:t>
            </a:r>
            <a:r>
              <a:rPr lang="el-GR" sz="2400" smtClean="0">
                <a:latin typeface="+mn-lt"/>
              </a:rPr>
              <a:t>διαυγές </a:t>
            </a:r>
            <a:r>
              <a:rPr lang="el-GR" sz="2400" dirty="0">
                <a:latin typeface="+mn-lt"/>
              </a:rPr>
              <a:t>σαν νερό.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438" t="9643" r="5594" b="9041"/>
          <a:stretch/>
        </p:blipFill>
        <p:spPr bwMode="auto">
          <a:xfrm>
            <a:off x="5976730" y="2385390"/>
            <a:ext cx="2955235" cy="15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852464" y="3907795"/>
            <a:ext cx="320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+mn-lt"/>
              </a:rPr>
              <a:t>Πλάκα </a:t>
            </a:r>
            <a:r>
              <a:rPr lang="en-US" sz="1400" dirty="0" smtClean="0">
                <a:latin typeface="+mn-lt"/>
              </a:rPr>
              <a:t>Fuchs Rosenthal</a:t>
            </a:r>
            <a:endParaRPr lang="el-GR" sz="1400" dirty="0">
              <a:latin typeface="+mn-lt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6157475" y="4363016"/>
            <a:ext cx="2894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10900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Η κυτταρολογική εξέταση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pic>
        <p:nvPicPr>
          <p:cNvPr id="20482" name="1 -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4640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148064" y="2910134"/>
            <a:ext cx="345638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Το εσωτερικό της πλάκας </a:t>
            </a:r>
            <a:r>
              <a:rPr lang="en-US" sz="2400" dirty="0" smtClean="0">
                <a:latin typeface="+mn-lt"/>
              </a:rPr>
              <a:t>Fuchs Rosental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938" y="5804248"/>
                <a:ext cx="8790612" cy="782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Αριθμός</m:t>
                          </m:r>
                          <m:r>
                            <a:rPr lang="el-GR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κυττάρων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𝑚𝑙</m:t>
                          </m:r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Αριθμός</m:t>
                          </m:r>
                          <m:r>
                            <a:rPr lang="el-GR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κυττάρων</m:t>
                          </m:r>
                          <m:r>
                            <a:rPr lang="el-GR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που</m:t>
                          </m:r>
                          <m:r>
                            <a:rPr lang="el-GR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μετρήθη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𝜅𝛼𝜈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 ×</m:t>
                          </m:r>
                          <m:f>
                            <m:fPr>
                              <m:type m:val="lin"/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den>
                          </m:f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3,2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8" y="5804248"/>
                <a:ext cx="8790612" cy="78271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5168592" y="4941168"/>
            <a:ext cx="268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664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Φυσιολογικοί μικροσκοπικοί χαρακτήρες του ΕΝΥ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3953" y="2348880"/>
            <a:ext cx="7776095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"/>
              </a:spcBef>
              <a:tabLst>
                <a:tab pos="1439863" algn="l"/>
              </a:tabLst>
            </a:pPr>
            <a:r>
              <a:rPr lang="el-GR" sz="2400" dirty="0">
                <a:latin typeface="+mn-lt"/>
              </a:rPr>
              <a:t>Φυσιολογικά </a:t>
            </a:r>
            <a:r>
              <a:rPr lang="el-GR" sz="2400" dirty="0" smtClean="0">
                <a:latin typeface="+mn-lt"/>
              </a:rPr>
              <a:t>υπάρχουν </a:t>
            </a:r>
          </a:p>
          <a:p>
            <a:pPr algn="ctr">
              <a:lnSpc>
                <a:spcPct val="150000"/>
              </a:lnSpc>
              <a:spcBef>
                <a:spcPct val="5000"/>
              </a:spcBef>
              <a:tabLst>
                <a:tab pos="1439863" algn="l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λίγα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μονοπύρηνα κύτταρα </a:t>
            </a:r>
            <a:r>
              <a:rPr lang="el-GR" sz="2400" dirty="0">
                <a:latin typeface="+mn-lt"/>
              </a:rPr>
              <a:t>(0 – 5 / μ</a:t>
            </a:r>
            <a:r>
              <a:rPr lang="en-US" sz="2400" dirty="0">
                <a:latin typeface="+mn-lt"/>
              </a:rPr>
              <a:t>l</a:t>
            </a:r>
            <a:r>
              <a:rPr lang="en-US" sz="2400" dirty="0" smtClean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4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Παθολογικοί μικροσκοπικοί χαρακτήρες του </a:t>
            </a:r>
            <a:r>
              <a:rPr lang="el-GR" sz="4400" dirty="0" smtClean="0"/>
              <a:t>ΕΝΥ </a:t>
            </a:r>
            <a:r>
              <a:rPr lang="el-GR" sz="3600" b="0" dirty="0" smtClean="0"/>
              <a:t>(1 </a:t>
            </a:r>
            <a:r>
              <a:rPr lang="el-GR" sz="3600" b="0" dirty="0"/>
              <a:t>από 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251520" y="1772816"/>
            <a:ext cx="8642350" cy="39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96000" indent="-3960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Πολυμορφοπύρηνα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ουδετερόφιλα </a:t>
            </a:r>
            <a:r>
              <a:rPr lang="el-GR" sz="2400" dirty="0">
                <a:latin typeface="+mn-lt"/>
              </a:rPr>
              <a:t>(μηνιγγιτιδόκοκκος, πνευμονιόκοκκος, αιμόφιλος, ιογενείς μηνιγγοεγκεφαλίτιδες, φυματιώδης μηνιγγίτιδα). </a:t>
            </a:r>
          </a:p>
          <a:p>
            <a:pPr marL="396000" indent="-3960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Λεμφοκύτταρα</a:t>
            </a:r>
            <a:r>
              <a:rPr lang="el-GR" sz="2400" b="1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άλλα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μονοκύτταρα. </a:t>
            </a:r>
            <a:r>
              <a:rPr lang="el-GR" sz="2400" dirty="0">
                <a:latin typeface="+mn-lt"/>
              </a:rPr>
              <a:t>Και τα δύο μαζί λέγονται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μονοπύρηνα κύτταρα </a:t>
            </a:r>
            <a:r>
              <a:rPr lang="el-GR" sz="2400" dirty="0">
                <a:latin typeface="+mn-lt"/>
              </a:rPr>
              <a:t>(ιογενείς και γενικά τις άσηπτες μηνιγγίτιδες, στη φυματιώδη και μυκητιακή μηνιγγίτιδα).</a:t>
            </a:r>
          </a:p>
          <a:p>
            <a:pPr marL="396000" indent="-3960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Ιστιοκύτταρα</a:t>
            </a:r>
            <a:r>
              <a:rPr lang="el-GR" sz="2400" b="1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(ιογενείς άσηπτες μηνιγγίτιδες αλλά και στις μικροβιακές μαζί με όλα τα άλλα κύτταρα).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47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Παθολογικοί μικροσκοπικοί χαρακτήρες του </a:t>
            </a:r>
            <a:r>
              <a:rPr lang="el-GR" sz="4400" dirty="0" smtClean="0"/>
              <a:t>ΕΝΥ </a:t>
            </a:r>
            <a:r>
              <a:rPr lang="el-GR" sz="3600" b="0" dirty="0" smtClean="0"/>
              <a:t>(2 </a:t>
            </a:r>
            <a:r>
              <a:rPr lang="el-GR" sz="3600" b="0" dirty="0"/>
              <a:t>από 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51520" y="1458820"/>
            <a:ext cx="8892480" cy="531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Λεμφοβλάστες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(κυρίως στην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οξεία λεμφογενή λευχαιμία των παιδιών).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Λεμφοειδή, μεγάλα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λεμφοκύτταρα</a:t>
            </a:r>
            <a:r>
              <a:rPr lang="el-GR" sz="2400" b="1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πλασματοκύτταρα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(στην σκλήρυνση κατά πλάκας, στην υποξεία σκληρυντική λευκοεγκεφαλοπάθεια, σε αντιδράσεις τύπου επιβραδυνομένης υπερευαισθησίας, στις υποξείες ιογενείς εγκεφαλίτιδες και σε όγκους  εγκεφάλου).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Μακροφάγα κύτταρα</a:t>
            </a:r>
            <a:r>
              <a:rPr lang="el-GR" sz="2400" b="1" dirty="0">
                <a:latin typeface="+mn-lt"/>
              </a:rPr>
              <a:t>. </a:t>
            </a:r>
            <a:endParaRPr lang="el-GR" sz="24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Ηωσινόφιλα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(μηνιγγίτιδα που οφείλεται σε πρωτόζωα).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Κύτταρα από το νευρικό ιστό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μετά από εγχειρήσεις στον εγκέφαλο</a:t>
            </a:r>
            <a:r>
              <a:rPr lang="en-US" sz="2400" dirty="0">
                <a:latin typeface="+mn-lt"/>
              </a:rPr>
              <a:t>)</a:t>
            </a:r>
            <a:r>
              <a:rPr lang="el-GR" sz="2400" dirty="0">
                <a:latin typeface="+mn-lt"/>
              </a:rPr>
              <a:t>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Νεοπλασματικά κύτταρα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(καρκίνος ΚΝΣ).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75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Παθολογικοί μικροσκοπικοί χαρακτήρες του </a:t>
            </a:r>
            <a:r>
              <a:rPr lang="el-GR" sz="4400" dirty="0" smtClean="0"/>
              <a:t>ΕΝΥ </a:t>
            </a:r>
            <a:r>
              <a:rPr lang="el-GR" sz="3600" b="0" dirty="0" smtClean="0"/>
              <a:t>(3 </a:t>
            </a:r>
            <a:r>
              <a:rPr lang="el-GR" sz="3600" b="0" dirty="0"/>
              <a:t>από 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67544" y="1484784"/>
            <a:ext cx="8496944" cy="49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B0000"/>
                </a:solidFill>
                <a:latin typeface="+mn-lt"/>
              </a:rPr>
              <a:t>T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λιποφάγα :</a:t>
            </a:r>
            <a:r>
              <a:rPr lang="el-GR" sz="2400" dirty="0" smtClean="0">
                <a:latin typeface="+mn-lt"/>
              </a:rPr>
              <a:t> Πρόκειται </a:t>
            </a:r>
            <a:r>
              <a:rPr lang="el-GR" sz="2400" dirty="0">
                <a:latin typeface="+mn-lt"/>
              </a:rPr>
              <a:t>για µακροφάγα που περιέχουν λίπος που  προέρχεται από εξωγενές λιπώδες υλικό ή από µεµβράνες φαγοκυττωµένων κυττάρων.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Τα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ερυθροφάγα :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Τα ερυθροφάγα έχουν φαγοκυτταρώσει ερυθρά αιμοσφαίρια και είναι ενδεικτικά της υπαραχνοειδούς αιμορραγίας. Όταν περιέχουν στο κυτταρόπλασμά τους καφέ - μαύρα κοκκία αιμοσιδηρίνης (μετά από χρώση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Rous</a:t>
            </a:r>
            <a:r>
              <a:rPr lang="el-GR" sz="2400" dirty="0">
                <a:latin typeface="+mn-lt"/>
              </a:rPr>
              <a:t>) ονομάζονται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σιδηροφάγα.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Τα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ουδετεροφάγα :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Πρόκειται για µακροφάγα που έχουν φαγοκυτταρώσει ένα ή περισσότερα ουδετερόφιλα.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0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Παθολογικοί μικροσκοπικοί χαρακτήρες του </a:t>
            </a:r>
            <a:r>
              <a:rPr lang="el-GR" sz="4400" dirty="0" smtClean="0"/>
              <a:t>ΕΝΥ </a:t>
            </a:r>
            <a:r>
              <a:rPr lang="el-GR" sz="3600" b="0" dirty="0" smtClean="0"/>
              <a:t>(4 </a:t>
            </a:r>
            <a:r>
              <a:rPr lang="el-GR" sz="3600" b="0" dirty="0"/>
              <a:t>από 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5605" name="6 - TextBox"/>
          <p:cNvSpPr txBox="1">
            <a:spLocks noChangeArrowheads="1"/>
          </p:cNvSpPr>
          <p:nvPr/>
        </p:nvSpPr>
        <p:spPr bwMode="auto">
          <a:xfrm>
            <a:off x="2195736" y="2348880"/>
            <a:ext cx="244971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Πολυμορφοπύρηνο</a:t>
            </a:r>
          </a:p>
        </p:txBody>
      </p:sp>
      <p:pic>
        <p:nvPicPr>
          <p:cNvPr id="256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1944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7 - TextBox"/>
          <p:cNvSpPr txBox="1">
            <a:spLocks noChangeArrowheads="1"/>
          </p:cNvSpPr>
          <p:nvPr/>
        </p:nvSpPr>
        <p:spPr bwMode="auto">
          <a:xfrm>
            <a:off x="4644008" y="3717032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Λεμφοκύτταρο</a:t>
            </a:r>
          </a:p>
        </p:txBody>
      </p:sp>
      <p:pic>
        <p:nvPicPr>
          <p:cNvPr id="256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15128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8 - TextBox"/>
          <p:cNvSpPr txBox="1">
            <a:spLocks noChangeArrowheads="1"/>
          </p:cNvSpPr>
          <p:nvPr/>
        </p:nvSpPr>
        <p:spPr bwMode="auto">
          <a:xfrm>
            <a:off x="2843337" y="5301332"/>
            <a:ext cx="1465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Ηωσινόφιλο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365104"/>
            <a:ext cx="12954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4644008" y="2564904"/>
            <a:ext cx="1223962" cy="0"/>
          </a:xfrm>
          <a:prstGeom prst="straightConnector1">
            <a:avLst/>
          </a:prstGeom>
          <a:ln cmpd="thinThick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flipH="1">
            <a:off x="3491880" y="3933056"/>
            <a:ext cx="1079500" cy="0"/>
          </a:xfrm>
          <a:prstGeom prst="straightConnector1">
            <a:avLst/>
          </a:prstGeom>
          <a:ln cmpd="thinThick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4788024" y="5517232"/>
            <a:ext cx="1223963" cy="0"/>
          </a:xfrm>
          <a:prstGeom prst="straightConnector1">
            <a:avLst/>
          </a:prstGeom>
          <a:ln cmpd="thinThick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14" name="Ορθογώνιο 8"/>
          <p:cNvSpPr/>
          <p:nvPr/>
        </p:nvSpPr>
        <p:spPr>
          <a:xfrm>
            <a:off x="2393790" y="6232826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25028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Που βρίσκεται το ε</a:t>
            </a:r>
            <a:r>
              <a:rPr lang="el-GR" dirty="0" smtClean="0"/>
              <a:t>γκεφαλονωτιαίο υγρό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650492" cy="413300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108714" y="5802399"/>
            <a:ext cx="51125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4"/>
              </a:rPr>
              <a:t>Human Anatomy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latin typeface="+mn-lt"/>
                <a:hlinkClick r:id="rId5" tooltip="en:User:Mikael Häggström"/>
              </a:rPr>
              <a:t>Mikael </a:t>
            </a:r>
            <a:r>
              <a:rPr lang="en-US" sz="1100" dirty="0">
                <a:latin typeface="+mn-lt"/>
                <a:hlinkClick r:id="rId5" tooltip="en:User:Mikael Häggström"/>
              </a:rPr>
              <a:t>Häggström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l-G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7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τραυματική παρακέντηση </a:t>
            </a:r>
            <a:r>
              <a:rPr lang="el-GR" sz="3200" b="0" dirty="0"/>
              <a:t>(1 από 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26627" name="3 - TextBox"/>
          <p:cNvSpPr txBox="1">
            <a:spLocks noChangeArrowheads="1"/>
          </p:cNvSpPr>
          <p:nvPr/>
        </p:nvSpPr>
        <p:spPr bwMode="auto">
          <a:xfrm>
            <a:off x="758355" y="1100048"/>
            <a:ext cx="7704138" cy="9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+mn-lt"/>
              </a:rPr>
              <a:t>H </a:t>
            </a:r>
            <a:r>
              <a:rPr lang="el-GR" sz="2400" dirty="0">
                <a:latin typeface="+mn-lt"/>
              </a:rPr>
              <a:t>τραυματική παρακέντηση (αίμα στο ΕΝΥ από το τρύπημα) δημιουργεί πολλά προβλήματα στη γενική εξέταση του ΕΝΥ.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758355" y="2132856"/>
            <a:ext cx="7704138" cy="407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Αλλάζει το χρώμα από ροζ σε κόκκινο.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Αυξάνει η συγκέντρωση του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λευκώματος</a:t>
            </a:r>
            <a:r>
              <a:rPr lang="el-GR" sz="2400" dirty="0">
                <a:latin typeface="+mn-lt"/>
              </a:rPr>
              <a:t> και πρέπει να γίνει διόρθωση.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Αυξάνει ο αριθμός των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λευκών αιμοσφαιρίων</a:t>
            </a:r>
            <a:r>
              <a:rPr lang="el-GR" sz="2400" dirty="0">
                <a:solidFill>
                  <a:srgbClr val="80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πρέπει να γίνει διόρθωση.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Υπάρχουν μέσα στο ΕΝΥ παλιά (ενδογενή) και νέα (παρακέντησης)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ερυθρά αιμοσφαίρια </a:t>
            </a:r>
            <a:r>
              <a:rPr lang="el-GR" sz="2400" dirty="0">
                <a:latin typeface="+mn-lt"/>
              </a:rPr>
              <a:t>που πρέπει να διακριθούν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1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τραυματική παρακέντηση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pic>
        <p:nvPicPr>
          <p:cNvPr id="27650" name="1 -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00213"/>
            <a:ext cx="41052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3 - TextBox"/>
          <p:cNvSpPr txBox="1">
            <a:spLocks noChangeArrowheads="1"/>
          </p:cNvSpPr>
          <p:nvPr/>
        </p:nvSpPr>
        <p:spPr bwMode="auto">
          <a:xfrm>
            <a:off x="468090" y="4797425"/>
            <a:ext cx="39596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Παλιά και νέα ερυθρά </a:t>
            </a:r>
            <a:r>
              <a:rPr lang="el-GR" sz="2000" dirty="0" smtClean="0">
                <a:latin typeface="+mn-lt"/>
              </a:rPr>
              <a:t>αιμοσφαίρια</a:t>
            </a:r>
            <a:endParaRPr lang="el-GR" sz="2000" dirty="0">
              <a:latin typeface="+mn-lt"/>
            </a:endParaRPr>
          </a:p>
        </p:txBody>
      </p:sp>
      <p:pic>
        <p:nvPicPr>
          <p:cNvPr id="27651" name="2 -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41052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4962811" y="4806500"/>
            <a:ext cx="3755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Λύση των ερυθρών αιμοσφαιρίων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8" name="Ορθογώνιο 8"/>
          <p:cNvSpPr/>
          <p:nvPr/>
        </p:nvSpPr>
        <p:spPr>
          <a:xfrm>
            <a:off x="2088295" y="4563451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38917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Διόρθωση συγκέντρωσης πυοσφαιρίων </a:t>
            </a:r>
            <a:br>
              <a:rPr lang="el-GR" dirty="0"/>
            </a:br>
            <a:r>
              <a:rPr lang="el-GR" dirty="0"/>
              <a:t>στο </a:t>
            </a:r>
            <a:r>
              <a:rPr lang="el-GR" dirty="0" smtClean="0"/>
              <a:t>ΕΝΥ</a:t>
            </a:r>
            <a:endParaRPr lang="el-GR" dirty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31354" y="1340768"/>
            <a:ext cx="8712646" cy="2849242"/>
          </a:xfrm>
          <a:prstGeom prst="rect">
            <a:avLst/>
          </a:prstGeom>
          <a:solidFill>
            <a:srgbClr val="FFFE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60000" indent="-360000" eaLnBrk="0" hangingPunct="0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Μετρώνται τα λευκά αιμοσφαίρια του ασθενούς στο περιφερικό αίμα.</a:t>
            </a:r>
            <a:endParaRPr lang="el-GR" sz="2400" dirty="0">
              <a:latin typeface="+mn-lt"/>
            </a:endParaRPr>
          </a:p>
          <a:p>
            <a:pPr marL="360000" indent="-360000" eaLnBrk="0" hangingPunct="0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Μετρώνται τα ερυθρά αιμοσφαίρια του ασθενούς στο περιφερικό αίμα.</a:t>
            </a:r>
            <a:endParaRPr lang="el-GR" sz="2400" dirty="0">
              <a:latin typeface="+mn-lt"/>
            </a:endParaRPr>
          </a:p>
          <a:p>
            <a:pPr marL="360000" indent="-360000" eaLnBrk="0" hangingPunct="0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Μετρώνται τα ερυθρά αιμοσφαίρια στο ΕΝΥ.</a:t>
            </a:r>
            <a:endParaRPr lang="el-GR" sz="2400" dirty="0">
              <a:latin typeface="+mn-lt"/>
            </a:endParaRPr>
          </a:p>
          <a:p>
            <a:pPr marL="360000" indent="-360000" eaLnBrk="0" hangingPunct="0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Υπολογίζεται ο αριθμός των σύμφωνα με τον ακόλουθο τύπο</a:t>
            </a:r>
            <a:r>
              <a:rPr lang="el-GR" sz="2400" dirty="0" smtClean="0">
                <a:solidFill>
                  <a:srgbClr val="12101C"/>
                </a:solidFill>
                <a:latin typeface="+mn-lt"/>
                <a:cs typeface="Times New Roman" pitchFamily="18" charset="0"/>
              </a:rPr>
              <a:t>.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618" y="4437110"/>
                <a:ext cx="9006765" cy="1131913"/>
              </a:xfrm>
              <a:prstGeom prst="rect">
                <a:avLst/>
              </a:prstGeom>
              <a:noFill/>
              <a:ln>
                <a:solidFill>
                  <a:srgbClr val="9B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Πρόσθετα</m:t>
                      </m:r>
                      <m:r>
                        <a:rPr lang="el-G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λευκά</m:t>
                      </m:r>
                      <m:r>
                        <a:rPr lang="el-G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αιμοσφαίρια</m:t>
                      </m:r>
                      <m:r>
                        <a:rPr lang="el-G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Λευκά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αιμοσφαίρια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αίματος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</m:t>
                              </m:r>
                            </m:den>
                          </m:f>
                          <m:r>
                            <a:rPr lang="el-GR" b="0" i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ερυθρά</m:t>
                              </m:r>
                              <m: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αιμοσφαίρια</m:t>
                              </m:r>
                              <m: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ΕΝΥ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L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Ερυθρά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αιμοσφαίρια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αίματος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8" y="4437110"/>
                <a:ext cx="9006765" cy="11319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rgbClr val="9B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3"/>
          <p:cNvSpPr>
            <a:spLocks noChangeArrowheads="1"/>
          </p:cNvSpPr>
          <p:nvPr/>
        </p:nvSpPr>
        <p:spPr bwMode="auto">
          <a:xfrm rot="10800000" flipV="1">
            <a:off x="323689" y="5661248"/>
            <a:ext cx="8496622" cy="934358"/>
          </a:xfrm>
          <a:prstGeom prst="rect">
            <a:avLst/>
          </a:prstGeom>
          <a:solidFill>
            <a:srgbClr val="FFFE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14000"/>
              </a:lnSpc>
            </a:pPr>
            <a:r>
              <a:rPr lang="en-US" sz="2400" dirty="0">
                <a:latin typeface="+mn-lt"/>
                <a:ea typeface="Calibri" pitchFamily="34" charset="0"/>
                <a:cs typeface="Arial" charset="0"/>
              </a:rPr>
              <a:t>O </a:t>
            </a:r>
            <a:r>
              <a:rPr lang="el-GR" sz="2400" dirty="0">
                <a:latin typeface="+mn-lt"/>
                <a:ea typeface="Calibri" pitchFamily="34" charset="0"/>
                <a:cs typeface="Arial" charset="0"/>
              </a:rPr>
              <a:t>αριθμός που θα υπολογιστεί θα πρέπει να αφαιρεθεί από τον αριθμό των πυοσφαιρίων που μετρήθηκαν στο ΕΝΥ.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9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Οι βιοχημικοί χαρακτήρες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(1 </a:t>
            </a:r>
            <a:r>
              <a:rPr lang="el-GR" sz="3600" b="0" dirty="0"/>
              <a:t>από 8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10163" y="1838580"/>
            <a:ext cx="2160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600" b="1" dirty="0" smtClean="0">
                <a:solidFill>
                  <a:srgbClr val="9B0000"/>
                </a:solidFill>
                <a:latin typeface="+mn-lt"/>
              </a:rPr>
              <a:t>Γλυκόζη (Α)</a:t>
            </a:r>
            <a:endParaRPr lang="el-GR" sz="26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95288" y="2634632"/>
            <a:ext cx="860425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5000"/>
              </a:lnSpc>
              <a:spcBef>
                <a:spcPts val="3000"/>
              </a:spcBef>
            </a:pPr>
            <a:r>
              <a:rPr lang="el-GR" sz="2400" dirty="0">
                <a:latin typeface="+mn-lt"/>
              </a:rPr>
              <a:t>Πρόκειται για τη πλέον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επείγουσα</a:t>
            </a:r>
            <a:r>
              <a:rPr lang="el-GR" sz="2400" dirty="0">
                <a:latin typeface="+mn-lt"/>
              </a:rPr>
              <a:t> βιοχημική εξέταση αφού μαζί με την μέτρηση των κυττάρων βοηθά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στη διάκριση της μηνιγγίτιδας</a:t>
            </a:r>
            <a:r>
              <a:rPr lang="el-GR" sz="2400" dirty="0">
                <a:latin typeface="+mn-lt"/>
              </a:rPr>
              <a:t> σε μικροβιακή ή άσηπτη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(μειώνεται στη μικροβιακή). </a:t>
            </a:r>
          </a:p>
          <a:p>
            <a:pPr>
              <a:lnSpc>
                <a:spcPct val="125000"/>
              </a:lnSpc>
              <a:spcBef>
                <a:spcPts val="3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Ελάττωση της γλυκόζης παρατηρείται σε λοιμώξεις του ΕΝΥ.</a:t>
            </a:r>
            <a:r>
              <a:rPr lang="el-GR" sz="2400" b="1" dirty="0">
                <a:solidFill>
                  <a:srgbClr val="800000"/>
                </a:solidFill>
                <a:latin typeface="+mn-lt"/>
              </a:rPr>
              <a:t>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32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Οι βιοχημικοί χαρακτήρες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8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67544" y="1150254"/>
            <a:ext cx="22254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600" b="1" dirty="0">
                <a:solidFill>
                  <a:srgbClr val="9B0000"/>
                </a:solidFill>
                <a:latin typeface="+mn-lt"/>
              </a:rPr>
              <a:t>Γλυκόζη </a:t>
            </a:r>
            <a:r>
              <a:rPr lang="el-GR" sz="2600" b="1" dirty="0" smtClean="0">
                <a:solidFill>
                  <a:srgbClr val="9B0000"/>
                </a:solidFill>
                <a:latin typeface="+mn-lt"/>
              </a:rPr>
              <a:t>(Β)</a:t>
            </a:r>
            <a:endParaRPr lang="el-GR" sz="26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30311" y="1629731"/>
            <a:ext cx="8569200" cy="481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80975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sz="2300" dirty="0">
                <a:latin typeface="+mn-lt"/>
              </a:rPr>
              <a:t>Στον ενήλικο περνά στο ΕΝΥ το </a:t>
            </a:r>
            <a:r>
              <a:rPr lang="el-GR" sz="2300" b="1" dirty="0">
                <a:solidFill>
                  <a:srgbClr val="9B0000"/>
                </a:solidFill>
                <a:latin typeface="+mn-lt"/>
              </a:rPr>
              <a:t>50 - 60% </a:t>
            </a:r>
            <a:r>
              <a:rPr lang="el-GR" sz="2300" dirty="0">
                <a:latin typeface="+mn-lt"/>
              </a:rPr>
              <a:t>της γλυκόζης του αίματος. </a:t>
            </a:r>
          </a:p>
          <a:p>
            <a:pPr marL="180975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sz="2300" dirty="0">
                <a:latin typeface="+mn-lt"/>
              </a:rPr>
              <a:t>Αντίθετα στα νεογνά και βρέφη, επειδή δεν έχει εγκατασταθεί ο αιμοαγγειακός φραγμός περνά στο ΕΝΥ όλη η γλυκόζη του πλάσματος. </a:t>
            </a:r>
          </a:p>
          <a:p>
            <a:pPr marL="180975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sz="2300" dirty="0">
                <a:latin typeface="+mn-lt"/>
              </a:rPr>
              <a:t>Φυσιολογική αύξηση της γλυκόζης στο ΕΝΥ παρατηρείται κατά την έμμηνο ρύση και την εγκυμοσύνη. </a:t>
            </a:r>
          </a:p>
          <a:p>
            <a:pPr marL="180975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sz="2300" dirty="0">
                <a:latin typeface="+mn-lt"/>
              </a:rPr>
              <a:t>Οι τιμές αναφοράς στους ενήλικες είναι: 50 - 70 mg/d</a:t>
            </a:r>
            <a:r>
              <a:rPr lang="en-US" sz="2300" dirty="0">
                <a:latin typeface="+mn-lt"/>
              </a:rPr>
              <a:t>l</a:t>
            </a:r>
            <a:r>
              <a:rPr lang="el-GR" sz="2300" dirty="0">
                <a:latin typeface="+mn-lt"/>
              </a:rPr>
              <a:t>. Για να αξιολογηθεί μια αυξημένη τιμή γλυκόζης στο ΕΝΥ </a:t>
            </a:r>
            <a:r>
              <a:rPr lang="el-GR" sz="2300" b="1" dirty="0">
                <a:solidFill>
                  <a:srgbClr val="9B0000"/>
                </a:solidFill>
                <a:latin typeface="+mn-lt"/>
              </a:rPr>
              <a:t>πρέπει να γίνει προσδιορισμός της γλυκόζης και στο αίμα. </a:t>
            </a:r>
          </a:p>
          <a:p>
            <a:pPr marL="180975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sz="2300" dirty="0">
                <a:latin typeface="+mn-lt"/>
              </a:rPr>
              <a:t>Αύξηση της γλυκόζης στο ΕΝΥ συμβαίνει πολύ σπάνια και οφείλεται είτε σε αύξηση της γλυκόζης του αίματος, είτε σε νόσους του ΚΝΣ.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5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Οι βιοχημικοί χαρακτήρες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(3 </a:t>
            </a:r>
            <a:r>
              <a:rPr lang="el-GR" sz="3600" b="0" dirty="0"/>
              <a:t>από 8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83568" y="1398794"/>
            <a:ext cx="29523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600" b="1" dirty="0">
                <a:solidFill>
                  <a:srgbClr val="9B0000"/>
                </a:solidFill>
                <a:latin typeface="+mn-lt"/>
              </a:rPr>
              <a:t>Ολικό </a:t>
            </a:r>
            <a:r>
              <a:rPr lang="el-GR" sz="2600" b="1" dirty="0" smtClean="0">
                <a:solidFill>
                  <a:srgbClr val="9B0000"/>
                </a:solidFill>
                <a:latin typeface="+mn-lt"/>
              </a:rPr>
              <a:t>λεύκωμα (Α)</a:t>
            </a:r>
            <a:endParaRPr lang="el-GR" sz="26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23850" y="1913484"/>
            <a:ext cx="8494713" cy="318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defTabSz="1255713">
              <a:lnSpc>
                <a:spcPct val="150000"/>
              </a:lnSpc>
              <a:spcBef>
                <a:spcPts val="3000"/>
              </a:spcBef>
            </a:pPr>
            <a:r>
              <a:rPr lang="el-GR" sz="2400" dirty="0">
                <a:latin typeface="+mn-lt"/>
              </a:rPr>
              <a:t>Ο ποσοτικός προσδιορισμός των πρωτεϊνών στο ΕΝΥ αποτελεί την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τρίτη κατά σειρά επείγουσα εξέταση </a:t>
            </a:r>
            <a:r>
              <a:rPr lang="el-GR" sz="2400" dirty="0">
                <a:latin typeface="+mn-lt"/>
              </a:rPr>
              <a:t>του </a:t>
            </a:r>
            <a:r>
              <a:rPr lang="el-GR" sz="2400" dirty="0" smtClean="0">
                <a:latin typeface="+mn-lt"/>
              </a:rPr>
              <a:t>ΕΝΥ.</a:t>
            </a:r>
          </a:p>
          <a:p>
            <a:pPr marL="357188" defTabSz="1255713">
              <a:lnSpc>
                <a:spcPct val="150000"/>
              </a:lnSpc>
              <a:spcBef>
                <a:spcPts val="3000"/>
              </a:spcBef>
            </a:pPr>
            <a:r>
              <a:rPr lang="el-GR" sz="2400" dirty="0" smtClean="0">
                <a:latin typeface="+mn-lt"/>
              </a:rPr>
              <a:t>Φυσιολογικά </a:t>
            </a:r>
            <a:r>
              <a:rPr lang="el-GR" sz="2400" dirty="0">
                <a:latin typeface="+mn-lt"/>
              </a:rPr>
              <a:t>στο ΕΝΥ υπάρχει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ένα μικρό ποσό λευκώματος </a:t>
            </a:r>
            <a:r>
              <a:rPr lang="el-GR" sz="2400" dirty="0">
                <a:latin typeface="+mn-lt"/>
              </a:rPr>
              <a:t>αποτελούμενο κυρίως από αλβουμίνη (Άνδρες &lt; 60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dl</a:t>
            </a:r>
            <a:r>
              <a:rPr lang="el-GR" sz="2400" dirty="0">
                <a:latin typeface="+mn-lt"/>
              </a:rPr>
              <a:t>, Γυναίκες &lt; 50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dl</a:t>
            </a:r>
            <a:r>
              <a:rPr lang="el-GR" sz="2400" dirty="0">
                <a:latin typeface="+mn-lt"/>
              </a:rPr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5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Οι βιοχημικοί χαρακτήρες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(4 </a:t>
            </a:r>
            <a:r>
              <a:rPr lang="el-GR" sz="3600" b="0" dirty="0"/>
              <a:t>από 8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39807" y="1337911"/>
            <a:ext cx="33993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600" b="1" dirty="0">
                <a:solidFill>
                  <a:srgbClr val="9B0000"/>
                </a:solidFill>
                <a:latin typeface="+mn-lt"/>
              </a:rPr>
              <a:t>Ολικό λεύκωμα </a:t>
            </a:r>
            <a:r>
              <a:rPr lang="el-GR" sz="2600" b="1" dirty="0" smtClean="0">
                <a:solidFill>
                  <a:srgbClr val="9B0000"/>
                </a:solidFill>
                <a:latin typeface="+mn-lt"/>
              </a:rPr>
              <a:t>(Β)</a:t>
            </a:r>
            <a:endParaRPr lang="el-GR" sz="26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39807" y="1844824"/>
            <a:ext cx="8494713" cy="49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55713">
              <a:lnSpc>
                <a:spcPct val="114000"/>
              </a:lnSpc>
              <a:spcBef>
                <a:spcPts val="1000"/>
              </a:spcBef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Αύξηση</a:t>
            </a:r>
            <a:r>
              <a:rPr lang="el-GR" sz="2400" dirty="0">
                <a:latin typeface="+mn-lt"/>
              </a:rPr>
              <a:t> του ποσού των πρωτεϊνών παρατηρείται σε όλες σχεδόν τις παθήσεις του ΚΝΣ, αλλά και νόσων όταν υπάρχει αύξηση των πρωτεϊνών στο αίμα. </a:t>
            </a:r>
          </a:p>
          <a:p>
            <a:pPr marL="360000" indent="-360000" defTabSz="1255713">
              <a:lnSpc>
                <a:spcPct val="114000"/>
              </a:lnSpc>
              <a:spcBef>
                <a:spcPts val="1000"/>
              </a:spcBef>
              <a:tabLst>
                <a:tab pos="361950" algn="l"/>
                <a:tab pos="447675" algn="l"/>
                <a:tab pos="714375" algn="l"/>
              </a:tabLst>
              <a:defRPr/>
            </a:pPr>
            <a:r>
              <a:rPr lang="el-GR" sz="2400" dirty="0">
                <a:latin typeface="+mn-lt"/>
              </a:rPr>
              <a:t>Οι μηχανισμοί της αυξήσεως είναι κατά κύριο λόγο: </a:t>
            </a:r>
          </a:p>
          <a:p>
            <a:pPr marL="914400" lvl="1" indent="-457200" defTabSz="1255713">
              <a:lnSpc>
                <a:spcPct val="114000"/>
              </a:lnSpc>
              <a:spcBef>
                <a:spcPts val="1000"/>
              </a:spcBef>
              <a:buFont typeface="+mj-lt"/>
              <a:buAutoNum type="arabicPeriod"/>
              <a:tabLst>
                <a:tab pos="0" algn="l"/>
                <a:tab pos="447675" algn="l"/>
                <a:tab pos="714375" algn="l"/>
              </a:tabLst>
              <a:defRPr/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αυξημένη διαπερατότητα των τριχοειδών αγγείων του χοριοειδούς    πλέγματος (στις μηνιγγίτιδες), </a:t>
            </a:r>
          </a:p>
          <a:p>
            <a:pPr marL="914400" lvl="1" indent="-457200" defTabSz="1255713">
              <a:lnSpc>
                <a:spcPct val="114000"/>
              </a:lnSpc>
              <a:spcBef>
                <a:spcPts val="1000"/>
              </a:spcBef>
              <a:buFont typeface="+mj-lt"/>
              <a:buAutoNum type="arabicPeriod"/>
              <a:tabLst>
                <a:tab pos="361950" algn="l"/>
                <a:tab pos="447675" algn="l"/>
                <a:tab pos="714375" algn="l"/>
              </a:tabLst>
              <a:defRPr/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αύξηση ορισμένων πρωτεϊνικών κλασμάτων στο αίμα,</a:t>
            </a:r>
          </a:p>
          <a:p>
            <a:pPr marL="914400" lvl="1" indent="-457200" defTabSz="1255713">
              <a:lnSpc>
                <a:spcPct val="114000"/>
              </a:lnSpc>
              <a:spcBef>
                <a:spcPts val="1000"/>
              </a:spcBef>
              <a:buFont typeface="+mj-lt"/>
              <a:buAutoNum type="arabicPeriod"/>
              <a:tabLst>
                <a:tab pos="361950" algn="l"/>
                <a:tab pos="447675" algn="l"/>
                <a:tab pos="714375" algn="l"/>
              </a:tabLst>
              <a:defRPr/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τοπική παραγωγή ανοσοσφαιρινών, </a:t>
            </a:r>
          </a:p>
          <a:p>
            <a:pPr marL="914400" lvl="1" indent="-457200" defTabSz="1255713">
              <a:lnSpc>
                <a:spcPct val="114000"/>
              </a:lnSpc>
              <a:spcBef>
                <a:spcPts val="1000"/>
              </a:spcBef>
              <a:buFont typeface="+mj-lt"/>
              <a:buAutoNum type="arabicPeriod"/>
              <a:tabLst>
                <a:tab pos="361950" algn="l"/>
                <a:tab pos="447675" algn="l"/>
                <a:tab pos="714375" algn="l"/>
              </a:tabLst>
              <a:defRPr/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ανάμιξη του αίματος (εγκεφαλικές αιμορραγίες και τραύματα παρακεντήσεως).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7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Οι βιοχημικοί χαρακτήρες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(5 </a:t>
            </a:r>
            <a:r>
              <a:rPr lang="el-GR" sz="3600" b="0" dirty="0"/>
              <a:t>από 8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6868" name="4 - TextBox"/>
          <p:cNvSpPr txBox="1">
            <a:spLocks noChangeArrowheads="1"/>
          </p:cNvSpPr>
          <p:nvPr/>
        </p:nvSpPr>
        <p:spPr bwMode="auto">
          <a:xfrm>
            <a:off x="516805" y="1224167"/>
            <a:ext cx="67064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 b="1" dirty="0">
                <a:solidFill>
                  <a:srgbClr val="9B0000"/>
                </a:solidFill>
                <a:latin typeface="+mn-lt"/>
                <a:cs typeface="Times New Roman" pitchFamily="18" charset="0"/>
              </a:rPr>
              <a:t>Διόρθωση συγκέντρωσης λευκώματος στο </a:t>
            </a:r>
            <a:r>
              <a:rPr lang="el-GR" sz="2600" b="1" dirty="0" smtClean="0">
                <a:solidFill>
                  <a:srgbClr val="9B0000"/>
                </a:solidFill>
                <a:latin typeface="+mn-lt"/>
                <a:cs typeface="Times New Roman" pitchFamily="18" charset="0"/>
              </a:rPr>
              <a:t>ΕΝΥ</a:t>
            </a:r>
            <a:endParaRPr lang="el-GR" sz="26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2173" y="1746024"/>
            <a:ext cx="8460432" cy="2908489"/>
          </a:xfrm>
          <a:prstGeom prst="rect">
            <a:avLst/>
          </a:prstGeom>
          <a:solidFill>
            <a:srgbClr val="FFFE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61950" indent="-361950" eaLnBrk="0" hangingPunct="0"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Προσδιορίζεται το ποσό του λευκώματος στο περιφερικό αίμα.</a:t>
            </a:r>
            <a:endParaRPr lang="el-GR" sz="2400" dirty="0">
              <a:latin typeface="+mn-lt"/>
            </a:endParaRPr>
          </a:p>
          <a:p>
            <a:pPr marL="361950" indent="-361950" eaLnBrk="0" hangingPunct="0"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Μετρώνται τα ερυθρά αιμοσφαίρια του ασθενούς στο περιφερικό αίμα.</a:t>
            </a:r>
            <a:endParaRPr lang="el-GR" sz="2400" dirty="0">
              <a:latin typeface="+mn-lt"/>
            </a:endParaRPr>
          </a:p>
          <a:p>
            <a:pPr marL="361950" indent="-361950" eaLnBrk="0" hangingPunct="0"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Μετρώνται τα ερυθρά αιμοσφαίρια στο ΕΝΥ.</a:t>
            </a:r>
            <a:endParaRPr lang="el-GR" sz="2400" dirty="0">
              <a:latin typeface="+mn-lt"/>
            </a:endParaRPr>
          </a:p>
          <a:p>
            <a:pPr marL="361950" indent="-361950" eaLnBrk="0" hangingPunct="0"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Υπολογίζεται η συγκέντρωση του λευκώματος που αντιστοιχεί στον αριθμό των ερυθρών αιμοσφαιρίων σύμφωνα με τον ακόλουθο τύπο</a:t>
            </a:r>
            <a:r>
              <a:rPr lang="el-GR" sz="2400" dirty="0" smtClean="0">
                <a:solidFill>
                  <a:srgbClr val="12101C"/>
                </a:solidFill>
                <a:latin typeface="+mn-lt"/>
                <a:cs typeface="Times New Roman" pitchFamily="18" charset="0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 rot="10800000" flipV="1">
            <a:off x="516805" y="5894579"/>
            <a:ext cx="8071329" cy="830997"/>
          </a:xfrm>
          <a:prstGeom prst="rect">
            <a:avLst/>
          </a:prstGeom>
          <a:solidFill>
            <a:srgbClr val="FFFE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l-GR" sz="2400" dirty="0">
                <a:latin typeface="+mn-lt"/>
                <a:ea typeface="Calibri" pitchFamily="34" charset="0"/>
                <a:cs typeface="Arial" charset="0"/>
              </a:rPr>
              <a:t>Η συγκέντρωση που θα προσδιοριστεί θα πρέπει να αφαιρεθεί από τη συγκέντρωση του λευκώματος στο ΕΝΥ.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14" y="4654513"/>
                <a:ext cx="8964313" cy="1247393"/>
              </a:xfrm>
              <a:prstGeom prst="rect">
                <a:avLst/>
              </a:prstGeom>
              <a:noFill/>
              <a:ln>
                <a:solidFill>
                  <a:srgbClr val="9B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Πρόσθετο</m:t>
                      </m:r>
                      <m:r>
                        <a:rPr lang="el-GR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λεύκωμα</m:t>
                      </m:r>
                      <m:r>
                        <a:rPr lang="el-GR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ΕΝΥ</m:t>
                      </m:r>
                      <m:r>
                        <a:rPr lang="el-GR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Ολικό</m:t>
                              </m:r>
                              <m:r>
                                <a:rPr lang="el-GR" sz="20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λεύκωνα</m:t>
                              </m:r>
                              <m:r>
                                <a:rPr lang="el-GR" sz="20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αίματος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</m:t>
                              </m:r>
                            </m:den>
                          </m:f>
                          <m:r>
                            <a:rPr lang="el-GR" sz="2000" b="0" i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ερυθρά</m:t>
                              </m:r>
                              <m: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αιμοσφαίρια</m:t>
                              </m:r>
                              <m: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ΕΝΥ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L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Ερυθρά</m:t>
                              </m:r>
                              <m:r>
                                <a:rPr lang="el-GR" sz="20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αιμοσφαίρια</m:t>
                              </m:r>
                              <m:r>
                                <a:rPr lang="el-GR" sz="20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αίματος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4" y="4654513"/>
                <a:ext cx="8964313" cy="124739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rgbClr val="9B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Οι βιοχημικοί χαρακτήρες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(6 </a:t>
            </a:r>
            <a:r>
              <a:rPr lang="el-GR" sz="3600" b="0" dirty="0"/>
              <a:t>από 8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539552" y="2247663"/>
            <a:ext cx="8496944" cy="25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627063"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Προσδιορίζεται μόνο όταν δεν έχουν υπάρχουν άλλες μεταβολές των βιοχημικών χαρακτήρων του ΕΝΥ και δυσχεραίνεται η εργαστηριακή διάγνωση. </a:t>
            </a:r>
          </a:p>
          <a:p>
            <a:pPr defTabSz="627063"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Προέρχεται συνολικά από το μεταβολισμό της γλυκόζης του ΕΝΥ. </a:t>
            </a:r>
          </a:p>
          <a:p>
            <a:pPr defTabSz="627063"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Φυσιολογική τιμή: &lt; 15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dl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539552" y="1640413"/>
            <a:ext cx="25472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600" b="1" dirty="0">
                <a:solidFill>
                  <a:srgbClr val="9B0000"/>
                </a:solidFill>
                <a:latin typeface="+mn-lt"/>
              </a:rPr>
              <a:t>Γαλακτικό οξύ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98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Οι βιοχημικοί χαρακτήρες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(7 </a:t>
            </a:r>
            <a:r>
              <a:rPr lang="el-GR" sz="3600" b="0" dirty="0"/>
              <a:t>από 8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27088" y="1443196"/>
            <a:ext cx="13165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600" b="1" dirty="0">
                <a:solidFill>
                  <a:srgbClr val="9B0000"/>
                </a:solidFill>
                <a:latin typeface="+mn-lt"/>
              </a:rPr>
              <a:t>Ένζυμα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27088" y="1999657"/>
            <a:ext cx="7778750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Η ενεργότητα των ενζύμων του ΕΝΥ μεταβάλλεται σε αρκετές αν όχι σε όλες τις νόσους του ΚΝΣ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Οι τιμές αναφοράς </a:t>
            </a:r>
            <a:r>
              <a:rPr lang="el-GR" sz="2400" dirty="0" smtClean="0">
                <a:latin typeface="+mn-lt"/>
              </a:rPr>
              <a:t>είναι</a:t>
            </a:r>
            <a:r>
              <a:rPr lang="el-GR" sz="2400" b="1" dirty="0" smtClean="0">
                <a:latin typeface="+mn-lt"/>
              </a:rPr>
              <a:t>: </a:t>
            </a:r>
            <a:endParaRPr lang="el-GR" sz="2400" b="1" dirty="0">
              <a:latin typeface="+mn-lt"/>
            </a:endParaRP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</a:rPr>
              <a:t>LDH</a:t>
            </a:r>
            <a:r>
              <a:rPr lang="el-GR" sz="2400" dirty="0">
                <a:latin typeface="+mn-lt"/>
              </a:rPr>
              <a:t>: 2,1 – 1,9 </a:t>
            </a:r>
            <a:r>
              <a:rPr lang="en-US" sz="2400" dirty="0">
                <a:latin typeface="+mn-lt"/>
              </a:rPr>
              <a:t>IU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lt</a:t>
            </a:r>
            <a:r>
              <a:rPr lang="el-GR" sz="2400" dirty="0">
                <a:latin typeface="+mn-lt"/>
              </a:rPr>
              <a:t>, 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</a:rPr>
              <a:t>GOT</a:t>
            </a:r>
            <a:r>
              <a:rPr lang="el-GR" sz="2400" dirty="0">
                <a:latin typeface="+mn-lt"/>
              </a:rPr>
              <a:t>: 10 – 19 </a:t>
            </a:r>
            <a:r>
              <a:rPr lang="en-US" sz="2400" dirty="0">
                <a:latin typeface="+mn-lt"/>
              </a:rPr>
              <a:t>IU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lt</a:t>
            </a:r>
            <a:r>
              <a:rPr lang="el-GR" sz="2400" dirty="0">
                <a:latin typeface="+mn-lt"/>
              </a:rPr>
              <a:t>,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</a:rPr>
              <a:t>CK</a:t>
            </a:r>
            <a:r>
              <a:rPr lang="el-GR" sz="2400" dirty="0">
                <a:latin typeface="+mn-lt"/>
              </a:rPr>
              <a:t> (νεογνό): &lt; 2,5 </a:t>
            </a:r>
            <a:r>
              <a:rPr lang="en-US" sz="2400" dirty="0">
                <a:latin typeface="+mn-lt"/>
              </a:rPr>
              <a:t>IU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lt</a:t>
            </a:r>
            <a:r>
              <a:rPr lang="el-GR" sz="2400" b="1" dirty="0">
                <a:latin typeface="+mn-lt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13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908720"/>
          </a:xfrm>
        </p:spPr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l-GR" dirty="0" smtClean="0"/>
              <a:t>εγκέφαλος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051720" y="5708051"/>
            <a:ext cx="48600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3"/>
              </a:rPr>
              <a:t>Brain Stem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>
                <a:latin typeface="+mn-lt"/>
                <a:hlinkClick r:id="rId4"/>
              </a:rPr>
              <a:t>CFCF</a:t>
            </a:r>
            <a:r>
              <a:rPr lang="en-US" sz="1100" dirty="0">
                <a:latin typeface="+mn-lt"/>
              </a:rPr>
              <a:t> </a:t>
            </a:r>
            <a:r>
              <a:rPr lang="el-GR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3372"/>
            <a:ext cx="5522976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Οι βιοχημικοί χαρακτήρες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(8 </a:t>
            </a:r>
            <a:r>
              <a:rPr lang="el-GR" sz="3600" b="0" dirty="0"/>
              <a:t>από 8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9939" name="2 - TextBox"/>
          <p:cNvSpPr txBox="1">
            <a:spLocks noChangeArrowheads="1"/>
          </p:cNvSpPr>
          <p:nvPr/>
        </p:nvSpPr>
        <p:spPr bwMode="auto">
          <a:xfrm>
            <a:off x="683568" y="1484784"/>
            <a:ext cx="7264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9B0000"/>
                </a:solidFill>
                <a:latin typeface="+mn-lt"/>
              </a:rPr>
              <a:t>CRP</a:t>
            </a:r>
            <a:endParaRPr lang="el-GR" sz="26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683568" y="2110703"/>
            <a:ext cx="7848600" cy="295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1800"/>
              </a:spcBef>
            </a:pPr>
            <a:r>
              <a:rPr lang="en-US" sz="2400" dirty="0">
                <a:solidFill>
                  <a:srgbClr val="00000B"/>
                </a:solidFill>
                <a:latin typeface="+mn-lt"/>
                <a:ea typeface="Calibri" pitchFamily="34" charset="0"/>
                <a:cs typeface="Arial" charset="0"/>
              </a:rPr>
              <a:t>T</a:t>
            </a:r>
            <a:r>
              <a:rPr lang="el-GR" sz="2400" dirty="0">
                <a:solidFill>
                  <a:srgbClr val="00000B"/>
                </a:solidFill>
                <a:latin typeface="+mn-lt"/>
                <a:ea typeface="Calibri" pitchFamily="34" charset="0"/>
                <a:cs typeface="Arial" charset="0"/>
              </a:rPr>
              <a:t>α επίπεδα της </a:t>
            </a:r>
            <a:r>
              <a:rPr lang="en-US" sz="2400" dirty="0">
                <a:solidFill>
                  <a:srgbClr val="00000B"/>
                </a:solidFill>
                <a:latin typeface="+mn-lt"/>
                <a:ea typeface="Calibri" pitchFamily="34" charset="0"/>
                <a:cs typeface="Arial" charset="0"/>
              </a:rPr>
              <a:t>C</a:t>
            </a:r>
            <a:r>
              <a:rPr lang="el-GR" sz="2400" dirty="0">
                <a:solidFill>
                  <a:srgbClr val="00000B"/>
                </a:solidFill>
                <a:latin typeface="+mn-lt"/>
                <a:ea typeface="Calibri" pitchFamily="34" charset="0"/>
                <a:cs typeface="Arial" charset="0"/>
              </a:rPr>
              <a:t>-αντιδρώσας πρωτεΐνης στο ΕΝΥ μπορεί να χρησιμοποιηθούν για τη διάκριση της βακτηριακής από την ιογενή μηνιγγίτιδα. </a:t>
            </a:r>
          </a:p>
          <a:p>
            <a:pPr algn="just" eaLnBrk="0" hangingPunct="0">
              <a:lnSpc>
                <a:spcPct val="120000"/>
              </a:lnSpc>
              <a:spcBef>
                <a:spcPts val="18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  <a:ea typeface="Calibri" pitchFamily="34" charset="0"/>
                <a:cs typeface="Arial" charset="0"/>
              </a:rPr>
              <a:t>Αυξάνει στη βακτηριακή μηνιγγίτιδα </a:t>
            </a:r>
            <a:r>
              <a:rPr lang="el-GR" sz="2400" dirty="0">
                <a:solidFill>
                  <a:srgbClr val="00000B"/>
                </a:solidFill>
                <a:latin typeface="+mn-lt"/>
                <a:ea typeface="Calibri" pitchFamily="34" charset="0"/>
                <a:cs typeface="Arial" charset="0"/>
              </a:rPr>
              <a:t>αλλά παρόλα αυτά η χρήση της ως δείκτη της σηπτικής μηνιγγίτιδας δεν είναι σήμερα καθολικά αποδεκτή.</a:t>
            </a:r>
            <a:endParaRPr lang="el-GR" sz="2400" dirty="0">
              <a:latin typeface="+mn-lt"/>
              <a:ea typeface="Calibri" pitchFamily="34" charset="0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56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5470" y="2060848"/>
            <a:ext cx="8229600" cy="10801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Ανάλυση ιδρώτα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156114" y="3429000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«Αλοίμονο στο παιδί που φιλώντας το μέτωπό του αλμυρό θα το ‘βρεις </a:t>
            </a:r>
          </a:p>
          <a:p>
            <a:r>
              <a:rPr lang="el-GR" sz="2000" dirty="0" smtClean="0">
                <a:latin typeface="+mn-lt"/>
              </a:rPr>
              <a:t>–τώχουν μαγέψει-</a:t>
            </a:r>
          </a:p>
          <a:p>
            <a:r>
              <a:rPr lang="el-GR" sz="2000" dirty="0" smtClean="0">
                <a:latin typeface="+mn-lt"/>
              </a:rPr>
              <a:t>είν’ έτοιμο ν’αφήσει τον κόσμο τούτο.»</a:t>
            </a:r>
          </a:p>
          <a:p>
            <a:pPr algn="r"/>
            <a:r>
              <a:rPr lang="el-GR" sz="2000" i="1" dirty="0" smtClean="0">
                <a:latin typeface="+mn-lt"/>
              </a:rPr>
              <a:t>(Γερμανική παροιμία)</a:t>
            </a:r>
            <a:endParaRPr lang="el-GR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1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κυστική ίνωση</a:t>
            </a:r>
            <a:endParaRPr lang="el-GR" dirty="0"/>
          </a:p>
        </p:txBody>
      </p:sp>
      <p:sp>
        <p:nvSpPr>
          <p:cNvPr id="2" name="1 - TextBox"/>
          <p:cNvSpPr txBox="1"/>
          <p:nvPr/>
        </p:nvSpPr>
        <p:spPr>
          <a:xfrm>
            <a:off x="395536" y="13407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Το 1930 προσδιορίστηκε το αίτιο του αλμυρού ιδρώτα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η κυστική ίνωση.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45977"/>
              </p:ext>
            </p:extLst>
          </p:nvPr>
        </p:nvGraphicFramePr>
        <p:xfrm>
          <a:off x="503548" y="2379124"/>
          <a:ext cx="8136904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5719"/>
                <a:gridCol w="172118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9B0000"/>
                          </a:solidFill>
                        </a:rPr>
                        <a:t>Κύρια κλινικά χαρακτηριστικά νεοδιαγνωσθέντων</a:t>
                      </a:r>
                      <a:r>
                        <a:rPr lang="el-GR" sz="2200" b="1" baseline="0" dirty="0" smtClean="0">
                          <a:solidFill>
                            <a:srgbClr val="9B0000"/>
                          </a:solidFill>
                        </a:rPr>
                        <a:t> ασθενών</a:t>
                      </a:r>
                      <a:endParaRPr lang="el-GR" sz="2200" b="1" dirty="0">
                        <a:solidFill>
                          <a:srgbClr val="9B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Οξέα ή επιμένοντα συμπτώματα</a:t>
                      </a:r>
                      <a:r>
                        <a:rPr lang="el-GR" sz="2200" baseline="0" dirty="0" smtClean="0"/>
                        <a:t> από το αναπνευστικό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45,1%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Υποθρεψία</a:t>
                      </a:r>
                      <a:r>
                        <a:rPr lang="el-GR" sz="2200" baseline="0" dirty="0" smtClean="0"/>
                        <a:t> 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35,9%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Στεατόρροια ή δυσαπορρόφηση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26,7%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Ειλεός εκ μηκωνίου ή εντερική απόφραξη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17,7%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Ηλεκτρολυτικές διαταραχές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6,2%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Πρόπτωση του όρθου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2,9%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Ρινικοί πολύποδες ή παπαρρινοκολπίτις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2,9%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Ηπατική νόσος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0,7%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6174331"/>
            <a:ext cx="453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(Πηγή : Αμερικάνικη Εταιρία Κυστικής Ίνωσης</a:t>
            </a:r>
            <a:r>
              <a:rPr lang="el-GR" dirty="0">
                <a:latin typeface="+mn-lt"/>
              </a:rPr>
              <a:t>)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3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Που βασίζεται η διάγνωση της κυστικής ίνωσης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1008990" y="2060848"/>
            <a:ext cx="74168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Clr>
                <a:srgbClr val="9B0000"/>
              </a:buClr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Στα κλινικά συμπτώματα.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Clr>
                <a:srgbClr val="9B0000"/>
              </a:buClr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Στο προσδιορισμό των μεταλλάξεων του γονιδίου </a:t>
            </a:r>
            <a:r>
              <a:rPr lang="en-US" sz="2400" dirty="0" smtClean="0">
                <a:latin typeface="+mn-lt"/>
              </a:rPr>
              <a:t>CFTR</a:t>
            </a:r>
            <a:r>
              <a:rPr lang="el-GR" sz="2400" dirty="0" smtClean="0">
                <a:latin typeface="+mn-lt"/>
              </a:rPr>
              <a:t>.</a:t>
            </a:r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Clr>
                <a:srgbClr val="9B0000"/>
              </a:buClr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Στη δοκιμασία ιδρώτα (</a:t>
            </a:r>
            <a:r>
              <a:rPr lang="en-US" sz="2400" dirty="0" smtClean="0">
                <a:latin typeface="+mn-lt"/>
              </a:rPr>
              <a:t>Sweet test)</a:t>
            </a:r>
            <a:r>
              <a:rPr lang="el-GR" sz="2400" dirty="0" smtClean="0">
                <a:latin typeface="+mn-lt"/>
              </a:rPr>
              <a:t> ή στο προσδιορισμό του ρινικού δυναμικού.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0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Διαγνωστικά κριτήρια για τη διάγνωση της κυστικής </a:t>
            </a:r>
            <a:r>
              <a:rPr lang="el-GR" dirty="0" smtClean="0"/>
              <a:t>ίνωσης</a:t>
            </a:r>
            <a:endParaRPr lang="el-GR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2289856"/>
            <a:ext cx="835292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3065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M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ία ή περισσότερες κλινικές εκδηλώσεις ή ιστορικό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CF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σε αδερφό ή θετική νεογνική δοκιμασία ιδρώτα.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306513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Δύο θετικές δοκιμασίες ιδρώτα ή ανεύρεση δύο μεταλλάξεων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CFTR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ή παθολογική τιμή διαφοράς ρινικού δυναμικού.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</a:tabLst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7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γονίδιο </a:t>
            </a:r>
            <a:r>
              <a:rPr lang="en-US" dirty="0" smtClean="0"/>
              <a:t>CFTR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11560" y="2348880"/>
            <a:ext cx="79208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Βρίσκεται στο χρωμόσωμα 7 και είναι ένας υπολειπόμενος αυτοσωματικός χαρακτήρας.</a:t>
            </a:r>
            <a:endParaRPr 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611560" y="1196752"/>
            <a:ext cx="806489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CFTR: Cystic fibrosis trans-membrane conductance regulator</a:t>
            </a:r>
            <a:endParaRPr lang="el-GR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611560" y="39330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H </a:t>
            </a:r>
            <a:r>
              <a:rPr lang="el-GR" sz="2400" dirty="0" smtClean="0">
                <a:latin typeface="+mn-lt"/>
              </a:rPr>
              <a:t>αντίστοιχη πρωτεΐνη βρίσκεται στην κυτταρική μεμβράνη όλων των επιθηλιακών κυττάρων.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64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κυριότερες μεταλλάξεις του CFTR στην </a:t>
            </a:r>
            <a:r>
              <a:rPr lang="el-GR" dirty="0" smtClean="0"/>
              <a:t>Ελλάδα</a:t>
            </a:r>
            <a:endParaRPr lang="el-GR" dirty="0"/>
          </a:p>
        </p:txBody>
      </p:sp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35383"/>
              </p:ext>
            </p:extLst>
          </p:nvPr>
        </p:nvGraphicFramePr>
        <p:xfrm>
          <a:off x="2771800" y="1844824"/>
          <a:ext cx="3528392" cy="4476277"/>
        </p:xfrm>
        <a:graphic>
          <a:graphicData uri="http://schemas.openxmlformats.org/drawingml/2006/table">
            <a:tbl>
              <a:tblPr/>
              <a:tblGrid>
                <a:gridCol w="2069669"/>
                <a:gridCol w="1458723"/>
              </a:tblGrid>
              <a:tr h="561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ΔF508del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53,4%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621+1G&gt;Τ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5,7%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G524Χ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3,9%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Ν1303Κ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2,6%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2183ΑΑ&gt;G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1,4%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Ε822Χ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2789+5G&gt;A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1,7%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R1158Χ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+mn-lt"/>
                          <a:ea typeface="Calibri"/>
                          <a:cs typeface="Times New Roman"/>
                        </a:rPr>
                        <a:t>1,0%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41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Προσδιορισμός χλωρίου </a:t>
            </a:r>
            <a:r>
              <a:rPr lang="el-GR" dirty="0" smtClean="0"/>
              <a:t>ιδρώτα</a:t>
            </a:r>
            <a:endParaRPr lang="el-GR" dirty="0"/>
          </a:p>
        </p:txBody>
      </p:sp>
      <p:sp>
        <p:nvSpPr>
          <p:cNvPr id="2" name="1 - Ορθογώνιο"/>
          <p:cNvSpPr/>
          <p:nvPr/>
        </p:nvSpPr>
        <p:spPr>
          <a:xfrm>
            <a:off x="683568" y="1844824"/>
            <a:ext cx="8208912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Τιμή χλωρίου ή νατρίου πάνω από 60 </a:t>
            </a:r>
            <a:r>
              <a:rPr lang="en-US" sz="2400" dirty="0" smtClean="0">
                <a:latin typeface="+mn-lt"/>
              </a:rPr>
              <a:t>mmol/L </a:t>
            </a:r>
            <a:r>
              <a:rPr lang="el-GR" sz="2400" dirty="0" smtClean="0">
                <a:latin typeface="+mn-lt"/>
              </a:rPr>
              <a:t>είναι κυστική ίνωση (παιδιά) 70 </a:t>
            </a:r>
            <a:r>
              <a:rPr lang="en-US" sz="2400" dirty="0" smtClean="0">
                <a:latin typeface="+mn-lt"/>
              </a:rPr>
              <a:t>mmol/L </a:t>
            </a:r>
            <a:r>
              <a:rPr lang="el-GR" sz="2400" dirty="0" smtClean="0">
                <a:latin typeface="+mn-lt"/>
              </a:rPr>
              <a:t>(ενήλικες).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Προσδιορίζεται με δύο μεθόδους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en-US" sz="2400" dirty="0" smtClean="0">
                <a:latin typeface="+mn-lt"/>
              </a:rPr>
              <a:t>Gibson-Cooke (</a:t>
            </a:r>
            <a:r>
              <a:rPr lang="el-GR" sz="2400" dirty="0" smtClean="0">
                <a:latin typeface="+mn-lt"/>
              </a:rPr>
              <a:t>απαιτούνται 75 </a:t>
            </a:r>
            <a:r>
              <a:rPr lang="en-US" sz="2400" dirty="0" smtClean="0">
                <a:latin typeface="+mn-lt"/>
              </a:rPr>
              <a:t>mg </a:t>
            </a:r>
            <a:r>
              <a:rPr lang="el-GR" sz="2400" dirty="0" smtClean="0">
                <a:latin typeface="+mn-lt"/>
              </a:rPr>
              <a:t>ιδρώτα),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en-US" sz="2400" dirty="0" smtClean="0">
                <a:latin typeface="+mn-lt"/>
              </a:rPr>
              <a:t>Micro duct (</a:t>
            </a:r>
            <a:r>
              <a:rPr lang="el-GR" sz="2400" dirty="0" smtClean="0">
                <a:latin typeface="+mn-lt"/>
              </a:rPr>
              <a:t>απαιτούνται 15 μ</a:t>
            </a:r>
            <a:r>
              <a:rPr lang="en-US" sz="2400" dirty="0" smtClean="0">
                <a:latin typeface="+mn-lt"/>
              </a:rPr>
              <a:t>l </a:t>
            </a:r>
            <a:r>
              <a:rPr lang="el-GR" sz="2400" dirty="0" smtClean="0">
                <a:latin typeface="+mn-lt"/>
              </a:rPr>
              <a:t>ιδρώτα).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41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l-GR" dirty="0"/>
              <a:t>ρυθμός παραγωγής </a:t>
            </a:r>
            <a:r>
              <a:rPr lang="el-GR" dirty="0" smtClean="0"/>
              <a:t>ιδρώτα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874705"/>
                <a:ext cx="9144000" cy="2214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400"/>
                  </a:spcBef>
                  <a:spcAft>
                    <a:spcPts val="4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0" smtClean="0">
                              <a:latin typeface="Cambria Math"/>
                            </a:rPr>
                            <m:t>1000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Επιφάνεια</m:t>
                          </m:r>
                          <m:d>
                            <m:d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l-GR" sz="2400" i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Βάρος</m:t>
                          </m:r>
                          <m: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σώματος</m:t>
                          </m:r>
                          <m:d>
                            <m:dPr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el-GR" sz="24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</m:den>
                      </m:f>
                      <m:r>
                        <a:rPr lang="el-GR" sz="2400" i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Χρόνος</m:t>
                          </m:r>
                          <m: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συλλογής</m:t>
                          </m:r>
                          <m:d>
                            <m:dPr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e>
                          </m:d>
                        </m:den>
                      </m:f>
                      <m:r>
                        <a:rPr lang="el-GR" sz="240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βάρος</m:t>
                          </m:r>
                          <m: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σώματος</m:t>
                          </m:r>
                          <m:d>
                            <m:dPr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el-GR" sz="24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Χρόνος</m:t>
                          </m:r>
                          <m: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συλλογής</m:t>
                          </m:r>
                          <m: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χρόνος</m:t>
                          </m:r>
                          <m:d>
                            <m:dPr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4705"/>
                <a:ext cx="9144000" cy="22140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- TextBox"/>
          <p:cNvSpPr txBox="1"/>
          <p:nvPr/>
        </p:nvSpPr>
        <p:spPr>
          <a:xfrm>
            <a:off x="330358" y="48796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O </a:t>
            </a:r>
            <a:r>
              <a:rPr lang="el-GR" sz="2400" dirty="0" smtClean="0">
                <a:latin typeface="+mn-lt"/>
              </a:rPr>
              <a:t>ιδρώτας ζυγίζεται και προσδιορίζονται τα ιόντα χλωρίου σε αυτόν.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67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Μέθοδος Gibson-Cooke </a:t>
            </a:r>
            <a:r>
              <a:rPr lang="el-GR" sz="3200" b="0" dirty="0"/>
              <a:t>(1 από 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pic>
        <p:nvPicPr>
          <p:cNvPr id="16388" name="Picture 4" descr="Gibson-Cooke Sweat Test Appara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84784"/>
            <a:ext cx="2057400" cy="3114676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25144"/>
            <a:ext cx="3042144" cy="1414597"/>
          </a:xfrm>
          <a:prstGeom prst="rect">
            <a:avLst/>
          </a:prstGeom>
          <a:noFill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4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λειτουργία του </a:t>
            </a:r>
            <a:r>
              <a:rPr lang="el-GR" dirty="0" smtClean="0"/>
              <a:t>ΕΝΥ</a:t>
            </a:r>
            <a:endParaRPr lang="el-GR" dirty="0"/>
          </a:p>
        </p:txBody>
      </p:sp>
      <p:sp>
        <p:nvSpPr>
          <p:cNvPr id="7171" name="3 - TextBox"/>
          <p:cNvSpPr txBox="1">
            <a:spLocks noChangeArrowheads="1"/>
          </p:cNvSpPr>
          <p:nvPr/>
        </p:nvSpPr>
        <p:spPr bwMode="auto">
          <a:xfrm>
            <a:off x="899592" y="1484784"/>
            <a:ext cx="7344816" cy="342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sz="2400" dirty="0">
                <a:latin typeface="+mn-lt"/>
              </a:rPr>
              <a:t>Παρέχει προστασία σους υποκείμενους </a:t>
            </a:r>
            <a:r>
              <a:rPr lang="el-GR" sz="2400" dirty="0" smtClean="0">
                <a:latin typeface="+mn-lt"/>
              </a:rPr>
              <a:t>ιστούς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indent="2667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sz="2400" dirty="0">
                <a:latin typeface="+mn-lt"/>
              </a:rPr>
              <a:t>Ρυθμίζει την ενδοκρανιακή </a:t>
            </a:r>
            <a:r>
              <a:rPr lang="el-GR" sz="2400" dirty="0" smtClean="0">
                <a:latin typeface="+mn-lt"/>
              </a:rPr>
              <a:t>πίεση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indent="2667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sz="2400" dirty="0">
                <a:latin typeface="+mn-lt"/>
              </a:rPr>
              <a:t>Κυκλοφορεί θρεπτικά συστατικά στο </a:t>
            </a:r>
            <a:r>
              <a:rPr lang="el-GR" sz="2400" dirty="0" smtClean="0">
                <a:latin typeface="+mn-lt"/>
              </a:rPr>
              <a:t>ΚΝΣ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indent="2667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sz="2400" dirty="0">
                <a:latin typeface="+mn-lt"/>
              </a:rPr>
              <a:t>Αποβάλλει άχρηστα προϊόντα από το </a:t>
            </a:r>
            <a:r>
              <a:rPr lang="el-GR" sz="2400" dirty="0" smtClean="0">
                <a:latin typeface="+mn-lt"/>
              </a:rPr>
              <a:t>ΚΝΣ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indent="2667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sz="2400" dirty="0">
                <a:latin typeface="+mn-lt"/>
              </a:rPr>
              <a:t>Δρα ως λειαντική ουσία του εγκέφαλου.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20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Μέθοδος Gibson-Cooke </a:t>
            </a:r>
            <a:r>
              <a:rPr lang="el-GR" sz="3200" b="0" dirty="0"/>
              <a:t>(2 από 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pic>
        <p:nvPicPr>
          <p:cNvPr id="24578" name="Picture 2" descr="Sweat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033097" cy="3366889"/>
          </a:xfrm>
          <a:prstGeom prst="rect">
            <a:avLst/>
          </a:prstGeom>
          <a:noFill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9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Μέθοδος </a:t>
            </a:r>
            <a:r>
              <a:rPr lang="en-US" dirty="0" smtClean="0"/>
              <a:t>Microduct</a:t>
            </a:r>
            <a:endParaRPr lang="el-G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156"/>
          <a:stretch/>
        </p:blipFill>
        <p:spPr bwMode="auto">
          <a:xfrm>
            <a:off x="6255026" y="1196752"/>
            <a:ext cx="2812191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917" y="2562203"/>
            <a:ext cx="1700985" cy="286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1119960" y="1412775"/>
            <a:ext cx="3816424" cy="769441"/>
          </a:xfrm>
          <a:prstGeom prst="rect">
            <a:avLst/>
          </a:prstGeom>
          <a:noFill/>
          <a:ln>
            <a:solidFill>
              <a:srgbClr val="9B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Τοποθέτηση του σπιράλ μικροαγωγών στο βραχίονα</a:t>
            </a:r>
            <a:r>
              <a:rPr lang="en-US" sz="2200" dirty="0" smtClean="0">
                <a:latin typeface="+mn-lt"/>
              </a:rPr>
              <a:t>.</a:t>
            </a:r>
            <a:endParaRPr lang="el-GR" sz="2200" dirty="0">
              <a:latin typeface="+mn-lt"/>
            </a:endParaRPr>
          </a:p>
        </p:txBody>
      </p:sp>
      <p:cxnSp>
        <p:nvCxnSpPr>
          <p:cNvPr id="12" name="11 - Ευθύγραμμο βέλος σύνδεσης"/>
          <p:cNvCxnSpPr>
            <a:stCxn id="10" idx="3"/>
          </p:cNvCxnSpPr>
          <p:nvPr/>
        </p:nvCxnSpPr>
        <p:spPr>
          <a:xfrm>
            <a:off x="4936384" y="1797496"/>
            <a:ext cx="10456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2699792" y="2780928"/>
            <a:ext cx="3384376" cy="769441"/>
          </a:xfrm>
          <a:prstGeom prst="rect">
            <a:avLst/>
          </a:prstGeom>
          <a:noFill/>
          <a:ln>
            <a:solidFill>
              <a:srgbClr val="9B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Δίσκοι πολυκαρπίνης για την διέγερση του ιδρώτα</a:t>
            </a:r>
            <a:r>
              <a:rPr lang="en-US" sz="2200" dirty="0" smtClean="0">
                <a:latin typeface="+mn-lt"/>
              </a:rPr>
              <a:t>.</a:t>
            </a:r>
            <a:endParaRPr lang="el-GR" sz="2200" dirty="0">
              <a:latin typeface="+mn-lt"/>
            </a:endParaRPr>
          </a:p>
        </p:txBody>
      </p:sp>
      <p:cxnSp>
        <p:nvCxnSpPr>
          <p:cNvPr id="8" name="7 - Ευθύγραμμο βέλος σύνδεσης"/>
          <p:cNvCxnSpPr>
            <a:stCxn id="6" idx="1"/>
          </p:cNvCxnSpPr>
          <p:nvPr/>
        </p:nvCxnSpPr>
        <p:spPr>
          <a:xfrm flipH="1" flipV="1">
            <a:off x="1691680" y="3165648"/>
            <a:ext cx="100811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028172" y="4489480"/>
            <a:ext cx="2304256" cy="1107996"/>
          </a:xfrm>
          <a:prstGeom prst="rect">
            <a:avLst/>
          </a:prstGeom>
          <a:noFill/>
          <a:ln>
            <a:solidFill>
              <a:srgbClr val="9B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Λήψη ιδρώτα και μέτρηση </a:t>
            </a:r>
            <a:r>
              <a:rPr lang="en-US" sz="2200" dirty="0" smtClean="0">
                <a:latin typeface="+mn-lt"/>
              </a:rPr>
              <a:t>Cl </a:t>
            </a:r>
            <a:r>
              <a:rPr lang="el-GR" sz="2200" dirty="0" smtClean="0">
                <a:latin typeface="+mn-lt"/>
              </a:rPr>
              <a:t>σε αναλυτή ιδρώτα</a:t>
            </a:r>
            <a:r>
              <a:rPr lang="en-US" sz="2200" dirty="0" smtClean="0">
                <a:latin typeface="+mn-lt"/>
              </a:rPr>
              <a:t>.</a:t>
            </a:r>
            <a:endParaRPr lang="el-GR" sz="2200" dirty="0">
              <a:latin typeface="+mn-lt"/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5332428" y="4656517"/>
            <a:ext cx="132780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5332428" y="5345496"/>
            <a:ext cx="132780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26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Αναλυτής μέτρησης χλωρίου στον </a:t>
            </a:r>
            <a:r>
              <a:rPr lang="el-GR" dirty="0" smtClean="0"/>
              <a:t>ιδρώτα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2915816" y="5373216"/>
            <a:ext cx="331236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>
                <a:hlinkClick r:id="rId2"/>
              </a:rPr>
              <a:t>Βίντεο επίδειξης συσκευής</a:t>
            </a:r>
            <a:endParaRPr lang="el-GR" sz="2200" dirty="0"/>
          </a:p>
        </p:txBody>
      </p:sp>
      <p:pic>
        <p:nvPicPr>
          <p:cNvPr id="11266" name="Picture 2" descr=" Sweat chloride analyzer  ISEswe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585" y="1916832"/>
            <a:ext cx="4600831" cy="3456384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15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Μέτρηση ρινικού </a:t>
            </a:r>
            <a:r>
              <a:rPr lang="el-GR" dirty="0" smtClean="0"/>
              <a:t>δυναμικού</a:t>
            </a:r>
            <a:endParaRPr 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94" y="1196752"/>
            <a:ext cx="55086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467544" y="501317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Φυσιολογικά το ρινικό δυναμικό είναι μικρότερο από -19 </a:t>
            </a:r>
            <a:r>
              <a:rPr lang="en-US" sz="2400" dirty="0" smtClean="0">
                <a:latin typeface="+mn-lt"/>
              </a:rPr>
              <a:t>mV</a:t>
            </a:r>
            <a:r>
              <a:rPr lang="el-GR" sz="2400" dirty="0" smtClean="0">
                <a:latin typeface="+mn-lt"/>
              </a:rPr>
              <a:t>.</a:t>
            </a: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Στη κυστική ίνωση το ρινικό δυναμικό είναι μεγαλύτερο -36 </a:t>
            </a:r>
            <a:r>
              <a:rPr lang="en-US" sz="2400" dirty="0" smtClean="0">
                <a:latin typeface="+mn-lt"/>
              </a:rPr>
              <a:t>mV</a:t>
            </a:r>
            <a:r>
              <a:rPr lang="el-GR" sz="2400" dirty="0" smtClean="0">
                <a:latin typeface="+mn-lt"/>
              </a:rPr>
              <a:t>. 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16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2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3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Πέτρος Καρκαλούσος 2014. Πέτρος Καρκαλούσος. </a:t>
            </a:r>
            <a:r>
              <a:rPr lang="el-GR" sz="2000" dirty="0"/>
              <a:t>«Ανάλυση Βιολογικών Υγρών &amp; Εκκριμάτων (Θ). Ενότητα</a:t>
            </a:r>
            <a:r>
              <a:rPr lang="en-US" sz="2000" dirty="0"/>
              <a:t> </a:t>
            </a:r>
            <a:r>
              <a:rPr lang="en-US" sz="2000" dirty="0" smtClean="0"/>
              <a:t>12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/>
              <a:t>Εγκεφαλονωτιαίο υγρό, </a:t>
            </a:r>
            <a:r>
              <a:rPr lang="el-GR" sz="2000" dirty="0" smtClean="0"/>
              <a:t>ιδρώτας».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602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322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διαδικασία λήψης </a:t>
            </a:r>
            <a:r>
              <a:rPr lang="el-GR" dirty="0" smtClean="0"/>
              <a:t>ΕΝΥ </a:t>
            </a:r>
            <a:r>
              <a:rPr lang="el-GR" sz="3200" b="0" dirty="0"/>
              <a:t>(1 από 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95536" y="1196752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0000" indent="-360000" algn="just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SzPct val="100000"/>
              <a:buFont typeface="Arial" charset="0"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Σημειώνεται η θέση </a:t>
            </a:r>
            <a:r>
              <a:rPr lang="el-GR" sz="2400" dirty="0" smtClean="0">
                <a:latin typeface="+mn-lt"/>
                <a:cs typeface="Arial" charset="0"/>
              </a:rPr>
              <a:t>παρακέντησης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>
              <a:latin typeface="+mn-lt"/>
              <a:cs typeface="Arial" charset="0"/>
            </a:endParaRPr>
          </a:p>
          <a:p>
            <a:pPr marL="360000" indent="-360000" algn="just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SzPct val="100000"/>
              <a:buFont typeface="Arial" charset="0"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Αντισηψία δέρματος (διάλυμα 10 % ιωδιούχου ποβιδόνης και στη συνέχεια, 70% ισοπροπυλική αλκοόλη</a:t>
            </a:r>
            <a:r>
              <a:rPr lang="el-GR" sz="2400" dirty="0" smtClean="0">
                <a:latin typeface="+mn-lt"/>
                <a:cs typeface="Arial" charset="0"/>
              </a:rPr>
              <a:t>)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>
              <a:latin typeface="+mn-lt"/>
              <a:cs typeface="Arial" charset="0"/>
            </a:endParaRPr>
          </a:p>
          <a:p>
            <a:pPr marL="360000" indent="-360000" algn="just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SzPct val="100000"/>
              <a:buFont typeface="Arial" charset="0"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Εισέρχεται η βελόνη στον υπαραχνοειδή </a:t>
            </a:r>
            <a:r>
              <a:rPr lang="el-GR" sz="2400" dirty="0" smtClean="0">
                <a:latin typeface="+mn-lt"/>
                <a:cs typeface="Arial" charset="0"/>
              </a:rPr>
              <a:t>χώρο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>
              <a:latin typeface="+mn-lt"/>
              <a:cs typeface="Arial" charset="0"/>
            </a:endParaRPr>
          </a:p>
          <a:p>
            <a:pPr marL="360000" indent="-360000" algn="just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SzPct val="100000"/>
              <a:buFont typeface="Arial" charset="0"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Συλλέγεται Ε.Ν.Υ σε 3 </a:t>
            </a:r>
            <a:r>
              <a:rPr lang="el-GR" sz="2400" dirty="0" smtClean="0">
                <a:latin typeface="+mn-lt"/>
                <a:cs typeface="Arial" charset="0"/>
              </a:rPr>
              <a:t>σωληνάρια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>
              <a:latin typeface="+mn-lt"/>
              <a:cs typeface="Arial" charset="0"/>
            </a:endParaRPr>
          </a:p>
          <a:p>
            <a:pPr marL="360000" indent="-360000" algn="just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SzPct val="100000"/>
              <a:buFont typeface="Arial" charset="0"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1 – 1</a:t>
            </a:r>
            <a:r>
              <a:rPr lang="en-US" sz="2400" dirty="0">
                <a:latin typeface="+mn-lt"/>
                <a:cs typeface="Arial" charset="0"/>
              </a:rPr>
              <a:t>,</a:t>
            </a:r>
            <a:r>
              <a:rPr lang="el-GR" sz="2400" dirty="0">
                <a:latin typeface="+mn-lt"/>
                <a:cs typeface="Arial" charset="0"/>
              </a:rPr>
              <a:t>5 </a:t>
            </a:r>
            <a:r>
              <a:rPr lang="en-US" sz="2400" dirty="0">
                <a:latin typeface="+mn-lt"/>
                <a:cs typeface="Arial" charset="0"/>
              </a:rPr>
              <a:t>ml</a:t>
            </a:r>
            <a:r>
              <a:rPr lang="el-GR" sz="2400" dirty="0">
                <a:latin typeface="+mn-lt"/>
                <a:cs typeface="Arial" charset="0"/>
              </a:rPr>
              <a:t> για γενική </a:t>
            </a:r>
            <a:r>
              <a:rPr lang="el-GR" sz="2400" dirty="0" smtClean="0">
                <a:latin typeface="+mn-lt"/>
                <a:cs typeface="Arial" charset="0"/>
              </a:rPr>
              <a:t>εξέταση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n-US" sz="2400" dirty="0">
              <a:latin typeface="+mn-lt"/>
              <a:cs typeface="Arial" charset="0"/>
            </a:endParaRPr>
          </a:p>
          <a:p>
            <a:pPr marL="360000" indent="-360000" algn="just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SzPct val="100000"/>
              <a:buFont typeface="Arial" charset="0"/>
              <a:buAutoNum type="arabicPeriod"/>
            </a:pPr>
            <a:r>
              <a:rPr lang="en-US" sz="2400" dirty="0">
                <a:latin typeface="+mn-lt"/>
                <a:cs typeface="Arial" charset="0"/>
              </a:rPr>
              <a:t>0,5 – 1 ml</a:t>
            </a:r>
            <a:r>
              <a:rPr lang="el-GR" sz="2400" dirty="0">
                <a:latin typeface="+mn-lt"/>
                <a:cs typeface="Arial" charset="0"/>
              </a:rPr>
              <a:t> για κοινά μικρόβια και 2 </a:t>
            </a:r>
            <a:r>
              <a:rPr lang="en-US" sz="2400" dirty="0">
                <a:latin typeface="+mn-lt"/>
                <a:cs typeface="Arial" charset="0"/>
              </a:rPr>
              <a:t>ml</a:t>
            </a:r>
            <a:r>
              <a:rPr lang="el-GR" sz="2400" dirty="0">
                <a:latin typeface="+mn-lt"/>
                <a:cs typeface="Arial" charset="0"/>
              </a:rPr>
              <a:t> για αναζήτηση </a:t>
            </a:r>
            <a:r>
              <a:rPr lang="en-US" sz="2400" i="1" dirty="0">
                <a:latin typeface="+mn-lt"/>
                <a:cs typeface="Arial" charset="0"/>
              </a:rPr>
              <a:t>Mycobacterium </a:t>
            </a:r>
            <a:r>
              <a:rPr lang="en-US" sz="2400" i="1" dirty="0" smtClean="0">
                <a:latin typeface="+mn-lt"/>
                <a:cs typeface="Arial" charset="0"/>
              </a:rPr>
              <a:t>spp,</a:t>
            </a:r>
            <a:endParaRPr lang="en-US" sz="2400" i="1" dirty="0">
              <a:latin typeface="+mn-lt"/>
              <a:cs typeface="Arial" charset="0"/>
            </a:endParaRPr>
          </a:p>
          <a:p>
            <a:pPr marL="360000" indent="-360000" algn="just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SzPct val="100000"/>
              <a:buFont typeface="Arial" charset="0"/>
              <a:buAutoNum type="arabicPeriod"/>
            </a:pPr>
            <a:r>
              <a:rPr lang="en-US" sz="2400" dirty="0">
                <a:latin typeface="+mn-lt"/>
                <a:cs typeface="Arial" charset="0"/>
              </a:rPr>
              <a:t>0,5 ml </a:t>
            </a:r>
            <a:r>
              <a:rPr lang="el-GR" sz="2400" dirty="0">
                <a:latin typeface="+mn-lt"/>
                <a:cs typeface="Arial" charset="0"/>
              </a:rPr>
              <a:t>για βιοχημικές </a:t>
            </a:r>
            <a:r>
              <a:rPr lang="el-GR" sz="2400" dirty="0" smtClean="0">
                <a:latin typeface="+mn-lt"/>
                <a:cs typeface="Arial" charset="0"/>
              </a:rPr>
              <a:t>εξετάσεις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>
              <a:latin typeface="+mn-lt"/>
              <a:cs typeface="Arial" charset="0"/>
            </a:endParaRPr>
          </a:p>
          <a:p>
            <a:pPr marL="360000" indent="-360000" algn="just">
              <a:lnSpc>
                <a:spcPct val="120000"/>
              </a:lnSpc>
              <a:spcBef>
                <a:spcPts val="1200"/>
              </a:spcBef>
              <a:buClr>
                <a:srgbClr val="9B0000"/>
              </a:buClr>
              <a:buSzPct val="100000"/>
              <a:buFont typeface="Arial" charset="0"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Άμεση μεταφορά στο </a:t>
            </a:r>
            <a:r>
              <a:rPr lang="el-GR" sz="2400" dirty="0" smtClean="0">
                <a:latin typeface="+mn-lt"/>
                <a:cs typeface="Arial" charset="0"/>
              </a:rPr>
              <a:t>εργαστήριο</a:t>
            </a:r>
            <a:r>
              <a:rPr lang="en-US" sz="2400" dirty="0" smtClean="0">
                <a:latin typeface="+mn-lt"/>
                <a:cs typeface="Arial" charset="0"/>
              </a:rPr>
              <a:t>.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1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διαδικασία λήψης </a:t>
            </a:r>
            <a:r>
              <a:rPr lang="el-GR" dirty="0" smtClean="0"/>
              <a:t>ΕΝΥ </a:t>
            </a:r>
            <a:r>
              <a:rPr lang="el-GR" sz="3200" b="0" dirty="0"/>
              <a:t>(2 από 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560" y="1123176"/>
            <a:ext cx="83529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l-GR" sz="2600" b="1" dirty="0" smtClean="0">
                <a:solidFill>
                  <a:srgbClr val="9B0000"/>
                </a:solidFill>
                <a:latin typeface="+mn-lt"/>
              </a:rPr>
              <a:t>Η οσφυονωτιαία παρακέντηση μεταξύ 3</a:t>
            </a:r>
            <a:r>
              <a:rPr lang="el-GR" sz="2600" b="1" baseline="30000" dirty="0" smtClean="0">
                <a:solidFill>
                  <a:srgbClr val="9B0000"/>
                </a:solidFill>
                <a:latin typeface="+mn-lt"/>
              </a:rPr>
              <a:t>ου</a:t>
            </a:r>
            <a:r>
              <a:rPr lang="el-GR" sz="2600" b="1" dirty="0" smtClean="0">
                <a:solidFill>
                  <a:srgbClr val="9B0000"/>
                </a:solidFill>
                <a:latin typeface="+mn-lt"/>
              </a:rPr>
              <a:t> και 4</a:t>
            </a:r>
            <a:r>
              <a:rPr lang="el-GR" sz="2600" b="1" baseline="30000" dirty="0" smtClean="0">
                <a:solidFill>
                  <a:srgbClr val="9B0000"/>
                </a:solidFill>
                <a:latin typeface="+mn-lt"/>
              </a:rPr>
              <a:t>ου</a:t>
            </a:r>
            <a:r>
              <a:rPr lang="el-GR" sz="2600" b="1" dirty="0" smtClean="0">
                <a:solidFill>
                  <a:srgbClr val="9B0000"/>
                </a:solidFill>
                <a:latin typeface="+mn-lt"/>
              </a:rPr>
              <a:t> οσφυϊκού σπονδύλου</a:t>
            </a:r>
            <a:endParaRPr lang="el-GR" sz="26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3044112" cy="4058816"/>
          </a:xfrm>
          <a:prstGeom prst="rect">
            <a:avLst/>
          </a:prstGeom>
          <a:noFill/>
        </p:spPr>
      </p:pic>
      <p:sp>
        <p:nvSpPr>
          <p:cNvPr id="8" name="Rectangle 6"/>
          <p:cNvSpPr/>
          <p:nvPr/>
        </p:nvSpPr>
        <p:spPr>
          <a:xfrm>
            <a:off x="3203848" y="6119664"/>
            <a:ext cx="3044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Spinal Tap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latin typeface="+mn-lt"/>
                <a:hlinkClick r:id="rId5" tooltip="User:Mikael Häggström"/>
              </a:rPr>
              <a:t> </a:t>
            </a:r>
            <a:r>
              <a:rPr lang="en-US" sz="1200" dirty="0" smtClean="0">
                <a:latin typeface="+mn-lt"/>
                <a:hlinkClick r:id="rId6" tooltip="User:BruceBlaus"/>
              </a:rPr>
              <a:t>BruceBlaus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0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διαδικασία λήψης </a:t>
            </a:r>
            <a:r>
              <a:rPr lang="el-GR" dirty="0" smtClean="0"/>
              <a:t>ΕΝΥ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</a:t>
            </a:r>
            <a:r>
              <a:rPr lang="el-GR" sz="3200" b="0" dirty="0"/>
              <a:t>από 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69722" y="1370539"/>
            <a:ext cx="50045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l-GR" sz="2600" b="1" dirty="0" smtClean="0">
                <a:solidFill>
                  <a:srgbClr val="9B0000"/>
                </a:solidFill>
                <a:latin typeface="+mn-lt"/>
              </a:rPr>
              <a:t>Η οσφυονωτιαία παρακέντηση (Β)</a:t>
            </a:r>
            <a:endParaRPr lang="el-GR" sz="26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39752" y="2487322"/>
            <a:ext cx="4104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>
                <a:latin typeface="+mn-lt"/>
              </a:rPr>
              <a:t>Λαμβάνονται τρία </a:t>
            </a:r>
            <a:r>
              <a:rPr lang="el-GR" sz="2400" dirty="0" smtClean="0">
                <a:latin typeface="+mn-lt"/>
              </a:rPr>
              <a:t>δείγματα</a:t>
            </a:r>
            <a:r>
              <a:rPr lang="en-US" sz="2400" dirty="0" smtClean="0">
                <a:latin typeface="+mn-lt"/>
              </a:rPr>
              <a:t> 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K</a:t>
            </a:r>
            <a:r>
              <a:rPr lang="el-GR" sz="2400" dirty="0">
                <a:latin typeface="+mn-lt"/>
              </a:rPr>
              <a:t>υτταρολογική </a:t>
            </a:r>
            <a:r>
              <a:rPr lang="el-GR" sz="2400" dirty="0" smtClean="0">
                <a:latin typeface="+mn-lt"/>
              </a:rPr>
              <a:t>εξέταση</a:t>
            </a:r>
            <a:r>
              <a:rPr lang="en-US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K</a:t>
            </a:r>
            <a:r>
              <a:rPr lang="el-GR" sz="2400" dirty="0" smtClean="0">
                <a:latin typeface="+mn-lt"/>
              </a:rPr>
              <a:t>αλλιέργεια</a:t>
            </a:r>
            <a:r>
              <a:rPr lang="en-US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B</a:t>
            </a:r>
            <a:r>
              <a:rPr lang="el-GR" sz="2400" dirty="0">
                <a:latin typeface="+mn-lt"/>
              </a:rPr>
              <a:t>ιοχημικοί </a:t>
            </a:r>
            <a:r>
              <a:rPr lang="el-GR" sz="2400" dirty="0" smtClean="0">
                <a:latin typeface="+mn-lt"/>
              </a:rPr>
              <a:t>προσδιορισμοί</a:t>
            </a:r>
            <a:r>
              <a:rPr lang="en-US" sz="2400" dirty="0" smtClean="0">
                <a:latin typeface="+mn-lt"/>
              </a:rPr>
              <a:t>.</a:t>
            </a:r>
            <a:r>
              <a:rPr lang="el-GR" sz="24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2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τρία διαδοχικά δείγματα του ΕΝΥ </a:t>
            </a:r>
          </a:p>
        </p:txBody>
      </p:sp>
      <p:sp>
        <p:nvSpPr>
          <p:cNvPr id="12290" name="1 - Ορθογώνιο"/>
          <p:cNvSpPr>
            <a:spLocks noChangeArrowheads="1"/>
          </p:cNvSpPr>
          <p:nvPr/>
        </p:nvSpPr>
        <p:spPr bwMode="auto">
          <a:xfrm>
            <a:off x="539552" y="1893610"/>
            <a:ext cx="79928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3600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sz="2400" dirty="0">
                <a:latin typeface="+mn-lt"/>
              </a:rPr>
              <a:t>Πρώτο σωληνάριο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βιοχημικές/ανοσολογικές </a:t>
            </a:r>
            <a:r>
              <a:rPr lang="el-GR" sz="2400" dirty="0" smtClean="0">
                <a:latin typeface="+mn-lt"/>
              </a:rPr>
              <a:t>εξετάσεις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60000" indent="3600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sz="2400" dirty="0">
                <a:latin typeface="+mn-lt"/>
              </a:rPr>
              <a:t>Δεύτερο σωληνάριο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Καλλιέργεια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60000" indent="3600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l-GR" sz="2400" dirty="0">
                <a:latin typeface="+mn-lt"/>
              </a:rPr>
              <a:t>Τρίτο σωληνάριο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Κυτταρολογική </a:t>
            </a:r>
            <a:r>
              <a:rPr lang="el-GR" sz="2400" dirty="0" smtClean="0">
                <a:latin typeface="+mn-lt"/>
              </a:rPr>
              <a:t>εξέταση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52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Συμπτώματα </a:t>
            </a:r>
            <a:r>
              <a:rPr lang="el-GR" dirty="0" smtClean="0"/>
              <a:t>εγκεφαλίτιδας</a:t>
            </a:r>
            <a:endParaRPr lang="el-GR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211960" y="1052736"/>
            <a:ext cx="4824536" cy="584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Πυρετός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Επίμονος πονοκέφαλος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Ευαισθησία στο φως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Δυσκαμψία αυχένα και πλάτης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Αναγούλες και πυρετοί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Σύγχυση και ταραχή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Υπερβολική υπνηλία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Αδυναμία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Δυσκολία βάδισης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Δυσκολία ομιλίας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Λιποθυμία</a:t>
            </a:r>
          </a:p>
          <a:p>
            <a:pPr marL="342900" indent="-342900">
              <a:spcBef>
                <a:spcPts val="1000"/>
              </a:spcBef>
              <a:buFontTx/>
              <a:buAutoNum type="arabicPeriod"/>
            </a:pPr>
            <a:r>
              <a:rPr lang="el-GR" sz="2350" dirty="0">
                <a:latin typeface="+mn-lt"/>
              </a:rPr>
              <a:t>Σπασμοί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2710463" cy="2891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4" y="4591968"/>
            <a:ext cx="2880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Hsv_encephalitis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 Filip em </a:t>
            </a:r>
            <a:r>
              <a:rPr lang="el-G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5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f31115829e8bfff2e567b1bfc1cc65f83285816"/>
</p:tagLst>
</file>

<file path=ppt/theme/theme1.xml><?xml version="1.0" encoding="utf-8"?>
<a:theme xmlns:a="http://schemas.openxmlformats.org/drawingml/2006/main" name="OC_template_updated">
  <a:themeElements>
    <a:clrScheme name="Custom 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404</TotalTime>
  <Words>2584</Words>
  <Application>Microsoft Office PowerPoint</Application>
  <PresentationFormat>Προβολή στην οθόνη (4:3)</PresentationFormat>
  <Paragraphs>354</Paragraphs>
  <Slides>50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50</vt:i4>
      </vt:variant>
    </vt:vector>
  </HeadingPairs>
  <TitlesOfParts>
    <vt:vector size="52" baseType="lpstr">
      <vt:lpstr>OC_template_updated</vt:lpstr>
      <vt:lpstr>1_OC_template_updated</vt:lpstr>
      <vt:lpstr>Ανάλυση Βιολογικών Υγρών &amp; Εκκριμάτων (Θ)</vt:lpstr>
      <vt:lpstr>Που βρίσκεται το εγκεφαλονωτιαίο υγρό</vt:lpstr>
      <vt:lpstr>O εγκέφαλος</vt:lpstr>
      <vt:lpstr>H λειτουργία του ΕΝΥ</vt:lpstr>
      <vt:lpstr>Η διαδικασία λήψης ΕΝΥ (1 από 3)</vt:lpstr>
      <vt:lpstr>Η διαδικασία λήψης ΕΝΥ (2 από 3)</vt:lpstr>
      <vt:lpstr>Η διαδικασία λήψης ΕΝΥ (3 από 3)</vt:lpstr>
      <vt:lpstr>Τα τρία διαδοχικά δείγματα του ΕΝΥ </vt:lpstr>
      <vt:lpstr>Συμπτώματα εγκεφαλίτιδας</vt:lpstr>
      <vt:lpstr>Είδη μηνιγγίτιδων</vt:lpstr>
      <vt:lpstr>Οι εξετάσεις που θέτουν τη διάγνωση της μηνιγγίτιδας</vt:lpstr>
      <vt:lpstr>Οι φυσικοί χαρακτήρες του ΕΝΥ</vt:lpstr>
      <vt:lpstr>Η κυτταρολογική εξέταση του ΕΝΥ (1 από 2)</vt:lpstr>
      <vt:lpstr>Η κυτταρολογική εξέταση του ΕΝΥ (2 από 2)</vt:lpstr>
      <vt:lpstr>Φυσιολογικοί μικροσκοπικοί χαρακτήρες του ΕΝΥ </vt:lpstr>
      <vt:lpstr>Παθολογικοί μικροσκοπικοί χαρακτήρες του ΕΝΥ (1 από 4)</vt:lpstr>
      <vt:lpstr>Παθολογικοί μικροσκοπικοί χαρακτήρες του ΕΝΥ (2 από 4)</vt:lpstr>
      <vt:lpstr>Παθολογικοί μικροσκοπικοί χαρακτήρες του ΕΝΥ (3 από 4)</vt:lpstr>
      <vt:lpstr>Παθολογικοί μικροσκοπικοί χαρακτήρες του ΕΝΥ (4 από 4)</vt:lpstr>
      <vt:lpstr>Η τραυματική παρακέντηση (1 από 2)</vt:lpstr>
      <vt:lpstr>Η τραυματική παρακέντηση (2 από 2)</vt:lpstr>
      <vt:lpstr>Διόρθωση συγκέντρωσης πυοσφαιρίων  στο ΕΝΥ</vt:lpstr>
      <vt:lpstr>Οι βιοχημικοί χαρακτήρες του ΕΝΥ (1 από 8)</vt:lpstr>
      <vt:lpstr>Οι βιοχημικοί χαρακτήρες του ΕΝΥ (2 από 8)</vt:lpstr>
      <vt:lpstr>Οι βιοχημικοί χαρακτήρες του ΕΝΥ (3 από 8)</vt:lpstr>
      <vt:lpstr>Οι βιοχημικοί χαρακτήρες του ΕΝΥ (4 από 8)</vt:lpstr>
      <vt:lpstr>Οι βιοχημικοί χαρακτήρες του ΕΝΥ (5 από 8)</vt:lpstr>
      <vt:lpstr>Οι βιοχημικοί χαρακτήρες του ΕΝΥ (6 από 8)</vt:lpstr>
      <vt:lpstr>Οι βιοχημικοί χαρακτήρες του ΕΝΥ (7 από 8)</vt:lpstr>
      <vt:lpstr>Οι βιοχημικοί χαρακτήρες του ΕΝΥ (8 από 8)</vt:lpstr>
      <vt:lpstr>Ανάλυση ιδρώτα</vt:lpstr>
      <vt:lpstr>Η κυστική ίνωση</vt:lpstr>
      <vt:lpstr>Που βασίζεται η διάγνωση της κυστικής ίνωσης</vt:lpstr>
      <vt:lpstr>Διαγνωστικά κριτήρια για τη διάγνωση της κυστικής ίνωσης</vt:lpstr>
      <vt:lpstr>Το γονίδιο CFTR</vt:lpstr>
      <vt:lpstr>Οι κυριότερες μεταλλάξεις του CFTR στην Ελλάδα</vt:lpstr>
      <vt:lpstr>Προσδιορισμός χλωρίου ιδρώτα</vt:lpstr>
      <vt:lpstr>O ρυθμός παραγωγής ιδρώτα</vt:lpstr>
      <vt:lpstr>Μέθοδος Gibson-Cooke (1 από 2)</vt:lpstr>
      <vt:lpstr>Μέθοδος Gibson-Cooke (2 από 2)</vt:lpstr>
      <vt:lpstr>Μέθοδος Microduct</vt:lpstr>
      <vt:lpstr>Αναλυτής μέτρησης χλωρίου στον ιδρώτα</vt:lpstr>
      <vt:lpstr>Μέτρηση ρινικού δυναμικού</vt:lpstr>
      <vt:lpstr>Τέλος Ενότητας</vt:lpstr>
      <vt:lpstr>Σημειώματα</vt:lpstr>
      <vt:lpstr>Σημείωμα Αναφοράς</vt:lpstr>
      <vt:lpstr>Διατήρηση Σημειωμάτων</vt:lpstr>
      <vt:lpstr>Σημείωμα Αδειοδότησης</vt:lpstr>
      <vt:lpstr>Επεξήγηση όρων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Ανάλυσης Βιολογικών Υγρών &amp; Εκκριμάτων</dc:title>
  <dc:creator>opencourses@teiath.gr</dc:creator>
  <cp:lastModifiedBy>natasakar new</cp:lastModifiedBy>
  <cp:revision>55</cp:revision>
  <dcterms:created xsi:type="dcterms:W3CDTF">2013-10-07T13:52:29Z</dcterms:created>
  <dcterms:modified xsi:type="dcterms:W3CDTF">2015-03-19T10:54:36Z</dcterms:modified>
</cp:coreProperties>
</file>