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57" r:id="rId14"/>
    <p:sldId id="262" r:id="rId15"/>
    <p:sldId id="264" r:id="rId16"/>
    <p:sldId id="265" r:id="rId17"/>
    <p:sldId id="266" r:id="rId18"/>
    <p:sldId id="261"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80" d="100"/>
          <a:sy n="80" d="100"/>
        </p:scale>
        <p:origin x="-2592" y="-6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7500" lnSpcReduction="20000"/>
          </a:bodyPr>
          <a:lstStyle/>
          <a:p>
            <a:pPr>
              <a:spcBef>
                <a:spcPts val="0"/>
              </a:spcBef>
              <a:spcAft>
                <a:spcPts val="1200"/>
              </a:spcAft>
            </a:pPr>
            <a:r>
              <a:rPr lang="el-GR" sz="2800" b="1" dirty="0" smtClean="0"/>
              <a:t>Ενότητα </a:t>
            </a:r>
            <a:r>
              <a:rPr lang="en-US" sz="2800" b="1" dirty="0" smtClean="0"/>
              <a:t>1</a:t>
            </a:r>
            <a:r>
              <a:rPr lang="el-GR" sz="2800" b="1" dirty="0" smtClean="0"/>
              <a:t>2</a:t>
            </a:r>
            <a:r>
              <a:rPr lang="el-GR" sz="2800" dirty="0" smtClean="0"/>
              <a:t>:</a:t>
            </a:r>
            <a:r>
              <a:rPr lang="en-US" sz="2800" dirty="0" smtClean="0"/>
              <a:t> </a:t>
            </a:r>
            <a:r>
              <a:rPr lang="el-GR" sz="2800" dirty="0" smtClean="0"/>
              <a:t>ΕΛΛΗΝΙΚΗ ΠΡΑΓΜΑΤΙΚΟΤΗΤΑ:</a:t>
            </a:r>
          </a:p>
          <a:p>
            <a:pPr>
              <a:spcBef>
                <a:spcPts val="0"/>
              </a:spcBef>
              <a:spcAft>
                <a:spcPts val="1200"/>
              </a:spcAft>
            </a:pPr>
            <a:r>
              <a:rPr lang="el-GR" sz="2800" dirty="0" smtClean="0"/>
              <a:t>Δεκαετίες ΄80 και ΄90 – Στάδια Παρέμβασης στην Κοινότητα</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96752"/>
            <a:ext cx="8712968" cy="5184576"/>
          </a:xfrm>
        </p:spPr>
        <p:txBody>
          <a:bodyPr>
            <a:noAutofit/>
          </a:bodyPr>
          <a:lstStyle/>
          <a:p>
            <a:pPr>
              <a:buFontTx/>
              <a:buNone/>
            </a:pPr>
            <a:r>
              <a:rPr lang="el-GR" sz="2800" b="1" dirty="0" smtClean="0">
                <a:solidFill>
                  <a:srgbClr val="004A82"/>
                </a:solidFill>
              </a:rPr>
              <a:t>Β2γ. Ο πληθυσμός: </a:t>
            </a:r>
          </a:p>
          <a:p>
            <a:r>
              <a:rPr lang="el-GR" dirty="0" smtClean="0"/>
              <a:t>Δημογραφικά στοιχεία: ηλικία, φύλο, αριθμό κατοίκων, χώρα καταγωγής, θρήσκευμα, εκπαίδευση, οικονομική κατάσταση.</a:t>
            </a:r>
          </a:p>
          <a:p>
            <a:r>
              <a:rPr lang="el-GR" dirty="0" smtClean="0"/>
              <a:t>Αξίες, ήθη και έθιμα των κατοίκων:	επηρεάζουν καθοριστικά την κοινωνική συμπεριφορά των κατοίκων,  τη συμμετοχή τους ή όχι σε κοινές δραστηριότητες και την επιθυμία τους να συνεργαστούν με άλλους κατοίκους και το στέλεχος της Κ.Ε,  ποιοι κανόνες ισχύουν όσον αφορά στην κοινωνική συναναστροφή.</a:t>
            </a:r>
          </a:p>
          <a:p>
            <a:pPr>
              <a:buFontTx/>
              <a:buNone/>
            </a:pPr>
            <a:r>
              <a:rPr lang="el-GR" i="1" dirty="0" smtClean="0"/>
              <a:t>Σημαντικό: Σε θέματα ιδεολογικά να μην ταυτίζεται το στέλεχος Κ.Ε με συγκεκριμένες ομάδες.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1 - Τίτλος"/>
          <p:cNvSpPr>
            <a:spLocks noGrp="1"/>
          </p:cNvSpPr>
          <p:nvPr>
            <p:ph type="title"/>
          </p:nvPr>
        </p:nvSpPr>
        <p:spPr>
          <a:xfrm>
            <a:off x="0" y="116632"/>
            <a:ext cx="9144000" cy="792088"/>
          </a:xfrm>
        </p:spPr>
        <p:txBody>
          <a:bodyPr>
            <a:normAutofit fontScale="90000"/>
          </a:bodyPr>
          <a:lstStyle/>
          <a:p>
            <a:r>
              <a:rPr lang="el-GR" dirty="0" smtClean="0"/>
              <a:t>Β. Εκτίμηση αναγκών-Μελέτη της Κοινότητας</a:t>
            </a:r>
            <a:endParaRPr lang="el-GR" dirty="0"/>
          </a:p>
        </p:txBody>
      </p:sp>
    </p:spTree>
    <p:extLst>
      <p:ext uri="{BB962C8B-B14F-4D97-AF65-F5344CB8AC3E}">
        <p14:creationId xmlns:p14="http://schemas.microsoft.com/office/powerpoint/2010/main" val="35193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980728"/>
            <a:ext cx="8640960" cy="5400600"/>
          </a:xfrm>
        </p:spPr>
        <p:txBody>
          <a:bodyPr/>
          <a:lstStyle/>
          <a:p>
            <a:pPr>
              <a:buFontTx/>
              <a:buNone/>
            </a:pPr>
            <a:r>
              <a:rPr lang="el-GR" sz="2800" b="1" dirty="0" smtClean="0">
                <a:solidFill>
                  <a:srgbClr val="004A82"/>
                </a:solidFill>
              </a:rPr>
              <a:t>Β2δ. Οργανώσεις-φορείς συλλογικής δράσης:</a:t>
            </a:r>
          </a:p>
          <a:p>
            <a:pPr>
              <a:buFontTx/>
              <a:buNone/>
            </a:pPr>
            <a:endParaRPr lang="el-GR" dirty="0" smtClean="0">
              <a:solidFill>
                <a:schemeClr val="hlink"/>
              </a:solidFill>
            </a:endParaRPr>
          </a:p>
          <a:p>
            <a:r>
              <a:rPr lang="el-GR" dirty="0" smtClean="0"/>
              <a:t>Οργανώσεις με </a:t>
            </a:r>
            <a:r>
              <a:rPr lang="el-GR" i="1" dirty="0" smtClean="0"/>
              <a:t>οικονομικές-παραγωγικές </a:t>
            </a:r>
            <a:r>
              <a:rPr lang="el-GR" dirty="0" smtClean="0"/>
              <a:t>δραστηριότητες.</a:t>
            </a:r>
          </a:p>
          <a:p>
            <a:endParaRPr lang="el-GR" dirty="0" smtClean="0"/>
          </a:p>
          <a:p>
            <a:r>
              <a:rPr lang="el-GR" dirty="0" smtClean="0"/>
              <a:t>Οργανώσεις </a:t>
            </a:r>
            <a:r>
              <a:rPr lang="el-GR" i="1" dirty="0" smtClean="0"/>
              <a:t>θρησκευτικού </a:t>
            </a:r>
            <a:r>
              <a:rPr lang="el-GR" dirty="0" smtClean="0"/>
              <a:t>χαρακτήρα</a:t>
            </a:r>
          </a:p>
          <a:p>
            <a:endParaRPr lang="el-GR" dirty="0" smtClean="0"/>
          </a:p>
          <a:p>
            <a:r>
              <a:rPr lang="el-GR" dirty="0" smtClean="0"/>
              <a:t>Σωματεία και Σύλλογοι </a:t>
            </a:r>
            <a:r>
              <a:rPr lang="el-GR" i="1" dirty="0" smtClean="0"/>
              <a:t>πολιτικού-πολιτιστικού </a:t>
            </a:r>
            <a:r>
              <a:rPr lang="el-GR" dirty="0" smtClean="0"/>
              <a:t>χαρακτήρα</a:t>
            </a:r>
          </a:p>
          <a:p>
            <a:endParaRPr lang="el-GR" dirty="0" smtClean="0"/>
          </a:p>
          <a:p>
            <a:r>
              <a:rPr lang="el-GR" i="1" dirty="0" smtClean="0"/>
              <a:t>Εθελοντικές </a:t>
            </a:r>
            <a:r>
              <a:rPr lang="el-GR" dirty="0" smtClean="0"/>
              <a:t>Οργανώσεις Υγείας-Πρόνοιας</a:t>
            </a:r>
            <a:endParaRPr lang="el-GR" i="1"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5" name="1 - Τίτλος"/>
          <p:cNvSpPr>
            <a:spLocks noGrp="1"/>
          </p:cNvSpPr>
          <p:nvPr>
            <p:ph type="title"/>
          </p:nvPr>
        </p:nvSpPr>
        <p:spPr>
          <a:xfrm>
            <a:off x="0" y="116632"/>
            <a:ext cx="9144000" cy="792088"/>
          </a:xfrm>
        </p:spPr>
        <p:txBody>
          <a:bodyPr>
            <a:normAutofit fontScale="90000"/>
          </a:bodyPr>
          <a:lstStyle/>
          <a:p>
            <a:r>
              <a:rPr lang="el-GR" dirty="0" smtClean="0"/>
              <a:t>Β. Εκτίμηση αναγκών-Μελέτη της Κοινότητας</a:t>
            </a:r>
            <a:endParaRPr lang="el-GR" dirty="0"/>
          </a:p>
        </p:txBody>
      </p:sp>
    </p:spTree>
    <p:extLst>
      <p:ext uri="{BB962C8B-B14F-4D97-AF65-F5344CB8AC3E}">
        <p14:creationId xmlns:p14="http://schemas.microsoft.com/office/powerpoint/2010/main" val="273378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052736"/>
            <a:ext cx="8640960" cy="5805264"/>
          </a:xfrm>
        </p:spPr>
        <p:txBody>
          <a:bodyPr>
            <a:normAutofit lnSpcReduction="10000"/>
          </a:bodyPr>
          <a:lstStyle/>
          <a:p>
            <a:pPr marL="0" indent="0">
              <a:buNone/>
            </a:pPr>
            <a:r>
              <a:rPr lang="el-GR" sz="2800" b="1" dirty="0" smtClean="0">
                <a:solidFill>
                  <a:srgbClr val="004A82"/>
                </a:solidFill>
              </a:rPr>
              <a:t>Β2ε. Στοιχεία για την ηγεσία-Δομή ισχύος:</a:t>
            </a:r>
          </a:p>
          <a:p>
            <a:pPr>
              <a:buFontTx/>
              <a:buNone/>
            </a:pPr>
            <a:r>
              <a:rPr lang="el-GR" dirty="0" smtClean="0"/>
              <a:t>Εφόσον η παρέμβασή μας στην κοινότητα συνήθως αποσκοπεί στην </a:t>
            </a:r>
            <a:r>
              <a:rPr lang="el-GR" i="1" dirty="0" smtClean="0"/>
              <a:t>αναδιανομή ισχύος,  υπηρεσιών και πόρων </a:t>
            </a:r>
            <a:r>
              <a:rPr lang="el-GR" dirty="0" smtClean="0"/>
              <a:t>μεταξύ των διαφόρων κατηγοριών του πληθυσμού της κοινότητας,  πρέπει να έχουμε ολοκληρωμένη εικόνα για:</a:t>
            </a:r>
          </a:p>
          <a:p>
            <a:r>
              <a:rPr lang="el-GR" dirty="0" smtClean="0"/>
              <a:t>Τη </a:t>
            </a:r>
            <a:r>
              <a:rPr lang="el-GR" i="1" dirty="0" smtClean="0"/>
              <a:t>δομή</a:t>
            </a:r>
            <a:r>
              <a:rPr lang="el-GR" dirty="0" smtClean="0"/>
              <a:t> </a:t>
            </a:r>
            <a:r>
              <a:rPr lang="el-GR" i="1" dirty="0" smtClean="0"/>
              <a:t>της ισχύος</a:t>
            </a:r>
          </a:p>
          <a:p>
            <a:r>
              <a:rPr lang="el-GR" dirty="0" smtClean="0"/>
              <a:t>Την </a:t>
            </a:r>
            <a:r>
              <a:rPr lang="el-GR" i="1" dirty="0" smtClean="0"/>
              <a:t>ηγεσία </a:t>
            </a:r>
            <a:r>
              <a:rPr lang="el-GR" dirty="0" smtClean="0"/>
              <a:t>στην κοινότητα</a:t>
            </a:r>
          </a:p>
          <a:p>
            <a:pPr>
              <a:buFontTx/>
              <a:buNone/>
            </a:pPr>
            <a:r>
              <a:rPr lang="el-GR" u="sng" dirty="0" smtClean="0"/>
              <a:t>Κέντρα Πολιτικής Εξουσίας</a:t>
            </a:r>
            <a:r>
              <a:rPr lang="el-GR" dirty="0" smtClean="0"/>
              <a:t> σε μια κοινότητα είναι:	</a:t>
            </a:r>
          </a:p>
          <a:p>
            <a:r>
              <a:rPr lang="el-GR" dirty="0" smtClean="0"/>
              <a:t>Ο Δήμαρχος /κοινοτάρχης</a:t>
            </a:r>
          </a:p>
          <a:p>
            <a:r>
              <a:rPr lang="el-GR" dirty="0" smtClean="0"/>
              <a:t>Τοπικοί βουλευτές</a:t>
            </a:r>
          </a:p>
          <a:p>
            <a:r>
              <a:rPr lang="el-GR" dirty="0" smtClean="0"/>
              <a:t>Εκπρόσωποι πολιτικών κομμάτων</a:t>
            </a:r>
          </a:p>
          <a:p>
            <a:r>
              <a:rPr lang="el-GR" dirty="0" smtClean="0"/>
              <a:t>Ανώτερα στελέχη δημόσιων οργανισμών, διοικητές, διευθυντές,  στελέχη,  συνδικαλιστές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5" name="1 - Τίτλος"/>
          <p:cNvSpPr>
            <a:spLocks noGrp="1"/>
          </p:cNvSpPr>
          <p:nvPr>
            <p:ph type="title"/>
          </p:nvPr>
        </p:nvSpPr>
        <p:spPr>
          <a:xfrm>
            <a:off x="0" y="116632"/>
            <a:ext cx="9144000" cy="792088"/>
          </a:xfrm>
        </p:spPr>
        <p:txBody>
          <a:bodyPr>
            <a:normAutofit fontScale="90000"/>
          </a:bodyPr>
          <a:lstStyle/>
          <a:p>
            <a:r>
              <a:rPr lang="el-GR" dirty="0" smtClean="0"/>
              <a:t>Β. Εκτίμηση αναγκών-Μελέτη της Κοινότητας</a:t>
            </a:r>
            <a:endParaRPr lang="el-GR" dirty="0"/>
          </a:p>
        </p:txBody>
      </p:sp>
    </p:spTree>
    <p:extLst>
      <p:ext uri="{BB962C8B-B14F-4D97-AF65-F5344CB8AC3E}">
        <p14:creationId xmlns:p14="http://schemas.microsoft.com/office/powerpoint/2010/main" val="985016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12: ΕΛΛΗΝΙΚΗ </a:t>
            </a:r>
            <a:r>
              <a:rPr lang="el-GR" sz="2000" dirty="0" smtClean="0"/>
              <a:t>ΠΡΑΓΜΑΤΙΚΟΤΗΤΑ:</a:t>
            </a:r>
            <a:r>
              <a:rPr lang="en-US" sz="2000" smtClean="0"/>
              <a:t> </a:t>
            </a:r>
            <a:r>
              <a:rPr lang="el-GR" sz="2000" smtClean="0"/>
              <a:t>Δεκαετίες </a:t>
            </a:r>
            <a:r>
              <a:rPr lang="el-GR" sz="2000" dirty="0"/>
              <a:t>΄80 και ΄90 – Στάδια Παρέμβασης στην </a:t>
            </a:r>
            <a:r>
              <a:rPr lang="el-GR" sz="2000" dirty="0" smtClean="0"/>
              <a:t>Κοινότητα</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Απόπειρα δημιουργίας κράτους πρόνοιας –</a:t>
            </a:r>
            <a:r>
              <a:rPr lang="en-US" dirty="0"/>
              <a:t> </a:t>
            </a:r>
            <a:r>
              <a:rPr lang="el-GR" dirty="0"/>
              <a:t>έμφαση στη λαϊκή συμμετοχή</a:t>
            </a:r>
            <a:r>
              <a:rPr lang="en-US" dirty="0"/>
              <a:t> </a:t>
            </a:r>
            <a:r>
              <a:rPr lang="en-US" sz="3600" b="0" dirty="0" smtClean="0"/>
              <a:t>(</a:t>
            </a:r>
            <a:r>
              <a:rPr lang="el-GR" sz="3600" b="0" dirty="0" smtClean="0"/>
              <a:t>1</a:t>
            </a:r>
            <a:r>
              <a:rPr lang="en-US" sz="3600" b="0" dirty="0" smtClean="0"/>
              <a:t>/</a:t>
            </a:r>
            <a:r>
              <a:rPr lang="el-GR" sz="3600" b="0" dirty="0" smtClean="0"/>
              <a:t>2</a:t>
            </a:r>
            <a:r>
              <a:rPr lang="en-US" sz="3600" b="0" dirty="0" smtClean="0"/>
              <a:t>)</a:t>
            </a:r>
            <a:endParaRPr lang="el-GR" dirty="0"/>
          </a:p>
        </p:txBody>
      </p:sp>
      <p:sp>
        <p:nvSpPr>
          <p:cNvPr id="3" name="Θέση περιεχομένου 2"/>
          <p:cNvSpPr>
            <a:spLocks noGrp="1"/>
          </p:cNvSpPr>
          <p:nvPr>
            <p:ph idx="1"/>
          </p:nvPr>
        </p:nvSpPr>
        <p:spPr/>
        <p:txBody>
          <a:bodyPr/>
          <a:lstStyle/>
          <a:p>
            <a:r>
              <a:rPr lang="el-GR" dirty="0"/>
              <a:t>Παρά τις σημαντικές μεταρρυθμίσεις που προωθήθηκαν στη δεκαετία του 1980, η μεγάλη πλειοψηφία τους δεν απέδωσε τα αναμενόμενα. Σε μεγάλο βαθμό οι θεσμοί απαξιώθηκαν, δεν δημιουργήθηκε μια ευρεία βάση συμμετοχής, η Τ.Α παρέμεινε κατακερματισμένη σε πολλούς δήμους,  υπήρξε απουσία επιστημονικού προσωπικού και πενιχρός προϋπολογισμός. Το παράδειγμα των Συνοικιακών Συμβουλίων που χαρακτηρίζεται ως ένας βαθύτατα δημοκρατικός θεσμός, δεν εκπλήρωσε τον ρόλο του λόγω:</a:t>
            </a:r>
          </a:p>
          <a:p>
            <a:r>
              <a:rPr lang="el-GR" dirty="0"/>
              <a:t>Έντονης κομματικοποίησης, αδυναμιών του νόμου (λίγες αρμοδιότητες, πενιχρά κονδύλια), προσπάθεια χειραγώγησής τους από τους δήμους, «άμαθη» και «ανώριμη» κοινωνία.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24502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Απόπειρα δημιουργίας κράτους πρόνοιας –</a:t>
            </a:r>
            <a:r>
              <a:rPr lang="en-US" dirty="0"/>
              <a:t> </a:t>
            </a:r>
            <a:r>
              <a:rPr lang="el-GR" dirty="0"/>
              <a:t>έμφαση στη λαϊκή συμμετοχή</a:t>
            </a:r>
            <a:r>
              <a:rPr lang="en-US" dirty="0"/>
              <a:t> </a:t>
            </a:r>
            <a:r>
              <a:rPr lang="en-US" sz="3600" b="0" dirty="0" smtClean="0"/>
              <a:t>(</a:t>
            </a:r>
            <a:r>
              <a:rPr lang="el-GR" sz="3600" b="0" dirty="0" smtClean="0"/>
              <a:t>2</a:t>
            </a:r>
            <a:r>
              <a:rPr lang="en-US" sz="3600" b="0" dirty="0" smtClean="0"/>
              <a:t>/</a:t>
            </a:r>
            <a:r>
              <a:rPr lang="el-GR" sz="3600" b="0" dirty="0" smtClean="0"/>
              <a:t>2</a:t>
            </a:r>
            <a:r>
              <a:rPr lang="en-US" sz="3600" b="0" dirty="0" smtClean="0"/>
              <a:t>)</a:t>
            </a:r>
            <a:endParaRPr lang="el-GR" dirty="0"/>
          </a:p>
        </p:txBody>
      </p:sp>
      <p:sp>
        <p:nvSpPr>
          <p:cNvPr id="3" name="Θέση περιεχομένου 2"/>
          <p:cNvSpPr>
            <a:spLocks noGrp="1"/>
          </p:cNvSpPr>
          <p:nvPr>
            <p:ph idx="1"/>
          </p:nvPr>
        </p:nvSpPr>
        <p:spPr/>
        <p:txBody>
          <a:bodyPr/>
          <a:lstStyle/>
          <a:p>
            <a:r>
              <a:rPr lang="el-GR" dirty="0"/>
              <a:t>Το ίδιο ισχύει και για τις προσπάθειες πολιτιστικής αναβάθμισης και λαϊκής επιμόρφωσης των τοπικών κοινωνιών. Δόθηκε σημαντική χρηματοδότηση,  ιδρύθηκαν πολυάριθμοι πολιτιστικοί σύλλογοι και οργανώθηκαν προγράμματα από τις (Ν.Ε.Λ.Ε) οι δράσεις αυτές ατόνησαν. Αυτό οφείλεται: </a:t>
            </a:r>
          </a:p>
          <a:p>
            <a:pPr lvl="1"/>
            <a:r>
              <a:rPr lang="el-GR" dirty="0"/>
              <a:t>στον έντονο κρατισμό, </a:t>
            </a:r>
          </a:p>
          <a:p>
            <a:pPr lvl="1"/>
            <a:r>
              <a:rPr lang="el-GR" dirty="0"/>
              <a:t>στην έλλειψη μακροχρόνιου προγραμματισμού, κατάλληλου προσωπικού και </a:t>
            </a:r>
            <a:r>
              <a:rPr lang="el-GR" dirty="0" smtClean="0"/>
              <a:t>υποδομών</a:t>
            </a:r>
            <a:r>
              <a:rPr lang="en-US" dirty="0" smtClean="0"/>
              <a:t>,</a:t>
            </a:r>
            <a:endParaRPr lang="el-GR" dirty="0"/>
          </a:p>
          <a:p>
            <a:pPr lvl="1"/>
            <a:r>
              <a:rPr lang="el-GR" dirty="0"/>
              <a:t>στην απουσία μιας συμμετοχικής και ενδυναμωτικής πρακτικής που θα μπορούσε να συμβάλλει στη δημιουργία αντίστοιχου κινήματος.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83958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κοινοτική ανάπτυξη σήμερα</a:t>
            </a:r>
            <a:r>
              <a:rPr lang="en-US" dirty="0" smtClean="0"/>
              <a:t> </a:t>
            </a:r>
            <a:r>
              <a:rPr lang="en-US" sz="3200" b="0" dirty="0" smtClean="0"/>
              <a:t>(1/3)</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Από τη δεκαετία του 1990 εκδηλώνεται ένα συνεχώς αυξανόμενο ενδιαφέρον για την τοπική και την κοινοτική ανάπτυξη. Το γεγονός αυτό σχετίζεται με την πληθώρα και τον προσανατολισμό των προγραμμάτων που χρηματοδοτήθηκαν από την Ε.Ε (καταπολέμηση κοινωνικού αποκλεισμού, βελτίωση συστήματος κοινωνικής πρόνοιας και τοπικής αυτοδιοίκησης).</a:t>
            </a:r>
          </a:p>
          <a:p>
            <a:r>
              <a:rPr lang="el-GR" b="1" dirty="0"/>
              <a:t>Μεταρρυθμίσεις στο θεσμικό πλαίσιο της Τ.Α  και αξιοποίηση πόρων της Ε.Ε</a:t>
            </a:r>
          </a:p>
          <a:p>
            <a:r>
              <a:rPr lang="el-GR" dirty="0"/>
              <a:t>Στα περισσότερα κράτη της Ε.Ε οι κοινωνικές υπηρεσίες στην Τ.Α αναλαμβάνουν όλο και μεγαλύτερο ρόλο. Στη χώρα μας αυτό συμβαίνει σε ελάχιστους δήμους. Αυτό συμβαίνει λόγω ελλειμματικής δράσης και εμπειρίας της Τ.Α στο χώρο της κοινωνικής πολιτικής. Η λειτουργία των υπαρχουσών Κ.Υ δεν βασίζεται σε ενιαίο μοντέλο λειτουργίας αλλά διαμορφώνεται με βάση επιμέρους παράγοντες.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5612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κοινοτική ανάπτυξη σήμερα</a:t>
            </a:r>
            <a:r>
              <a:rPr lang="en-US" dirty="0"/>
              <a:t> </a:t>
            </a:r>
            <a:r>
              <a:rPr lang="en-US" sz="3200" b="0" dirty="0" smtClean="0"/>
              <a:t>(2/3)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 ρόλος του Δήμου περιορίζεται στη διαχείριση των προγραμμάτων που κατά κύριο λόγο επιδοτούνται από την Ε.Ε και είναι περιορισμένης εμβέλειας.</a:t>
            </a:r>
          </a:p>
          <a:p>
            <a:r>
              <a:rPr lang="el-GR" dirty="0"/>
              <a:t>Τις περισσότερες φορές απουσιάζει η προσπάθεια σύνδεσης των δράσεων της Κ.Υ (όπου υπάρχει) πολιτικές του Δήμου για την ευρύτερη κοινωνικοοικονομική ανάπτυξη της περιοχής.</a:t>
            </a:r>
          </a:p>
          <a:p>
            <a:r>
              <a:rPr lang="el-GR" dirty="0"/>
              <a:t>Στην Ελλάδα τα τελευταία χρόνια, η κοινοτική ανάπτυξη επανέρχεται στο προσκήνιο λόγω της σημαντικής αύξησης των φορέων που λειτουργούν στο χώρο της κοινότητας (ΚΑΠΗ, ΚΗΦΗ, «Βοήθεια στο Σπίτι», ΚΕΦΟ, κ.λπ. Το ενδιαφέρον για την κοινοτική ανάπτυξη περισσότερο αφορά στην αξιοποίηση πόρων της Ε.Ε για αντιμετώπιση του κοινωνικού αποκλεισμού παρά σε ένα γόνιμο διάλογο και μια σχεδιασμένη παρέμβαση που βασίζεται στην οργανωμένη παρουσία ενός κράτους πρόνοιας και της αντίστοιχης τοπικής πρωτοβουλίας.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905737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κοινοτική ανάπτυξη σήμερα</a:t>
            </a:r>
            <a:r>
              <a:rPr lang="en-US" dirty="0"/>
              <a:t> </a:t>
            </a:r>
            <a:r>
              <a:rPr lang="en-US" sz="3200" b="0" dirty="0" smtClean="0"/>
              <a:t>(3/3)</a:t>
            </a:r>
            <a:endParaRPr lang="el-GR" dirty="0"/>
          </a:p>
        </p:txBody>
      </p:sp>
      <p:sp>
        <p:nvSpPr>
          <p:cNvPr id="3" name="Θέση περιεχομένου 2"/>
          <p:cNvSpPr>
            <a:spLocks noGrp="1"/>
          </p:cNvSpPr>
          <p:nvPr>
            <p:ph idx="1"/>
          </p:nvPr>
        </p:nvSpPr>
        <p:spPr/>
        <p:txBody>
          <a:bodyPr/>
          <a:lstStyle/>
          <a:p>
            <a:r>
              <a:rPr lang="el-GR" dirty="0"/>
              <a:t>Οι ΟΤΑ λειτουργούν ως «διανομείς» κεντρικών πολιτικών οι οποίες δεν βασίζονται σε επιλογές και αποφάσεις που λαμβάνονται σε τοπικό επίπεδο, αλλά ανταποκρίνονται στις προθέσεις των ευρωπαϊκών προγραμμάτων. Η απορρόφηση των κοινοτικών κονδυλίων τείνει να αποτελεί αυτοσκοπό και διαμορφώνει τον κεντρικό άξονα του κοινωνικού ρόλου της αυτοδιοίκησης. Κατ’ αυτόν τον τρόπο, όμως, παραγνωρίζονται κρίσιμα θέματα όπως είναι οι τοπικές ιδιαιτερότητες και ανάγκες και η αναγκαιότητα μακροπρόθεσμου σχεδιασμού βιώσιμων αναπτυξιακών δράσεων και πολιτικής που θα περιλαμβάνονται στις παρεμβάσεις που προωθούνται από το κεντρικό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64015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648072"/>
          </a:xfrm>
        </p:spPr>
        <p:txBody>
          <a:bodyPr>
            <a:normAutofit fontScale="90000"/>
          </a:bodyPr>
          <a:lstStyle/>
          <a:p>
            <a:r>
              <a:rPr lang="el-GR" dirty="0" smtClean="0"/>
              <a:t>ΣΤΑΔΙΑ ΠΑΡΕΜΒΑΣΗΣ ΣΤΗΝ ΚΟΙΝΟΤΗΤΑ</a:t>
            </a:r>
            <a:endParaRPr lang="el-GR" dirty="0"/>
          </a:p>
        </p:txBody>
      </p:sp>
      <p:sp>
        <p:nvSpPr>
          <p:cNvPr id="3" name="2 - Θέση περιεχομένου"/>
          <p:cNvSpPr>
            <a:spLocks noGrp="1"/>
          </p:cNvSpPr>
          <p:nvPr>
            <p:ph idx="1"/>
          </p:nvPr>
        </p:nvSpPr>
        <p:spPr>
          <a:xfrm>
            <a:off x="251520" y="764704"/>
            <a:ext cx="8568952" cy="5688632"/>
          </a:xfrm>
        </p:spPr>
        <p:txBody>
          <a:bodyPr/>
          <a:lstStyle/>
          <a:p>
            <a:pPr>
              <a:buFontTx/>
              <a:buNone/>
            </a:pPr>
            <a:r>
              <a:rPr lang="el-GR" sz="2800" b="1" dirty="0" smtClean="0">
                <a:solidFill>
                  <a:srgbClr val="004A82"/>
                </a:solidFill>
              </a:rPr>
              <a:t>Α.	 Προκαταρκτικό Στάδιο:</a:t>
            </a:r>
          </a:p>
          <a:p>
            <a:pPr>
              <a:buFontTx/>
              <a:buNone/>
            </a:pPr>
            <a:r>
              <a:rPr lang="el-GR" sz="2800" dirty="0" smtClean="0"/>
              <a:t>Βασικός σκοπός του στελέχους Κ.Ε:</a:t>
            </a:r>
          </a:p>
          <a:p>
            <a:r>
              <a:rPr lang="el-GR" sz="2800" dirty="0" smtClean="0"/>
              <a:t>Η διερεύνηση του προβλήματος</a:t>
            </a:r>
          </a:p>
          <a:p>
            <a:r>
              <a:rPr lang="el-GR" sz="2800" dirty="0" smtClean="0"/>
              <a:t>Η δημιουργία επαγγελματικής σχέσης και </a:t>
            </a:r>
          </a:p>
          <a:p>
            <a:r>
              <a:rPr lang="el-GR" sz="2800" dirty="0" smtClean="0"/>
              <a:t>Η γνωριμία με την κοινότητα</a:t>
            </a:r>
          </a:p>
          <a:p>
            <a:pPr>
              <a:buFontTx/>
              <a:buNone/>
            </a:pPr>
            <a:endParaRPr lang="el-GR" sz="2800" dirty="0" smtClean="0"/>
          </a:p>
          <a:p>
            <a:pPr>
              <a:buFontTx/>
              <a:buNone/>
            </a:pPr>
            <a:r>
              <a:rPr lang="el-GR" sz="2800" i="1" dirty="0" smtClean="0"/>
              <a:t>Πόσο καιρό υπάρχει το πρόβλημα, ποιες άλλες προσπάθειες έγιναν για την αντιμετώπισή του,  πότε,  γιατί απέτυχαν</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6020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792088"/>
          </a:xfrm>
        </p:spPr>
        <p:txBody>
          <a:bodyPr>
            <a:normAutofit fontScale="90000"/>
          </a:bodyPr>
          <a:lstStyle/>
          <a:p>
            <a:r>
              <a:rPr lang="el-GR" dirty="0" smtClean="0"/>
              <a:t>Β. Εκτίμηση αναγκών-Μελέτη της Κοινότητας</a:t>
            </a:r>
            <a:endParaRPr lang="el-GR" dirty="0"/>
          </a:p>
        </p:txBody>
      </p:sp>
      <p:sp>
        <p:nvSpPr>
          <p:cNvPr id="3" name="2 - Θέση περιεχομένου"/>
          <p:cNvSpPr>
            <a:spLocks noGrp="1"/>
          </p:cNvSpPr>
          <p:nvPr>
            <p:ph idx="1"/>
          </p:nvPr>
        </p:nvSpPr>
        <p:spPr>
          <a:xfrm>
            <a:off x="179512" y="1052736"/>
            <a:ext cx="8784976" cy="5328592"/>
          </a:xfrm>
        </p:spPr>
        <p:txBody>
          <a:bodyPr/>
          <a:lstStyle/>
          <a:p>
            <a:pPr marL="609600" indent="-609600">
              <a:buFontTx/>
              <a:buNone/>
            </a:pPr>
            <a:r>
              <a:rPr lang="el-GR" sz="2800" b="1" dirty="0" smtClean="0">
                <a:solidFill>
                  <a:srgbClr val="004A82"/>
                </a:solidFill>
              </a:rPr>
              <a:t>Β1. Σκοπός και διάρκεια της μελέτης της Κοινότητας:</a:t>
            </a:r>
          </a:p>
          <a:p>
            <a:pPr marL="609600" indent="-609600">
              <a:buFontTx/>
              <a:buNone/>
            </a:pPr>
            <a:r>
              <a:rPr lang="el-GR" sz="2800" dirty="0" smtClean="0"/>
              <a:t>Μας βοηθά να μάθουμε όσο το δυνατόν περισσότερα στοιχεία για:</a:t>
            </a:r>
          </a:p>
          <a:p>
            <a:pPr marL="609600" indent="-609600"/>
            <a:r>
              <a:rPr lang="el-GR" sz="2800" dirty="0" smtClean="0"/>
              <a:t>Τα προβλήματα,</a:t>
            </a:r>
          </a:p>
          <a:p>
            <a:pPr marL="609600" indent="-609600"/>
            <a:r>
              <a:rPr lang="el-GR" sz="2800" dirty="0" smtClean="0"/>
              <a:t>Τις ανάγκες</a:t>
            </a:r>
          </a:p>
          <a:p>
            <a:pPr marL="609600" indent="-609600"/>
            <a:r>
              <a:rPr lang="el-GR" sz="2800" dirty="0" smtClean="0"/>
              <a:t>Τις υπάρχουσες πηγές και τους πόρους </a:t>
            </a:r>
          </a:p>
          <a:p>
            <a:pPr marL="609600" indent="-609600">
              <a:buFontTx/>
              <a:buNone/>
            </a:pPr>
            <a:r>
              <a:rPr lang="el-GR" sz="2800" dirty="0" smtClean="0"/>
              <a:t>Για την κάλυψη των υπαρχουσών αναγκών</a:t>
            </a:r>
          </a:p>
          <a:p>
            <a:pPr marL="609600" indent="-609600">
              <a:buFontTx/>
              <a:buNone/>
            </a:pPr>
            <a:r>
              <a:rPr lang="el-GR" sz="2800" dirty="0" smtClean="0"/>
              <a:t>Η περίοδος μελέτης μπορεί να διαρκέσει από μια απλή φάση πληροφόρησης μέχρι και έξι μήνες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830539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980728"/>
            <a:ext cx="8640960" cy="5472608"/>
          </a:xfrm>
        </p:spPr>
        <p:txBody>
          <a:bodyPr/>
          <a:lstStyle/>
          <a:p>
            <a:pPr>
              <a:lnSpc>
                <a:spcPct val="90000"/>
              </a:lnSpc>
              <a:buFontTx/>
              <a:buNone/>
            </a:pPr>
            <a:r>
              <a:rPr lang="el-GR" sz="2800" b="1" dirty="0" smtClean="0">
                <a:solidFill>
                  <a:srgbClr val="004A82"/>
                </a:solidFill>
              </a:rPr>
              <a:t>Β2. Συλλογή στοιχείων – πληροφοριών:</a:t>
            </a:r>
          </a:p>
          <a:p>
            <a:pPr>
              <a:lnSpc>
                <a:spcPct val="90000"/>
              </a:lnSpc>
              <a:buFontTx/>
              <a:buNone/>
            </a:pPr>
            <a:r>
              <a:rPr lang="el-GR" dirty="0" smtClean="0"/>
              <a:t>Τι στοιχεία χρειάζεται να έχω?</a:t>
            </a:r>
          </a:p>
          <a:p>
            <a:pPr>
              <a:lnSpc>
                <a:spcPct val="90000"/>
              </a:lnSpc>
              <a:buFontTx/>
              <a:buNone/>
            </a:pPr>
            <a:r>
              <a:rPr lang="el-GR" dirty="0" smtClean="0"/>
              <a:t>Με ποιόν τρόπο και μεθόδους θα τα βρω?</a:t>
            </a:r>
          </a:p>
          <a:p>
            <a:pPr>
              <a:lnSpc>
                <a:spcPct val="90000"/>
              </a:lnSpc>
              <a:buFontTx/>
              <a:buNone/>
            </a:pPr>
            <a:r>
              <a:rPr lang="el-GR" dirty="0" smtClean="0"/>
              <a:t>Β2α. </a:t>
            </a:r>
            <a:r>
              <a:rPr lang="el-GR" dirty="0" smtClean="0">
                <a:solidFill>
                  <a:schemeClr val="hlink"/>
                </a:solidFill>
              </a:rPr>
              <a:t>Η ιστορία της κοινότητας</a:t>
            </a:r>
            <a:r>
              <a:rPr lang="el-GR" dirty="0" smtClean="0"/>
              <a:t>:  όνομα,  συνθήκες και χρονολογία ίδρυσης  (τρέχοντα προβλήματα σχέσεων μεταξύ ομάδων κατοίκων ίσως ερμηνεύονται)</a:t>
            </a:r>
          </a:p>
          <a:p>
            <a:pPr>
              <a:lnSpc>
                <a:spcPct val="90000"/>
              </a:lnSpc>
              <a:buFontTx/>
              <a:buNone/>
            </a:pPr>
            <a:r>
              <a:rPr lang="el-GR" dirty="0" smtClean="0"/>
              <a:t>Β2β.	</a:t>
            </a:r>
            <a:r>
              <a:rPr lang="el-GR" dirty="0" smtClean="0">
                <a:solidFill>
                  <a:schemeClr val="hlink"/>
                </a:solidFill>
              </a:rPr>
              <a:t>Το περιβάλλον</a:t>
            </a:r>
            <a:r>
              <a:rPr lang="el-GR" dirty="0" smtClean="0"/>
              <a:t>:  Το γεωγραφικό περιβάλλον ενδιαφέρει το στέλεχος Κ.Ε διότι πολλά από τα σύγχρονα προβλήματα συνδέονται άμεσα με το φυσικό περιβάλλον. Έλλειψη πρασίνου,  </a:t>
            </a:r>
            <a:r>
              <a:rPr lang="el-GR" dirty="0" err="1" smtClean="0"/>
              <a:t>πυκνοκατοίκηση</a:t>
            </a:r>
            <a:r>
              <a:rPr lang="el-GR" dirty="0" smtClean="0"/>
              <a:t>,  έλλειψη χώρων ψυχαγωγίας, στάθμευσης, ηχορύπανσης στα αστικά κέντρα και δρόμοι, ύδρευση ηλεκτροδότηση στις αγροτικές περιοχές,  συνδέονται στενά ως υποδομές με την παραγωγική διαδικασία και τις δυνατότητες κοινωνικής ανάπτυξης</a:t>
            </a:r>
            <a:r>
              <a:rPr lang="el-GR" sz="2800" dirty="0" smtClean="0"/>
              <a:t> </a:t>
            </a:r>
            <a:r>
              <a:rPr lang="el-GR" dirty="0" smtClean="0"/>
              <a:t>της περιοχής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1 - Τίτλος"/>
          <p:cNvSpPr>
            <a:spLocks noGrp="1"/>
          </p:cNvSpPr>
          <p:nvPr>
            <p:ph type="title"/>
          </p:nvPr>
        </p:nvSpPr>
        <p:spPr>
          <a:xfrm>
            <a:off x="0" y="116632"/>
            <a:ext cx="9144000" cy="792088"/>
          </a:xfrm>
        </p:spPr>
        <p:txBody>
          <a:bodyPr>
            <a:normAutofit fontScale="90000"/>
          </a:bodyPr>
          <a:lstStyle/>
          <a:p>
            <a:r>
              <a:rPr lang="el-GR" dirty="0" smtClean="0"/>
              <a:t>Β. Εκτίμηση αναγκών-Μελέτη της Κοινότητας</a:t>
            </a:r>
            <a:endParaRPr lang="el-GR" dirty="0"/>
          </a:p>
        </p:txBody>
      </p:sp>
    </p:spTree>
    <p:extLst>
      <p:ext uri="{BB962C8B-B14F-4D97-AF65-F5344CB8AC3E}">
        <p14:creationId xmlns:p14="http://schemas.microsoft.com/office/powerpoint/2010/main" val="25091368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b6e616b0deedf68e4bf272b9905e7c3c8a6130f3"/>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TotalTime>
  <Words>1165</Words>
  <Application>Microsoft Office PowerPoint</Application>
  <PresentationFormat>On-screen Show (4:3)</PresentationFormat>
  <Paragraphs>116</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OC_template_updated</vt:lpstr>
      <vt:lpstr>Μεθοδολογία Κοινωνικής Εργασίας με Κοινότητα</vt:lpstr>
      <vt:lpstr>Απόπειρα δημιουργίας κράτους πρόνοιας – έμφαση στη λαϊκή συμμετοχή (1/2)</vt:lpstr>
      <vt:lpstr>Απόπειρα δημιουργίας κράτους πρόνοιας – έμφαση στη λαϊκή συμμετοχή (2/2)</vt:lpstr>
      <vt:lpstr>Η κοινοτική ανάπτυξη σήμερα (1/3)</vt:lpstr>
      <vt:lpstr>Η κοινοτική ανάπτυξη σήμερα (2/3)</vt:lpstr>
      <vt:lpstr>Η κοινοτική ανάπτυξη σήμερα (3/3)</vt:lpstr>
      <vt:lpstr>ΣΤΑΔΙΑ ΠΑΡΕΜΒΑΣΗΣ ΣΤΗΝ ΚΟΙΝΟΤΗΤΑ</vt:lpstr>
      <vt:lpstr>Β. Εκτίμηση αναγκών-Μελέτη της Κοινότητας</vt:lpstr>
      <vt:lpstr>Β. Εκτίμηση αναγκών-Μελέτη της Κοινότητας</vt:lpstr>
      <vt:lpstr>Β. Εκτίμηση αναγκών-Μελέτη της Κοινότητας</vt:lpstr>
      <vt:lpstr>Β. Εκτίμηση αναγκών-Μελέτη της Κοινότητας</vt:lpstr>
      <vt:lpstr>Β. Εκτίμηση αναγκών-Μελέτη της Κοινότητας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152</cp:revision>
  <dcterms:created xsi:type="dcterms:W3CDTF">2013-03-04T13:35:19Z</dcterms:created>
  <dcterms:modified xsi:type="dcterms:W3CDTF">2015-07-07T08:33:44Z</dcterms:modified>
</cp:coreProperties>
</file>