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9" r:id="rId1"/>
    <p:sldMasterId id="2147483722" r:id="rId2"/>
    <p:sldMasterId id="2147483736" r:id="rId3"/>
  </p:sldMasterIdLst>
  <p:notesMasterIdLst>
    <p:notesMasterId r:id="rId33"/>
  </p:notesMasterIdLst>
  <p:handoutMasterIdLst>
    <p:handoutMasterId r:id="rId34"/>
  </p:handoutMasterIdLst>
  <p:sldIdLst>
    <p:sldId id="289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290" r:id="rId26"/>
    <p:sldId id="291" r:id="rId27"/>
    <p:sldId id="292" r:id="rId28"/>
    <p:sldId id="293" r:id="rId29"/>
    <p:sldId id="294" r:id="rId30"/>
    <p:sldId id="295" r:id="rId31"/>
    <p:sldId id="296" r:id="rId32"/>
  </p:sldIdLst>
  <p:sldSz cx="9144000" cy="6858000" type="screen4x3"/>
  <p:notesSz cx="7104063" cy="10234613"/>
  <p:custDataLst>
    <p:tags r:id="rId3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2/12/2015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2/12/2015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6">
              <a:defRPr/>
            </a:pPr>
            <a:endParaRPr lang="el-GR" dirty="0"/>
          </a:p>
        </p:txBody>
      </p:sp>
      <p:sp>
        <p:nvSpPr>
          <p:cNvPr id="2662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F386BC-5C45-4278-908C-EFA367CC7D6C}" type="slidenum">
              <a:rPr lang="el-GR" altLang="el-GR" smtClean="0">
                <a:solidFill>
                  <a:srgbClr val="000000"/>
                </a:solidFill>
              </a:rPr>
              <a:pPr/>
              <a:t>20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17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6">
              <a:defRPr/>
            </a:pPr>
            <a:endParaRPr lang="el-GR" dirty="0"/>
          </a:p>
        </p:txBody>
      </p:sp>
      <p:sp>
        <p:nvSpPr>
          <p:cNvPr id="2765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FF4DD9-EC12-449D-916B-43E993ACAF29}" type="slidenum">
              <a:rPr lang="el-GR" altLang="el-GR" smtClean="0">
                <a:solidFill>
                  <a:srgbClr val="000000"/>
                </a:solidFill>
              </a:rPr>
              <a:pPr/>
              <a:t>21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7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88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39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57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62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2253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525F4E5-5C54-4DD1-B928-CB34B48083E5}" type="slidenum">
              <a:rPr lang="el-GR" altLang="el-GR" smtClean="0">
                <a:solidFill>
                  <a:srgbClr val="000000"/>
                </a:solidFill>
              </a:rPr>
              <a:pPr/>
              <a:t>15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6">
              <a:defRPr/>
            </a:pPr>
            <a:endParaRPr lang="el-GR" dirty="0"/>
          </a:p>
        </p:txBody>
      </p:sp>
      <p:sp>
        <p:nvSpPr>
          <p:cNvPr id="2355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B2DB98-2813-4C1F-A1A2-A53F96DB3DC4}" type="slidenum">
              <a:rPr lang="el-GR" altLang="el-GR" smtClean="0">
                <a:solidFill>
                  <a:srgbClr val="000000"/>
                </a:solidFill>
              </a:rPr>
              <a:pPr/>
              <a:t>17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30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6">
              <a:defRPr/>
            </a:pPr>
            <a:endParaRPr lang="el-GR" dirty="0"/>
          </a:p>
        </p:txBody>
      </p:sp>
      <p:sp>
        <p:nvSpPr>
          <p:cNvPr id="245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C366AF-2307-43F8-9BFE-C76384CB7B71}" type="slidenum">
              <a:rPr lang="el-GR" altLang="el-GR" smtClean="0">
                <a:solidFill>
                  <a:srgbClr val="000000"/>
                </a:solidFill>
              </a:rPr>
              <a:pPr/>
              <a:t>18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80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6">
              <a:defRPr/>
            </a:pPr>
            <a:endParaRPr lang="el-GR" dirty="0"/>
          </a:p>
        </p:txBody>
      </p:sp>
      <p:sp>
        <p:nvSpPr>
          <p:cNvPr id="2560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EC9A77-813F-4B98-A093-91E88B3BC914}" type="slidenum">
              <a:rPr lang="el-GR" altLang="el-GR" smtClean="0">
                <a:solidFill>
                  <a:srgbClr val="000000"/>
                </a:solidFill>
              </a:rPr>
              <a:pPr/>
              <a:t>19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5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1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72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82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2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324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21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1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62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59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3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859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0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9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22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61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5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8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6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192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5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51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1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12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1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5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29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6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0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15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9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0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1066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95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71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35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8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0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9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7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Φυσικοθεραπεία Καρδιοαγγειακών Παθήσεων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l-GR" sz="2400" b="1" dirty="0">
                <a:solidFill>
                  <a:srgbClr val="800000"/>
                </a:solidFill>
              </a:rPr>
              <a:t>Ενότητα 3</a:t>
            </a:r>
            <a:r>
              <a:rPr lang="el-GR" sz="2400" dirty="0">
                <a:solidFill>
                  <a:srgbClr val="800000"/>
                </a:solidFill>
              </a:rPr>
              <a:t>: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srgbClr val="800000"/>
                </a:solidFill>
              </a:rPr>
              <a:t>«</a:t>
            </a:r>
            <a:r>
              <a:rPr lang="el-GR" sz="2400" b="1" kern="0" dirty="0">
                <a:solidFill>
                  <a:srgbClr val="800000"/>
                </a:solidFill>
                <a:cs typeface="Times New Roman" pitchFamily="18" charset="0"/>
              </a:rPr>
              <a:t>Οικονομία της Καρδιακής Λειτουργίας: Καρδιακή Συχνότητα</a:t>
            </a:r>
            <a:r>
              <a:rPr lang="el-GR" sz="2400" b="1" dirty="0" smtClean="0">
                <a:solidFill>
                  <a:srgbClr val="800000"/>
                </a:solidFill>
                <a:cs typeface="Arial" pitchFamily="34" charset="0"/>
              </a:rPr>
              <a:t>»</a:t>
            </a:r>
            <a:endParaRPr lang="en-US" sz="2400" b="1" dirty="0" smtClean="0">
              <a:solidFill>
                <a:srgbClr val="800000"/>
              </a:solidFill>
              <a:cs typeface="Arial" pitchFamily="34" charset="0"/>
            </a:endParaRPr>
          </a:p>
          <a:p>
            <a:pPr lvl="0">
              <a:defRPr/>
            </a:pPr>
            <a:endParaRPr lang="el-GR" sz="2400" b="1" dirty="0">
              <a:solidFill>
                <a:srgbClr val="800000"/>
              </a:solidFill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el-GR" sz="2000" b="1" dirty="0">
                <a:solidFill>
                  <a:prstClr val="black"/>
                </a:solidFill>
              </a:rPr>
              <a:t>Δρ. Γεώργιος Παπαθανασίου,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MSc, PhD</a:t>
            </a:r>
            <a:endParaRPr lang="el-GR" sz="20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000" dirty="0">
                <a:solidFill>
                  <a:prstClr val="black"/>
                </a:solidFill>
              </a:rPr>
              <a:t>Αναπληρωτής Καθηγητής</a:t>
            </a:r>
          </a:p>
          <a:p>
            <a:pPr lvl="0">
              <a:spcBef>
                <a:spcPts val="0"/>
              </a:spcBef>
            </a:pPr>
            <a:r>
              <a:rPr lang="el-GR" sz="2000" dirty="0">
                <a:solidFill>
                  <a:prstClr val="black"/>
                </a:solidFill>
              </a:rPr>
              <a:t>Τμήμα Φυσικοθεραπείας – ΤΕΙ Αθήνας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96632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5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l-GR" dirty="0" smtClean="0"/>
              <a:t>Καρδιακή  Συχνότητα </a:t>
            </a:r>
            <a:br>
              <a:rPr lang="el-GR" dirty="0" smtClean="0"/>
            </a:br>
            <a:r>
              <a:rPr lang="el-GR" dirty="0" smtClean="0"/>
              <a:t>και Φυσική Κατάσταση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024336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cs typeface="Arial" pitchFamily="34" charset="0"/>
              </a:rPr>
              <a:t>H</a:t>
            </a:r>
            <a:r>
              <a:rPr lang="el-GR" sz="2400" dirty="0" smtClean="0">
                <a:cs typeface="Arial" pitchFamily="34" charset="0"/>
              </a:rPr>
              <a:t> </a:t>
            </a:r>
            <a:r>
              <a:rPr lang="el-GR" sz="2400" dirty="0">
                <a:cs typeface="Arial" pitchFamily="34" charset="0"/>
              </a:rPr>
              <a:t>χαμηλή </a:t>
            </a:r>
            <a:r>
              <a:rPr lang="el-GR" sz="2400" dirty="0" smtClean="0">
                <a:cs typeface="Arial" pitchFamily="34" charset="0"/>
              </a:rPr>
              <a:t>ΚΣ ηρεμίας </a:t>
            </a:r>
            <a:r>
              <a:rPr lang="el-GR" sz="2400" dirty="0">
                <a:cs typeface="Arial" pitchFamily="34" charset="0"/>
              </a:rPr>
              <a:t>αποτελεί σημαντικό δείκτη καλής φυσικής κατάστασης και καρδιοαγγειακής υγείας. </a:t>
            </a:r>
            <a:endParaRPr lang="en-US" sz="2400" dirty="0" smtClean="0">
              <a:cs typeface="Arial" pitchFamily="34" charset="0"/>
            </a:endParaRPr>
          </a:p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>
                <a:cs typeface="Arial" pitchFamily="34" charset="0"/>
              </a:rPr>
              <a:t>Επίσης,</a:t>
            </a:r>
            <a:r>
              <a:rPr lang="el-GR" sz="2400" dirty="0">
                <a:cs typeface="Arial" pitchFamily="34" charset="0"/>
              </a:rPr>
              <a:t> </a:t>
            </a:r>
            <a:r>
              <a:rPr lang="el-GR" sz="2400" dirty="0" smtClean="0">
                <a:cs typeface="Arial" pitchFamily="34" charset="0"/>
              </a:rPr>
              <a:t>στα </a:t>
            </a:r>
            <a:r>
              <a:rPr lang="el-GR" sz="2400" dirty="0">
                <a:cs typeface="Arial" pitchFamily="34" charset="0"/>
              </a:rPr>
              <a:t>υγιή άτομα, η ελεγχόμενη άνοδος και η συγκριτικά (για την ίδια ένταση έργου) χαμηλότερη τιμή της ΚΣ κατά την άσκηση αποτελεί σημαντικό </a:t>
            </a:r>
            <a:r>
              <a:rPr lang="el-GR" sz="2400" dirty="0" smtClean="0">
                <a:cs typeface="Arial" pitchFamily="34" charset="0"/>
              </a:rPr>
              <a:t>δείκτη, με αντίστροφη όμως συσχέτιση, της καλής φυσικής κατάστασης.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17985" y="518913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[</a:t>
            </a:r>
            <a:r>
              <a:rPr lang="en-GB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Chang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et al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 2003, </a:t>
            </a:r>
            <a:r>
              <a:rPr lang="en-GB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Black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et al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 2006, </a:t>
            </a:r>
            <a:r>
              <a:rPr lang="en-GB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Hsia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et al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 2009</a:t>
            </a:r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]</a:t>
            </a:r>
            <a:endParaRPr lang="el-GR" sz="2000" dirty="0">
              <a:solidFill>
                <a:srgbClr val="8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Line 43"/>
          <p:cNvSpPr>
            <a:spLocks noChangeShapeType="1"/>
          </p:cNvSpPr>
          <p:nvPr/>
        </p:nvSpPr>
        <p:spPr bwMode="auto">
          <a:xfrm>
            <a:off x="338667" y="1556792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302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Μέγιστη Καρδιακή Συχνότητα </a:t>
            </a:r>
            <a:r>
              <a:rPr lang="el-GR" sz="2800" dirty="0" smtClean="0">
                <a:effectLst/>
              </a:rPr>
              <a:t>[1</a:t>
            </a:r>
            <a:r>
              <a:rPr lang="en-US" sz="2800" dirty="0" smtClean="0">
                <a:effectLst/>
              </a:rPr>
              <a:t>/3</a:t>
            </a:r>
            <a:r>
              <a:rPr lang="el-GR" sz="2800" dirty="0" smtClean="0">
                <a:effectLst/>
              </a:rPr>
              <a:t>]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8840"/>
            <a:ext cx="8229600" cy="3672408"/>
          </a:xfrm>
        </p:spPr>
        <p:txBody>
          <a:bodyPr>
            <a:normAutofit/>
          </a:bodyPr>
          <a:lstStyle/>
          <a:p>
            <a:pPr marL="446088" indent="-446088" eaLnBrk="1" hangingPunct="1">
              <a:buClr>
                <a:srgbClr val="800000"/>
              </a:buClr>
              <a:buSzTx/>
              <a:buFont typeface="Wingdings" pitchFamily="2" charset="2"/>
              <a:buChar char="Ø"/>
              <a:tabLst>
                <a:tab pos="2597150" algn="l"/>
              </a:tabLst>
              <a:defRPr/>
            </a:pPr>
            <a:r>
              <a:rPr lang="el-GR" sz="2400" dirty="0" smtClean="0"/>
              <a:t>Στα υγιή άτομα, η μέγιστη καρδιακή συχνότητα </a:t>
            </a:r>
            <a:r>
              <a:rPr lang="el-GR" sz="2400" dirty="0"/>
              <a:t>(ΚΣ</a:t>
            </a:r>
            <a:r>
              <a:rPr lang="en-US" sz="2000" dirty="0"/>
              <a:t>max</a:t>
            </a:r>
            <a:r>
              <a:rPr lang="el-GR" sz="2400" dirty="0" smtClean="0"/>
              <a:t>) που επιτυγχάνεται (και καταγράφεται σε μέγιστο έργο) </a:t>
            </a: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</a:t>
            </a:r>
            <a:r>
              <a:rPr lang="el-GR" sz="2400" dirty="0" smtClean="0"/>
              <a:t> εξαρτάται από τη φυσική τους κατάσταση. </a:t>
            </a:r>
          </a:p>
          <a:p>
            <a:pPr marL="446088" indent="-446088" eaLnBrk="1" hangingPunct="1">
              <a:buClr>
                <a:srgbClr val="800000"/>
              </a:buClr>
              <a:buSzTx/>
              <a:buFont typeface="Wingdings" pitchFamily="2" charset="2"/>
              <a:buChar char="Ø"/>
              <a:defRPr/>
            </a:pPr>
            <a:endParaRPr lang="el-GR" sz="1000" dirty="0" smtClean="0"/>
          </a:p>
          <a:p>
            <a:pPr marL="446088" indent="-446088"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el-GR" sz="2400" dirty="0" smtClean="0"/>
              <a:t>Στα </a:t>
            </a:r>
            <a:r>
              <a:rPr lang="el-GR" sz="2400" dirty="0"/>
              <a:t>υγιή </a:t>
            </a:r>
            <a:r>
              <a:rPr lang="el-GR" sz="2400" dirty="0" smtClean="0"/>
              <a:t>άτομα, η μέγιστη καρδιακή συχνότητα </a:t>
            </a:r>
            <a:r>
              <a:rPr lang="el-GR" sz="2400" dirty="0">
                <a:solidFill>
                  <a:prstClr val="black"/>
                </a:solidFill>
              </a:rPr>
              <a:t>(ΚΣ</a:t>
            </a:r>
            <a:r>
              <a:rPr lang="en-US" sz="2000" dirty="0">
                <a:solidFill>
                  <a:prstClr val="black"/>
                </a:solidFill>
              </a:rPr>
              <a:t>max</a:t>
            </a:r>
            <a:r>
              <a:rPr lang="el-GR" sz="2400" dirty="0">
                <a:solidFill>
                  <a:prstClr val="black"/>
                </a:solidFill>
              </a:rPr>
              <a:t>) </a:t>
            </a:r>
            <a:r>
              <a:rPr lang="el-GR" sz="2400" dirty="0" smtClean="0"/>
              <a:t>είναι βιολογικά καθοριζόμενη παράμετρος της καρδιακής λειτουργίας και εξαρτάται από την ηλικία τους, </a:t>
            </a:r>
            <a:r>
              <a:rPr lang="el-GR" sz="2400" dirty="0">
                <a:cs typeface="Arial" pitchFamily="34" charset="0"/>
              </a:rPr>
              <a:t>με τις γυναίκες να έχουν ελαφρά χαμηλότερες τιμές.</a:t>
            </a:r>
            <a:r>
              <a:rPr lang="el-GR" sz="2400" dirty="0" smtClean="0">
                <a:cs typeface="Arial" pitchFamily="34" charset="0"/>
              </a:rPr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Line 43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229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Μέγιστη Καρδιακή Συχνότητα </a:t>
            </a:r>
            <a:r>
              <a:rPr lang="el-GR" sz="2800" dirty="0" smtClean="0">
                <a:effectLst/>
              </a:rPr>
              <a:t>[2</a:t>
            </a:r>
            <a:r>
              <a:rPr lang="en-US" sz="2800" dirty="0" smtClean="0">
                <a:effectLst/>
              </a:rPr>
              <a:t>/3</a:t>
            </a:r>
            <a:r>
              <a:rPr lang="el-GR" sz="2800" dirty="0" smtClean="0">
                <a:effectLst/>
              </a:rPr>
              <a:t>]</a:t>
            </a:r>
            <a:endParaRPr lang="el-GR" sz="2800" dirty="0"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5040560"/>
          </a:xfrm>
        </p:spPr>
        <p:txBody>
          <a:bodyPr>
            <a:normAutofit lnSpcReduction="10000"/>
          </a:bodyPr>
          <a:lstStyle/>
          <a:p>
            <a:pPr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>
                <a:cs typeface="Arial" charset="0"/>
              </a:rPr>
              <a:t>Η μεγαλύτερη τιμή της καταγεγραμμένης ΚΣ</a:t>
            </a:r>
            <a:r>
              <a:rPr lang="el-GR" sz="2400" baseline="-25000" dirty="0" smtClean="0">
                <a:cs typeface="Arial" charset="0"/>
              </a:rPr>
              <a:t> </a:t>
            </a:r>
            <a:r>
              <a:rPr lang="el-GR" sz="2400" dirty="0" smtClean="0">
                <a:cs typeface="Arial" charset="0"/>
              </a:rPr>
              <a:t>κατά την εκτέλεση μέγιστου σωματικού έργου (επίπεδο μέγιστης πρόσληψης Ο</a:t>
            </a:r>
            <a:r>
              <a:rPr lang="el-GR" sz="2400" baseline="-25000" dirty="0" smtClean="0">
                <a:cs typeface="Arial" charset="0"/>
              </a:rPr>
              <a:t>2</a:t>
            </a:r>
            <a:r>
              <a:rPr lang="el-GR" sz="2400" dirty="0" smtClean="0">
                <a:cs typeface="Arial" charset="0"/>
              </a:rPr>
              <a:t>)</a:t>
            </a:r>
            <a:r>
              <a:rPr lang="el-GR" sz="2400" baseline="-25000" dirty="0" smtClean="0">
                <a:cs typeface="Arial" charset="0"/>
              </a:rPr>
              <a:t> </a:t>
            </a:r>
            <a:r>
              <a:rPr lang="el-GR" sz="2400" dirty="0" smtClean="0">
                <a:cs typeface="Arial" charset="0"/>
              </a:rPr>
              <a:t>αποτελεί την </a:t>
            </a:r>
            <a:r>
              <a:rPr lang="el-GR" sz="2400" b="1" dirty="0" smtClean="0">
                <a:solidFill>
                  <a:srgbClr val="800000"/>
                </a:solidFill>
                <a:cs typeface="Arial" charset="0"/>
              </a:rPr>
              <a:t>πραγματική ΚΣ</a:t>
            </a:r>
            <a:r>
              <a:rPr lang="en-US" sz="2000" b="1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max</a:t>
            </a:r>
            <a:r>
              <a:rPr lang="el-GR" sz="2400" dirty="0" smtClean="0">
                <a:solidFill>
                  <a:srgbClr val="800000"/>
                </a:solidFill>
                <a:cs typeface="Arial" charset="0"/>
              </a:rPr>
              <a:t>.</a:t>
            </a:r>
          </a:p>
          <a:p>
            <a:pPr marL="0" indent="0">
              <a:buClr>
                <a:srgbClr val="800000"/>
              </a:buClr>
              <a:buSzPct val="100000"/>
              <a:buNone/>
              <a:defRPr/>
            </a:pPr>
            <a:endParaRPr lang="el-GR" sz="1000" dirty="0" smtClean="0">
              <a:solidFill>
                <a:srgbClr val="800000"/>
              </a:solidFill>
              <a:cs typeface="Arial" charset="0"/>
            </a:endParaRPr>
          </a:p>
          <a:p>
            <a:pPr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>
                <a:cs typeface="Arial" charset="0"/>
              </a:rPr>
              <a:t>Η ΚΣ</a:t>
            </a:r>
            <a:r>
              <a:rPr lang="en-US" sz="2000" dirty="0" smtClean="0">
                <a:cs typeface="Arial" charset="0"/>
              </a:rPr>
              <a:t>max</a:t>
            </a:r>
            <a:r>
              <a:rPr lang="el-GR" sz="2400" dirty="0" smtClean="0">
                <a:cs typeface="Arial" charset="0"/>
              </a:rPr>
              <a:t> μπορεί επίσης να προσδιορισθεί και έμμεσα με βάση την ηλικία κάθε ατόμου, οπότε καλείται </a:t>
            </a:r>
            <a:r>
              <a:rPr lang="el-GR" sz="2400" b="1" dirty="0" smtClean="0">
                <a:solidFill>
                  <a:srgbClr val="800000"/>
                </a:solidFill>
                <a:cs typeface="Arial" charset="0"/>
              </a:rPr>
              <a:t>προβλεπόμενη </a:t>
            </a:r>
            <a:r>
              <a:rPr lang="el-GR" sz="2400" b="1" dirty="0">
                <a:solidFill>
                  <a:srgbClr val="800000"/>
                </a:solidFill>
                <a:cs typeface="Arial" charset="0"/>
              </a:rPr>
              <a:t>ΚΣ</a:t>
            </a:r>
            <a:r>
              <a:rPr lang="en-US" sz="2000" b="1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max</a:t>
            </a:r>
            <a:r>
              <a:rPr lang="el-GR" sz="2400" dirty="0" smtClean="0">
                <a:solidFill>
                  <a:srgbClr val="800000"/>
                </a:solidFill>
                <a:cs typeface="Arial" charset="0"/>
              </a:rPr>
              <a:t>. </a:t>
            </a:r>
            <a:r>
              <a:rPr lang="el-GR" sz="2400" dirty="0" smtClean="0">
                <a:cs typeface="Arial" charset="0"/>
              </a:rPr>
              <a:t>Η προβλεπόμενη </a:t>
            </a:r>
            <a:r>
              <a:rPr lang="el-GR" sz="2400" dirty="0">
                <a:solidFill>
                  <a:prstClr val="black"/>
                </a:solidFill>
                <a:cs typeface="Arial" charset="0"/>
              </a:rPr>
              <a:t>ΚΣ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max</a:t>
            </a:r>
            <a:r>
              <a:rPr lang="el-GR" sz="2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l-GR" sz="2400" dirty="0" smtClean="0">
                <a:cs typeface="Arial" charset="0"/>
              </a:rPr>
              <a:t>των υγειών ατόμων έχει συνήθως μια απόκλιση λίγων παλμών (± 5-</a:t>
            </a:r>
            <a:r>
              <a:rPr lang="en-US" sz="2400" dirty="0" smtClean="0">
                <a:cs typeface="Arial" charset="0"/>
              </a:rPr>
              <a:t>8</a:t>
            </a:r>
            <a:r>
              <a:rPr lang="el-GR" sz="2400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b</a:t>
            </a:r>
            <a:r>
              <a:rPr lang="el-GR" sz="2400" dirty="0" smtClean="0">
                <a:cs typeface="Arial" charset="0"/>
              </a:rPr>
              <a:t>/</a:t>
            </a:r>
            <a:r>
              <a:rPr lang="en-US" sz="2400" dirty="0" smtClean="0">
                <a:cs typeface="Arial" charset="0"/>
              </a:rPr>
              <a:t>min</a:t>
            </a:r>
            <a:r>
              <a:rPr lang="el-GR" sz="2400" dirty="0" smtClean="0">
                <a:cs typeface="Arial" charset="0"/>
              </a:rPr>
              <a:t>) από την πραγματική τους </a:t>
            </a:r>
            <a:r>
              <a:rPr lang="el-GR" sz="2400" dirty="0">
                <a:solidFill>
                  <a:prstClr val="black"/>
                </a:solidFill>
                <a:cs typeface="Arial" charset="0"/>
              </a:rPr>
              <a:t>ΚΣ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max</a:t>
            </a:r>
            <a:r>
              <a:rPr lang="el-GR" sz="2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l-GR" sz="2400" dirty="0" smtClean="0">
                <a:cs typeface="Arial" charset="0"/>
              </a:rPr>
              <a:t>και προκύπτει από τους ακόλουθους τύπους:</a:t>
            </a:r>
            <a:endParaRPr lang="en-US" sz="2400" dirty="0" smtClean="0">
              <a:cs typeface="Arial" charset="0"/>
            </a:endParaRPr>
          </a:p>
          <a:p>
            <a:pPr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endParaRPr lang="el-GR" sz="1000" dirty="0" smtClean="0">
              <a:cs typeface="Arial" charset="0"/>
            </a:endParaRPr>
          </a:p>
          <a:p>
            <a:pPr marL="0" indent="0" algn="ctr">
              <a:lnSpc>
                <a:spcPct val="110000"/>
              </a:lnSpc>
              <a:spcAft>
                <a:spcPts val="1000"/>
              </a:spcAft>
              <a:buNone/>
              <a:defRPr/>
            </a:pPr>
            <a:r>
              <a:rPr lang="el-GR" sz="2400" b="1" dirty="0" smtClean="0">
                <a:solidFill>
                  <a:srgbClr val="333399"/>
                </a:solidFill>
                <a:cs typeface="Times New Roman" charset="0"/>
              </a:rPr>
              <a:t> </a:t>
            </a:r>
            <a:r>
              <a:rPr lang="el-GR" sz="2400" b="1" dirty="0" smtClean="0">
                <a:solidFill>
                  <a:srgbClr val="800000"/>
                </a:solidFill>
                <a:ea typeface="Times New Roman" charset="0"/>
                <a:cs typeface="Arial" charset="0"/>
              </a:rPr>
              <a:t>Προβλεπόμενη </a:t>
            </a:r>
            <a:r>
              <a:rPr lang="el-GR" sz="2400" b="1" dirty="0">
                <a:solidFill>
                  <a:srgbClr val="800000"/>
                </a:solidFill>
                <a:cs typeface="Arial" charset="0"/>
              </a:rPr>
              <a:t>ΚΣ</a:t>
            </a:r>
            <a:r>
              <a:rPr lang="en-US" sz="2000" b="1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max </a:t>
            </a:r>
            <a:r>
              <a:rPr lang="el-GR" sz="2400" b="1" dirty="0" smtClean="0">
                <a:solidFill>
                  <a:srgbClr val="800000"/>
                </a:solidFill>
                <a:ea typeface="Times New Roman" charset="0"/>
                <a:cs typeface="Arial" charset="0"/>
              </a:rPr>
              <a:t>=  220 – ηλικία</a:t>
            </a:r>
            <a:endParaRPr lang="en-US" sz="2400" b="1" dirty="0" smtClean="0">
              <a:solidFill>
                <a:srgbClr val="800000"/>
              </a:solidFill>
              <a:ea typeface="Times New Roman" charset="0"/>
              <a:cs typeface="Arial" charset="0"/>
            </a:endParaRPr>
          </a:p>
          <a:p>
            <a:pPr marL="0" indent="0" algn="ctr">
              <a:lnSpc>
                <a:spcPct val="110000"/>
              </a:lnSpc>
              <a:spcAft>
                <a:spcPts val="1000"/>
              </a:spcAft>
              <a:buNone/>
              <a:defRPr/>
            </a:pPr>
            <a:r>
              <a:rPr lang="en-US" sz="2400" b="1" dirty="0" smtClean="0">
                <a:solidFill>
                  <a:srgbClr val="800000"/>
                </a:solidFill>
                <a:cs typeface="Times New Roman" charset="0"/>
              </a:rPr>
              <a:t>    </a:t>
            </a:r>
            <a:r>
              <a:rPr lang="el-GR" sz="2400" b="1" dirty="0" smtClean="0">
                <a:solidFill>
                  <a:srgbClr val="800000"/>
                </a:solidFill>
                <a:cs typeface="Times New Roman" charset="0"/>
              </a:rPr>
              <a:t>Προβλεπόμενη </a:t>
            </a:r>
            <a:r>
              <a:rPr lang="el-GR" sz="2400" b="1" dirty="0">
                <a:solidFill>
                  <a:srgbClr val="800000"/>
                </a:solidFill>
                <a:cs typeface="Arial" charset="0"/>
              </a:rPr>
              <a:t>ΚΣ</a:t>
            </a:r>
            <a:r>
              <a:rPr lang="en-US" sz="2000" b="1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max </a:t>
            </a:r>
            <a:r>
              <a:rPr lang="el-GR" sz="2400" b="1" dirty="0" smtClean="0">
                <a:solidFill>
                  <a:srgbClr val="800000"/>
                </a:solidFill>
                <a:cs typeface="Times New Roman" charset="0"/>
              </a:rPr>
              <a:t>=  20</a:t>
            </a:r>
            <a:r>
              <a:rPr lang="en-US" sz="2400" b="1" dirty="0" smtClean="0">
                <a:solidFill>
                  <a:srgbClr val="800000"/>
                </a:solidFill>
                <a:cs typeface="Times New Roman" charset="0"/>
              </a:rPr>
              <a:t>8</a:t>
            </a:r>
            <a:r>
              <a:rPr lang="el-GR" sz="2400" b="1" dirty="0" smtClean="0">
                <a:solidFill>
                  <a:srgbClr val="800000"/>
                </a:solidFill>
                <a:cs typeface="Times New Roman" charset="0"/>
              </a:rPr>
              <a:t> – (ηλικία </a:t>
            </a:r>
            <a:r>
              <a:rPr lang="en-US" sz="2400" b="1" dirty="0" smtClean="0">
                <a:solidFill>
                  <a:srgbClr val="800000"/>
                </a:solidFill>
                <a:cs typeface="Times New Roman" charset="0"/>
              </a:rPr>
              <a:t>x</a:t>
            </a:r>
            <a:r>
              <a:rPr lang="el-GR" sz="2400" b="1" dirty="0" smtClean="0">
                <a:solidFill>
                  <a:srgbClr val="800000"/>
                </a:solidFill>
                <a:cs typeface="Times New Roman" charset="0"/>
              </a:rPr>
              <a:t> 0,7)</a:t>
            </a:r>
            <a:r>
              <a:rPr lang="en-US" sz="2400" b="1" dirty="0" smtClean="0">
                <a:solidFill>
                  <a:srgbClr val="800000"/>
                </a:solidFill>
                <a:cs typeface="Times New Roman" charset="0"/>
              </a:rPr>
              <a:t>*</a:t>
            </a:r>
            <a:endParaRPr lang="el-GR" sz="2400" b="1" dirty="0" smtClean="0">
              <a:solidFill>
                <a:srgbClr val="800000"/>
              </a:solidFill>
              <a:cs typeface="Times New Roman" charset="0"/>
            </a:endParaRPr>
          </a:p>
          <a:p>
            <a:pPr algn="ctr">
              <a:spcAft>
                <a:spcPts val="1000"/>
              </a:spcAft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800000"/>
                </a:solidFill>
                <a:cs typeface="Times New Roman" charset="0"/>
              </a:rPr>
              <a:t>                                                                                 </a:t>
            </a:r>
            <a:r>
              <a:rPr lang="en-US" sz="2000" dirty="0" smtClean="0">
                <a:solidFill>
                  <a:srgbClr val="800000"/>
                </a:solidFill>
                <a:cs typeface="Times New Roman" charset="0"/>
              </a:rPr>
              <a:t>*</a:t>
            </a:r>
            <a:r>
              <a:rPr lang="en-US" sz="2000" dirty="0" smtClean="0">
                <a:solidFill>
                  <a:srgbClr val="800000"/>
                </a:solidFill>
                <a:latin typeface="Arial Narrow" pitchFamily="34" charset="0"/>
                <a:cs typeface="Times New Roman" charset="0"/>
              </a:rPr>
              <a:t>[Tanaka et al, JACC 2001]</a:t>
            </a:r>
            <a:endParaRPr lang="el-GR" sz="2000" dirty="0" smtClean="0">
              <a:solidFill>
                <a:srgbClr val="800000"/>
              </a:solidFill>
              <a:latin typeface="Arial Narrow" pitchFamily="34" charset="0"/>
              <a:cs typeface="Times New Roman" charset="0"/>
            </a:endParaRPr>
          </a:p>
          <a:p>
            <a:pPr algn="ctr">
              <a:buClr>
                <a:srgbClr val="FFCC66"/>
              </a:buClr>
              <a:buSzPct val="70000"/>
              <a:buFont typeface="Wingdings" pitchFamily="2" charset="2"/>
              <a:buNone/>
              <a:defRPr/>
            </a:pPr>
            <a:endParaRPr lang="el-GR" sz="2400" dirty="0" smtClea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Line 43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04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sz="4000" dirty="0" smtClean="0">
                <a:cs typeface="Times New Roman" pitchFamily="18" charset="0"/>
              </a:rPr>
              <a:t>Μέγιστη Καρδιακή Συχνότητα </a:t>
            </a:r>
            <a:r>
              <a:rPr lang="el-GR" sz="2800" dirty="0" smtClean="0">
                <a:effectLst/>
                <a:cs typeface="Times New Roman" pitchFamily="18" charset="0"/>
              </a:rPr>
              <a:t>[3</a:t>
            </a:r>
            <a:r>
              <a:rPr lang="en-US" sz="2800" dirty="0" smtClean="0">
                <a:effectLst/>
                <a:cs typeface="Times New Roman" pitchFamily="18" charset="0"/>
              </a:rPr>
              <a:t>/3</a:t>
            </a:r>
            <a:r>
              <a:rPr lang="el-GR" sz="2800" dirty="0" smtClean="0">
                <a:effectLst/>
                <a:cs typeface="Times New Roman" pitchFamily="18" charset="0"/>
              </a:rPr>
              <a:t>]</a:t>
            </a:r>
            <a:endParaRPr lang="el-GR" sz="2800" dirty="0">
              <a:effectLst/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328256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>
                <a:cs typeface="Arial" pitchFamily="34" charset="0"/>
              </a:rPr>
              <a:t>Η σημαντική υστέρηση στην άνοδο της ΚΣ κατά την έντονη άσκηση και η αδυναμία επίτευξης τουλάχιστον του 85% της προβλεπόμενης ΚΣ</a:t>
            </a:r>
            <a:r>
              <a:rPr lang="en-US" sz="2000" dirty="0">
                <a:latin typeface="Calibri" pitchFamily="34" charset="0"/>
                <a:cs typeface="Arial" pitchFamily="34" charset="0"/>
              </a:rPr>
              <a:t>max</a:t>
            </a:r>
            <a:r>
              <a:rPr lang="el-GR" sz="2400" dirty="0">
                <a:cs typeface="Arial" pitchFamily="34" charset="0"/>
              </a:rPr>
              <a:t> ή του 80% της </a:t>
            </a:r>
            <a:r>
              <a:rPr lang="el-GR" sz="2400" dirty="0" smtClean="0">
                <a:cs typeface="Arial" pitchFamily="34" charset="0"/>
              </a:rPr>
              <a:t>ΚΣ εφεδρείας </a:t>
            </a:r>
            <a:r>
              <a:rPr lang="el-GR" sz="2400" dirty="0">
                <a:cs typeface="Arial" pitchFamily="34" charset="0"/>
              </a:rPr>
              <a:t>κατά τη δοκιμασία </a:t>
            </a:r>
            <a:r>
              <a:rPr lang="el-GR" sz="2400" dirty="0" smtClean="0">
                <a:cs typeface="Arial" pitchFamily="34" charset="0"/>
              </a:rPr>
              <a:t>κόπωσης</a:t>
            </a:r>
            <a:r>
              <a:rPr lang="en-US" sz="2400" dirty="0" smtClean="0">
                <a:cs typeface="Arial" pitchFamily="34" charset="0"/>
              </a:rPr>
              <a:t> (chronotropic incompetence)</a:t>
            </a:r>
            <a:r>
              <a:rPr lang="el-GR" sz="2400" dirty="0" smtClean="0">
                <a:cs typeface="Arial" pitchFamily="34" charset="0"/>
              </a:rPr>
              <a:t>, και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>
                <a:cs typeface="Arial" pitchFamily="34" charset="0"/>
              </a:rPr>
              <a:t>Η αργή </a:t>
            </a:r>
            <a:r>
              <a:rPr lang="el-GR" sz="2400" dirty="0">
                <a:cs typeface="Arial" pitchFamily="34" charset="0"/>
              </a:rPr>
              <a:t>πτώση της ΚΣ μετά τον τερματισμό της </a:t>
            </a:r>
            <a:r>
              <a:rPr lang="el-GR" sz="2400" dirty="0" smtClean="0">
                <a:cs typeface="Arial" pitchFamily="34" charset="0"/>
              </a:rPr>
              <a:t>άσκησης</a:t>
            </a:r>
          </a:p>
        </p:txBody>
      </p:sp>
      <p:sp>
        <p:nvSpPr>
          <p:cNvPr id="5" name="Βέλος προς τα κάτω 4" descr="βέλος με φορά προς τα κάτω"/>
          <p:cNvSpPr/>
          <p:nvPr/>
        </p:nvSpPr>
        <p:spPr>
          <a:xfrm>
            <a:off x="4425275" y="3573016"/>
            <a:ext cx="288032" cy="432048"/>
          </a:xfrm>
          <a:prstGeom prst="down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540" y="414908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00000"/>
              </a:buClr>
              <a:buSzPct val="90000"/>
              <a:buFont typeface="Wingdings" pitchFamily="2" charset="2"/>
              <a:buChar char="Ø"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Αποτελούν 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pitchFamily="34" charset="0"/>
              </a:rPr>
              <a:t>σοβαρούς παράγοντες κινδύνου καρδιοαγγειακής νοσηρότητας και αυξημένης μελλοντικής καρδιοαγγειακής και ολικής θνητότητας.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50" y="5605209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800000"/>
                </a:solidFill>
                <a:latin typeface="Arial Narrow" pitchFamily="34" charset="0"/>
                <a:cs typeface="Times New Roman" pitchFamily="18" charset="0"/>
              </a:rPr>
              <a:t>[</a:t>
            </a:r>
            <a:r>
              <a:rPr lang="en-GB" sz="2000" dirty="0">
                <a:solidFill>
                  <a:srgbClr val="800000"/>
                </a:solidFill>
                <a:latin typeface="Arial Narrow" pitchFamily="34" charset="0"/>
                <a:cs typeface="Times New Roman" pitchFamily="18" charset="0"/>
              </a:rPr>
              <a:t>Lauer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  <a:cs typeface="Times New Roman" pitchFamily="18" charset="0"/>
              </a:rPr>
              <a:t>et al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  <a:cs typeface="Times New Roman" pitchFamily="18" charset="0"/>
              </a:rPr>
              <a:t> 1999, </a:t>
            </a:r>
            <a:r>
              <a:rPr lang="en-GB" sz="2000" dirty="0">
                <a:solidFill>
                  <a:srgbClr val="800000"/>
                </a:solidFill>
                <a:latin typeface="Arial Narrow" pitchFamily="34" charset="0"/>
              </a:rPr>
              <a:t>Chang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et al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 2003, </a:t>
            </a:r>
            <a:r>
              <a:rPr lang="en-GB" sz="2000" dirty="0">
                <a:solidFill>
                  <a:srgbClr val="800000"/>
                </a:solidFill>
                <a:latin typeface="Arial Narrow" pitchFamily="34" charset="0"/>
              </a:rPr>
              <a:t>Myers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et al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 2004, </a:t>
            </a:r>
            <a:r>
              <a:rPr lang="en-GB" sz="2000" dirty="0">
                <a:solidFill>
                  <a:srgbClr val="800000"/>
                </a:solidFill>
                <a:latin typeface="Arial Narrow" pitchFamily="34" charset="0"/>
              </a:rPr>
              <a:t>Hadley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et al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 2008</a:t>
            </a:r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</a:rPr>
              <a:t>]</a:t>
            </a:r>
            <a:endParaRPr lang="el-GR" sz="2000" dirty="0">
              <a:solidFill>
                <a:srgbClr val="800000"/>
              </a:solidFill>
              <a:latin typeface="Arial Narrow" pitchFamily="34" charset="0"/>
            </a:endParaRPr>
          </a:p>
        </p:txBody>
      </p:sp>
      <p:sp>
        <p:nvSpPr>
          <p:cNvPr id="9" name="Line 43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974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52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dirty="0" smtClean="0"/>
              <a:t>Μακρόχρονη Αερόβια Άσκηση </a:t>
            </a:r>
            <a:br>
              <a:rPr lang="el-GR" dirty="0" smtClean="0"/>
            </a:br>
            <a:r>
              <a:rPr lang="el-GR" dirty="0" smtClean="0"/>
              <a:t> και</a:t>
            </a:r>
            <a:r>
              <a:rPr lang="en-US" dirty="0" smtClean="0"/>
              <a:t> </a:t>
            </a:r>
            <a:r>
              <a:rPr lang="el-GR" dirty="0" smtClean="0"/>
              <a:t>Καρδιακή Συχνότητα </a:t>
            </a:r>
            <a:r>
              <a:rPr lang="el-GR" sz="2800" dirty="0" smtClean="0">
                <a:effectLst/>
              </a:rPr>
              <a:t>[1</a:t>
            </a:r>
            <a:r>
              <a:rPr lang="en-US" sz="2800" dirty="0" smtClean="0">
                <a:effectLst/>
              </a:rPr>
              <a:t>/</a:t>
            </a:r>
            <a:r>
              <a:rPr lang="el-GR" sz="2800" dirty="0" smtClean="0">
                <a:effectLst/>
              </a:rPr>
              <a:t>2]</a:t>
            </a:r>
            <a:r>
              <a:rPr lang="el-GR" dirty="0" smtClean="0"/>
              <a:t>      </a:t>
            </a:r>
            <a:endParaRPr lang="en-GB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90872" y="2132856"/>
            <a:ext cx="8229600" cy="453650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Σημαντική μείωση στην καρδιακή συχνότητα ηρεμίας</a:t>
            </a:r>
          </a:p>
          <a:p>
            <a:pPr eaLnBrk="1" hangingPunct="1">
              <a:lnSpc>
                <a:spcPct val="90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endParaRPr lang="el-GR" sz="1000" dirty="0" smtClean="0"/>
          </a:p>
          <a:p>
            <a:pPr eaLnBrk="1" hangingPunct="1"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Θεαματική μείωση της καρδιακής συχνότητας</a:t>
            </a:r>
            <a:r>
              <a:rPr lang="en-US" sz="2400" dirty="0" smtClean="0"/>
              <a:t> </a:t>
            </a:r>
            <a:r>
              <a:rPr lang="el-GR" sz="2400" dirty="0" smtClean="0"/>
              <a:t>κατά την εκτέλεση του ίδιου υπομέγιστου έργου</a:t>
            </a:r>
          </a:p>
          <a:p>
            <a:pPr eaLnBrk="1" hangingPunct="1">
              <a:lnSpc>
                <a:spcPct val="90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endParaRPr lang="el-GR" sz="1000" dirty="0" smtClean="0"/>
          </a:p>
          <a:p>
            <a:pPr>
              <a:lnSpc>
                <a:spcPct val="90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Ομαλή </a:t>
            </a:r>
            <a:r>
              <a:rPr lang="el-GR" sz="2400" dirty="0"/>
              <a:t>και </a:t>
            </a:r>
            <a:r>
              <a:rPr lang="el-GR" sz="2400" dirty="0" smtClean="0"/>
              <a:t>ελεγχόμενη άνοδος της ΚΣ</a:t>
            </a:r>
            <a:r>
              <a:rPr lang="en-US" sz="2400" dirty="0" smtClean="0"/>
              <a:t> </a:t>
            </a:r>
            <a:r>
              <a:rPr lang="el-GR" sz="2400" dirty="0" smtClean="0"/>
              <a:t>κατά </a:t>
            </a:r>
            <a:r>
              <a:rPr lang="el-GR" sz="2400" dirty="0"/>
              <a:t>την διάρκεια της </a:t>
            </a:r>
            <a:r>
              <a:rPr lang="el-GR" sz="2400" dirty="0" smtClean="0"/>
              <a:t>άσκησης</a:t>
            </a:r>
          </a:p>
          <a:p>
            <a:pPr>
              <a:lnSpc>
                <a:spcPct val="90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endParaRPr lang="el-GR" sz="1000" dirty="0" smtClean="0"/>
          </a:p>
          <a:p>
            <a:pPr eaLnBrk="1" hangingPunct="1">
              <a:lnSpc>
                <a:spcPct val="90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Μετά το τέλος της σωματικής προσπάθειας ή της άσκησης η ΚΣ επανέρχεται πιο σύντομα προς τα επίπεδα της ηρεμίας.</a:t>
            </a:r>
            <a:endParaRPr lang="en-GB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Line 43"/>
          <p:cNvSpPr>
            <a:spLocks noChangeShapeType="1"/>
          </p:cNvSpPr>
          <p:nvPr/>
        </p:nvSpPr>
        <p:spPr bwMode="auto">
          <a:xfrm>
            <a:off x="338667" y="1484784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7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l-GR" dirty="0" smtClean="0"/>
              <a:t>Μακρόχρονη Αερόβια Άσκηση </a:t>
            </a:r>
            <a:br>
              <a:rPr lang="el-GR" dirty="0" smtClean="0"/>
            </a:br>
            <a:r>
              <a:rPr lang="el-GR" dirty="0" smtClean="0"/>
              <a:t> και</a:t>
            </a:r>
            <a:r>
              <a:rPr lang="en-US" dirty="0" smtClean="0"/>
              <a:t> </a:t>
            </a:r>
            <a:r>
              <a:rPr lang="el-GR" dirty="0" smtClean="0"/>
              <a:t>Καρδιακή Συχνότητα </a:t>
            </a:r>
            <a:r>
              <a:rPr lang="el-GR" sz="2800" dirty="0" smtClean="0">
                <a:effectLst/>
              </a:rPr>
              <a:t>[2</a:t>
            </a:r>
            <a:r>
              <a:rPr lang="en-US" sz="2800" dirty="0" smtClean="0">
                <a:effectLst/>
              </a:rPr>
              <a:t>/2</a:t>
            </a:r>
            <a:r>
              <a:rPr lang="el-GR" sz="2800" dirty="0" smtClean="0">
                <a:effectLst/>
              </a:rPr>
              <a:t>]</a:t>
            </a:r>
            <a:endParaRPr lang="el-GR" sz="2800" dirty="0"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8150" y="1556792"/>
            <a:ext cx="8424936" cy="5112568"/>
          </a:xfrm>
        </p:spPr>
        <p:txBody>
          <a:bodyPr>
            <a:normAutofit lnSpcReduction="10000"/>
          </a:bodyPr>
          <a:lstStyle/>
          <a:p>
            <a:pPr>
              <a:lnSpc>
                <a:spcPct val="124000"/>
              </a:lnSpc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>
                <a:cs typeface="Arial" pitchFamily="34" charset="0"/>
              </a:rPr>
              <a:t>Η λειτουργία της καρδιάς με χαμηλότερη </a:t>
            </a:r>
            <a:r>
              <a:rPr lang="el-GR" sz="2400" dirty="0" smtClean="0">
                <a:cs typeface="Arial" pitchFamily="34" charset="0"/>
              </a:rPr>
              <a:t>ΚΣ ηρεμίας, </a:t>
            </a:r>
            <a:r>
              <a:rPr lang="el-GR" sz="2400" dirty="0">
                <a:cs typeface="Arial" pitchFamily="34" charset="0"/>
              </a:rPr>
              <a:t>με χαμηλότερη ΚΣ κατά την υπομέγιστη σωματική προσπάθεια, αλλά και με χαμηλότερη ΚΣ κατά τη διάρκεια των καθημερινών δραστηριοτήτων, αποτελεί ένα από τα </a:t>
            </a:r>
            <a:r>
              <a:rPr lang="el-GR" sz="2400" dirty="0" smtClean="0">
                <a:cs typeface="Arial" pitchFamily="34" charset="0"/>
              </a:rPr>
              <a:t>σημαντικότερα </a:t>
            </a:r>
            <a:r>
              <a:rPr lang="el-GR" sz="2400" dirty="0">
                <a:cs typeface="Arial" pitchFamily="34" charset="0"/>
              </a:rPr>
              <a:t>οφέλη των σχεδιασμένων προγραμμάτων </a:t>
            </a:r>
            <a:r>
              <a:rPr lang="el-GR" sz="2400" dirty="0" smtClean="0">
                <a:cs typeface="Arial" pitchFamily="34" charset="0"/>
              </a:rPr>
              <a:t>καρδιοαγγειακής προσαρμογής και άσκησης.</a:t>
            </a:r>
          </a:p>
          <a:p>
            <a:pPr>
              <a:lnSpc>
                <a:spcPct val="124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>
                <a:cs typeface="Arial" pitchFamily="34" charset="0"/>
              </a:rPr>
              <a:t>Η </a:t>
            </a:r>
            <a:r>
              <a:rPr lang="el-GR" sz="2400" dirty="0">
                <a:cs typeface="Arial" pitchFamily="34" charset="0"/>
              </a:rPr>
              <a:t>χαμηλότερη ΚΣ, τόσο σε ηρεμία όσο και κατά την άσκηση, μειώνει τις ανάγκες του μυοκαρδίου σε Ο</a:t>
            </a:r>
            <a:r>
              <a:rPr lang="el-GR" sz="2400" b="1" baseline="-25000" dirty="0">
                <a:cs typeface="Arial" pitchFamily="34" charset="0"/>
              </a:rPr>
              <a:t>2</a:t>
            </a:r>
            <a:r>
              <a:rPr lang="el-GR" sz="2400" dirty="0">
                <a:cs typeface="Arial" pitchFamily="34" charset="0"/>
              </a:rPr>
              <a:t> και συνακόλουθα το μυοκαρδιακό έργο για τη δεδομένη σωματική προσπάθεια. </a:t>
            </a:r>
            <a:r>
              <a:rPr lang="el-GR" sz="2400" b="1" dirty="0">
                <a:solidFill>
                  <a:srgbClr val="800000"/>
                </a:solidFill>
                <a:cs typeface="Arial" pitchFamily="34" charset="0"/>
              </a:rPr>
              <a:t>Έτσι, μειώνεται σημαντικά η επιβάρυνση του μυοκαρδίου και προάγεται η οικονομία της </a:t>
            </a:r>
            <a:r>
              <a:rPr lang="el-GR" sz="2400" b="1" dirty="0" smtClean="0">
                <a:solidFill>
                  <a:srgbClr val="800000"/>
                </a:solidFill>
                <a:cs typeface="Arial" pitchFamily="34" charset="0"/>
              </a:rPr>
              <a:t>καρδιακής </a:t>
            </a:r>
            <a:r>
              <a:rPr lang="el-GR" sz="2400" b="1" dirty="0">
                <a:solidFill>
                  <a:srgbClr val="800000"/>
                </a:solidFill>
                <a:cs typeface="Arial" pitchFamily="34" charset="0"/>
              </a:rPr>
              <a:t>λειτουργίας.</a:t>
            </a:r>
          </a:p>
          <a:p>
            <a:pPr>
              <a:buClr>
                <a:srgbClr val="FFCC66"/>
              </a:buClr>
              <a:buSzPct val="80000"/>
              <a:defRPr/>
            </a:pPr>
            <a:endParaRPr lang="el-GR" sz="2400" dirty="0">
              <a:cs typeface="Arial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Line 43"/>
          <p:cNvSpPr>
            <a:spLocks noChangeShapeType="1"/>
          </p:cNvSpPr>
          <p:nvPr/>
        </p:nvSpPr>
        <p:spPr bwMode="auto">
          <a:xfrm>
            <a:off x="338667" y="1412776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472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cs typeface="Times New Roman" pitchFamily="18" charset="0"/>
              </a:rPr>
              <a:t>Θεματικές Ενότητες 3-6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[1</a:t>
            </a:r>
            <a:r>
              <a:rPr lang="el-GR" sz="2400" dirty="0" smtClean="0">
                <a:effectLst/>
                <a:cs typeface="Times New Roman" pitchFamily="18" charset="0"/>
              </a:rPr>
              <a:t>/7</a:t>
            </a:r>
            <a:r>
              <a:rPr lang="en-US" sz="2400" dirty="0" smtClean="0">
                <a:effectLst/>
                <a:cs typeface="Times New Roman" pitchFamily="18" charset="0"/>
              </a:rPr>
              <a:t>]</a:t>
            </a:r>
            <a:endParaRPr lang="el-GR" sz="2400" dirty="0">
              <a:effectLst/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7338"/>
            <a:ext cx="8362950" cy="4751387"/>
          </a:xfrm>
        </p:spPr>
        <p:txBody>
          <a:bodyPr rtlCol="0">
            <a:noAutofit/>
          </a:bodyPr>
          <a:lstStyle/>
          <a:p>
            <a:pPr>
              <a:buClr>
                <a:srgbClr val="99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altLang="el-GR" sz="2000" kern="0" dirty="0" smtClean="0">
                <a:solidFill>
                  <a:srgbClr val="000000"/>
                </a:solidFill>
              </a:rPr>
              <a:t>American College of Sports Medicine: ACSM`s Guidelines for Exercise Testing and Prescription. </a:t>
            </a:r>
            <a:r>
              <a:rPr lang="en-GB" altLang="el-GR" sz="2000" kern="0" dirty="0" err="1" smtClean="0">
                <a:solidFill>
                  <a:srgbClr val="000000"/>
                </a:solidFill>
              </a:rPr>
              <a:t>Wolters</a:t>
            </a:r>
            <a:r>
              <a:rPr lang="en-GB" altLang="el-GR" sz="2000" kern="0" dirty="0" smtClean="0">
                <a:solidFill>
                  <a:srgbClr val="000000"/>
                </a:solidFill>
              </a:rPr>
              <a:t> Kluwer/ Lippincott Williams &amp; Wilkins, 9th Edition, 2013.</a:t>
            </a:r>
          </a:p>
          <a:p>
            <a:pPr>
              <a:buClr>
                <a:srgbClr val="99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l-GR" sz="2000" kern="0" dirty="0" smtClean="0">
                <a:solidFill>
                  <a:srgbClr val="000000"/>
                </a:solidFill>
              </a:rPr>
              <a:t>American College of Sports Medicine: ACSM`s Resource Manual for Guidelines for Exercise Testing and Prescription. </a:t>
            </a:r>
            <a:r>
              <a:rPr lang="en-US" altLang="el-GR" sz="2000" kern="0" dirty="0" err="1" smtClean="0">
                <a:solidFill>
                  <a:srgbClr val="000000"/>
                </a:solidFill>
              </a:rPr>
              <a:t>Wolters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 Kluwer/ Lippincott Williams &amp; Wilkins, 7th Edition, 2013.</a:t>
            </a: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cs typeface="Arial" pitchFamily="34" charset="0"/>
              </a:rPr>
              <a:t>American </a:t>
            </a:r>
            <a:r>
              <a:rPr lang="en-US" sz="2000" dirty="0">
                <a:cs typeface="Arial" pitchFamily="34" charset="0"/>
              </a:rPr>
              <a:t>Heart Association. Classification of blood pressure for adults. available </a:t>
            </a:r>
            <a:r>
              <a:rPr lang="en-US" sz="2000" dirty="0" smtClean="0">
                <a:cs typeface="Arial" pitchFamily="34" charset="0"/>
              </a:rPr>
              <a:t>at</a:t>
            </a:r>
            <a:r>
              <a:rPr lang="el-GR" sz="2000" dirty="0">
                <a:cs typeface="Arial" pitchFamily="34" charset="0"/>
              </a:rPr>
              <a:t>:</a:t>
            </a:r>
            <a:r>
              <a:rPr lang="el-GR" sz="2000" dirty="0" smtClean="0">
                <a:cs typeface="Arial" pitchFamily="34" charset="0"/>
              </a:rPr>
              <a:t>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http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: //www.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americanheart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. org/presenter.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jhtml?identifier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=4450</a:t>
            </a: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cs typeface="Arial" pitchFamily="34" charset="0"/>
              </a:rPr>
              <a:t>American Heart Association. Exercise testing and training of apparently healthy individuals. </a:t>
            </a:r>
            <a:r>
              <a:rPr lang="el-GR" sz="2000" dirty="0" err="1">
                <a:cs typeface="Arial" pitchFamily="34" charset="0"/>
              </a:rPr>
              <a:t>New</a:t>
            </a:r>
            <a:r>
              <a:rPr lang="el-GR" sz="2000" dirty="0">
                <a:cs typeface="Arial" pitchFamily="34" charset="0"/>
              </a:rPr>
              <a:t> </a:t>
            </a:r>
            <a:r>
              <a:rPr lang="el-GR" sz="2000" dirty="0" err="1">
                <a:cs typeface="Arial" pitchFamily="34" charset="0"/>
              </a:rPr>
              <a:t>York</a:t>
            </a:r>
            <a:r>
              <a:rPr lang="el-GR" sz="2000" dirty="0">
                <a:cs typeface="Arial" pitchFamily="34" charset="0"/>
              </a:rPr>
              <a:t>: AHA, </a:t>
            </a:r>
            <a:r>
              <a:rPr lang="el-GR" sz="2000" dirty="0" smtClean="0">
                <a:cs typeface="Arial" pitchFamily="34" charset="0"/>
              </a:rPr>
              <a:t>1972</a:t>
            </a:r>
            <a:r>
              <a:rPr lang="en-US" sz="2000" dirty="0" smtClean="0"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cs typeface="Arial" pitchFamily="34" charset="0"/>
              </a:rPr>
              <a:t>Astrand PO, </a:t>
            </a:r>
            <a:r>
              <a:rPr lang="en-US" sz="2000" dirty="0" err="1">
                <a:cs typeface="Arial" pitchFamily="34" charset="0"/>
              </a:rPr>
              <a:t>Rodahl</a:t>
            </a:r>
            <a:r>
              <a:rPr lang="en-US" sz="2000" dirty="0">
                <a:cs typeface="Arial" pitchFamily="34" charset="0"/>
              </a:rPr>
              <a:t> K, Dahl HA, </a:t>
            </a:r>
            <a:r>
              <a:rPr lang="en-US" sz="2000" dirty="0" err="1">
                <a:cs typeface="Arial" pitchFamily="34" charset="0"/>
              </a:rPr>
              <a:t>Stromme</a:t>
            </a:r>
            <a:r>
              <a:rPr lang="en-US" sz="2000" dirty="0">
                <a:cs typeface="Arial" pitchFamily="34" charset="0"/>
              </a:rPr>
              <a:t> SB. Textbook of </a:t>
            </a:r>
            <a:r>
              <a:rPr lang="en-US" sz="2000" dirty="0" smtClean="0">
                <a:cs typeface="Arial" pitchFamily="34" charset="0"/>
              </a:rPr>
              <a:t>Work Physiology</a:t>
            </a:r>
            <a:r>
              <a:rPr lang="en-US" sz="2000" dirty="0">
                <a:cs typeface="Arial" pitchFamily="34" charset="0"/>
              </a:rPr>
              <a:t>. Physiological basis of Exercise. </a:t>
            </a:r>
            <a:r>
              <a:rPr lang="el-GR" sz="2000" dirty="0" err="1">
                <a:cs typeface="Arial" pitchFamily="34" charset="0"/>
              </a:rPr>
              <a:t>Champagne</a:t>
            </a:r>
            <a:r>
              <a:rPr lang="el-GR" sz="2000" dirty="0">
                <a:cs typeface="Arial" pitchFamily="34" charset="0"/>
              </a:rPr>
              <a:t>, IL: </a:t>
            </a:r>
            <a:r>
              <a:rPr lang="el-GR" sz="2000" dirty="0" err="1">
                <a:cs typeface="Arial" pitchFamily="34" charset="0"/>
              </a:rPr>
              <a:t>Human</a:t>
            </a:r>
            <a:r>
              <a:rPr lang="el-GR" sz="2000" dirty="0">
                <a:cs typeface="Arial" pitchFamily="34" charset="0"/>
              </a:rPr>
              <a:t> </a:t>
            </a:r>
            <a:r>
              <a:rPr lang="el-GR" sz="2000" dirty="0" err="1">
                <a:cs typeface="Arial" pitchFamily="34" charset="0"/>
              </a:rPr>
              <a:t>Kinetics</a:t>
            </a:r>
            <a:r>
              <a:rPr lang="el-GR" sz="2000" dirty="0">
                <a:cs typeface="Arial" pitchFamily="34" charset="0"/>
              </a:rPr>
              <a:t>, 2003; </a:t>
            </a:r>
            <a:r>
              <a:rPr lang="el-GR" sz="2000" dirty="0" smtClean="0">
                <a:cs typeface="Arial" pitchFamily="34" charset="0"/>
              </a:rPr>
              <a:t>pp.127-176</a:t>
            </a:r>
            <a:r>
              <a:rPr lang="el-GR" sz="2000" dirty="0"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cs typeface="Arial" pitchFamily="34" charset="0"/>
              </a:rPr>
              <a:t>Astrand PO, </a:t>
            </a:r>
            <a:r>
              <a:rPr lang="en-US" sz="2000" dirty="0" err="1">
                <a:cs typeface="Arial" pitchFamily="34" charset="0"/>
              </a:rPr>
              <a:t>Rodahl</a:t>
            </a:r>
            <a:r>
              <a:rPr lang="en-US" sz="2000" dirty="0">
                <a:cs typeface="Arial" pitchFamily="34" charset="0"/>
              </a:rPr>
              <a:t> K. Textbook of Work Physiology. McGraw Hill Book Co, 1986; </a:t>
            </a:r>
            <a:r>
              <a:rPr lang="en-US" sz="2000" dirty="0" smtClean="0">
                <a:cs typeface="Arial" pitchFamily="34" charset="0"/>
              </a:rPr>
              <a:t>pp.127-208.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l-GR" sz="2400" dirty="0"/>
          </a:p>
        </p:txBody>
      </p:sp>
      <p:sp>
        <p:nvSpPr>
          <p:cNvPr id="1434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9161EB-148E-4D1C-AA59-9512687097AD}" type="slidenum">
              <a:rPr lang="el-GR" altLang="el-GR" sz="12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l-GR" altLang="el-GR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146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8000"/>
            <a:ext cx="8229600" cy="13407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600" dirty="0">
                <a:cs typeface="Times New Roman" pitchFamily="18" charset="0"/>
              </a:rPr>
              <a:t>Θεματικές Ενότητες </a:t>
            </a:r>
            <a:r>
              <a:rPr lang="el-GR" sz="3600" dirty="0" smtClean="0">
                <a:cs typeface="Times New Roman" pitchFamily="18" charset="0"/>
              </a:rPr>
              <a:t>3-6</a:t>
            </a: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[2</a:t>
            </a:r>
            <a:r>
              <a:rPr lang="el-GR" sz="2400" dirty="0" smtClean="0">
                <a:effectLst/>
                <a:cs typeface="Times New Roman" pitchFamily="18" charset="0"/>
              </a:rPr>
              <a:t>/7</a:t>
            </a:r>
            <a:r>
              <a:rPr lang="en-US" sz="2400" dirty="0">
                <a:effectLst/>
                <a:cs typeface="Times New Roman" pitchFamily="18" charset="0"/>
              </a:rPr>
              <a:t>]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31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Bassan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MM.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Heart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-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rate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profile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during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exercise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as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a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predictor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of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sudden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death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. 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N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Engl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J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Med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2005; 353:734-735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Bruce RA,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Kusumi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F and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Hosmer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D. Maximal oxygen uptake and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nomographic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assessment of functional aerobic impairment in cardiovascular disease.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Am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Heart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J 1973; 85:546-562.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</a:rPr>
              <a:t>Cheng YJ, </a:t>
            </a:r>
            <a:r>
              <a:rPr lang="en-US" sz="2000" dirty="0" err="1">
                <a:solidFill>
                  <a:prstClr val="black"/>
                </a:solidFill>
              </a:rPr>
              <a:t>Macera</a:t>
            </a:r>
            <a:r>
              <a:rPr lang="en-US" sz="2000" dirty="0">
                <a:solidFill>
                  <a:prstClr val="black"/>
                </a:solidFill>
              </a:rPr>
              <a:t> CA, Church TS, et al. Heart rate reserve as a predictor of cardiovascular and all-cause mortality in men. </a:t>
            </a:r>
            <a:r>
              <a:rPr lang="el-GR" sz="2000" dirty="0" err="1">
                <a:solidFill>
                  <a:prstClr val="black"/>
                </a:solidFill>
              </a:rPr>
              <a:t>Med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err="1">
                <a:solidFill>
                  <a:prstClr val="black"/>
                </a:solidFill>
              </a:rPr>
              <a:t>Sci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err="1">
                <a:solidFill>
                  <a:prstClr val="black"/>
                </a:solidFill>
              </a:rPr>
              <a:t>Sports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err="1">
                <a:solidFill>
                  <a:prstClr val="black"/>
                </a:solidFill>
              </a:rPr>
              <a:t>Exerc</a:t>
            </a:r>
            <a:r>
              <a:rPr lang="el-GR" sz="2000" dirty="0">
                <a:solidFill>
                  <a:prstClr val="black"/>
                </a:solidFill>
              </a:rPr>
              <a:t> 2002; 34:1873-1878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n-US" sz="2000" dirty="0" smtClean="0">
              <a:solidFill>
                <a:prstClr val="black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Cole CR, Blackstone EH,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Pashkow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F, et al. Heart rate recovery immediately after exercise as a predictor of mortality. 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N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Engl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J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Med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1999; 341:1351-1357.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Cooney MT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Vartiainen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E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Laakitainen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T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et al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. 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Elevated resting heart rate is an independent risk factor for cardiovascular disease in healthy men and women.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Am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Heart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J 2010; 159:612-619. e3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Czernin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J, Sun K,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Brunken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R, et al. Effect of acute and long-term smoking on myocardial blood flow and flow reserve. </a:t>
            </a:r>
            <a:r>
              <a:rPr lang="fr-FR" sz="2000" dirty="0">
                <a:solidFill>
                  <a:prstClr val="black"/>
                </a:solidFill>
                <a:cs typeface="Arial" pitchFamily="34" charset="0"/>
              </a:rPr>
              <a:t>Circulation 1995; 91:2891-2897.</a:t>
            </a:r>
            <a:endParaRPr lang="el-GR" sz="2000" dirty="0">
              <a:solidFill>
                <a:prstClr val="black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l-GR" sz="2000" dirty="0">
              <a:solidFill>
                <a:prstClr val="black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/>
          </a:p>
        </p:txBody>
      </p:sp>
      <p:sp>
        <p:nvSpPr>
          <p:cNvPr id="1536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28EABF-A442-49E1-89CD-9E51D16AA0EA}" type="slidenum">
              <a:rPr lang="el-GR" altLang="el-GR" sz="12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l-GR" altLang="el-GR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cs typeface="Times New Roman" pitchFamily="18" charset="0"/>
              </a:rPr>
              <a:t>Θεματικές Ενότητες 3-6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[3</a:t>
            </a:r>
            <a:r>
              <a:rPr lang="el-GR" sz="2400" dirty="0" smtClean="0">
                <a:effectLst/>
                <a:cs typeface="Times New Roman" pitchFamily="18" charset="0"/>
              </a:rPr>
              <a:t>/7</a:t>
            </a:r>
            <a:r>
              <a:rPr lang="en-US" sz="2400" dirty="0" smtClean="0">
                <a:effectLst/>
                <a:cs typeface="Times New Roman" pitchFamily="18" charset="0"/>
              </a:rPr>
              <a:t>]</a:t>
            </a:r>
            <a:endParaRPr lang="el-GR" sz="2400" dirty="0"/>
          </a:p>
        </p:txBody>
      </p:sp>
      <p:sp>
        <p:nvSpPr>
          <p:cNvPr id="16387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701378"/>
            <a:ext cx="8229600" cy="467995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cs typeface="Arial" charset="0"/>
              </a:rPr>
              <a:t>Filipovsky</a:t>
            </a:r>
            <a:r>
              <a:rPr lang="en-US" altLang="el-GR" sz="2000" dirty="0" smtClean="0">
                <a:cs typeface="Arial" charset="0"/>
              </a:rPr>
              <a:t> J, </a:t>
            </a:r>
            <a:r>
              <a:rPr lang="en-US" altLang="el-GR" sz="2000" dirty="0" err="1" smtClean="0">
                <a:cs typeface="Arial" charset="0"/>
              </a:rPr>
              <a:t>Ducimetiere</a:t>
            </a:r>
            <a:r>
              <a:rPr lang="en-US" altLang="el-GR" sz="2000" dirty="0" smtClean="0">
                <a:cs typeface="Arial" charset="0"/>
              </a:rPr>
              <a:t> P, Safar ME. Prognostic significance of exercise blood pressure and heart rate in middle-aged men. </a:t>
            </a:r>
            <a:r>
              <a:rPr lang="el-GR" altLang="el-GR" sz="2000" dirty="0" err="1" smtClean="0">
                <a:cs typeface="Arial" charset="0"/>
              </a:rPr>
              <a:t>Hypertension</a:t>
            </a:r>
            <a:r>
              <a:rPr lang="el-GR" altLang="el-GR" sz="2000" dirty="0" smtClean="0">
                <a:cs typeface="Arial" charset="0"/>
              </a:rPr>
              <a:t> 1992; 20:333-339.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cs typeface="Arial" charset="0"/>
              </a:rPr>
              <a:t>Fletcher GF, </a:t>
            </a:r>
            <a:r>
              <a:rPr lang="en-US" altLang="el-GR" sz="2000" dirty="0" err="1" smtClean="0">
                <a:cs typeface="Arial" charset="0"/>
              </a:rPr>
              <a:t>Balady</a:t>
            </a:r>
            <a:r>
              <a:rPr lang="en-US" altLang="el-GR" sz="2000" dirty="0" smtClean="0">
                <a:cs typeface="Arial" charset="0"/>
              </a:rPr>
              <a:t> G, </a:t>
            </a:r>
            <a:r>
              <a:rPr lang="en-US" altLang="el-GR" sz="2000" dirty="0" err="1" smtClean="0">
                <a:cs typeface="Arial" charset="0"/>
              </a:rPr>
              <a:t>Froelicher</a:t>
            </a:r>
            <a:r>
              <a:rPr lang="en-US" altLang="el-GR" sz="2000" dirty="0" smtClean="0">
                <a:cs typeface="Arial" charset="0"/>
              </a:rPr>
              <a:t> VF, et al. Exercise standards for testing and training. </a:t>
            </a:r>
            <a:r>
              <a:rPr lang="el-GR" altLang="el-GR" sz="2000" dirty="0" smtClean="0">
                <a:cs typeface="Arial" charset="0"/>
              </a:rPr>
              <a:t>A </a:t>
            </a:r>
            <a:r>
              <a:rPr lang="el-GR" altLang="el-GR" sz="2000" dirty="0" err="1" smtClean="0">
                <a:cs typeface="Arial" charset="0"/>
              </a:rPr>
              <a:t>statement</a:t>
            </a:r>
            <a:r>
              <a:rPr lang="el-GR" altLang="el-GR" sz="2000" dirty="0" smtClean="0">
                <a:cs typeface="Arial" charset="0"/>
              </a:rPr>
              <a:t> </a:t>
            </a:r>
            <a:r>
              <a:rPr lang="el-GR" altLang="el-GR" sz="2000" dirty="0" err="1" smtClean="0">
                <a:cs typeface="Arial" charset="0"/>
              </a:rPr>
              <a:t>from</a:t>
            </a:r>
            <a:r>
              <a:rPr lang="el-GR" altLang="el-GR" sz="2000" dirty="0" smtClean="0">
                <a:cs typeface="Arial" charset="0"/>
              </a:rPr>
              <a:t> </a:t>
            </a:r>
            <a:r>
              <a:rPr lang="el-GR" altLang="el-GR" sz="2000" dirty="0" err="1" smtClean="0">
                <a:cs typeface="Arial" charset="0"/>
              </a:rPr>
              <a:t>the</a:t>
            </a:r>
            <a:r>
              <a:rPr lang="el-GR" altLang="el-GR" sz="2000" dirty="0" smtClean="0">
                <a:cs typeface="Arial" charset="0"/>
              </a:rPr>
              <a:t> AHA. </a:t>
            </a:r>
            <a:r>
              <a:rPr lang="el-GR" altLang="el-GR" sz="2000" dirty="0" err="1" smtClean="0">
                <a:cs typeface="Arial" charset="0"/>
              </a:rPr>
              <a:t>Circulation</a:t>
            </a:r>
            <a:r>
              <a:rPr lang="el-GR" altLang="el-GR" sz="2000" dirty="0" smtClean="0">
                <a:cs typeface="Arial" charset="0"/>
              </a:rPr>
              <a:t> 2001; 104:1694-1740.</a:t>
            </a:r>
            <a:endParaRPr lang="en-US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cs typeface="Arial" charset="0"/>
              </a:rPr>
              <a:t>Fox K</a:t>
            </a:r>
            <a:r>
              <a:rPr lang="el-GR" altLang="el-GR" sz="2000" dirty="0" smtClean="0">
                <a:cs typeface="Arial" charset="0"/>
              </a:rPr>
              <a:t>, </a:t>
            </a:r>
            <a:r>
              <a:rPr lang="en-US" altLang="el-GR" sz="2000" dirty="0" smtClean="0">
                <a:cs typeface="Arial" charset="0"/>
              </a:rPr>
              <a:t>Borer JS</a:t>
            </a:r>
            <a:r>
              <a:rPr lang="el-GR" altLang="el-GR" sz="2000" dirty="0" smtClean="0">
                <a:cs typeface="Arial" charset="0"/>
              </a:rPr>
              <a:t>, </a:t>
            </a:r>
            <a:r>
              <a:rPr lang="en-US" altLang="el-GR" sz="2000" dirty="0" err="1" smtClean="0">
                <a:cs typeface="Arial" charset="0"/>
              </a:rPr>
              <a:t>Camm</a:t>
            </a:r>
            <a:r>
              <a:rPr lang="en-US" altLang="el-GR" sz="2000" dirty="0" smtClean="0">
                <a:cs typeface="Arial" charset="0"/>
              </a:rPr>
              <a:t> AJ</a:t>
            </a:r>
            <a:r>
              <a:rPr lang="el-GR" altLang="el-GR" sz="2000" dirty="0" smtClean="0">
                <a:cs typeface="Arial" charset="0"/>
              </a:rPr>
              <a:t>, </a:t>
            </a:r>
            <a:r>
              <a:rPr lang="en-US" altLang="el-GR" sz="2000" dirty="0" smtClean="0">
                <a:cs typeface="Arial" charset="0"/>
              </a:rPr>
              <a:t>et al</a:t>
            </a:r>
            <a:r>
              <a:rPr lang="el-GR" altLang="el-GR" sz="2000" dirty="0" smtClean="0">
                <a:cs typeface="Arial" charset="0"/>
              </a:rPr>
              <a:t>. </a:t>
            </a:r>
            <a:r>
              <a:rPr lang="en-US" altLang="el-GR" sz="2000" dirty="0" smtClean="0">
                <a:cs typeface="Arial" charset="0"/>
              </a:rPr>
              <a:t>Resting heart rate in cardiovascular disease. J Am </a:t>
            </a:r>
            <a:r>
              <a:rPr lang="en-US" altLang="el-GR" sz="2000" dirty="0" err="1" smtClean="0">
                <a:cs typeface="Arial" charset="0"/>
              </a:rPr>
              <a:t>Coll</a:t>
            </a:r>
            <a:r>
              <a:rPr lang="en-US" altLang="el-GR" sz="2000" dirty="0" smtClean="0">
                <a:cs typeface="Arial" charset="0"/>
              </a:rPr>
              <a:t> </a:t>
            </a:r>
            <a:r>
              <a:rPr lang="en-US" altLang="el-GR" sz="2000" dirty="0" err="1" smtClean="0">
                <a:cs typeface="Arial" charset="0"/>
              </a:rPr>
              <a:t>Cardiol</a:t>
            </a:r>
            <a:r>
              <a:rPr lang="en-US" altLang="el-GR" sz="2000" dirty="0" smtClean="0">
                <a:cs typeface="Arial" charset="0"/>
              </a:rPr>
              <a:t> 2007; 50:823-828.</a:t>
            </a:r>
            <a:endParaRPr lang="el-GR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cs typeface="Arial" charset="0"/>
              </a:rPr>
              <a:t>Gibbons RJ. Abnormal heart-rate recovery after exercise. </a:t>
            </a:r>
            <a:r>
              <a:rPr lang="el-GR" altLang="el-GR" sz="2000" dirty="0" err="1" smtClean="0">
                <a:cs typeface="Arial" charset="0"/>
              </a:rPr>
              <a:t>Lancet</a:t>
            </a:r>
            <a:r>
              <a:rPr lang="el-GR" altLang="el-GR" sz="2000" dirty="0" smtClean="0">
                <a:cs typeface="Arial" charset="0"/>
              </a:rPr>
              <a:t> 2002; 359:1536-1537.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fr-FR" altLang="el-GR" sz="2000" dirty="0" err="1" smtClean="0">
                <a:cs typeface="Arial" charset="0"/>
              </a:rPr>
              <a:t>Gobel</a:t>
            </a:r>
            <a:r>
              <a:rPr lang="fr-FR" altLang="el-GR" sz="2000" dirty="0" smtClean="0">
                <a:cs typeface="Arial" charset="0"/>
              </a:rPr>
              <a:t> FL, </a:t>
            </a:r>
            <a:r>
              <a:rPr lang="fr-FR" altLang="el-GR" sz="2000" dirty="0" err="1" smtClean="0">
                <a:cs typeface="Arial" charset="0"/>
              </a:rPr>
              <a:t>Nordstrom</a:t>
            </a:r>
            <a:r>
              <a:rPr lang="fr-FR" altLang="el-GR" sz="2000" dirty="0" smtClean="0">
                <a:cs typeface="Arial" charset="0"/>
              </a:rPr>
              <a:t> LA, Nelson RR, et al. </a:t>
            </a:r>
            <a:r>
              <a:rPr lang="en-US" altLang="el-GR" sz="2000" dirty="0" smtClean="0">
                <a:cs typeface="Arial" charset="0"/>
              </a:rPr>
              <a:t>The rate-pressure product as an index of myocardial oxygen consumption during exercise in patients with angina pectoris", Circulation 1978; 57:549-556.</a:t>
            </a:r>
            <a:endParaRPr lang="el-GR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cs typeface="Arial" charset="0"/>
              </a:rPr>
              <a:t>Guyton AC, Hall JE. Textbook of Medical Physiology. Philadelphia: Elsevier/Saunders; 11th </a:t>
            </a:r>
            <a:r>
              <a:rPr lang="en-US" altLang="el-GR" sz="2000" dirty="0" err="1" smtClean="0">
                <a:cs typeface="Arial" charset="0"/>
              </a:rPr>
              <a:t>ed</a:t>
            </a:r>
            <a:r>
              <a:rPr lang="en-US" altLang="el-GR" sz="2000" dirty="0" smtClean="0">
                <a:cs typeface="Arial" charset="0"/>
              </a:rPr>
              <a:t>, 2006. pp. 103-114, 161-179, 195-214, 232-256.</a:t>
            </a:r>
            <a:endParaRPr lang="el-GR" altLang="el-GR" sz="2000" dirty="0" smtClean="0"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altLang="el-GR" sz="2400" dirty="0" smtClean="0">
              <a:cs typeface="Arial" charset="0"/>
            </a:endParaRPr>
          </a:p>
        </p:txBody>
      </p:sp>
      <p:sp>
        <p:nvSpPr>
          <p:cNvPr id="16388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438C0B-9BED-4AE8-980A-37744DFFFB17}" type="slidenum">
              <a:rPr lang="el-GR" altLang="el-GR" sz="12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l-GR" altLang="el-GR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242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cs typeface="Times New Roman" pitchFamily="18" charset="0"/>
              </a:rPr>
              <a:t>Θεματικές Ενότητες 3-6</a:t>
            </a:r>
            <a:br>
              <a:rPr lang="el-GR" sz="3600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[4</a:t>
            </a:r>
            <a:r>
              <a:rPr lang="el-GR" sz="2400" dirty="0" smtClean="0">
                <a:effectLst/>
                <a:cs typeface="Times New Roman" pitchFamily="18" charset="0"/>
              </a:rPr>
              <a:t>/7</a:t>
            </a:r>
            <a:r>
              <a:rPr lang="en-US" sz="2400" dirty="0" smtClean="0">
                <a:effectLst/>
                <a:cs typeface="Times New Roman" pitchFamily="18" charset="0"/>
              </a:rPr>
              <a:t>]</a:t>
            </a:r>
            <a:endParaRPr lang="el-GR" sz="2400" dirty="0"/>
          </a:p>
        </p:txBody>
      </p:sp>
      <p:sp>
        <p:nvSpPr>
          <p:cNvPr id="1741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040313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smtClean="0">
                <a:cs typeface="Arial" charset="0"/>
              </a:rPr>
              <a:t>Jouven X, Empana JP, Schwartz PJ, et al. Heart-rate profile during exercise as a predictor of sudden death. </a:t>
            </a:r>
            <a:r>
              <a:rPr lang="el-GR" altLang="el-GR" sz="2000" smtClean="0">
                <a:cs typeface="Arial" charset="0"/>
              </a:rPr>
              <a:t>N Engl J Med 2005; 352: 1951-1958</a:t>
            </a:r>
            <a:r>
              <a:rPr lang="en-US" altLang="el-GR" sz="2000" smtClean="0">
                <a:cs typeface="Arial" charset="0"/>
              </a:rPr>
              <a:t>.</a:t>
            </a:r>
            <a:endParaRPr lang="el-GR" altLang="el-GR" sz="200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smtClean="0">
                <a:cs typeface="Arial" charset="0"/>
              </a:rPr>
              <a:t>Kjeldsen S, Mundal R, Sandvik L, et al. Supine and exercise systolic blood pressure predict cardiovascular death in middle-aged men. </a:t>
            </a:r>
            <a:r>
              <a:rPr lang="en-GB" altLang="el-GR" sz="2000" smtClean="0">
                <a:cs typeface="Arial" charset="0"/>
              </a:rPr>
              <a:t>J Hypertens 2001; 19:1343-1348.</a:t>
            </a:r>
            <a:endParaRPr lang="es-ES_tradnl" altLang="el-GR" sz="200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s-ES_tradnl" altLang="el-GR" sz="2000" smtClean="0">
                <a:cs typeface="Arial" charset="0"/>
              </a:rPr>
              <a:t>Kokkinos P, Myers J, Kokkinos JP, et al. </a:t>
            </a:r>
            <a:r>
              <a:rPr lang="en-US" altLang="el-GR" sz="2000" smtClean="0">
                <a:cs typeface="Arial" charset="0"/>
              </a:rPr>
              <a:t>Exercise capacity and mortality in black and white men. Circulation 2008; 117:614-622.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smtClean="0">
                <a:cs typeface="Arial" charset="0"/>
              </a:rPr>
              <a:t>Kurl S</a:t>
            </a:r>
            <a:r>
              <a:rPr lang="el-GR" altLang="el-GR" sz="2000" smtClean="0">
                <a:cs typeface="Arial" charset="0"/>
              </a:rPr>
              <a:t>, </a:t>
            </a:r>
            <a:r>
              <a:rPr lang="en-US" altLang="el-GR" sz="2000" smtClean="0">
                <a:cs typeface="Arial" charset="0"/>
              </a:rPr>
              <a:t>Laukkanen JA</a:t>
            </a:r>
            <a:r>
              <a:rPr lang="el-GR" altLang="el-GR" sz="2000" smtClean="0">
                <a:cs typeface="Arial" charset="0"/>
              </a:rPr>
              <a:t>, </a:t>
            </a:r>
            <a:r>
              <a:rPr lang="en-US" altLang="el-GR" sz="2000" smtClean="0">
                <a:cs typeface="Arial" charset="0"/>
              </a:rPr>
              <a:t>Rauramaa R</a:t>
            </a:r>
            <a:r>
              <a:rPr lang="el-GR" altLang="el-GR" sz="2000" smtClean="0">
                <a:cs typeface="Arial" charset="0"/>
              </a:rPr>
              <a:t>, </a:t>
            </a:r>
            <a:r>
              <a:rPr lang="en-US" altLang="el-GR" sz="2000" smtClean="0">
                <a:cs typeface="Arial" charset="0"/>
              </a:rPr>
              <a:t>et al</a:t>
            </a:r>
            <a:r>
              <a:rPr lang="el-GR" altLang="el-GR" sz="2000" smtClean="0">
                <a:cs typeface="Arial" charset="0"/>
              </a:rPr>
              <a:t>. </a:t>
            </a:r>
            <a:r>
              <a:rPr lang="en-US" altLang="el-GR" sz="2000" smtClean="0">
                <a:cs typeface="Arial" charset="0"/>
              </a:rPr>
              <a:t>Systolic blood pressure response to exercise stress test and risk of stroke. </a:t>
            </a:r>
            <a:r>
              <a:rPr lang="el-GR" altLang="el-GR" sz="2000" smtClean="0">
                <a:cs typeface="Arial" charset="0"/>
              </a:rPr>
              <a:t>Stroke 2001; 32:2036 -2041.</a:t>
            </a:r>
            <a:endParaRPr lang="en-US" altLang="el-GR" sz="200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smtClean="0">
                <a:cs typeface="Arial" charset="0"/>
              </a:rPr>
              <a:t>Lauer MS, Okin PM, Larson MG, et al. Impaired heart rate response to graded exercise. </a:t>
            </a:r>
            <a:r>
              <a:rPr lang="el-GR" altLang="el-GR" sz="2000" smtClean="0">
                <a:cs typeface="Arial" charset="0"/>
              </a:rPr>
              <a:t>Circulation 1996; 93:1520-1526.</a:t>
            </a:r>
            <a:endParaRPr lang="en-US" altLang="el-GR" sz="200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nl-BE" altLang="el-GR" sz="2000" smtClean="0">
                <a:cs typeface="Arial" charset="0"/>
              </a:rPr>
              <a:t>Laukkanen JA, Kurl S, Salonen R, et al. </a:t>
            </a:r>
            <a:r>
              <a:rPr lang="en-US" altLang="el-GR" sz="2000" smtClean="0">
                <a:cs typeface="Arial" charset="0"/>
              </a:rPr>
              <a:t>The predictive value of cardiorespiratory fitness for cardiovascular events in men with various risk profiles: a prospective population-based cohort study. Eur Heart J 2004; 25:1428-1437.</a:t>
            </a:r>
          </a:p>
          <a:p>
            <a:pPr eaLnBrk="1" hangingPunct="1">
              <a:buFont typeface="Wingdings" pitchFamily="2" charset="2"/>
              <a:buChar char="§"/>
            </a:pPr>
            <a:endParaRPr lang="el-GR" altLang="el-GR" sz="2400" smtClean="0">
              <a:cs typeface="Arial" charset="0"/>
            </a:endParaRPr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1CE744-8AB7-4AAB-AC0B-647F0C5EBA4E}" type="slidenum">
              <a:rPr lang="el-GR" altLang="el-GR" sz="12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l-GR" altLang="el-GR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216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568952" cy="180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 smtClean="0"/>
              <a:t>Θεματική Ενότητα 3</a:t>
            </a:r>
            <a:br>
              <a:rPr lang="el-GR" dirty="0" smtClean="0"/>
            </a:br>
            <a:r>
              <a:rPr lang="el-GR" b="0" dirty="0" smtClean="0"/>
              <a:t>«</a:t>
            </a:r>
            <a:r>
              <a:rPr lang="el-GR" b="0" dirty="0" smtClean="0">
                <a:cs typeface="Times New Roman" pitchFamily="18" charset="0"/>
              </a:rPr>
              <a:t>Οικονομία </a:t>
            </a:r>
            <a:r>
              <a:rPr lang="el-GR" b="0" dirty="0">
                <a:cs typeface="Times New Roman" pitchFamily="18" charset="0"/>
              </a:rPr>
              <a:t>της Καρδιακής </a:t>
            </a:r>
            <a:r>
              <a:rPr lang="el-GR" b="0" dirty="0" smtClean="0">
                <a:cs typeface="Times New Roman" pitchFamily="18" charset="0"/>
              </a:rPr>
              <a:t>Λειτουργίας»</a:t>
            </a:r>
            <a:endParaRPr lang="el-GR" b="0" dirty="0"/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547936" y="3284984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400050" fontAlgn="auto">
              <a:spcAft>
                <a:spcPts val="0"/>
              </a:spcAft>
              <a:buClr>
                <a:srgbClr val="800000"/>
              </a:buClr>
              <a:defRPr/>
            </a:pPr>
            <a:r>
              <a:rPr lang="el-GR" sz="3600" dirty="0" smtClean="0">
                <a:solidFill>
                  <a:prstClr val="black"/>
                </a:solidFill>
                <a:cs typeface="Times New Roman" pitchFamily="18" charset="0"/>
              </a:rPr>
              <a:t>Καρδιακή Συχνότητα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853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cs typeface="Times New Roman" pitchFamily="18" charset="0"/>
              </a:rPr>
              <a:t>Θεματικές Ενότητες 3-6</a:t>
            </a:r>
            <a:br>
              <a:rPr lang="el-GR" sz="3600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[5</a:t>
            </a:r>
            <a:r>
              <a:rPr lang="el-GR" sz="2400" dirty="0" smtClean="0">
                <a:effectLst/>
                <a:cs typeface="Times New Roman" pitchFamily="18" charset="0"/>
              </a:rPr>
              <a:t>/7</a:t>
            </a:r>
            <a:r>
              <a:rPr lang="en-US" sz="2400" dirty="0" smtClean="0">
                <a:effectLst/>
                <a:cs typeface="Times New Roman" pitchFamily="18" charset="0"/>
              </a:rPr>
              <a:t>]</a:t>
            </a:r>
            <a:endParaRPr lang="el-GR" sz="2400" dirty="0"/>
          </a:p>
        </p:txBody>
      </p:sp>
      <p:sp>
        <p:nvSpPr>
          <p:cNvPr id="1843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7039"/>
            <a:ext cx="8229600" cy="5040313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cs typeface="Arial" charset="0"/>
              </a:rPr>
              <a:t>McArdle</a:t>
            </a:r>
            <a:r>
              <a:rPr lang="en-US" altLang="el-GR" sz="2000" dirty="0" smtClean="0">
                <a:cs typeface="Arial" charset="0"/>
              </a:rPr>
              <a:t> WD, </a:t>
            </a:r>
            <a:r>
              <a:rPr lang="en-US" altLang="el-GR" sz="2000" dirty="0" err="1" smtClean="0">
                <a:cs typeface="Arial" charset="0"/>
              </a:rPr>
              <a:t>Katch</a:t>
            </a:r>
            <a:r>
              <a:rPr lang="en-US" altLang="el-GR" sz="2000" dirty="0" smtClean="0">
                <a:cs typeface="Arial" charset="0"/>
              </a:rPr>
              <a:t> FI, </a:t>
            </a:r>
            <a:r>
              <a:rPr lang="en-US" altLang="el-GR" sz="2000" dirty="0" err="1" smtClean="0">
                <a:cs typeface="Arial" charset="0"/>
              </a:rPr>
              <a:t>Katch</a:t>
            </a:r>
            <a:r>
              <a:rPr lang="en-US" altLang="el-GR" sz="2000" dirty="0" smtClean="0">
                <a:cs typeface="Arial" charset="0"/>
              </a:rPr>
              <a:t> VL. Essentials of exercise physiology. Philadelphia: Lippincott Williams &amp;Wilkins; 2th </a:t>
            </a:r>
            <a:r>
              <a:rPr lang="en-US" altLang="el-GR" sz="2000" dirty="0" err="1" smtClean="0">
                <a:cs typeface="Arial" charset="0"/>
              </a:rPr>
              <a:t>ed</a:t>
            </a:r>
            <a:r>
              <a:rPr lang="en-US" altLang="el-GR" sz="2000" dirty="0" smtClean="0">
                <a:cs typeface="Arial" charset="0"/>
              </a:rPr>
              <a:t>, 2000. pp. 357-398.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cs typeface="Arial" charset="0"/>
              </a:rPr>
              <a:t>Morise</a:t>
            </a:r>
            <a:r>
              <a:rPr lang="en-US" altLang="el-GR" sz="2000" dirty="0" smtClean="0">
                <a:cs typeface="Arial" charset="0"/>
              </a:rPr>
              <a:t> AP. Heart Rate Recovery. Predictor of risk today and target of therapy tomorrow? </a:t>
            </a:r>
            <a:r>
              <a:rPr lang="el-GR" altLang="el-GR" sz="2000" dirty="0" err="1" smtClean="0">
                <a:cs typeface="Arial" charset="0"/>
              </a:rPr>
              <a:t>Circulation</a:t>
            </a:r>
            <a:r>
              <a:rPr lang="el-GR" altLang="el-GR" sz="2000" dirty="0" smtClean="0">
                <a:cs typeface="Arial" charset="0"/>
              </a:rPr>
              <a:t> 2004; 110:2778-2780.</a:t>
            </a:r>
            <a:endParaRPr lang="en-US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Myers J, </a:t>
            </a:r>
            <a:r>
              <a:rPr lang="en-US" altLang="el-GR" sz="2000" dirty="0" err="1" smtClean="0">
                <a:solidFill>
                  <a:srgbClr val="000000"/>
                </a:solidFill>
                <a:cs typeface="Arial" charset="0"/>
              </a:rPr>
              <a:t>Prakash</a:t>
            </a: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 M, </a:t>
            </a:r>
            <a:r>
              <a:rPr lang="en-US" altLang="el-GR" sz="2000" dirty="0" err="1" smtClean="0">
                <a:solidFill>
                  <a:srgbClr val="000000"/>
                </a:solidFill>
                <a:cs typeface="Arial" charset="0"/>
              </a:rPr>
              <a:t>Froelicher</a:t>
            </a: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 V, et al. Exercise capacity and mortality among men referred for exercise testing. 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N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Engl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J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Med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2002; 346: 793-801.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Myers J, Tan ST, </a:t>
            </a:r>
            <a:r>
              <a:rPr lang="en-US" altLang="el-GR" sz="2000" dirty="0" err="1" smtClean="0">
                <a:solidFill>
                  <a:srgbClr val="000000"/>
                </a:solidFill>
                <a:cs typeface="Arial" charset="0"/>
              </a:rPr>
              <a:t>Abella</a:t>
            </a: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 J, et al. Comparison of the chronotropic response to exercise and heart rate recovery in predicting cardiovascular mortality.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Eur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J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Cardiovasc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Prev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Rehabil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2007; 14:215-221.</a:t>
            </a:r>
            <a:endParaRPr lang="en-US" altLang="el-GR" sz="200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solidFill>
                  <a:srgbClr val="000000"/>
                </a:solidFill>
                <a:cs typeface="Arial" charset="0"/>
              </a:rPr>
              <a:t>Mundal</a:t>
            </a: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 R, </a:t>
            </a:r>
            <a:r>
              <a:rPr lang="en-US" altLang="el-GR" sz="2000" dirty="0" err="1" smtClean="0">
                <a:solidFill>
                  <a:srgbClr val="000000"/>
                </a:solidFill>
                <a:cs typeface="Arial" charset="0"/>
              </a:rPr>
              <a:t>Kjeldsen</a:t>
            </a: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 SE, </a:t>
            </a:r>
            <a:r>
              <a:rPr lang="en-US" altLang="el-GR" sz="2000" dirty="0" err="1" smtClean="0">
                <a:solidFill>
                  <a:srgbClr val="000000"/>
                </a:solidFill>
                <a:cs typeface="Arial" charset="0"/>
              </a:rPr>
              <a:t>Sandvik</a:t>
            </a: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 L, et al. Exercise blood pressure predicts cardiovascular mortality in middle-aged men.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Hypertension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1994; 24: 56-62.</a:t>
            </a:r>
            <a:endParaRPr lang="en-US" altLang="el-GR" sz="200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solidFill>
                  <a:srgbClr val="000000"/>
                </a:solidFill>
                <a:cs typeface="Arial" charset="0"/>
              </a:rPr>
              <a:t>Palatini</a:t>
            </a: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 P. Heart rate as an independent risk factor for cardiovascular disease: current evidence and basic mechanisms.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Drugs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2007; 67:(Suppl 2)3-13.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el-GR" sz="2000" dirty="0" smtClean="0"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altLang="el-GR" sz="2400" dirty="0" smtClean="0">
              <a:cs typeface="Arial" charset="0"/>
            </a:endParaRPr>
          </a:p>
        </p:txBody>
      </p:sp>
      <p:sp>
        <p:nvSpPr>
          <p:cNvPr id="1843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C84139-C083-4983-B9B9-17B5DA431547}" type="slidenum">
              <a:rPr lang="el-GR" altLang="el-GR" sz="12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l-GR" altLang="el-GR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3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cs typeface="Times New Roman" pitchFamily="18" charset="0"/>
              </a:rPr>
              <a:t>Θεματικές Ενότητες 3-6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[6</a:t>
            </a:r>
            <a:r>
              <a:rPr lang="el-GR" sz="2400" dirty="0" smtClean="0">
                <a:effectLst/>
                <a:cs typeface="Times New Roman" pitchFamily="18" charset="0"/>
              </a:rPr>
              <a:t>/7</a:t>
            </a:r>
            <a:r>
              <a:rPr lang="en-US" sz="2400" dirty="0" smtClean="0">
                <a:effectLst/>
                <a:cs typeface="Times New Roman" pitchFamily="18" charset="0"/>
              </a:rPr>
              <a:t>]</a:t>
            </a:r>
            <a:endParaRPr lang="el-GR" sz="2400" dirty="0">
              <a:cs typeface="Times New Roman" pitchFamily="18" charset="0"/>
            </a:endParaRPr>
          </a:p>
        </p:txBody>
      </p:sp>
      <p:sp>
        <p:nvSpPr>
          <p:cNvPr id="19459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629370"/>
            <a:ext cx="8229600" cy="46799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cs typeface="Arial" charset="0"/>
              </a:rPr>
              <a:t>Papathanasiou G, </a:t>
            </a:r>
            <a:r>
              <a:rPr lang="en-US" altLang="el-GR" sz="2000" dirty="0" err="1" smtClean="0">
                <a:cs typeface="Arial" charset="0"/>
              </a:rPr>
              <a:t>Georgakopoulos</a:t>
            </a:r>
            <a:r>
              <a:rPr lang="en-US" altLang="el-GR" sz="2000" dirty="0" smtClean="0">
                <a:cs typeface="Arial" charset="0"/>
              </a:rPr>
              <a:t> D, Georgoudis G, et al. Effects of chronic smoking on exercise tolerance and on heart rate-systolic blood pressure product in young healthy adults. </a:t>
            </a:r>
            <a:r>
              <a:rPr lang="el-GR" altLang="el-GR" sz="2000" dirty="0" err="1" smtClean="0">
                <a:cs typeface="Arial" charset="0"/>
              </a:rPr>
              <a:t>Eur</a:t>
            </a:r>
            <a:r>
              <a:rPr lang="el-GR" altLang="el-GR" sz="2000" dirty="0" smtClean="0">
                <a:cs typeface="Arial" charset="0"/>
              </a:rPr>
              <a:t> J </a:t>
            </a:r>
            <a:r>
              <a:rPr lang="el-GR" altLang="el-GR" sz="2000" dirty="0" err="1" smtClean="0">
                <a:cs typeface="Arial" charset="0"/>
              </a:rPr>
              <a:t>Cardiovasc</a:t>
            </a:r>
            <a:r>
              <a:rPr lang="el-GR" altLang="el-GR" sz="2000" dirty="0" smtClean="0">
                <a:cs typeface="Arial" charset="0"/>
              </a:rPr>
              <a:t> </a:t>
            </a:r>
            <a:r>
              <a:rPr lang="el-GR" altLang="el-GR" sz="2000" dirty="0" err="1" smtClean="0">
                <a:cs typeface="Arial" charset="0"/>
              </a:rPr>
              <a:t>Prev</a:t>
            </a:r>
            <a:r>
              <a:rPr lang="el-GR" altLang="el-GR" sz="2000" dirty="0" smtClean="0">
                <a:cs typeface="Arial" charset="0"/>
              </a:rPr>
              <a:t> </a:t>
            </a:r>
            <a:r>
              <a:rPr lang="el-GR" altLang="el-GR" sz="2000" dirty="0" err="1" smtClean="0">
                <a:cs typeface="Arial" charset="0"/>
              </a:rPr>
              <a:t>Rehabil</a:t>
            </a:r>
            <a:r>
              <a:rPr lang="el-GR" altLang="el-GR" sz="2000" dirty="0" smtClean="0">
                <a:cs typeface="Arial" charset="0"/>
              </a:rPr>
              <a:t> 2007; 14:646-652.</a:t>
            </a:r>
            <a:endParaRPr lang="en-US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cs typeface="Arial" charset="0"/>
              </a:rPr>
              <a:t>Papathanasiou G, </a:t>
            </a:r>
            <a:r>
              <a:rPr lang="en-US" altLang="el-GR" sz="2000" dirty="0" err="1" smtClean="0">
                <a:cs typeface="Arial" charset="0"/>
              </a:rPr>
              <a:t>Georgakopoulos</a:t>
            </a:r>
            <a:r>
              <a:rPr lang="en-US" altLang="el-GR" sz="2000" dirty="0" smtClean="0">
                <a:cs typeface="Arial" charset="0"/>
              </a:rPr>
              <a:t> D, </a:t>
            </a:r>
            <a:r>
              <a:rPr lang="en-US" altLang="el-GR" sz="2000" dirty="0" err="1" smtClean="0">
                <a:cs typeface="Arial" charset="0"/>
              </a:rPr>
              <a:t>Papageorgiou</a:t>
            </a:r>
            <a:r>
              <a:rPr lang="en-US" altLang="el-GR" sz="2000" dirty="0" smtClean="0">
                <a:cs typeface="Arial" charset="0"/>
              </a:rPr>
              <a:t> E, et al. Effects of Smoking on Heart Rate at Rest, and During Exercise, and on Heart Rate Recovery in Young Adults. Hellenic Journal of Cardiology. 2013; 54(3):168-177.</a:t>
            </a:r>
            <a:endParaRPr lang="el-GR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nl-BE" altLang="el-GR" sz="2000" dirty="0" smtClean="0">
                <a:cs typeface="Arial" charset="0"/>
              </a:rPr>
              <a:t>Pickering TG, Hall JE, Appel LJ, et al. </a:t>
            </a:r>
            <a:r>
              <a:rPr lang="en-US" altLang="el-GR" sz="2000" dirty="0" smtClean="0">
                <a:cs typeface="Arial" charset="0"/>
              </a:rPr>
              <a:t>Recommendations for Blood Pressure Measurement in Humans and Experimental Animals: Part 1: Blood Pressure Measurement in Humans: A Statement for Professionals From the Subcommittee of Professional and Public Education of the American Heart Association Council on High Blood Pressure Research. </a:t>
            </a:r>
            <a:r>
              <a:rPr lang="el-GR" altLang="el-GR" sz="2000" dirty="0" err="1" smtClean="0">
                <a:cs typeface="Arial" charset="0"/>
              </a:rPr>
              <a:t>Hypertension</a:t>
            </a:r>
            <a:r>
              <a:rPr lang="el-GR" altLang="el-GR" sz="2000" dirty="0" smtClean="0">
                <a:cs typeface="Arial" charset="0"/>
              </a:rPr>
              <a:t> 2005; 45:142-161.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s-ES_tradnl" altLang="el-GR" sz="2000" dirty="0" err="1" smtClean="0">
                <a:cs typeface="Arial" charset="0"/>
              </a:rPr>
              <a:t>Salvadori</a:t>
            </a:r>
            <a:r>
              <a:rPr lang="es-ES_tradnl" altLang="el-GR" sz="2000" dirty="0" smtClean="0">
                <a:cs typeface="Arial" charset="0"/>
              </a:rPr>
              <a:t> A, </a:t>
            </a:r>
            <a:r>
              <a:rPr lang="es-ES_tradnl" altLang="el-GR" sz="2000" dirty="0" err="1" smtClean="0">
                <a:cs typeface="Arial" charset="0"/>
              </a:rPr>
              <a:t>Fanari</a:t>
            </a:r>
            <a:r>
              <a:rPr lang="es-ES_tradnl" altLang="el-GR" sz="2000" dirty="0" smtClean="0">
                <a:cs typeface="Arial" charset="0"/>
              </a:rPr>
              <a:t> P, Fontana M, et al. </a:t>
            </a:r>
            <a:r>
              <a:rPr lang="en-US" altLang="el-GR" sz="2000" dirty="0" smtClean="0">
                <a:cs typeface="Arial" charset="0"/>
              </a:rPr>
              <a:t>Oxygen uptake and cardiac performance in obese and normal subjects during exercise. </a:t>
            </a:r>
            <a:r>
              <a:rPr lang="el-GR" altLang="el-GR" sz="2000" dirty="0" err="1" smtClean="0">
                <a:cs typeface="Arial" charset="0"/>
              </a:rPr>
              <a:t>Respiration</a:t>
            </a:r>
            <a:r>
              <a:rPr lang="el-GR" altLang="el-GR" sz="2000" dirty="0" smtClean="0">
                <a:cs typeface="Arial" charset="0"/>
              </a:rPr>
              <a:t> 1999; 66:25-33.</a:t>
            </a:r>
            <a:endParaRPr lang="en-US" altLang="el-GR" sz="2000" dirty="0" smtClean="0">
              <a:cs typeface="Arial" charset="0"/>
            </a:endParaRPr>
          </a:p>
        </p:txBody>
      </p:sp>
      <p:sp>
        <p:nvSpPr>
          <p:cNvPr id="19460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E0DEC1-2FD3-47F6-967F-3F03129E9858}" type="slidenum">
              <a:rPr lang="el-GR" altLang="el-GR" sz="12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l-GR" altLang="el-GR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7555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7"/>
            <a:ext cx="8229600" cy="115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cs typeface="Times New Roman" pitchFamily="18" charset="0"/>
              </a:rPr>
              <a:t>Θεματικές Ενότητες 3-6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[7</a:t>
            </a:r>
            <a:r>
              <a:rPr lang="el-GR" sz="2400" dirty="0" smtClean="0">
                <a:effectLst/>
                <a:cs typeface="Times New Roman" pitchFamily="18" charset="0"/>
              </a:rPr>
              <a:t>/7</a:t>
            </a:r>
            <a:r>
              <a:rPr lang="en-US" sz="2400" dirty="0" smtClean="0">
                <a:effectLst/>
                <a:cs typeface="Times New Roman" pitchFamily="18" charset="0"/>
              </a:rPr>
              <a:t>]</a:t>
            </a:r>
            <a:endParaRPr lang="el-GR" sz="2400" dirty="0"/>
          </a:p>
        </p:txBody>
      </p:sp>
      <p:sp>
        <p:nvSpPr>
          <p:cNvPr id="2048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752975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smtClean="0">
                <a:cs typeface="Arial" charset="0"/>
              </a:rPr>
              <a:t>Sandvik L</a:t>
            </a:r>
            <a:r>
              <a:rPr lang="el-GR" altLang="el-GR" sz="2000" smtClean="0">
                <a:cs typeface="Arial" charset="0"/>
              </a:rPr>
              <a:t>, </a:t>
            </a:r>
            <a:r>
              <a:rPr lang="en-US" altLang="el-GR" sz="2000" smtClean="0">
                <a:cs typeface="Arial" charset="0"/>
              </a:rPr>
              <a:t>Erikssen J</a:t>
            </a:r>
            <a:r>
              <a:rPr lang="el-GR" altLang="el-GR" sz="2000" smtClean="0">
                <a:cs typeface="Arial" charset="0"/>
              </a:rPr>
              <a:t>, </a:t>
            </a:r>
            <a:r>
              <a:rPr lang="en-US" altLang="el-GR" sz="2000" smtClean="0">
                <a:cs typeface="Arial" charset="0"/>
              </a:rPr>
              <a:t>Ellestad M</a:t>
            </a:r>
            <a:r>
              <a:rPr lang="el-GR" altLang="el-GR" sz="2000" smtClean="0">
                <a:cs typeface="Arial" charset="0"/>
              </a:rPr>
              <a:t>, </a:t>
            </a:r>
            <a:r>
              <a:rPr lang="en-US" altLang="el-GR" sz="2000" smtClean="0">
                <a:cs typeface="Arial" charset="0"/>
              </a:rPr>
              <a:t>et al</a:t>
            </a:r>
            <a:r>
              <a:rPr lang="el-GR" altLang="el-GR" sz="2000" smtClean="0">
                <a:cs typeface="Arial" charset="0"/>
              </a:rPr>
              <a:t>. </a:t>
            </a:r>
            <a:r>
              <a:rPr lang="en-US" altLang="el-GR" sz="2000" smtClean="0">
                <a:cs typeface="Arial" charset="0"/>
              </a:rPr>
              <a:t>Heart rate increase and maximal heart rate during exercise as predictors of cardiovascular mortality: a 16-year follow-up study of 1960 healthy men. </a:t>
            </a:r>
            <a:r>
              <a:rPr lang="el-GR" altLang="el-GR" sz="2000" smtClean="0">
                <a:cs typeface="Arial" charset="0"/>
              </a:rPr>
              <a:t>Coron Artery Dis 1995; 6:667-679.</a:t>
            </a:r>
            <a:endParaRPr lang="en-US" altLang="el-GR" sz="200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fr-FR" altLang="el-GR" sz="2000" smtClean="0">
                <a:cs typeface="Arial" charset="0"/>
              </a:rPr>
              <a:t>Sega R, Facchetti R, Bombelli M, et al. </a:t>
            </a:r>
            <a:r>
              <a:rPr lang="en-US" altLang="el-GR" sz="2000" smtClean="0">
                <a:cs typeface="Arial" charset="0"/>
              </a:rPr>
              <a:t>Prognostic value of ambulatory and home blood pressures compared with office blood pressure in the general population: follow-up results from the Pressioni Arteriose Monitorate e Loro Associazioni (PAMELA) study. </a:t>
            </a:r>
            <a:r>
              <a:rPr lang="el-GR" altLang="el-GR" sz="2000" smtClean="0">
                <a:cs typeface="Arial" charset="0"/>
              </a:rPr>
              <a:t>Circulation 2005; 111:1777-1783.</a:t>
            </a:r>
            <a:endParaRPr lang="en-US" altLang="el-GR" sz="200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smtClean="0">
                <a:cs typeface="Arial" charset="0"/>
              </a:rPr>
              <a:t>Verdecchia P, Porcellati C, Schillaci G, et al. Ambulatory blood pressure. An independent predictor of prognosis in essential hypertension. </a:t>
            </a:r>
            <a:r>
              <a:rPr lang="el-GR" altLang="el-GR" sz="2000" smtClean="0">
                <a:cs typeface="Arial" charset="0"/>
              </a:rPr>
              <a:t>Hypertension 1994; 24:793-801.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smtClean="0">
                <a:cs typeface="Arial" charset="0"/>
              </a:rPr>
              <a:t>Zaim S, Schesser J, Hirsch LS, Rockland R. Influence of the Maximum Heart Rate Attained during Exercise Testing on Subsequent Heart Rate Recovery. </a:t>
            </a:r>
            <a:r>
              <a:rPr lang="el-GR" altLang="el-GR" sz="2000" smtClean="0">
                <a:cs typeface="Arial" charset="0"/>
              </a:rPr>
              <a:t>Ann Noninvasive Electrocardiol 2010; 15:43-48.</a:t>
            </a:r>
          </a:p>
          <a:p>
            <a:pPr eaLnBrk="1" hangingPunct="1">
              <a:buFont typeface="Wingdings" pitchFamily="2" charset="2"/>
              <a:buChar char="§"/>
            </a:pPr>
            <a:endParaRPr lang="el-GR" altLang="el-GR" sz="2400" smtClean="0">
              <a:cs typeface="Arial" charset="0"/>
            </a:endParaRPr>
          </a:p>
        </p:txBody>
      </p:sp>
      <p:sp>
        <p:nvSpPr>
          <p:cNvPr id="2048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8353CA-1636-41FE-B613-E9C71AA78CEA}" type="slidenum">
              <a:rPr lang="el-GR" altLang="el-GR" sz="12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l-GR" altLang="el-GR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6544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5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10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Γεώργιος </a:t>
            </a:r>
            <a:r>
              <a:rPr lang="el-GR" sz="2000" dirty="0"/>
              <a:t>Παπαθανασίου. «Φυσικοθεραπεία Καρδιοαγγειακών Παθήσεων. Ενότητα </a:t>
            </a:r>
            <a:r>
              <a:rPr lang="en-US" sz="2000" dirty="0"/>
              <a:t>3:</a:t>
            </a:r>
            <a:r>
              <a:rPr lang="el-GR" sz="2000" dirty="0"/>
              <a:t> Οικονομία της Καρδιακής Λειτουργίας: Καρδιακή Συχνότητα». Έκδοση: 1.0. Αθήνα 2014. Διαθέσιμο από τη δικτυακή διεύθυνση: </a:t>
            </a:r>
            <a:r>
              <a:rPr lang="el-GR" sz="2000" dirty="0" smtClean="0"/>
              <a:t>ocp.teiath.gr.</a:t>
            </a:r>
            <a:r>
              <a:rPr lang="en-US" sz="2000" dirty="0"/>
              <a:t> </a:t>
            </a:r>
            <a:r>
              <a:rPr lang="el-GR" sz="2000" dirty="0" smtClean="0"/>
              <a:t>Copyright </a:t>
            </a:r>
            <a:r>
              <a:rPr lang="el-GR" sz="2000" dirty="0"/>
              <a:t>Τεχνολογικό Εκπαιδευτικό Ίδρυμα Αθήνας, Γεώργιος Παπαθανασίου 2014.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508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46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1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342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8667" y="116632"/>
            <a:ext cx="8534400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Οικονομία της Καρδιακής Λειτουργίας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518864" y="1556792"/>
            <a:ext cx="8229600" cy="4392488"/>
          </a:xfrm>
        </p:spPr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800000"/>
              </a:buClr>
              <a:buSzTx/>
              <a:buFont typeface="Wingdings" pitchFamily="2" charset="2"/>
              <a:buChar char="§"/>
              <a:defRPr/>
            </a:pPr>
            <a:r>
              <a:rPr lang="el-GR" sz="2400" dirty="0" smtClean="0"/>
              <a:t>Θα μπορούσε να περιγραφεί ως η δυνατότητα του μυοκαρδίου να καλύπτει τις ανάγκες των ενεργών ιστών</a:t>
            </a:r>
            <a:r>
              <a:rPr lang="en-US" sz="2400" dirty="0" smtClean="0"/>
              <a:t>   </a:t>
            </a:r>
            <a:r>
              <a:rPr lang="el-GR" sz="2400" dirty="0" smtClean="0"/>
              <a:t> του σώματος σε αίμα, χωρίς</a:t>
            </a:r>
            <a:r>
              <a:rPr lang="en-US" sz="2400" dirty="0" smtClean="0"/>
              <a:t> </a:t>
            </a:r>
            <a:r>
              <a:rPr lang="el-GR" sz="2400" dirty="0" smtClean="0"/>
              <a:t>σημαντική επιβάρυνση και καταπόνηση (με συγκρατημένη σχετικά μυοκαρδιακή κατανάλωση Ο</a:t>
            </a:r>
            <a:r>
              <a:rPr lang="el-GR" sz="2400" baseline="-18000" dirty="0" smtClean="0"/>
              <a:t>2</a:t>
            </a:r>
            <a:r>
              <a:rPr lang="el-GR" sz="2400" dirty="0" smtClean="0"/>
              <a:t>).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l-GR" sz="2400" b="1" u="sng" dirty="0" smtClean="0">
                <a:solidFill>
                  <a:srgbClr val="800000"/>
                </a:solidFill>
              </a:rPr>
              <a:t>Αιμοδυναμικές παράμετροι:</a:t>
            </a:r>
            <a:endParaRPr lang="en-US" sz="2400" b="1" u="sng" dirty="0" smtClean="0">
              <a:solidFill>
                <a:srgbClr val="80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400" b="1" dirty="0" smtClean="0"/>
              <a:t>	</a:t>
            </a:r>
            <a:r>
              <a:rPr lang="en-US" sz="2400" b="1" dirty="0" smtClean="0"/>
              <a:t>-  </a:t>
            </a:r>
            <a:r>
              <a:rPr lang="el-GR" sz="2400" dirty="0" smtClean="0"/>
              <a:t>Καρδιακή συχνότητα  (ΚΣ</a:t>
            </a:r>
            <a:r>
              <a:rPr lang="en-US" sz="2400" dirty="0" smtClean="0"/>
              <a:t>) </a:t>
            </a:r>
            <a:r>
              <a:rPr lang="el-GR" sz="2400" dirty="0" smtClean="0"/>
              <a:t>- παλμοί ανά λεπτό (</a:t>
            </a:r>
            <a:r>
              <a:rPr lang="en-US" sz="2400" dirty="0" smtClean="0"/>
              <a:t>b/min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	</a:t>
            </a:r>
            <a:r>
              <a:rPr lang="en-US" sz="2400" b="1" dirty="0" smtClean="0"/>
              <a:t>-  </a:t>
            </a:r>
            <a:r>
              <a:rPr lang="el-GR" sz="2400" dirty="0" smtClean="0"/>
              <a:t>Αρτηριακή πίεση  (ΑΠ</a:t>
            </a:r>
            <a:r>
              <a:rPr lang="en-US" sz="2400" dirty="0" smtClean="0"/>
              <a:t>) </a:t>
            </a:r>
            <a:r>
              <a:rPr lang="el-GR" sz="2400" dirty="0" smtClean="0"/>
              <a:t>-</a:t>
            </a:r>
            <a:r>
              <a:rPr lang="en-US" sz="2400" dirty="0" smtClean="0"/>
              <a:t> mmHg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400" dirty="0" smtClean="0"/>
              <a:t>	</a:t>
            </a:r>
            <a:r>
              <a:rPr lang="el-GR" sz="2400" b="1" dirty="0" smtClean="0"/>
              <a:t>-  </a:t>
            </a:r>
            <a:r>
              <a:rPr lang="el-GR" sz="2400" dirty="0" smtClean="0"/>
              <a:t>Διπλό γινόμενο  (ΔΓ</a:t>
            </a:r>
            <a:r>
              <a:rPr lang="en-US" sz="2400" dirty="0" smtClean="0"/>
              <a:t>)</a:t>
            </a:r>
            <a:r>
              <a:rPr lang="el-GR" sz="2400" dirty="0" smtClean="0"/>
              <a:t> - γινόμενο ΚΣ </a:t>
            </a:r>
            <a:r>
              <a:rPr lang="en-US" sz="2400" dirty="0" smtClean="0"/>
              <a:t>x </a:t>
            </a:r>
            <a:r>
              <a:rPr lang="el-GR" sz="2400" dirty="0" err="1" smtClean="0"/>
              <a:t>ΑΠσυστολική</a:t>
            </a:r>
            <a:endParaRPr lang="el-GR" sz="24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Line 43"/>
          <p:cNvSpPr>
            <a:spLocks noChangeShapeType="1"/>
          </p:cNvSpPr>
          <p:nvPr/>
        </p:nvSpPr>
        <p:spPr bwMode="auto">
          <a:xfrm>
            <a:off x="338667" y="1124744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525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Καρδιακή Συχνότητα </a:t>
            </a:r>
            <a:r>
              <a:rPr lang="el-GR" sz="2800" dirty="0" smtClean="0">
                <a:effectLst/>
              </a:rPr>
              <a:t>[1</a:t>
            </a:r>
            <a:r>
              <a:rPr lang="en-US" sz="2800" dirty="0" smtClean="0">
                <a:effectLst/>
              </a:rPr>
              <a:t>/3</a:t>
            </a:r>
            <a:r>
              <a:rPr lang="el-GR" sz="2800" dirty="0" smtClean="0">
                <a:effectLst/>
              </a:rPr>
              <a:t>]</a:t>
            </a:r>
            <a:endParaRPr lang="el-GR" sz="2800" dirty="0"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199" y="1412776"/>
            <a:ext cx="8415867" cy="3888432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endParaRPr lang="el-GR" sz="2400" dirty="0" smtClean="0">
              <a:cs typeface="Arial" pitchFamily="34" charset="0"/>
            </a:endParaRPr>
          </a:p>
          <a:p>
            <a:pPr>
              <a:lnSpc>
                <a:spcPct val="114000"/>
              </a:lnSpc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>
                <a:cs typeface="Arial" pitchFamily="34" charset="0"/>
              </a:rPr>
              <a:t>Με τον όρο καρδιακή συχνότητα (ΚΣ) περιγράφεται ο ρυθμός  της καρδιακής λειτουργίας μετρούμενος σε αριθμό καρδιακών παλμών σε ένα λεπτό (</a:t>
            </a:r>
            <a:r>
              <a:rPr lang="en-US" sz="2400" dirty="0" smtClean="0">
                <a:cs typeface="Arial" pitchFamily="34" charset="0"/>
              </a:rPr>
              <a:t>b/min).</a:t>
            </a:r>
            <a:endParaRPr lang="el-GR" sz="2400" dirty="0" smtClean="0">
              <a:cs typeface="Arial" pitchFamily="34" charset="0"/>
            </a:endParaRPr>
          </a:p>
          <a:p>
            <a:pPr>
              <a:lnSpc>
                <a:spcPct val="114000"/>
              </a:lnSpc>
              <a:buClr>
                <a:srgbClr val="FFCC00"/>
              </a:buClr>
              <a:buFont typeface="Wingdings" pitchFamily="2" charset="2"/>
              <a:buNone/>
              <a:defRPr/>
            </a:pPr>
            <a:endParaRPr lang="en-US" sz="2000" dirty="0" smtClean="0">
              <a:cs typeface="Arial" pitchFamily="34" charset="0"/>
            </a:endParaRPr>
          </a:p>
          <a:p>
            <a:pPr>
              <a:lnSpc>
                <a:spcPct val="114000"/>
              </a:lnSpc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>
                <a:cs typeface="Arial" pitchFamily="34" charset="0"/>
              </a:rPr>
              <a:t>Η καρδιακή συχνότητα σε κατάσταση ηρεμίας καταγράφεται      σε ύπτια ή ελαφρά ημιεδραία θέση</a:t>
            </a:r>
            <a:r>
              <a:rPr lang="en-US" sz="2400" dirty="0" smtClean="0">
                <a:cs typeface="Arial" pitchFamily="34" charset="0"/>
              </a:rPr>
              <a:t>,</a:t>
            </a:r>
            <a:r>
              <a:rPr lang="el-GR" sz="2400" dirty="0" smtClean="0">
                <a:cs typeface="Arial" pitchFamily="34" charset="0"/>
              </a:rPr>
              <a:t> μετά από ανάπαυση 5-10 λεπτών και κυμαίνεται συνήθως μεταξύ 60-80 </a:t>
            </a:r>
            <a:r>
              <a:rPr lang="en-US" sz="2400" dirty="0" smtClean="0">
                <a:cs typeface="Arial" pitchFamily="34" charset="0"/>
              </a:rPr>
              <a:t>b/min</a:t>
            </a:r>
            <a:r>
              <a:rPr lang="el-GR" sz="2400" dirty="0" smtClean="0">
                <a:cs typeface="Arial" pitchFamily="34" charset="0"/>
              </a:rPr>
              <a:t>.</a:t>
            </a:r>
            <a:r>
              <a:rPr lang="en-US" sz="2400" dirty="0" smtClean="0">
                <a:cs typeface="Arial" pitchFamily="34" charset="0"/>
              </a:rPr>
              <a:t> </a:t>
            </a:r>
            <a:endParaRPr lang="el-GR" sz="2400" dirty="0" smtClean="0">
              <a:cs typeface="Arial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Line 43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462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Καρδιακή Συχνότητα </a:t>
            </a:r>
            <a:r>
              <a:rPr lang="el-GR" sz="2800" dirty="0" smtClean="0">
                <a:effectLst/>
              </a:rPr>
              <a:t>[2</a:t>
            </a:r>
            <a:r>
              <a:rPr lang="en-US" sz="2800" dirty="0" smtClean="0">
                <a:effectLst/>
              </a:rPr>
              <a:t>/3</a:t>
            </a:r>
            <a:r>
              <a:rPr lang="el-GR" sz="2800" dirty="0" smtClean="0">
                <a:effectLst/>
              </a:rPr>
              <a:t>]</a:t>
            </a:r>
            <a:endParaRPr lang="el-GR" sz="2800" dirty="0"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  <a:buSzPct val="90000"/>
              <a:buFont typeface="Wingdings" pitchFamily="2" charset="2"/>
              <a:buChar char="Ø"/>
              <a:defRPr/>
            </a:pPr>
            <a:r>
              <a:rPr lang="el-GR" sz="2400" dirty="0" smtClean="0">
                <a:cs typeface="Arial" pitchFamily="34" charset="0"/>
              </a:rPr>
              <a:t>Η καρδιακή συχνότητα σε κατάσταση ηρεμίας εξαρτάται από διάφορους παράγοντες, όπως</a:t>
            </a:r>
            <a:r>
              <a:rPr lang="en-US" sz="2400" dirty="0" smtClean="0">
                <a:cs typeface="Arial" pitchFamily="34" charset="0"/>
              </a:rPr>
              <a:t>:</a:t>
            </a:r>
            <a:endParaRPr lang="el-GR" sz="2400" dirty="0" smtClean="0">
              <a:cs typeface="Arial" pitchFamily="34" charset="0"/>
            </a:endParaRPr>
          </a:p>
          <a:p>
            <a:pPr marL="895350" indent="-354013">
              <a:buClr>
                <a:srgbClr val="800000"/>
              </a:buClr>
              <a:buSzPct val="90000"/>
              <a:buFont typeface="Tahoma" pitchFamily="34" charset="0"/>
              <a:buAutoNum type="arabicPeriod"/>
              <a:defRPr/>
            </a:pPr>
            <a:r>
              <a:rPr lang="el-GR" sz="2400" dirty="0" smtClean="0">
                <a:cs typeface="Arial" pitchFamily="34" charset="0"/>
              </a:rPr>
              <a:t>Η ισορροπία μεταξύ της συμπαθητικής και παρασυμπαθητικής λειτουργίας  του  αυτόνομου νευρικού συστήματος</a:t>
            </a:r>
          </a:p>
          <a:p>
            <a:pPr marL="895350" indent="-354013">
              <a:buClr>
                <a:srgbClr val="800000"/>
              </a:buClr>
              <a:buSzPct val="90000"/>
              <a:buFont typeface="Tahoma" pitchFamily="34" charset="0"/>
              <a:buAutoNum type="arabicPeriod"/>
              <a:defRPr/>
            </a:pPr>
            <a:r>
              <a:rPr lang="el-GR" sz="2400" dirty="0" smtClean="0">
                <a:cs typeface="Arial" pitchFamily="34" charset="0"/>
              </a:rPr>
              <a:t>Η φυσική κατάσταση του ατόμου</a:t>
            </a:r>
          </a:p>
          <a:p>
            <a:pPr marL="895350" indent="-354013">
              <a:buClr>
                <a:srgbClr val="800000"/>
              </a:buClr>
              <a:buSzPct val="90000"/>
              <a:buFont typeface="Tahoma" pitchFamily="34" charset="0"/>
              <a:buAutoNum type="arabicPeriod"/>
              <a:defRPr/>
            </a:pPr>
            <a:r>
              <a:rPr lang="el-GR" sz="2400" dirty="0" smtClean="0">
                <a:cs typeface="Arial" pitchFamily="34" charset="0"/>
              </a:rPr>
              <a:t>Η ψυχολογική κατάσταση του ατόμου</a:t>
            </a:r>
          </a:p>
          <a:p>
            <a:pPr marL="895350" indent="-354013">
              <a:buClr>
                <a:srgbClr val="800000"/>
              </a:buClr>
              <a:buSzPct val="90000"/>
              <a:buFont typeface="Tahoma" pitchFamily="34" charset="0"/>
              <a:buAutoNum type="arabicPeriod"/>
              <a:defRPr/>
            </a:pPr>
            <a:r>
              <a:rPr lang="el-GR" sz="2400" dirty="0" smtClean="0">
                <a:cs typeface="Arial" pitchFamily="34" charset="0"/>
              </a:rPr>
              <a:t>Το φύλο, η ηλικία και τα σωματομετρικά χαρακτηριστικά</a:t>
            </a:r>
          </a:p>
          <a:p>
            <a:pPr marL="895350" indent="-354013">
              <a:buClr>
                <a:srgbClr val="800000"/>
              </a:buClr>
              <a:buSzPct val="90000"/>
              <a:buFont typeface="Tahoma" pitchFamily="34" charset="0"/>
              <a:buAutoNum type="arabicPeriod"/>
              <a:defRPr/>
            </a:pPr>
            <a:r>
              <a:rPr lang="el-GR" sz="2400" dirty="0" smtClean="0">
                <a:cs typeface="Arial" pitchFamily="34" charset="0"/>
              </a:rPr>
              <a:t>Άλλες παράμετροι, όπως το κάπνισμα ή οι συνθήκες του περιβάλλοντος.</a:t>
            </a:r>
          </a:p>
          <a:p>
            <a:pPr>
              <a:buSzPct val="90000"/>
              <a:buFont typeface="Tahoma" pitchFamily="34" charset="0"/>
              <a:buAutoNum type="arabicPeriod"/>
              <a:defRPr/>
            </a:pPr>
            <a:endParaRPr lang="el-GR" sz="2400" dirty="0" smtClean="0"/>
          </a:p>
          <a:p>
            <a:pPr>
              <a:buClr>
                <a:srgbClr val="FFCC66"/>
              </a:buClr>
              <a:buSzPct val="90000"/>
              <a:buFont typeface="Tahoma" pitchFamily="34" charset="0"/>
              <a:buAutoNum type="arabicPeriod"/>
              <a:defRPr/>
            </a:pPr>
            <a:endParaRPr lang="el-G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Line 43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134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 smtClean="0"/>
              <a:t>Καρδιακή Συχνότητα </a:t>
            </a:r>
            <a:r>
              <a:rPr lang="en-US" sz="2800" dirty="0" smtClean="0">
                <a:effectLst/>
              </a:rPr>
              <a:t>[3/3]</a:t>
            </a:r>
            <a:endParaRPr lang="el-GR" sz="2800" dirty="0">
              <a:effectLst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20480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>
                <a:cs typeface="Arial" pitchFamily="34" charset="0"/>
              </a:rPr>
              <a:t>Η μεγάλη κλινική αλλά και λειτουργική αξία της αξιολόγησης της ΚΣ είναι ιδιαίτερα </a:t>
            </a:r>
            <a:r>
              <a:rPr lang="el-GR" sz="2400" dirty="0" smtClean="0">
                <a:cs typeface="Arial" pitchFamily="34" charset="0"/>
              </a:rPr>
              <a:t>σημαντική</a:t>
            </a:r>
            <a:r>
              <a:rPr lang="en-US" sz="2400" dirty="0" smtClean="0">
                <a:cs typeface="Arial" pitchFamily="34" charset="0"/>
              </a:rPr>
              <a:t>,</a:t>
            </a:r>
            <a:r>
              <a:rPr lang="el-GR" sz="2400" dirty="0" smtClean="0">
                <a:cs typeface="Arial" pitchFamily="34" charset="0"/>
              </a:rPr>
              <a:t> </a:t>
            </a:r>
            <a:r>
              <a:rPr lang="el-GR" sz="2400" dirty="0">
                <a:cs typeface="Arial" pitchFamily="34" charset="0"/>
              </a:rPr>
              <a:t>τόσο στον έλεγχο της καρδιοαγγειακής υγείας, αλλά και στην πρόληψη και στην αντιμετώπιση των καρδιοαγγειακών παθήσεων. </a:t>
            </a:r>
            <a:endParaRPr lang="en-US" sz="2400" dirty="0" smtClean="0">
              <a:cs typeface="Arial" pitchFamily="34" charset="0"/>
            </a:endParaRPr>
          </a:p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>
                <a:cs typeface="Arial" pitchFamily="34" charset="0"/>
              </a:rPr>
              <a:t>Η </a:t>
            </a:r>
            <a:r>
              <a:rPr lang="el-GR" sz="2400" dirty="0">
                <a:cs typeface="Arial" pitchFamily="34" charset="0"/>
              </a:rPr>
              <a:t>υψηλή </a:t>
            </a:r>
            <a:r>
              <a:rPr lang="el-GR" sz="2400" dirty="0" smtClean="0">
                <a:cs typeface="Arial" pitchFamily="34" charset="0"/>
              </a:rPr>
              <a:t>ΚΣ ηρεμίας </a:t>
            </a:r>
            <a:r>
              <a:rPr lang="el-GR" sz="2400" dirty="0">
                <a:cs typeface="Arial" pitchFamily="34" charset="0"/>
              </a:rPr>
              <a:t>(ΚΣ</a:t>
            </a:r>
            <a:r>
              <a:rPr lang="el-GR" sz="2000" dirty="0">
                <a:latin typeface="Calibri" pitchFamily="34" charset="0"/>
                <a:cs typeface="Arial" pitchFamily="34" charset="0"/>
              </a:rPr>
              <a:t>ηρεμ</a:t>
            </a:r>
            <a:r>
              <a:rPr lang="el-GR" sz="2400" dirty="0">
                <a:cs typeface="Arial" pitchFamily="34" charset="0"/>
              </a:rPr>
              <a:t> </a:t>
            </a:r>
            <a:r>
              <a:rPr lang="el-GR" sz="2400" dirty="0" smtClean="0">
                <a:cs typeface="Arial" pitchFamily="34" charset="0"/>
              </a:rPr>
              <a:t>&gt;80-90 </a:t>
            </a:r>
            <a:r>
              <a:rPr lang="en-US" sz="2400" dirty="0" smtClean="0">
                <a:cs typeface="Arial" pitchFamily="34" charset="0"/>
              </a:rPr>
              <a:t>b</a:t>
            </a:r>
            <a:r>
              <a:rPr lang="el-GR" sz="2400" dirty="0" smtClean="0">
                <a:cs typeface="Arial" pitchFamily="34" charset="0"/>
              </a:rPr>
              <a:t>/</a:t>
            </a:r>
            <a:r>
              <a:rPr lang="en-US" sz="2400" dirty="0" smtClean="0">
                <a:cs typeface="Arial" pitchFamily="34" charset="0"/>
              </a:rPr>
              <a:t>min</a:t>
            </a:r>
            <a:r>
              <a:rPr lang="el-GR" sz="2400" dirty="0" smtClean="0">
                <a:cs typeface="Arial" pitchFamily="34" charset="0"/>
              </a:rPr>
              <a:t>) </a:t>
            </a:r>
            <a:r>
              <a:rPr lang="el-GR" sz="2400" dirty="0">
                <a:cs typeface="Arial" pitchFamily="34" charset="0"/>
              </a:rPr>
              <a:t>αποτελεί σημαντικό παράγοντα κινδύνου μελλοντικής </a:t>
            </a:r>
            <a:r>
              <a:rPr lang="el-GR" sz="2400" dirty="0" smtClean="0">
                <a:cs typeface="Arial" pitchFamily="34" charset="0"/>
              </a:rPr>
              <a:t>υπέρτασης, καρδιοαγγειακής </a:t>
            </a:r>
            <a:r>
              <a:rPr lang="el-GR" sz="2400" dirty="0">
                <a:cs typeface="Arial" pitchFamily="34" charset="0"/>
              </a:rPr>
              <a:t>νοσηρότητας, καρδιοαγγειακής </a:t>
            </a:r>
            <a:r>
              <a:rPr lang="el-GR" sz="2400" dirty="0" smtClean="0">
                <a:cs typeface="Arial" pitchFamily="34" charset="0"/>
              </a:rPr>
              <a:t>θνητότητας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l-GR" sz="2400" dirty="0" smtClean="0">
                <a:cs typeface="Arial" pitchFamily="34" charset="0"/>
              </a:rPr>
              <a:t>ή </a:t>
            </a:r>
            <a:r>
              <a:rPr lang="el-GR" sz="2400" dirty="0">
                <a:cs typeface="Arial" pitchFamily="34" charset="0"/>
              </a:rPr>
              <a:t>και θνητότητας από κάθε </a:t>
            </a:r>
            <a:r>
              <a:rPr lang="el-GR" sz="2400" dirty="0" smtClean="0">
                <a:cs typeface="Arial" pitchFamily="34" charset="0"/>
              </a:rPr>
              <a:t>αιτία</a:t>
            </a:r>
            <a:r>
              <a:rPr lang="en-US" sz="2400" dirty="0" smtClean="0">
                <a:cs typeface="Arial" pitchFamily="34" charset="0"/>
              </a:rPr>
              <a:t>.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>
                <a:cs typeface="Arial" pitchFamily="34" charset="0"/>
              </a:rPr>
              <a:t>Κάθε αύξηση της </a:t>
            </a:r>
            <a:r>
              <a:rPr lang="el-GR" sz="2400" dirty="0" err="1">
                <a:solidFill>
                  <a:prstClr val="black"/>
                </a:solidFill>
                <a:cs typeface="Arial" pitchFamily="34" charset="0"/>
              </a:rPr>
              <a:t>ΚΣ</a:t>
            </a:r>
            <a:r>
              <a:rPr lang="el-GR" sz="2000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ηρεμ</a:t>
            </a:r>
            <a:r>
              <a:rPr lang="el-GR" sz="2400" dirty="0" smtClean="0">
                <a:cs typeface="Arial" pitchFamily="34" charset="0"/>
              </a:rPr>
              <a:t> κατά 10</a:t>
            </a:r>
            <a:r>
              <a:rPr lang="en-US" sz="2400" dirty="0" smtClean="0">
                <a:cs typeface="Arial" pitchFamily="34" charset="0"/>
              </a:rPr>
              <a:t> b/min,</a:t>
            </a:r>
            <a:r>
              <a:rPr lang="el-GR" sz="2400" dirty="0" smtClean="0">
                <a:cs typeface="Arial" pitchFamily="34" charset="0"/>
              </a:rPr>
              <a:t> </a:t>
            </a:r>
            <a:r>
              <a:rPr lang="el-GR" sz="2400" dirty="0">
                <a:cs typeface="Arial" pitchFamily="34" charset="0"/>
              </a:rPr>
              <a:t>πάνω από τους </a:t>
            </a:r>
            <a:r>
              <a:rPr lang="el-GR" sz="2400" dirty="0" smtClean="0">
                <a:cs typeface="Arial" pitchFamily="34" charset="0"/>
              </a:rPr>
              <a:t>80</a:t>
            </a:r>
            <a:r>
              <a:rPr lang="en-US" sz="2400" dirty="0" smtClean="0">
                <a:cs typeface="Arial" pitchFamily="34" charset="0"/>
              </a:rPr>
              <a:t> b/min,</a:t>
            </a:r>
            <a:r>
              <a:rPr lang="el-GR" sz="2400" dirty="0" smtClean="0">
                <a:cs typeface="Arial" pitchFamily="34" charset="0"/>
              </a:rPr>
              <a:t> </a:t>
            </a:r>
            <a:r>
              <a:rPr lang="el-GR" sz="2400" dirty="0">
                <a:cs typeface="Arial" pitchFamily="34" charset="0"/>
              </a:rPr>
              <a:t>αυξάνει τον </a:t>
            </a:r>
            <a:r>
              <a:rPr lang="el-GR" sz="2400" dirty="0" smtClean="0">
                <a:cs typeface="Arial" pitchFamily="34" charset="0"/>
              </a:rPr>
              <a:t>μελλοντικό </a:t>
            </a:r>
            <a:r>
              <a:rPr lang="el-GR" sz="2400" dirty="0">
                <a:cs typeface="Arial" pitchFamily="34" charset="0"/>
              </a:rPr>
              <a:t>κίνδυνο </a:t>
            </a:r>
            <a:r>
              <a:rPr lang="el-GR" sz="2400" dirty="0" smtClean="0">
                <a:cs typeface="Arial" pitchFamily="34" charset="0"/>
              </a:rPr>
              <a:t>θανάτου από καρδιοαγγειακά αίτια κατά 20%.</a:t>
            </a:r>
            <a:endParaRPr lang="en-US" sz="2400" dirty="0" smtClean="0"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5765194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[</a:t>
            </a:r>
            <a:r>
              <a:rPr lang="en-US" sz="2000" dirty="0" err="1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Palatini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 et al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 1997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 &amp; 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2007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,</a:t>
            </a:r>
            <a:r>
              <a:rPr lang="en-GB" sz="2000" dirty="0">
                <a:solidFill>
                  <a:srgbClr val="800000"/>
                </a:solidFill>
                <a:latin typeface="Arial Narrow" pitchFamily="34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Fox et al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 2007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,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 </a:t>
            </a:r>
            <a:r>
              <a:rPr lang="en-GB" sz="2000" dirty="0" err="1">
                <a:solidFill>
                  <a:srgbClr val="800000"/>
                </a:solidFill>
                <a:latin typeface="Arial Narrow" pitchFamily="34" charset="0"/>
              </a:rPr>
              <a:t>Perret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-</a:t>
            </a:r>
            <a:r>
              <a:rPr lang="en-GB" sz="2000" dirty="0">
                <a:solidFill>
                  <a:srgbClr val="800000"/>
                </a:solidFill>
                <a:latin typeface="Arial Narrow" pitchFamily="34" charset="0"/>
              </a:rPr>
              <a:t>Guillaume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et al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 2009</a:t>
            </a:r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]</a:t>
            </a:r>
            <a:endParaRPr lang="en-US" sz="2000" dirty="0">
              <a:solidFill>
                <a:srgbClr val="8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037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dirty="0" smtClean="0">
                <a:cs typeface="Times New Roman" pitchFamily="18" charset="0"/>
              </a:rPr>
              <a:t>Η Καρδιακή Συχνότητα</a:t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>
                <a:cs typeface="Times New Roman" pitchFamily="18" charset="0"/>
              </a:rPr>
              <a:t>κατά την Άσκηση </a:t>
            </a:r>
            <a:r>
              <a:rPr lang="el-GR" sz="2800" dirty="0" smtClean="0">
                <a:effectLst/>
                <a:cs typeface="Times New Roman" pitchFamily="18" charset="0"/>
              </a:rPr>
              <a:t>[1</a:t>
            </a:r>
            <a:r>
              <a:rPr lang="en-US" sz="2800" dirty="0" smtClean="0">
                <a:effectLst/>
                <a:cs typeface="Times New Roman" pitchFamily="18" charset="0"/>
              </a:rPr>
              <a:t>/3</a:t>
            </a:r>
            <a:r>
              <a:rPr lang="el-GR" sz="2800" dirty="0" smtClean="0">
                <a:effectLst/>
                <a:cs typeface="Times New Roman" pitchFamily="18" charset="0"/>
              </a:rPr>
              <a:t>]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91067" y="1988840"/>
            <a:ext cx="8229600" cy="4752528"/>
          </a:xfrm>
        </p:spPr>
        <p:txBody>
          <a:bodyPr>
            <a:normAutofit/>
          </a:bodyPr>
          <a:lstStyle/>
          <a:p>
            <a:pPr marL="539750" indent="-539750" eaLnBrk="1" hangingPunct="1">
              <a:buClr>
                <a:srgbClr val="800000"/>
              </a:buClr>
              <a:buSzTx/>
              <a:buFont typeface="Wingdings" pitchFamily="2" charset="2"/>
              <a:buChar char="Ø"/>
              <a:defRPr/>
            </a:pPr>
            <a:r>
              <a:rPr lang="el-GR" sz="2400" dirty="0" smtClean="0"/>
              <a:t>Η καρδιακή συχνότητα αυξάνεται κατά την άσκηση, διότι:</a:t>
            </a:r>
          </a:p>
          <a:p>
            <a:pPr marL="539750" indent="-539750" eaLnBrk="1" hangingPunct="1">
              <a:buClr>
                <a:srgbClr val="FFFF00"/>
              </a:buClr>
              <a:buSzPct val="90000"/>
              <a:buFont typeface="Wingdings" pitchFamily="2" charset="2"/>
              <a:buNone/>
              <a:defRPr/>
            </a:pPr>
            <a:endParaRPr lang="el-GR" sz="800" dirty="0" smtClean="0"/>
          </a:p>
          <a:p>
            <a:pPr marL="539750" indent="-539750" eaLnBrk="1" hangingPunct="1">
              <a:buClr>
                <a:srgbClr val="800000"/>
              </a:buClr>
              <a:buSzPct val="90000"/>
              <a:buFont typeface="+mj-lt"/>
              <a:buAutoNum type="arabicPeriod"/>
              <a:defRPr/>
            </a:pPr>
            <a:r>
              <a:rPr lang="el-GR" sz="2400" dirty="0" smtClean="0"/>
              <a:t>Η δυνατή ενεργοποίηση και εκφόρτιση του συμπαθητικού κατά την άσκηση επιταχύνει την καρδιακή λειτουργία.  </a:t>
            </a:r>
          </a:p>
          <a:p>
            <a:pPr marL="539750" indent="-539750">
              <a:buClr>
                <a:srgbClr val="800000"/>
              </a:buClr>
              <a:buSzPct val="90000"/>
              <a:buFont typeface="+mj-lt"/>
              <a:buAutoNum type="arabicPeriod"/>
              <a:defRPr/>
            </a:pPr>
            <a:r>
              <a:rPr lang="el-GR" sz="2400" dirty="0" smtClean="0"/>
              <a:t>Οι μεγάλες ανάγκες των ενεργών ιστών του σώματος σε αίμα και Ο</a:t>
            </a:r>
            <a:r>
              <a:rPr lang="el-GR" sz="2400" baseline="-25000" dirty="0"/>
              <a:t>2</a:t>
            </a:r>
            <a:r>
              <a:rPr lang="el-GR" sz="2400" dirty="0" smtClean="0"/>
              <a:t> κατά την άσκηση, οδηγούν σε αύξηση της καρδιακής συχνότητας, προκειμένου να αυξηθεί αποτελεσματικά η καρδιακή παροχή:</a:t>
            </a:r>
          </a:p>
          <a:p>
            <a:pPr marL="0" indent="0">
              <a:buClr>
                <a:srgbClr val="800000"/>
              </a:buClr>
              <a:buSzPct val="90000"/>
              <a:buNone/>
              <a:defRPr/>
            </a:pPr>
            <a:endParaRPr lang="el-GR" sz="800" dirty="0" smtClean="0"/>
          </a:p>
          <a:p>
            <a:pPr marL="0" indent="0">
              <a:buClr>
                <a:srgbClr val="800000"/>
              </a:buClr>
              <a:buSzPct val="90000"/>
              <a:buNone/>
              <a:defRPr/>
            </a:pP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rgbClr val="800000"/>
                </a:solidFill>
              </a:rPr>
              <a:t>«Καρδιακή Παροχή = Καρδιακή Συχνότητα </a:t>
            </a:r>
            <a:r>
              <a:rPr lang="en-US" sz="2400" b="1" dirty="0">
                <a:solidFill>
                  <a:srgbClr val="800000"/>
                </a:solidFill>
              </a:rPr>
              <a:t>x</a:t>
            </a:r>
            <a:r>
              <a:rPr lang="el-GR" sz="2400" b="1" dirty="0" smtClean="0">
                <a:solidFill>
                  <a:srgbClr val="800000"/>
                </a:solidFill>
              </a:rPr>
              <a:t> Όγκος Παλμού»</a:t>
            </a:r>
          </a:p>
          <a:p>
            <a:pPr marL="539750" indent="-539750" eaLnBrk="1" hangingPunct="1">
              <a:buClr>
                <a:srgbClr val="FFFF00"/>
              </a:buClr>
              <a:buFont typeface="Wingdings" pitchFamily="2" charset="2"/>
              <a:buNone/>
              <a:defRPr/>
            </a:pP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Line 43"/>
          <p:cNvSpPr>
            <a:spLocks noChangeShapeType="1"/>
          </p:cNvSpPr>
          <p:nvPr/>
        </p:nvSpPr>
        <p:spPr bwMode="auto">
          <a:xfrm>
            <a:off x="338667" y="1556792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973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7200"/>
            <a:ext cx="8229600" cy="115212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l-GR" dirty="0" smtClean="0">
                <a:cs typeface="Times New Roman" pitchFamily="18" charset="0"/>
              </a:rPr>
              <a:t>Η Καρδιακή Συχνότητα</a:t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>
                <a:cs typeface="Times New Roman" pitchFamily="18" charset="0"/>
              </a:rPr>
              <a:t>κατά την Άσκηση </a:t>
            </a:r>
            <a:r>
              <a:rPr lang="el-GR" sz="2800" dirty="0" smtClean="0">
                <a:effectLst/>
                <a:cs typeface="Times New Roman" pitchFamily="18" charset="0"/>
              </a:rPr>
              <a:t>[2</a:t>
            </a:r>
            <a:r>
              <a:rPr lang="en-US" sz="2800" dirty="0" smtClean="0">
                <a:effectLst/>
                <a:cs typeface="Times New Roman" pitchFamily="18" charset="0"/>
              </a:rPr>
              <a:t>/3</a:t>
            </a:r>
            <a:r>
              <a:rPr lang="el-GR" sz="2800" dirty="0" smtClean="0">
                <a:effectLst/>
                <a:cs typeface="Times New Roman" pitchFamily="18" charset="0"/>
              </a:rPr>
              <a:t>]</a:t>
            </a:r>
            <a:endParaRPr lang="el-GR" sz="2800" dirty="0"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/>
          </a:bodyPr>
          <a:lstStyle/>
          <a:p>
            <a:pPr marL="0" indent="0">
              <a:buClr>
                <a:srgbClr val="FFC000"/>
              </a:buClr>
              <a:buSzPct val="75000"/>
              <a:buFont typeface="Wingdings" pitchFamily="2" charset="2"/>
              <a:buNone/>
              <a:defRPr/>
            </a:pPr>
            <a:endParaRPr lang="el-GR" sz="2400" dirty="0" smtClean="0">
              <a:cs typeface="Arial" pitchFamily="34" charset="0"/>
            </a:endParaRPr>
          </a:p>
          <a:p>
            <a:pPr marL="447675" indent="-447675">
              <a:buClr>
                <a:srgbClr val="800000"/>
              </a:buClr>
              <a:buSzPct val="85000"/>
              <a:buFont typeface="Wingdings" pitchFamily="2" charset="2"/>
              <a:buChar char="Ø"/>
              <a:defRPr/>
            </a:pPr>
            <a:r>
              <a:rPr lang="el-GR" sz="2400" dirty="0">
                <a:cs typeface="Arial" pitchFamily="34" charset="0"/>
              </a:rPr>
              <a:t>Η ψυχολογική φόρτιση, η νευρικότητα και η ανησυχία μπορούν επίσης να αυξήσουν την ΚΣ σε ηρεμία, αλλά και να επιταχύνουν την άνοδο της ΚΣ κατά τη διάρκεια ήπιας σωματικής </a:t>
            </a:r>
            <a:r>
              <a:rPr lang="el-GR" sz="2400" dirty="0" smtClean="0">
                <a:cs typeface="Arial" pitchFamily="34" charset="0"/>
              </a:rPr>
              <a:t>δραστηριότητας.</a:t>
            </a:r>
          </a:p>
          <a:p>
            <a:pPr marL="447675" indent="-447675">
              <a:buClr>
                <a:srgbClr val="800000"/>
              </a:buClr>
              <a:buSzPct val="85000"/>
              <a:buFont typeface="Wingdings" pitchFamily="2" charset="2"/>
              <a:buChar char="Ø"/>
              <a:defRPr/>
            </a:pPr>
            <a:endParaRPr lang="el-GR" sz="1000" dirty="0" smtClean="0">
              <a:cs typeface="Arial" pitchFamily="34" charset="0"/>
            </a:endParaRPr>
          </a:p>
          <a:p>
            <a:pPr marL="447675" indent="-447675">
              <a:buClr>
                <a:srgbClr val="800000"/>
              </a:buClr>
              <a:buSzPct val="85000"/>
              <a:buFont typeface="Wingdings" pitchFamily="2" charset="2"/>
              <a:buChar char="Ø"/>
              <a:defRPr/>
            </a:pPr>
            <a:r>
              <a:rPr lang="el-GR" sz="2400" dirty="0" smtClean="0">
                <a:cs typeface="Arial" pitchFamily="34" charset="0"/>
              </a:rPr>
              <a:t>Κατά κύριο όμως λόγο, η </a:t>
            </a:r>
            <a:r>
              <a:rPr lang="el-GR" sz="2400" dirty="0">
                <a:cs typeface="Arial" pitchFamily="34" charset="0"/>
              </a:rPr>
              <a:t>άνοδος της ΚΣ </a:t>
            </a:r>
            <a:r>
              <a:rPr lang="el-GR" sz="2400" dirty="0" smtClean="0">
                <a:cs typeface="Arial" pitchFamily="34" charset="0"/>
              </a:rPr>
              <a:t>κατά την άσκηση είναι </a:t>
            </a:r>
            <a:r>
              <a:rPr lang="el-GR" sz="2400" dirty="0">
                <a:cs typeface="Arial" pitchFamily="34" charset="0"/>
              </a:rPr>
              <a:t>ανάλογη </a:t>
            </a:r>
            <a:r>
              <a:rPr lang="el-GR" sz="2400" dirty="0" smtClean="0">
                <a:cs typeface="Arial" pitchFamily="34" charset="0"/>
              </a:rPr>
              <a:t>με </a:t>
            </a:r>
            <a:r>
              <a:rPr lang="el-GR" sz="2400" dirty="0">
                <a:cs typeface="Arial" pitchFamily="34" charset="0"/>
              </a:rPr>
              <a:t>την ένταση της σωματικής προσπάθειας που </a:t>
            </a:r>
            <a:r>
              <a:rPr lang="el-GR" sz="2400" dirty="0" smtClean="0">
                <a:cs typeface="Arial" pitchFamily="34" charset="0"/>
              </a:rPr>
              <a:t>καταβάλλεται</a:t>
            </a:r>
            <a:r>
              <a:rPr lang="en-US" sz="2400" dirty="0" smtClean="0">
                <a:cs typeface="Arial" pitchFamily="34" charset="0"/>
              </a:rPr>
              <a:t>, </a:t>
            </a:r>
            <a:r>
              <a:rPr lang="el-GR" sz="2400" dirty="0" smtClean="0">
                <a:cs typeface="Arial" pitchFamily="34" charset="0"/>
              </a:rPr>
              <a:t>ενώ </a:t>
            </a:r>
            <a:r>
              <a:rPr lang="el-GR" sz="2400" dirty="0">
                <a:cs typeface="Arial" pitchFamily="34" charset="0"/>
              </a:rPr>
              <a:t>εξαρτάται σημαντικά από τη</a:t>
            </a:r>
            <a:r>
              <a:rPr lang="el-GR" sz="2400" dirty="0">
                <a:solidFill>
                  <a:srgbClr val="800000"/>
                </a:solidFill>
                <a:cs typeface="Arial" pitchFamily="34" charset="0"/>
              </a:rPr>
              <a:t> </a:t>
            </a:r>
            <a:r>
              <a:rPr lang="el-GR" sz="2400" b="1" u="sng" dirty="0">
                <a:solidFill>
                  <a:srgbClr val="800000"/>
                </a:solidFill>
                <a:cs typeface="Arial" pitchFamily="34" charset="0"/>
              </a:rPr>
              <a:t>φυσική κατάσταση του </a:t>
            </a:r>
            <a:r>
              <a:rPr lang="el-GR" sz="2400" b="1" u="sng" dirty="0" smtClean="0">
                <a:solidFill>
                  <a:srgbClr val="800000"/>
                </a:solidFill>
                <a:cs typeface="Arial" pitchFamily="34" charset="0"/>
              </a:rPr>
              <a:t>ατόμου</a:t>
            </a:r>
            <a:r>
              <a:rPr lang="el-GR" sz="2400" b="1" dirty="0" smtClean="0">
                <a:solidFill>
                  <a:srgbClr val="800000"/>
                </a:solidFill>
                <a:cs typeface="Arial" pitchFamily="34" charset="0"/>
              </a:rPr>
              <a:t>.</a:t>
            </a:r>
          </a:p>
          <a:p>
            <a:pPr marL="0" indent="0">
              <a:buClr>
                <a:srgbClr val="FFC000"/>
              </a:buClr>
              <a:buSzPct val="85000"/>
              <a:buNone/>
              <a:defRPr/>
            </a:pPr>
            <a:endParaRPr lang="el-GR" sz="2400" dirty="0" smtClean="0">
              <a:cs typeface="Arial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338667" y="1556792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197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7200"/>
            <a:ext cx="8229600" cy="115212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l-GR" dirty="0" smtClean="0">
                <a:cs typeface="Times New Roman" pitchFamily="18" charset="0"/>
              </a:rPr>
              <a:t>Η Καρδιακή Συχνότητα</a:t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>
                <a:cs typeface="Times New Roman" pitchFamily="18" charset="0"/>
              </a:rPr>
              <a:t>κατά την Άσκηση </a:t>
            </a:r>
            <a:r>
              <a:rPr lang="el-GR" sz="2800" dirty="0" smtClean="0">
                <a:effectLst/>
                <a:cs typeface="Times New Roman" pitchFamily="18" charset="0"/>
              </a:rPr>
              <a:t>[3</a:t>
            </a:r>
            <a:r>
              <a:rPr lang="en-US" sz="2800" dirty="0" smtClean="0">
                <a:effectLst/>
                <a:cs typeface="Times New Roman" pitchFamily="18" charset="0"/>
              </a:rPr>
              <a:t>/3</a:t>
            </a:r>
            <a:r>
              <a:rPr lang="el-GR" sz="2800" dirty="0" smtClean="0">
                <a:effectLst/>
                <a:cs typeface="Times New Roman" pitchFamily="18" charset="0"/>
              </a:rPr>
              <a:t>]</a:t>
            </a:r>
            <a:endParaRPr lang="el-GR" sz="2800" dirty="0"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91067" y="2132856"/>
            <a:ext cx="8229600" cy="4248472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>
                <a:ea typeface="Times New Roman"/>
                <a:cs typeface="Arial" pitchFamily="34" charset="0"/>
              </a:rPr>
              <a:t>Σε δεδομένη ένταση </a:t>
            </a:r>
            <a:r>
              <a:rPr lang="el-GR" sz="2400" dirty="0" err="1">
                <a:ea typeface="Times New Roman"/>
                <a:cs typeface="Arial" pitchFamily="34" charset="0"/>
              </a:rPr>
              <a:t>υπομέγιστου</a:t>
            </a:r>
            <a:r>
              <a:rPr lang="el-GR" sz="2400" dirty="0">
                <a:ea typeface="Times New Roman"/>
                <a:cs typeface="Arial" pitchFamily="34" charset="0"/>
              </a:rPr>
              <a:t> έργου (σωματική προσπάθεια στο ίδιο επίπεδο πρόσληψης Ο</a:t>
            </a:r>
            <a:r>
              <a:rPr lang="el-GR" sz="2400" b="1" baseline="-25000" dirty="0">
                <a:ea typeface="Times New Roman"/>
                <a:cs typeface="Arial" pitchFamily="34" charset="0"/>
              </a:rPr>
              <a:t>2</a:t>
            </a:r>
            <a:r>
              <a:rPr lang="el-GR" sz="2400" dirty="0">
                <a:ea typeface="Times New Roman"/>
                <a:cs typeface="Arial" pitchFamily="34" charset="0"/>
              </a:rPr>
              <a:t>), η ΚΣ είναι υψηλότερη όταν η άσκηση εκτελείται με τα </a:t>
            </a:r>
            <a:r>
              <a:rPr lang="el-GR" sz="2400" dirty="0" smtClean="0">
                <a:ea typeface="Times New Roman"/>
                <a:cs typeface="Arial" pitchFamily="34" charset="0"/>
              </a:rPr>
              <a:t>άνω άκρα, </a:t>
            </a:r>
            <a:r>
              <a:rPr lang="el-GR" sz="2400" dirty="0">
                <a:ea typeface="Times New Roman"/>
                <a:cs typeface="Arial" pitchFamily="34" charset="0"/>
              </a:rPr>
              <a:t>σε σύγκριση με τη χαμηλότερη ΚΣ που καταγράφεται κατά την εκτέλεση δραστηριοτήτων που ενεργοποιούν τις μεγάλες </a:t>
            </a:r>
            <a:r>
              <a:rPr lang="el-GR" sz="2400" dirty="0" smtClean="0">
                <a:ea typeface="Times New Roman"/>
                <a:cs typeface="Arial" pitchFamily="34" charset="0"/>
              </a:rPr>
              <a:t>μυϊκές </a:t>
            </a:r>
            <a:r>
              <a:rPr lang="el-GR" sz="2400" dirty="0">
                <a:ea typeface="Times New Roman"/>
                <a:cs typeface="Arial" pitchFamily="34" charset="0"/>
              </a:rPr>
              <a:t>ομάδες των κάτω άκρων</a:t>
            </a:r>
            <a:r>
              <a:rPr lang="el-GR" sz="2400" dirty="0" smtClean="0">
                <a:ea typeface="Times New Roman"/>
                <a:cs typeface="Arial" pitchFamily="34" charset="0"/>
              </a:rPr>
              <a:t>.</a:t>
            </a:r>
          </a:p>
          <a:p>
            <a:pPr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endParaRPr lang="el-GR" sz="1000" dirty="0" smtClean="0">
              <a:ea typeface="Times New Roman"/>
              <a:cs typeface="Arial" pitchFamily="34" charset="0"/>
            </a:endParaRPr>
          </a:p>
          <a:p>
            <a:pPr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>
                <a:ea typeface="Times New Roman"/>
                <a:cs typeface="Arial" pitchFamily="34" charset="0"/>
              </a:rPr>
              <a:t>Η παρατεταμένη </a:t>
            </a:r>
            <a:r>
              <a:rPr lang="el-GR" sz="2400" dirty="0">
                <a:ea typeface="Times New Roman"/>
                <a:cs typeface="Arial" pitchFamily="34" charset="0"/>
              </a:rPr>
              <a:t>ισομετρική άσκηση αυξάνει περισσότερο την ΚΣ από ότι η αερόβια άσκηση, σε προσπάθειες ανάλογης έντασης.</a:t>
            </a:r>
            <a:endParaRPr lang="el-GR" sz="2400" dirty="0">
              <a:cs typeface="Arial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Line 43"/>
          <p:cNvSpPr>
            <a:spLocks noChangeShapeType="1"/>
          </p:cNvSpPr>
          <p:nvPr/>
        </p:nvSpPr>
        <p:spPr bwMode="auto">
          <a:xfrm>
            <a:off x="338667" y="1556792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11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7d9ed8ee1e7d1388d83047c16f5304989dd1"/>
</p:tagLst>
</file>

<file path=ppt/theme/theme1.xml><?xml version="1.0" encoding="utf-8"?>
<a:theme xmlns:a="http://schemas.openxmlformats.org/drawingml/2006/main" name="1_OC_template_papathanasio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C_template_papathanasiou">
  <a:themeElements>
    <a:clrScheme name="Προσαρμοσμένο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2822</Words>
  <Application>Microsoft Office PowerPoint</Application>
  <PresentationFormat>Προβολή στην οθόνη (4:3)</PresentationFormat>
  <Paragraphs>217</Paragraphs>
  <Slides>29</Slides>
  <Notes>17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29</vt:i4>
      </vt:variant>
    </vt:vector>
  </HeadingPairs>
  <TitlesOfParts>
    <vt:vector size="32" baseType="lpstr">
      <vt:lpstr>1_OC_template_papathanasiou</vt:lpstr>
      <vt:lpstr>2_OC_template_papathanasiou</vt:lpstr>
      <vt:lpstr>OC_template_updated</vt:lpstr>
      <vt:lpstr>Φυσικοθεραπεία Καρδιοαγγειακών Παθήσεων</vt:lpstr>
      <vt:lpstr>Θεματική Ενότητα 3 «Οικονομία της Καρδιακής Λειτουργίας»</vt:lpstr>
      <vt:lpstr>Οικονομία της Καρδιακής Λειτουργίας</vt:lpstr>
      <vt:lpstr>Καρδιακή Συχνότητα [1/3]</vt:lpstr>
      <vt:lpstr>Καρδιακή Συχνότητα [2/3]</vt:lpstr>
      <vt:lpstr>Καρδιακή Συχνότητα [3/3]</vt:lpstr>
      <vt:lpstr>Η Καρδιακή Συχνότητα κατά την Άσκηση [1/3]</vt:lpstr>
      <vt:lpstr>Η Καρδιακή Συχνότητα κατά την Άσκηση [2/3]</vt:lpstr>
      <vt:lpstr>Η Καρδιακή Συχνότητα κατά την Άσκηση [3/3]</vt:lpstr>
      <vt:lpstr>Καρδιακή  Συχνότητα  και Φυσική Κατάσταση</vt:lpstr>
      <vt:lpstr>Μέγιστη Καρδιακή Συχνότητα [1/3]</vt:lpstr>
      <vt:lpstr>Μέγιστη Καρδιακή Συχνότητα [2/3]</vt:lpstr>
      <vt:lpstr>Μέγιστη Καρδιακή Συχνότητα [3/3]</vt:lpstr>
      <vt:lpstr>Μακρόχρονη Αερόβια Άσκηση   και Καρδιακή Συχνότητα [1/2]      </vt:lpstr>
      <vt:lpstr>Μακρόχρονη Αερόβια Άσκηση   και Καρδιακή Συχνότητα [2/2]</vt:lpstr>
      <vt:lpstr>Θεματικές Ενότητες 3-6 Βιβλιογραφία [1/7]</vt:lpstr>
      <vt:lpstr>Θεματικές Ενότητες 3-6 Βιβλιογραφία [2/7]</vt:lpstr>
      <vt:lpstr>Θεματικές Ενότητες 3-6 Βιβλιογραφία [3/7]</vt:lpstr>
      <vt:lpstr>Θεματικές Ενότητες 3-6 Βιβλιογραφία [4/7]</vt:lpstr>
      <vt:lpstr>Θεματικές Ενότητες 3-6 Βιβλιογραφία [5/7]</vt:lpstr>
      <vt:lpstr>Θεματικές Ενότητες 3-6 Βιβλιογραφία [6/7]</vt:lpstr>
      <vt:lpstr>Θεματικές Ενότητες 3-6 Βιβλιογραφία [7/7]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39</cp:revision>
  <dcterms:created xsi:type="dcterms:W3CDTF">2013-03-04T13:35:19Z</dcterms:created>
  <dcterms:modified xsi:type="dcterms:W3CDTF">2015-12-02T13:37:33Z</dcterms:modified>
</cp:coreProperties>
</file>