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308"/>
    <a:srgbClr val="274E1E"/>
    <a:srgbClr val="820000"/>
    <a:srgbClr val="FFFFCC"/>
    <a:srgbClr val="004A82"/>
    <a:srgbClr val="F8A968"/>
    <a:srgbClr val="FFCC99"/>
    <a:srgbClr val="E97E09"/>
    <a:srgbClr val="885F28"/>
    <a:srgbClr val="61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70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243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043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51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_US" TargetMode="External"/><Relationship Id="rId5" Type="http://schemas.openxmlformats.org/officeDocument/2006/relationships/hyperlink" Target="http://old.aitopics.org/Ontologies" TargetMode="External"/><Relationship Id="rId4" Type="http://schemas.openxmlformats.org/officeDocument/2006/relationships/hyperlink" Target="http://ed101.bu.edu/StudentDoc/Archives/ED101fa06/ece1017/MA%20Historical%20Events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Walters_Art_Museum" TargetMode="External"/><Relationship Id="rId4" Type="http://schemas.openxmlformats.org/officeDocument/2006/relationships/hyperlink" Target="http://commons.wikimedia.org/wiki/File:Egyptian_-_Heart_Scarab_with_Deceased_Adoring_Osiris_-_Walters_4283_-_Impression_Detai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Ahu-Akivi-1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creativecommons.org/licenses/by/2.0/deed.en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flickr.com/people/40011478@N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en.wikipedia.org/wiki/File:The_Summit,_windows,_Midland,_TX.jpg" TargetMode="External"/><Relationship Id="rId5" Type="http://schemas.openxmlformats.org/officeDocument/2006/relationships/hyperlink" Target="http://pixabay.com/en/users/OpenClips/" TargetMode="External"/><Relationship Id="rId15" Type="http://schemas.openxmlformats.org/officeDocument/2006/relationships/hyperlink" Target="http://openclipart.org/user-detail/Keistutis" TargetMode="External"/><Relationship Id="rId10" Type="http://schemas.openxmlformats.org/officeDocument/2006/relationships/hyperlink" Target="http://commons.wikimedia.org/wiki/User:Vassil" TargetMode="External"/><Relationship Id="rId4" Type="http://schemas.openxmlformats.org/officeDocument/2006/relationships/hyperlink" Target="http://pixabay.com/en/eyeglasses-glasses-glass-fashion-160590/" TargetMode="External"/><Relationship Id="rId9" Type="http://schemas.openxmlformats.org/officeDocument/2006/relationships/hyperlink" Target="http://en.wikipedia.org/wiki/File:Vitrail_Chartres_210209_07.jpg" TargetMode="External"/><Relationship Id="rId14" Type="http://schemas.openxmlformats.org/officeDocument/2006/relationships/hyperlink" Target="http://openclipart.org/detail/179330/glass-water-stiklin?-by-keistutis-17933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www.flickr.com/photos/krystiano/" TargetMode="External"/><Relationship Id="rId4" Type="http://schemas.openxmlformats.org/officeDocument/2006/relationships/hyperlink" Target="http://www.flickr.com/photos/krystiano/440485342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tidmarsh.deviantart.com/" TargetMode="External"/><Relationship Id="rId4" Type="http://schemas.openxmlformats.org/officeDocument/2006/relationships/hyperlink" Target="http://ctidmarsh.deviantart.com/art/Broken-Puzzle-Cube-1847164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Γνώση και Συλλογιστική</a:t>
            </a:r>
            <a:r>
              <a:rPr lang="en-US" sz="2800" dirty="0"/>
              <a:t> </a:t>
            </a: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(Knowledge and Reasoning</a:t>
            </a:r>
            <a:r>
              <a:rPr lang="en-US" sz="3000" dirty="0" smtClean="0"/>
              <a:t>)</a:t>
            </a:r>
            <a:endParaRPr lang="en-US" sz="3000" dirty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7679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Τρόποι </a:t>
            </a:r>
            <a:r>
              <a:rPr lang="el-GR" dirty="0" smtClean="0"/>
              <a:t>αναπαράστασης </a:t>
            </a:r>
            <a:r>
              <a:rPr lang="el-GR" dirty="0"/>
              <a:t>γ</a:t>
            </a:r>
            <a:r>
              <a:rPr lang="el-GR" dirty="0" smtClean="0"/>
              <a:t>νώσης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Picture 5" descr="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17418"/>
            <a:ext cx="2638892" cy="46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eato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20" y="1117418"/>
            <a:ext cx="3457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27784" y="3876664"/>
            <a:ext cx="2463029" cy="29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kumimoji="0" lang="en-GB" sz="22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si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=</a:t>
            </a:r>
            <a:endParaRPr kumimoji="0" lang="en-GB" sz="2200" b="1" i="0" u="none" strike="noStrike" kern="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on(C,Table,si)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⋀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on(B,C,si)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⋀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on(A,B,si)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⋀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on(D,Table,si)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⋀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clear(A,si)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⋀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clear(D,si)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⋀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clear(Table,si)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9728" y="6188914"/>
            <a:ext cx="2416856" cy="25545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latin typeface="+mn-lt"/>
              </a:rPr>
              <a:t>Table</a:t>
            </a:r>
            <a:endParaRPr lang="en-US" b="1" dirty="0"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90530" y="4657284"/>
            <a:ext cx="431038" cy="509793"/>
          </a:xfrm>
          <a:prstGeom prst="rect">
            <a:avLst/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A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53557" y="5679121"/>
            <a:ext cx="431037" cy="509793"/>
          </a:xfrm>
          <a:prstGeom prst="rect">
            <a:avLst/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D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90530" y="5168202"/>
            <a:ext cx="431038" cy="509793"/>
          </a:xfrm>
          <a:prstGeom prst="rect">
            <a:avLst/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B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990530" y="5679121"/>
            <a:ext cx="431038" cy="509793"/>
          </a:xfrm>
          <a:prstGeom prst="rect">
            <a:avLst/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C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3861048"/>
            <a:ext cx="1634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ed101.bu.edu</a:t>
            </a:r>
            <a:endParaRPr lang="el-GR" sz="1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2183" y="5898839"/>
            <a:ext cx="2802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aitopics.org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Αναπαράσταση </a:t>
            </a:r>
            <a:r>
              <a:rPr lang="el-GR" dirty="0" smtClean="0"/>
              <a:t>γνώσης </a:t>
            </a:r>
            <a:r>
              <a:rPr lang="el-GR" dirty="0"/>
              <a:t>στην ΤΝ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Απαίτηση:</a:t>
            </a:r>
            <a:r>
              <a:rPr lang="el-GR" dirty="0">
                <a:solidFill>
                  <a:srgbClr val="820000"/>
                </a:solidFill>
              </a:rPr>
              <a:t>  </a:t>
            </a:r>
            <a:r>
              <a:rPr lang="el-GR" dirty="0"/>
              <a:t>να χρησιμοποιείται ένας μονοσήμαντος και τυποποιημένος συμβολισμός που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να δίνει μια ακριβή αναπαράσταση της γνώσης και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να  μπορεί να συνδυαστεί κατάλληλα με μηχανισμούς εξαγωγής συμπερασμάτων (στρατηγική αναζήτησης - συλλογιστική)</a:t>
            </a:r>
          </a:p>
          <a:p>
            <a:pPr>
              <a:spcBef>
                <a:spcPts val="3600"/>
              </a:spcBef>
            </a:pPr>
            <a:r>
              <a:rPr lang="el-GR" b="1" dirty="0">
                <a:solidFill>
                  <a:srgbClr val="820000"/>
                </a:solidFill>
              </a:rPr>
              <a:t>Ορισμός: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είναι ένα σύνολο συντακτικών και σημασιολογικών παραδοχών (</a:t>
            </a:r>
            <a:r>
              <a:rPr lang="el-GR" b="1" dirty="0">
                <a:solidFill>
                  <a:srgbClr val="004A82"/>
                </a:solidFill>
              </a:rPr>
              <a:t>οντολογία</a:t>
            </a:r>
            <a:r>
              <a:rPr lang="el-GR" dirty="0"/>
              <a:t>), οι οποίες καθιστούν δυνατή τη περιγραφή ενός κόσμου με χρήση μιας συγκεκριμένης </a:t>
            </a:r>
            <a:r>
              <a:rPr lang="el-GR" b="1" dirty="0">
                <a:solidFill>
                  <a:srgbClr val="004A82"/>
                </a:solidFill>
              </a:rPr>
              <a:t>γλώσσας.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76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Από την επεξεργασία </a:t>
            </a:r>
            <a:r>
              <a:rPr lang="el-GR" dirty="0" smtClean="0"/>
              <a:t>δεδομένων </a:t>
            </a:r>
            <a:r>
              <a:rPr lang="el-GR" dirty="0"/>
              <a:t>στα </a:t>
            </a:r>
            <a:r>
              <a:rPr lang="el-GR" dirty="0" smtClean="0"/>
              <a:t>συστήματα </a:t>
            </a:r>
            <a:r>
              <a:rPr lang="el-GR" dirty="0"/>
              <a:t>γ</a:t>
            </a:r>
            <a:r>
              <a:rPr lang="el-GR" dirty="0" smtClean="0"/>
              <a:t>νώσης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38443" y="1929787"/>
            <a:ext cx="9138338" cy="3659454"/>
            <a:chOff x="38443" y="1929787"/>
            <a:chExt cx="9138338" cy="3659454"/>
          </a:xfrm>
        </p:grpSpPr>
        <p:grpSp>
          <p:nvGrpSpPr>
            <p:cNvPr id="29" name="Ομάδα 28"/>
            <p:cNvGrpSpPr/>
            <p:nvPr/>
          </p:nvGrpSpPr>
          <p:grpSpPr>
            <a:xfrm>
              <a:off x="38443" y="1929787"/>
              <a:ext cx="7729653" cy="3659454"/>
              <a:chOff x="38443" y="1929787"/>
              <a:chExt cx="7729653" cy="3659454"/>
            </a:xfrm>
          </p:grpSpPr>
          <p:sp>
            <p:nvSpPr>
              <p:cNvPr id="15" name="Τραπέζιο 14"/>
              <p:cNvSpPr/>
              <p:nvPr/>
            </p:nvSpPr>
            <p:spPr>
              <a:xfrm>
                <a:off x="827584" y="4725145"/>
                <a:ext cx="6940512" cy="864096"/>
              </a:xfrm>
              <a:prstGeom prst="trapezoid">
                <a:avLst>
                  <a:gd name="adj" fmla="val 79496"/>
                </a:avLst>
              </a:prstGeom>
              <a:noFill/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 smtClean="0">
                    <a:solidFill>
                      <a:srgbClr val="004A82"/>
                    </a:solidFill>
                  </a:rPr>
                  <a:t>Δεδομένα</a:t>
                </a:r>
                <a:endParaRPr lang="el-GR" sz="2800" b="1" dirty="0">
                  <a:solidFill>
                    <a:srgbClr val="004A82"/>
                  </a:solidFill>
                </a:endParaRPr>
              </a:p>
            </p:txBody>
          </p:sp>
          <p:sp>
            <p:nvSpPr>
              <p:cNvPr id="16" name="Τραπέζιο 15"/>
              <p:cNvSpPr/>
              <p:nvPr/>
            </p:nvSpPr>
            <p:spPr>
              <a:xfrm>
                <a:off x="1575408" y="3683996"/>
                <a:ext cx="5400599" cy="966641"/>
              </a:xfrm>
              <a:prstGeom prst="trapezoid">
                <a:avLst>
                  <a:gd name="adj" fmla="val 79496"/>
                </a:avLst>
              </a:prstGeom>
              <a:noFill/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 smtClean="0">
                    <a:solidFill>
                      <a:srgbClr val="004A82"/>
                    </a:solidFill>
                  </a:rPr>
                  <a:t>Πληροφορία</a:t>
                </a:r>
                <a:endParaRPr lang="el-GR" sz="2800" b="1" dirty="0">
                  <a:solidFill>
                    <a:srgbClr val="004A82"/>
                  </a:solidFill>
                </a:endParaRPr>
              </a:p>
            </p:txBody>
          </p:sp>
          <p:sp>
            <p:nvSpPr>
              <p:cNvPr id="17" name="Τραπέζιο 16"/>
              <p:cNvSpPr/>
              <p:nvPr/>
            </p:nvSpPr>
            <p:spPr>
              <a:xfrm>
                <a:off x="2367496" y="2866730"/>
                <a:ext cx="3816424" cy="775795"/>
              </a:xfrm>
              <a:prstGeom prst="trapezoid">
                <a:avLst>
                  <a:gd name="adj" fmla="val 94321"/>
                </a:avLst>
              </a:prstGeom>
              <a:noFill/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 smtClean="0">
                    <a:solidFill>
                      <a:srgbClr val="004A82"/>
                    </a:solidFill>
                  </a:rPr>
                  <a:t>Γνώση</a:t>
                </a:r>
                <a:endParaRPr lang="el-GR" sz="2800" b="1" dirty="0">
                  <a:solidFill>
                    <a:srgbClr val="004A82"/>
                  </a:solidFill>
                </a:endParaRPr>
              </a:p>
            </p:txBody>
          </p:sp>
          <p:sp>
            <p:nvSpPr>
              <p:cNvPr id="18" name="Τραπέζιο 17"/>
              <p:cNvSpPr/>
              <p:nvPr/>
            </p:nvSpPr>
            <p:spPr>
              <a:xfrm>
                <a:off x="3087575" y="1971258"/>
                <a:ext cx="2376264" cy="838918"/>
              </a:xfrm>
              <a:prstGeom prst="trapezoid">
                <a:avLst>
                  <a:gd name="adj" fmla="val 108354"/>
                </a:avLst>
              </a:prstGeom>
              <a:noFill/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 smtClean="0">
                    <a:solidFill>
                      <a:srgbClr val="820000"/>
                    </a:solidFill>
                  </a:rPr>
                  <a:t>Σοφία</a:t>
                </a:r>
                <a:endParaRPr lang="el-GR" sz="2800" b="1" dirty="0">
                  <a:solidFill>
                    <a:srgbClr val="820000"/>
                  </a:solidFill>
                </a:endParaRPr>
              </a:p>
            </p:txBody>
          </p:sp>
          <p:cxnSp>
            <p:nvCxnSpPr>
              <p:cNvPr id="20" name="Ευθύγραμμο βέλος σύνδεσης 19"/>
              <p:cNvCxnSpPr/>
              <p:nvPr/>
            </p:nvCxnSpPr>
            <p:spPr>
              <a:xfrm flipV="1">
                <a:off x="783320" y="2276872"/>
                <a:ext cx="2636552" cy="31507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287376" y="2320105"/>
                <a:ext cx="1512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Εμπειρικοί κανόνες</a:t>
                </a:r>
                <a:endParaRPr lang="el-GR" sz="2200" dirty="0">
                  <a:latin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443" y="4253193"/>
                <a:ext cx="15121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Αλγόριθμοι </a:t>
                </a:r>
                <a:endParaRPr lang="el-GR" sz="2200" dirty="0">
                  <a:latin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122782" y="1929787"/>
                <a:ext cx="23402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200" dirty="0" smtClean="0">
                    <a:latin typeface="+mn-lt"/>
                  </a:rPr>
                  <a:t>Αναπαράσταση γνώσης</a:t>
                </a:r>
                <a:endParaRPr lang="el-GR" sz="2200" dirty="0">
                  <a:latin typeface="+mn-lt"/>
                </a:endParaRPr>
              </a:p>
            </p:txBody>
          </p:sp>
          <p:cxnSp>
            <p:nvCxnSpPr>
              <p:cNvPr id="24" name="Ευθύγραμμο βέλος σύνδεσης 23"/>
              <p:cNvCxnSpPr/>
              <p:nvPr/>
            </p:nvCxnSpPr>
            <p:spPr>
              <a:xfrm flipH="1" flipV="1">
                <a:off x="5175809" y="2300706"/>
                <a:ext cx="2592286" cy="29990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7053097" y="4242906"/>
              <a:ext cx="2123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Προγραμματισμός </a:t>
              </a:r>
              <a:endParaRPr 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0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Συλλογιστική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Reasoning)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926" y="1484784"/>
            <a:ext cx="8229600" cy="4176464"/>
          </a:xfrm>
        </p:spPr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Συλλογισμός:</a:t>
            </a:r>
            <a:r>
              <a:rPr lang="el-GR" dirty="0"/>
              <a:t>  ικανότητα χρησιμοποίησης των γνώσεών μας για την εξαγωγή νέων συμπερασμάτων.</a:t>
            </a:r>
          </a:p>
          <a:p>
            <a:r>
              <a:rPr lang="el-GR" b="1" dirty="0">
                <a:solidFill>
                  <a:srgbClr val="004A82"/>
                </a:solidFill>
              </a:rPr>
              <a:t>Συλλογιστική:</a:t>
            </a:r>
            <a:r>
              <a:rPr lang="el-GR" dirty="0"/>
              <a:t> διαφορετικά μοντέλα λογικής σκέψης για τη δημιουργία νέας γνώσης από την υπάρχουσα γνώση: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επαγωγή (induction)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απαγωγή (abduction)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παραγωγή ή συνεπαγωγή (deduction) 	</a:t>
            </a:r>
          </a:p>
          <a:p>
            <a:r>
              <a:rPr lang="el-GR" b="1" dirty="0">
                <a:solidFill>
                  <a:srgbClr val="004A82"/>
                </a:solidFill>
              </a:rPr>
              <a:t>Υλοποίηση Συλλογιστικών: </a:t>
            </a:r>
            <a:r>
              <a:rPr lang="el-GR" dirty="0"/>
              <a:t>εναλλακτικοί μηχανισμοί </a:t>
            </a:r>
            <a:r>
              <a:rPr lang="el-GR" b="1" dirty="0">
                <a:solidFill>
                  <a:srgbClr val="820000"/>
                </a:solidFill>
              </a:rPr>
              <a:t>εξαγωγής συμπερασμάτων </a:t>
            </a:r>
            <a:r>
              <a:rPr lang="el-GR" dirty="0"/>
              <a:t>(inference mechanisms)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Επίλυση προβλημάτων βασισμένη σε συλλογιστικές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188" y="184482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Υιοθέτηση μηχανισμών υλοποίηση  συλλογιστικών που βασίζονται σε:</a:t>
            </a:r>
          </a:p>
          <a:p>
            <a:r>
              <a:rPr lang="el-GR" dirty="0"/>
              <a:t>Αναζήτηση οδηγούμενη από τους </a:t>
            </a:r>
            <a:r>
              <a:rPr lang="el-GR" b="1" dirty="0">
                <a:solidFill>
                  <a:srgbClr val="820000"/>
                </a:solidFill>
              </a:rPr>
              <a:t>στόχους</a:t>
            </a:r>
            <a:r>
              <a:rPr lang="el-GR" dirty="0"/>
              <a:t> (goal-driven ή top-down)</a:t>
            </a:r>
          </a:p>
          <a:p>
            <a:r>
              <a:rPr lang="el-GR" dirty="0"/>
              <a:t>Αναζήτηση οδηγούμενη από τα </a:t>
            </a:r>
            <a:r>
              <a:rPr lang="el-GR" b="1" dirty="0">
                <a:solidFill>
                  <a:srgbClr val="820000"/>
                </a:solidFill>
              </a:rPr>
              <a:t>δεδομένα</a:t>
            </a:r>
            <a:r>
              <a:rPr lang="el-GR" dirty="0"/>
              <a:t> (data-driven ή bottom-up)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5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συλλογιστικής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456384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επαγωγή (induction)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Κοινές </a:t>
            </a:r>
            <a:r>
              <a:rPr lang="el-GR" dirty="0"/>
              <a:t>ιδιότητες μελών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dirty="0" smtClean="0"/>
              <a:t> </a:t>
            </a:r>
            <a:r>
              <a:rPr lang="el-GR" dirty="0"/>
              <a:t>συμπεράσματα για κλάση</a:t>
            </a:r>
          </a:p>
          <a:p>
            <a:pPr>
              <a:spcBef>
                <a:spcPts val="2400"/>
              </a:spcBef>
            </a:pPr>
            <a:r>
              <a:rPr lang="el-GR" b="1" dirty="0">
                <a:solidFill>
                  <a:srgbClr val="820000"/>
                </a:solidFill>
              </a:rPr>
              <a:t>απαγωγή (abduction)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Μη </a:t>
            </a:r>
            <a:r>
              <a:rPr lang="el-GR" dirty="0"/>
              <a:t>πλήρης γνώση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dirty="0" smtClean="0"/>
              <a:t> </a:t>
            </a:r>
            <a:r>
              <a:rPr lang="el-GR" dirty="0"/>
              <a:t>εικασίες</a:t>
            </a:r>
          </a:p>
          <a:p>
            <a:pPr>
              <a:spcBef>
                <a:spcPts val="2400"/>
              </a:spcBef>
            </a:pPr>
            <a:r>
              <a:rPr lang="el-GR" b="1" dirty="0">
                <a:solidFill>
                  <a:srgbClr val="820000"/>
                </a:solidFill>
              </a:rPr>
              <a:t>παραγωγή ή συνεπαγωγή (deduction) </a:t>
            </a:r>
            <a:r>
              <a:rPr lang="el-GR" dirty="0">
                <a:solidFill>
                  <a:srgbClr val="820000"/>
                </a:solidFill>
              </a:rPr>
              <a:t>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Γνώση </a:t>
            </a:r>
            <a:r>
              <a:rPr lang="el-GR" dirty="0"/>
              <a:t>για την κλάση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dirty="0" smtClean="0"/>
              <a:t> </a:t>
            </a:r>
            <a:r>
              <a:rPr lang="el-GR" dirty="0"/>
              <a:t>συμπεράσματα για το μέλος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6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l-GR" dirty="0" smtClean="0"/>
              <a:t>επαγωγικών </a:t>
            </a:r>
            <a:r>
              <a:rPr lang="el-GR" dirty="0"/>
              <a:t>σ</a:t>
            </a:r>
            <a:r>
              <a:rPr lang="el-GR" dirty="0" smtClean="0"/>
              <a:t>υλλογισμών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Eπαγωγή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l-GR" dirty="0"/>
              <a:t>(induction): γενίκευση από περιπτώσεις</a:t>
            </a:r>
            <a:r>
              <a:rPr lang="el-GR" dirty="0" smtClean="0"/>
              <a:t>.</a:t>
            </a:r>
          </a:p>
          <a:p>
            <a:r>
              <a:rPr lang="el-GR" dirty="0"/>
              <a:t>Κάθε φορά που παρακολούθησα όλες τις παραδόσεις ενός μαθήματος το πέρασα με καλό βαθμό. </a:t>
            </a:r>
            <a:r>
              <a:rPr lang="el-GR" i="1" dirty="0"/>
              <a:t>Άρα αν παρακολουθώ ένα μάθημα θα το περνώ με καλό βαθμό (πάντα αληθές;)</a:t>
            </a:r>
          </a:p>
          <a:p>
            <a:r>
              <a:rPr lang="el-GR" dirty="0"/>
              <a:t>Κάθε μέρα παρατηρώ ότι ο ήλιος ανατέλλει από τη μεριά του βουνού </a:t>
            </a:r>
            <a:r>
              <a:rPr lang="el-GR" i="1" dirty="0"/>
              <a:t>άρα προφανώς και στο μέλλον θα ανατέλλει πάντα από εκεί</a:t>
            </a:r>
          </a:p>
          <a:p>
            <a:r>
              <a:rPr lang="el-GR" dirty="0"/>
              <a:t>Το πρώτο σκυλί του Κώστα ήταν κανίς, τα επόμενα σκυλιά του Κώστα ήταν κανίς, </a:t>
            </a:r>
            <a:r>
              <a:rPr lang="el-GR" i="1" dirty="0"/>
              <a:t>άρα όλα τα σκυλιά που αποκτά ο Κώστας είναι κανίς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3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παραδείγματα ως επαγωγικοί κανόνες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820000"/>
                </a:solidFill>
              </a:rPr>
              <a:t>Συγκέντρωση παρατηρήσεων: </a:t>
            </a:r>
            <a:r>
              <a:rPr lang="el-GR" dirty="0"/>
              <a:t>Καλές βαθμολογίες σε μαθήματα που παρακολούθησα όλες τις παραδόσεις</a:t>
            </a:r>
          </a:p>
          <a:p>
            <a:pPr marL="439738" indent="0">
              <a:buNone/>
            </a:pP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Κανόνας</a:t>
            </a:r>
            <a:r>
              <a:rPr lang="el-GR" b="1" dirty="0">
                <a:solidFill>
                  <a:srgbClr val="820000"/>
                </a:solidFill>
              </a:rPr>
              <a:t>: 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dirty="0" smtClean="0"/>
              <a:t>Όταν </a:t>
            </a:r>
            <a:r>
              <a:rPr lang="el-GR" dirty="0"/>
              <a:t>παρακολουθώ όλες τις παραδόσεις ενός μαθήματος </a:t>
            </a:r>
            <a:r>
              <a:rPr lang="el-GR" dirty="0" smtClean="0"/>
              <a:t>τότε </a:t>
            </a:r>
            <a:r>
              <a:rPr lang="el-GR" dirty="0"/>
              <a:t>το περνώ με καλό βαθμό</a:t>
            </a:r>
          </a:p>
          <a:p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b="1" dirty="0" smtClean="0">
                <a:solidFill>
                  <a:srgbClr val="820000"/>
                </a:solidFill>
              </a:rPr>
              <a:t>Συγκέντρωση </a:t>
            </a:r>
            <a:r>
              <a:rPr lang="el-GR" b="1" dirty="0">
                <a:solidFill>
                  <a:srgbClr val="820000"/>
                </a:solidFill>
              </a:rPr>
              <a:t>παρατηρήσεων: </a:t>
            </a:r>
            <a:r>
              <a:rPr lang="el-GR" dirty="0"/>
              <a:t>Το πρώτο σκυλί του Κώστα ήταν κανίς, το επόμενο και όλα τα επόμενα σκυλιά του Κώστα ήταν κανίς</a:t>
            </a:r>
          </a:p>
          <a:p>
            <a:pPr marL="0" indent="439738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Κανόνας</a:t>
            </a:r>
            <a:r>
              <a:rPr lang="el-GR" b="1" dirty="0">
                <a:solidFill>
                  <a:srgbClr val="820000"/>
                </a:solidFill>
              </a:rPr>
              <a:t>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Εάν είναι σκύλος του Κώστα τότε είναι κανίς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33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απαγωγικού συλλογισμού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Απαγωγή</a:t>
            </a:r>
            <a:r>
              <a:rPr lang="el-GR" dirty="0"/>
              <a:t> (abduction): εξαγωγή συμπερασμάτων από </a:t>
            </a:r>
            <a:r>
              <a:rPr lang="el-GR" dirty="0" smtClean="0"/>
              <a:t>σχετική </a:t>
            </a:r>
            <a:r>
              <a:rPr lang="el-GR" dirty="0"/>
              <a:t>μέχρι τώρα γνώση. Στην ουσία ένας τρόπος να κάνουμε την «καλύτερη υπόθεση»</a:t>
            </a:r>
            <a:br>
              <a:rPr lang="el-GR" dirty="0"/>
            </a:br>
            <a:r>
              <a:rPr lang="el-GR" dirty="0"/>
              <a:t> από τις διαθέσιμες πληροφορίες:</a:t>
            </a:r>
          </a:p>
          <a:p>
            <a:pPr marL="0" indent="0">
              <a:buNone/>
            </a:pPr>
            <a:r>
              <a:rPr lang="el-GR" dirty="0"/>
              <a:t>Π.χ. </a:t>
            </a:r>
          </a:p>
          <a:p>
            <a:r>
              <a:rPr lang="el-GR" i="1" dirty="0"/>
              <a:t>Ο φίλος μου είναι θυμωμένος. </a:t>
            </a:r>
            <a:r>
              <a:rPr lang="el-GR" b="1" dirty="0">
                <a:solidFill>
                  <a:srgbClr val="820000"/>
                </a:solidFill>
              </a:rPr>
              <a:t>Πιθανόν</a:t>
            </a:r>
            <a:r>
              <a:rPr lang="el-GR" dirty="0"/>
              <a:t> να φταίει ότι άργησα να πάω στη  συνάντησή μας </a:t>
            </a:r>
          </a:p>
          <a:p>
            <a:r>
              <a:rPr lang="el-GR" i="1" dirty="0"/>
              <a:t>Όλα τα σκυλιά του Κώστα είναι κανίς. Αυτά τα κανίς </a:t>
            </a:r>
            <a:r>
              <a:rPr lang="el-GR" b="1" dirty="0">
                <a:solidFill>
                  <a:srgbClr val="820000"/>
                </a:solidFill>
              </a:rPr>
              <a:t>πιθανόν</a:t>
            </a:r>
            <a:r>
              <a:rPr lang="el-GR" b="1" dirty="0">
                <a:solidFill>
                  <a:srgbClr val="004A82"/>
                </a:solidFill>
              </a:rPr>
              <a:t> </a:t>
            </a:r>
            <a:r>
              <a:rPr lang="el-GR" dirty="0"/>
              <a:t>να είναι του Κώστα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0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Τα παράδειγμα ως απαγωγικά συμπεράσματα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/>
          <a:lstStyle/>
          <a:p>
            <a:pPr marL="352425" indent="-352425">
              <a:buFont typeface="+mj-lt"/>
              <a:buAutoNum type="arabicPeriod"/>
            </a:pPr>
            <a:r>
              <a:rPr lang="el-GR" b="1" dirty="0">
                <a:solidFill>
                  <a:srgbClr val="820000"/>
                </a:solidFill>
              </a:rPr>
              <a:t>Δεδομένα: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Ο φίλος μου είναι θυμωμένος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20000"/>
                </a:solidFill>
              </a:rPr>
              <a:t>     </a:t>
            </a:r>
            <a:r>
              <a:rPr lang="el-GR" b="1" dirty="0" smtClean="0">
                <a:solidFill>
                  <a:srgbClr val="820000"/>
                </a:solidFill>
              </a:rPr>
              <a:t>Γεγονός</a:t>
            </a:r>
            <a:r>
              <a:rPr lang="el-GR" b="1" dirty="0">
                <a:solidFill>
                  <a:srgbClr val="820000"/>
                </a:solidFill>
              </a:rPr>
              <a:t>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 smtClean="0"/>
              <a:t>Άργησα </a:t>
            </a:r>
            <a:r>
              <a:rPr lang="el-GR" dirty="0"/>
              <a:t>να πάω στη  συνάντησή μας </a:t>
            </a:r>
          </a:p>
          <a:p>
            <a:pPr marL="439738" indent="-87313">
              <a:buNone/>
            </a:pPr>
            <a:r>
              <a:rPr lang="el-GR" b="1" dirty="0">
                <a:solidFill>
                  <a:srgbClr val="820000"/>
                </a:solidFill>
              </a:rPr>
              <a:t>Συμπέρασμα: </a:t>
            </a:r>
            <a:r>
              <a:rPr lang="el-GR" dirty="0"/>
              <a:t>Ο φίλος μου είναι θυμωμένος επειδή άργησα να </a:t>
            </a:r>
            <a:r>
              <a:rPr lang="el-GR" dirty="0" smtClean="0"/>
              <a:t>πάω </a:t>
            </a:r>
            <a:r>
              <a:rPr lang="el-GR" dirty="0"/>
              <a:t>στη συνάντησή μας </a:t>
            </a:r>
          </a:p>
          <a:p>
            <a:pPr marL="352425" indent="-352425">
              <a:spcBef>
                <a:spcPts val="4800"/>
              </a:spcBef>
              <a:buFont typeface="+mj-lt"/>
              <a:buAutoNum type="arabicPeriod" startAt="2"/>
            </a:pPr>
            <a:r>
              <a:rPr lang="el-GR" b="1" dirty="0">
                <a:solidFill>
                  <a:srgbClr val="820000"/>
                </a:solidFill>
              </a:rPr>
              <a:t>Δεδομένα: </a:t>
            </a:r>
            <a:r>
              <a:rPr lang="el-GR" dirty="0"/>
              <a:t>Όλα τα σκυλιά του Κώστα είναι κανίς</a:t>
            </a:r>
          </a:p>
          <a:p>
            <a:pPr marL="352425" indent="0">
              <a:buNone/>
            </a:pPr>
            <a:r>
              <a:rPr lang="el-GR" b="1" dirty="0">
                <a:solidFill>
                  <a:srgbClr val="820000"/>
                </a:solidFill>
              </a:rPr>
              <a:t>Γεγονός: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 smtClean="0"/>
              <a:t>Αυτά </a:t>
            </a:r>
            <a:r>
              <a:rPr lang="el-GR" dirty="0"/>
              <a:t>τα σκυλιά είναι κανίς</a:t>
            </a:r>
          </a:p>
          <a:p>
            <a:pPr marL="352425" indent="0">
              <a:buNone/>
            </a:pPr>
            <a:r>
              <a:rPr lang="el-GR" b="1" dirty="0">
                <a:solidFill>
                  <a:srgbClr val="820000"/>
                </a:solidFill>
              </a:rPr>
              <a:t>Συμπέρασμα: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Αυτά τα σκυλιά είναι του Κώστα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55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Εισαγωγή στην Τεχνητή </a:t>
            </a:r>
            <a:r>
              <a:rPr lang="el-GR" dirty="0" smtClean="0"/>
              <a:t>Νοημοσύνη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Επίλυση προβλημάτων,</a:t>
            </a:r>
          </a:p>
          <a:p>
            <a:r>
              <a:rPr lang="el-GR" dirty="0"/>
              <a:t>Αλγόριθμοι Αναζήτησης,</a:t>
            </a:r>
          </a:p>
          <a:p>
            <a:r>
              <a:rPr lang="el-GR" b="1" dirty="0">
                <a:solidFill>
                  <a:srgbClr val="820000"/>
                </a:solidFill>
              </a:rPr>
              <a:t>Αναπαράσταση Γνώσης,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l-GR" b="1" dirty="0" smtClean="0">
                <a:solidFill>
                  <a:srgbClr val="820000"/>
                </a:solidFill>
              </a:rPr>
              <a:t>Γνώση και </a:t>
            </a:r>
            <a:r>
              <a:rPr lang="el-GR" b="1" dirty="0">
                <a:solidFill>
                  <a:srgbClr val="820000"/>
                </a:solidFill>
              </a:rPr>
              <a:t>Συλλογιστική 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Λογικές και Δομημένες Αναπαραστάσεις </a:t>
            </a:r>
            <a:r>
              <a:rPr lang="el-GR" dirty="0"/>
              <a:t>Γνώσης</a:t>
            </a:r>
          </a:p>
          <a:p>
            <a:r>
              <a:rPr lang="el-GR" dirty="0"/>
              <a:t>Συστήματα βασισμένα στη γνώση,</a:t>
            </a:r>
          </a:p>
          <a:p>
            <a:r>
              <a:rPr lang="el-GR" dirty="0"/>
              <a:t>Μηχανική Μάθηση,</a:t>
            </a:r>
          </a:p>
          <a:p>
            <a:r>
              <a:rPr lang="el-GR" dirty="0"/>
              <a:t>Νοήμονες πράκτορες.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4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παραγωγικού </a:t>
            </a:r>
            <a:r>
              <a:rPr lang="el-GR" dirty="0"/>
              <a:t>σ</a:t>
            </a:r>
            <a:r>
              <a:rPr lang="el-GR" dirty="0" smtClean="0"/>
              <a:t>υλλογισμού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εξαγωγή συμπερασμάτων ή παραγωγή </a:t>
            </a:r>
            <a:r>
              <a:rPr lang="el-GR" dirty="0"/>
              <a:t>βασίζεται στην τυπική λογική και χρησιμοποιούνται για εξαγωγή συμπερασμάτων στα </a:t>
            </a:r>
            <a:r>
              <a:rPr lang="el-GR" b="1" dirty="0"/>
              <a:t>έμπειρα συστήματα</a:t>
            </a:r>
            <a:r>
              <a:rPr lang="el-GR" dirty="0">
                <a:solidFill>
                  <a:srgbClr val="274E1E"/>
                </a:solidFill>
              </a:rPr>
              <a:t>. </a:t>
            </a:r>
            <a:r>
              <a:rPr lang="el-GR" dirty="0" smtClean="0"/>
              <a:t>Π.χ. </a:t>
            </a:r>
            <a:endParaRPr lang="el-GR" dirty="0">
              <a:solidFill>
                <a:srgbClr val="274E1E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Κανόνας</a:t>
            </a:r>
            <a:r>
              <a:rPr lang="el-GR" b="1" dirty="0">
                <a:solidFill>
                  <a:srgbClr val="820000"/>
                </a:solidFill>
              </a:rPr>
              <a:t>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Εάν βρέχει θα βραχούν τα μαλλιά μου.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Γεγονός </a:t>
            </a:r>
            <a:r>
              <a:rPr lang="el-GR" dirty="0">
                <a:solidFill>
                  <a:srgbClr val="820000"/>
                </a:solidFill>
              </a:rPr>
              <a:t>(που κάνει αληθή την υπόθεση του κανόνα):  </a:t>
            </a:r>
            <a:r>
              <a:rPr lang="el-GR" dirty="0"/>
              <a:t>Βρέχει.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Εξαγωγή </a:t>
            </a:r>
            <a:r>
              <a:rPr lang="el-GR" b="1" dirty="0">
                <a:solidFill>
                  <a:srgbClr val="820000"/>
                </a:solidFill>
              </a:rPr>
              <a:t>συμπεράσματος</a:t>
            </a:r>
            <a:r>
              <a:rPr lang="el-GR" dirty="0">
                <a:solidFill>
                  <a:srgbClr val="820000"/>
                </a:solidFill>
              </a:rPr>
              <a:t>: </a:t>
            </a:r>
            <a:r>
              <a:rPr lang="el-GR" dirty="0"/>
              <a:t>θα βραχούν τα μαλλιά μου. </a:t>
            </a:r>
          </a:p>
          <a:p>
            <a:pPr marL="1247775" indent="-1247775">
              <a:spcBef>
                <a:spcPts val="3600"/>
              </a:spcBef>
              <a:buNone/>
            </a:pPr>
            <a:r>
              <a:rPr lang="el-GR" b="1" dirty="0" smtClean="0">
                <a:solidFill>
                  <a:srgbClr val="820000"/>
                </a:solidFill>
              </a:rPr>
              <a:t>Κανόνας</a:t>
            </a:r>
            <a:r>
              <a:rPr lang="el-GR" b="1" dirty="0">
                <a:solidFill>
                  <a:srgbClr val="820000"/>
                </a:solidFill>
              </a:rPr>
              <a:t>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Εάν είναι σκυλιά του Κώστα τότε τα σκυλιά αυτά είναι κανίς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Γεγονός</a:t>
            </a:r>
            <a:r>
              <a:rPr lang="el-GR" b="1" dirty="0">
                <a:solidFill>
                  <a:srgbClr val="820000"/>
                </a:solidFill>
              </a:rPr>
              <a:t>:</a:t>
            </a:r>
            <a:r>
              <a:rPr lang="el-GR" dirty="0">
                <a:solidFill>
                  <a:srgbClr val="820000"/>
                </a:solidFill>
              </a:rPr>
              <a:t>  </a:t>
            </a:r>
            <a:r>
              <a:rPr lang="el-GR" dirty="0"/>
              <a:t>Αυτά τα σκυλιά είναι του Κώστα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Εξαγωγή </a:t>
            </a:r>
            <a:r>
              <a:rPr lang="el-GR" b="1" dirty="0">
                <a:solidFill>
                  <a:srgbClr val="820000"/>
                </a:solidFill>
              </a:rPr>
              <a:t>συμπεράσματος: </a:t>
            </a:r>
            <a:r>
              <a:rPr lang="el-GR" dirty="0"/>
              <a:t>Τα σκυλιά αυτά είναι </a:t>
            </a:r>
            <a:r>
              <a:rPr lang="el-GR" dirty="0" smtClean="0"/>
              <a:t>κανίς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6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Παραγωγικός </a:t>
            </a:r>
            <a:r>
              <a:rPr lang="el-GR" dirty="0" smtClean="0"/>
              <a:t>συλλογισμός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Έγκυροι παραγωγικά </a:t>
            </a:r>
            <a:r>
              <a:rPr lang="el-GR" dirty="0" smtClean="0"/>
              <a:t>συμπεράσματα</a:t>
            </a:r>
            <a:endParaRPr lang="el-GR" dirty="0"/>
          </a:p>
          <a:p>
            <a:pPr marL="0" indent="0">
              <a:buNone/>
            </a:pPr>
            <a:r>
              <a:rPr lang="en-US" b="1" dirty="0"/>
              <a:t>Modus Ponens: </a:t>
            </a:r>
          </a:p>
          <a:p>
            <a:pPr marL="0" indent="0">
              <a:buNone/>
            </a:pPr>
            <a:r>
              <a:rPr lang="el-GR" dirty="0" smtClean="0"/>
              <a:t>Εάν </a:t>
            </a:r>
            <a:r>
              <a:rPr lang="el-GR" dirty="0"/>
              <a:t>Α αληθές τότε Β αληθές</a:t>
            </a:r>
          </a:p>
          <a:p>
            <a:pPr marL="0" indent="0">
              <a:buNone/>
            </a:pPr>
            <a:r>
              <a:rPr lang="el-GR" dirty="0" smtClean="0"/>
              <a:t>Α </a:t>
            </a:r>
            <a:r>
              <a:rPr lang="el-GR" dirty="0"/>
              <a:t>αληθές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dirty="0" smtClean="0"/>
              <a:t> </a:t>
            </a:r>
            <a:r>
              <a:rPr lang="el-GR" dirty="0"/>
              <a:t>Β </a:t>
            </a:r>
            <a:r>
              <a:rPr lang="el-GR" dirty="0" smtClean="0"/>
              <a:t>αληθές</a:t>
            </a:r>
          </a:p>
          <a:p>
            <a:pPr marL="0" indent="0" algn="ctr">
              <a:buNone/>
            </a:pPr>
            <a:r>
              <a:rPr lang="el-GR" dirty="0" smtClean="0"/>
              <a:t>ή</a:t>
            </a:r>
            <a:endParaRPr lang="el-GR" dirty="0"/>
          </a:p>
          <a:p>
            <a:pPr marL="0" indent="0">
              <a:buNone/>
            </a:pPr>
            <a:r>
              <a:rPr lang="en-US" b="1" dirty="0"/>
              <a:t>Modus Tolens:  </a:t>
            </a:r>
          </a:p>
          <a:p>
            <a:pPr marL="0" indent="0">
              <a:buNone/>
            </a:pPr>
            <a:r>
              <a:rPr lang="el-GR" dirty="0" smtClean="0"/>
              <a:t>Εάν </a:t>
            </a:r>
            <a:r>
              <a:rPr lang="el-GR" dirty="0"/>
              <a:t>Α αληθές τότε Β αληθές</a:t>
            </a:r>
          </a:p>
          <a:p>
            <a:pPr marL="0" indent="0">
              <a:buNone/>
            </a:pPr>
            <a:r>
              <a:rPr lang="el-GR" dirty="0" smtClean="0"/>
              <a:t>Β </a:t>
            </a:r>
            <a:r>
              <a:rPr lang="el-GR" dirty="0"/>
              <a:t>όχι αληθές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dirty="0" smtClean="0"/>
              <a:t> </a:t>
            </a:r>
            <a:r>
              <a:rPr lang="el-GR" dirty="0"/>
              <a:t>Α όχι αληθές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104950" y="2171301"/>
            <a:ext cx="1152525" cy="10668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/>
          <a:lstStyle/>
          <a:p>
            <a:pPr eaLnBrk="0" hangingPunct="0"/>
            <a:r>
              <a:rPr lang="el-GR" sz="2400" b="1" dirty="0">
                <a:solidFill>
                  <a:srgbClr val="000000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425625" y="2514201"/>
            <a:ext cx="661988" cy="59055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l-GR" sz="2400" b="1" dirty="0">
                <a:solidFill>
                  <a:srgbClr val="000000"/>
                </a:solidFill>
                <a:latin typeface="Times New Roman" pitchFamily="18" charset="0"/>
              </a:rPr>
              <a:t>Β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935338" y="2214163"/>
            <a:ext cx="1152525" cy="10668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/>
          <a:lstStyle/>
          <a:p>
            <a:pPr eaLnBrk="0" hangingPunct="0"/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093838" y="2161776"/>
            <a:ext cx="1152525" cy="1066800"/>
          </a:xfrm>
          <a:prstGeom prst="ellipse">
            <a:avLst/>
          </a:prstGeom>
          <a:solidFill>
            <a:srgbClr val="274E1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/>
          <a:lstStyle/>
          <a:p>
            <a:pPr eaLnBrk="0" hangingPunct="0"/>
            <a:r>
              <a:rPr lang="el-GR" sz="2400" b="1" dirty="0">
                <a:solidFill>
                  <a:schemeClr val="bg1"/>
                </a:solidFill>
                <a:latin typeface="+mn-lt"/>
              </a:rPr>
              <a:t>Α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59150" y="2215751"/>
            <a:ext cx="11430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l-GR" sz="2400" b="1" dirty="0">
                <a:solidFill>
                  <a:srgbClr val="000000"/>
                </a:solidFill>
                <a:latin typeface="Times New Roman" pitchFamily="18" charset="0"/>
              </a:rPr>
              <a:t>Α</a:t>
            </a:r>
            <a:r>
              <a:rPr lang="el-GR" sz="2400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</a:t>
            </a:r>
            <a:r>
              <a:rPr lang="el-GR" sz="2400" b="1" dirty="0">
                <a:solidFill>
                  <a:srgbClr val="000000"/>
                </a:solidFill>
                <a:latin typeface="Times New Roman" pitchFamily="18" charset="0"/>
              </a:rPr>
              <a:t>Β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560563" y="2466576"/>
            <a:ext cx="661987" cy="590550"/>
          </a:xfrm>
          <a:prstGeom prst="ellipse">
            <a:avLst/>
          </a:prstGeom>
          <a:solidFill>
            <a:srgbClr val="274E1E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l-GR" sz="2400" b="1" dirty="0">
                <a:solidFill>
                  <a:schemeClr val="bg1"/>
                </a:solidFill>
                <a:latin typeface="+mn-lt"/>
              </a:rPr>
              <a:t>Β</a:t>
            </a: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5149400" y="3628626"/>
            <a:ext cx="1152525" cy="1066800"/>
          </a:xfrm>
          <a:prstGeom prst="ellipse">
            <a:avLst/>
          </a:prstGeom>
          <a:solidFill>
            <a:srgbClr val="CE530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/>
          <a:lstStyle/>
          <a:p>
            <a:pPr eaLnBrk="0" hangingPunct="0"/>
            <a:r>
              <a:rPr lang="el-GR" sz="2400" b="1" dirty="0">
                <a:latin typeface="Times New Roman" pitchFamily="18" charset="0"/>
              </a:rPr>
              <a:t>Α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148064" y="3645024"/>
            <a:ext cx="1152525" cy="1066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/>
          <a:lstStyle/>
          <a:p>
            <a:pPr eaLnBrk="0" hangingPunct="0"/>
            <a:r>
              <a:rPr lang="el-G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470075" y="3971526"/>
            <a:ext cx="661988" cy="5905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l-GR" sz="2400" b="1" dirty="0">
                <a:latin typeface="Times New Roman" pitchFamily="18" charset="0"/>
              </a:rPr>
              <a:t>Β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436096" y="3933056"/>
            <a:ext cx="733995" cy="6480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l-G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Β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948264" y="2204864"/>
            <a:ext cx="1143000" cy="1066800"/>
          </a:xfrm>
          <a:prstGeom prst="ellipse">
            <a:avLst/>
          </a:prstGeom>
          <a:solidFill>
            <a:srgbClr val="274E1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Α</a:t>
            </a:r>
            <a:r>
              <a:rPr lang="el-GR" sz="2400" b="1" dirty="0">
                <a:solidFill>
                  <a:schemeClr val="bg1"/>
                </a:solidFill>
                <a:latin typeface="+mn-lt"/>
                <a:sym typeface="Symbol" pitchFamily="18" charset="2"/>
              </a:rPr>
              <a:t></a:t>
            </a:r>
            <a:r>
              <a:rPr lang="el-GR" sz="2400" b="1" dirty="0">
                <a:solidFill>
                  <a:schemeClr val="bg1"/>
                </a:solidFill>
                <a:latin typeface="+mn-lt"/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1032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Γενικό </a:t>
            </a:r>
            <a:r>
              <a:rPr lang="el-GR" dirty="0"/>
              <a:t>π</a:t>
            </a:r>
            <a:r>
              <a:rPr lang="el-GR" dirty="0" smtClean="0"/>
              <a:t>αράδειγμα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Επαγωγή: </a:t>
            </a:r>
          </a:p>
          <a:p>
            <a:pPr marL="1882775" lvl="1" indent="-1436688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Δεδομένα</a:t>
            </a:r>
            <a:r>
              <a:rPr lang="el-GR" sz="2400" b="1" dirty="0">
                <a:solidFill>
                  <a:srgbClr val="004A82"/>
                </a:solidFill>
              </a:rPr>
              <a:t>:</a:t>
            </a:r>
            <a:r>
              <a:rPr lang="el-GR" sz="2400" dirty="0"/>
              <a:t> Το πρώτο σκυλί είναι του Κώστα είναι κανίς, το επόμενο και </a:t>
            </a:r>
            <a:r>
              <a:rPr lang="el-GR" sz="2400" dirty="0" smtClean="0"/>
              <a:t>όλα </a:t>
            </a:r>
            <a:r>
              <a:rPr lang="el-GR" sz="2400" dirty="0"/>
              <a:t>τα επόμενα σκυλιά του Κώστα είναι </a:t>
            </a:r>
            <a:r>
              <a:rPr lang="el-GR" sz="2400" dirty="0" smtClean="0"/>
              <a:t>κανίς.</a:t>
            </a:r>
            <a:endParaRPr lang="el-GR" sz="2400" dirty="0"/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Κανόνας</a:t>
            </a:r>
            <a:r>
              <a:rPr lang="el-GR" sz="2400" b="1" dirty="0">
                <a:solidFill>
                  <a:srgbClr val="004A82"/>
                </a:solidFill>
              </a:rPr>
              <a:t>: </a:t>
            </a:r>
            <a:r>
              <a:rPr lang="el-GR" sz="2400" dirty="0"/>
              <a:t>Όλα τα σκυλιά που έχει ο Κώστας είναι </a:t>
            </a:r>
            <a:r>
              <a:rPr lang="el-GR" sz="2400" dirty="0" smtClean="0"/>
              <a:t>κανίς.</a:t>
            </a:r>
            <a:endParaRPr lang="el-GR" sz="2400" dirty="0"/>
          </a:p>
          <a:p>
            <a:pPr marL="0" indent="0">
              <a:spcBef>
                <a:spcPts val="42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Απαγωγή: 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Δεδομένα</a:t>
            </a:r>
            <a:r>
              <a:rPr lang="el-GR" sz="2400" b="1" dirty="0">
                <a:solidFill>
                  <a:srgbClr val="004A82"/>
                </a:solidFill>
              </a:rPr>
              <a:t>:</a:t>
            </a:r>
            <a:r>
              <a:rPr lang="el-GR" sz="2400" dirty="0"/>
              <a:t> Όλα τα σκυλιά του Κώστα είναι </a:t>
            </a:r>
            <a:r>
              <a:rPr lang="el-GR" sz="2400" dirty="0" smtClean="0"/>
              <a:t>κανίς. </a:t>
            </a:r>
            <a:endParaRPr lang="el-GR" sz="2400" dirty="0"/>
          </a:p>
          <a:p>
            <a:pPr marL="457200" lvl="1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Γεγονός:</a:t>
            </a:r>
            <a:r>
              <a:rPr lang="el-GR" sz="2400" dirty="0"/>
              <a:t> </a:t>
            </a:r>
            <a:r>
              <a:rPr lang="el-GR" sz="2400" dirty="0" smtClean="0"/>
              <a:t>Αυτά  τα </a:t>
            </a:r>
            <a:r>
              <a:rPr lang="el-GR" sz="2400" dirty="0"/>
              <a:t>σκυλιά </a:t>
            </a:r>
            <a:r>
              <a:rPr lang="el-GR" sz="2400" dirty="0" smtClean="0"/>
              <a:t>είναι κανίς.</a:t>
            </a:r>
            <a:endParaRPr lang="el-GR" sz="2400" dirty="0"/>
          </a:p>
          <a:p>
            <a:pPr marL="457200" lvl="1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Συμπέρασμα:</a:t>
            </a:r>
            <a:r>
              <a:rPr lang="el-GR" sz="2400" dirty="0"/>
              <a:t> Αυτά τα σκυλιά είναι του </a:t>
            </a:r>
            <a:r>
              <a:rPr lang="el-GR" sz="2400" dirty="0" smtClean="0"/>
              <a:t>Κώστα.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47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Γενικό </a:t>
            </a:r>
            <a:r>
              <a:rPr lang="el-GR" dirty="0" smtClean="0"/>
              <a:t>παράδειγμα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Παραγωγή:  </a:t>
            </a:r>
          </a:p>
          <a:p>
            <a:pPr marL="1698625" lvl="1" indent="-1298575">
              <a:buNone/>
            </a:pPr>
            <a:r>
              <a:rPr lang="el-GR" sz="2400" b="1" dirty="0">
                <a:solidFill>
                  <a:srgbClr val="004A82"/>
                </a:solidFill>
              </a:rPr>
              <a:t>Κανόνας: </a:t>
            </a:r>
            <a:r>
              <a:rPr lang="el-GR" sz="2400" dirty="0"/>
              <a:t>Εάν είναι σκυλιά του Κώστα τότε </a:t>
            </a:r>
            <a:r>
              <a:rPr lang="el-GR" sz="2400" dirty="0" smtClean="0"/>
              <a:t>τα </a:t>
            </a:r>
            <a:r>
              <a:rPr lang="el-GR" sz="2400" dirty="0"/>
              <a:t>σκυλιά είναι κανίς. </a:t>
            </a:r>
          </a:p>
          <a:p>
            <a:pPr marL="400050" lvl="1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Γεγονός:</a:t>
            </a:r>
            <a:r>
              <a:rPr lang="el-GR" sz="2400" dirty="0"/>
              <a:t>  Αυτά τα σκυλιά είναι του Κώστα</a:t>
            </a:r>
          </a:p>
          <a:p>
            <a:pPr marL="400050" lvl="1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Εξαγωγή συμπεράσματος: </a:t>
            </a:r>
            <a:r>
              <a:rPr lang="el-GR" sz="2400" dirty="0"/>
              <a:t>Αυτά τα σκυλιά είναι κανίς 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61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80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81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</a:t>
            </a:r>
            <a:r>
              <a:rPr lang="el-GR" sz="2000" dirty="0"/>
              <a:t>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6: Γνώση και Συλλογιστική </a:t>
            </a:r>
            <a:r>
              <a:rPr lang="el-GR" sz="2000" dirty="0" smtClean="0"/>
              <a:t>(</a:t>
            </a:r>
            <a:r>
              <a:rPr lang="el-GR" sz="2000" dirty="0"/>
              <a:t>Knowledge and Reasoning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7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43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27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Δεδομένα, </a:t>
            </a:r>
            <a:r>
              <a:rPr lang="el-GR" dirty="0"/>
              <a:t>π</a:t>
            </a:r>
            <a:r>
              <a:rPr lang="el-GR" dirty="0" smtClean="0"/>
              <a:t>ληροφορία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5484" y="1700808"/>
            <a:ext cx="8229600" cy="2592288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Δεδομένο (data): </a:t>
            </a:r>
            <a:r>
              <a:rPr lang="el-GR" dirty="0"/>
              <a:t>μετρήσιμη ή υπολογίσιμη τιμή μιας ιδιότητας.</a:t>
            </a:r>
          </a:p>
          <a:p>
            <a:r>
              <a:rPr lang="el-GR" b="1" dirty="0">
                <a:solidFill>
                  <a:srgbClr val="820000"/>
                </a:solidFill>
              </a:rPr>
              <a:t>Πληροφορία (information):</a:t>
            </a:r>
            <a:r>
              <a:rPr lang="el-GR" dirty="0">
                <a:solidFill>
                  <a:srgbClr val="820000"/>
                </a:solidFill>
              </a:rPr>
              <a:t>  </a:t>
            </a:r>
            <a:r>
              <a:rPr lang="el-GR" dirty="0"/>
              <a:t>δεδομένα μέσα σε ένα εννοιολογικό πλαίσιο που επιτρέπει την ερμηνεία τους, κατάλληλα φιλτραρισμένα και μορφοποιημένα.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86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Χαρακτηριστικά της </a:t>
            </a:r>
            <a:r>
              <a:rPr lang="el-GR" dirty="0"/>
              <a:t>π</a:t>
            </a:r>
            <a:r>
              <a:rPr lang="el-GR" dirty="0" smtClean="0"/>
              <a:t>ληροφορίας </a:t>
            </a:r>
            <a:r>
              <a:rPr lang="el-GR" sz="2400" b="0" dirty="0" smtClean="0"/>
              <a:t>(1 από </a:t>
            </a:r>
            <a:r>
              <a:rPr lang="en-US" sz="2400" b="0" dirty="0" smtClean="0"/>
              <a:t>2</a:t>
            </a:r>
            <a:r>
              <a:rPr lang="el-GR" sz="2400" b="0" dirty="0" smtClean="0"/>
              <a:t>)</a:t>
            </a:r>
            <a:endParaRPr lang="el-GR" sz="24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18656" y="1435088"/>
            <a:ext cx="3106688" cy="1080120"/>
          </a:xfrm>
        </p:spPr>
        <p:txBody>
          <a:bodyPr/>
          <a:lstStyle/>
          <a:p>
            <a:r>
              <a:rPr lang="el-GR" dirty="0" smtClean="0"/>
              <a:t>Αναπαράσταση,</a:t>
            </a:r>
          </a:p>
          <a:p>
            <a:r>
              <a:rPr lang="el-GR" b="1" dirty="0" smtClean="0"/>
              <a:t>Νόημα.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3074" name="Picture 2" descr="File:Egyptian - Heart Scarab with Deceased Adoring Osiris - Walters 4283 - Impression 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0" y="2780928"/>
            <a:ext cx="7620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71520" y="57320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Egyptian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- Heart Scarab with Deceased Adoring Osiris - Walters 4283 - Impression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Detail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 tooltip="en:Walters Art Museum"/>
              </a:rPr>
              <a:t>Walters Art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 tooltip="en:Walters Art Museum"/>
              </a:rPr>
              <a:t>Museum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4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Ahu-Akivi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18" y="1988840"/>
            <a:ext cx="5567721" cy="41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της </a:t>
            </a:r>
            <a:r>
              <a:rPr lang="el-GR" dirty="0" smtClean="0"/>
              <a:t>πληροφορίας </a:t>
            </a:r>
            <a:r>
              <a:rPr lang="el-GR" sz="2400" b="0" dirty="0" smtClean="0"/>
              <a:t>(2 </a:t>
            </a:r>
            <a:r>
              <a:rPr lang="el-GR" sz="2400" b="0" dirty="0"/>
              <a:t>από </a:t>
            </a:r>
            <a:r>
              <a:rPr lang="en-US" sz="2400" b="0" dirty="0" smtClean="0"/>
              <a:t>2</a:t>
            </a:r>
            <a:r>
              <a:rPr lang="el-GR" sz="2400" b="0" dirty="0" smtClean="0"/>
              <a:t>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268760"/>
            <a:ext cx="2664296" cy="1009873"/>
          </a:xfrm>
        </p:spPr>
        <p:txBody>
          <a:bodyPr/>
          <a:lstStyle/>
          <a:p>
            <a:r>
              <a:rPr lang="el-GR" dirty="0" smtClean="0"/>
              <a:t>Αναπαράσταση,</a:t>
            </a:r>
          </a:p>
          <a:p>
            <a:r>
              <a:rPr lang="el-GR" dirty="0" smtClean="0"/>
              <a:t>Νόημα.</a:t>
            </a:r>
            <a:endParaRPr lang="el-GR" dirty="0"/>
          </a:p>
          <a:p>
            <a:endParaRPr lang="el-GR" dirty="0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347864" y="1558139"/>
            <a:ext cx="5699244" cy="4463150"/>
          </a:xfrm>
          <a:prstGeom prst="wedgeEllipseCallout">
            <a:avLst>
              <a:gd name="adj1" fmla="val -81253"/>
              <a:gd name="adj2" fmla="val -3885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800" b="1" dirty="0">
                <a:latin typeface="+mn-lt"/>
              </a:rPr>
              <a:t>Εννοιολογικό πλαίσιο!!!</a:t>
            </a:r>
            <a:endParaRPr lang="en-GB" sz="2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3390" y="6164631"/>
            <a:ext cx="4038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Ahu-Akivi-1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Ian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Sewell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BY-SA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9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 της </a:t>
            </a:r>
            <a:r>
              <a:rPr lang="el-GR" dirty="0" smtClean="0"/>
              <a:t>πληροφορίας </a:t>
            </a:r>
            <a:r>
              <a:rPr lang="el-GR" sz="2400" b="0" dirty="0" smtClean="0"/>
              <a:t>(3 από 4)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r>
              <a:rPr lang="el-GR" dirty="0"/>
              <a:t>Αναπαράσταση</a:t>
            </a:r>
          </a:p>
          <a:p>
            <a:r>
              <a:rPr lang="el-GR" dirty="0"/>
              <a:t>Νόημα</a:t>
            </a:r>
          </a:p>
          <a:p>
            <a:r>
              <a:rPr lang="el-GR" dirty="0" smtClean="0"/>
              <a:t>Συμφραζόμενα</a:t>
            </a:r>
            <a:r>
              <a:rPr lang="en-US" dirty="0"/>
              <a:t> </a:t>
            </a:r>
            <a:r>
              <a:rPr lang="en-US" b="1" dirty="0">
                <a:solidFill>
                  <a:srgbClr val="004A82"/>
                </a:solidFill>
              </a:rPr>
              <a:t>Glass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4098" name="Picture 2" descr="http://pixabay.com/static/uploads/photo/2013/07/13/13/13/eyeglasses-160590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65" y="1052736"/>
            <a:ext cx="2811136" cy="14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6749" y="2205623"/>
            <a:ext cx="3605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Eyeglasses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OpenClips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100" name="Picture 4" descr="http://openclipart.org/image/300px/svg_to_png/179330/stik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01435"/>
            <a:ext cx="1304632" cy="21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Summit, windows, Midland, T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46" y="3216906"/>
            <a:ext cx="2286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Vitrail Chartres 210209 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31" y="3630236"/>
            <a:ext cx="2701346" cy="27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60765" y="633158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9"/>
              </a:rPr>
              <a:t>Vitrail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9"/>
              </a:rPr>
              <a:t>Chartres 210209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9"/>
              </a:rPr>
              <a:t>07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10" tooltip="User:Vassil"/>
              </a:rPr>
              <a:t>Vassil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782" y="633158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11"/>
              </a:rPr>
              <a:t>The Summit, windows, Midland,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11"/>
              </a:rPr>
              <a:t>TX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12"/>
              </a:rPr>
              <a:t>Justin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12"/>
              </a:rPr>
              <a:t>Cozart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13"/>
              </a:rPr>
              <a:t>CC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13"/>
              </a:rPr>
              <a:t>BY 2.0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4101" y="3563191"/>
            <a:ext cx="2213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4"/>
              </a:rPr>
              <a:t>glass, water, </a:t>
            </a:r>
            <a:r>
              <a:rPr lang="en-US" sz="1200" dirty="0" smtClean="0">
                <a:latin typeface="+mn-lt"/>
                <a:hlinkClick r:id="rId14"/>
              </a:rPr>
              <a:t>stiklinÄ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5"/>
              </a:rPr>
              <a:t>Keistutis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1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 της </a:t>
            </a:r>
            <a:r>
              <a:rPr lang="el-GR" dirty="0" smtClean="0"/>
              <a:t>πληροφορίας </a:t>
            </a:r>
            <a:r>
              <a:rPr lang="el-GR" sz="2400" b="0" dirty="0" smtClean="0"/>
              <a:t>(4 από 4)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5747"/>
            <a:ext cx="8229600" cy="2304256"/>
          </a:xfrm>
        </p:spPr>
        <p:txBody>
          <a:bodyPr/>
          <a:lstStyle/>
          <a:p>
            <a:r>
              <a:rPr lang="el-GR" dirty="0" smtClean="0"/>
              <a:t>Αναπαράσταση</a:t>
            </a:r>
            <a:r>
              <a:rPr lang="en-US" dirty="0" smtClean="0"/>
              <a:t>,</a:t>
            </a:r>
          </a:p>
          <a:p>
            <a:r>
              <a:rPr lang="el-GR" dirty="0" smtClean="0"/>
              <a:t>Νόημα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smtClean="0"/>
              <a:t>Συμφραζόμενα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Πρόθεση / </a:t>
            </a:r>
            <a:r>
              <a:rPr lang="el-GR" dirty="0" smtClean="0"/>
              <a:t>Ασάφεια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286000" y="4077072"/>
            <a:ext cx="5238328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444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Ἥξεις αφίξεις </a:t>
            </a:r>
            <a:endParaRPr lang="el-GR" sz="4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l-G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ου εν </a:t>
            </a:r>
            <a:r>
              <a:rPr lang="el-G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πολέμῳ θνήξεις</a:t>
            </a:r>
          </a:p>
        </p:txBody>
      </p:sp>
      <p:sp>
        <p:nvSpPr>
          <p:cNvPr id="6" name="Ορθογώνιο 4"/>
          <p:cNvSpPr/>
          <p:nvPr/>
        </p:nvSpPr>
        <p:spPr>
          <a:xfrm>
            <a:off x="2438400" y="4229472"/>
            <a:ext cx="5238328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444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Ἥξεις αφίξεις </a:t>
            </a:r>
            <a:r>
              <a:rPr lang="el-G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 </a:t>
            </a:r>
            <a:endParaRPr lang="el-GR" sz="4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l-G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εν </a:t>
            </a:r>
            <a:r>
              <a:rPr lang="el-G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πολέμῳ θνήξεις</a:t>
            </a:r>
          </a:p>
        </p:txBody>
      </p:sp>
    </p:spTree>
    <p:extLst>
      <p:ext uri="{BB962C8B-B14F-4D97-AF65-F5344CB8AC3E}">
        <p14:creationId xmlns:p14="http://schemas.microsoft.com/office/powerpoint/2010/main" val="28267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Δεδομένα, πληροφορία, γνώση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915000" cy="5040560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C00000"/>
                </a:solidFill>
              </a:rPr>
              <a:t>Δεδομένο (data): </a:t>
            </a:r>
            <a:r>
              <a:rPr lang="el-GR" dirty="0"/>
              <a:t>μετρήσιμη ή υπολογίσιμη τιμή μιας ιδιότητας.</a:t>
            </a:r>
          </a:p>
          <a:p>
            <a:r>
              <a:rPr lang="el-GR" dirty="0">
                <a:solidFill>
                  <a:srgbClr val="C00000"/>
                </a:solidFill>
              </a:rPr>
              <a:t>Πληροφορία (information):  </a:t>
            </a:r>
            <a:r>
              <a:rPr lang="el-GR" dirty="0"/>
              <a:t>δεδομένα μέσα σε ένα εννοιολογικό πλαίσιο που επιτρέπει την ερμηνεία τους, κατάλληλα φιλτραρισμένα και μορφοποιημένα. </a:t>
            </a:r>
          </a:p>
          <a:p>
            <a:r>
              <a:rPr lang="el-GR" b="1" dirty="0">
                <a:solidFill>
                  <a:srgbClr val="820000"/>
                </a:solidFill>
              </a:rPr>
              <a:t>Γνώση (knowledge): </a:t>
            </a:r>
            <a:r>
              <a:rPr lang="el-GR" dirty="0"/>
              <a:t>Πληροφορία που έχει υποστεί μια σειρά ειδικών ελέγχων για την πιστοποίησή της. </a:t>
            </a:r>
          </a:p>
          <a:p>
            <a:pPr>
              <a:buNone/>
            </a:pPr>
            <a:r>
              <a:rPr lang="el-GR" b="1" dirty="0">
                <a:solidFill>
                  <a:schemeClr val="tx2"/>
                </a:solidFill>
              </a:rPr>
              <a:t>Συνεπώς: </a:t>
            </a:r>
            <a:r>
              <a:rPr lang="el-GR" dirty="0"/>
              <a:t>Η ΤΝ απαιτεί μεθόδους αναπαράστασης της γνώσης διαφορετικές από αυτές των δεδομένων και των πληροφοριών.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122" name="Picture 2" descr="http://farm5.staticflickr.com/4037/4404853429_a0d73490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84" y="1961322"/>
            <a:ext cx="2441392" cy="32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79684" y="5226905"/>
            <a:ext cx="244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Knowledge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is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Power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 tooltip="Go to Krystian Olszanski's photostream"/>
              </a:rPr>
              <a:t>Krystian Olszanski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BY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2.0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8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Αναπαράσταση </a:t>
            </a:r>
            <a:r>
              <a:rPr lang="el-GR" dirty="0" smtClean="0"/>
              <a:t>γνώσης </a:t>
            </a:r>
            <a:r>
              <a:rPr lang="el-GR" dirty="0"/>
              <a:t>στην </a:t>
            </a:r>
            <a:r>
              <a:rPr lang="el-GR" dirty="0" smtClean="0"/>
              <a:t>επίλυση </a:t>
            </a:r>
            <a:r>
              <a:rPr lang="el-GR" dirty="0"/>
              <a:t>π</a:t>
            </a:r>
            <a:r>
              <a:rPr lang="el-GR" dirty="0" smtClean="0"/>
              <a:t>ροβλήματος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026" name="Picture 2" descr="C:\Users\alex\Desktop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" y="1163794"/>
            <a:ext cx="8743507" cy="10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37 - Ομάδα"/>
          <p:cNvGrpSpPr/>
          <p:nvPr/>
        </p:nvGrpSpPr>
        <p:grpSpPr>
          <a:xfrm>
            <a:off x="236093" y="2171544"/>
            <a:ext cx="8707661" cy="400110"/>
            <a:chOff x="236093" y="2171544"/>
            <a:chExt cx="8707661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236093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11011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8027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10100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760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01010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47906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01011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6016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11011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6136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11010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8264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01010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09871" y="21715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00101</a:t>
              </a:r>
              <a:endParaRPr lang="el-GR" sz="2000" b="1" dirty="0">
                <a:latin typeface="+mn-lt"/>
              </a:endParaRPr>
            </a:p>
          </p:txBody>
        </p:sp>
      </p:grpSp>
      <p:pic>
        <p:nvPicPr>
          <p:cNvPr id="1028" name="Picture 4" descr="http://fc03.deviantart.net/fs70/i/2010/305/3/f/broken_puzzle_cube_by_ctidmarsh-d31z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27" y="3448632"/>
            <a:ext cx="3109155" cy="23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29531" y="5589240"/>
            <a:ext cx="2671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Broken Puzzle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Cube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ctidmarsh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9" name="Picture 5" descr="C:\Users\alex\Desktop\cub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32024" r="33776"/>
          <a:stretch/>
        </p:blipFill>
        <p:spPr bwMode="auto">
          <a:xfrm>
            <a:off x="1547664" y="2620344"/>
            <a:ext cx="2717884" cy="39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10398" y="39812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0398" y="48691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0398" y="57835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7537" y="3048522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7400" y="3981236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5’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39812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2841" y="145516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6039470" y="145516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rot="10800000">
            <a:off x="7175088" y="145516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8277783" y="1455165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820" y="14551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1577454" y="14551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>
            <a:off x="2671446" y="14551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763943" y="14551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extBox 28"/>
          <p:cNvSpPr txBox="1"/>
          <p:nvPr/>
        </p:nvSpPr>
        <p:spPr>
          <a:xfrm rot="10800000">
            <a:off x="7812360" y="3068960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5" name="Picture 2" descr="C:\Users\alex\Desktop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6" r="11122"/>
          <a:stretch>
            <a:fillRect/>
          </a:stretch>
        </p:blipFill>
        <p:spPr bwMode="auto">
          <a:xfrm>
            <a:off x="6732240" y="1124744"/>
            <a:ext cx="1245839" cy="10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28"/>
          <p:cNvSpPr txBox="1"/>
          <p:nvPr/>
        </p:nvSpPr>
        <p:spPr>
          <a:xfrm rot="10800000">
            <a:off x="7740352" y="2636912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Box 26"/>
          <p:cNvSpPr txBox="1"/>
          <p:nvPr/>
        </p:nvSpPr>
        <p:spPr>
          <a:xfrm>
            <a:off x="7164288" y="1412776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28"/>
          <p:cNvSpPr txBox="1"/>
          <p:nvPr/>
        </p:nvSpPr>
        <p:spPr>
          <a:xfrm rot="10800000">
            <a:off x="7164288" y="1412776"/>
            <a:ext cx="380232" cy="4001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4’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5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8f51eae450b67aadd9f2657d913adae0266c8a"/>
  <p:tag name="ISPRING_RESOURCE_PATHS_HASH_PRESENTER" val="db5f7ea0b7b16aa18284932da026e8cbda6775c"/>
</p:tagLst>
</file>

<file path=ppt/theme/theme1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936</TotalTime>
  <Words>1702</Words>
  <Application>Microsoft Office PowerPoint</Application>
  <PresentationFormat>Προβολή στην οθόνη (4:3)</PresentationFormat>
  <Paragraphs>281</Paragraphs>
  <Slides>30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OC_template_updated</vt:lpstr>
      <vt:lpstr>Τεχνητή Νοημοσύνη (Θ)</vt:lpstr>
      <vt:lpstr>Επισκόπηση</vt:lpstr>
      <vt:lpstr>Δεδομένα, πληροφορία</vt:lpstr>
      <vt:lpstr>Χαρακτηριστικά της πληροφορίας (1 από 2)</vt:lpstr>
      <vt:lpstr>Χαρακτηριστικά της πληροφορίας (2 από 2)</vt:lpstr>
      <vt:lpstr>Χαρακτηριστικά της πληροφορίας (3 από 4)</vt:lpstr>
      <vt:lpstr>Χαρακτηριστικά της πληροφορίας (4 από 4)</vt:lpstr>
      <vt:lpstr>Δεδομένα, πληροφορία, γνώση</vt:lpstr>
      <vt:lpstr>Αναπαράσταση γνώσης στην επίλυση προβλήματος </vt:lpstr>
      <vt:lpstr>Τρόποι αναπαράστασης γνώσης</vt:lpstr>
      <vt:lpstr>Αναπαράσταση γνώσης στην ΤΝ</vt:lpstr>
      <vt:lpstr>Από την επεξεργασία δεδομένων στα συστήματα γνώσης </vt:lpstr>
      <vt:lpstr>Συλλογιστική (Reasoning) </vt:lpstr>
      <vt:lpstr>Επίλυση προβλημάτων βασισμένη σε συλλογιστικές</vt:lpstr>
      <vt:lpstr>Είδη συλλογιστικής</vt:lpstr>
      <vt:lpstr>Παραδείγματα επαγωγικών συλλογισμών</vt:lpstr>
      <vt:lpstr>Τα παραδείγματα ως επαγωγικοί κανόνες</vt:lpstr>
      <vt:lpstr>Παράδειγμα απαγωγικού συλλογισμού</vt:lpstr>
      <vt:lpstr>Τα παράδειγμα ως απαγωγικά συμπεράσματα</vt:lpstr>
      <vt:lpstr>Παράδειγμα παραγωγικού συλλογισμού</vt:lpstr>
      <vt:lpstr>Παραγωγικός συλλογισμός</vt:lpstr>
      <vt:lpstr>Γενικό παράδειγμα (1 από 2)</vt:lpstr>
      <vt:lpstr>Γενικό παράδειγμα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81</cp:revision>
  <dcterms:created xsi:type="dcterms:W3CDTF">2014-02-24T12:35:17Z</dcterms:created>
  <dcterms:modified xsi:type="dcterms:W3CDTF">2015-02-25T08:48:31Z</dcterms:modified>
</cp:coreProperties>
</file>