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7" r:id="rId2"/>
    <p:sldMasterId id="2147483709" r:id="rId3"/>
    <p:sldMasterId id="2147483720" r:id="rId4"/>
  </p:sldMasterIdLst>
  <p:notesMasterIdLst>
    <p:notesMasterId r:id="rId138"/>
  </p:notesMasterIdLst>
  <p:handoutMasterIdLst>
    <p:handoutMasterId r:id="rId139"/>
  </p:handoutMasterIdLst>
  <p:sldIdLst>
    <p:sldId id="256" r:id="rId5"/>
    <p:sldId id="982" r:id="rId6"/>
    <p:sldId id="1149" r:id="rId7"/>
    <p:sldId id="1341" r:id="rId8"/>
    <p:sldId id="984" r:id="rId9"/>
    <p:sldId id="1150" r:id="rId10"/>
    <p:sldId id="1390" r:id="rId11"/>
    <p:sldId id="1391" r:id="rId12"/>
    <p:sldId id="1258" r:id="rId13"/>
    <p:sldId id="1402" r:id="rId14"/>
    <p:sldId id="1340" r:id="rId15"/>
    <p:sldId id="1473" r:id="rId16"/>
    <p:sldId id="1172" r:id="rId17"/>
    <p:sldId id="1175" r:id="rId18"/>
    <p:sldId id="1178" r:id="rId19"/>
    <p:sldId id="1196" r:id="rId20"/>
    <p:sldId id="1197" r:id="rId21"/>
    <p:sldId id="1198" r:id="rId22"/>
    <p:sldId id="1179" r:id="rId23"/>
    <p:sldId id="1216" r:id="rId24"/>
    <p:sldId id="1485" r:id="rId25"/>
    <p:sldId id="1222" r:id="rId26"/>
    <p:sldId id="1404" r:id="rId27"/>
    <p:sldId id="1405" r:id="rId28"/>
    <p:sldId id="1498" r:id="rId29"/>
    <p:sldId id="1410" r:id="rId30"/>
    <p:sldId id="1548" r:id="rId31"/>
    <p:sldId id="1549" r:id="rId32"/>
    <p:sldId id="1411" r:id="rId33"/>
    <p:sldId id="1412" r:id="rId34"/>
    <p:sldId id="1550" r:id="rId35"/>
    <p:sldId id="1353" r:id="rId36"/>
    <p:sldId id="1239" r:id="rId37"/>
    <p:sldId id="1478" r:id="rId38"/>
    <p:sldId id="1240" r:id="rId39"/>
    <p:sldId id="1241" r:id="rId40"/>
    <p:sldId id="1578" r:id="rId41"/>
    <p:sldId id="1580" r:id="rId42"/>
    <p:sldId id="1582" r:id="rId43"/>
    <p:sldId id="1585" r:id="rId44"/>
    <p:sldId id="1586" r:id="rId45"/>
    <p:sldId id="1587" r:id="rId46"/>
    <p:sldId id="1588" r:id="rId47"/>
    <p:sldId id="1589" r:id="rId48"/>
    <p:sldId id="1715" r:id="rId49"/>
    <p:sldId id="1717" r:id="rId50"/>
    <p:sldId id="1730" r:id="rId51"/>
    <p:sldId id="1797" r:id="rId52"/>
    <p:sldId id="1731" r:id="rId53"/>
    <p:sldId id="1798" r:id="rId54"/>
    <p:sldId id="1800" r:id="rId55"/>
    <p:sldId id="1760" r:id="rId56"/>
    <p:sldId id="1801" r:id="rId57"/>
    <p:sldId id="1610" r:id="rId58"/>
    <p:sldId id="1634" r:id="rId59"/>
    <p:sldId id="1679" r:id="rId60"/>
    <p:sldId id="1629" r:id="rId61"/>
    <p:sldId id="1625" r:id="rId62"/>
    <p:sldId id="1680" r:id="rId63"/>
    <p:sldId id="1681" r:id="rId64"/>
    <p:sldId id="1803" r:id="rId65"/>
    <p:sldId id="1739" r:id="rId66"/>
    <p:sldId id="1734" r:id="rId67"/>
    <p:sldId id="1524" r:id="rId68"/>
    <p:sldId id="1740" r:id="rId69"/>
    <p:sldId id="1761" r:id="rId70"/>
    <p:sldId id="1738" r:id="rId71"/>
    <p:sldId id="1678" r:id="rId72"/>
    <p:sldId id="1677" r:id="rId73"/>
    <p:sldId id="1806" r:id="rId74"/>
    <p:sldId id="1805" r:id="rId75"/>
    <p:sldId id="1782" r:id="rId76"/>
    <p:sldId id="1845" r:id="rId77"/>
    <p:sldId id="1768" r:id="rId78"/>
    <p:sldId id="1770" r:id="rId79"/>
    <p:sldId id="1774" r:id="rId80"/>
    <p:sldId id="1773" r:id="rId81"/>
    <p:sldId id="1772" r:id="rId82"/>
    <p:sldId id="1831" r:id="rId83"/>
    <p:sldId id="1838" r:id="rId84"/>
    <p:sldId id="1829" r:id="rId85"/>
    <p:sldId id="1836" r:id="rId86"/>
    <p:sldId id="1846" r:id="rId87"/>
    <p:sldId id="1821" r:id="rId88"/>
    <p:sldId id="1822" r:id="rId89"/>
    <p:sldId id="1847" r:id="rId90"/>
    <p:sldId id="1852" r:id="rId91"/>
    <p:sldId id="1853" r:id="rId92"/>
    <p:sldId id="1851" r:id="rId93"/>
    <p:sldId id="1857" r:id="rId94"/>
    <p:sldId id="1856" r:id="rId95"/>
    <p:sldId id="1859" r:id="rId96"/>
    <p:sldId id="1860" r:id="rId97"/>
    <p:sldId id="1858" r:id="rId98"/>
    <p:sldId id="1861" r:id="rId99"/>
    <p:sldId id="1862" r:id="rId100"/>
    <p:sldId id="1863" r:id="rId101"/>
    <p:sldId id="1864" r:id="rId102"/>
    <p:sldId id="1892" r:id="rId103"/>
    <p:sldId id="1894" r:id="rId104"/>
    <p:sldId id="1895" r:id="rId105"/>
    <p:sldId id="1897" r:id="rId106"/>
    <p:sldId id="1752" r:id="rId107"/>
    <p:sldId id="1456" r:id="rId108"/>
    <p:sldId id="1459" r:id="rId109"/>
    <p:sldId id="1460" r:id="rId110"/>
    <p:sldId id="1898" r:id="rId111"/>
    <p:sldId id="1461" r:id="rId112"/>
    <p:sldId id="1463" r:id="rId113"/>
    <p:sldId id="1464" r:id="rId114"/>
    <p:sldId id="1465" r:id="rId115"/>
    <p:sldId id="1466" r:id="rId116"/>
    <p:sldId id="1467" r:id="rId117"/>
    <p:sldId id="1879" r:id="rId118"/>
    <p:sldId id="1874" r:id="rId119"/>
    <p:sldId id="1869" r:id="rId120"/>
    <p:sldId id="1871" r:id="rId121"/>
    <p:sldId id="1872" r:id="rId122"/>
    <p:sldId id="1873" r:id="rId123"/>
    <p:sldId id="1865" r:id="rId124"/>
    <p:sldId id="1866" r:id="rId125"/>
    <p:sldId id="1867" r:id="rId126"/>
    <p:sldId id="1875" r:id="rId127"/>
    <p:sldId id="1882" r:id="rId128"/>
    <p:sldId id="1883" r:id="rId129"/>
    <p:sldId id="1876" r:id="rId130"/>
    <p:sldId id="1885" r:id="rId131"/>
    <p:sldId id="267" r:id="rId132"/>
    <p:sldId id="269" r:id="rId133"/>
    <p:sldId id="276" r:id="rId134"/>
    <p:sldId id="277" r:id="rId135"/>
    <p:sldId id="271" r:id="rId136"/>
    <p:sldId id="274" r:id="rId137"/>
  </p:sldIdLst>
  <p:sldSz cx="9144000" cy="6858000" type="screen4x3"/>
  <p:notesSz cx="7104063" cy="10234613"/>
  <p:custDataLst>
    <p:tags r:id="rId140"/>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400"/>
    <a:srgbClr val="C76DAA"/>
    <a:srgbClr val="FFFFFF"/>
    <a:srgbClr val="FF6600"/>
    <a:srgbClr val="FF99FF"/>
    <a:srgbClr val="FF33CC"/>
    <a:srgbClr val="333399"/>
    <a:srgbClr val="4545C3"/>
    <a:srgbClr val="CC3300"/>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8" autoAdjust="0"/>
    <p:restoredTop sz="89604" autoAdjust="0"/>
  </p:normalViewPr>
  <p:slideViewPr>
    <p:cSldViewPr>
      <p:cViewPr varScale="1">
        <p:scale>
          <a:sx n="99" d="100"/>
          <a:sy n="99" d="100"/>
        </p:scale>
        <p:origin x="-51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166"/>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6/11/2015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6/11/2015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40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52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60</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62</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80</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82</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83</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84</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91</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93</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1</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95</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99</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102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t>Μετά την 106</a:t>
            </a:r>
          </a:p>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106</a:t>
            </a:fld>
            <a:endParaRPr lang="el-GR">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126</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127</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128</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129</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131</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132</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14</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16</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18</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22</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31</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35</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pPr>
                <a:defRPr/>
              </a:pPr>
              <a:t>39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endParaRPr lang="el-GR"/>
          </a:p>
        </p:txBody>
      </p:sp>
      <p:sp>
        <p:nvSpPr>
          <p:cNvPr id="4" name="Θέση υποσέλιδου 3"/>
          <p:cNvSpPr>
            <a:spLocks noGrp="1"/>
          </p:cNvSpPr>
          <p:nvPr>
            <p:ph type="ftr" sz="quarter" idx="11"/>
          </p:nvPr>
        </p:nvSpPr>
        <p:spPr/>
        <p:txBody>
          <a:bodyPr/>
          <a:lstStyle/>
          <a:p>
            <a:pPr>
              <a:defRPr/>
            </a:pPr>
            <a:endParaRPr lang="el-G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2293470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07D5358A-A607-4A5D-BC1E-0B7C4621E5F8}" type="datetimeFigureOut">
              <a:rPr lang="el-GR" smtClean="0"/>
              <a:pPr/>
              <a:t>6/11/2015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4083248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7D5358A-A607-4A5D-BC1E-0B7C4621E5F8}" type="datetimeFigureOut">
              <a:rPr lang="el-GR" smtClean="0"/>
              <a:pPr/>
              <a:t>6/11/2015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93122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7D5358A-A607-4A5D-BC1E-0B7C4621E5F8}" type="datetimeFigureOut">
              <a:rPr lang="el-GR" smtClean="0"/>
              <a:pPr/>
              <a:t>6/11/2015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2063714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07D5358A-A607-4A5D-BC1E-0B7C4621E5F8}" type="datetimeFigureOut">
              <a:rPr lang="el-GR" smtClean="0"/>
              <a:pPr/>
              <a:t>6/11/2015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2000180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07D5358A-A607-4A5D-BC1E-0B7C4621E5F8}" type="datetimeFigureOut">
              <a:rPr lang="el-GR" smtClean="0"/>
              <a:pPr/>
              <a:t>6/11/2015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2838624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07D5358A-A607-4A5D-BC1E-0B7C4621E5F8}" type="datetimeFigureOut">
              <a:rPr lang="el-GR" smtClean="0"/>
              <a:pPr/>
              <a:t>6/11/2015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351079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7D5358A-A607-4A5D-BC1E-0B7C4621E5F8}" type="datetimeFigureOut">
              <a:rPr lang="el-GR" smtClean="0"/>
              <a:pPr/>
              <a:t>6/11/2015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1328638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7D5358A-A607-4A5D-BC1E-0B7C4621E5F8}" type="datetimeFigureOut">
              <a:rPr lang="el-GR" smtClean="0"/>
              <a:pPr/>
              <a:t>6/11/2015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21771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marL="342900" indent="-342900">
              <a:lnSpc>
                <a:spcPct val="112000"/>
              </a:lnSpc>
              <a:spcBef>
                <a:spcPts val="1200"/>
              </a:spcBef>
              <a:buFont typeface="Wingdings" panose="05000000000000000000" pitchFamily="2" charset="2"/>
              <a:buChar char="Ø"/>
              <a:defRPr sz="2400"/>
            </a:lvl1pPr>
            <a:lvl2pPr marL="742950" indent="-285750">
              <a:lnSpc>
                <a:spcPct val="112000"/>
              </a:lnSpc>
              <a:spcBef>
                <a:spcPts val="1200"/>
              </a:spcBef>
              <a:buFont typeface="Wingdings" panose="05000000000000000000" pitchFamily="2" charset="2"/>
              <a:buChar char="§"/>
              <a:defRPr sz="2400"/>
            </a:lvl2pPr>
            <a:lvl3pPr marL="1143000" indent="-228600">
              <a:lnSpc>
                <a:spcPct val="112000"/>
              </a:lnSpc>
              <a:spcBef>
                <a:spcPts val="1200"/>
              </a:spcBef>
              <a:buFont typeface="Courier New" panose="02070309020205020404" pitchFamily="49" charset="0"/>
              <a:buChar char="o"/>
              <a:defRPr sz="2400"/>
            </a:lvl3pPr>
            <a:lvl4pPr>
              <a:lnSpc>
                <a:spcPct val="112000"/>
              </a:lnSpc>
              <a:spcBef>
                <a:spcPts val="1200"/>
              </a:spcBef>
              <a:defRPr sz="2400"/>
            </a:lvl4pPr>
            <a:lvl5pPr>
              <a:lnSpc>
                <a:spcPct val="112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pic>
        <p:nvPicPr>
          <p:cNvPr id="7" name="Picture 3" descr="Λογότυπο Τεχνολογικού Ιδρύματος Αθήνας"/>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503" y="116632"/>
            <a:ext cx="682943" cy="6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7D5358A-A607-4A5D-BC1E-0B7C4621E5F8}" type="datetimeFigureOut">
              <a:rPr lang="el-GR" smtClean="0"/>
              <a:pPr/>
              <a:t>6/11/2015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2196557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7D5358A-A607-4A5D-BC1E-0B7C4621E5F8}" type="datetimeFigureOut">
              <a:rPr lang="el-GR" smtClean="0"/>
              <a:pPr/>
              <a:t>6/11/2015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937895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7D5358A-A607-4A5D-BC1E-0B7C4621E5F8}" type="datetimeFigureOut">
              <a:rPr lang="el-GR" smtClean="0"/>
              <a:pPr/>
              <a:t>6/11/2015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E0D945C-B89D-44C9-A771-6B6FE5176D12}" type="slidenum">
              <a:rPr lang="el-GR" smtClean="0"/>
              <a:pPr/>
              <a:t>‹#›</a:t>
            </a:fld>
            <a:endParaRPr lang="el-GR"/>
          </a:p>
        </p:txBody>
      </p:sp>
    </p:spTree>
    <p:extLst>
      <p:ext uri="{BB962C8B-B14F-4D97-AF65-F5344CB8AC3E}">
        <p14:creationId xmlns:p14="http://schemas.microsoft.com/office/powerpoint/2010/main" val="1816904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1178087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468076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991368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134266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089391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7490611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845836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406664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7640587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7235765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83610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3592276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280519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3341443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7544595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1104418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308645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2766914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606337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138670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5358A-A607-4A5D-BC1E-0B7C4621E5F8}" type="datetimeFigureOut">
              <a:rPr lang="el-GR" smtClean="0"/>
              <a:pPr/>
              <a:t>6/11/2015</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D945C-B89D-44C9-A771-6B6FE5176D12}" type="slidenum">
              <a:rPr lang="el-GR" smtClean="0"/>
              <a:pPr/>
              <a:t>‹#›</a:t>
            </a:fld>
            <a:endParaRPr lang="el-GR"/>
          </a:p>
        </p:txBody>
      </p:sp>
    </p:spTree>
    <p:extLst>
      <p:ext uri="{BB962C8B-B14F-4D97-AF65-F5344CB8AC3E}">
        <p14:creationId xmlns:p14="http://schemas.microsoft.com/office/powerpoint/2010/main" val="427213563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004700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162704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quora.com/Why-is-spinal-disc-replacement-often-unsuccessful"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fitnesspollenator.com/2015/01/brief-lessons-in-biomechanics-taking.html" TargetMode="External"/><Relationship Id="rId5" Type="http://schemas.openxmlformats.org/officeDocument/2006/relationships/image" Target="../media/image83.png"/><Relationship Id="rId4" Type="http://schemas.openxmlformats.org/officeDocument/2006/relationships/hyperlink" Target="http://www.iloencyclopaedia.org/part-i-47946/musculoskeletal-system/17-6-musculoskeletal-system/intervertebral-discs"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www.ilocis.org/documents/chpt6e.htm" TargetMode="External"/><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sfu.ca/~stever/kin380/lecture_outlines/Biomechanics_lifting_p1_1pp.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hyperlink" Target="http://www.sfu.ca/~stever/kin380/lecture_outlines/Biomechanics_lifting_p1_1pp.pdf"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thechiropracticimpactreport.com/november-2012/" TargetMode="External"/><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thechiropracticimpactreport.com/november-2012/" TargetMode="External"/><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08.xml.rels><?xml version="1.0" encoding="UTF-8" standalone="yes"?>
<Relationships xmlns="http://schemas.openxmlformats.org/package/2006/relationships"><Relationship Id="rId3" Type="http://schemas.openxmlformats.org/officeDocument/2006/relationships/hyperlink" Target="http://jonathanraymondwestlake.com/storage/images/manualHandling_sackGround_1.png?__SQUARESPACE_CACHEVERSION=1321268522514" TargetMode="External"/><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hyperlink" Target="http://edweb.sdsu.edu/people/arossett/pie/media/interventions/cheung_graphic5.gif" TargetMode="External"/><Relationship Id="rId4" Type="http://schemas.openxmlformats.org/officeDocument/2006/relationships/image" Target="../media/image92.gif"/></Relationships>
</file>

<file path=ppt/slides/_rels/slide109.xml.rels><?xml version="1.0" encoding="UTF-8" standalone="yes"?>
<Relationships xmlns="http://schemas.openxmlformats.org/package/2006/relationships"><Relationship Id="rId3" Type="http://schemas.openxmlformats.org/officeDocument/2006/relationships/hyperlink" Target="http://www.ninelives.com.au/man_handling.jpg" TargetMode="External"/><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hyperlink" Target="http://withoutdrugs.com/wp-content/uploads/2013/11/Wrong-Lifting.jpg" TargetMode="External"/><Relationship Id="rId5" Type="http://schemas.openxmlformats.org/officeDocument/2006/relationships/image" Target="../media/image95.jpeg"/><Relationship Id="rId4" Type="http://schemas.openxmlformats.org/officeDocument/2006/relationships/image" Target="../media/image94.jpeg"/></Relationships>
</file>

<file path=ppt/slides/_rels/slide11.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nationalvetcontent.edu.au/alfresco/d/d/workspace/SpacesStore/1e480d40-58e1-4ea2-ad9a-828accbd87ad/401/bctoolbox/rlo/ohs/image/manhandle.gif" TargetMode="External"/><Relationship Id="rId2" Type="http://schemas.openxmlformats.org/officeDocument/2006/relationships/image" Target="../media/image96.gif"/><Relationship Id="rId1" Type="http://schemas.openxmlformats.org/officeDocument/2006/relationships/slideLayout" Target="../slideLayouts/slideLayout2.xml"/><Relationship Id="rId5" Type="http://schemas.openxmlformats.org/officeDocument/2006/relationships/hyperlink" Target="http://coastalphysiotherapy.com.au/wp/wp-content/uploads/2013/04/manual_handling.jpg" TargetMode="External"/><Relationship Id="rId4" Type="http://schemas.openxmlformats.org/officeDocument/2006/relationships/image" Target="../media/image97.jpeg"/></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hyperlink" Target="http://www.hse.gov.uk/msd/mac/assess01.htm#a"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hyperlink" Target="http://www.hse.gov.uk/msd/mac/assess01.htm#a"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hyperlink" Target="http://www.hse.gov.uk/msd/mac/assess01.htm#a" TargetMode="External"/><Relationship Id="rId5" Type="http://schemas.openxmlformats.org/officeDocument/2006/relationships/image" Target="../media/image105.jpeg"/><Relationship Id="rId4" Type="http://schemas.openxmlformats.org/officeDocument/2006/relationships/image" Target="../media/image104.gif"/></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slideshare.net/dinhhiendino/acc-injuryprev2"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cnx.org/contents/ade6d462-b5d8-4103-a86f-a3c3ef304c11@1.22:66/College_Physics_for_Ceres"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thechiropracticimpactreport.com/november-2012/"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thechiropracticimpactreport.com/november-201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hyperlink" Target="http://www.squidoo.com/work-safety-tips" TargetMode="External"/><Relationship Id="rId4" Type="http://schemas.openxmlformats.org/officeDocument/2006/relationships/image" Target="../media/image115.jpe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716_Intervertebral_Disk.jpg"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https://creativecommons.org/licenses/by/3.0/deed.en" TargetMode="External"/><Relationship Id="rId4" Type="http://schemas.openxmlformats.org/officeDocument/2006/relationships/hyperlink" Target="https://commons.wikimedia.org/wiki/User:CFCF"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11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Gray298.png"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commons.wikimedia.org/wiki/User:File_Upload_Bot_(Magnus_Mansk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intechopen.com/books/gene-therapy-applications/potential-gene-therapy-for-intervertebral-disc-degenerati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intechopen.com/books/gene-therapy-applications/potential-gene-therapy-for-intervertebral-disc-degenera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intechopen.com/books/gene-therapy-applications/potential-gene-therapy-for-intervertebral-disc-degener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timalmovementpt.wordpres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medical-dictionary.thefreedictionary.com/osteoporosi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intechopen.com/books/gene-therapy-applications/potential-gene-therapy-for-intervertebral-disc-degenerati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ntechopen.com/books/gene-therapy-applications/potential-gene-therapy-for-intervertebral-disc-degeneration"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ntechopen.com/books/low-back-painpathogenesis-and-treatment/nonfusion-techniques-for-degenerative-lumbar-diseases-treatment"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hyperlink" Target="http://i1050.photobucket.com/albums/s401/dfeaton/perez_lumbar_d.jpg" TargetMode="Externa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hyperlink" Target="http://i1050.photobucket.com/albums/s401/dfeaton/perez_lumbar_d.jpg" TargetMode="Externa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mmons.wikimedia.org/wiki/User:Anuskafm" TargetMode="External"/><Relationship Id="rId2" Type="http://schemas.openxmlformats.org/officeDocument/2006/relationships/hyperlink" Target="https://commons.wikimedia.org/wiki/File:ACDF_oblique_annotated_english.svg"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creativecommons.org/licenses/by-sa/3.0/deed.e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lideshare.net/venus88/biomechanics-of-lumbar-spine"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pineuniverse.com/conditions/herniated-disc/lumbar-herniated-disc"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slideshare.net/drambrish/spinal-anatomy-and-biomechanics?next_slideshow=1"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slideshare.net/dinhhiendino/acc-injuryprev2"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slideshare.net/pankajnsurange/anatomy-of-spine"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mmons.wikimedia.org/wiki/File:Sobo_1909_208.png"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commons.wikimedia.org/wiki/User:CFC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Cervical_vertebra_english.png"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s://commons.wikimedia.org/w/index.php?title=User:Debivort&amp;action=edit&amp;redlink=1"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iadms.org/?32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www.slideshare.net/dinhhiendino/acc-injuryprev2"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chiropracticforlife.com/blog/b_16724_are_you_sitting_properly.html"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chiropracticforlife.com/blog/b_16724_are_you_sitting_properly.html"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hiropracticforlife.com/blog/b_16724_are_you_sitting_properly.html"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quizlet.com/30907788/fall-2013-block-iii-short-leg-syndrome-flash-card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fitnesspollenator.com/2015_01_01_archive.html"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lowerback-injuryprevention.wikispaces.com/4)+Compressive+&amp;+Shear+Forces+in+the+Lumbar+Spine"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back.com.msb.medtronic.com/causes-mechanical-degenerative.html" TargetMode="Externa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hyperlink" Target="http://lowerback-injuryprevention.wikispaces.com/4)+Compressive+&amp;+Shear+Forces+in+the+Lumbar+Spine"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Spinal_cord_diagram_KIN_412.png"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s://commons.wikimedia.org/w/index.php?title=User:Page_tfw&amp;action=edit&amp;redlink=1"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chiro.org/ACAPress/Body_Alignment.html"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cnx.org/contents/ade6d462-b5d8-4103-a86f-a3c3ef304c11@1.22:66/College_Physics_for_Ceres"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chiro.org/ACAPress/Body_Alignment.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curingchronicpain.com/pain-all-over-my-back-an-alignment-problem-that-can-be-cured" TargetMode="Externa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www.slideshare.net/drambrish/spinal-anatomy-and-biomechanics?next_slideshow=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cnx.org/contents/6f7606e8-f229-46a7-9ff2-aceb7f0179a3@6/Axial-Muscles-of-the-Abdominal" TargetMode="Externa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hyperlink" Target="http://creativecommons.org/licenses/by/4.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eorthopod.com/lumbar-spine-anatomy/topic/86"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creativecommons.org/licenses/by/4.0/" TargetMode="External"/><Relationship Id="rId4" Type="http://schemas.openxmlformats.org/officeDocument/2006/relationships/hyperlink" Target="http://cnx.org/contents/6f7606e8-f229-46a7-9ff2-aceb7f0179a3@6/Axial-Muscles-of-the-Abdomina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hyperlink" Target="http://creativecommons.org/licenses/by/4.0/" TargetMode="External"/><Relationship Id="rId5" Type="http://schemas.openxmlformats.org/officeDocument/2006/relationships/hyperlink" Target="http://cnx.org/contents/6f7606e8-f229-46a7-9ff2-aceb7f0179a3@6/Axial-Muscles-of-the-Abdominal" TargetMode="Externa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Illu_vertebral_column.jpg"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ommons.wikimedia.org/wiki/User:Arcadia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educacionfisicamaruxamallo.wikispaces.com/The+human+body."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thepregnancycentre.com.au/post-pregnancy/exercise/what-are-the-pelvic-floor-muscles-and-what-do-they" TargetMode="External"/><Relationship Id="rId5" Type="http://schemas.openxmlformats.org/officeDocument/2006/relationships/image" Target="../media/image51.jpeg"/><Relationship Id="rId4" Type="http://schemas.openxmlformats.org/officeDocument/2006/relationships/hyperlink" Target="http://brentbrookbush.com/intrinsic-stabilization-subsyste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ducacionfisicamaruxamallo.wikispaces.com/The+human+body."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chiro.org/ACAPress/General_Causes_and_Potential_Effects.html"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hyperlink" Target="http://www.chiro.org/ACAPress/General_Causes_and_Potential_Effects.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thechiropracticimpactreport.com/november-2012/" TargetMode="Externa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chagrinvalleywellness.com/blog/archives/08-2012"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pinterest.com/askdlfsajdklva/sway-back/" TargetMode="External"/><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teamchiroames.com/uploads/1/5/0/7/15072238/8131731_orig.png?312" TargetMode="External"/><Relationship Id="rId1" Type="http://schemas.openxmlformats.org/officeDocument/2006/relationships/slideLayout" Target="../slideLayouts/slideLayout2.xml"/><Relationship Id="rId4" Type="http://schemas.openxmlformats.org/officeDocument/2006/relationships/hyperlink" Target="http://www.teamchiroames.com/blog/category/innjuries"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flickr.com/photos/sportex/8271843513" TargetMode="External"/><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hyperlink" Target="https://creativecommons.org/licenses/by-nd/2.0/" TargetMode="External"/><Relationship Id="rId4" Type="http://schemas.openxmlformats.org/officeDocument/2006/relationships/hyperlink" Target="https://www.flickr.com/photos/sportex/"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acefitness.org/blog/2909/set-it-straight"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fixtheneck.com/posture.html"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fixtheneck.com/posture.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hyperlink" Target="http://www.slideshare.net/venus88/biomechanics-of-lumbar-spine" TargetMode="External"/><Relationship Id="rId4" Type="http://schemas.openxmlformats.org/officeDocument/2006/relationships/hyperlink" Target="http://fixtheneck.com/posture.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hyperlink" Target="http://fixtheneck.com/posture.html" TargetMode="External"/><Relationship Id="rId4" Type="http://schemas.openxmlformats.org/officeDocument/2006/relationships/hyperlink" Target="http://www.gutierrezchiropractic.com/what-is-swayback-and-how-can-it-be-treated"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hyperlink" Target="http://fixtheneck.com/posture.html" TargetMode="External"/><Relationship Id="rId4" Type="http://schemas.openxmlformats.org/officeDocument/2006/relationships/hyperlink" Target="http://www.slideshare.net/venus88/biomechanics-of-lumbar-spin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lower-backpain.blogspot.gr/2013/03/lumbar-pelvic-rhythm.html" TargetMode="External"/><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principlefourosteopathy.com/wp-content/uploads/2014/07/Lifting-300x233.jpg"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croydonpgmc.co.uk/wp-content/uploads/good-bad-postures.gif" TargetMode="External"/><Relationship Id="rId5" Type="http://schemas.openxmlformats.org/officeDocument/2006/relationships/image" Target="../media/image68.gif"/><Relationship Id="rId4" Type="http://schemas.openxmlformats.org/officeDocument/2006/relationships/hyperlink" Target="http://www.slideshare.net/dinhhiendino/acc-injuryprev2"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slideshare.net/venus88/biomechanics-of-lumbar-spin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lowerbackyoga.com/VideoImage/Images_New/hip%20flexion2.jpg"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ergonomics4schools.com/lzone/work.htm"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chiro.org/ACAPress/Body_Alignment.html"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chiro.org/ACAPress/Body_Alignment.html" TargetMode="External"/><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magicalrobot.org/BeingHuman/wp-content/uploads/2011/04/neutral_pelvis1-e1303515616739.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hyperlink" Target="http://www.magicalrobot.org/BeingHuman/wpcontent/uploads/2011/04/short_hamstringse1303625610624.jpg"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pt.ntu.edu.tw/hmchai/bm03/BMoccupation/SeatedWork.htm"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croydonpgmc.co.uk/wp-content/uploads/good-bad-postures.gif"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http://nycstructuralintegration.com/wp-content/uploads/2012/06/bad-posture_at_desks.gif" TargetMode="External"/><Relationship Id="rId3" Type="http://schemas.openxmlformats.org/officeDocument/2006/relationships/image" Target="../media/image78.jpeg"/><Relationship Id="rId7" Type="http://schemas.openxmlformats.org/officeDocument/2006/relationships/image" Target="../media/image68.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croydonpgmc.co.uk/wp-content/uploads/good-bad-postures.gif" TargetMode="External"/><Relationship Id="rId5" Type="http://schemas.openxmlformats.org/officeDocument/2006/relationships/image" Target="../media/image79.gif"/><Relationship Id="rId4" Type="http://schemas.openxmlformats.org/officeDocument/2006/relationships/hyperlink" Target="http://www.yogaback.com/The_YogaBack_for_Driving/problems-with-lumbar-support.html"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slideshare.net/dinhhiendino/acc-injuryprev2"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quora.com/Posture/Do-you-think-that-I-am-hurting-my-back-by-slouching"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Βιολογική Μηχανική </a:t>
            </a:r>
            <a:br>
              <a:rPr lang="el-GR" sz="3600" b="1" dirty="0" smtClean="0">
                <a:solidFill>
                  <a:schemeClr val="tx1"/>
                </a:solidFill>
                <a:latin typeface="+mn-lt"/>
              </a:rPr>
            </a:br>
            <a:r>
              <a:rPr lang="el-GR" sz="3600" b="1" dirty="0" smtClean="0">
                <a:solidFill>
                  <a:schemeClr val="tx1"/>
                </a:solidFill>
                <a:latin typeface="+mn-lt"/>
              </a:rPr>
              <a:t> Εργονομία</a:t>
            </a:r>
            <a:r>
              <a:rPr lang="en-US" sz="3600" b="1" dirty="0" smtClean="0">
                <a:solidFill>
                  <a:schemeClr val="tx1"/>
                </a:solidFill>
                <a:latin typeface="+mn-lt"/>
              </a:rPr>
              <a:t> (</a:t>
            </a:r>
            <a:r>
              <a:rPr lang="el-GR" sz="3600" b="1" dirty="0" smtClean="0">
                <a:solidFill>
                  <a:schemeClr val="tx1"/>
                </a:solidFill>
                <a:latin typeface="+mn-lt"/>
              </a:rPr>
              <a:t>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a:bodyPr>
          <a:lstStyle/>
          <a:p>
            <a:pPr lvl="0">
              <a:spcBef>
                <a:spcPts val="0"/>
              </a:spcBef>
              <a:spcAft>
                <a:spcPts val="1200"/>
              </a:spcAft>
            </a:pPr>
            <a:r>
              <a:rPr lang="el-GR" sz="2600" b="1" dirty="0" smtClean="0"/>
              <a:t>Ενότητα </a:t>
            </a:r>
            <a:r>
              <a:rPr lang="en-US" sz="2600" b="1" dirty="0" smtClean="0"/>
              <a:t>10</a:t>
            </a:r>
            <a:r>
              <a:rPr lang="el-GR" sz="2600" dirty="0" smtClean="0"/>
              <a:t>: </a:t>
            </a:r>
            <a:r>
              <a:rPr lang="el-GR" sz="2600" smtClean="0"/>
              <a:t>Σπονδυλική Στήλη (</a:t>
            </a:r>
            <a:r>
              <a:rPr lang="el-GR" sz="2600" dirty="0" smtClean="0"/>
              <a:t>α’ μέρος)</a:t>
            </a:r>
            <a:endParaRPr lang="en-US" sz="2600" dirty="0"/>
          </a:p>
          <a:p>
            <a:r>
              <a:rPr lang="el-GR" sz="2200" dirty="0"/>
              <a:t>Δωροθέα Μακρυγιάννη</a:t>
            </a:r>
            <a:r>
              <a:rPr lang="en-US" sz="2200" dirty="0"/>
              <a:t> Pt MSc</a:t>
            </a:r>
            <a:endParaRPr lang="el-GR" sz="2200" dirty="0"/>
          </a:p>
          <a:p>
            <a:r>
              <a:rPr lang="el-GR" sz="2200" dirty="0"/>
              <a:t>Τμήμα </a:t>
            </a:r>
            <a:r>
              <a:rPr lang="el-GR" sz="2200" dirty="0" smtClean="0"/>
              <a:t>Φυσικοθεραπείας</a:t>
            </a:r>
            <a:endParaRPr lang="el-GR" sz="2200" dirty="0"/>
          </a:p>
        </p:txBody>
      </p:sp>
      <p:pic>
        <p:nvPicPr>
          <p:cNvPr id="6" name="Picture 5" descr="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a:t>Πρόσθιο Τμήμα </a:t>
            </a:r>
            <a:r>
              <a:rPr lang="el-GR" sz="3200" b="0" dirty="0" smtClean="0"/>
              <a:t>2/2</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sp>
        <p:nvSpPr>
          <p:cNvPr id="5" name="4 - Θέση περιεχομένου"/>
          <p:cNvSpPr>
            <a:spLocks noGrp="1"/>
          </p:cNvSpPr>
          <p:nvPr>
            <p:ph idx="1"/>
          </p:nvPr>
        </p:nvSpPr>
        <p:spPr>
          <a:xfrm>
            <a:off x="1133872" y="6525220"/>
            <a:ext cx="3707904" cy="288156"/>
          </a:xfrm>
          <a:prstGeom prst="rect">
            <a:avLst/>
          </a:prstGeom>
        </p:spPr>
        <p:txBody>
          <a:bodyPr wrap="square">
            <a:spAutoFit/>
          </a:bodyPr>
          <a:lstStyle/>
          <a:p>
            <a:pPr algn="ctr">
              <a:buNone/>
            </a:pPr>
            <a:r>
              <a:rPr lang="en-US" sz="1200" dirty="0" smtClean="0">
                <a:hlinkClick r:id="rId2"/>
              </a:rPr>
              <a:t>quora.com</a:t>
            </a:r>
            <a:endParaRPr lang="el-GR" sz="1200" dirty="0"/>
          </a:p>
        </p:txBody>
      </p:sp>
      <p:grpSp>
        <p:nvGrpSpPr>
          <p:cNvPr id="3" name="12 - Ομάδα"/>
          <p:cNvGrpSpPr/>
          <p:nvPr/>
        </p:nvGrpSpPr>
        <p:grpSpPr>
          <a:xfrm>
            <a:off x="395536" y="1196752"/>
            <a:ext cx="5184576" cy="5256584"/>
            <a:chOff x="539552" y="1052736"/>
            <a:chExt cx="5184576" cy="5400600"/>
          </a:xfrm>
        </p:grpSpPr>
        <p:pic>
          <p:nvPicPr>
            <p:cNvPr id="6" name="Picture 8" descr="https://qph.is.quoracdn.net/main-qimg-9f1c8ae32b9b6460812cd6977e05cd23?convert_to_webp=true"/>
            <p:cNvPicPr>
              <a:picLocks noChangeAspect="1" noChangeArrowheads="1"/>
            </p:cNvPicPr>
            <p:nvPr/>
          </p:nvPicPr>
          <p:blipFill>
            <a:blip r:embed="rId3" cstate="print"/>
            <a:srcRect l="2326" t="2070" r="39628" b="17206"/>
            <a:stretch>
              <a:fillRect/>
            </a:stretch>
          </p:blipFill>
          <p:spPr bwMode="auto">
            <a:xfrm>
              <a:off x="539552" y="1052736"/>
              <a:ext cx="5184576" cy="5400600"/>
            </a:xfrm>
            <a:prstGeom prst="rect">
              <a:avLst/>
            </a:prstGeom>
            <a:noFill/>
            <a:ln w="38100">
              <a:solidFill>
                <a:srgbClr val="0070C0"/>
              </a:solidFill>
            </a:ln>
          </p:spPr>
        </p:pic>
        <p:sp>
          <p:nvSpPr>
            <p:cNvPr id="7" name="6 - Έλλειψη"/>
            <p:cNvSpPr/>
            <p:nvPr/>
          </p:nvSpPr>
          <p:spPr>
            <a:xfrm>
              <a:off x="3347864" y="3933056"/>
              <a:ext cx="360040" cy="3600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8" name="7 - Έλλειψη"/>
            <p:cNvSpPr/>
            <p:nvPr/>
          </p:nvSpPr>
          <p:spPr>
            <a:xfrm>
              <a:off x="1619672" y="4077072"/>
              <a:ext cx="432048" cy="3600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9" name="8 - Έλλειψη"/>
            <p:cNvSpPr/>
            <p:nvPr/>
          </p:nvSpPr>
          <p:spPr>
            <a:xfrm>
              <a:off x="5220072" y="4221088"/>
              <a:ext cx="360040" cy="28803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l-GR" dirty="0"/>
            </a:p>
          </p:txBody>
        </p:sp>
        <p:sp>
          <p:nvSpPr>
            <p:cNvPr id="10" name="9 - Στρογγυλεμένο ορθογώνιο"/>
            <p:cNvSpPr/>
            <p:nvPr/>
          </p:nvSpPr>
          <p:spPr>
            <a:xfrm rot="547591">
              <a:off x="4491820" y="2346083"/>
              <a:ext cx="1206500" cy="4862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2267744" y="1124744"/>
              <a:ext cx="2160240" cy="5118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2 - Θέση περιεχομένου"/>
          <p:cNvSpPr txBox="1">
            <a:spLocks/>
          </p:cNvSpPr>
          <p:nvPr/>
        </p:nvSpPr>
        <p:spPr>
          <a:xfrm>
            <a:off x="3779912" y="1556792"/>
            <a:ext cx="1800200" cy="288032"/>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pPr>
            <a:r>
              <a:rPr lang="el-GR" sz="1600" b="1" dirty="0" smtClean="0">
                <a:latin typeface="+mn-lt"/>
              </a:rPr>
              <a:t>2.</a:t>
            </a:r>
            <a:r>
              <a:rPr kumimoji="0" lang="en-US" sz="16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1600" b="1" i="0" u="none" strike="noStrike" kern="1200" cap="none" spc="0" normalizeH="0" baseline="0" noProof="0" dirty="0" smtClean="0">
                <a:ln>
                  <a:noFill/>
                </a:ln>
                <a:solidFill>
                  <a:schemeClr val="tx1"/>
                </a:solidFill>
                <a:effectLst/>
                <a:uLnTx/>
                <a:uFillTx/>
                <a:latin typeface="+mn-lt"/>
                <a:ea typeface="+mn-ea"/>
                <a:cs typeface="+mn-cs"/>
              </a:rPr>
              <a:t>Άξονας</a:t>
            </a:r>
            <a:r>
              <a:rPr lang="el-GR" sz="1600" b="1" dirty="0" smtClean="0">
                <a:latin typeface="+mn-lt"/>
              </a:rPr>
              <a:t> </a:t>
            </a:r>
            <a:r>
              <a:rPr kumimoji="0" lang="el-GR" sz="1600" b="1" i="0" u="none" strike="noStrike" kern="1200" cap="none" spc="0" normalizeH="0" noProof="0" dirty="0" smtClean="0">
                <a:ln>
                  <a:noFill/>
                </a:ln>
                <a:solidFill>
                  <a:schemeClr val="tx1"/>
                </a:solidFill>
                <a:effectLst/>
                <a:uLnTx/>
                <a:uFillTx/>
                <a:latin typeface="+mn-lt"/>
                <a:ea typeface="+mn-ea"/>
                <a:cs typeface="+mn-cs"/>
              </a:rPr>
              <a:t>κίνησης</a:t>
            </a:r>
            <a:endParaRPr kumimoji="0" lang="el-GR"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14" name="2 - Θέση περιεχομένου"/>
          <p:cNvSpPr txBox="1">
            <a:spLocks/>
          </p:cNvSpPr>
          <p:nvPr/>
        </p:nvSpPr>
        <p:spPr>
          <a:xfrm>
            <a:off x="5796136" y="1124744"/>
            <a:ext cx="2808312" cy="4392488"/>
          </a:xfrm>
          <a:prstGeom prst="rect">
            <a:avLst/>
          </a:prstGeom>
        </p:spPr>
        <p:txBody>
          <a:bodyPr vert="horz" lIns="91440" tIns="45720" rIns="91440" bIns="45720" rtlCol="0">
            <a:normAutofit/>
          </a:bodyPr>
          <a:lstStyle/>
          <a:p>
            <a:pPr marL="342900" lvl="0" indent="-342900" fontAlgn="auto">
              <a:lnSpc>
                <a:spcPct val="112000"/>
              </a:lnSpc>
              <a:spcBef>
                <a:spcPts val="1200"/>
              </a:spcBef>
              <a:spcAft>
                <a:spcPts val="0"/>
              </a:spcAft>
            </a:pPr>
            <a:endParaRPr kumimoji="0" lang="el-GR"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2 - Θέση περιεχομένου"/>
          <p:cNvSpPr txBox="1">
            <a:spLocks/>
          </p:cNvSpPr>
          <p:nvPr/>
        </p:nvSpPr>
        <p:spPr>
          <a:xfrm>
            <a:off x="2771800" y="1196752"/>
            <a:ext cx="2808312" cy="360040"/>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600" b="1" i="0" u="none" strike="noStrike" kern="1200" cap="none" spc="0" normalizeH="0" baseline="0" noProof="0" dirty="0" smtClean="0">
                <a:ln>
                  <a:noFill/>
                </a:ln>
                <a:solidFill>
                  <a:schemeClr val="tx1"/>
                </a:solidFill>
                <a:effectLst/>
                <a:uLnTx/>
                <a:uFillTx/>
                <a:latin typeface="+mn-lt"/>
                <a:ea typeface="+mn-ea"/>
                <a:cs typeface="+mn-cs"/>
              </a:rPr>
              <a:t>1.</a:t>
            </a:r>
            <a:r>
              <a:rPr lang="el-GR" sz="1600" b="1" dirty="0" smtClean="0">
                <a:latin typeface="+mn-lt"/>
              </a:rPr>
              <a:t> Μεσοσπονδύλιος δίσκος</a:t>
            </a:r>
            <a:endParaRPr kumimoji="0" lang="el-GR"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16" name="2 - Θέση περιεχομένου"/>
          <p:cNvSpPr txBox="1">
            <a:spLocks/>
          </p:cNvSpPr>
          <p:nvPr/>
        </p:nvSpPr>
        <p:spPr>
          <a:xfrm>
            <a:off x="4644008" y="1916832"/>
            <a:ext cx="864096" cy="288032"/>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pPr>
            <a:r>
              <a:rPr lang="en-US" sz="1600" b="1" dirty="0" smtClean="0">
                <a:latin typeface="+mn-lt"/>
              </a:rPr>
              <a:t>3.</a:t>
            </a:r>
            <a:r>
              <a:rPr lang="el-GR" sz="1600" b="1" dirty="0" smtClean="0">
                <a:latin typeface="+mn-lt"/>
              </a:rPr>
              <a:t>Μύες</a:t>
            </a:r>
            <a:endParaRPr kumimoji="0" lang="el-GR"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17" name="2 - Θέση περιεχομένου"/>
          <p:cNvSpPr txBox="1">
            <a:spLocks/>
          </p:cNvSpPr>
          <p:nvPr/>
        </p:nvSpPr>
        <p:spPr>
          <a:xfrm>
            <a:off x="5724128" y="1196752"/>
            <a:ext cx="3168352" cy="4608512"/>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Σε άσκηση συμπιεστικών φορτίων,</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το σπονδυλικό σώμα ενδίδει πριν από τον μεσοσπονδύλιο δίσκο.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Μετά την αποκατάστασή του όμως,</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αντέχει πολύ μικρότερα φορτία.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Φόρτιση </a:t>
            </a:r>
            <a:r>
              <a:rPr lang="el-GR" sz="3000" b="0" dirty="0" smtClean="0"/>
              <a:t>Γράφημα </a:t>
            </a:r>
            <a:endParaRPr lang="el-GR" sz="30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99</a:t>
            </a:fld>
            <a:endParaRPr lang="el-GR"/>
          </a:p>
        </p:txBody>
      </p:sp>
      <p:pic>
        <p:nvPicPr>
          <p:cNvPr id="5" name="Picture 4" descr="MUS020F4"/>
          <p:cNvPicPr>
            <a:picLocks noGrp="1" noChangeAspect="1" noChangeArrowheads="1"/>
          </p:cNvPicPr>
          <p:nvPr>
            <p:ph idx="1"/>
          </p:nvPr>
        </p:nvPicPr>
        <p:blipFill>
          <a:blip r:embed="rId3" cstate="print"/>
          <a:srcRect t="5230" b="11020"/>
          <a:stretch>
            <a:fillRect/>
          </a:stretch>
        </p:blipFill>
        <p:spPr bwMode="auto">
          <a:xfrm>
            <a:off x="611560" y="1124744"/>
            <a:ext cx="4384389" cy="5431807"/>
          </a:xfrm>
          <a:prstGeom prst="rect">
            <a:avLst/>
          </a:prstGeom>
          <a:noFill/>
          <a:ln w="9525">
            <a:solidFill>
              <a:srgbClr val="002060"/>
            </a:solidFill>
            <a:miter lim="800000"/>
            <a:headEnd/>
            <a:tailEnd/>
          </a:ln>
        </p:spPr>
      </p:pic>
      <p:sp>
        <p:nvSpPr>
          <p:cNvPr id="3" name="Ορθογώνιο 2"/>
          <p:cNvSpPr/>
          <p:nvPr/>
        </p:nvSpPr>
        <p:spPr>
          <a:xfrm>
            <a:off x="1547664" y="6566564"/>
            <a:ext cx="2213992" cy="276999"/>
          </a:xfrm>
          <a:prstGeom prst="rect">
            <a:avLst/>
          </a:prstGeom>
        </p:spPr>
        <p:txBody>
          <a:bodyPr wrap="square">
            <a:spAutoFit/>
          </a:bodyPr>
          <a:lstStyle/>
          <a:p>
            <a:pPr algn="ctr"/>
            <a:r>
              <a:rPr lang="en-US" sz="1200" dirty="0" smtClean="0">
                <a:latin typeface="+mn-lt"/>
                <a:hlinkClick r:id="rId4"/>
              </a:rPr>
              <a:t>iloencyclopaedia.org</a:t>
            </a:r>
            <a:endParaRPr lang="el-GR" sz="1200" dirty="0">
              <a:latin typeface="+mn-lt"/>
            </a:endParaRPr>
          </a:p>
        </p:txBody>
      </p:sp>
      <p:pic>
        <p:nvPicPr>
          <p:cNvPr id="1026" name="Picture 2" descr="http://2.bp.blogspot.com/-czKah4tovaU/VLhn1P_91vI/AAAAAAAAB4o/M1fNA1ZsQzw/s1600/Screen%2BShot%2B2015-01-15%2Bat%2B8.20.56%2BP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430" y="1124744"/>
            <a:ext cx="3495675" cy="3143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5236430" y="4221088"/>
            <a:ext cx="3495675" cy="276999"/>
          </a:xfrm>
          <a:prstGeom prst="rect">
            <a:avLst/>
          </a:prstGeom>
        </p:spPr>
        <p:txBody>
          <a:bodyPr wrap="square">
            <a:spAutoFit/>
          </a:bodyPr>
          <a:lstStyle/>
          <a:p>
            <a:pPr algn="ctr"/>
            <a:r>
              <a:rPr lang="en-US" sz="1200" dirty="0" smtClean="0">
                <a:latin typeface="+mn-lt"/>
                <a:hlinkClick r:id="rId6"/>
              </a:rPr>
              <a:t>fitnesspollenator.com</a:t>
            </a:r>
            <a:endParaRPr lang="el-GR" sz="1200" dirty="0">
              <a:latin typeface="+mn-lt"/>
            </a:endParaRPr>
          </a:p>
        </p:txBody>
      </p:sp>
      <p:sp>
        <p:nvSpPr>
          <p:cNvPr id="8" name="2 - Θέση περιεχομένου"/>
          <p:cNvSpPr txBox="1">
            <a:spLocks/>
          </p:cNvSpPr>
          <p:nvPr/>
        </p:nvSpPr>
        <p:spPr>
          <a:xfrm>
            <a:off x="5236430" y="4406324"/>
            <a:ext cx="3744416" cy="216024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Γίνεται σύγκριση των φορτίσεων με το κορμό σε διαφορετικές θέσεις σε κατάκλιση,</a:t>
            </a:r>
            <a:r>
              <a:rPr kumimoji="0" lang="el-GR" sz="2400" b="0" i="0" u="none" strike="noStrike" kern="1200" cap="none" spc="0" normalizeH="0" noProof="0" dirty="0" smtClean="0">
                <a:ln>
                  <a:noFill/>
                </a:ln>
                <a:solidFill>
                  <a:schemeClr val="tx1"/>
                </a:solidFill>
                <a:effectLst/>
                <a:uLnTx/>
                <a:uFillTx/>
                <a:latin typeface="+mn-lt"/>
                <a:ea typeface="+mn-ea"/>
                <a:cs typeface="+mn-cs"/>
              </a:rPr>
              <a:t> όρθια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και καθιστή θέση.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r>
              <a:rPr lang="en-US" sz="3600" dirty="0" err="1"/>
              <a:t>Nachemson</a:t>
            </a:r>
            <a:r>
              <a:rPr lang="en-US" sz="3600" dirty="0"/>
              <a:t>/</a:t>
            </a:r>
            <a:r>
              <a:rPr lang="el-GR" sz="3600" dirty="0"/>
              <a:t> </a:t>
            </a:r>
            <a:r>
              <a:rPr lang="en-US" sz="3600" dirty="0"/>
              <a:t>Wilke</a:t>
            </a:r>
            <a:endParaRPr lang="el-GR" sz="3200" dirty="0" smtClean="0"/>
          </a:p>
        </p:txBody>
      </p:sp>
      <p:pic>
        <p:nvPicPr>
          <p:cNvPr id="56324" name="Picture 4" descr="img_0215"/>
          <p:cNvPicPr>
            <a:picLocks noChangeAspect="1" noChangeArrowheads="1"/>
          </p:cNvPicPr>
          <p:nvPr/>
        </p:nvPicPr>
        <p:blipFill>
          <a:blip r:embed="rId2" cstate="print"/>
          <a:srcRect l="6303" r="3231"/>
          <a:stretch>
            <a:fillRect/>
          </a:stretch>
        </p:blipFill>
        <p:spPr bwMode="auto">
          <a:xfrm>
            <a:off x="539552" y="1196752"/>
            <a:ext cx="6048672" cy="5260085"/>
          </a:xfrm>
          <a:prstGeom prst="rect">
            <a:avLst/>
          </a:prstGeom>
          <a:noFill/>
          <a:ln w="3175">
            <a:solidFill>
              <a:srgbClr val="002060"/>
            </a:solidFill>
            <a:miter lim="800000"/>
            <a:headEnd/>
            <a:tailEnd/>
          </a:ln>
        </p:spPr>
      </p:pic>
      <p:sp>
        <p:nvSpPr>
          <p:cNvPr id="5" name="4 - Ορθογώνιο"/>
          <p:cNvSpPr/>
          <p:nvPr/>
        </p:nvSpPr>
        <p:spPr>
          <a:xfrm>
            <a:off x="2699792" y="6456837"/>
            <a:ext cx="1728192" cy="276999"/>
          </a:xfrm>
          <a:prstGeom prst="rect">
            <a:avLst/>
          </a:prstGeom>
        </p:spPr>
        <p:txBody>
          <a:bodyPr wrap="square">
            <a:spAutoFit/>
          </a:bodyPr>
          <a:lstStyle/>
          <a:p>
            <a:pPr algn="ctr"/>
            <a:r>
              <a:rPr lang="en-US" sz="1200" dirty="0" smtClean="0">
                <a:latin typeface="+mn-lt"/>
                <a:hlinkClick r:id="rId3"/>
              </a:rPr>
              <a:t>ilocis.org</a:t>
            </a:r>
            <a:endParaRPr lang="el-GR" sz="1200" dirty="0">
              <a:latin typeface="+mn-lt"/>
            </a:endParaRPr>
          </a:p>
        </p:txBody>
      </p:sp>
      <p:sp>
        <p:nvSpPr>
          <p:cNvPr id="6" name="3 - Θέση αριθμού διαφάνειας"/>
          <p:cNvSpPr>
            <a:spLocks noGrp="1"/>
          </p:cNvSpPr>
          <p:nvPr>
            <p:ph type="sldNum" sz="quarter" idx="12"/>
          </p:nvPr>
        </p:nvSpPr>
        <p:spPr>
          <a:xfrm>
            <a:off x="6553200" y="6356350"/>
            <a:ext cx="2133600" cy="365125"/>
          </a:xfrm>
        </p:spPr>
        <p:txBody>
          <a:bodyPr/>
          <a:lstStyle/>
          <a:p>
            <a:pPr>
              <a:defRPr/>
            </a:pPr>
            <a:fld id="{7E55E3B3-0445-4CFC-BED8-763D4409E61F}" type="slidenum">
              <a:rPr lang="el-GR" smtClean="0"/>
              <a:pPr>
                <a:defRPr/>
              </a:pPr>
              <a:t>100</a:t>
            </a:fld>
            <a:endParaRPr lang="el-GR"/>
          </a:p>
        </p:txBody>
      </p:sp>
      <p:sp>
        <p:nvSpPr>
          <p:cNvPr id="7" name="2 - Θέση περιεχομένου"/>
          <p:cNvSpPr>
            <a:spLocks noGrp="1"/>
          </p:cNvSpPr>
          <p:nvPr>
            <p:ph idx="1"/>
          </p:nvPr>
        </p:nvSpPr>
        <p:spPr>
          <a:xfrm>
            <a:off x="6660232" y="1196752"/>
            <a:ext cx="2376264" cy="5537084"/>
          </a:xfrm>
        </p:spPr>
        <p:txBody>
          <a:bodyPr>
            <a:normAutofit/>
          </a:bodyPr>
          <a:lstStyle/>
          <a:p>
            <a:pPr lvl="0"/>
            <a:r>
              <a:rPr lang="el-GR" dirty="0">
                <a:solidFill>
                  <a:prstClr val="black"/>
                </a:solidFill>
              </a:rPr>
              <a:t>Σύγκριση ερευνών των </a:t>
            </a:r>
            <a:r>
              <a:rPr lang="en-US" dirty="0" err="1">
                <a:solidFill>
                  <a:prstClr val="black"/>
                </a:solidFill>
              </a:rPr>
              <a:t>Nachemson</a:t>
            </a:r>
            <a:r>
              <a:rPr lang="en-US" dirty="0">
                <a:solidFill>
                  <a:prstClr val="black"/>
                </a:solidFill>
              </a:rPr>
              <a:t> </a:t>
            </a:r>
            <a:r>
              <a:rPr lang="el-GR" dirty="0">
                <a:solidFill>
                  <a:prstClr val="black"/>
                </a:solidFill>
              </a:rPr>
              <a:t> και </a:t>
            </a:r>
            <a:r>
              <a:rPr lang="en-US" dirty="0">
                <a:solidFill>
                  <a:prstClr val="black"/>
                </a:solidFill>
              </a:rPr>
              <a:t>Wilke</a:t>
            </a:r>
            <a:r>
              <a:rPr lang="el-GR" dirty="0">
                <a:solidFill>
                  <a:prstClr val="black"/>
                </a:solidFill>
              </a:rPr>
              <a:t>,      για την φόρτιση       του τρίτου οσφυϊκού διαστήματος, σε διάφορες θέσεις και      με βάρος.</a:t>
            </a:r>
            <a:endParaRPr lang="el-GR" dirty="0">
              <a:solidFill>
                <a:prstClr val="black"/>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Βάρος</a:t>
            </a:r>
            <a:endParaRPr lang="el-GR" sz="3600" dirty="0"/>
          </a:p>
        </p:txBody>
      </p:sp>
      <p:sp>
        <p:nvSpPr>
          <p:cNvPr id="3" name="2 - Θέση περιεχομένου"/>
          <p:cNvSpPr>
            <a:spLocks noGrp="1"/>
          </p:cNvSpPr>
          <p:nvPr>
            <p:ph idx="1"/>
          </p:nvPr>
        </p:nvSpPr>
        <p:spPr>
          <a:xfrm>
            <a:off x="457200" y="1196752"/>
            <a:ext cx="8229600" cy="5616624"/>
          </a:xfrm>
        </p:spPr>
        <p:txBody>
          <a:bodyPr>
            <a:normAutofit/>
          </a:bodyPr>
          <a:lstStyle/>
          <a:p>
            <a:r>
              <a:rPr lang="el-GR" dirty="0" smtClean="0"/>
              <a:t>Η διαχείριση του βάρους επηρεάζει την φόρτιση της σπονδυλικής στήλης.</a:t>
            </a:r>
          </a:p>
          <a:p>
            <a:r>
              <a:rPr lang="el-GR" dirty="0" smtClean="0"/>
              <a:t>Τα μεγαλύτερα φορτία για την οσφυϊκή μοίρα είναι τα εξωτερικά φορτία. </a:t>
            </a:r>
          </a:p>
          <a:p>
            <a:r>
              <a:rPr lang="el-GR" dirty="0" smtClean="0"/>
              <a:t>Οι παράγοντες, που επηρεάζουν την επιβάρυνση κατά την διαχείριση βάρους είναι:</a:t>
            </a:r>
          </a:p>
          <a:p>
            <a:pPr lvl="1"/>
            <a:r>
              <a:rPr lang="el-GR" dirty="0" smtClean="0"/>
              <a:t>Η θέση του αντικειμένου σε σχέση με τον άξονα της κίνησης του σώματος</a:t>
            </a:r>
          </a:p>
          <a:p>
            <a:pPr lvl="1"/>
            <a:r>
              <a:rPr lang="el-GR" dirty="0" smtClean="0"/>
              <a:t>Το μέγεθος, το σχήμα, το βάρος και η πυκνότητα του αντικειμένου</a:t>
            </a:r>
          </a:p>
          <a:p>
            <a:pPr lvl="1"/>
            <a:r>
              <a:rPr lang="el-GR" dirty="0" smtClean="0"/>
              <a:t>Η τροχιά και ο τύπος της κίνησης του σώματος.</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101</a:t>
            </a:fld>
            <a:endParaRPr lang="el-G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Μέγεθος και Σχήμα</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102</a:t>
            </a:fld>
            <a:endParaRPr lang="el-GR"/>
          </a:p>
        </p:txBody>
      </p:sp>
      <p:pic>
        <p:nvPicPr>
          <p:cNvPr id="5" name="Picture 2" descr="ergasia20002"/>
          <p:cNvPicPr>
            <a:picLocks noGrp="1" noChangeAspect="1" noChangeArrowheads="1"/>
          </p:cNvPicPr>
          <p:nvPr>
            <p:ph idx="1"/>
          </p:nvPr>
        </p:nvPicPr>
        <p:blipFill>
          <a:blip r:embed="rId3" cstate="print"/>
          <a:srcRect l="9564" t="5715" r="60149" b="9996"/>
          <a:stretch>
            <a:fillRect/>
          </a:stretch>
        </p:blipFill>
        <p:spPr bwMode="auto">
          <a:xfrm>
            <a:off x="6948264" y="1196752"/>
            <a:ext cx="1558547" cy="4839570"/>
          </a:xfrm>
          <a:prstGeom prst="rect">
            <a:avLst/>
          </a:prstGeom>
          <a:noFill/>
          <a:ln w="9525">
            <a:solidFill>
              <a:srgbClr val="002060"/>
            </a:solidFill>
            <a:miter lim="800000"/>
            <a:headEnd/>
            <a:tailEnd/>
          </a:ln>
        </p:spPr>
      </p:pic>
      <p:pic>
        <p:nvPicPr>
          <p:cNvPr id="6" name="Picture 2" descr="ergasia20002"/>
          <p:cNvPicPr>
            <a:picLocks noChangeAspect="1" noChangeArrowheads="1"/>
          </p:cNvPicPr>
          <p:nvPr/>
        </p:nvPicPr>
        <p:blipFill>
          <a:blip r:embed="rId3" cstate="print"/>
          <a:srcRect l="58979" t="5715" r="7546" b="9996"/>
          <a:stretch>
            <a:fillRect/>
          </a:stretch>
        </p:blipFill>
        <p:spPr bwMode="auto">
          <a:xfrm>
            <a:off x="467544" y="1268760"/>
            <a:ext cx="1758720" cy="4941168"/>
          </a:xfrm>
          <a:prstGeom prst="rect">
            <a:avLst/>
          </a:prstGeom>
          <a:noFill/>
          <a:ln w="9525">
            <a:solidFill>
              <a:srgbClr val="002060"/>
            </a:solidFill>
            <a:miter lim="800000"/>
            <a:headEnd/>
            <a:tailEnd/>
          </a:ln>
        </p:spPr>
      </p:pic>
      <p:sp>
        <p:nvSpPr>
          <p:cNvPr id="9" name="8 - Ορθογώνιο"/>
          <p:cNvSpPr/>
          <p:nvPr/>
        </p:nvSpPr>
        <p:spPr>
          <a:xfrm>
            <a:off x="7380312" y="6071428"/>
            <a:ext cx="936104" cy="276999"/>
          </a:xfrm>
          <a:prstGeom prst="rect">
            <a:avLst/>
          </a:prstGeom>
        </p:spPr>
        <p:txBody>
          <a:bodyPr wrap="square">
            <a:spAutoFit/>
          </a:bodyPr>
          <a:lstStyle/>
          <a:p>
            <a:pPr algn="ctr"/>
            <a:r>
              <a:rPr lang="en-US" sz="1200" dirty="0" smtClean="0">
                <a:latin typeface="+mn-lt"/>
                <a:hlinkClick r:id="rId4"/>
              </a:rPr>
              <a:t>sfu.ca</a:t>
            </a:r>
            <a:endParaRPr lang="el-GR" sz="1200" dirty="0">
              <a:latin typeface="+mn-lt"/>
            </a:endParaRPr>
          </a:p>
        </p:txBody>
      </p:sp>
      <p:sp>
        <p:nvSpPr>
          <p:cNvPr id="10" name="2 - Θέση περιεχομένου"/>
          <p:cNvSpPr txBox="1">
            <a:spLocks/>
          </p:cNvSpPr>
          <p:nvPr/>
        </p:nvSpPr>
        <p:spPr>
          <a:xfrm>
            <a:off x="2555776" y="1412776"/>
            <a:ext cx="4042792" cy="42484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Η ροπή που αναπτύσσεται στο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οσφυοϊερό</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επίπεδο κατά την διαχείριση του βάρους.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Καθοριστικοί παράγοντες το σχήμα του αντικειμένου και η απόστασή του από τον άξονα, από το κέντρο,</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της κίνησης.</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8 - Ορθογώνιο"/>
          <p:cNvSpPr/>
          <p:nvPr/>
        </p:nvSpPr>
        <p:spPr>
          <a:xfrm>
            <a:off x="878852" y="6226279"/>
            <a:ext cx="936104" cy="276999"/>
          </a:xfrm>
          <a:prstGeom prst="rect">
            <a:avLst/>
          </a:prstGeom>
        </p:spPr>
        <p:txBody>
          <a:bodyPr wrap="square">
            <a:spAutoFit/>
          </a:bodyPr>
          <a:lstStyle/>
          <a:p>
            <a:pPr algn="ctr"/>
            <a:r>
              <a:rPr lang="en-US" sz="1200" dirty="0" smtClean="0">
                <a:latin typeface="+mn-lt"/>
                <a:hlinkClick r:id="rId4"/>
              </a:rPr>
              <a:t>sfu.ca</a:t>
            </a:r>
            <a:endParaRPr lang="el-GR" sz="1200" dirty="0">
              <a:latin typeface="+mn-lt"/>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rgasia20003"/>
          <p:cNvPicPr>
            <a:picLocks noGrp="1" noChangeAspect="1" noChangeArrowheads="1"/>
          </p:cNvPicPr>
          <p:nvPr>
            <p:ph idx="1"/>
          </p:nvPr>
        </p:nvPicPr>
        <p:blipFill>
          <a:blip r:embed="rId2" cstate="print"/>
          <a:srcRect l="1703" t="12138" r="71055" b="19311"/>
          <a:stretch>
            <a:fillRect/>
          </a:stretch>
        </p:blipFill>
        <p:spPr bwMode="auto">
          <a:xfrm>
            <a:off x="539552" y="1124744"/>
            <a:ext cx="2705745" cy="5040560"/>
          </a:xfrm>
          <a:prstGeom prst="rect">
            <a:avLst/>
          </a:prstGeom>
          <a:noFill/>
          <a:ln w="9525">
            <a:solidFill>
              <a:srgbClr val="002060"/>
            </a:solidFill>
            <a:miter lim="800000"/>
            <a:headEnd/>
            <a:tailEnd/>
          </a:ln>
          <a:effectLst/>
        </p:spPr>
      </p:pic>
      <p:sp>
        <p:nvSpPr>
          <p:cNvPr id="6" name="5 - Ορθογώνιο"/>
          <p:cNvSpPr/>
          <p:nvPr/>
        </p:nvSpPr>
        <p:spPr>
          <a:xfrm rot="16200000">
            <a:off x="-763958" y="3616895"/>
            <a:ext cx="1835696" cy="307777"/>
          </a:xfrm>
          <a:prstGeom prst="rect">
            <a:avLst/>
          </a:prstGeom>
        </p:spPr>
        <p:txBody>
          <a:bodyPr wrap="square">
            <a:spAutoFit/>
          </a:bodyPr>
          <a:lstStyle/>
          <a:p>
            <a:pPr algn="ctr"/>
            <a:r>
              <a:rPr lang="en-US" sz="1400" dirty="0" smtClean="0">
                <a:latin typeface="+mn-lt"/>
                <a:hlinkClick r:id="rId3"/>
              </a:rPr>
              <a:t>slideshare.net</a:t>
            </a:r>
            <a:endParaRPr lang="el-GR" sz="1400" dirty="0">
              <a:latin typeface="+mn-lt"/>
            </a:endParaRPr>
          </a:p>
        </p:txBody>
      </p:sp>
      <p:sp>
        <p:nvSpPr>
          <p:cNvPr id="7" name="6 - Ορθογώνιο"/>
          <p:cNvSpPr/>
          <p:nvPr/>
        </p:nvSpPr>
        <p:spPr>
          <a:xfrm>
            <a:off x="539552" y="1124744"/>
            <a:ext cx="981359" cy="369332"/>
          </a:xfrm>
          <a:prstGeom prst="rect">
            <a:avLst/>
          </a:prstGeom>
        </p:spPr>
        <p:txBody>
          <a:bodyPr wrap="none">
            <a:spAutoFit/>
          </a:bodyPr>
          <a:lstStyle/>
          <a:p>
            <a:r>
              <a:rPr lang="nn-NO" b="1" dirty="0" smtClean="0">
                <a:latin typeface="+mn-lt"/>
              </a:rPr>
              <a:t>193 Nm </a:t>
            </a:r>
            <a:endParaRPr lang="el-GR" b="1" dirty="0">
              <a:latin typeface="+mn-lt"/>
            </a:endParaRPr>
          </a:p>
        </p:txBody>
      </p:sp>
      <p:pic>
        <p:nvPicPr>
          <p:cNvPr id="13" name="Picture 2" descr="ergasia20003"/>
          <p:cNvPicPr>
            <a:picLocks noChangeAspect="1" noChangeArrowheads="1"/>
          </p:cNvPicPr>
          <p:nvPr/>
        </p:nvPicPr>
        <p:blipFill>
          <a:blip r:embed="rId2" cstate="print"/>
          <a:srcRect l="65553" t="6900" r="4651" b="22955"/>
          <a:stretch>
            <a:fillRect/>
          </a:stretch>
        </p:blipFill>
        <p:spPr bwMode="auto">
          <a:xfrm>
            <a:off x="3419872" y="1124744"/>
            <a:ext cx="2892125" cy="5040560"/>
          </a:xfrm>
          <a:prstGeom prst="rect">
            <a:avLst/>
          </a:prstGeom>
          <a:noFill/>
          <a:ln w="9525">
            <a:solidFill>
              <a:srgbClr val="002060"/>
            </a:solidFill>
            <a:miter lim="800000"/>
            <a:headEnd/>
            <a:tailEnd/>
          </a:ln>
          <a:effectLst/>
        </p:spPr>
      </p:pic>
      <p:pic>
        <p:nvPicPr>
          <p:cNvPr id="14" name="Picture 2" descr="ergasia20003"/>
          <p:cNvPicPr>
            <a:picLocks noChangeAspect="1" noChangeArrowheads="1"/>
          </p:cNvPicPr>
          <p:nvPr/>
        </p:nvPicPr>
        <p:blipFill>
          <a:blip r:embed="rId2" cstate="print"/>
          <a:srcRect l="36608" t="4155" r="39555" b="22102"/>
          <a:stretch>
            <a:fillRect/>
          </a:stretch>
        </p:blipFill>
        <p:spPr bwMode="auto">
          <a:xfrm>
            <a:off x="6516216" y="1124744"/>
            <a:ext cx="2200809" cy="5040560"/>
          </a:xfrm>
          <a:prstGeom prst="rect">
            <a:avLst/>
          </a:prstGeom>
          <a:noFill/>
          <a:ln w="9525">
            <a:solidFill>
              <a:srgbClr val="002060"/>
            </a:solidFill>
            <a:miter lim="800000"/>
            <a:headEnd/>
            <a:tailEnd/>
          </a:ln>
          <a:effectLst/>
        </p:spPr>
      </p:pic>
      <p:sp>
        <p:nvSpPr>
          <p:cNvPr id="15" name="14 - Ορθογώνιο"/>
          <p:cNvSpPr/>
          <p:nvPr/>
        </p:nvSpPr>
        <p:spPr>
          <a:xfrm>
            <a:off x="6516216" y="1124744"/>
            <a:ext cx="936104" cy="369332"/>
          </a:xfrm>
          <a:prstGeom prst="rect">
            <a:avLst/>
          </a:prstGeom>
        </p:spPr>
        <p:txBody>
          <a:bodyPr wrap="square">
            <a:spAutoFit/>
          </a:bodyPr>
          <a:lstStyle/>
          <a:p>
            <a:r>
              <a:rPr lang="nn-NO" b="1" dirty="0" smtClean="0">
                <a:latin typeface="+mn-lt"/>
              </a:rPr>
              <a:t>151 Nm</a:t>
            </a:r>
            <a:endParaRPr lang="el-GR" b="1" dirty="0">
              <a:latin typeface="+mn-lt"/>
            </a:endParaRPr>
          </a:p>
        </p:txBody>
      </p:sp>
      <p:sp>
        <p:nvSpPr>
          <p:cNvPr id="16" name="15 - Ορθογώνιο"/>
          <p:cNvSpPr/>
          <p:nvPr/>
        </p:nvSpPr>
        <p:spPr>
          <a:xfrm>
            <a:off x="3419872" y="1124744"/>
            <a:ext cx="1188640" cy="369332"/>
          </a:xfrm>
          <a:prstGeom prst="rect">
            <a:avLst/>
          </a:prstGeom>
        </p:spPr>
        <p:txBody>
          <a:bodyPr wrap="square">
            <a:spAutoFit/>
          </a:bodyPr>
          <a:lstStyle/>
          <a:p>
            <a:r>
              <a:rPr lang="nn-NO" b="1" dirty="0" smtClean="0">
                <a:latin typeface="+mn-lt"/>
              </a:rPr>
              <a:t>213 Nm</a:t>
            </a:r>
            <a:endParaRPr lang="el-GR" b="1" dirty="0">
              <a:latin typeface="+mn-lt"/>
            </a:endParaRPr>
          </a:p>
        </p:txBody>
      </p:sp>
      <p:pic>
        <p:nvPicPr>
          <p:cNvPr id="17" name="Picture 2" descr="ergasia20003"/>
          <p:cNvPicPr>
            <a:picLocks noChangeAspect="1" noChangeArrowheads="1"/>
          </p:cNvPicPr>
          <p:nvPr/>
        </p:nvPicPr>
        <p:blipFill>
          <a:blip r:embed="rId2" cstate="print"/>
          <a:srcRect l="50000" t="70794" r="42541" b="25518"/>
          <a:stretch>
            <a:fillRect/>
          </a:stretch>
        </p:blipFill>
        <p:spPr bwMode="auto">
          <a:xfrm>
            <a:off x="5220072" y="5589240"/>
            <a:ext cx="864096" cy="316304"/>
          </a:xfrm>
          <a:prstGeom prst="rect">
            <a:avLst/>
          </a:prstGeom>
          <a:noFill/>
          <a:ln w="9525">
            <a:noFill/>
            <a:miter lim="800000"/>
            <a:headEnd/>
            <a:tailEnd/>
          </a:ln>
          <a:effectLst/>
        </p:spPr>
      </p:pic>
      <p:sp>
        <p:nvSpPr>
          <p:cNvPr id="2" name="1 - Τίτλος"/>
          <p:cNvSpPr>
            <a:spLocks noGrp="1"/>
          </p:cNvSpPr>
          <p:nvPr>
            <p:ph type="title"/>
          </p:nvPr>
        </p:nvSpPr>
        <p:spPr/>
        <p:txBody>
          <a:bodyPr>
            <a:normAutofit/>
          </a:bodyPr>
          <a:lstStyle/>
          <a:p>
            <a:r>
              <a:rPr lang="el-GR" sz="3600" dirty="0" smtClean="0"/>
              <a:t>Μοχλοβραχίονας / Ροπή </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103</a:t>
            </a:fld>
            <a:endParaRPr lang="el-GR"/>
          </a:p>
        </p:txBody>
      </p:sp>
      <p:sp>
        <p:nvSpPr>
          <p:cNvPr id="19" name="18 - Ορθογώνιο"/>
          <p:cNvSpPr/>
          <p:nvPr/>
        </p:nvSpPr>
        <p:spPr>
          <a:xfrm>
            <a:off x="323528" y="980728"/>
            <a:ext cx="8568952" cy="5328592"/>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8 - Ορθογώνιο"/>
          <p:cNvSpPr/>
          <p:nvPr/>
        </p:nvSpPr>
        <p:spPr>
          <a:xfrm>
            <a:off x="4140460" y="6364778"/>
            <a:ext cx="936104" cy="276999"/>
          </a:xfrm>
          <a:prstGeom prst="rect">
            <a:avLst/>
          </a:prstGeom>
        </p:spPr>
        <p:txBody>
          <a:bodyPr wrap="square">
            <a:spAutoFit/>
          </a:bodyPr>
          <a:lstStyle/>
          <a:p>
            <a:pPr algn="ctr"/>
            <a:r>
              <a:rPr lang="en-US" sz="1200" dirty="0" smtClean="0">
                <a:latin typeface="+mn-lt"/>
                <a:hlinkClick r:id="rId4"/>
              </a:rPr>
              <a:t>sfu.ca</a:t>
            </a:r>
            <a:endParaRPr lang="el-GR" sz="1200" dirty="0">
              <a:latin typeface="+mn-lt"/>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Μοχλοβραχίονας Αντίστασης </a:t>
            </a:r>
            <a:r>
              <a:rPr lang="el-GR" sz="3200" b="0" dirty="0" smtClean="0"/>
              <a:t>1/2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104</a:t>
            </a:fld>
            <a:endParaRPr lang="el-GR"/>
          </a:p>
        </p:txBody>
      </p:sp>
      <p:pic>
        <p:nvPicPr>
          <p:cNvPr id="5" name="Picture 2" descr="σάρωση0025"/>
          <p:cNvPicPr>
            <a:picLocks noGrp="1" noChangeAspect="1" noChangeArrowheads="1"/>
          </p:cNvPicPr>
          <p:nvPr>
            <p:ph idx="1"/>
          </p:nvPr>
        </p:nvPicPr>
        <p:blipFill>
          <a:blip r:embed="rId2" cstate="print"/>
          <a:srcRect l="3536" t="2857" r="18675" b="31425"/>
          <a:stretch>
            <a:fillRect/>
          </a:stretch>
        </p:blipFill>
        <p:spPr bwMode="auto">
          <a:xfrm>
            <a:off x="395536" y="1196752"/>
            <a:ext cx="4968552" cy="5194396"/>
          </a:xfrm>
          <a:prstGeom prst="rect">
            <a:avLst/>
          </a:prstGeom>
          <a:noFill/>
          <a:ln w="38100">
            <a:solidFill>
              <a:srgbClr val="333399"/>
            </a:solidFill>
          </a:ln>
        </p:spPr>
      </p:pic>
      <p:pic>
        <p:nvPicPr>
          <p:cNvPr id="6" name="Picture 2" descr="σάρωση0025"/>
          <p:cNvPicPr>
            <a:picLocks noChangeAspect="1" noChangeArrowheads="1"/>
          </p:cNvPicPr>
          <p:nvPr/>
        </p:nvPicPr>
        <p:blipFill>
          <a:blip r:embed="rId2" cstate="print"/>
          <a:srcRect t="70003"/>
          <a:stretch>
            <a:fillRect/>
          </a:stretch>
        </p:blipFill>
        <p:spPr bwMode="auto">
          <a:xfrm>
            <a:off x="4788024" y="4077072"/>
            <a:ext cx="4267661" cy="1584176"/>
          </a:xfrm>
          <a:prstGeom prst="rect">
            <a:avLst/>
          </a:prstGeom>
          <a:noFill/>
          <a:ln w="38100">
            <a:solidFill>
              <a:srgbClr val="333399"/>
            </a:solidFill>
          </a:ln>
        </p:spPr>
      </p:pic>
      <p:sp>
        <p:nvSpPr>
          <p:cNvPr id="7" name="Ορθογώνιο 4"/>
          <p:cNvSpPr/>
          <p:nvPr/>
        </p:nvSpPr>
        <p:spPr>
          <a:xfrm>
            <a:off x="4932040" y="6165304"/>
            <a:ext cx="3096344" cy="276999"/>
          </a:xfrm>
          <a:prstGeom prst="rect">
            <a:avLst/>
          </a:prstGeom>
        </p:spPr>
        <p:txBody>
          <a:bodyPr wrap="square">
            <a:spAutoFit/>
          </a:bodyPr>
          <a:lstStyle/>
          <a:p>
            <a:pPr algn="ctr"/>
            <a:r>
              <a:rPr lang="en-US" sz="1200" dirty="0" smtClean="0">
                <a:latin typeface="+mn-lt"/>
                <a:hlinkClick r:id="rId3"/>
              </a:rPr>
              <a:t>thechiropracticimpactreport.com</a:t>
            </a:r>
            <a:endParaRPr lang="el-GR" sz="1200" dirty="0">
              <a:latin typeface="+mn-lt"/>
            </a:endParaRPr>
          </a:p>
        </p:txBody>
      </p:sp>
      <p:sp>
        <p:nvSpPr>
          <p:cNvPr id="8" name="2 - Θέση περιεχομένου"/>
          <p:cNvSpPr txBox="1">
            <a:spLocks/>
          </p:cNvSpPr>
          <p:nvPr/>
        </p:nvSpPr>
        <p:spPr>
          <a:xfrm>
            <a:off x="5471592" y="1124744"/>
            <a:ext cx="3672408" cy="2808312"/>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Βάρος άνω κορμού</a:t>
            </a:r>
          </a:p>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lang="el-GR" sz="2400" dirty="0" smtClean="0">
                <a:latin typeface="+mn-lt"/>
              </a:rPr>
              <a:t>Βάρος αντικειμένου</a:t>
            </a:r>
          </a:p>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Φόρτιση στον μεσοσπονδύλιο δίσκο</a:t>
            </a:r>
          </a:p>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lang="el-GR" sz="2400" dirty="0" smtClean="0">
                <a:latin typeface="+mn-lt"/>
              </a:rPr>
              <a:t>Δύναμη μυών</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8 - Ορθογώνιο"/>
          <p:cNvSpPr/>
          <p:nvPr/>
        </p:nvSpPr>
        <p:spPr>
          <a:xfrm>
            <a:off x="6948264" y="4149080"/>
            <a:ext cx="936104" cy="432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9 - Ορθογώνιο"/>
          <p:cNvSpPr/>
          <p:nvPr/>
        </p:nvSpPr>
        <p:spPr>
          <a:xfrm>
            <a:off x="2411760" y="4365104"/>
            <a:ext cx="648072" cy="3600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10 - Ορθογώνιο"/>
          <p:cNvSpPr/>
          <p:nvPr/>
        </p:nvSpPr>
        <p:spPr>
          <a:xfrm flipV="1">
            <a:off x="2771800" y="4293096"/>
            <a:ext cx="711696" cy="3600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11 - Ορθογώνιο"/>
          <p:cNvSpPr/>
          <p:nvPr/>
        </p:nvSpPr>
        <p:spPr>
          <a:xfrm>
            <a:off x="7668344" y="4653136"/>
            <a:ext cx="1224136"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13 - Έλλειψη"/>
          <p:cNvSpPr/>
          <p:nvPr/>
        </p:nvSpPr>
        <p:spPr>
          <a:xfrm>
            <a:off x="7596336" y="537321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15" name="14 - Έλλειψη"/>
          <p:cNvSpPr/>
          <p:nvPr/>
        </p:nvSpPr>
        <p:spPr>
          <a:xfrm>
            <a:off x="6660232" y="4077072"/>
            <a:ext cx="36004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16" name="15 - Ορθογώνιο"/>
          <p:cNvSpPr/>
          <p:nvPr/>
        </p:nvSpPr>
        <p:spPr>
          <a:xfrm>
            <a:off x="6660232" y="5301208"/>
            <a:ext cx="432048" cy="28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16 - Ορθογώνιο"/>
          <p:cNvSpPr/>
          <p:nvPr/>
        </p:nvSpPr>
        <p:spPr>
          <a:xfrm>
            <a:off x="5796136" y="5229200"/>
            <a:ext cx="720080" cy="2160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17 - Έλλειψη"/>
          <p:cNvSpPr/>
          <p:nvPr/>
        </p:nvSpPr>
        <p:spPr>
          <a:xfrm>
            <a:off x="7020272" y="5445224"/>
            <a:ext cx="2160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20" name="19 - Ορθογώνιο"/>
          <p:cNvSpPr/>
          <p:nvPr/>
        </p:nvSpPr>
        <p:spPr>
          <a:xfrm>
            <a:off x="5004048" y="5229200"/>
            <a:ext cx="792088"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1" name="20 - Έλλειψη"/>
          <p:cNvSpPr/>
          <p:nvPr/>
        </p:nvSpPr>
        <p:spPr>
          <a:xfrm>
            <a:off x="5580112" y="5229200"/>
            <a:ext cx="216024"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cxnSp>
        <p:nvCxnSpPr>
          <p:cNvPr id="23" name="22 - Ευθεία γραμμή σύνδεσης"/>
          <p:cNvCxnSpPr/>
          <p:nvPr/>
        </p:nvCxnSpPr>
        <p:spPr>
          <a:xfrm>
            <a:off x="5364088" y="5229200"/>
            <a:ext cx="611560" cy="0"/>
          </a:xfrm>
          <a:prstGeom prst="line">
            <a:avLst/>
          </a:prstGeom>
        </p:spPr>
        <p:style>
          <a:lnRef idx="1">
            <a:schemeClr val="accent4"/>
          </a:lnRef>
          <a:fillRef idx="0">
            <a:schemeClr val="accent4"/>
          </a:fillRef>
          <a:effectRef idx="0">
            <a:schemeClr val="accent4"/>
          </a:effectRef>
          <a:fontRef idx="minor">
            <a:schemeClr val="tx1"/>
          </a:fontRef>
        </p:style>
      </p:cxnSp>
      <p:sp>
        <p:nvSpPr>
          <p:cNvPr id="26" name="25 - Έλλειψη"/>
          <p:cNvSpPr/>
          <p:nvPr/>
        </p:nvSpPr>
        <p:spPr>
          <a:xfrm>
            <a:off x="1763688" y="1196752"/>
            <a:ext cx="2016224"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Απαράδεκτη διαχείριση</a:t>
            </a:r>
            <a:endParaRPr lang="el-G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Μοχλοβραχίονας Αντίστασης </a:t>
            </a:r>
            <a:r>
              <a:rPr lang="el-GR" sz="3200" b="0" dirty="0" smtClean="0"/>
              <a:t>2/2</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105</a:t>
            </a:fld>
            <a:endParaRPr lang="el-GR"/>
          </a:p>
        </p:txBody>
      </p:sp>
      <p:pic>
        <p:nvPicPr>
          <p:cNvPr id="5" name="Picture 2" descr="σάρωση0026"/>
          <p:cNvPicPr>
            <a:picLocks noGrp="1" noChangeAspect="1" noChangeArrowheads="1"/>
          </p:cNvPicPr>
          <p:nvPr>
            <p:ph idx="1"/>
          </p:nvPr>
        </p:nvPicPr>
        <p:blipFill>
          <a:blip r:embed="rId2" cstate="print"/>
          <a:srcRect t="1429" r="13107" b="32854"/>
          <a:stretch>
            <a:fillRect/>
          </a:stretch>
        </p:blipFill>
        <p:spPr bwMode="auto">
          <a:xfrm>
            <a:off x="317265" y="1196752"/>
            <a:ext cx="4578770" cy="5400600"/>
          </a:xfrm>
          <a:prstGeom prst="rect">
            <a:avLst/>
          </a:prstGeom>
          <a:noFill/>
          <a:ln w="38100">
            <a:solidFill>
              <a:srgbClr val="333399"/>
            </a:solidFill>
          </a:ln>
        </p:spPr>
      </p:pic>
      <p:pic>
        <p:nvPicPr>
          <p:cNvPr id="6" name="Picture 2" descr="σάρωση0026"/>
          <p:cNvPicPr>
            <a:picLocks noChangeAspect="1" noChangeArrowheads="1"/>
          </p:cNvPicPr>
          <p:nvPr/>
        </p:nvPicPr>
        <p:blipFill>
          <a:blip r:embed="rId2" cstate="print"/>
          <a:srcRect t="68575"/>
          <a:stretch>
            <a:fillRect/>
          </a:stretch>
        </p:blipFill>
        <p:spPr bwMode="auto">
          <a:xfrm>
            <a:off x="4716016" y="4149080"/>
            <a:ext cx="3819649" cy="1871961"/>
          </a:xfrm>
          <a:prstGeom prst="rect">
            <a:avLst/>
          </a:prstGeom>
          <a:noFill/>
          <a:ln w="38100">
            <a:solidFill>
              <a:srgbClr val="333399"/>
            </a:solidFill>
          </a:ln>
        </p:spPr>
      </p:pic>
      <p:sp>
        <p:nvSpPr>
          <p:cNvPr id="7" name="Ορθογώνιο 4"/>
          <p:cNvSpPr/>
          <p:nvPr/>
        </p:nvSpPr>
        <p:spPr>
          <a:xfrm>
            <a:off x="4427984" y="6350168"/>
            <a:ext cx="3204864" cy="276999"/>
          </a:xfrm>
          <a:prstGeom prst="rect">
            <a:avLst/>
          </a:prstGeom>
        </p:spPr>
        <p:txBody>
          <a:bodyPr wrap="square">
            <a:spAutoFit/>
          </a:bodyPr>
          <a:lstStyle/>
          <a:p>
            <a:pPr algn="ctr"/>
            <a:r>
              <a:rPr lang="en-US" sz="1200" dirty="0" smtClean="0">
                <a:latin typeface="+mn-lt"/>
                <a:hlinkClick r:id="rId3"/>
              </a:rPr>
              <a:t>thechiropracticimpactreport.com</a:t>
            </a:r>
            <a:endParaRPr lang="el-GR" sz="1200" dirty="0">
              <a:latin typeface="+mn-lt"/>
            </a:endParaRPr>
          </a:p>
        </p:txBody>
      </p:sp>
      <p:sp>
        <p:nvSpPr>
          <p:cNvPr id="8" name="2 - Θέση περιεχομένου"/>
          <p:cNvSpPr txBox="1">
            <a:spLocks/>
          </p:cNvSpPr>
          <p:nvPr/>
        </p:nvSpPr>
        <p:spPr>
          <a:xfrm>
            <a:off x="5148064" y="1124744"/>
            <a:ext cx="3672408" cy="2808312"/>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Βάρος άνω κορμού</a:t>
            </a:r>
          </a:p>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lang="el-GR" sz="2400" dirty="0" smtClean="0">
                <a:latin typeface="+mn-lt"/>
              </a:rPr>
              <a:t>Βάρος αντικειμένου</a:t>
            </a:r>
          </a:p>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Φόρτιση στον μεσοσπονδύλιο δίσκο</a:t>
            </a:r>
          </a:p>
          <a:p>
            <a:pPr marL="457200" marR="0" lvl="0" indent="-457200" algn="l" defTabSz="914400" rtl="0" eaLnBrk="1" fontAlgn="auto" latinLnBrk="0" hangingPunct="1">
              <a:lnSpc>
                <a:spcPct val="112000"/>
              </a:lnSpc>
              <a:spcBef>
                <a:spcPts val="1200"/>
              </a:spcBef>
              <a:spcAft>
                <a:spcPts val="0"/>
              </a:spcAft>
              <a:buClrTx/>
              <a:buSzTx/>
              <a:buFont typeface="Wingdings" panose="05000000000000000000" pitchFamily="2" charset="2"/>
              <a:buAutoNum type="arabicPeriod"/>
              <a:tabLst/>
              <a:defRPr/>
            </a:pPr>
            <a:r>
              <a:rPr lang="el-GR" sz="2400" dirty="0" smtClean="0">
                <a:latin typeface="+mn-lt"/>
              </a:rPr>
              <a:t>Δύναμη μυών</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9 - Ορθογώνιο"/>
          <p:cNvSpPr/>
          <p:nvPr/>
        </p:nvSpPr>
        <p:spPr>
          <a:xfrm>
            <a:off x="6228184" y="4365104"/>
            <a:ext cx="1080120" cy="4320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7380312" y="5229200"/>
            <a:ext cx="720080" cy="432048"/>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l-GR" dirty="0"/>
          </a:p>
        </p:txBody>
      </p:sp>
      <p:sp>
        <p:nvSpPr>
          <p:cNvPr id="13" name="12 - Ορθογώνιο"/>
          <p:cNvSpPr/>
          <p:nvPr/>
        </p:nvSpPr>
        <p:spPr>
          <a:xfrm>
            <a:off x="5292080" y="5589240"/>
            <a:ext cx="720080" cy="3600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14" name="13 - Ορθογώνιο"/>
          <p:cNvSpPr/>
          <p:nvPr/>
        </p:nvSpPr>
        <p:spPr>
          <a:xfrm>
            <a:off x="6084168" y="5661248"/>
            <a:ext cx="1008112" cy="144016"/>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l-GR" dirty="0"/>
          </a:p>
        </p:txBody>
      </p:sp>
      <p:sp>
        <p:nvSpPr>
          <p:cNvPr id="15" name="14 - Έλλειψη"/>
          <p:cNvSpPr/>
          <p:nvPr/>
        </p:nvSpPr>
        <p:spPr>
          <a:xfrm>
            <a:off x="5940152" y="4221088"/>
            <a:ext cx="360040" cy="338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16" name="15 - Έλλειψη"/>
          <p:cNvSpPr/>
          <p:nvPr/>
        </p:nvSpPr>
        <p:spPr>
          <a:xfrm>
            <a:off x="5436096" y="5589240"/>
            <a:ext cx="288032"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17" name="16 - Έλλειψη"/>
          <p:cNvSpPr/>
          <p:nvPr/>
        </p:nvSpPr>
        <p:spPr>
          <a:xfrm>
            <a:off x="6444208" y="5661248"/>
            <a:ext cx="216024"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18" name="17 - Έλλειψη"/>
          <p:cNvSpPr/>
          <p:nvPr/>
        </p:nvSpPr>
        <p:spPr>
          <a:xfrm>
            <a:off x="7092280" y="5589240"/>
            <a:ext cx="216024"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19" name="18 - Έλλειψη"/>
          <p:cNvSpPr/>
          <p:nvPr/>
        </p:nvSpPr>
        <p:spPr>
          <a:xfrm>
            <a:off x="1619672" y="1196752"/>
            <a:ext cx="1944216"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Αποδεκτή διαχείριση</a:t>
            </a:r>
            <a:endParaRPr lang="el-GR" dirty="0"/>
          </a:p>
        </p:txBody>
      </p:sp>
      <p:sp>
        <p:nvSpPr>
          <p:cNvPr id="20" name="19 - Ορθογώνιο"/>
          <p:cNvSpPr/>
          <p:nvPr/>
        </p:nvSpPr>
        <p:spPr>
          <a:xfrm>
            <a:off x="2411760" y="4365104"/>
            <a:ext cx="648072" cy="3600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260648"/>
            <a:ext cx="8229600" cy="908720"/>
          </a:xfrm>
        </p:spPr>
        <p:txBody>
          <a:bodyPr>
            <a:normAutofit/>
          </a:bodyPr>
          <a:lstStyle/>
          <a:p>
            <a:r>
              <a:rPr lang="el-GR" sz="3600" dirty="0" smtClean="0"/>
              <a:t>Άρση Φορτίου</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106</a:t>
            </a:fld>
            <a:endParaRPr lang="el-GR">
              <a:solidFill>
                <a:prstClr val="black"/>
              </a:solidFill>
            </a:endParaRPr>
          </a:p>
        </p:txBody>
      </p:sp>
      <p:sp>
        <p:nvSpPr>
          <p:cNvPr id="7" name="6 - Ορθογώνιο"/>
          <p:cNvSpPr/>
          <p:nvPr/>
        </p:nvSpPr>
        <p:spPr>
          <a:xfrm>
            <a:off x="7236296" y="1700808"/>
            <a:ext cx="1080120" cy="461665"/>
          </a:xfrm>
          <a:prstGeom prst="rect">
            <a:avLst/>
          </a:prstGeom>
        </p:spPr>
        <p:txBody>
          <a:bodyPr wrap="square">
            <a:spAutoFit/>
          </a:bodyPr>
          <a:lstStyle/>
          <a:p>
            <a:r>
              <a:rPr lang="en-US" sz="800" dirty="0" smtClean="0">
                <a:solidFill>
                  <a:prstClr val="black"/>
                </a:solidFill>
                <a:latin typeface="Calibri"/>
              </a:rPr>
              <a:t>http://advisor1.anamai.moph.go.th/factsheet/backpain.htm</a:t>
            </a:r>
            <a:endParaRPr lang="el-GR" sz="800" dirty="0">
              <a:solidFill>
                <a:prstClr val="black"/>
              </a:solidFill>
              <a:latin typeface="Calibri"/>
            </a:endParaRPr>
          </a:p>
        </p:txBody>
      </p:sp>
      <p:grpSp>
        <p:nvGrpSpPr>
          <p:cNvPr id="3" name="12 - Ομάδα"/>
          <p:cNvGrpSpPr/>
          <p:nvPr/>
        </p:nvGrpSpPr>
        <p:grpSpPr>
          <a:xfrm>
            <a:off x="323528" y="1484784"/>
            <a:ext cx="2880320" cy="4176464"/>
            <a:chOff x="539552" y="2132856"/>
            <a:chExt cx="2880320" cy="4176464"/>
          </a:xfrm>
        </p:grpSpPr>
        <p:pic>
          <p:nvPicPr>
            <p:cNvPr id="162820" name="Picture 4" descr="http://advisor1.anamai.moph.go.th/factsheet/picture/back_eng2.gif"/>
            <p:cNvPicPr>
              <a:picLocks noChangeAspect="1" noChangeArrowheads="1"/>
            </p:cNvPicPr>
            <p:nvPr/>
          </p:nvPicPr>
          <p:blipFill>
            <a:blip r:embed="rId3" cstate="print"/>
            <a:srcRect l="62155" t="4075" r="6767" b="36832"/>
            <a:stretch>
              <a:fillRect/>
            </a:stretch>
          </p:blipFill>
          <p:spPr bwMode="auto">
            <a:xfrm>
              <a:off x="539552" y="2132856"/>
              <a:ext cx="2880320" cy="4176464"/>
            </a:xfrm>
            <a:prstGeom prst="rect">
              <a:avLst/>
            </a:prstGeom>
            <a:noFill/>
            <a:ln w="57150">
              <a:solidFill>
                <a:schemeClr val="bg1">
                  <a:lumMod val="50000"/>
                </a:schemeClr>
              </a:solidFill>
            </a:ln>
          </p:spPr>
        </p:pic>
        <p:pic>
          <p:nvPicPr>
            <p:cNvPr id="12" name="Picture 4" descr="http://advisor1.anamai.moph.go.th/factsheet/picture/back_eng2.gif"/>
            <p:cNvPicPr>
              <a:picLocks noChangeAspect="1" noChangeArrowheads="1"/>
            </p:cNvPicPr>
            <p:nvPr/>
          </p:nvPicPr>
          <p:blipFill>
            <a:blip r:embed="rId3" cstate="print"/>
            <a:srcRect l="69148" t="65206" r="23083" b="23587"/>
            <a:stretch>
              <a:fillRect/>
            </a:stretch>
          </p:blipFill>
          <p:spPr bwMode="auto">
            <a:xfrm>
              <a:off x="2411760" y="5229200"/>
              <a:ext cx="720080" cy="792088"/>
            </a:xfrm>
            <a:prstGeom prst="rect">
              <a:avLst/>
            </a:prstGeom>
            <a:noFill/>
            <a:ln w="57150">
              <a:solidFill>
                <a:srgbClr val="00C400"/>
              </a:solidFill>
            </a:ln>
          </p:spPr>
        </p:pic>
      </p:grpSp>
      <p:grpSp>
        <p:nvGrpSpPr>
          <p:cNvPr id="5" name="15 - Ομάδα"/>
          <p:cNvGrpSpPr/>
          <p:nvPr/>
        </p:nvGrpSpPr>
        <p:grpSpPr>
          <a:xfrm>
            <a:off x="6012160" y="2708920"/>
            <a:ext cx="2880320" cy="3528392"/>
            <a:chOff x="4932040" y="836712"/>
            <a:chExt cx="2880320" cy="3528392"/>
          </a:xfrm>
        </p:grpSpPr>
        <p:pic>
          <p:nvPicPr>
            <p:cNvPr id="17" name="Picture 4" descr="http://advisor1.anamai.moph.go.th/factsheet/picture/back_eng2.gif"/>
            <p:cNvPicPr>
              <a:picLocks noChangeAspect="1" noChangeArrowheads="1"/>
            </p:cNvPicPr>
            <p:nvPr/>
          </p:nvPicPr>
          <p:blipFill>
            <a:blip r:embed="rId3" cstate="print"/>
            <a:srcRect l="12643" t="6530" r="52042" b="35682"/>
            <a:stretch>
              <a:fillRect/>
            </a:stretch>
          </p:blipFill>
          <p:spPr bwMode="auto">
            <a:xfrm>
              <a:off x="4932040" y="836712"/>
              <a:ext cx="2880320" cy="3528392"/>
            </a:xfrm>
            <a:prstGeom prst="rect">
              <a:avLst/>
            </a:prstGeom>
            <a:noFill/>
            <a:ln w="57150">
              <a:solidFill>
                <a:schemeClr val="bg1">
                  <a:lumMod val="50000"/>
                </a:schemeClr>
              </a:solidFill>
            </a:ln>
          </p:spPr>
        </p:pic>
        <p:pic>
          <p:nvPicPr>
            <p:cNvPr id="18" name="Picture 4" descr="http://advisor1.anamai.moph.go.th/factsheet/picture/back_eng2.gif"/>
            <p:cNvPicPr>
              <a:picLocks noChangeAspect="1" noChangeArrowheads="1"/>
            </p:cNvPicPr>
            <p:nvPr/>
          </p:nvPicPr>
          <p:blipFill>
            <a:blip r:embed="rId3" cstate="print"/>
            <a:srcRect l="25886" t="65576" r="66168" b="24004"/>
            <a:stretch>
              <a:fillRect/>
            </a:stretch>
          </p:blipFill>
          <p:spPr bwMode="auto">
            <a:xfrm>
              <a:off x="6948264" y="3429000"/>
              <a:ext cx="648072" cy="648072"/>
            </a:xfrm>
            <a:prstGeom prst="rect">
              <a:avLst/>
            </a:prstGeom>
            <a:noFill/>
            <a:ln w="57150">
              <a:solidFill>
                <a:srgbClr val="FF0000"/>
              </a:solidFill>
            </a:ln>
          </p:spPr>
        </p:pic>
      </p:grpSp>
      <p:pic>
        <p:nvPicPr>
          <p:cNvPr id="20" name="Picture 10" descr="http://www.physio-pedia.com/images/f/f8/Biomechanical_2.jpg"/>
          <p:cNvPicPr>
            <a:picLocks noGrp="1" noChangeAspect="1" noChangeArrowheads="1"/>
          </p:cNvPicPr>
          <p:nvPr>
            <p:ph idx="1"/>
          </p:nvPr>
        </p:nvPicPr>
        <p:blipFill>
          <a:blip r:embed="rId4" cstate="print"/>
          <a:srcRect l="15666" t="16688" r="9923" b="10899"/>
          <a:stretch>
            <a:fillRect/>
          </a:stretch>
        </p:blipFill>
        <p:spPr bwMode="auto">
          <a:xfrm>
            <a:off x="3203848" y="1268760"/>
            <a:ext cx="3691345" cy="2330878"/>
          </a:xfrm>
          <a:prstGeom prst="rect">
            <a:avLst/>
          </a:prstGeom>
          <a:noFill/>
          <a:ln w="57150">
            <a:solidFill>
              <a:schemeClr val="bg1">
                <a:lumMod val="50000"/>
              </a:schemeClr>
            </a:solidFill>
          </a:ln>
        </p:spPr>
      </p:pic>
      <p:sp>
        <p:nvSpPr>
          <p:cNvPr id="22" name="21 - Ορθογώνιο"/>
          <p:cNvSpPr/>
          <p:nvPr/>
        </p:nvSpPr>
        <p:spPr>
          <a:xfrm>
            <a:off x="323528" y="6309320"/>
            <a:ext cx="2160240" cy="215444"/>
          </a:xfrm>
          <a:prstGeom prst="rect">
            <a:avLst/>
          </a:prstGeom>
        </p:spPr>
        <p:txBody>
          <a:bodyPr wrap="square">
            <a:spAutoFit/>
          </a:bodyPr>
          <a:lstStyle/>
          <a:p>
            <a:r>
              <a:rPr lang="en-US" sz="800" dirty="0" smtClean="0">
                <a:solidFill>
                  <a:prstClr val="black"/>
                </a:solidFill>
                <a:latin typeface="Calibri"/>
              </a:rPr>
              <a:t>http://www.physio-pedia.com/Back_School</a:t>
            </a:r>
            <a:endParaRPr lang="el-GR" sz="800" dirty="0">
              <a:solidFill>
                <a:prstClr val="black"/>
              </a:solidFill>
              <a:latin typeface="Calibri"/>
            </a:endParaRPr>
          </a:p>
        </p:txBody>
      </p:sp>
      <p:sp>
        <p:nvSpPr>
          <p:cNvPr id="23" name="22 - Έλλειψη"/>
          <p:cNvSpPr/>
          <p:nvPr/>
        </p:nvSpPr>
        <p:spPr>
          <a:xfrm>
            <a:off x="6444208" y="1340768"/>
            <a:ext cx="360040" cy="288032"/>
          </a:xfrm>
          <a:prstGeom prst="ellipse">
            <a:avLst/>
          </a:prstGeom>
          <a:solidFill>
            <a:schemeClr val="bg1">
              <a:lumMod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β</a:t>
            </a:r>
            <a:endParaRPr lang="el-GR" dirty="0">
              <a:solidFill>
                <a:prstClr val="white"/>
              </a:solidFill>
            </a:endParaRPr>
          </a:p>
        </p:txBody>
      </p:sp>
      <p:sp>
        <p:nvSpPr>
          <p:cNvPr id="24" name="23 - Έλλειψη"/>
          <p:cNvSpPr/>
          <p:nvPr/>
        </p:nvSpPr>
        <p:spPr>
          <a:xfrm>
            <a:off x="5436096" y="1340768"/>
            <a:ext cx="360040" cy="338336"/>
          </a:xfrm>
          <a:prstGeom prst="ellipse">
            <a:avLst/>
          </a:prstGeom>
          <a:solidFill>
            <a:schemeClr val="bg1">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α</a:t>
            </a:r>
            <a:endParaRPr lang="el-GR" dirty="0">
              <a:solidFill>
                <a:prstClr val="white"/>
              </a:solidFill>
            </a:endParaRPr>
          </a:p>
        </p:txBody>
      </p:sp>
      <p:sp>
        <p:nvSpPr>
          <p:cNvPr id="25" name="24 - Έλλειψη"/>
          <p:cNvSpPr/>
          <p:nvPr/>
        </p:nvSpPr>
        <p:spPr>
          <a:xfrm>
            <a:off x="4860032" y="2132856"/>
            <a:ext cx="360040" cy="338336"/>
          </a:xfrm>
          <a:prstGeom prst="ellipse">
            <a:avLst/>
          </a:prstGeom>
          <a:solidFill>
            <a:schemeClr val="bg1">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α</a:t>
            </a:r>
            <a:endParaRPr lang="el-GR" dirty="0">
              <a:solidFill>
                <a:prstClr val="white"/>
              </a:solidFill>
            </a:endParaRPr>
          </a:p>
        </p:txBody>
      </p:sp>
      <p:sp>
        <p:nvSpPr>
          <p:cNvPr id="26" name="25 - Έλλειψη"/>
          <p:cNvSpPr/>
          <p:nvPr/>
        </p:nvSpPr>
        <p:spPr>
          <a:xfrm>
            <a:off x="4499992" y="2708920"/>
            <a:ext cx="360040" cy="288032"/>
          </a:xfrm>
          <a:prstGeom prst="ellipse">
            <a:avLst/>
          </a:prstGeom>
          <a:solidFill>
            <a:schemeClr val="bg1">
              <a:lumMod val="75000"/>
            </a:schemeClr>
          </a:solidFill>
          <a:ln w="38100">
            <a:solidFill>
              <a:srgbClr val="00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β</a:t>
            </a:r>
            <a:endParaRPr lang="el-GR" dirty="0">
              <a:solidFill>
                <a:prstClr val="white"/>
              </a:solidFill>
            </a:endParaRPr>
          </a:p>
        </p:txBody>
      </p:sp>
      <p:sp>
        <p:nvSpPr>
          <p:cNvPr id="27" name="26 - Ορθογώνιο"/>
          <p:cNvSpPr/>
          <p:nvPr/>
        </p:nvSpPr>
        <p:spPr>
          <a:xfrm>
            <a:off x="5940152" y="3284984"/>
            <a:ext cx="936104" cy="28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χρόνος</a:t>
            </a:r>
            <a:endParaRPr lang="el-GR" dirty="0">
              <a:solidFill>
                <a:prstClr val="white"/>
              </a:solidFill>
            </a:endParaRPr>
          </a:p>
        </p:txBody>
      </p:sp>
      <p:sp>
        <p:nvSpPr>
          <p:cNvPr id="28" name="27 - Ορθογώνιο"/>
          <p:cNvSpPr/>
          <p:nvPr/>
        </p:nvSpPr>
        <p:spPr>
          <a:xfrm rot="16200000">
            <a:off x="2771800" y="1988840"/>
            <a:ext cx="1296144" cy="28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πίεση</a:t>
            </a:r>
            <a:endParaRPr lang="el-GR" dirty="0">
              <a:solidFill>
                <a:prstClr val="white"/>
              </a:solidFill>
            </a:endParaRPr>
          </a:p>
        </p:txBody>
      </p:sp>
      <p:sp>
        <p:nvSpPr>
          <p:cNvPr id="29" name="2 - Θέση περιεχομένου"/>
          <p:cNvSpPr txBox="1">
            <a:spLocks/>
          </p:cNvSpPr>
          <p:nvPr/>
        </p:nvSpPr>
        <p:spPr>
          <a:xfrm>
            <a:off x="2915816" y="3789040"/>
            <a:ext cx="3096344" cy="2592288"/>
          </a:xfrm>
          <a:prstGeom prst="rect">
            <a:avLst/>
          </a:prstGeom>
        </p:spPr>
        <p:txBody>
          <a:bodyPr vert="horz" lIns="91440" tIns="45720" rIns="91440" bIns="45720" rtlCol="0">
            <a:normAutofit/>
          </a:bodyPr>
          <a:lstStyle/>
          <a:p>
            <a:pPr marL="342900" indent="-342900" fontAlgn="auto">
              <a:lnSpc>
                <a:spcPct val="112000"/>
              </a:lnSpc>
              <a:spcBef>
                <a:spcPts val="1200"/>
              </a:spcBef>
              <a:spcAft>
                <a:spcPts val="0"/>
              </a:spcAft>
              <a:defRPr/>
            </a:pPr>
            <a:r>
              <a:rPr lang="el-GR" sz="2400" dirty="0" smtClean="0">
                <a:solidFill>
                  <a:prstClr val="black"/>
                </a:solidFill>
                <a:latin typeface="Calibri"/>
              </a:rPr>
              <a:t>     Φόρτιση κατά την διαχείριση βάρους. Οι δυνάμεις ,που ασκούνται στους μεσοσπονδυλίους δίσκους.</a:t>
            </a:r>
            <a:endParaRPr lang="el-GR" sz="2400" dirty="0">
              <a:solidFill>
                <a:prstClr val="black"/>
              </a:solidFill>
              <a:latin typeface="Calibri"/>
            </a:endParaRPr>
          </a:p>
        </p:txBody>
      </p:sp>
    </p:spTree>
    <p:extLst>
      <p:ext uri="{BB962C8B-B14F-4D97-AF65-F5344CB8AC3E}">
        <p14:creationId xmlns:p14="http://schemas.microsoft.com/office/powerpoint/2010/main" val="34971646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Διαχείριση Βάρους </a:t>
            </a:r>
            <a:r>
              <a:rPr lang="el-GR" sz="3200" b="0" dirty="0" smtClean="0"/>
              <a:t>1/6</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107</a:t>
            </a:fld>
            <a:endParaRPr lang="el-GR"/>
          </a:p>
        </p:txBody>
      </p:sp>
      <p:pic>
        <p:nvPicPr>
          <p:cNvPr id="5" name="Picture 4" descr="http://jonathanraymondwestlake.com/storage/images/manualHandling_sackGround_1.png?__SQUARESPACE_CACHEVERSION=1321268522514"/>
          <p:cNvPicPr>
            <a:picLocks noGrp="1" noChangeAspect="1" noChangeArrowheads="1"/>
          </p:cNvPicPr>
          <p:nvPr>
            <p:ph idx="1"/>
          </p:nvPr>
        </p:nvPicPr>
        <p:blipFill>
          <a:blip r:embed="rId2" cstate="print"/>
          <a:srcRect t="49534" r="74795" b="4806"/>
          <a:stretch>
            <a:fillRect/>
          </a:stretch>
        </p:blipFill>
        <p:spPr bwMode="auto">
          <a:xfrm>
            <a:off x="2339752" y="3717032"/>
            <a:ext cx="1440160" cy="2880320"/>
          </a:xfrm>
          <a:prstGeom prst="rect">
            <a:avLst/>
          </a:prstGeom>
          <a:noFill/>
          <a:ln>
            <a:solidFill>
              <a:srgbClr val="002060"/>
            </a:solidFill>
          </a:ln>
        </p:spPr>
      </p:pic>
      <p:sp>
        <p:nvSpPr>
          <p:cNvPr id="6" name="5 - Ορθογώνιο"/>
          <p:cNvSpPr/>
          <p:nvPr/>
        </p:nvSpPr>
        <p:spPr>
          <a:xfrm>
            <a:off x="205143" y="6320353"/>
            <a:ext cx="2232248" cy="276999"/>
          </a:xfrm>
          <a:prstGeom prst="rect">
            <a:avLst/>
          </a:prstGeom>
        </p:spPr>
        <p:txBody>
          <a:bodyPr wrap="square">
            <a:spAutoFit/>
          </a:bodyPr>
          <a:lstStyle/>
          <a:p>
            <a:r>
              <a:rPr lang="en-US" sz="1200" dirty="0" smtClean="0">
                <a:latin typeface="+mn-lt"/>
                <a:hlinkClick r:id="rId3"/>
              </a:rPr>
              <a:t>jonathanraymondwestlake.com</a:t>
            </a:r>
            <a:endParaRPr lang="el-GR" sz="1200" dirty="0">
              <a:latin typeface="+mn-lt"/>
            </a:endParaRPr>
          </a:p>
        </p:txBody>
      </p:sp>
      <p:pic>
        <p:nvPicPr>
          <p:cNvPr id="7" name="Picture 4" descr="http://jonathanraymondwestlake.com/storage/images/manualHandling_sackGround_1.png?__SQUARESPACE_CACHEVERSION=1321268522514"/>
          <p:cNvPicPr>
            <a:picLocks noChangeAspect="1" noChangeArrowheads="1"/>
          </p:cNvPicPr>
          <p:nvPr/>
        </p:nvPicPr>
        <p:blipFill>
          <a:blip r:embed="rId2" cstate="print"/>
          <a:srcRect l="2390" t="4330" r="73118" b="57782"/>
          <a:stretch>
            <a:fillRect/>
          </a:stretch>
        </p:blipFill>
        <p:spPr bwMode="auto">
          <a:xfrm>
            <a:off x="251520" y="1772816"/>
            <a:ext cx="2023756" cy="3456384"/>
          </a:xfrm>
          <a:prstGeom prst="rect">
            <a:avLst/>
          </a:prstGeom>
          <a:noFill/>
          <a:ln>
            <a:solidFill>
              <a:srgbClr val="002060"/>
            </a:solidFill>
          </a:ln>
        </p:spPr>
      </p:pic>
      <p:pic>
        <p:nvPicPr>
          <p:cNvPr id="8" name="Picture 4" descr="http://jonathanraymondwestlake.com/storage/images/manualHandling_sackGround_1.png?__SQUARESPACE_CACHEVERSION=1321268522514"/>
          <p:cNvPicPr>
            <a:picLocks noChangeAspect="1" noChangeArrowheads="1"/>
          </p:cNvPicPr>
          <p:nvPr/>
        </p:nvPicPr>
        <p:blipFill>
          <a:blip r:embed="rId2" cstate="print"/>
          <a:srcRect l="42450" t="49534" r="25712" b="2403"/>
          <a:stretch>
            <a:fillRect/>
          </a:stretch>
        </p:blipFill>
        <p:spPr bwMode="auto">
          <a:xfrm>
            <a:off x="3779912" y="3717032"/>
            <a:ext cx="1728192" cy="2880320"/>
          </a:xfrm>
          <a:prstGeom prst="rect">
            <a:avLst/>
          </a:prstGeom>
          <a:noFill/>
          <a:ln>
            <a:solidFill>
              <a:srgbClr val="002060"/>
            </a:solidFill>
          </a:ln>
        </p:spPr>
      </p:pic>
      <p:pic>
        <p:nvPicPr>
          <p:cNvPr id="9" name="Picture 4" descr="http://jonathanraymondwestlake.com/storage/images/manualHandling_sackGround_1.png?__SQUARESPACE_CACHEVERSION=1321268522514"/>
          <p:cNvPicPr>
            <a:picLocks noChangeAspect="1" noChangeArrowheads="1"/>
          </p:cNvPicPr>
          <p:nvPr/>
        </p:nvPicPr>
        <p:blipFill>
          <a:blip r:embed="rId2" cstate="print"/>
          <a:srcRect l="36304" t="3247" r="40988" b="57782"/>
          <a:stretch>
            <a:fillRect/>
          </a:stretch>
        </p:blipFill>
        <p:spPr bwMode="auto">
          <a:xfrm>
            <a:off x="2339752" y="1052736"/>
            <a:ext cx="1444160" cy="2736304"/>
          </a:xfrm>
          <a:prstGeom prst="rect">
            <a:avLst/>
          </a:prstGeom>
          <a:noFill/>
          <a:ln>
            <a:solidFill>
              <a:srgbClr val="002060"/>
            </a:solidFill>
          </a:ln>
        </p:spPr>
      </p:pic>
      <p:pic>
        <p:nvPicPr>
          <p:cNvPr id="10" name="Picture 4" descr="http://jonathanraymondwestlake.com/storage/images/manualHandling_sackGround_1.png?__SQUARESPACE_CACHEVERSION=1321268522514"/>
          <p:cNvPicPr>
            <a:picLocks noChangeAspect="1" noChangeArrowheads="1"/>
          </p:cNvPicPr>
          <p:nvPr/>
        </p:nvPicPr>
        <p:blipFill>
          <a:blip r:embed="rId2" cstate="print"/>
          <a:srcRect l="71709" b="58864"/>
          <a:stretch>
            <a:fillRect/>
          </a:stretch>
        </p:blipFill>
        <p:spPr bwMode="auto">
          <a:xfrm>
            <a:off x="3779912" y="1052736"/>
            <a:ext cx="1728192" cy="2774225"/>
          </a:xfrm>
          <a:prstGeom prst="rect">
            <a:avLst/>
          </a:prstGeom>
          <a:noFill/>
          <a:ln>
            <a:solidFill>
              <a:srgbClr val="002060"/>
            </a:solidFill>
          </a:ln>
        </p:spPr>
      </p:pic>
      <p:sp>
        <p:nvSpPr>
          <p:cNvPr id="11" name="2 - Θέση περιεχομένου"/>
          <p:cNvSpPr txBox="1">
            <a:spLocks/>
          </p:cNvSpPr>
          <p:nvPr/>
        </p:nvSpPr>
        <p:spPr>
          <a:xfrm>
            <a:off x="5652120" y="1052736"/>
            <a:ext cx="3131840" cy="1368152"/>
          </a:xfrm>
          <a:prstGeom prst="rect">
            <a:avLst/>
          </a:prstGeom>
        </p:spPr>
        <p:txBody>
          <a:bodyPr vert="horz" lIns="91440" tIns="45720" rIns="91440" bIns="45720" rtlCol="0">
            <a:normAutofit/>
          </a:bodyPr>
          <a:lstStyle/>
          <a:p>
            <a:pPr marR="0" lvl="0" algn="l" defTabSz="914400" rtl="0" eaLnBrk="1" fontAlgn="auto" latinLnBrk="0" hangingPunct="1">
              <a:lnSpc>
                <a:spcPct val="112000"/>
              </a:lnSpc>
              <a:spcBef>
                <a:spcPts val="1200"/>
              </a:spcBef>
              <a:spcAft>
                <a:spcPts val="0"/>
              </a:spcAft>
              <a:buClrTx/>
              <a:buSzTx/>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Μεταφορά βάρους από το έδαφος σε άλλο επίπεδο.</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4" descr="http://edweb.sdsu.edu/people/arossett/pie/media/interventions/cheung_graphic5.gif"/>
          <p:cNvPicPr>
            <a:picLocks noChangeAspect="1" noChangeArrowheads="1"/>
          </p:cNvPicPr>
          <p:nvPr/>
        </p:nvPicPr>
        <p:blipFill>
          <a:blip r:embed="rId4" cstate="print"/>
          <a:srcRect l="37819" t="3740" r="5802" b="9146"/>
          <a:stretch>
            <a:fillRect/>
          </a:stretch>
        </p:blipFill>
        <p:spPr bwMode="auto">
          <a:xfrm>
            <a:off x="5724128" y="2492896"/>
            <a:ext cx="3168352" cy="3240360"/>
          </a:xfrm>
          <a:prstGeom prst="rect">
            <a:avLst/>
          </a:prstGeom>
          <a:noFill/>
          <a:ln>
            <a:solidFill>
              <a:schemeClr val="accent1">
                <a:lumMod val="50000"/>
              </a:schemeClr>
            </a:solidFill>
          </a:ln>
        </p:spPr>
      </p:pic>
      <p:sp>
        <p:nvSpPr>
          <p:cNvPr id="13" name="Θέση αριθμού διαφάνειας 3"/>
          <p:cNvSpPr txBox="1">
            <a:spLocks/>
          </p:cNvSpPr>
          <p:nvPr/>
        </p:nvSpPr>
        <p:spPr>
          <a:xfrm>
            <a:off x="6228184" y="5661248"/>
            <a:ext cx="2160240" cy="396044"/>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5"/>
              </a:rPr>
              <a:t>edweb.sdsu.edu</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13 - Εξάγωνο"/>
          <p:cNvSpPr/>
          <p:nvPr/>
        </p:nvSpPr>
        <p:spPr>
          <a:xfrm>
            <a:off x="1763688" y="3212976"/>
            <a:ext cx="216024" cy="26632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15" name="14 - Εξάγωνο"/>
          <p:cNvSpPr/>
          <p:nvPr/>
        </p:nvSpPr>
        <p:spPr>
          <a:xfrm>
            <a:off x="3923928" y="1916832"/>
            <a:ext cx="216024" cy="26632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16" name="15 - Εξάγωνο"/>
          <p:cNvSpPr/>
          <p:nvPr/>
        </p:nvSpPr>
        <p:spPr>
          <a:xfrm>
            <a:off x="2483768" y="2060848"/>
            <a:ext cx="216024" cy="26632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17" name="16 - Εξάγωνο"/>
          <p:cNvSpPr/>
          <p:nvPr/>
        </p:nvSpPr>
        <p:spPr>
          <a:xfrm>
            <a:off x="2483768" y="5517232"/>
            <a:ext cx="216024" cy="26632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18" name="17 - Εξάγωνο"/>
          <p:cNvSpPr/>
          <p:nvPr/>
        </p:nvSpPr>
        <p:spPr>
          <a:xfrm>
            <a:off x="5004048" y="4365104"/>
            <a:ext cx="216024" cy="26632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5</a:t>
            </a:r>
            <a:endParaRPr lang="el-GR"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Διαχείριση Βάρους </a:t>
            </a:r>
            <a:r>
              <a:rPr lang="el-GR" sz="3200" b="0" dirty="0" smtClean="0"/>
              <a:t>2/6</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108</a:t>
            </a:fld>
            <a:endParaRPr lang="el-GR"/>
          </a:p>
        </p:txBody>
      </p:sp>
      <p:pic>
        <p:nvPicPr>
          <p:cNvPr id="5" name="Picture 2" descr="http://www.ninelives.com.au/man_handling.jpg"/>
          <p:cNvPicPr>
            <a:picLocks noGrp="1" noChangeAspect="1" noChangeArrowheads="1"/>
          </p:cNvPicPr>
          <p:nvPr>
            <p:ph idx="1"/>
          </p:nvPr>
        </p:nvPicPr>
        <p:blipFill>
          <a:blip r:embed="rId2" cstate="print"/>
          <a:srcRect l="2836" t="6660" r="77623" b="14849"/>
          <a:stretch>
            <a:fillRect/>
          </a:stretch>
        </p:blipFill>
        <p:spPr bwMode="auto">
          <a:xfrm>
            <a:off x="395536" y="1124744"/>
            <a:ext cx="1838319" cy="2664296"/>
          </a:xfrm>
          <a:prstGeom prst="rect">
            <a:avLst/>
          </a:prstGeom>
          <a:noFill/>
          <a:ln w="57150">
            <a:solidFill>
              <a:srgbClr val="004A82"/>
            </a:solidFill>
          </a:ln>
        </p:spPr>
      </p:pic>
      <p:sp>
        <p:nvSpPr>
          <p:cNvPr id="8" name="7 - Ορθογώνιο"/>
          <p:cNvSpPr/>
          <p:nvPr/>
        </p:nvSpPr>
        <p:spPr>
          <a:xfrm>
            <a:off x="6571901" y="6248345"/>
            <a:ext cx="1728192" cy="276999"/>
          </a:xfrm>
          <a:prstGeom prst="rect">
            <a:avLst/>
          </a:prstGeom>
        </p:spPr>
        <p:txBody>
          <a:bodyPr wrap="square">
            <a:spAutoFit/>
          </a:bodyPr>
          <a:lstStyle/>
          <a:p>
            <a:r>
              <a:rPr lang="en-US" sz="1200" dirty="0" smtClean="0">
                <a:latin typeface="+mn-lt"/>
                <a:hlinkClick r:id="rId3"/>
              </a:rPr>
              <a:t>ninelives.com.au</a:t>
            </a:r>
            <a:endParaRPr lang="el-GR" sz="1200" dirty="0">
              <a:latin typeface="+mn-lt"/>
            </a:endParaRPr>
          </a:p>
        </p:txBody>
      </p:sp>
      <p:pic>
        <p:nvPicPr>
          <p:cNvPr id="9" name="Picture 6" descr="http://blog.engineeredsolutions.info/wp-content/uploads/2013/06/sack-barrow-handling.jpg"/>
          <p:cNvPicPr>
            <a:picLocks noChangeAspect="1" noChangeArrowheads="1"/>
          </p:cNvPicPr>
          <p:nvPr/>
        </p:nvPicPr>
        <p:blipFill>
          <a:blip r:embed="rId4" cstate="print"/>
          <a:srcRect t="9324" b="9869"/>
          <a:stretch>
            <a:fillRect/>
          </a:stretch>
        </p:blipFill>
        <p:spPr bwMode="auto">
          <a:xfrm flipH="1">
            <a:off x="1187624" y="1340767"/>
            <a:ext cx="1944216" cy="2406627"/>
          </a:xfrm>
          <a:prstGeom prst="rect">
            <a:avLst/>
          </a:prstGeom>
          <a:noFill/>
          <a:ln>
            <a:solidFill>
              <a:srgbClr val="004A82"/>
            </a:solidFill>
          </a:ln>
        </p:spPr>
      </p:pic>
      <p:pic>
        <p:nvPicPr>
          <p:cNvPr id="10" name="Picture 12" descr="http://withoutdrugs.com/wp-content/uploads/2013/11/Wrong-Lifting.jpg"/>
          <p:cNvPicPr>
            <a:picLocks noChangeAspect="1" noChangeArrowheads="1"/>
          </p:cNvPicPr>
          <p:nvPr/>
        </p:nvPicPr>
        <p:blipFill>
          <a:blip r:embed="rId5" cstate="print"/>
          <a:srcRect l="53090" t="5617" r="4364" b="4444"/>
          <a:stretch>
            <a:fillRect/>
          </a:stretch>
        </p:blipFill>
        <p:spPr bwMode="auto">
          <a:xfrm>
            <a:off x="5508104" y="1268760"/>
            <a:ext cx="3334450" cy="4107213"/>
          </a:xfrm>
          <a:prstGeom prst="rect">
            <a:avLst/>
          </a:prstGeom>
          <a:noFill/>
          <a:ln w="57150">
            <a:solidFill>
              <a:srgbClr val="004A82"/>
            </a:solidFill>
          </a:ln>
        </p:spPr>
      </p:pic>
      <p:sp>
        <p:nvSpPr>
          <p:cNvPr id="11" name="10 - Ορθογώνιο"/>
          <p:cNvSpPr/>
          <p:nvPr/>
        </p:nvSpPr>
        <p:spPr>
          <a:xfrm>
            <a:off x="7596336" y="5445224"/>
            <a:ext cx="1512168" cy="276999"/>
          </a:xfrm>
          <a:prstGeom prst="rect">
            <a:avLst/>
          </a:prstGeom>
        </p:spPr>
        <p:txBody>
          <a:bodyPr wrap="square">
            <a:spAutoFit/>
          </a:bodyPr>
          <a:lstStyle/>
          <a:p>
            <a:pPr algn="ctr"/>
            <a:r>
              <a:rPr lang="en-US" sz="1200" dirty="0" smtClean="0">
                <a:latin typeface="+mn-lt"/>
                <a:hlinkClick r:id="rId6"/>
              </a:rPr>
              <a:t>withoutdrugs.com</a:t>
            </a:r>
            <a:endParaRPr lang="el-GR" sz="1200" dirty="0">
              <a:latin typeface="+mn-lt"/>
            </a:endParaRPr>
          </a:p>
        </p:txBody>
      </p:sp>
      <p:pic>
        <p:nvPicPr>
          <p:cNvPr id="12" name="Picture 2" descr="http://www.ninelives.com.au/man_handling.jpg"/>
          <p:cNvPicPr>
            <a:picLocks noChangeAspect="1" noChangeArrowheads="1"/>
          </p:cNvPicPr>
          <p:nvPr/>
        </p:nvPicPr>
        <p:blipFill>
          <a:blip r:embed="rId2" cstate="print"/>
          <a:srcRect l="30303" t="6660" r="4528" b="14849"/>
          <a:stretch>
            <a:fillRect/>
          </a:stretch>
        </p:blipFill>
        <p:spPr bwMode="auto">
          <a:xfrm>
            <a:off x="395536" y="3861048"/>
            <a:ext cx="6130671" cy="2664296"/>
          </a:xfrm>
          <a:prstGeom prst="rect">
            <a:avLst/>
          </a:prstGeom>
          <a:noFill/>
          <a:ln w="57150">
            <a:solidFill>
              <a:schemeClr val="tx1">
                <a:lumMod val="95000"/>
                <a:lumOff val="5000"/>
              </a:schemeClr>
            </a:solidFill>
          </a:ln>
        </p:spPr>
      </p:pic>
      <p:sp>
        <p:nvSpPr>
          <p:cNvPr id="13" name="2 - Θέση περιεχομένου"/>
          <p:cNvSpPr txBox="1">
            <a:spLocks/>
          </p:cNvSpPr>
          <p:nvPr/>
        </p:nvSpPr>
        <p:spPr>
          <a:xfrm>
            <a:off x="3203848" y="1052736"/>
            <a:ext cx="2448272" cy="2808312"/>
          </a:xfrm>
          <a:prstGeom prst="rect">
            <a:avLst/>
          </a:prstGeom>
        </p:spPr>
        <p:txBody>
          <a:bodyPr vert="horz" lIns="91440" tIns="45720" rIns="91440" bIns="45720" rtlCol="0">
            <a:normAutofit/>
          </a:bodyPr>
          <a:lstStyle/>
          <a:p>
            <a:pPr marR="0" lvl="0" algn="l" defTabSz="914400" rtl="0" eaLnBrk="1" fontAlgn="auto" latinLnBrk="0" hangingPunct="1">
              <a:lnSpc>
                <a:spcPct val="112000"/>
              </a:lnSpc>
              <a:spcBef>
                <a:spcPts val="1200"/>
              </a:spcBef>
              <a:spcAft>
                <a:spcPts val="0"/>
              </a:spcAft>
              <a:buClrTx/>
              <a:buSzTx/>
              <a:tabLst/>
              <a:defRPr/>
            </a:pPr>
            <a:r>
              <a:rPr lang="el-GR" sz="2400" dirty="0" err="1" smtClean="0">
                <a:latin typeface="+mn-lt"/>
              </a:rPr>
              <a:t>Χαρατηριστικά</a:t>
            </a:r>
            <a:r>
              <a:rPr lang="el-GR" sz="2400" dirty="0" smtClean="0">
                <a:latin typeface="+mn-lt"/>
              </a:rPr>
              <a:t> αντικειμένου</a:t>
            </a:r>
          </a:p>
          <a:p>
            <a:pPr marL="441325" lvl="1" indent="-342900" fontAlgn="auto">
              <a:lnSpc>
                <a:spcPct val="112000"/>
              </a:lnSpc>
              <a:spcBef>
                <a:spcPts val="1200"/>
              </a:spcBef>
              <a:spcAft>
                <a:spcPts val="0"/>
              </a:spcAft>
              <a:buFont typeface="Wingdings" pitchFamily="2" charset="2"/>
              <a:buChar cha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Βάρος</a:t>
            </a:r>
          </a:p>
          <a:p>
            <a:pPr marL="441325" lvl="1" indent="-342900" fontAlgn="auto">
              <a:lnSpc>
                <a:spcPct val="112000"/>
              </a:lnSpc>
              <a:spcBef>
                <a:spcPts val="1200"/>
              </a:spcBef>
              <a:spcAft>
                <a:spcPts val="0"/>
              </a:spcAft>
              <a:buFont typeface="Wingdings" pitchFamily="2" charset="2"/>
              <a:buChar cha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Απόσταση</a:t>
            </a:r>
          </a:p>
          <a:p>
            <a:pPr marL="441325" lvl="1" indent="-342900" fontAlgn="auto">
              <a:lnSpc>
                <a:spcPct val="112000"/>
              </a:lnSpc>
              <a:spcBef>
                <a:spcPts val="1200"/>
              </a:spcBef>
              <a:spcAft>
                <a:spcPts val="0"/>
              </a:spcAft>
              <a:buFont typeface="Wingdings" pitchFamily="2" charset="2"/>
              <a:buChar char="§"/>
            </a:pPr>
            <a:r>
              <a:rPr lang="el-GR" sz="2400" dirty="0" smtClean="0">
                <a:latin typeface="+mn-lt"/>
              </a:rPr>
              <a:t>Όγκος</a:t>
            </a:r>
          </a:p>
          <a:p>
            <a:pPr marL="800100" lvl="1" indent="-342900" fontAlgn="auto">
              <a:lnSpc>
                <a:spcPct val="112000"/>
              </a:lnSpc>
              <a:spcBef>
                <a:spcPts val="1200"/>
              </a:spcBef>
              <a:spcAft>
                <a:spcPts val="0"/>
              </a:spcAft>
              <a:buFont typeface="Wingdings" pitchFamily="2" charset="2"/>
              <a:buChar cha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13 - Ορθογώνιο"/>
          <p:cNvSpPr/>
          <p:nvPr/>
        </p:nvSpPr>
        <p:spPr>
          <a:xfrm>
            <a:off x="3203848" y="1052736"/>
            <a:ext cx="2160240"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Κεραυνός"/>
          <p:cNvSpPr/>
          <p:nvPr/>
        </p:nvSpPr>
        <p:spPr>
          <a:xfrm>
            <a:off x="1115616" y="4221088"/>
            <a:ext cx="288032" cy="216024"/>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Κεραυνός"/>
          <p:cNvSpPr/>
          <p:nvPr/>
        </p:nvSpPr>
        <p:spPr>
          <a:xfrm>
            <a:off x="395536" y="5157192"/>
            <a:ext cx="360040" cy="288032"/>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Κεραυνός"/>
          <p:cNvSpPr/>
          <p:nvPr/>
        </p:nvSpPr>
        <p:spPr>
          <a:xfrm>
            <a:off x="4499992" y="5013176"/>
            <a:ext cx="360040" cy="288032"/>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Κεραυνός"/>
          <p:cNvSpPr/>
          <p:nvPr/>
        </p:nvSpPr>
        <p:spPr>
          <a:xfrm>
            <a:off x="4788024" y="4941168"/>
            <a:ext cx="360040" cy="288032"/>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Κεραυνός"/>
          <p:cNvSpPr/>
          <p:nvPr/>
        </p:nvSpPr>
        <p:spPr>
          <a:xfrm>
            <a:off x="1331640" y="5013176"/>
            <a:ext cx="360040" cy="288032"/>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Κεραυνός"/>
          <p:cNvSpPr/>
          <p:nvPr/>
        </p:nvSpPr>
        <p:spPr>
          <a:xfrm rot="19365789">
            <a:off x="3732787" y="5148039"/>
            <a:ext cx="590278" cy="415521"/>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Κεραυνός"/>
          <p:cNvSpPr/>
          <p:nvPr/>
        </p:nvSpPr>
        <p:spPr>
          <a:xfrm rot="18117473">
            <a:off x="3849901" y="5588533"/>
            <a:ext cx="484214" cy="263876"/>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Κεραυνός"/>
          <p:cNvSpPr/>
          <p:nvPr/>
        </p:nvSpPr>
        <p:spPr>
          <a:xfrm rot="20765991">
            <a:off x="3671286" y="4629860"/>
            <a:ext cx="448292" cy="349282"/>
          </a:xfrm>
          <a:prstGeom prst="lightningBol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908720"/>
          </a:xfrm>
        </p:spPr>
        <p:txBody>
          <a:bodyPr>
            <a:normAutofit/>
          </a:bodyPr>
          <a:lstStyle/>
          <a:p>
            <a:r>
              <a:rPr lang="el-GR" sz="3600" dirty="0" smtClean="0"/>
              <a:t>Οπίσθιο Τμήμα</a:t>
            </a:r>
            <a:endParaRPr lang="el-GR" sz="3600" dirty="0"/>
          </a:p>
        </p:txBody>
      </p:sp>
      <p:sp>
        <p:nvSpPr>
          <p:cNvPr id="3" name="2 - Θέση περιεχομένου"/>
          <p:cNvSpPr>
            <a:spLocks noGrp="1"/>
          </p:cNvSpPr>
          <p:nvPr>
            <p:ph idx="1"/>
          </p:nvPr>
        </p:nvSpPr>
        <p:spPr>
          <a:xfrm>
            <a:off x="457199" y="1052736"/>
            <a:ext cx="3461775" cy="5184576"/>
          </a:xfrm>
        </p:spPr>
        <p:txBody>
          <a:bodyPr>
            <a:normAutofit/>
          </a:bodyPr>
          <a:lstStyle/>
          <a:p>
            <a:r>
              <a:rPr lang="el-GR" dirty="0" smtClean="0"/>
              <a:t>Οι αρθρώσεις του οπισθίου τμήματος, με τον προσανατολισμό τους στον χώρο, καθορίζουν τις κινήσεις των σπονδύλων.</a:t>
            </a:r>
            <a:endParaRPr lang="en-US" dirty="0" smtClean="0"/>
          </a:p>
          <a:p>
            <a:r>
              <a:rPr lang="el-GR" dirty="0" smtClean="0"/>
              <a:t>Οι κινήσεις στην σπονδυλική στήλη είναι αποτέλεσμα συνεργασίας μυϊκών και νευρικών δομών.</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pic>
        <p:nvPicPr>
          <p:cNvPr id="5" name="Picture 2" descr="http://www.pt.ntu.edu.tw/hmchai/Kinesiology/KINspine/Spine.files/MotionSegmentLat.jpg"/>
          <p:cNvPicPr>
            <a:picLocks noChangeAspect="1" noChangeArrowheads="1"/>
          </p:cNvPicPr>
          <p:nvPr/>
        </p:nvPicPr>
        <p:blipFill>
          <a:blip r:embed="rId2" cstate="print"/>
          <a:srcRect l="11810" r="10582" b="21107"/>
          <a:stretch>
            <a:fillRect/>
          </a:stretch>
        </p:blipFill>
        <p:spPr bwMode="auto">
          <a:xfrm>
            <a:off x="3918975" y="1052736"/>
            <a:ext cx="4861493" cy="4752528"/>
          </a:xfrm>
          <a:prstGeom prst="rect">
            <a:avLst/>
          </a:prstGeom>
          <a:noFill/>
        </p:spPr>
      </p:pic>
      <p:sp>
        <p:nvSpPr>
          <p:cNvPr id="6" name="5 - Ορθογώνιο"/>
          <p:cNvSpPr/>
          <p:nvPr/>
        </p:nvSpPr>
        <p:spPr>
          <a:xfrm>
            <a:off x="5580112" y="6381717"/>
            <a:ext cx="158417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9" name="8 - Ορθογώνιο"/>
          <p:cNvSpPr/>
          <p:nvPr/>
        </p:nvSpPr>
        <p:spPr>
          <a:xfrm>
            <a:off x="3923928" y="1052736"/>
            <a:ext cx="4896544" cy="532859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 </a:t>
            </a:r>
            <a:endParaRPr lang="el-GR" dirty="0"/>
          </a:p>
        </p:txBody>
      </p:sp>
      <p:grpSp>
        <p:nvGrpSpPr>
          <p:cNvPr id="11" name="10 - Ομάδα"/>
          <p:cNvGrpSpPr/>
          <p:nvPr/>
        </p:nvGrpSpPr>
        <p:grpSpPr>
          <a:xfrm>
            <a:off x="3923928" y="1124744"/>
            <a:ext cx="4896544" cy="5256584"/>
            <a:chOff x="3923928" y="1124744"/>
            <a:chExt cx="4896544" cy="5256584"/>
          </a:xfrm>
        </p:grpSpPr>
        <p:sp>
          <p:nvSpPr>
            <p:cNvPr id="7" name="6 - Ορθογώνιο"/>
            <p:cNvSpPr/>
            <p:nvPr/>
          </p:nvSpPr>
          <p:spPr>
            <a:xfrm>
              <a:off x="3923928" y="5805264"/>
              <a:ext cx="4896544" cy="5760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 </a:t>
              </a:r>
              <a:r>
                <a:rPr lang="el-GR" dirty="0" smtClean="0">
                  <a:solidFill>
                    <a:schemeClr val="tx1"/>
                  </a:solidFill>
                </a:rPr>
                <a:t>Λειτουργική μονάδα</a:t>
              </a:r>
              <a:endParaRPr lang="el-GR" dirty="0">
                <a:solidFill>
                  <a:schemeClr val="tx1"/>
                </a:solidFill>
              </a:endParaRPr>
            </a:p>
          </p:txBody>
        </p:sp>
        <p:sp>
          <p:nvSpPr>
            <p:cNvPr id="8" name="7 - Ορθογώνιο"/>
            <p:cNvSpPr/>
            <p:nvPr/>
          </p:nvSpPr>
          <p:spPr>
            <a:xfrm>
              <a:off x="4211960" y="1124744"/>
              <a:ext cx="1656184" cy="9361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schemeClr val="tx1"/>
                  </a:solidFill>
                </a:rPr>
                <a:t> πρόσθιο τμήμα </a:t>
              </a:r>
              <a:endParaRPr lang="el-GR" dirty="0">
                <a:solidFill>
                  <a:schemeClr val="tx1"/>
                </a:solidFill>
              </a:endParaRPr>
            </a:p>
          </p:txBody>
        </p:sp>
        <p:sp>
          <p:nvSpPr>
            <p:cNvPr id="10" name="9 - Ορθογώνιο"/>
            <p:cNvSpPr/>
            <p:nvPr/>
          </p:nvSpPr>
          <p:spPr>
            <a:xfrm>
              <a:off x="5940152" y="1124744"/>
              <a:ext cx="1728192" cy="8640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schemeClr val="tx1"/>
                  </a:solidFill>
                </a:rPr>
                <a:t> οπίσθιο τμήμα </a:t>
              </a:r>
              <a:endParaRPr lang="el-GR" dirty="0">
                <a:solidFill>
                  <a:schemeClr val="tx1"/>
                </a:solidFill>
              </a:endParaRPr>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Διαχείριση Βάρους </a:t>
            </a:r>
            <a:r>
              <a:rPr lang="el-GR" sz="3200" b="0" dirty="0" smtClean="0"/>
              <a:t>3/6</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109</a:t>
            </a:fld>
            <a:endParaRPr lang="el-GR"/>
          </a:p>
        </p:txBody>
      </p:sp>
      <p:pic>
        <p:nvPicPr>
          <p:cNvPr id="5" name="Picture 2" descr="https://nationalvetcontent.edu.au/alfresco/d/d/workspace/SpacesStore/1e480d40-58e1-4ea2-ad9a-828accbd87ad/401/bctoolbox/rlo/ohs/image/manhandle.gif"/>
          <p:cNvPicPr>
            <a:picLocks noGrp="1" noChangeAspect="1" noChangeArrowheads="1"/>
          </p:cNvPicPr>
          <p:nvPr>
            <p:ph idx="1"/>
          </p:nvPr>
        </p:nvPicPr>
        <p:blipFill>
          <a:blip r:embed="rId2" cstate="print"/>
          <a:srcRect l="6344" r="7755" b="19608"/>
          <a:stretch>
            <a:fillRect/>
          </a:stretch>
        </p:blipFill>
        <p:spPr bwMode="auto">
          <a:xfrm>
            <a:off x="251520" y="3284984"/>
            <a:ext cx="8359953" cy="2880320"/>
          </a:xfrm>
          <a:prstGeom prst="rect">
            <a:avLst/>
          </a:prstGeom>
          <a:noFill/>
          <a:ln w="57150">
            <a:solidFill>
              <a:srgbClr val="4545C3"/>
            </a:solidFill>
          </a:ln>
        </p:spPr>
      </p:pic>
      <p:sp>
        <p:nvSpPr>
          <p:cNvPr id="6" name="5 - Ορθογώνιο"/>
          <p:cNvSpPr/>
          <p:nvPr/>
        </p:nvSpPr>
        <p:spPr>
          <a:xfrm>
            <a:off x="251520" y="6309320"/>
            <a:ext cx="8424936" cy="276999"/>
          </a:xfrm>
          <a:prstGeom prst="rect">
            <a:avLst/>
          </a:prstGeom>
        </p:spPr>
        <p:txBody>
          <a:bodyPr wrap="square">
            <a:spAutoFit/>
          </a:bodyPr>
          <a:lstStyle/>
          <a:p>
            <a:pPr algn="ctr"/>
            <a:r>
              <a:rPr lang="en-US" sz="1200" dirty="0" smtClean="0">
                <a:latin typeface="+mn-lt"/>
                <a:hlinkClick r:id="rId3"/>
              </a:rPr>
              <a:t>nationalvetcontent.edu.au</a:t>
            </a:r>
            <a:endParaRPr lang="el-GR" sz="1200" dirty="0">
              <a:latin typeface="+mn-lt"/>
            </a:endParaRPr>
          </a:p>
        </p:txBody>
      </p:sp>
      <p:pic>
        <p:nvPicPr>
          <p:cNvPr id="11" name="Picture 10" descr="http://coastalphysiotherapy.com.au/wp/wp-content/uploads/2013/04/manual_handling.jpg"/>
          <p:cNvPicPr>
            <a:picLocks noChangeAspect="1" noChangeArrowheads="1"/>
          </p:cNvPicPr>
          <p:nvPr/>
        </p:nvPicPr>
        <p:blipFill>
          <a:blip r:embed="rId4" cstate="print"/>
          <a:srcRect l="5263" t="7191" r="5263" b="6519"/>
          <a:stretch>
            <a:fillRect/>
          </a:stretch>
        </p:blipFill>
        <p:spPr bwMode="auto">
          <a:xfrm>
            <a:off x="251520" y="1412776"/>
            <a:ext cx="3024336" cy="2275494"/>
          </a:xfrm>
          <a:prstGeom prst="rect">
            <a:avLst/>
          </a:prstGeom>
          <a:noFill/>
          <a:ln w="57150">
            <a:solidFill>
              <a:srgbClr val="333399"/>
            </a:solidFill>
          </a:ln>
        </p:spPr>
      </p:pic>
      <p:sp>
        <p:nvSpPr>
          <p:cNvPr id="12" name="11 - Ορθογώνιο"/>
          <p:cNvSpPr/>
          <p:nvPr/>
        </p:nvSpPr>
        <p:spPr>
          <a:xfrm>
            <a:off x="251520" y="1105632"/>
            <a:ext cx="3024336" cy="276999"/>
          </a:xfrm>
          <a:prstGeom prst="rect">
            <a:avLst/>
          </a:prstGeom>
        </p:spPr>
        <p:txBody>
          <a:bodyPr wrap="square">
            <a:spAutoFit/>
          </a:bodyPr>
          <a:lstStyle/>
          <a:p>
            <a:pPr algn="ctr"/>
            <a:r>
              <a:rPr lang="en-US" sz="1200" dirty="0" smtClean="0">
                <a:latin typeface="+mn-lt"/>
                <a:hlinkClick r:id="rId5"/>
              </a:rPr>
              <a:t>coastalphysiotherapy.com.au</a:t>
            </a:r>
            <a:endParaRPr lang="el-GR" sz="1200" dirty="0">
              <a:latin typeface="+mn-lt"/>
            </a:endParaRPr>
          </a:p>
        </p:txBody>
      </p:sp>
      <p:sp>
        <p:nvSpPr>
          <p:cNvPr id="8" name="2 - Θέση περιεχομένου"/>
          <p:cNvSpPr txBox="1">
            <a:spLocks/>
          </p:cNvSpPr>
          <p:nvPr/>
        </p:nvSpPr>
        <p:spPr>
          <a:xfrm>
            <a:off x="3419872" y="1412776"/>
            <a:ext cx="5472608" cy="165618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Μικρός </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μοχλοβραχίονας αντίστασης. </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Κατάλληλη </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βάση στήριξης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lang="el-GR" sz="2400" dirty="0" smtClean="0">
                <a:latin typeface="+mn-lt"/>
              </a:rPr>
              <a:t>Δ</a:t>
            </a:r>
            <a:r>
              <a:rPr lang="el-GR" sz="2400" noProof="0" dirty="0" err="1" smtClean="0">
                <a:latin typeface="+mn-lt"/>
              </a:rPr>
              <a:t>ιαχειρίσιμο</a:t>
            </a:r>
            <a:r>
              <a:rPr lang="el-GR" sz="2400" dirty="0" smtClean="0">
                <a:latin typeface="+mn-lt"/>
              </a:rPr>
              <a:t>ς </a:t>
            </a:r>
            <a:r>
              <a:rPr lang="el-GR" sz="2400" b="1" dirty="0" smtClean="0">
                <a:latin typeface="+mn-lt"/>
              </a:rPr>
              <a:t>όγκος </a:t>
            </a:r>
            <a:r>
              <a:rPr lang="el-GR" sz="2400" b="1" noProof="0" dirty="0" smtClean="0">
                <a:latin typeface="+mn-lt"/>
              </a:rPr>
              <a:t>αντικειμένου</a:t>
            </a:r>
            <a:r>
              <a:rPr lang="el-GR" sz="2400" noProof="0" dirty="0" smtClean="0">
                <a:latin typeface="+mn-lt"/>
              </a:rPr>
              <a:t>.</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Διαχείριση Βάρους </a:t>
            </a:r>
            <a:r>
              <a:rPr lang="el-GR" sz="3200" b="0" dirty="0" smtClean="0"/>
              <a:t>4/6</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110</a:t>
            </a:fld>
            <a:endParaRPr lang="el-GR"/>
          </a:p>
        </p:txBody>
      </p:sp>
      <p:pic>
        <p:nvPicPr>
          <p:cNvPr id="7" name="Picture 4" descr="Moderate - Upper arms angled away from body"/>
          <p:cNvPicPr>
            <a:picLocks noChangeAspect="1" noChangeArrowheads="1"/>
          </p:cNvPicPr>
          <p:nvPr/>
        </p:nvPicPr>
        <p:blipFill>
          <a:blip r:embed="rId2" cstate="print"/>
          <a:srcRect/>
          <a:stretch>
            <a:fillRect/>
          </a:stretch>
        </p:blipFill>
        <p:spPr bwMode="auto">
          <a:xfrm>
            <a:off x="5148064" y="2636912"/>
            <a:ext cx="3680460" cy="3240360"/>
          </a:xfrm>
          <a:prstGeom prst="rect">
            <a:avLst/>
          </a:prstGeom>
          <a:noFill/>
          <a:ln w="38100">
            <a:solidFill>
              <a:srgbClr val="002060"/>
            </a:solidFill>
          </a:ln>
        </p:spPr>
      </p:pic>
      <p:pic>
        <p:nvPicPr>
          <p:cNvPr id="9" name="Picture 8" descr="Far - upper arms angled away from body and trunk bent forward"/>
          <p:cNvPicPr>
            <a:picLocks noChangeAspect="1" noChangeArrowheads="1"/>
          </p:cNvPicPr>
          <p:nvPr/>
        </p:nvPicPr>
        <p:blipFill>
          <a:blip r:embed="rId3" cstate="print"/>
          <a:srcRect/>
          <a:stretch>
            <a:fillRect/>
          </a:stretch>
        </p:blipFill>
        <p:spPr bwMode="auto">
          <a:xfrm>
            <a:off x="251520" y="1124744"/>
            <a:ext cx="4614418" cy="3744416"/>
          </a:xfrm>
          <a:prstGeom prst="rect">
            <a:avLst/>
          </a:prstGeom>
          <a:noFill/>
          <a:ln w="38100">
            <a:solidFill>
              <a:srgbClr val="002060"/>
            </a:solidFill>
          </a:ln>
        </p:spPr>
      </p:pic>
      <p:sp>
        <p:nvSpPr>
          <p:cNvPr id="6" name="5 - Ορθογώνιο"/>
          <p:cNvSpPr/>
          <p:nvPr/>
        </p:nvSpPr>
        <p:spPr>
          <a:xfrm>
            <a:off x="5148064" y="6021288"/>
            <a:ext cx="3672408" cy="276999"/>
          </a:xfrm>
          <a:prstGeom prst="rect">
            <a:avLst/>
          </a:prstGeom>
        </p:spPr>
        <p:txBody>
          <a:bodyPr wrap="square">
            <a:spAutoFit/>
          </a:bodyPr>
          <a:lstStyle/>
          <a:p>
            <a:pPr algn="ctr"/>
            <a:r>
              <a:rPr lang="en-US" sz="1200" dirty="0" smtClean="0">
                <a:latin typeface="+mn-lt"/>
                <a:hlinkClick r:id="rId4"/>
              </a:rPr>
              <a:t>hse.gov.uk</a:t>
            </a:r>
            <a:endParaRPr lang="el-GR" sz="1200" dirty="0">
              <a:latin typeface="+mn-lt"/>
            </a:endParaRPr>
          </a:p>
        </p:txBody>
      </p:sp>
      <p:sp>
        <p:nvSpPr>
          <p:cNvPr id="8" name="2 - Θέση περιεχομένου"/>
          <p:cNvSpPr>
            <a:spLocks noGrp="1"/>
          </p:cNvSpPr>
          <p:nvPr>
            <p:ph idx="1"/>
          </p:nvPr>
        </p:nvSpPr>
        <p:spPr>
          <a:xfrm>
            <a:off x="395536" y="5013176"/>
            <a:ext cx="4248472" cy="1368152"/>
          </a:xfrm>
        </p:spPr>
        <p:txBody>
          <a:bodyPr>
            <a:noAutofit/>
          </a:bodyPr>
          <a:lstStyle/>
          <a:p>
            <a:pPr>
              <a:buFont typeface="Wingdings" pitchFamily="2" charset="2"/>
              <a:buChar char="§"/>
            </a:pPr>
            <a:r>
              <a:rPr lang="el-GR" b="1" dirty="0" smtClean="0"/>
              <a:t>Απόσταση </a:t>
            </a:r>
            <a:r>
              <a:rPr lang="el-GR" dirty="0" smtClean="0"/>
              <a:t>από τον κορμό, το έδαφος. </a:t>
            </a:r>
          </a:p>
          <a:p>
            <a:pPr>
              <a:buFont typeface="Wingdings" pitchFamily="2" charset="2"/>
              <a:buChar char="§"/>
            </a:pPr>
            <a:r>
              <a:rPr lang="el-GR" b="1" dirty="0" smtClean="0"/>
              <a:t>Βάρος.</a:t>
            </a:r>
          </a:p>
        </p:txBody>
      </p:sp>
      <p:sp>
        <p:nvSpPr>
          <p:cNvPr id="10" name="2 - Θέση περιεχομένου"/>
          <p:cNvSpPr txBox="1">
            <a:spLocks/>
          </p:cNvSpPr>
          <p:nvPr/>
        </p:nvSpPr>
        <p:spPr>
          <a:xfrm>
            <a:off x="4932040" y="1124744"/>
            <a:ext cx="4211960" cy="1296144"/>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buFont typeface="Wingdings" pitchFamily="2" charset="2"/>
              <a:buChar cha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Ύψος: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κεφαλής, ώμου, αγκώνα, οσφυϊκής μοίρας, γόνατος.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Διαχείριση Βάρους </a:t>
            </a:r>
            <a:r>
              <a:rPr lang="el-GR" sz="3200" b="0" dirty="0" smtClean="0"/>
              <a:t>5/6</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111</a:t>
            </a:fld>
            <a:endParaRPr lang="el-GR"/>
          </a:p>
        </p:txBody>
      </p:sp>
      <p:pic>
        <p:nvPicPr>
          <p:cNvPr id="5" name="Picture 2" descr="Close- upper arms aligned vertically and upright trunk"/>
          <p:cNvPicPr>
            <a:picLocks noGrp="1" noChangeAspect="1" noChangeArrowheads="1"/>
          </p:cNvPicPr>
          <p:nvPr>
            <p:ph idx="1"/>
          </p:nvPr>
        </p:nvPicPr>
        <p:blipFill>
          <a:blip r:embed="rId2" cstate="print"/>
          <a:srcRect/>
          <a:stretch>
            <a:fillRect/>
          </a:stretch>
        </p:blipFill>
        <p:spPr bwMode="auto">
          <a:xfrm>
            <a:off x="4716016" y="1196752"/>
            <a:ext cx="2160240" cy="3193398"/>
          </a:xfrm>
          <a:prstGeom prst="rect">
            <a:avLst/>
          </a:prstGeom>
          <a:noFill/>
          <a:ln w="38100">
            <a:solidFill>
              <a:srgbClr val="002060"/>
            </a:solidFill>
          </a:ln>
        </p:spPr>
      </p:pic>
      <p:pic>
        <p:nvPicPr>
          <p:cNvPr id="6" name="Picture 6" descr="Moderate - Trunk bent forward"/>
          <p:cNvPicPr>
            <a:picLocks noChangeAspect="1" noChangeArrowheads="1"/>
          </p:cNvPicPr>
          <p:nvPr/>
        </p:nvPicPr>
        <p:blipFill>
          <a:blip r:embed="rId3" cstate="print"/>
          <a:srcRect/>
          <a:stretch>
            <a:fillRect/>
          </a:stretch>
        </p:blipFill>
        <p:spPr bwMode="auto">
          <a:xfrm>
            <a:off x="356950" y="1196752"/>
            <a:ext cx="4197847" cy="4464496"/>
          </a:xfrm>
          <a:prstGeom prst="rect">
            <a:avLst/>
          </a:prstGeom>
          <a:noFill/>
          <a:ln w="38100">
            <a:solidFill>
              <a:srgbClr val="002060"/>
            </a:solidFill>
          </a:ln>
        </p:spPr>
      </p:pic>
      <p:sp>
        <p:nvSpPr>
          <p:cNvPr id="7" name="6 - Ορθογώνιο"/>
          <p:cNvSpPr/>
          <p:nvPr/>
        </p:nvSpPr>
        <p:spPr>
          <a:xfrm>
            <a:off x="356950" y="5733256"/>
            <a:ext cx="4197847" cy="276999"/>
          </a:xfrm>
          <a:prstGeom prst="rect">
            <a:avLst/>
          </a:prstGeom>
        </p:spPr>
        <p:txBody>
          <a:bodyPr wrap="square">
            <a:spAutoFit/>
          </a:bodyPr>
          <a:lstStyle/>
          <a:p>
            <a:pPr algn="ctr"/>
            <a:r>
              <a:rPr lang="en-US" sz="1200" dirty="0" smtClean="0">
                <a:latin typeface="+mn-lt"/>
                <a:hlinkClick r:id="rId4"/>
              </a:rPr>
              <a:t>hse.gov.uk</a:t>
            </a:r>
            <a:endParaRPr lang="el-GR" sz="1200" dirty="0">
              <a:latin typeface="+mn-lt"/>
            </a:endParaRPr>
          </a:p>
        </p:txBody>
      </p:sp>
      <p:sp>
        <p:nvSpPr>
          <p:cNvPr id="8" name="2 - Θέση περιεχομένου"/>
          <p:cNvSpPr txBox="1">
            <a:spLocks/>
          </p:cNvSpPr>
          <p:nvPr/>
        </p:nvSpPr>
        <p:spPr>
          <a:xfrm>
            <a:off x="4788024" y="4581128"/>
            <a:ext cx="4032448" cy="129614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Ύψος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κεφαλής, ώμου,</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αγκώνα, οσφυϊκής μοίρας, γόνατος. </a:t>
            </a:r>
          </a:p>
        </p:txBody>
      </p:sp>
      <p:sp>
        <p:nvSpPr>
          <p:cNvPr id="9" name="2 - Θέση περιεχομένου"/>
          <p:cNvSpPr txBox="1">
            <a:spLocks/>
          </p:cNvSpPr>
          <p:nvPr/>
        </p:nvSpPr>
        <p:spPr>
          <a:xfrm>
            <a:off x="6948264" y="1124744"/>
            <a:ext cx="2016224" cy="2736304"/>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Βάρος</a:t>
            </a:r>
          </a:p>
          <a:p>
            <a:pPr marL="342900" marR="0" lvl="0" indent="-342900"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Απόσταση</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από τον κορμό, το έδαφος.</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Διαχείριση Βάρους </a:t>
            </a:r>
            <a:r>
              <a:rPr lang="el-GR" sz="3200" b="0" dirty="0" smtClean="0"/>
              <a:t>6/6</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112</a:t>
            </a:fld>
            <a:endParaRPr lang="el-GR"/>
          </a:p>
        </p:txBody>
      </p:sp>
      <p:pic>
        <p:nvPicPr>
          <p:cNvPr id="6" name="Picture 2" descr="Lift from below knee and/or above elbow height "/>
          <p:cNvPicPr>
            <a:picLocks noChangeAspect="1" noChangeArrowheads="1"/>
          </p:cNvPicPr>
          <p:nvPr/>
        </p:nvPicPr>
        <p:blipFill>
          <a:blip r:embed="rId2" cstate="print"/>
          <a:srcRect/>
          <a:stretch>
            <a:fillRect/>
          </a:stretch>
        </p:blipFill>
        <p:spPr bwMode="auto">
          <a:xfrm>
            <a:off x="467544" y="1268760"/>
            <a:ext cx="2603382" cy="2232248"/>
          </a:xfrm>
          <a:prstGeom prst="rect">
            <a:avLst/>
          </a:prstGeom>
          <a:noFill/>
          <a:ln w="38100">
            <a:solidFill>
              <a:srgbClr val="002060"/>
            </a:solidFill>
          </a:ln>
        </p:spPr>
      </p:pic>
      <p:pic>
        <p:nvPicPr>
          <p:cNvPr id="7" name="Picture 6" descr="Lift from floor level or below"/>
          <p:cNvPicPr>
            <a:picLocks noChangeAspect="1" noChangeArrowheads="1"/>
          </p:cNvPicPr>
          <p:nvPr/>
        </p:nvPicPr>
        <p:blipFill>
          <a:blip r:embed="rId3" cstate="print"/>
          <a:srcRect/>
          <a:stretch>
            <a:fillRect/>
          </a:stretch>
        </p:blipFill>
        <p:spPr bwMode="auto">
          <a:xfrm>
            <a:off x="3275856" y="1268760"/>
            <a:ext cx="2664296" cy="2227186"/>
          </a:xfrm>
          <a:prstGeom prst="rect">
            <a:avLst/>
          </a:prstGeom>
          <a:noFill/>
          <a:ln w="38100">
            <a:solidFill>
              <a:srgbClr val="002060"/>
            </a:solidFill>
          </a:ln>
        </p:spPr>
      </p:pic>
      <p:pic>
        <p:nvPicPr>
          <p:cNvPr id="8" name="Picture 8" descr="Lift at head height or above"/>
          <p:cNvPicPr>
            <a:picLocks noChangeAspect="1" noChangeArrowheads="1"/>
          </p:cNvPicPr>
          <p:nvPr/>
        </p:nvPicPr>
        <p:blipFill>
          <a:blip r:embed="rId4" cstate="print"/>
          <a:srcRect/>
          <a:stretch>
            <a:fillRect/>
          </a:stretch>
        </p:blipFill>
        <p:spPr bwMode="auto">
          <a:xfrm>
            <a:off x="4572000" y="4653136"/>
            <a:ext cx="2605124" cy="1981545"/>
          </a:xfrm>
          <a:prstGeom prst="rect">
            <a:avLst/>
          </a:prstGeom>
          <a:noFill/>
          <a:ln w="38100">
            <a:solidFill>
              <a:srgbClr val="002060"/>
            </a:solidFill>
          </a:ln>
        </p:spPr>
      </p:pic>
      <p:pic>
        <p:nvPicPr>
          <p:cNvPr id="9" name="Picture 4" descr="Lift from above knee and/or below elbow height"/>
          <p:cNvPicPr>
            <a:picLocks noChangeAspect="1" noChangeArrowheads="1"/>
          </p:cNvPicPr>
          <p:nvPr/>
        </p:nvPicPr>
        <p:blipFill>
          <a:blip r:embed="rId5" cstate="print"/>
          <a:srcRect/>
          <a:stretch>
            <a:fillRect/>
          </a:stretch>
        </p:blipFill>
        <p:spPr bwMode="auto">
          <a:xfrm>
            <a:off x="467544" y="3789040"/>
            <a:ext cx="3960440" cy="2849843"/>
          </a:xfrm>
          <a:prstGeom prst="rect">
            <a:avLst/>
          </a:prstGeom>
          <a:noFill/>
          <a:ln w="38100">
            <a:solidFill>
              <a:srgbClr val="002060"/>
            </a:solidFill>
          </a:ln>
        </p:spPr>
      </p:pic>
      <p:sp>
        <p:nvSpPr>
          <p:cNvPr id="10" name="9 - Ορθογώνιο"/>
          <p:cNvSpPr/>
          <p:nvPr/>
        </p:nvSpPr>
        <p:spPr>
          <a:xfrm>
            <a:off x="6912768" y="6381328"/>
            <a:ext cx="1475656" cy="276999"/>
          </a:xfrm>
          <a:prstGeom prst="rect">
            <a:avLst/>
          </a:prstGeom>
        </p:spPr>
        <p:txBody>
          <a:bodyPr wrap="square">
            <a:spAutoFit/>
          </a:bodyPr>
          <a:lstStyle/>
          <a:p>
            <a:pPr algn="ctr"/>
            <a:r>
              <a:rPr lang="en-US" sz="1200" dirty="0" smtClean="0">
                <a:latin typeface="+mn-lt"/>
                <a:hlinkClick r:id="rId6"/>
              </a:rPr>
              <a:t>hse.gov.uk</a:t>
            </a:r>
            <a:endParaRPr lang="el-GR" sz="1200" dirty="0">
              <a:latin typeface="+mn-lt"/>
            </a:endParaRPr>
          </a:p>
        </p:txBody>
      </p:sp>
      <p:sp>
        <p:nvSpPr>
          <p:cNvPr id="13" name="2 - Θέση περιεχομένου"/>
          <p:cNvSpPr>
            <a:spLocks noGrp="1"/>
          </p:cNvSpPr>
          <p:nvPr>
            <p:ph idx="1"/>
          </p:nvPr>
        </p:nvSpPr>
        <p:spPr>
          <a:xfrm>
            <a:off x="6012160" y="1124744"/>
            <a:ext cx="2808312" cy="3384376"/>
          </a:xfrm>
        </p:spPr>
        <p:txBody>
          <a:bodyPr>
            <a:normAutofit lnSpcReduction="10000"/>
          </a:bodyPr>
          <a:lstStyle/>
          <a:p>
            <a:pPr>
              <a:buFont typeface="Wingdings" pitchFamily="2" charset="2"/>
              <a:buChar char="§"/>
            </a:pPr>
            <a:r>
              <a:rPr lang="el-GR" b="1" dirty="0" smtClean="0"/>
              <a:t>Ύψος</a:t>
            </a:r>
            <a:r>
              <a:rPr lang="el-GR" dirty="0" smtClean="0"/>
              <a:t>: κεφαλής, ώμου,, αγκώνα, οσφυϊκής μοίρας, γόνατος. </a:t>
            </a:r>
          </a:p>
          <a:p>
            <a:pPr>
              <a:buFont typeface="Wingdings" pitchFamily="2" charset="2"/>
              <a:buChar char="§"/>
            </a:pPr>
            <a:r>
              <a:rPr lang="el-GR" b="1" dirty="0" smtClean="0"/>
              <a:t>Απόσταση: </a:t>
            </a:r>
            <a:r>
              <a:rPr lang="el-GR" dirty="0" smtClean="0"/>
              <a:t>από τον κορμό, το έδαφος </a:t>
            </a:r>
          </a:p>
          <a:p>
            <a:pPr>
              <a:buFont typeface="Wingdings" pitchFamily="2" charset="2"/>
              <a:buChar char="§"/>
            </a:pPr>
            <a:r>
              <a:rPr lang="el-GR" b="1" dirty="0" smtClean="0"/>
              <a:t>Βάρος.</a:t>
            </a:r>
            <a:r>
              <a:rPr lang="el-GR" dirty="0" smtClean="0"/>
              <a:t> </a:t>
            </a:r>
            <a:endParaRPr lang="el-GR"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a:t>Φόρτιση Οσφυϊκής Μοίρας </a:t>
            </a:r>
            <a:r>
              <a:rPr lang="el-GR" sz="3200" b="0" dirty="0" smtClean="0"/>
              <a:t>3/3</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113</a:t>
            </a:fld>
            <a:endParaRPr lang="el-GR" dirty="0"/>
          </a:p>
        </p:txBody>
      </p:sp>
      <p:sp>
        <p:nvSpPr>
          <p:cNvPr id="24" name="23 - Ορθογώνιο"/>
          <p:cNvSpPr/>
          <p:nvPr/>
        </p:nvSpPr>
        <p:spPr>
          <a:xfrm>
            <a:off x="3779912" y="6309320"/>
            <a:ext cx="1584176" cy="276999"/>
          </a:xfrm>
          <a:prstGeom prst="rect">
            <a:avLst/>
          </a:prstGeom>
        </p:spPr>
        <p:txBody>
          <a:bodyPr wrap="square">
            <a:spAutoFit/>
          </a:bodyPr>
          <a:lstStyle/>
          <a:p>
            <a:pPr algn="ctr"/>
            <a:r>
              <a:rPr lang="en-US" sz="1200" dirty="0" smtClean="0">
                <a:latin typeface="+mn-lt"/>
                <a:hlinkClick r:id="rId2"/>
              </a:rPr>
              <a:t>slideshare.net</a:t>
            </a:r>
            <a:endParaRPr lang="el-GR" sz="1200" dirty="0">
              <a:latin typeface="+mn-lt"/>
            </a:endParaRPr>
          </a:p>
        </p:txBody>
      </p:sp>
      <p:pic>
        <p:nvPicPr>
          <p:cNvPr id="28" name="Picture 3" descr="Picture36"/>
          <p:cNvPicPr>
            <a:picLocks noGrp="1" noChangeAspect="1" noChangeArrowheads="1"/>
          </p:cNvPicPr>
          <p:nvPr>
            <p:ph idx="1"/>
          </p:nvPr>
        </p:nvPicPr>
        <p:blipFill>
          <a:blip r:embed="rId3" cstate="print"/>
          <a:srcRect l="12662" r="1519" b="30001"/>
          <a:stretch>
            <a:fillRect/>
          </a:stretch>
        </p:blipFill>
        <p:spPr bwMode="auto">
          <a:xfrm>
            <a:off x="534752" y="1412775"/>
            <a:ext cx="8141704" cy="4248473"/>
          </a:xfrm>
          <a:prstGeom prst="rect">
            <a:avLst/>
          </a:prstGeom>
          <a:noFill/>
          <a:ln w="57150">
            <a:noFill/>
            <a:miter lim="800000"/>
            <a:headEnd/>
            <a:tailEnd/>
          </a:ln>
        </p:spPr>
      </p:pic>
      <p:sp>
        <p:nvSpPr>
          <p:cNvPr id="32" name="22 - Ορθογώνιο"/>
          <p:cNvSpPr/>
          <p:nvPr/>
        </p:nvSpPr>
        <p:spPr>
          <a:xfrm>
            <a:off x="534752" y="1412776"/>
            <a:ext cx="8136904" cy="4464496"/>
          </a:xfrm>
          <a:prstGeom prst="rect">
            <a:avLst/>
          </a:prstGeom>
          <a:noFill/>
          <a:ln w="762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3" name="37 - Ομάδα"/>
          <p:cNvGrpSpPr/>
          <p:nvPr/>
        </p:nvGrpSpPr>
        <p:grpSpPr>
          <a:xfrm>
            <a:off x="534752" y="3789040"/>
            <a:ext cx="8136904" cy="2088232"/>
            <a:chOff x="323528" y="3645024"/>
            <a:chExt cx="8136904" cy="2088232"/>
          </a:xfrm>
        </p:grpSpPr>
        <p:sp>
          <p:nvSpPr>
            <p:cNvPr id="34" name="9 - Ορθογώνιο"/>
            <p:cNvSpPr/>
            <p:nvPr/>
          </p:nvSpPr>
          <p:spPr>
            <a:xfrm>
              <a:off x="323528" y="5373216"/>
              <a:ext cx="3168352" cy="36004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Όρθια θέση</a:t>
              </a:r>
              <a:endParaRPr lang="el-GR" dirty="0"/>
            </a:p>
          </p:txBody>
        </p:sp>
        <p:sp>
          <p:nvSpPr>
            <p:cNvPr id="35" name="11 - Ορθογώνιο"/>
            <p:cNvSpPr/>
            <p:nvPr/>
          </p:nvSpPr>
          <p:spPr>
            <a:xfrm>
              <a:off x="6444208" y="5373216"/>
              <a:ext cx="2016224" cy="36004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Καθιστή θέση</a:t>
              </a:r>
              <a:endParaRPr lang="el-GR" dirty="0"/>
            </a:p>
          </p:txBody>
        </p:sp>
        <p:sp>
          <p:nvSpPr>
            <p:cNvPr id="36" name="14 - Ορθογώνιο"/>
            <p:cNvSpPr/>
            <p:nvPr/>
          </p:nvSpPr>
          <p:spPr>
            <a:xfrm>
              <a:off x="3923928" y="5373216"/>
              <a:ext cx="2088232" cy="36004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 Κάμψη κορμού </a:t>
              </a:r>
              <a:endParaRPr lang="el-GR" dirty="0"/>
            </a:p>
          </p:txBody>
        </p:sp>
        <p:sp>
          <p:nvSpPr>
            <p:cNvPr id="37" name="19 - Ορθογώνιο"/>
            <p:cNvSpPr/>
            <p:nvPr/>
          </p:nvSpPr>
          <p:spPr>
            <a:xfrm>
              <a:off x="7452320" y="4149080"/>
              <a:ext cx="1008112" cy="50405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Χαμηλός </a:t>
              </a:r>
              <a:endParaRPr lang="el-GR" dirty="0"/>
            </a:p>
          </p:txBody>
        </p:sp>
        <p:sp>
          <p:nvSpPr>
            <p:cNvPr id="38" name="18 - Ορθογώνιο"/>
            <p:cNvSpPr/>
            <p:nvPr/>
          </p:nvSpPr>
          <p:spPr>
            <a:xfrm>
              <a:off x="1403648" y="4293096"/>
              <a:ext cx="360040" cy="28803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α </a:t>
              </a:r>
              <a:endParaRPr lang="el-GR" dirty="0"/>
            </a:p>
          </p:txBody>
        </p:sp>
        <p:sp>
          <p:nvSpPr>
            <p:cNvPr id="39" name="24 - Ορθογώνιο"/>
            <p:cNvSpPr/>
            <p:nvPr/>
          </p:nvSpPr>
          <p:spPr>
            <a:xfrm>
              <a:off x="2267744" y="3645024"/>
              <a:ext cx="432048" cy="57606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 </a:t>
              </a:r>
              <a:r>
                <a:rPr lang="el-GR" dirty="0" smtClean="0"/>
                <a:t>2α</a:t>
              </a:r>
              <a:endParaRPr lang="el-GR" dirty="0"/>
            </a:p>
          </p:txBody>
        </p:sp>
      </p:grpSp>
      <p:grpSp>
        <p:nvGrpSpPr>
          <p:cNvPr id="40" name="38 - Ομάδα"/>
          <p:cNvGrpSpPr/>
          <p:nvPr/>
        </p:nvGrpSpPr>
        <p:grpSpPr>
          <a:xfrm>
            <a:off x="534752" y="1412776"/>
            <a:ext cx="8136904" cy="2232248"/>
            <a:chOff x="323528" y="1268760"/>
            <a:chExt cx="8136904" cy="2232248"/>
          </a:xfrm>
        </p:grpSpPr>
        <p:sp>
          <p:nvSpPr>
            <p:cNvPr id="41" name="15 - Ορθογώνιο"/>
            <p:cNvSpPr/>
            <p:nvPr/>
          </p:nvSpPr>
          <p:spPr>
            <a:xfrm>
              <a:off x="323528" y="1268760"/>
              <a:ext cx="2232248" cy="86409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v"/>
              </a:pPr>
              <a:r>
                <a:rPr lang="el-GR" dirty="0" smtClean="0"/>
                <a:t> Μοχλοβραχίονας αντίστασης:</a:t>
              </a:r>
            </a:p>
            <a:p>
              <a:pPr algn="ctr"/>
              <a:r>
                <a:rPr lang="el-GR" dirty="0" smtClean="0"/>
                <a:t>α και 2α</a:t>
              </a:r>
              <a:endParaRPr lang="el-GR" dirty="0"/>
            </a:p>
          </p:txBody>
        </p:sp>
        <p:sp>
          <p:nvSpPr>
            <p:cNvPr id="42" name="17 - Ορθογώνιο"/>
            <p:cNvSpPr/>
            <p:nvPr/>
          </p:nvSpPr>
          <p:spPr>
            <a:xfrm>
              <a:off x="5436096" y="1268760"/>
              <a:ext cx="3024336" cy="576064"/>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v"/>
              </a:pPr>
              <a:r>
                <a:rPr lang="el-GR" dirty="0" smtClean="0"/>
                <a:t> Κίνδυνος τραυματισμού:</a:t>
              </a:r>
            </a:p>
          </p:txBody>
        </p:sp>
        <p:sp>
          <p:nvSpPr>
            <p:cNvPr id="43" name="20 - Ορθογώνιο"/>
            <p:cNvSpPr/>
            <p:nvPr/>
          </p:nvSpPr>
          <p:spPr>
            <a:xfrm>
              <a:off x="7452320" y="2996952"/>
              <a:ext cx="1008112" cy="50405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Μέτριος </a:t>
              </a:r>
              <a:endParaRPr lang="el-GR" dirty="0"/>
            </a:p>
          </p:txBody>
        </p:sp>
        <p:sp>
          <p:nvSpPr>
            <p:cNvPr id="44" name="21 - Ορθογώνιο"/>
            <p:cNvSpPr/>
            <p:nvPr/>
          </p:nvSpPr>
          <p:spPr>
            <a:xfrm>
              <a:off x="7452320" y="2060848"/>
              <a:ext cx="1008112" cy="50405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Υψηλός </a:t>
              </a:r>
              <a:endParaRPr lang="el-GR" dirty="0"/>
            </a:p>
          </p:txBody>
        </p:sp>
        <p:sp>
          <p:nvSpPr>
            <p:cNvPr id="45" name="25 - Ορθογώνιο"/>
            <p:cNvSpPr/>
            <p:nvPr/>
          </p:nvSpPr>
          <p:spPr>
            <a:xfrm>
              <a:off x="5796136" y="2348880"/>
              <a:ext cx="216024" cy="5314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fontAlgn="auto">
                <a:lnSpc>
                  <a:spcPct val="112000"/>
                </a:lnSpc>
                <a:spcBef>
                  <a:spcPts val="1200"/>
                </a:spcBef>
                <a:spcAft>
                  <a:spcPts val="0"/>
                </a:spcAft>
              </a:pPr>
              <a:r>
                <a:rPr lang="el-GR" dirty="0" smtClean="0"/>
                <a:t>β</a:t>
              </a:r>
            </a:p>
          </p:txBody>
        </p:sp>
        <p:sp>
          <p:nvSpPr>
            <p:cNvPr id="46" name="26 - Ορθογώνιο"/>
            <p:cNvSpPr/>
            <p:nvPr/>
          </p:nvSpPr>
          <p:spPr>
            <a:xfrm>
              <a:off x="1907704" y="2492896"/>
              <a:ext cx="36004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fontAlgn="auto">
                <a:lnSpc>
                  <a:spcPct val="112000"/>
                </a:lnSpc>
                <a:spcBef>
                  <a:spcPts val="1200"/>
                </a:spcBef>
                <a:spcAft>
                  <a:spcPts val="0"/>
                </a:spcAft>
              </a:pPr>
              <a:r>
                <a:rPr lang="el-GR" dirty="0" smtClean="0"/>
                <a:t> Β</a:t>
              </a:r>
            </a:p>
          </p:txBody>
        </p:sp>
        <p:sp>
          <p:nvSpPr>
            <p:cNvPr id="47" name="28 - Ορθογώνιο"/>
            <p:cNvSpPr/>
            <p:nvPr/>
          </p:nvSpPr>
          <p:spPr>
            <a:xfrm>
              <a:off x="6948264" y="2924944"/>
              <a:ext cx="144016" cy="38742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fontAlgn="auto">
                <a:lnSpc>
                  <a:spcPct val="112000"/>
                </a:lnSpc>
                <a:spcBef>
                  <a:spcPts val="1200"/>
                </a:spcBef>
                <a:spcAft>
                  <a:spcPts val="0"/>
                </a:spcAft>
              </a:pPr>
              <a:r>
                <a:rPr lang="el-GR" dirty="0" smtClean="0"/>
                <a:t>β</a:t>
              </a:r>
            </a:p>
          </p:txBody>
        </p:sp>
        <p:sp>
          <p:nvSpPr>
            <p:cNvPr id="48" name="29 - Ορθογώνιο"/>
            <p:cNvSpPr/>
            <p:nvPr/>
          </p:nvSpPr>
          <p:spPr>
            <a:xfrm>
              <a:off x="4499992" y="1700808"/>
              <a:ext cx="36004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fontAlgn="auto">
                <a:lnSpc>
                  <a:spcPct val="112000"/>
                </a:lnSpc>
                <a:spcBef>
                  <a:spcPts val="1200"/>
                </a:spcBef>
                <a:spcAft>
                  <a:spcPts val="0"/>
                </a:spcAft>
              </a:pPr>
              <a:r>
                <a:rPr lang="el-GR" dirty="0" smtClean="0"/>
                <a:t> Β</a:t>
              </a:r>
            </a:p>
          </p:txBody>
        </p:sp>
        <p:sp>
          <p:nvSpPr>
            <p:cNvPr id="49" name="30 - Ορθογώνιο"/>
            <p:cNvSpPr/>
            <p:nvPr/>
          </p:nvSpPr>
          <p:spPr>
            <a:xfrm>
              <a:off x="3131840" y="2132856"/>
              <a:ext cx="360040" cy="5040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342900" indent="-342900" fontAlgn="auto">
                <a:lnSpc>
                  <a:spcPct val="112000"/>
                </a:lnSpc>
                <a:spcBef>
                  <a:spcPts val="1200"/>
                </a:spcBef>
                <a:spcAft>
                  <a:spcPts val="0"/>
                </a:spcAft>
              </a:pPr>
              <a:r>
                <a:rPr lang="el-GR" dirty="0" smtClean="0"/>
                <a:t> Β</a:t>
              </a:r>
            </a:p>
          </p:txBody>
        </p:sp>
        <p:sp>
          <p:nvSpPr>
            <p:cNvPr id="50" name="31 - Ορθογώνιο"/>
            <p:cNvSpPr/>
            <p:nvPr/>
          </p:nvSpPr>
          <p:spPr>
            <a:xfrm>
              <a:off x="323528" y="2348880"/>
              <a:ext cx="1159292" cy="384144"/>
            </a:xfrm>
            <a:prstGeom prst="rect">
              <a:avLst/>
            </a:prstGeom>
          </p:spPr>
          <p:txBody>
            <a:bodyPr wrap="none">
              <a:spAutoFit/>
            </a:bodyPr>
            <a:lstStyle/>
            <a:p>
              <a:pPr marL="342900" indent="-342900" fontAlgn="auto">
                <a:lnSpc>
                  <a:spcPct val="112000"/>
                </a:lnSpc>
                <a:spcBef>
                  <a:spcPts val="1200"/>
                </a:spcBef>
                <a:spcAft>
                  <a:spcPts val="0"/>
                </a:spcAft>
              </a:pPr>
              <a:r>
                <a:rPr lang="el-GR" dirty="0" smtClean="0"/>
                <a:t> </a:t>
              </a:r>
              <a:r>
                <a:rPr lang="el-GR" dirty="0" smtClean="0">
                  <a:latin typeface="+mn-lt"/>
                </a:rPr>
                <a:t>β, Β (20β)</a:t>
              </a:r>
            </a:p>
          </p:txBody>
        </p:sp>
        <p:sp>
          <p:nvSpPr>
            <p:cNvPr id="51" name="32 - Ορθογώνιο"/>
            <p:cNvSpPr/>
            <p:nvPr/>
          </p:nvSpPr>
          <p:spPr>
            <a:xfrm>
              <a:off x="323528" y="2132856"/>
              <a:ext cx="936104" cy="369332"/>
            </a:xfrm>
            <a:prstGeom prst="rect">
              <a:avLst/>
            </a:prstGeom>
          </p:spPr>
          <p:txBody>
            <a:bodyPr wrap="square">
              <a:spAutoFit/>
            </a:bodyPr>
            <a:lstStyle/>
            <a:p>
              <a:r>
                <a:rPr lang="el-GR" dirty="0" smtClean="0">
                  <a:latin typeface="+mn-lt"/>
                </a:rPr>
                <a:t>Βάρος:</a:t>
              </a:r>
              <a:endParaRPr lang="el-GR" dirty="0">
                <a:latin typeface="+mn-lt"/>
              </a:endParaRPr>
            </a:p>
          </p:txBody>
        </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Ώθηση</a:t>
            </a:r>
            <a:r>
              <a:rPr lang="el-GR" dirty="0" smtClean="0"/>
              <a:t> </a:t>
            </a:r>
            <a:r>
              <a:rPr lang="el-GR" sz="3200" b="0" dirty="0" smtClean="0"/>
              <a:t>Σχήμα </a:t>
            </a:r>
            <a:endParaRPr lang="el-GR" sz="3200" b="0" dirty="0"/>
          </a:p>
        </p:txBody>
      </p:sp>
      <p:sp>
        <p:nvSpPr>
          <p:cNvPr id="4" name="3 - Θέση αριθμού διαφάνειας"/>
          <p:cNvSpPr>
            <a:spLocks noGrp="1"/>
          </p:cNvSpPr>
          <p:nvPr>
            <p:ph type="sldNum" sz="quarter" idx="12"/>
          </p:nvPr>
        </p:nvSpPr>
        <p:spPr>
          <a:xfrm>
            <a:off x="6614864" y="6356350"/>
            <a:ext cx="2133600" cy="365125"/>
          </a:xfrm>
        </p:spPr>
        <p:txBody>
          <a:bodyPr/>
          <a:lstStyle/>
          <a:p>
            <a:pPr>
              <a:defRPr/>
            </a:pPr>
            <a:fld id="{7E55E3B3-0445-4CFC-BED8-763D4409E61F}" type="slidenum">
              <a:rPr lang="el-GR" smtClean="0"/>
              <a:pPr>
                <a:defRPr/>
              </a:pPr>
              <a:t>114</a:t>
            </a:fld>
            <a:endParaRPr lang="el-GR"/>
          </a:p>
        </p:txBody>
      </p:sp>
      <p:pic>
        <p:nvPicPr>
          <p:cNvPr id="5" name="Picture 5" descr="(a) A boy in a wagon is pushed by two girls toward the right. The force on the boy is represented by vector F one toward the right, and the force on the wagon is represented by vector F two in the same direction. Acceleration a is shown by a vector a toward the right and a friction force f is acting in the opposite direction, represented by a vector pointing toward the left. The weight W of the wagon is shown by a vector acting downward, and the normal force acting upward on the wagon is represented by a vector N. A free-body diagram is also shown, with F one and F two represented by arrows in the same direction toward the right and f represented by an arrow toward the left, so the resultant force F net is represented by an arrow toward the right. W is represented by an arrow downward and N is represented by an arrow upward; both the arrows have same length.           (b) A boy in a wagon is pushed by a woman with a force F adult, represented by an arrow pointing toward the right. A vector a-prime, represented by an arrow, depicts acceleration toward the right. Friction force, represented by a vector f, acts toward the left. The weight of the wagon W is shown by a vector pointing downward, and the Normal force, represented by a vector N having same length as W, acts upward. A free-body diagram for this situation shows force F represented by an arrow pointing to the right having a large length; a friction force vector represented by an arrow f pointing left has a small length. The weight W is represented by an arrow pointing downward, and the normal force N, is represented by an arrow pointing upward, having the same length as W."/>
          <p:cNvPicPr>
            <a:picLocks noGrp="1" noChangeAspect="1" noChangeArrowheads="1"/>
          </p:cNvPicPr>
          <p:nvPr>
            <p:ph idx="1"/>
          </p:nvPr>
        </p:nvPicPr>
        <p:blipFill>
          <a:blip r:embed="rId2" cstate="print"/>
          <a:srcRect l="1885" r="44404" b="68011"/>
          <a:stretch>
            <a:fillRect/>
          </a:stretch>
        </p:blipFill>
        <p:spPr bwMode="auto">
          <a:xfrm>
            <a:off x="1887744" y="2996952"/>
            <a:ext cx="6572688" cy="3675033"/>
          </a:xfrm>
          <a:prstGeom prst="rect">
            <a:avLst/>
          </a:prstGeom>
          <a:noFill/>
          <a:ln w="9525">
            <a:solidFill>
              <a:schemeClr val="tx1"/>
            </a:solidFill>
            <a:miter lim="800000"/>
            <a:headEnd/>
            <a:tailEnd/>
          </a:ln>
        </p:spPr>
      </p:pic>
      <p:sp>
        <p:nvSpPr>
          <p:cNvPr id="6" name="Ορθογώνιο 3"/>
          <p:cNvSpPr/>
          <p:nvPr/>
        </p:nvSpPr>
        <p:spPr>
          <a:xfrm>
            <a:off x="72008" y="5445224"/>
            <a:ext cx="1907704" cy="1200329"/>
          </a:xfrm>
          <a:prstGeom prst="rect">
            <a:avLst/>
          </a:prstGeom>
        </p:spPr>
        <p:txBody>
          <a:bodyPr wrap="square">
            <a:spAutoFit/>
          </a:bodyPr>
          <a:lstStyle/>
          <a:p>
            <a:r>
              <a:rPr lang="en-US" sz="1200" dirty="0">
                <a:latin typeface="+mn-lt"/>
              </a:rPr>
              <a:t>© 20 </a:t>
            </a:r>
            <a:r>
              <a:rPr lang="en-US" sz="1200" dirty="0" err="1">
                <a:latin typeface="+mn-lt"/>
              </a:rPr>
              <a:t>Φε</a:t>
            </a:r>
            <a:r>
              <a:rPr lang="en-US" sz="1200" dirty="0">
                <a:latin typeface="+mn-lt"/>
              </a:rPr>
              <a:t>β 2014 OpenStax College. </a:t>
            </a:r>
            <a:r>
              <a:rPr lang="en-US" sz="1200" dirty="0">
                <a:latin typeface="+mn-lt"/>
                <a:hlinkClick r:id="rId3"/>
              </a:rPr>
              <a:t>Textbook content</a:t>
            </a:r>
            <a:r>
              <a:rPr lang="en-US" sz="1200" dirty="0">
                <a:latin typeface="+mn-lt"/>
              </a:rPr>
              <a:t> </a:t>
            </a:r>
            <a:r>
              <a:rPr lang="el-GR" sz="1200" dirty="0" smtClean="0">
                <a:latin typeface="+mn-lt"/>
              </a:rPr>
              <a:t>από</a:t>
            </a:r>
            <a:r>
              <a:rPr lang="en-US" sz="1200" dirty="0">
                <a:latin typeface="+mn-lt"/>
              </a:rPr>
              <a:t> </a:t>
            </a:r>
            <a:r>
              <a:rPr lang="en-US" sz="1200" dirty="0" err="1">
                <a:latin typeface="+mn-lt"/>
              </a:rPr>
              <a:t>OpenStax</a:t>
            </a:r>
            <a:r>
              <a:rPr lang="en-US" sz="1200" dirty="0">
                <a:latin typeface="+mn-lt"/>
              </a:rPr>
              <a:t> College </a:t>
            </a:r>
            <a:r>
              <a:rPr lang="el-GR" sz="1200" dirty="0" smtClean="0">
                <a:latin typeface="+mn-lt"/>
              </a:rPr>
              <a:t>διαθέσιμο με άδεια</a:t>
            </a:r>
            <a:r>
              <a:rPr lang="en-US" sz="1200" dirty="0">
                <a:latin typeface="+mn-lt"/>
              </a:rPr>
              <a:t> </a:t>
            </a:r>
            <a:r>
              <a:rPr lang="en-US" sz="1200" dirty="0">
                <a:latin typeface="+mn-lt"/>
                <a:hlinkClick r:id="rId4"/>
              </a:rPr>
              <a:t>Creative Commons Attribution License </a:t>
            </a:r>
            <a:r>
              <a:rPr lang="en-US" sz="1200" dirty="0" smtClean="0">
                <a:latin typeface="+mn-lt"/>
                <a:hlinkClick r:id="rId4"/>
              </a:rPr>
              <a:t>3.0</a:t>
            </a:r>
            <a:r>
              <a:rPr lang="en-US" sz="1200" dirty="0" smtClean="0">
                <a:latin typeface="+mn-lt"/>
              </a:rPr>
              <a:t>.</a:t>
            </a:r>
            <a:endParaRPr lang="el-GR" sz="1200" dirty="0">
              <a:latin typeface="+mn-lt"/>
            </a:endParaRPr>
          </a:p>
        </p:txBody>
      </p:sp>
      <p:sp>
        <p:nvSpPr>
          <p:cNvPr id="9" name="2 - Θέση περιεχομένου"/>
          <p:cNvSpPr txBox="1">
            <a:spLocks/>
          </p:cNvSpPr>
          <p:nvPr/>
        </p:nvSpPr>
        <p:spPr>
          <a:xfrm>
            <a:off x="539552" y="1052736"/>
            <a:ext cx="7920880" cy="2376264"/>
          </a:xfrm>
          <a:prstGeom prst="rect">
            <a:avLst/>
          </a:prstGeom>
        </p:spPr>
        <p:txBody>
          <a:bodyPr vert="horz" lIns="91440" tIns="45720" rIns="91440" bIns="45720" rtlCol="0">
            <a:normAutofit/>
          </a:bodyPr>
          <a:lstStyle/>
          <a:p>
            <a:pPr marL="34290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Η διαχείριση του βάρους μπορεί να εξυπηρετηθεί </a:t>
            </a:r>
            <a:r>
              <a:rPr lang="el-GR" sz="2400" dirty="0" smtClean="0">
                <a:latin typeface="+mn-lt"/>
              </a:rPr>
              <a:t>με την </a:t>
            </a:r>
            <a:r>
              <a:rPr lang="el-GR" sz="2400" dirty="0" smtClean="0">
                <a:latin typeface="+mn-lt"/>
              </a:rPr>
              <a:t>μετακίνησή του, έλξη ή ώθηση.</a:t>
            </a:r>
          </a:p>
          <a:p>
            <a:pPr marL="342900" lvl="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Η σταθερότητα του πέλματος στο έδαφος βοηθά στην άσκηση κατάλληλης δύναμης ώθησης.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Ώθηση </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115</a:t>
            </a:fld>
            <a:endParaRPr lang="el-GR"/>
          </a:p>
        </p:txBody>
      </p:sp>
      <p:pic>
        <p:nvPicPr>
          <p:cNvPr id="5" name="Picture 6" descr="maximum pushing forces"/>
          <p:cNvPicPr>
            <a:picLocks noGrp="1" noChangeAspect="1" noChangeArrowheads="1"/>
          </p:cNvPicPr>
          <p:nvPr>
            <p:ph idx="1"/>
          </p:nvPr>
        </p:nvPicPr>
        <p:blipFill>
          <a:blip r:embed="rId2" cstate="print"/>
          <a:srcRect/>
          <a:stretch>
            <a:fillRect/>
          </a:stretch>
        </p:blipFill>
        <p:spPr bwMode="auto">
          <a:xfrm>
            <a:off x="395536" y="1124744"/>
            <a:ext cx="5911706" cy="5139057"/>
          </a:xfrm>
          <a:prstGeom prst="rect">
            <a:avLst/>
          </a:prstGeom>
          <a:noFill/>
          <a:ln>
            <a:solidFill>
              <a:srgbClr val="333399"/>
            </a:solidFill>
          </a:ln>
        </p:spPr>
      </p:pic>
      <p:sp>
        <p:nvSpPr>
          <p:cNvPr id="6" name="5 - Ορθογώνιο"/>
          <p:cNvSpPr/>
          <p:nvPr/>
        </p:nvSpPr>
        <p:spPr>
          <a:xfrm>
            <a:off x="2771800" y="6325157"/>
            <a:ext cx="158417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7" name="2 - Θέση περιεχομένου"/>
          <p:cNvSpPr txBox="1">
            <a:spLocks/>
          </p:cNvSpPr>
          <p:nvPr/>
        </p:nvSpPr>
        <p:spPr>
          <a:xfrm>
            <a:off x="6588224" y="1268760"/>
            <a:ext cx="2232248" cy="3816424"/>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buFont typeface="Wingdings" panose="05000000000000000000" pitchFamily="2" charset="2"/>
              <a:buChar char="Ø"/>
            </a:pPr>
            <a:r>
              <a:rPr lang="el-GR" sz="2400" dirty="0" smtClean="0">
                <a:latin typeface="+mn-lt"/>
              </a:rPr>
              <a:t>Ο</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ι μέγιστες δυνάμεις </a:t>
            </a:r>
            <a:r>
              <a:rPr lang="el-GR" sz="2400" noProof="0" dirty="0" smtClean="0">
                <a:latin typeface="+mn-lt"/>
              </a:rPr>
              <a:t>ώ</a:t>
            </a:r>
            <a:r>
              <a:rPr lang="el-GR" sz="2400" dirty="0" err="1" smtClean="0">
                <a:latin typeface="+mn-lt"/>
              </a:rPr>
              <a:t>θησης</a:t>
            </a:r>
            <a:r>
              <a:rPr lang="el-GR" sz="2400" dirty="0" smtClean="0">
                <a:latin typeface="+mn-lt"/>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που ασκούνται εκφρασμένες ως ποσοστά του βάρους του σώματος.</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Έλξη </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116</a:t>
            </a:fld>
            <a:endParaRPr lang="el-GR"/>
          </a:p>
        </p:txBody>
      </p:sp>
      <p:pic>
        <p:nvPicPr>
          <p:cNvPr id="5" name="Picture 4" descr="maximum pulling forces"/>
          <p:cNvPicPr>
            <a:picLocks noGrp="1" noChangeAspect="1" noChangeArrowheads="1"/>
          </p:cNvPicPr>
          <p:nvPr>
            <p:ph idx="1"/>
          </p:nvPr>
        </p:nvPicPr>
        <p:blipFill>
          <a:blip r:embed="rId2" cstate="print"/>
          <a:srcRect/>
          <a:stretch>
            <a:fillRect/>
          </a:stretch>
        </p:blipFill>
        <p:spPr bwMode="auto">
          <a:xfrm>
            <a:off x="210962" y="1196752"/>
            <a:ext cx="6161238" cy="5187296"/>
          </a:xfrm>
          <a:prstGeom prst="rect">
            <a:avLst/>
          </a:prstGeom>
          <a:noFill/>
          <a:ln>
            <a:solidFill>
              <a:srgbClr val="333399"/>
            </a:solidFill>
          </a:ln>
        </p:spPr>
      </p:pic>
      <p:sp>
        <p:nvSpPr>
          <p:cNvPr id="6" name="2 - Θέση περιεχομένου"/>
          <p:cNvSpPr txBox="1">
            <a:spLocks/>
          </p:cNvSpPr>
          <p:nvPr/>
        </p:nvSpPr>
        <p:spPr>
          <a:xfrm>
            <a:off x="6588224" y="1124744"/>
            <a:ext cx="2555776" cy="4104456"/>
          </a:xfrm>
          <a:prstGeom prst="rect">
            <a:avLst/>
          </a:prstGeom>
        </p:spPr>
        <p:txBody>
          <a:bodyPr vert="horz" lIns="91440" tIns="45720" rIns="91440" bIns="45720" rtlCol="0">
            <a:normAutofit/>
          </a:bodyPr>
          <a:lstStyle/>
          <a:p>
            <a:pPr marL="342900" lvl="0" indent="-342900" fontAlgn="auto">
              <a:lnSpc>
                <a:spcPct val="112000"/>
              </a:lnSpc>
              <a:spcBef>
                <a:spcPts val="1200"/>
              </a:spcBef>
              <a:spcAft>
                <a:spcPts val="0"/>
              </a:spcAft>
              <a:buFont typeface="Wingdings" panose="05000000000000000000" pitchFamily="2" charset="2"/>
              <a:buChar char="Ø"/>
            </a:pPr>
            <a:r>
              <a:rPr lang="el-GR" sz="2600" dirty="0" smtClean="0">
                <a:latin typeface="+mn-lt"/>
              </a:rPr>
              <a:t>Ο</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ι μέγιστες δυνάμεις </a:t>
            </a:r>
            <a:r>
              <a:rPr lang="el-GR" sz="2600" dirty="0" smtClean="0">
                <a:latin typeface="+mn-lt"/>
              </a:rPr>
              <a:t>έλξης </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που ασκούνται,</a:t>
            </a:r>
            <a:r>
              <a:rPr kumimoji="0" lang="el-GR" sz="2600" b="0" i="0" u="none" strike="noStrike" kern="1200" cap="none" spc="0" normalizeH="0" noProof="0" dirty="0" smtClean="0">
                <a:ln>
                  <a:noFill/>
                </a:ln>
                <a:solidFill>
                  <a:schemeClr val="tx1"/>
                </a:solidFill>
                <a:effectLst/>
                <a:uLnTx/>
                <a:uFillTx/>
                <a:latin typeface="+mn-lt"/>
                <a:ea typeface="+mn-ea"/>
                <a:cs typeface="+mn-cs"/>
              </a:rPr>
              <a:t> </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εκφρασμένες ως ποσοστά του βάρους του σώματος.</a:t>
            </a:r>
          </a:p>
        </p:txBody>
      </p:sp>
      <p:sp>
        <p:nvSpPr>
          <p:cNvPr id="7" name="6 - Ορθογώνιο"/>
          <p:cNvSpPr/>
          <p:nvPr/>
        </p:nvSpPr>
        <p:spPr>
          <a:xfrm>
            <a:off x="2555776" y="6381328"/>
            <a:ext cx="158417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908720"/>
          </a:xfrm>
        </p:spPr>
        <p:txBody>
          <a:bodyPr>
            <a:normAutofit/>
          </a:bodyPr>
          <a:lstStyle/>
          <a:p>
            <a:pPr marL="342900" lvl="0" indent="-342900" fontAlgn="auto">
              <a:lnSpc>
                <a:spcPct val="112000"/>
              </a:lnSpc>
              <a:spcBef>
                <a:spcPts val="1200"/>
              </a:spcBef>
              <a:spcAft>
                <a:spcPts val="0"/>
              </a:spcAft>
            </a:pPr>
            <a:r>
              <a:rPr lang="el-GR" sz="3600" dirty="0" smtClean="0"/>
              <a:t>Δύναμη Έλξης </a:t>
            </a:r>
            <a:endParaRPr lang="el-GR" sz="3600" b="0" dirty="0">
              <a:solidFill>
                <a:schemeClr val="tx1"/>
              </a:solidFill>
            </a:endParaRP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117</a:t>
            </a:fld>
            <a:endParaRPr lang="el-GR"/>
          </a:p>
        </p:txBody>
      </p:sp>
      <p:sp>
        <p:nvSpPr>
          <p:cNvPr id="6" name="Ορθογώνιο 4"/>
          <p:cNvSpPr/>
          <p:nvPr/>
        </p:nvSpPr>
        <p:spPr>
          <a:xfrm>
            <a:off x="4716016" y="6165304"/>
            <a:ext cx="3168352" cy="276999"/>
          </a:xfrm>
          <a:prstGeom prst="rect">
            <a:avLst/>
          </a:prstGeom>
        </p:spPr>
        <p:txBody>
          <a:bodyPr wrap="square">
            <a:spAutoFit/>
          </a:bodyPr>
          <a:lstStyle/>
          <a:p>
            <a:pPr algn="ctr"/>
            <a:r>
              <a:rPr lang="en-US" sz="1200" dirty="0" smtClean="0">
                <a:latin typeface="+mn-lt"/>
                <a:hlinkClick r:id="rId2"/>
              </a:rPr>
              <a:t>thechiropracticimpactreport.com</a:t>
            </a:r>
            <a:endParaRPr lang="el-GR" sz="1200" dirty="0">
              <a:latin typeface="+mn-lt"/>
            </a:endParaRPr>
          </a:p>
        </p:txBody>
      </p:sp>
      <p:pic>
        <p:nvPicPr>
          <p:cNvPr id="7" name="Picture 4" descr="σάρωση0029"/>
          <p:cNvPicPr>
            <a:picLocks noChangeAspect="1" noChangeArrowheads="1"/>
          </p:cNvPicPr>
          <p:nvPr/>
        </p:nvPicPr>
        <p:blipFill>
          <a:blip r:embed="rId3" cstate="print"/>
          <a:srcRect t="22038" r="51001" b="23301"/>
          <a:stretch>
            <a:fillRect/>
          </a:stretch>
        </p:blipFill>
        <p:spPr bwMode="auto">
          <a:xfrm>
            <a:off x="827584" y="4365104"/>
            <a:ext cx="4306078" cy="2016224"/>
          </a:xfrm>
          <a:prstGeom prst="rect">
            <a:avLst/>
          </a:prstGeom>
          <a:noFill/>
          <a:ln w="38100">
            <a:solidFill>
              <a:srgbClr val="333399"/>
            </a:solidFill>
          </a:ln>
        </p:spPr>
      </p:pic>
      <p:pic>
        <p:nvPicPr>
          <p:cNvPr id="9" name="Picture 4" descr="σάρωση0029"/>
          <p:cNvPicPr>
            <a:picLocks noGrp="1" noChangeAspect="1" noChangeArrowheads="1"/>
          </p:cNvPicPr>
          <p:nvPr>
            <p:ph idx="1"/>
          </p:nvPr>
        </p:nvPicPr>
        <p:blipFill>
          <a:blip r:embed="rId3" cstate="print"/>
          <a:srcRect l="56419" t="1924" r="7350" b="3550"/>
          <a:stretch>
            <a:fillRect/>
          </a:stretch>
        </p:blipFill>
        <p:spPr bwMode="auto">
          <a:xfrm>
            <a:off x="5148064" y="1340768"/>
            <a:ext cx="3623039" cy="4104456"/>
          </a:xfrm>
          <a:prstGeom prst="rect">
            <a:avLst/>
          </a:prstGeom>
          <a:noFill/>
          <a:ln w="38100">
            <a:solidFill>
              <a:srgbClr val="333399"/>
            </a:solidFill>
          </a:ln>
        </p:spPr>
      </p:pic>
      <p:sp>
        <p:nvSpPr>
          <p:cNvPr id="8" name="2 - Θέση περιεχομένου"/>
          <p:cNvSpPr txBox="1">
            <a:spLocks/>
          </p:cNvSpPr>
          <p:nvPr/>
        </p:nvSpPr>
        <p:spPr>
          <a:xfrm>
            <a:off x="251520" y="836712"/>
            <a:ext cx="4824536" cy="3528392"/>
          </a:xfrm>
          <a:prstGeom prst="rect">
            <a:avLst/>
          </a:prstGeom>
        </p:spPr>
        <p:txBody>
          <a:bodyPr vert="horz" lIns="91440" tIns="45720" rIns="91440" bIns="45720" rtlCol="0">
            <a:noAutofit/>
          </a:bodyPr>
          <a:lstStyle/>
          <a:p>
            <a:pPr marL="34290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Κλίση του κορμού προς τα πίσω οδηγεί σε αύξηση της δύναμης έλξης που μπορεί να ασκηθεί από το άτομο.</a:t>
            </a:r>
          </a:p>
          <a:p>
            <a:pPr marL="34290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Οι </a:t>
            </a:r>
            <a:r>
              <a:rPr lang="el-GR" sz="2400" dirty="0" err="1" smtClean="0">
                <a:latin typeface="+mn-lt"/>
              </a:rPr>
              <a:t>εκτείνοντες</a:t>
            </a:r>
            <a:r>
              <a:rPr lang="el-GR" sz="2400" dirty="0" smtClean="0">
                <a:latin typeface="+mn-lt"/>
              </a:rPr>
              <a:t> της οσφυϊκής μοίρας αναλαμβάνουν να εξισορροπήσουν κατάλληλα τις αναπτυσσόμενες ροπές. </a:t>
            </a:r>
          </a:p>
          <a:p>
            <a:pPr marL="342900" marR="0" lvl="0" indent="-342900" algn="l" defTabSz="914400" rtl="0" eaLnBrk="1" fontAlgn="auto" latinLnBrk="0" hangingPunct="1">
              <a:lnSpc>
                <a:spcPct val="112000"/>
              </a:lnSpc>
              <a:spcBef>
                <a:spcPts val="1200"/>
              </a:spcBef>
              <a:spcAft>
                <a:spcPts val="0"/>
              </a:spcAft>
              <a:buClrTx/>
              <a:buSzTx/>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Δύναμη Ώθησης </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118</a:t>
            </a:fld>
            <a:endParaRPr lang="el-GR"/>
          </a:p>
        </p:txBody>
      </p:sp>
      <p:sp>
        <p:nvSpPr>
          <p:cNvPr id="6" name="Ορθογώνιο 4"/>
          <p:cNvSpPr/>
          <p:nvPr/>
        </p:nvSpPr>
        <p:spPr>
          <a:xfrm>
            <a:off x="1331640" y="6176337"/>
            <a:ext cx="2448272" cy="276999"/>
          </a:xfrm>
          <a:prstGeom prst="rect">
            <a:avLst/>
          </a:prstGeom>
        </p:spPr>
        <p:txBody>
          <a:bodyPr wrap="square">
            <a:spAutoFit/>
          </a:bodyPr>
          <a:lstStyle/>
          <a:p>
            <a:pPr algn="ctr"/>
            <a:r>
              <a:rPr lang="en-US" sz="1200" dirty="0" smtClean="0">
                <a:latin typeface="+mn-lt"/>
                <a:hlinkClick r:id="rId2"/>
              </a:rPr>
              <a:t>thechiropracticimpactreport.com</a:t>
            </a:r>
            <a:endParaRPr lang="el-GR" sz="1200" dirty="0">
              <a:latin typeface="+mn-lt"/>
            </a:endParaRPr>
          </a:p>
        </p:txBody>
      </p:sp>
      <p:pic>
        <p:nvPicPr>
          <p:cNvPr id="7" name="Picture 4" descr="σάρωση0030"/>
          <p:cNvPicPr>
            <a:picLocks noChangeAspect="1" noChangeArrowheads="1"/>
          </p:cNvPicPr>
          <p:nvPr/>
        </p:nvPicPr>
        <p:blipFill>
          <a:blip r:embed="rId3" cstate="print"/>
          <a:srcRect l="1162" t="17021" r="55631" b="12766"/>
          <a:stretch>
            <a:fillRect/>
          </a:stretch>
        </p:blipFill>
        <p:spPr bwMode="auto">
          <a:xfrm>
            <a:off x="3707904" y="3789040"/>
            <a:ext cx="5040560" cy="2621091"/>
          </a:xfrm>
          <a:prstGeom prst="rect">
            <a:avLst/>
          </a:prstGeom>
          <a:noFill/>
          <a:ln w="38100">
            <a:solidFill>
              <a:srgbClr val="333399"/>
            </a:solidFill>
          </a:ln>
        </p:spPr>
      </p:pic>
      <p:pic>
        <p:nvPicPr>
          <p:cNvPr id="9" name="Picture 4" descr="σάρωση0030"/>
          <p:cNvPicPr>
            <a:picLocks noGrp="1" noChangeAspect="1" noChangeArrowheads="1"/>
          </p:cNvPicPr>
          <p:nvPr>
            <p:ph idx="1"/>
          </p:nvPr>
        </p:nvPicPr>
        <p:blipFill>
          <a:blip r:embed="rId3" cstate="print"/>
          <a:srcRect l="48999" r="4302"/>
          <a:stretch>
            <a:fillRect/>
          </a:stretch>
        </p:blipFill>
        <p:spPr bwMode="auto">
          <a:xfrm>
            <a:off x="323528" y="1124744"/>
            <a:ext cx="4680519" cy="3233814"/>
          </a:xfrm>
          <a:prstGeom prst="rect">
            <a:avLst/>
          </a:prstGeom>
          <a:noFill/>
          <a:ln w="38100">
            <a:solidFill>
              <a:srgbClr val="333399"/>
            </a:solidFill>
          </a:ln>
        </p:spPr>
      </p:pic>
      <p:sp>
        <p:nvSpPr>
          <p:cNvPr id="8" name="2 - Θέση περιεχομένου"/>
          <p:cNvSpPr txBox="1">
            <a:spLocks/>
          </p:cNvSpPr>
          <p:nvPr/>
        </p:nvSpPr>
        <p:spPr>
          <a:xfrm>
            <a:off x="5220072" y="1124744"/>
            <a:ext cx="3240360" cy="223224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Με την δράση των κοιλιακών μυών εξυπηρετείται η διαχείριση του βάρους.</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Μεσοσπονδύλιος Δίσκος </a:t>
            </a:r>
            <a:r>
              <a:rPr lang="el-GR" sz="3200" b="0" dirty="0" smtClean="0"/>
              <a:t>1/3</a:t>
            </a:r>
            <a:endParaRPr lang="el-GR" sz="3200" b="0" dirty="0"/>
          </a:p>
        </p:txBody>
      </p:sp>
      <p:sp>
        <p:nvSpPr>
          <p:cNvPr id="3" name="2 - Θέση περιεχομένου"/>
          <p:cNvSpPr>
            <a:spLocks noGrp="1"/>
          </p:cNvSpPr>
          <p:nvPr>
            <p:ph idx="1"/>
          </p:nvPr>
        </p:nvSpPr>
        <p:spPr>
          <a:xfrm>
            <a:off x="457200" y="1196752"/>
            <a:ext cx="7859216" cy="5040560"/>
          </a:xfrm>
        </p:spPr>
        <p:txBody>
          <a:bodyPr>
            <a:normAutofit/>
          </a:bodyPr>
          <a:lstStyle/>
          <a:p>
            <a:pPr lvl="0">
              <a:defRPr/>
            </a:pPr>
            <a:r>
              <a:rPr lang="el-GR" dirty="0" smtClean="0"/>
              <a:t>Ο μεσοσπονδύλιος δίσκος:</a:t>
            </a:r>
          </a:p>
          <a:p>
            <a:pPr lvl="1">
              <a:defRPr/>
            </a:pPr>
            <a:r>
              <a:rPr lang="el-GR" dirty="0" smtClean="0"/>
              <a:t>Είναι στρώμα παχύ με ελαστική σύσταση, το οποίο:</a:t>
            </a:r>
          </a:p>
          <a:p>
            <a:pPr lvl="2">
              <a:defRPr/>
            </a:pPr>
            <a:r>
              <a:rPr lang="el-GR" dirty="0" smtClean="0"/>
              <a:t> απορροφά τις δυνάμεις καταπόνησης,</a:t>
            </a:r>
          </a:p>
          <a:p>
            <a:pPr lvl="2">
              <a:defRPr/>
            </a:pPr>
            <a:r>
              <a:rPr lang="el-GR" dirty="0" smtClean="0"/>
              <a:t> επιτρέπει κάποιου βαθμού κινητικότητα, </a:t>
            </a:r>
          </a:p>
          <a:p>
            <a:pPr>
              <a:buNone/>
              <a:defRPr/>
            </a:pPr>
            <a:r>
              <a:rPr lang="el-GR" dirty="0" smtClean="0"/>
              <a:t> ώστε η σπονδυλική στήλη να έχει σχετική ευκαμψία.</a:t>
            </a:r>
          </a:p>
          <a:p>
            <a:pPr lvl="1"/>
            <a:r>
              <a:rPr lang="el-GR" dirty="0" smtClean="0"/>
              <a:t>Είναι </a:t>
            </a:r>
            <a:r>
              <a:rPr lang="el-GR" dirty="0" err="1" smtClean="0"/>
              <a:t>ινοχόνδρινος</a:t>
            </a:r>
            <a:r>
              <a:rPr lang="el-GR" dirty="0" smtClean="0"/>
              <a:t> ιστός, που αποτελείται από:</a:t>
            </a:r>
          </a:p>
          <a:p>
            <a:pPr lvl="2"/>
            <a:r>
              <a:rPr lang="el-GR" dirty="0" err="1" smtClean="0"/>
              <a:t>ινοκολλαγονώδη</a:t>
            </a:r>
            <a:r>
              <a:rPr lang="el-GR" dirty="0" smtClean="0"/>
              <a:t> ιστό με λίγα </a:t>
            </a:r>
            <a:r>
              <a:rPr lang="el-GR" dirty="0" err="1" smtClean="0"/>
              <a:t>χονδροκύτταρα</a:t>
            </a:r>
            <a:r>
              <a:rPr lang="el-GR" dirty="0" smtClean="0"/>
              <a:t> και </a:t>
            </a:r>
          </a:p>
          <a:p>
            <a:pPr lvl="2"/>
            <a:r>
              <a:rPr lang="el-GR" dirty="0" smtClean="0"/>
              <a:t>χόνδρινη μεσοκυττάριο ουσία.</a:t>
            </a:r>
          </a:p>
          <a:p>
            <a:pPr>
              <a:buNone/>
            </a:pP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Χρόνιος Πόνος</a:t>
            </a:r>
            <a:endParaRPr lang="el-GR" sz="3600" dirty="0"/>
          </a:p>
        </p:txBody>
      </p:sp>
      <p:sp>
        <p:nvSpPr>
          <p:cNvPr id="3" name="2 - Θέση περιεχομένου"/>
          <p:cNvSpPr>
            <a:spLocks noGrp="1"/>
          </p:cNvSpPr>
          <p:nvPr>
            <p:ph idx="1"/>
          </p:nvPr>
        </p:nvSpPr>
        <p:spPr/>
        <p:txBody>
          <a:bodyPr/>
          <a:lstStyle/>
          <a:p>
            <a:r>
              <a:rPr lang="el-GR" dirty="0" smtClean="0"/>
              <a:t>Λόγω της μεγάλης κινητικότητας (κάμψης -έκτασης) στο διάστημα Ο</a:t>
            </a:r>
            <a:r>
              <a:rPr lang="el-GR" sz="2000" dirty="0" smtClean="0"/>
              <a:t>4</a:t>
            </a:r>
            <a:r>
              <a:rPr lang="el-GR" dirty="0" smtClean="0"/>
              <a:t> -Ο</a:t>
            </a:r>
            <a:r>
              <a:rPr lang="el-GR" sz="2000" dirty="0" smtClean="0"/>
              <a:t>5 </a:t>
            </a:r>
            <a:r>
              <a:rPr lang="el-GR" dirty="0" smtClean="0"/>
              <a:t>και Ο</a:t>
            </a:r>
            <a:r>
              <a:rPr lang="el-GR" sz="2000" dirty="0" smtClean="0"/>
              <a:t>5</a:t>
            </a:r>
            <a:r>
              <a:rPr lang="el-GR" dirty="0" smtClean="0"/>
              <a:t>-Ι</a:t>
            </a:r>
            <a:r>
              <a:rPr lang="el-GR" sz="2000" dirty="0" smtClean="0"/>
              <a:t>1</a:t>
            </a:r>
            <a:r>
              <a:rPr lang="el-GR" dirty="0" smtClean="0"/>
              <a:t>, πόνοι και τραυματισμοί στους μεσοσπονδύλιους δίσκους εντοπίζονται σε αυτό το ύψος.</a:t>
            </a:r>
          </a:p>
          <a:p>
            <a:r>
              <a:rPr lang="el-GR" dirty="0" smtClean="0"/>
              <a:t> Με χρόνιους πόνους στην οσφυϊκή μοίρα συνδέονται:</a:t>
            </a:r>
          </a:p>
          <a:p>
            <a:pPr lvl="1"/>
            <a:r>
              <a:rPr lang="el-GR" dirty="0" smtClean="0"/>
              <a:t>Περιορισμένη ελαστικότητα.</a:t>
            </a:r>
          </a:p>
          <a:p>
            <a:pPr lvl="1"/>
            <a:r>
              <a:rPr lang="el-GR" dirty="0" smtClean="0"/>
              <a:t>Επαναλαμβανόμενη φόρτιση. </a:t>
            </a:r>
          </a:p>
          <a:p>
            <a:pPr lvl="1"/>
            <a:r>
              <a:rPr lang="el-GR" dirty="0" smtClean="0"/>
              <a:t>Δραστηριότητες, που απαιτούν μεγάλη έκταση.</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119</a:t>
            </a:fld>
            <a:endParaRPr lang="el-G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Μηχανικός Τραυματισμός</a:t>
            </a:r>
            <a:endParaRPr lang="el-GR" sz="3600" dirty="0"/>
          </a:p>
        </p:txBody>
      </p:sp>
      <p:sp>
        <p:nvSpPr>
          <p:cNvPr id="3" name="2 - Θέση περιεχομένου"/>
          <p:cNvSpPr>
            <a:spLocks noGrp="1"/>
          </p:cNvSpPr>
          <p:nvPr>
            <p:ph idx="1"/>
          </p:nvPr>
        </p:nvSpPr>
        <p:spPr>
          <a:xfrm>
            <a:off x="457200" y="1196752"/>
            <a:ext cx="8003232" cy="5040560"/>
          </a:xfrm>
        </p:spPr>
        <p:txBody>
          <a:bodyPr/>
          <a:lstStyle/>
          <a:p>
            <a:r>
              <a:rPr lang="el-GR" dirty="0" smtClean="0"/>
              <a:t>Το 75 - 80% του πληθυσμού και το 30% των ατόμων μέχρι την ηλικία των 16 ετών έχει ταλαιπωρηθεί από πόνο στην οσφυϊκή μοίρα της σπονδυλικής στήλης προερχόμενο από μηχανικό τραυματισμό μυών, συνδέσμων ή συνδετικού ιστού. </a:t>
            </a:r>
          </a:p>
          <a:p>
            <a:r>
              <a:rPr lang="el-GR" dirty="0" smtClean="0"/>
              <a:t>Κακή στάση κατά την βάδιση, την καθιστή θέση, την ορθοστασία, την κατάκλιση ή το τρέξιμο είναι δυνατό να οδηγήσουν σε χρόνιες διατάσεις και μικροτραυματισμούς στην οσφυϊκή μοίρα της σπονδυλικής στήλης. </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120</a:t>
            </a:fld>
            <a:endParaRPr lang="el-G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Καταπόνηση </a:t>
            </a:r>
            <a:endParaRPr lang="el-GR" sz="3600" dirty="0"/>
          </a:p>
        </p:txBody>
      </p:sp>
      <p:sp>
        <p:nvSpPr>
          <p:cNvPr id="3" name="2 - Θέση περιεχομένου"/>
          <p:cNvSpPr>
            <a:spLocks noGrp="1"/>
          </p:cNvSpPr>
          <p:nvPr>
            <p:ph idx="1"/>
          </p:nvPr>
        </p:nvSpPr>
        <p:spPr>
          <a:xfrm>
            <a:off x="395536" y="1052736"/>
            <a:ext cx="8229600" cy="5040560"/>
          </a:xfrm>
        </p:spPr>
        <p:txBody>
          <a:bodyPr/>
          <a:lstStyle/>
          <a:p>
            <a:r>
              <a:rPr lang="el-GR" dirty="0" smtClean="0"/>
              <a:t>Μυϊκοί τραυματισμοί, καταπονήσεις, είναι συνέπεια απότομης </a:t>
            </a:r>
            <a:r>
              <a:rPr lang="el-GR" b="1" dirty="0" smtClean="0"/>
              <a:t>έκτασης με στροφή </a:t>
            </a:r>
            <a:r>
              <a:rPr lang="el-GR" dirty="0" smtClean="0"/>
              <a:t>σε ιστούς-κατασκευές:</a:t>
            </a:r>
          </a:p>
          <a:p>
            <a:pPr lvl="1"/>
            <a:r>
              <a:rPr lang="el-GR" dirty="0" smtClean="0"/>
              <a:t>Απροετοίμαστες,</a:t>
            </a:r>
          </a:p>
          <a:p>
            <a:pPr lvl="1"/>
            <a:r>
              <a:rPr lang="el-GR" dirty="0" smtClean="0"/>
              <a:t>Ακατάλληλες, ή</a:t>
            </a:r>
          </a:p>
          <a:p>
            <a:pPr lvl="1"/>
            <a:r>
              <a:rPr lang="el-GR" dirty="0" smtClean="0"/>
              <a:t>Σε υπερβολική διάταση. </a:t>
            </a:r>
          </a:p>
          <a:p>
            <a:r>
              <a:rPr lang="el-GR" dirty="0" smtClean="0"/>
              <a:t>Χρόνιες καταπονήσεις είναι αποτέλεσμα αποκλίσεων από τη φυσιολογική στάση (π.χ. αυξημένη έκταση, επίπεδη ράχη, πλάγια παρέκκλιση ), φυσιολογική κίνηση επομένως φυσιολογική φόρτιση.</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121</a:t>
            </a:fld>
            <a:endParaRPr lang="el-G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Φόρτιση/Ασκήσεις</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122</a:t>
            </a:fld>
            <a:endParaRPr lang="el-GR"/>
          </a:p>
        </p:txBody>
      </p:sp>
      <p:pic>
        <p:nvPicPr>
          <p:cNvPr id="5" name="Picture 4" descr="σάρωση0032"/>
          <p:cNvPicPr>
            <a:picLocks noGrp="1" noChangeAspect="1" noChangeArrowheads="1"/>
          </p:cNvPicPr>
          <p:nvPr>
            <p:ph idx="1"/>
          </p:nvPr>
        </p:nvPicPr>
        <p:blipFill>
          <a:blip r:embed="rId2" cstate="print"/>
          <a:srcRect l="3385" t="11284" r="1846"/>
          <a:stretch>
            <a:fillRect/>
          </a:stretch>
        </p:blipFill>
        <p:spPr bwMode="auto">
          <a:xfrm>
            <a:off x="1043608" y="1988840"/>
            <a:ext cx="6814462" cy="4464496"/>
          </a:xfrm>
          <a:prstGeom prst="rect">
            <a:avLst/>
          </a:prstGeom>
          <a:noFill/>
          <a:ln w="38100">
            <a:solidFill>
              <a:srgbClr val="002060"/>
            </a:solidFill>
            <a:miter lim="800000"/>
            <a:headEnd/>
            <a:tailEnd/>
          </a:ln>
        </p:spPr>
      </p:pic>
      <p:sp>
        <p:nvSpPr>
          <p:cNvPr id="6" name="5 - Ορθογώνιο"/>
          <p:cNvSpPr/>
          <p:nvPr/>
        </p:nvSpPr>
        <p:spPr>
          <a:xfrm>
            <a:off x="3779912" y="6464369"/>
            <a:ext cx="158417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7" name="2 - Θέση περιεχομένου"/>
          <p:cNvSpPr txBox="1">
            <a:spLocks/>
          </p:cNvSpPr>
          <p:nvPr/>
        </p:nvSpPr>
        <p:spPr>
          <a:xfrm>
            <a:off x="539552" y="908720"/>
            <a:ext cx="7056784" cy="93610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Ασκήσεις από ύπτια και πρηνή θέση. Σύγκριση της φόρτισης στην οσφυϊκή μοίρα με την όρθια θέση.</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Πρόληψη</a:t>
            </a:r>
            <a:r>
              <a:rPr lang="el-GR" dirty="0" smtClean="0"/>
              <a:t> </a:t>
            </a:r>
            <a:r>
              <a:rPr lang="el-GR" sz="3200" b="0" dirty="0" smtClean="0"/>
              <a:t>1/2</a:t>
            </a:r>
            <a:endParaRPr lang="el-GR" sz="3200" b="0" dirty="0"/>
          </a:p>
        </p:txBody>
      </p:sp>
      <p:sp>
        <p:nvSpPr>
          <p:cNvPr id="3" name="2 - Θέση περιεχομένου"/>
          <p:cNvSpPr>
            <a:spLocks noGrp="1"/>
          </p:cNvSpPr>
          <p:nvPr>
            <p:ph idx="1"/>
          </p:nvPr>
        </p:nvSpPr>
        <p:spPr>
          <a:xfrm>
            <a:off x="457200" y="980728"/>
            <a:ext cx="8229600" cy="5877272"/>
          </a:xfrm>
        </p:spPr>
        <p:txBody>
          <a:bodyPr>
            <a:normAutofit/>
          </a:bodyPr>
          <a:lstStyle/>
          <a:p>
            <a:pPr lvl="0">
              <a:defRPr/>
            </a:pPr>
            <a:r>
              <a:rPr lang="el-GR" dirty="0">
                <a:solidFill>
                  <a:prstClr val="black"/>
                </a:solidFill>
              </a:rPr>
              <a:t>Η πρόληψη αποτελεί το κυριότερο μέσο περιορισμού τέτοιων προβλημάτων. Η </a:t>
            </a:r>
            <a:r>
              <a:rPr lang="el-GR" dirty="0" err="1">
                <a:solidFill>
                  <a:prstClr val="black"/>
                </a:solidFill>
              </a:rPr>
              <a:t>φυσικοθεραπευτική</a:t>
            </a:r>
            <a:r>
              <a:rPr lang="el-GR" dirty="0">
                <a:solidFill>
                  <a:prstClr val="black"/>
                </a:solidFill>
              </a:rPr>
              <a:t> προσέγγιση έχει σκοπό την:</a:t>
            </a:r>
          </a:p>
          <a:p>
            <a:pPr marL="914400" lvl="1" indent="-457200">
              <a:buFont typeface="+mj-lt"/>
              <a:buAutoNum type="arabicPeriod"/>
              <a:defRPr/>
            </a:pPr>
            <a:r>
              <a:rPr lang="el-GR" dirty="0" smtClean="0">
                <a:solidFill>
                  <a:prstClr val="black"/>
                </a:solidFill>
              </a:rPr>
              <a:t>Βελτίωση </a:t>
            </a:r>
            <a:r>
              <a:rPr lang="el-GR" dirty="0">
                <a:solidFill>
                  <a:prstClr val="black"/>
                </a:solidFill>
              </a:rPr>
              <a:t>της ελαστικότητας των κατάλληλων μυϊκών συστημάτων του κορμού και των άκρων.</a:t>
            </a:r>
          </a:p>
          <a:p>
            <a:pPr marL="914400" lvl="1" indent="-457200">
              <a:buFont typeface="+mj-lt"/>
              <a:buAutoNum type="arabicPeriod"/>
              <a:defRPr/>
            </a:pPr>
            <a:r>
              <a:rPr lang="el-GR" dirty="0" smtClean="0">
                <a:solidFill>
                  <a:prstClr val="black"/>
                </a:solidFill>
              </a:rPr>
              <a:t>Βελτίωση </a:t>
            </a:r>
            <a:r>
              <a:rPr lang="el-GR" dirty="0">
                <a:solidFill>
                  <a:prstClr val="black"/>
                </a:solidFill>
              </a:rPr>
              <a:t>της κινητικότητας του θώρακα και της θωρακικής σπονδυλικής στήλης.</a:t>
            </a:r>
          </a:p>
          <a:p>
            <a:pPr marL="914400" lvl="1" indent="-457200">
              <a:buFont typeface="+mj-lt"/>
              <a:buAutoNum type="arabicPeriod"/>
              <a:defRPr/>
            </a:pPr>
            <a:r>
              <a:rPr lang="el-GR" dirty="0" smtClean="0">
                <a:solidFill>
                  <a:prstClr val="black"/>
                </a:solidFill>
              </a:rPr>
              <a:t>Επανεκπαίδευση </a:t>
            </a:r>
            <a:r>
              <a:rPr lang="el-GR" dirty="0">
                <a:solidFill>
                  <a:prstClr val="black"/>
                </a:solidFill>
              </a:rPr>
              <a:t>των μυών της λεκάνης, της θωρακικής μοίρας, της ωμικής ζώνης με σκοπό την κατάλληλη συνεργασία και στόχο </a:t>
            </a:r>
            <a:r>
              <a:rPr lang="el-GR" dirty="0" err="1">
                <a:solidFill>
                  <a:prstClr val="black"/>
                </a:solidFill>
              </a:rPr>
              <a:t>κατ’αρχήν</a:t>
            </a:r>
            <a:r>
              <a:rPr lang="el-GR" dirty="0">
                <a:solidFill>
                  <a:prstClr val="black"/>
                </a:solidFill>
              </a:rPr>
              <a:t> την σταθεροποίηση.</a:t>
            </a:r>
          </a:p>
          <a:p>
            <a:pPr lvl="0">
              <a:buNone/>
            </a:pPr>
            <a:endParaRPr lang="el-GR" dirty="0">
              <a:solidFill>
                <a:prstClr val="black"/>
              </a:solidFill>
            </a:endParaRP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123</a:t>
            </a:fld>
            <a:endParaRPr lang="el-G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Πρόληψη</a:t>
            </a:r>
            <a:r>
              <a:rPr lang="el-GR" dirty="0" smtClean="0"/>
              <a:t> </a:t>
            </a:r>
            <a:r>
              <a:rPr lang="el-GR" sz="3200" b="0" dirty="0" smtClean="0"/>
              <a:t>2/2</a:t>
            </a:r>
            <a:endParaRPr lang="el-GR" sz="3200" b="0" dirty="0"/>
          </a:p>
        </p:txBody>
      </p:sp>
      <p:sp>
        <p:nvSpPr>
          <p:cNvPr id="3" name="2 - Θέση περιεχομένου"/>
          <p:cNvSpPr>
            <a:spLocks noGrp="1"/>
          </p:cNvSpPr>
          <p:nvPr>
            <p:ph idx="1"/>
          </p:nvPr>
        </p:nvSpPr>
        <p:spPr/>
        <p:txBody>
          <a:bodyPr>
            <a:normAutofit lnSpcReduction="10000"/>
          </a:bodyPr>
          <a:lstStyle/>
          <a:p>
            <a:pPr marL="514350" lvl="1" indent="-457200">
              <a:buFont typeface="+mj-lt"/>
              <a:buAutoNum type="arabicPeriod" startAt="4"/>
            </a:pPr>
            <a:r>
              <a:rPr lang="el-GR" dirty="0" smtClean="0"/>
              <a:t>Ενδυνάμωση </a:t>
            </a:r>
            <a:r>
              <a:rPr lang="el-GR" dirty="0"/>
              <a:t>των μυών που εμπλέκονται στον έλεγχο της λεκάνης και της φυσιολογικής </a:t>
            </a:r>
            <a:r>
              <a:rPr lang="el-GR" dirty="0" smtClean="0"/>
              <a:t>κίνησης.</a:t>
            </a:r>
          </a:p>
          <a:p>
            <a:pPr marL="514350" lvl="1" indent="-457200">
              <a:buFont typeface="+mj-lt"/>
              <a:buAutoNum type="arabicPeriod" startAt="4"/>
            </a:pPr>
            <a:r>
              <a:rPr lang="el-GR" dirty="0" smtClean="0"/>
              <a:t>Κατά </a:t>
            </a:r>
            <a:r>
              <a:rPr lang="el-GR" dirty="0"/>
              <a:t>την εφαρμογή της άσκησης απαιτείται προσοχή για την τέλεια εφαρμογή κάθε λεπτομέρειας, χωρίς εκρηκτική και ανεξέλεγκτη κινητική </a:t>
            </a:r>
            <a:r>
              <a:rPr lang="el-GR" dirty="0" smtClean="0"/>
              <a:t>συμπεριφορά.</a:t>
            </a:r>
          </a:p>
          <a:p>
            <a:pPr marL="514350" lvl="1" indent="-457200">
              <a:buFont typeface="+mj-lt"/>
              <a:buAutoNum type="arabicPeriod" startAt="4"/>
            </a:pPr>
            <a:r>
              <a:rPr lang="el-GR" dirty="0" smtClean="0"/>
              <a:t>Εγκατάσταση </a:t>
            </a:r>
            <a:r>
              <a:rPr lang="el-GR" dirty="0"/>
              <a:t>κινητικών προτύπων φυσιολογικής ή τουλάχιστον αποδεκτής φόρτισης (π.χ. ας μην γίνονται υπερεκτάσεις στον κορμό</a:t>
            </a:r>
            <a:r>
              <a:rPr lang="el-GR" dirty="0" smtClean="0"/>
              <a:t>).</a:t>
            </a:r>
          </a:p>
          <a:p>
            <a:pPr marL="514350" lvl="1" indent="-457200">
              <a:buFont typeface="+mj-lt"/>
              <a:buAutoNum type="arabicPeriod" startAt="4"/>
            </a:pPr>
            <a:r>
              <a:rPr lang="el-GR" dirty="0" smtClean="0"/>
              <a:t>Χρειάζεται </a:t>
            </a:r>
            <a:r>
              <a:rPr lang="el-GR" dirty="0"/>
              <a:t>το ίδιο το άτομο να αποκτήσει την δυνατότητα του απολύτου ελέγχου της στάσης και της κίνησής του με εγκατάσταση κατάλληλων δεξιοτήτων.</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124</a:t>
            </a:fld>
            <a:endParaRPr lang="el-G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7920880" cy="908720"/>
          </a:xfrm>
        </p:spPr>
        <p:txBody>
          <a:bodyPr>
            <a:normAutofit/>
          </a:bodyPr>
          <a:lstStyle/>
          <a:p>
            <a:r>
              <a:rPr lang="el-GR" sz="3600" dirty="0" smtClean="0"/>
              <a:t>Ασφάλεια </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125</a:t>
            </a:fld>
            <a:endParaRPr lang="el-GR" dirty="0"/>
          </a:p>
        </p:txBody>
      </p:sp>
      <p:pic>
        <p:nvPicPr>
          <p:cNvPr id="5" name="Picture 5" descr="lifting heavy objects"/>
          <p:cNvPicPr>
            <a:picLocks noGrp="1" noChangeAspect="1" noChangeArrowheads="1"/>
          </p:cNvPicPr>
          <p:nvPr>
            <p:ph idx="1"/>
          </p:nvPr>
        </p:nvPicPr>
        <p:blipFill>
          <a:blip r:embed="rId2" cstate="print"/>
          <a:srcRect r="4038" b="16951"/>
          <a:stretch>
            <a:fillRect/>
          </a:stretch>
        </p:blipFill>
        <p:spPr bwMode="auto">
          <a:xfrm>
            <a:off x="0" y="2708920"/>
            <a:ext cx="4326615" cy="3744416"/>
          </a:xfrm>
          <a:prstGeom prst="rect">
            <a:avLst/>
          </a:prstGeom>
          <a:noFill/>
          <a:ln w="9525">
            <a:noFill/>
            <a:miter lim="800000"/>
            <a:headEnd/>
            <a:tailEnd/>
          </a:ln>
        </p:spPr>
      </p:pic>
      <p:pic>
        <p:nvPicPr>
          <p:cNvPr id="6" name="Picture 5" descr="safe lifting procedures"/>
          <p:cNvPicPr>
            <a:picLocks noChangeAspect="1" noChangeArrowheads="1"/>
          </p:cNvPicPr>
          <p:nvPr/>
        </p:nvPicPr>
        <p:blipFill>
          <a:blip r:embed="rId3" cstate="print"/>
          <a:srcRect b="9960"/>
          <a:stretch>
            <a:fillRect/>
          </a:stretch>
        </p:blipFill>
        <p:spPr bwMode="auto">
          <a:xfrm>
            <a:off x="4716016" y="2780928"/>
            <a:ext cx="4143584" cy="3600400"/>
          </a:xfrm>
          <a:prstGeom prst="rect">
            <a:avLst/>
          </a:prstGeom>
          <a:noFill/>
          <a:ln w="9525">
            <a:noFill/>
            <a:miter lim="800000"/>
            <a:headEnd/>
            <a:tailEnd/>
          </a:ln>
        </p:spPr>
      </p:pic>
      <p:pic>
        <p:nvPicPr>
          <p:cNvPr id="7" name="Picture 5" descr="safety"/>
          <p:cNvPicPr>
            <a:picLocks noChangeAspect="1" noChangeArrowheads="1"/>
          </p:cNvPicPr>
          <p:nvPr/>
        </p:nvPicPr>
        <p:blipFill>
          <a:blip r:embed="rId4" cstate="print"/>
          <a:srcRect l="14175" t="16596" r="12052" b="16336"/>
          <a:stretch>
            <a:fillRect/>
          </a:stretch>
        </p:blipFill>
        <p:spPr bwMode="auto">
          <a:xfrm>
            <a:off x="3275856" y="980728"/>
            <a:ext cx="2304256" cy="2094778"/>
          </a:xfrm>
          <a:prstGeom prst="rect">
            <a:avLst/>
          </a:prstGeom>
          <a:noFill/>
          <a:ln w="57150">
            <a:solidFill>
              <a:schemeClr val="tx2">
                <a:lumMod val="60000"/>
                <a:lumOff val="40000"/>
              </a:schemeClr>
            </a:solidFill>
            <a:miter lim="800000"/>
            <a:headEnd/>
            <a:tailEnd/>
          </a:ln>
        </p:spPr>
      </p:pic>
      <p:sp>
        <p:nvSpPr>
          <p:cNvPr id="8" name="7 - Ορθογώνιο"/>
          <p:cNvSpPr/>
          <p:nvPr/>
        </p:nvSpPr>
        <p:spPr>
          <a:xfrm>
            <a:off x="3868160" y="6175676"/>
            <a:ext cx="1296144" cy="276999"/>
          </a:xfrm>
          <a:prstGeom prst="rect">
            <a:avLst/>
          </a:prstGeom>
        </p:spPr>
        <p:txBody>
          <a:bodyPr wrap="square">
            <a:spAutoFit/>
          </a:bodyPr>
          <a:lstStyle/>
          <a:p>
            <a:pPr algn="ctr"/>
            <a:r>
              <a:rPr lang="el-GR" sz="1200" dirty="0" smtClean="0">
                <a:latin typeface="+mn-lt"/>
                <a:hlinkClick r:id="rId5"/>
              </a:rPr>
              <a:t>squidoo.com</a:t>
            </a:r>
            <a:endParaRPr lang="el-GR" sz="1200" dirty="0">
              <a:latin typeface="+mn-lt"/>
            </a:endParaRPr>
          </a:p>
        </p:txBody>
      </p:sp>
      <p:sp>
        <p:nvSpPr>
          <p:cNvPr id="10" name="9 - Κυκλικό βέλος"/>
          <p:cNvSpPr/>
          <p:nvPr/>
        </p:nvSpPr>
        <p:spPr>
          <a:xfrm flipH="1">
            <a:off x="2267744" y="2204864"/>
            <a:ext cx="1008112" cy="864096"/>
          </a:xfrm>
          <a:prstGeom prst="circularArrow">
            <a:avLst>
              <a:gd name="adj1" fmla="val 58"/>
              <a:gd name="adj2" fmla="val 1142319"/>
              <a:gd name="adj3" fmla="val 21200989"/>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1" name="10 - Κυκλικό βέλος"/>
          <p:cNvSpPr/>
          <p:nvPr/>
        </p:nvSpPr>
        <p:spPr>
          <a:xfrm>
            <a:off x="5652120" y="2276872"/>
            <a:ext cx="864096" cy="792088"/>
          </a:xfrm>
          <a:prstGeom prst="circularArrow">
            <a:avLst>
              <a:gd name="adj1" fmla="val 58"/>
              <a:gd name="adj2" fmla="val 1142319"/>
              <a:gd name="adj3" fmla="val 21200989"/>
              <a:gd name="adj4" fmla="val 1080000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3" name="12 - Ορθογώνιο"/>
          <p:cNvSpPr/>
          <p:nvPr/>
        </p:nvSpPr>
        <p:spPr>
          <a:xfrm>
            <a:off x="1619672" y="4293096"/>
            <a:ext cx="1008112" cy="43204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7308304" y="3573016"/>
            <a:ext cx="1080120" cy="2016224"/>
          </a:xfrm>
          <a:prstGeom prst="rect">
            <a:avLst/>
          </a:prstGeom>
          <a:solidFill>
            <a:srgbClr val="C7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rPr>
              <a:t>σταθερά και με τα δύο χέρια</a:t>
            </a:r>
            <a:endParaRPr lang="el-GR" b="1" dirty="0">
              <a:solidFill>
                <a:schemeClr val="tx1"/>
              </a:solidFill>
            </a:endParaRPr>
          </a:p>
        </p:txBody>
      </p:sp>
      <p:sp>
        <p:nvSpPr>
          <p:cNvPr id="18" name="17 - Ορθογώνιο"/>
          <p:cNvSpPr/>
          <p:nvPr/>
        </p:nvSpPr>
        <p:spPr>
          <a:xfrm>
            <a:off x="6012160" y="3068960"/>
            <a:ext cx="1836204" cy="576064"/>
          </a:xfrm>
          <a:prstGeom prst="rect">
            <a:avLst/>
          </a:prstGeom>
          <a:solidFill>
            <a:srgbClr val="C76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rPr>
              <a:t>Κράτα τα αντικείμενα</a:t>
            </a:r>
            <a:endParaRPr lang="el-GR" b="1" dirty="0">
              <a:solidFill>
                <a:schemeClr val="tx1"/>
              </a:solidFill>
            </a:endParaRPr>
          </a:p>
        </p:txBody>
      </p:sp>
      <p:sp>
        <p:nvSpPr>
          <p:cNvPr id="9" name="Ορθογώνιο 8"/>
          <p:cNvSpPr/>
          <p:nvPr/>
        </p:nvSpPr>
        <p:spPr>
          <a:xfrm>
            <a:off x="899592" y="3356992"/>
            <a:ext cx="2448272" cy="576064"/>
          </a:xfrm>
          <a:prstGeom prst="rect">
            <a:avLst/>
          </a:prstGeom>
          <a:solidFill>
            <a:srgbClr val="00C400"/>
          </a:solidFill>
          <a:ln>
            <a:solidFill>
              <a:srgbClr val="00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p:cNvSpPr/>
          <p:nvPr/>
        </p:nvSpPr>
        <p:spPr>
          <a:xfrm>
            <a:off x="1547664" y="3933056"/>
            <a:ext cx="1008112" cy="360040"/>
          </a:xfrm>
          <a:prstGeom prst="rect">
            <a:avLst/>
          </a:prstGeom>
          <a:solidFill>
            <a:srgbClr val="00C400"/>
          </a:solidFill>
          <a:ln>
            <a:solidFill>
              <a:srgbClr val="00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863588" y="3302986"/>
            <a:ext cx="2376264" cy="684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solidFill>
                  <a:schemeClr val="tx1"/>
                </a:solidFill>
              </a:rPr>
              <a:t>Απόφυγε να σηκώνεις μεγάλα βάρη</a:t>
            </a:r>
            <a:endParaRPr lang="el-GR" sz="2000" b="1" dirty="0">
              <a:solidFill>
                <a:schemeClr val="tx1"/>
              </a:solidFill>
            </a:endParaRPr>
          </a:p>
        </p:txBody>
      </p:sp>
      <p:sp>
        <p:nvSpPr>
          <p:cNvPr id="20" name="Ορθογώνιο 19"/>
          <p:cNvSpPr/>
          <p:nvPr/>
        </p:nvSpPr>
        <p:spPr>
          <a:xfrm>
            <a:off x="1707210" y="5409220"/>
            <a:ext cx="1008112" cy="360040"/>
          </a:xfrm>
          <a:prstGeom prst="rect">
            <a:avLst/>
          </a:prstGeom>
          <a:solidFill>
            <a:srgbClr val="00C400"/>
          </a:solidFill>
          <a:ln>
            <a:solidFill>
              <a:srgbClr val="00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Ορθογώνιο 20"/>
          <p:cNvSpPr/>
          <p:nvPr/>
        </p:nvSpPr>
        <p:spPr>
          <a:xfrm>
            <a:off x="1691680" y="5733840"/>
            <a:ext cx="1152128" cy="360040"/>
          </a:xfrm>
          <a:prstGeom prst="rect">
            <a:avLst/>
          </a:prstGeom>
          <a:solidFill>
            <a:srgbClr val="00C400"/>
          </a:solidFill>
          <a:ln>
            <a:solidFill>
              <a:srgbClr val="00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p:cNvSpPr/>
          <p:nvPr/>
        </p:nvSpPr>
        <p:spPr>
          <a:xfrm>
            <a:off x="1440646" y="6237312"/>
            <a:ext cx="1691194" cy="216024"/>
          </a:xfrm>
          <a:prstGeom prst="rect">
            <a:avLst/>
          </a:prstGeom>
          <a:solidFill>
            <a:srgbClr val="00C400"/>
          </a:solidFill>
          <a:ln>
            <a:solidFill>
              <a:srgbClr val="00C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Διάγραμμα ροής: Εξαγωγή"/>
          <p:cNvSpPr/>
          <p:nvPr/>
        </p:nvSpPr>
        <p:spPr>
          <a:xfrm>
            <a:off x="1259632" y="5157192"/>
            <a:ext cx="2160240" cy="1008112"/>
          </a:xfrm>
          <a:prstGeom prst="flowChartExtra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solidFill>
                  <a:schemeClr val="tx1"/>
                </a:solidFill>
              </a:rPr>
              <a:t>Ζήτα βοήθεια </a:t>
            </a:r>
            <a:endParaRPr lang="el-GR" sz="2000" b="1" dirty="0">
              <a:solidFill>
                <a:schemeClr val="tx1"/>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a:xfrm>
            <a:off x="611560" y="2276872"/>
            <a:ext cx="7772400" cy="1470025"/>
          </a:xfrm>
        </p:spPr>
        <p:txBody>
          <a:bodyPr/>
          <a:lstStyle/>
          <a:p>
            <a:r>
              <a:rPr lang="el-GR" dirty="0" smtClean="0"/>
              <a:t>Τέλος Ενότητας</a:t>
            </a:r>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Υπότιτλος 2"/>
          <p:cNvSpPr>
            <a:spLocks noGrp="1"/>
          </p:cNvSpPr>
          <p:nvPr>
            <p:ph type="subTitle" idx="1"/>
          </p:nvPr>
        </p:nvSpPr>
        <p:spPr>
          <a:xfrm>
            <a:off x="1371600" y="3886200"/>
            <a:ext cx="6400800" cy="1270992"/>
          </a:xfrm>
        </p:spPr>
        <p:txBody>
          <a:bodyPr/>
          <a:lstStyle/>
          <a:p>
            <a:endParaRPr lang="el-GR" dirty="0"/>
          </a:p>
        </p:txBody>
      </p:sp>
      <p:sp>
        <p:nvSpPr>
          <p:cNvPr id="4" name="Υπότιτλος 3"/>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399642078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Δωροθέα Μακρυγιάννη 2014. Δωροθέα Μακρυγιάννη. «Βιολογική μηχανική – Εργονομία (Θ). Ενότητα </a:t>
            </a:r>
            <a:r>
              <a:rPr lang="en-US" sz="2000" dirty="0" smtClean="0"/>
              <a:t>1</a:t>
            </a:r>
            <a:r>
              <a:rPr lang="el-GR" sz="2000" dirty="0"/>
              <a:t>0</a:t>
            </a:r>
            <a:r>
              <a:rPr lang="en-US" sz="2000" dirty="0" smtClean="0"/>
              <a:t>:</a:t>
            </a:r>
            <a:r>
              <a:rPr lang="el-GR" sz="2000" dirty="0"/>
              <a:t> Σπονδυλική </a:t>
            </a:r>
            <a:r>
              <a:rPr lang="el-GR" sz="2000" dirty="0" smtClean="0"/>
              <a:t>Στήλη (</a:t>
            </a:r>
            <a:r>
              <a:rPr lang="el-GR" sz="2000" dirty="0"/>
              <a:t>α’ μέρος)».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p:txBody>
      </p:sp>
    </p:spTree>
    <p:extLst>
      <p:ext uri="{BB962C8B-B14F-4D97-AF65-F5344CB8AC3E}">
        <p14:creationId xmlns:p14="http://schemas.microsoft.com/office/powerpoint/2010/main" val="2873915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908720"/>
          </a:xfrm>
        </p:spPr>
        <p:txBody>
          <a:bodyPr/>
          <a:lstStyle/>
          <a:p>
            <a:r>
              <a:rPr lang="el-GR" sz="3600" dirty="0" smtClean="0"/>
              <a:t>Μεσοσπονδύλιος Δίσκος </a:t>
            </a:r>
            <a:r>
              <a:rPr lang="el-GR" sz="3200" b="0" dirty="0" smtClean="0"/>
              <a:t>2/3</a:t>
            </a:r>
            <a:endParaRPr lang="el-GR" sz="3200" dirty="0"/>
          </a:p>
        </p:txBody>
      </p:sp>
      <p:sp>
        <p:nvSpPr>
          <p:cNvPr id="4" name="3 - Θέση αριθμού διαφάνειας"/>
          <p:cNvSpPr>
            <a:spLocks noGrp="1"/>
          </p:cNvSpPr>
          <p:nvPr>
            <p:ph type="sldNum" sz="quarter" idx="12"/>
          </p:nvPr>
        </p:nvSpPr>
        <p:spPr>
          <a:xfrm>
            <a:off x="6588224" y="6237312"/>
            <a:ext cx="2133600" cy="365125"/>
          </a:xfrm>
        </p:spPr>
        <p:txBody>
          <a:bodyPr/>
          <a:lstStyle/>
          <a:p>
            <a:pPr>
              <a:defRPr/>
            </a:pPr>
            <a:fld id="{7E55E3B3-0445-4CFC-BED8-763D4409E61F}" type="slidenum">
              <a:rPr lang="el-GR" smtClean="0"/>
              <a:pPr>
                <a:defRPr/>
              </a:pPr>
              <a:t>12</a:t>
            </a:fld>
            <a:endParaRPr lang="el-GR"/>
          </a:p>
        </p:txBody>
      </p:sp>
      <p:pic>
        <p:nvPicPr>
          <p:cNvPr id="5" name="Picture 4" descr="File:716 Intervertebral Disk.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65250" b="13601"/>
          <a:stretch>
            <a:fillRect/>
          </a:stretch>
        </p:blipFill>
        <p:spPr bwMode="auto">
          <a:xfrm rot="5400000">
            <a:off x="3286671" y="3666436"/>
            <a:ext cx="2642665" cy="3096344"/>
          </a:xfrm>
          <a:prstGeom prst="rect">
            <a:avLst/>
          </a:prstGeom>
          <a:noFill/>
          <a:extLst>
            <a:ext uri="{909E8E84-426E-40DD-AFC4-6F175D3DCCD1}">
              <a14:hiddenFill xmlns:a14="http://schemas.microsoft.com/office/drawing/2010/main">
                <a:solidFill>
                  <a:srgbClr val="FFFFFF"/>
                </a:solidFill>
              </a14:hiddenFill>
            </a:ext>
          </a:extLst>
        </p:spPr>
      </p:pic>
      <p:sp>
        <p:nvSpPr>
          <p:cNvPr id="9" name="2 - Θέση περιεχομένου"/>
          <p:cNvSpPr txBox="1">
            <a:spLocks/>
          </p:cNvSpPr>
          <p:nvPr/>
        </p:nvSpPr>
        <p:spPr>
          <a:xfrm>
            <a:off x="395536" y="4437112"/>
            <a:ext cx="2592288" cy="1944216"/>
          </a:xfrm>
          <a:prstGeom prst="rect">
            <a:avLst/>
          </a:prstGeom>
          <a:ln>
            <a:solidFill>
              <a:schemeClr val="tx2">
                <a:lumMod val="60000"/>
                <a:lumOff val="40000"/>
              </a:schemeClr>
            </a:solidFill>
          </a:ln>
        </p:spPr>
        <p:txBody>
          <a:bodyPr vert="horz" lIns="91440" tIns="45720" rIns="91440" bIns="45720" rtlCol="0">
            <a:normAutofit fontScale="925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1. Σπονδυλικό Σώμα</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2. Σπονδυλικό Τρήμα</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3. Ινώδης Δακτύλιος</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4. Πηκτοειδής Πυρήνας</a:t>
            </a:r>
          </a:p>
        </p:txBody>
      </p:sp>
      <p:grpSp>
        <p:nvGrpSpPr>
          <p:cNvPr id="8" name="Ομάδα 7"/>
          <p:cNvGrpSpPr/>
          <p:nvPr/>
        </p:nvGrpSpPr>
        <p:grpSpPr>
          <a:xfrm>
            <a:off x="3635896" y="3861048"/>
            <a:ext cx="1008112" cy="432048"/>
            <a:chOff x="3635896" y="3861048"/>
            <a:chExt cx="1008112" cy="432048"/>
          </a:xfrm>
        </p:grpSpPr>
        <p:sp>
          <p:nvSpPr>
            <p:cNvPr id="11" name="10 - Έλλειψη"/>
            <p:cNvSpPr/>
            <p:nvPr/>
          </p:nvSpPr>
          <p:spPr>
            <a:xfrm>
              <a:off x="4283968" y="3861048"/>
              <a:ext cx="36004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3</a:t>
              </a:r>
            </a:p>
          </p:txBody>
        </p:sp>
        <p:sp>
          <p:nvSpPr>
            <p:cNvPr id="13" name="12 - Έλλειψη"/>
            <p:cNvSpPr/>
            <p:nvPr/>
          </p:nvSpPr>
          <p:spPr>
            <a:xfrm>
              <a:off x="3635896" y="386104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4</a:t>
              </a:r>
            </a:p>
          </p:txBody>
        </p:sp>
      </p:grpSp>
      <p:grpSp>
        <p:nvGrpSpPr>
          <p:cNvPr id="3" name="Ομάδα 2"/>
          <p:cNvGrpSpPr/>
          <p:nvPr/>
        </p:nvGrpSpPr>
        <p:grpSpPr>
          <a:xfrm>
            <a:off x="5580112" y="1124744"/>
            <a:ext cx="3276872" cy="3312368"/>
            <a:chOff x="5580112" y="1124744"/>
            <a:chExt cx="3276872" cy="3312368"/>
          </a:xfrm>
        </p:grpSpPr>
        <p:pic>
          <p:nvPicPr>
            <p:cNvPr id="7" name="Picture 4" descr="File:716 Intervertebral Disk.jpg"/>
            <p:cNvPicPr>
              <a:picLocks noChangeAspect="1" noChangeArrowheads="1"/>
            </p:cNvPicPr>
            <p:nvPr/>
          </p:nvPicPr>
          <p:blipFill>
            <a:blip r:embed="rId2" cstate="print">
              <a:extLst>
                <a:ext uri="{28A0092B-C50C-407E-A947-70E740481C1C}">
                  <a14:useLocalDpi xmlns:a14="http://schemas.microsoft.com/office/drawing/2010/main" val="0"/>
                </a:ext>
              </a:extLst>
            </a:blip>
            <a:srcRect t="8805" r="59632" b="7692"/>
            <a:stretch>
              <a:fillRect/>
            </a:stretch>
          </p:blipFill>
          <p:spPr bwMode="auto">
            <a:xfrm flipH="1">
              <a:off x="5724128" y="1124744"/>
              <a:ext cx="3132856" cy="3312368"/>
            </a:xfrm>
            <a:prstGeom prst="rect">
              <a:avLst/>
            </a:prstGeom>
            <a:noFill/>
            <a:extLst>
              <a:ext uri="{909E8E84-426E-40DD-AFC4-6F175D3DCCD1}">
                <a14:hiddenFill xmlns:a14="http://schemas.microsoft.com/office/drawing/2010/main">
                  <a:solidFill>
                    <a:srgbClr val="FFFFFF"/>
                  </a:solidFill>
                </a14:hiddenFill>
              </a:ext>
            </a:extLst>
          </p:spPr>
        </p:pic>
        <p:sp>
          <p:nvSpPr>
            <p:cNvPr id="10" name="9 - Έλλειψη"/>
            <p:cNvSpPr/>
            <p:nvPr/>
          </p:nvSpPr>
          <p:spPr>
            <a:xfrm>
              <a:off x="5724128" y="1340768"/>
              <a:ext cx="36004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1</a:t>
              </a:r>
            </a:p>
          </p:txBody>
        </p:sp>
        <p:sp>
          <p:nvSpPr>
            <p:cNvPr id="12" name="11 - Έλλειψη"/>
            <p:cNvSpPr/>
            <p:nvPr/>
          </p:nvSpPr>
          <p:spPr>
            <a:xfrm>
              <a:off x="5580112" y="2420888"/>
              <a:ext cx="36004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3</a:t>
              </a:r>
            </a:p>
          </p:txBody>
        </p:sp>
        <p:sp>
          <p:nvSpPr>
            <p:cNvPr id="14" name="13 - Έλλειψη"/>
            <p:cNvSpPr/>
            <p:nvPr/>
          </p:nvSpPr>
          <p:spPr>
            <a:xfrm>
              <a:off x="5652120" y="1916832"/>
              <a:ext cx="360040"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2</a:t>
              </a:r>
            </a:p>
          </p:txBody>
        </p:sp>
      </p:grpSp>
      <p:sp>
        <p:nvSpPr>
          <p:cNvPr id="16" name="2 - Θέση περιεχομένου"/>
          <p:cNvSpPr txBox="1">
            <a:spLocks/>
          </p:cNvSpPr>
          <p:nvPr/>
        </p:nvSpPr>
        <p:spPr>
          <a:xfrm>
            <a:off x="323528" y="1052736"/>
            <a:ext cx="5472608" cy="2808312"/>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Ο μεσοσπονδύλιος δίσκος αποτελείται από:</a:t>
            </a:r>
          </a:p>
          <a:p>
            <a:pPr marL="742950" marR="0" lvl="1" indent="-285750" algn="l" defTabSz="914400" rtl="0" eaLnBrk="1" fontAlgn="auto" latinLnBrk="0" hangingPunct="1">
              <a:lnSpc>
                <a:spcPct val="112000"/>
              </a:lnSpc>
              <a:spcBef>
                <a:spcPts val="1200"/>
              </a:spcBef>
              <a:spcAft>
                <a:spcPts val="0"/>
              </a:spcAft>
              <a:buClrTx/>
              <a:buSzTx/>
              <a:buFont typeface="Wingdings" panose="05000000000000000000"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Τον πηκτοειδή πυρήνα, ένα ζελατινώδες κεντρικό τμήμα.</a:t>
            </a:r>
          </a:p>
          <a:p>
            <a:pPr marL="742950" marR="0" lvl="1" indent="-285750" algn="l" defTabSz="914400" rtl="0" eaLnBrk="1" fontAlgn="auto" latinLnBrk="0" hangingPunct="1">
              <a:lnSpc>
                <a:spcPct val="112000"/>
              </a:lnSpc>
              <a:spcBef>
                <a:spcPts val="1200"/>
              </a:spcBef>
              <a:spcAft>
                <a:spcPts val="0"/>
              </a:spcAft>
              <a:buClrTx/>
              <a:buSzTx/>
              <a:buFont typeface="Wingdings" panose="05000000000000000000"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Τον ινώδη δακτύλιο, ένα εξωτερικό περιφερικό ινώδες τμήμα.</a:t>
            </a:r>
          </a:p>
          <a:p>
            <a:pPr marL="2514600" marR="0" lvl="5"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7" name="Ορθογώνιο 16"/>
          <p:cNvSpPr/>
          <p:nvPr/>
        </p:nvSpPr>
        <p:spPr>
          <a:xfrm>
            <a:off x="5580112" y="6021288"/>
            <a:ext cx="260952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716 Intervertebral </a:t>
            </a:r>
            <a:r>
              <a:rPr lang="en-US" sz="1200" dirty="0" smtClean="0">
                <a:latin typeface="+mn-lt"/>
                <a:hlinkClick r:id="rId3"/>
              </a:rPr>
              <a:t>Disk</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u="sng" dirty="0" smtClean="0">
                <a:latin typeface="+mn-lt"/>
                <a:hlinkClick r:id="rId4" tooltip="User:CFCF"/>
              </a:rPr>
              <a:t>CFCF</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διαθέσιμο με άδεια</a:t>
            </a:r>
            <a:r>
              <a:rPr lang="en-US" sz="1200" dirty="0" smtClean="0">
                <a:solidFill>
                  <a:prstClr val="black">
                    <a:lumMod val="75000"/>
                    <a:lumOff val="25000"/>
                  </a:prstClr>
                </a:solidFill>
                <a:latin typeface="+mn-lt"/>
              </a:rPr>
              <a:t> </a:t>
            </a:r>
            <a:r>
              <a:rPr lang="en-US" sz="1200" dirty="0">
                <a:latin typeface="+mn-lt"/>
                <a:hlinkClick r:id="rId5"/>
              </a:rPr>
              <a:t>CC BY 3.0</a:t>
            </a:r>
            <a:endParaRPr lang="en-US" sz="1200" dirty="0">
              <a:latin typeface="+mn-l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a:t>
            </a:r>
            <a:r>
              <a:rPr lang="el-GR" sz="1800" dirty="0" smtClean="0"/>
              <a:t>. Εξαιρούνται </a:t>
            </a:r>
            <a:r>
              <a:rPr lang="el-GR" sz="1800" dirty="0"/>
              <a:t>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a:t>
            </a:r>
            <a:r>
              <a:rPr lang="el-GR" sz="1800" dirty="0" smtClean="0"/>
              <a:t>διαφάνεια «</a:t>
            </a:r>
            <a:r>
              <a:rPr lang="el-GR" sz="1800" dirty="0"/>
              <a:t>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Χρήσης </a:t>
            </a:r>
            <a:r>
              <a:rPr lang="el-GR" sz="1800" dirty="0"/>
              <a:t>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370690441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8469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339456130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75666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Μεσοσπονδύλιος Δίσκος </a:t>
            </a:r>
            <a:r>
              <a:rPr lang="el-GR" sz="3200" b="0" dirty="0" smtClean="0"/>
              <a:t>3/3</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pic>
        <p:nvPicPr>
          <p:cNvPr id="5" name="Picture 6" descr="File:Gray298.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9988"/>
          <a:stretch>
            <a:fillRect/>
          </a:stretch>
        </p:blipFill>
        <p:spPr bwMode="auto">
          <a:xfrm>
            <a:off x="1979712" y="1268760"/>
            <a:ext cx="6838372" cy="4537836"/>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7" name="2 - Θέση περιεχομένου"/>
          <p:cNvSpPr txBox="1">
            <a:spLocks/>
          </p:cNvSpPr>
          <p:nvPr/>
        </p:nvSpPr>
        <p:spPr>
          <a:xfrm>
            <a:off x="467544" y="1844824"/>
            <a:ext cx="1440160" cy="432048"/>
          </a:xfrm>
          <a:prstGeom prst="rect">
            <a:avLst/>
          </a:prstGeom>
          <a:ln>
            <a:solidFill>
              <a:schemeClr val="bg1">
                <a:lumMod val="50000"/>
              </a:schemeClr>
            </a:solidFill>
          </a:ln>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Σύνδεσμος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 Θέση περιεχομένου"/>
          <p:cNvSpPr txBox="1">
            <a:spLocks/>
          </p:cNvSpPr>
          <p:nvPr/>
        </p:nvSpPr>
        <p:spPr>
          <a:xfrm>
            <a:off x="251520" y="2492896"/>
            <a:ext cx="1656184" cy="1800200"/>
          </a:xfrm>
          <a:prstGeom prst="rect">
            <a:avLst/>
          </a:prstGeom>
          <a:ln>
            <a:solidFill>
              <a:schemeClr val="bg1">
                <a:lumMod val="50000"/>
              </a:schemeClr>
            </a:solidFill>
          </a:ln>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err="1" smtClean="0">
                <a:ln>
                  <a:noFill/>
                </a:ln>
                <a:solidFill>
                  <a:schemeClr val="tx1"/>
                </a:solidFill>
                <a:effectLst/>
                <a:uLnTx/>
                <a:uFillTx/>
                <a:latin typeface="+mn-lt"/>
                <a:ea typeface="+mn-ea"/>
                <a:cs typeface="+mn-cs"/>
              </a:rPr>
              <a:t>Μεσο</a:t>
            </a:r>
            <a:r>
              <a:rPr kumimoji="0" lang="el-GR" sz="2000" b="0" i="0" u="none" strike="noStrike" kern="1200" cap="none" spc="0" normalizeH="0" baseline="0" noProof="0" dirty="0" smtClean="0">
                <a:ln>
                  <a:noFill/>
                </a:ln>
                <a:solidFill>
                  <a:schemeClr val="tx1"/>
                </a:solidFill>
                <a:effectLst/>
                <a:uLnTx/>
                <a:uFillTx/>
                <a:latin typeface="+mn-lt"/>
                <a:ea typeface="+mn-ea"/>
                <a:cs typeface="+mn-cs"/>
              </a:rPr>
              <a:t>-</a:t>
            </a:r>
            <a:endParaRPr lang="el-GR"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err="1" smtClean="0">
                <a:ln>
                  <a:noFill/>
                </a:ln>
                <a:solidFill>
                  <a:schemeClr val="tx1"/>
                </a:solidFill>
                <a:effectLst/>
                <a:uLnTx/>
                <a:uFillTx/>
                <a:latin typeface="+mn-lt"/>
                <a:ea typeface="+mn-ea"/>
                <a:cs typeface="+mn-cs"/>
              </a:rPr>
              <a:t>σπονδύλιος</a:t>
            </a: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l-GR" sz="2000" dirty="0" smtClean="0">
                <a:latin typeface="+mn-lt"/>
              </a:rPr>
              <a:t>δ</a:t>
            </a:r>
            <a:r>
              <a:rPr kumimoji="0" lang="el-GR" sz="2000" b="0" i="0" u="none" strike="noStrike" kern="1200" cap="none" spc="0" normalizeH="0" baseline="0" noProof="0" dirty="0" err="1" smtClean="0">
                <a:ln>
                  <a:noFill/>
                </a:ln>
                <a:solidFill>
                  <a:schemeClr val="tx1"/>
                </a:solidFill>
                <a:effectLst/>
                <a:uLnTx/>
                <a:uFillTx/>
                <a:latin typeface="+mn-lt"/>
                <a:ea typeface="+mn-ea"/>
                <a:cs typeface="+mn-cs"/>
              </a:rPr>
              <a:t>ίσκος</a:t>
            </a:r>
            <a:r>
              <a:rPr kumimoji="0" lang="el-GR" sz="20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err="1" smtClean="0">
                <a:ln>
                  <a:noFill/>
                </a:ln>
                <a:solidFill>
                  <a:schemeClr val="tx1"/>
                </a:solidFill>
                <a:effectLst/>
                <a:uLnTx/>
                <a:uFillTx/>
                <a:latin typeface="+mn-lt"/>
                <a:ea typeface="+mn-ea"/>
                <a:cs typeface="+mn-cs"/>
              </a:rPr>
              <a:t>Ινοχόνδρινος</a:t>
            </a: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l-GR" sz="2000" dirty="0" smtClean="0">
                <a:latin typeface="+mn-lt"/>
              </a:rPr>
              <a:t>ι</a:t>
            </a:r>
            <a:r>
              <a:rPr kumimoji="0" lang="el-GR" sz="2000" b="0" i="0" u="none" strike="noStrike" kern="1200" cap="none" spc="0" normalizeH="0" baseline="0" noProof="0" dirty="0" err="1" smtClean="0">
                <a:ln>
                  <a:noFill/>
                </a:ln>
                <a:solidFill>
                  <a:schemeClr val="tx1"/>
                </a:solidFill>
                <a:effectLst/>
                <a:uLnTx/>
                <a:uFillTx/>
                <a:latin typeface="+mn-lt"/>
                <a:ea typeface="+mn-ea"/>
                <a:cs typeface="+mn-cs"/>
              </a:rPr>
              <a:t>στός</a:t>
            </a: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2 - Θέση περιεχομένου"/>
          <p:cNvSpPr txBox="1">
            <a:spLocks/>
          </p:cNvSpPr>
          <p:nvPr/>
        </p:nvSpPr>
        <p:spPr>
          <a:xfrm>
            <a:off x="467544" y="4437112"/>
            <a:ext cx="1440160" cy="1296144"/>
          </a:xfrm>
          <a:prstGeom prst="rect">
            <a:avLst/>
          </a:prstGeom>
          <a:ln>
            <a:solidFill>
              <a:schemeClr val="bg1">
                <a:lumMod val="50000"/>
              </a:schemeClr>
            </a:solidFill>
          </a:ln>
        </p:spPr>
        <p:txBody>
          <a:bodyPr/>
          <a:lstStyle/>
          <a:p>
            <a:pPr marL="342900" indent="-342900" fontAlgn="auto">
              <a:spcBef>
                <a:spcPct val="20000"/>
              </a:spcBef>
              <a:spcAft>
                <a:spcPts val="0"/>
              </a:spcAft>
            </a:pPr>
            <a:r>
              <a:rPr lang="el-GR" sz="2000" dirty="0" smtClean="0">
                <a:latin typeface="+mn-lt"/>
              </a:rPr>
              <a:t>Αρθρικός </a:t>
            </a:r>
          </a:p>
          <a:p>
            <a:pPr fontAlgn="auto">
              <a:spcBef>
                <a:spcPct val="20000"/>
              </a:spcBef>
              <a:spcAft>
                <a:spcPts val="0"/>
              </a:spcAft>
            </a:pPr>
            <a:r>
              <a:rPr lang="el-GR" sz="2000" dirty="0" smtClean="0">
                <a:latin typeface="+mn-lt"/>
              </a:rPr>
              <a:t>χόνδρος, Τελική πλάκα </a:t>
            </a:r>
          </a:p>
        </p:txBody>
      </p:sp>
      <p:sp>
        <p:nvSpPr>
          <p:cNvPr id="10" name="9 - Αστέρι 5 ακτινών"/>
          <p:cNvSpPr/>
          <p:nvPr/>
        </p:nvSpPr>
        <p:spPr>
          <a:xfrm>
            <a:off x="1835696" y="2060848"/>
            <a:ext cx="288032"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στέρι 5 ακτινών"/>
          <p:cNvSpPr/>
          <p:nvPr/>
        </p:nvSpPr>
        <p:spPr>
          <a:xfrm>
            <a:off x="1763688" y="4365104"/>
            <a:ext cx="288032"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Αστέρι 5 ακτινών"/>
          <p:cNvSpPr/>
          <p:nvPr/>
        </p:nvSpPr>
        <p:spPr>
          <a:xfrm>
            <a:off x="1763688" y="3068960"/>
            <a:ext cx="288032"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p:cNvSpPr/>
          <p:nvPr/>
        </p:nvSpPr>
        <p:spPr>
          <a:xfrm>
            <a:off x="1979712" y="5880057"/>
            <a:ext cx="6840760"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Gray298</a:t>
            </a:r>
            <a:r>
              <a:rPr lang="en-US" sz="1200" dirty="0" smtClean="0">
                <a:solidFill>
                  <a:prstClr val="black">
                    <a:lumMod val="75000"/>
                    <a:lumOff val="25000"/>
                  </a:prstClr>
                </a:solidFill>
                <a:latin typeface="+mn-lt"/>
              </a:rPr>
              <a:t>”, </a:t>
            </a:r>
            <a:r>
              <a:rPr lang="en-US" sz="1200" dirty="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File Upload Bot (Magnus Manske)"/>
              </a:rPr>
              <a:t>File Upload Bot (Magnus </a:t>
            </a:r>
            <a:r>
              <a:rPr lang="en-US" sz="1200" dirty="0" err="1">
                <a:latin typeface="+mn-lt"/>
                <a:hlinkClick r:id="rId4" tooltip="User:File Upload Bot (Magnus Manske)"/>
              </a:rPr>
              <a:t>Manske</a:t>
            </a:r>
            <a:r>
              <a:rPr lang="en-US" sz="1200" dirty="0">
                <a:latin typeface="+mn-lt"/>
                <a:hlinkClick r:id="rId4" tooltip="User:File Upload Bot (Magnus Manske)"/>
              </a:rPr>
              <a: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908720"/>
          </a:xfrm>
        </p:spPr>
        <p:txBody>
          <a:bodyPr>
            <a:normAutofit/>
          </a:bodyPr>
          <a:lstStyle/>
          <a:p>
            <a:r>
              <a:rPr lang="el-GR" sz="3600" dirty="0" smtClean="0"/>
              <a:t>Πηκτοειδής Πυρήνας </a:t>
            </a:r>
            <a:r>
              <a:rPr lang="el-GR" sz="3200" b="0" dirty="0" smtClean="0"/>
              <a:t>1/2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pic>
        <p:nvPicPr>
          <p:cNvPr id="5" name="Picture 4" descr="MUS020F1"/>
          <p:cNvPicPr>
            <a:picLocks noGrp="1" noChangeAspect="1" noChangeArrowheads="1"/>
          </p:cNvPicPr>
          <p:nvPr>
            <p:ph idx="1"/>
          </p:nvPr>
        </p:nvPicPr>
        <p:blipFill>
          <a:blip r:embed="rId3" cstate="print"/>
          <a:srcRect l="7376" t="4122" r="57182" b="69333"/>
          <a:stretch>
            <a:fillRect/>
          </a:stretch>
        </p:blipFill>
        <p:spPr bwMode="auto">
          <a:xfrm>
            <a:off x="2771800" y="1412776"/>
            <a:ext cx="3968185" cy="2664296"/>
          </a:xfrm>
          <a:prstGeom prst="rect">
            <a:avLst/>
          </a:prstGeom>
          <a:noFill/>
        </p:spPr>
      </p:pic>
      <p:sp>
        <p:nvSpPr>
          <p:cNvPr id="27" name="2 - Θέση περιεχομένου"/>
          <p:cNvSpPr txBox="1">
            <a:spLocks/>
          </p:cNvSpPr>
          <p:nvPr/>
        </p:nvSpPr>
        <p:spPr>
          <a:xfrm>
            <a:off x="251520" y="1124744"/>
            <a:ext cx="2376264" cy="53285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Ο </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πηκτοειδής πυρήνας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ευρίσκεται στο κέντρο του δίσκου. </a:t>
            </a:r>
          </a:p>
          <a:p>
            <a:pPr marL="342900" lvl="0" indent="-342900" fontAlgn="auto">
              <a:lnSpc>
                <a:spcPct val="112000"/>
              </a:lnSpc>
              <a:spcBef>
                <a:spcPts val="1200"/>
              </a:spcBef>
              <a:spcAft>
                <a:spcPts val="0"/>
              </a:spcAft>
              <a:buFont typeface="Wingdings" panose="05000000000000000000" pitchFamily="2" charset="2"/>
              <a:buChar char="Ø"/>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Είναι </a:t>
            </a:r>
            <a:r>
              <a:rPr lang="el-GR" sz="2400" dirty="0" smtClean="0">
                <a:latin typeface="+mn-lt"/>
              </a:rPr>
              <a:t>ημίρρευστος,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από ζελατινώδη ουσία, μαλθακής σύστασης.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27 - Ορθογώνιο"/>
          <p:cNvSpPr/>
          <p:nvPr/>
        </p:nvSpPr>
        <p:spPr>
          <a:xfrm>
            <a:off x="2771800" y="1412776"/>
            <a:ext cx="57606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30 - Ομάδα"/>
          <p:cNvGrpSpPr/>
          <p:nvPr/>
        </p:nvGrpSpPr>
        <p:grpSpPr>
          <a:xfrm>
            <a:off x="2627784" y="1124744"/>
            <a:ext cx="6228184" cy="4896544"/>
            <a:chOff x="3059832" y="2154733"/>
            <a:chExt cx="5472608" cy="4226595"/>
          </a:xfrm>
        </p:grpSpPr>
        <p:grpSp>
          <p:nvGrpSpPr>
            <p:cNvPr id="6" name="7 - Ομάδα"/>
            <p:cNvGrpSpPr/>
            <p:nvPr/>
          </p:nvGrpSpPr>
          <p:grpSpPr>
            <a:xfrm>
              <a:off x="5580112" y="3584317"/>
              <a:ext cx="2927300" cy="2768506"/>
              <a:chOff x="4139952" y="3658460"/>
              <a:chExt cx="3512760" cy="2839493"/>
            </a:xfrm>
          </p:grpSpPr>
          <p:pic>
            <p:nvPicPr>
              <p:cNvPr id="9" name="Picture 4" descr="MUS020F1"/>
              <p:cNvPicPr>
                <a:picLocks noChangeAspect="1" noChangeArrowheads="1"/>
              </p:cNvPicPr>
              <p:nvPr/>
            </p:nvPicPr>
            <p:blipFill>
              <a:blip r:embed="rId3" cstate="print"/>
              <a:srcRect l="37516" t="16656" b="21498"/>
              <a:stretch>
                <a:fillRect/>
              </a:stretch>
            </p:blipFill>
            <p:spPr bwMode="auto">
              <a:xfrm>
                <a:off x="4601870" y="3658460"/>
                <a:ext cx="3050842" cy="2839493"/>
              </a:xfrm>
              <a:prstGeom prst="rect">
                <a:avLst/>
              </a:prstGeom>
              <a:noFill/>
              <a:ln w="38100">
                <a:solidFill>
                  <a:schemeClr val="bg1">
                    <a:lumMod val="75000"/>
                  </a:schemeClr>
                </a:solidFill>
              </a:ln>
            </p:spPr>
          </p:pic>
          <p:sp>
            <p:nvSpPr>
              <p:cNvPr id="10" name="9 - Έλλειψη"/>
              <p:cNvSpPr/>
              <p:nvPr/>
            </p:nvSpPr>
            <p:spPr>
              <a:xfrm>
                <a:off x="4283968" y="4077072"/>
                <a:ext cx="720080" cy="576064"/>
              </a:xfrm>
              <a:prstGeom prst="ellipse">
                <a:avLst/>
              </a:prstGeom>
              <a:solidFill>
                <a:schemeClr val="tx1">
                  <a:lumMod val="65000"/>
                  <a:lumOff val="35000"/>
                </a:schemeClr>
              </a:solidFill>
              <a:ln w="38100">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1</a:t>
                </a:r>
                <a:endParaRPr lang="el-GR" dirty="0"/>
              </a:p>
            </p:txBody>
          </p:sp>
          <p:sp>
            <p:nvSpPr>
              <p:cNvPr id="11" name="10 - Έλλειψη"/>
              <p:cNvSpPr/>
              <p:nvPr/>
            </p:nvSpPr>
            <p:spPr>
              <a:xfrm>
                <a:off x="4283968" y="5949280"/>
                <a:ext cx="504056" cy="504056"/>
              </a:xfrm>
              <a:prstGeom prst="ellipse">
                <a:avLst/>
              </a:prstGeom>
              <a:solidFill>
                <a:schemeClr val="tx1">
                  <a:lumMod val="65000"/>
                  <a:lumOff val="35000"/>
                </a:schemeClr>
              </a:solidFill>
              <a:ln w="38100">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3</a:t>
                </a:r>
                <a:endParaRPr lang="el-GR" dirty="0"/>
              </a:p>
            </p:txBody>
          </p:sp>
          <p:sp>
            <p:nvSpPr>
              <p:cNvPr id="12" name="11 - Έλλειψη"/>
              <p:cNvSpPr/>
              <p:nvPr/>
            </p:nvSpPr>
            <p:spPr>
              <a:xfrm>
                <a:off x="4139952" y="4941168"/>
                <a:ext cx="504056" cy="504056"/>
              </a:xfrm>
              <a:prstGeom prst="ellipse">
                <a:avLst/>
              </a:prstGeom>
              <a:solidFill>
                <a:schemeClr val="tx1">
                  <a:lumMod val="65000"/>
                  <a:lumOff val="35000"/>
                </a:schemeClr>
              </a:solidFill>
              <a:ln w="38100">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2</a:t>
                </a:r>
                <a:endParaRPr lang="el-GR" dirty="0"/>
              </a:p>
            </p:txBody>
          </p:sp>
        </p:grpSp>
        <p:sp>
          <p:nvSpPr>
            <p:cNvPr id="13" name="12 - Ορθογώνιο"/>
            <p:cNvSpPr/>
            <p:nvPr/>
          </p:nvSpPr>
          <p:spPr>
            <a:xfrm>
              <a:off x="5211090" y="2403356"/>
              <a:ext cx="1581808" cy="350941"/>
            </a:xfrm>
            <a:prstGeom prst="rect">
              <a:avLst/>
            </a:prstGeom>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err="1" smtClean="0"/>
                <a:t>Πρωτεογλυκάνες</a:t>
              </a:r>
              <a:endParaRPr lang="el-GR" dirty="0" smtClean="0"/>
            </a:p>
          </p:txBody>
        </p:sp>
        <p:sp>
          <p:nvSpPr>
            <p:cNvPr id="14" name="13 - Ορθογώνιο"/>
            <p:cNvSpPr/>
            <p:nvPr/>
          </p:nvSpPr>
          <p:spPr>
            <a:xfrm>
              <a:off x="5843813" y="3149226"/>
              <a:ext cx="1228581" cy="372935"/>
            </a:xfrm>
            <a:prstGeom prst="rect">
              <a:avLst/>
            </a:prstGeom>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Κολλαγόνο</a:t>
              </a:r>
            </a:p>
          </p:txBody>
        </p:sp>
        <p:sp>
          <p:nvSpPr>
            <p:cNvPr id="15" name="14 - Ορθογώνιο"/>
            <p:cNvSpPr/>
            <p:nvPr/>
          </p:nvSpPr>
          <p:spPr>
            <a:xfrm>
              <a:off x="3566010" y="3522161"/>
              <a:ext cx="792088" cy="360040"/>
            </a:xfrm>
            <a:prstGeom prst="rect">
              <a:avLst/>
            </a:prstGeom>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Νερό</a:t>
              </a:r>
            </a:p>
          </p:txBody>
        </p:sp>
        <p:sp>
          <p:nvSpPr>
            <p:cNvPr id="29" name="28 - Ορθογώνιο"/>
            <p:cNvSpPr/>
            <p:nvPr/>
          </p:nvSpPr>
          <p:spPr>
            <a:xfrm>
              <a:off x="3059832" y="2154733"/>
              <a:ext cx="5472608" cy="4226595"/>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29 - Ορθογώνιο"/>
            <p:cNvSpPr/>
            <p:nvPr/>
          </p:nvSpPr>
          <p:spPr>
            <a:xfrm>
              <a:off x="3059832" y="4797152"/>
              <a:ext cx="2448272" cy="1584176"/>
            </a:xfrm>
            <a:prstGeom prst="rect">
              <a:avLst/>
            </a:prstGeom>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fontAlgn="auto">
                <a:lnSpc>
                  <a:spcPct val="112000"/>
                </a:lnSpc>
                <a:spcBef>
                  <a:spcPts val="1200"/>
                </a:spcBef>
                <a:spcAft>
                  <a:spcPts val="0"/>
                </a:spcAft>
                <a:defRPr/>
              </a:pPr>
              <a:r>
                <a:rPr lang="el-GR" b="1" dirty="0" smtClean="0">
                  <a:solidFill>
                    <a:schemeClr val="tx1"/>
                  </a:solidFill>
                </a:rPr>
                <a:t>1.Πηκτοειδής πυρήνας</a:t>
              </a:r>
            </a:p>
            <a:p>
              <a:pPr marL="342900" lvl="0" indent="-342900" fontAlgn="auto">
                <a:lnSpc>
                  <a:spcPct val="112000"/>
                </a:lnSpc>
                <a:spcBef>
                  <a:spcPts val="1200"/>
                </a:spcBef>
                <a:spcAft>
                  <a:spcPts val="0"/>
                </a:spcAft>
                <a:defRPr/>
              </a:pPr>
              <a:r>
                <a:rPr lang="el-GR" dirty="0" smtClean="0">
                  <a:solidFill>
                    <a:schemeClr val="tx1"/>
                  </a:solidFill>
                </a:rPr>
                <a:t>2. Ινώδης Δακτύλιος</a:t>
              </a:r>
            </a:p>
            <a:p>
              <a:pPr marL="342900" lvl="0" indent="-342900" fontAlgn="auto">
                <a:lnSpc>
                  <a:spcPct val="112000"/>
                </a:lnSpc>
                <a:spcBef>
                  <a:spcPts val="1200"/>
                </a:spcBef>
                <a:spcAft>
                  <a:spcPts val="0"/>
                </a:spcAft>
                <a:defRPr/>
              </a:pPr>
              <a:r>
                <a:rPr lang="el-GR" dirty="0" smtClean="0">
                  <a:solidFill>
                    <a:schemeClr val="tx1"/>
                  </a:solidFill>
                </a:rPr>
                <a:t>3. </a:t>
              </a:r>
              <a:r>
                <a:rPr lang="el-GR" dirty="0" smtClean="0"/>
                <a:t>Τελική πλάκα- </a:t>
              </a:r>
              <a:r>
                <a:rPr lang="el-GR" dirty="0" smtClean="0">
                  <a:solidFill>
                    <a:schemeClr val="tx1"/>
                  </a:solidFill>
                </a:rPr>
                <a:t>Υαλοειδής Χόνδρος</a:t>
              </a:r>
              <a:endParaRPr lang="el-GR" dirty="0">
                <a:solidFill>
                  <a:schemeClr val="tx1"/>
                </a:solidFill>
              </a:endParaRPr>
            </a:p>
          </p:txBody>
        </p:sp>
      </p:grpSp>
      <p:sp>
        <p:nvSpPr>
          <p:cNvPr id="8" name="Ορθογώνιο 7"/>
          <p:cNvSpPr/>
          <p:nvPr/>
        </p:nvSpPr>
        <p:spPr>
          <a:xfrm>
            <a:off x="2555776" y="6021288"/>
            <a:ext cx="6342148" cy="830997"/>
          </a:xfrm>
          <a:prstGeom prst="rect">
            <a:avLst/>
          </a:prstGeom>
        </p:spPr>
        <p:txBody>
          <a:bodyPr wrap="square">
            <a:spAutoFit/>
          </a:bodyPr>
          <a:lstStyle/>
          <a:p>
            <a:r>
              <a:rPr lang="en-US" sz="1200" dirty="0">
                <a:latin typeface="+mn-lt"/>
              </a:rPr>
              <a:t>Kotaro Nishida, </a:t>
            </a:r>
            <a:r>
              <a:rPr lang="en-US" sz="1200" dirty="0" err="1">
                <a:latin typeface="+mn-lt"/>
              </a:rPr>
              <a:t>Koichiro</a:t>
            </a:r>
            <a:r>
              <a:rPr lang="en-US" sz="1200" dirty="0">
                <a:latin typeface="+mn-lt"/>
              </a:rPr>
              <a:t> </a:t>
            </a:r>
            <a:r>
              <a:rPr lang="en-US" sz="1200" dirty="0" err="1">
                <a:latin typeface="+mn-lt"/>
              </a:rPr>
              <a:t>Maeno</a:t>
            </a:r>
            <a:r>
              <a:rPr lang="en-US" sz="1200" dirty="0">
                <a:latin typeface="+mn-lt"/>
              </a:rPr>
              <a:t>, </a:t>
            </a:r>
            <a:r>
              <a:rPr lang="en-US" sz="1200" dirty="0" err="1">
                <a:latin typeface="+mn-lt"/>
              </a:rPr>
              <a:t>Kakutani</a:t>
            </a:r>
            <a:r>
              <a:rPr lang="en-US" sz="1200" dirty="0">
                <a:latin typeface="+mn-lt"/>
              </a:rPr>
              <a:t> </a:t>
            </a:r>
            <a:r>
              <a:rPr lang="en-US" sz="1200" dirty="0" err="1">
                <a:latin typeface="+mn-lt"/>
              </a:rPr>
              <a:t>Kenichiro</a:t>
            </a:r>
            <a:r>
              <a:rPr lang="en-US" sz="1200" dirty="0">
                <a:latin typeface="+mn-lt"/>
              </a:rPr>
              <a:t>, Takashi </a:t>
            </a:r>
            <a:r>
              <a:rPr lang="en-US" sz="1200" dirty="0" err="1">
                <a:latin typeface="+mn-lt"/>
              </a:rPr>
              <a:t>Yurube</a:t>
            </a:r>
            <a:r>
              <a:rPr lang="en-US" sz="1200" dirty="0">
                <a:latin typeface="+mn-lt"/>
              </a:rPr>
              <a:t>, and Masahiro </a:t>
            </a:r>
            <a:r>
              <a:rPr lang="en-US" sz="1200" dirty="0" err="1">
                <a:latin typeface="+mn-lt"/>
              </a:rPr>
              <a:t>Kurosaka</a:t>
            </a:r>
            <a:r>
              <a:rPr lang="en-US" sz="1200" dirty="0">
                <a:latin typeface="+mn-lt"/>
              </a:rPr>
              <a:t> (2011). Potential Gene Therapy for Intervertebral Disc Degeneration, Gene Therapy Applications, Prof. </a:t>
            </a:r>
            <a:r>
              <a:rPr lang="en-US" sz="1200" dirty="0" err="1">
                <a:latin typeface="+mn-lt"/>
              </a:rPr>
              <a:t>Chunsheng</a:t>
            </a:r>
            <a:r>
              <a:rPr lang="en-US" sz="1200" dirty="0">
                <a:latin typeface="+mn-lt"/>
              </a:rPr>
              <a:t> Kang (Ed.), ISBN: 978-953-307-541-9, </a:t>
            </a:r>
            <a:r>
              <a:rPr lang="en-US" sz="1200" dirty="0" err="1">
                <a:latin typeface="+mn-lt"/>
              </a:rPr>
              <a:t>InTech</a:t>
            </a:r>
            <a:r>
              <a:rPr lang="en-US" sz="1200" dirty="0">
                <a:latin typeface="+mn-lt"/>
              </a:rPr>
              <a:t>, DOI: 10.5772/17787. Available from: </a:t>
            </a:r>
            <a:r>
              <a:rPr lang="en-US" sz="1200" dirty="0" smtClean="0">
                <a:latin typeface="+mn-lt"/>
                <a:hlinkClick r:id="rId4"/>
              </a:rPr>
              <a:t>intechopen.com</a:t>
            </a:r>
            <a:endParaRPr lang="el-GR" sz="1200"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Πηκτοειδής Πυρήνας </a:t>
            </a:r>
            <a:r>
              <a:rPr lang="el-GR" sz="3200" b="0" dirty="0" smtClean="0"/>
              <a:t>2/2</a:t>
            </a:r>
            <a:endParaRPr lang="el-GR" sz="3200" b="0" dirty="0"/>
          </a:p>
        </p:txBody>
      </p:sp>
      <p:sp>
        <p:nvSpPr>
          <p:cNvPr id="3" name="2 - Θέση περιεχομένου"/>
          <p:cNvSpPr>
            <a:spLocks noGrp="1"/>
          </p:cNvSpPr>
          <p:nvPr>
            <p:ph idx="1"/>
          </p:nvPr>
        </p:nvSpPr>
        <p:spPr>
          <a:xfrm>
            <a:off x="457200" y="980728"/>
            <a:ext cx="8229600" cy="5877272"/>
          </a:xfrm>
        </p:spPr>
        <p:txBody>
          <a:bodyPr>
            <a:normAutofit/>
          </a:bodyPr>
          <a:lstStyle/>
          <a:p>
            <a:r>
              <a:rPr lang="el-GR" dirty="0" smtClean="0"/>
              <a:t>Ο πηκτοειδής πυρήνας:</a:t>
            </a:r>
          </a:p>
          <a:p>
            <a:pPr lvl="1"/>
            <a:r>
              <a:rPr lang="el-GR" dirty="0" smtClean="0"/>
              <a:t>Είναι ελάχιστα συμπιεστός. </a:t>
            </a:r>
          </a:p>
          <a:p>
            <a:pPr lvl="1"/>
            <a:r>
              <a:rPr lang="el-GR" dirty="0" smtClean="0"/>
              <a:t>Λειτουργεί υδροστατικά, ως ελαστικό υλικό μεταξύ των σπονδυλικών σωμάτων.</a:t>
            </a:r>
          </a:p>
          <a:p>
            <a:pPr lvl="1"/>
            <a:r>
              <a:rPr lang="el-GR" dirty="0" smtClean="0"/>
              <a:t>Αποθηκεύει ενέργεια.</a:t>
            </a:r>
          </a:p>
          <a:p>
            <a:pPr lvl="1"/>
            <a:r>
              <a:rPr lang="el-GR" dirty="0" smtClean="0"/>
              <a:t>Διασκορπίζει τα φορτία. </a:t>
            </a:r>
          </a:p>
          <a:p>
            <a:pPr lvl="0"/>
            <a:r>
              <a:rPr lang="el-GR" dirty="0" smtClean="0"/>
              <a:t>Οι συμπιεστικές δυνάμεις προκαλούν, περιφερικά και κυκλικά, διάταση στον ινώδη δακτύλιο. </a:t>
            </a:r>
          </a:p>
          <a:p>
            <a:pPr lvl="0"/>
            <a:r>
              <a:rPr lang="el-GR" dirty="0" smtClean="0"/>
              <a:t>Αυτό καθιστά τον μεσοσπονδύλιο δίσκο «σκληρό» και ικανό να δώσει σταθερότητα και υποστήριξη στη σπονδυλική στήλη.</a:t>
            </a:r>
          </a:p>
          <a:p>
            <a:endParaRPr lang="el-GR"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Ινώδης Δακτύλιος </a:t>
            </a:r>
            <a:r>
              <a:rPr lang="el-GR" sz="3200" b="0" dirty="0" smtClean="0"/>
              <a:t>1/2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
        <p:nvSpPr>
          <p:cNvPr id="29" name="2 - Θέση περιεχομένου"/>
          <p:cNvSpPr txBox="1">
            <a:spLocks/>
          </p:cNvSpPr>
          <p:nvPr/>
        </p:nvSpPr>
        <p:spPr>
          <a:xfrm>
            <a:off x="395536" y="980728"/>
            <a:ext cx="8280920" cy="144016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Ο </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ινώδης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δακτύλιο</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ς αποτελεί μία συγκεντρικά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πεταλιώδη</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ελαστική δομή του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ινοχόνδρινου</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ιστού. </a:t>
            </a:r>
          </a:p>
          <a:p>
            <a:pPr marL="342900" lvl="0" indent="-342900" fontAlgn="auto">
              <a:lnSpc>
                <a:spcPct val="112000"/>
              </a:lnSpc>
              <a:spcBef>
                <a:spcPts val="1200"/>
              </a:spcBef>
              <a:spcAft>
                <a:spcPts val="0"/>
              </a:spcAft>
              <a:buFont typeface="Wingdings" panose="05000000000000000000"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Αποτελείται από μια εξωτερική και μια εσωτερική ζώνη.</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Ορθογώνιο 22"/>
          <p:cNvSpPr/>
          <p:nvPr/>
        </p:nvSpPr>
        <p:spPr>
          <a:xfrm>
            <a:off x="2196848" y="5733256"/>
            <a:ext cx="6911656" cy="646331"/>
          </a:xfrm>
          <a:prstGeom prst="rect">
            <a:avLst/>
          </a:prstGeom>
        </p:spPr>
        <p:txBody>
          <a:bodyPr wrap="square">
            <a:spAutoFit/>
          </a:bodyPr>
          <a:lstStyle/>
          <a:p>
            <a:r>
              <a:rPr lang="en-US" sz="1200" dirty="0">
                <a:latin typeface="+mn-lt"/>
              </a:rPr>
              <a:t>Kotaro Nishida, </a:t>
            </a:r>
            <a:r>
              <a:rPr lang="en-US" sz="1200" dirty="0" err="1">
                <a:latin typeface="+mn-lt"/>
              </a:rPr>
              <a:t>Koichiro</a:t>
            </a:r>
            <a:r>
              <a:rPr lang="en-US" sz="1200" dirty="0">
                <a:latin typeface="+mn-lt"/>
              </a:rPr>
              <a:t> </a:t>
            </a:r>
            <a:r>
              <a:rPr lang="en-US" sz="1200" dirty="0" err="1">
                <a:latin typeface="+mn-lt"/>
              </a:rPr>
              <a:t>Maeno</a:t>
            </a:r>
            <a:r>
              <a:rPr lang="en-US" sz="1200" dirty="0">
                <a:latin typeface="+mn-lt"/>
              </a:rPr>
              <a:t>, </a:t>
            </a:r>
            <a:r>
              <a:rPr lang="en-US" sz="1200" dirty="0" err="1">
                <a:latin typeface="+mn-lt"/>
              </a:rPr>
              <a:t>Kakutani</a:t>
            </a:r>
            <a:r>
              <a:rPr lang="en-US" sz="1200" dirty="0">
                <a:latin typeface="+mn-lt"/>
              </a:rPr>
              <a:t> </a:t>
            </a:r>
            <a:r>
              <a:rPr lang="en-US" sz="1200" dirty="0" err="1">
                <a:latin typeface="+mn-lt"/>
              </a:rPr>
              <a:t>Kenichiro</a:t>
            </a:r>
            <a:r>
              <a:rPr lang="en-US" sz="1200" dirty="0">
                <a:latin typeface="+mn-lt"/>
              </a:rPr>
              <a:t>, Takashi </a:t>
            </a:r>
            <a:r>
              <a:rPr lang="en-US" sz="1200" dirty="0" err="1">
                <a:latin typeface="+mn-lt"/>
              </a:rPr>
              <a:t>Yurube</a:t>
            </a:r>
            <a:r>
              <a:rPr lang="en-US" sz="1200" dirty="0">
                <a:latin typeface="+mn-lt"/>
              </a:rPr>
              <a:t>, and Masahiro </a:t>
            </a:r>
            <a:r>
              <a:rPr lang="en-US" sz="1200" dirty="0" err="1">
                <a:latin typeface="+mn-lt"/>
              </a:rPr>
              <a:t>Kurosaka</a:t>
            </a:r>
            <a:r>
              <a:rPr lang="en-US" sz="1200" dirty="0">
                <a:latin typeface="+mn-lt"/>
              </a:rPr>
              <a:t> (2011). Potential Gene Therapy for Intervertebral Disc Degeneration, Gene Therapy Applications, Prof. </a:t>
            </a:r>
            <a:r>
              <a:rPr lang="en-US" sz="1200" dirty="0" err="1">
                <a:latin typeface="+mn-lt"/>
              </a:rPr>
              <a:t>Chunsheng</a:t>
            </a:r>
            <a:r>
              <a:rPr lang="en-US" sz="1200" dirty="0">
                <a:latin typeface="+mn-lt"/>
              </a:rPr>
              <a:t> Kang (Ed.), ISBN: 978-953-307-541-9, </a:t>
            </a:r>
            <a:r>
              <a:rPr lang="en-US" sz="1200" dirty="0" err="1">
                <a:latin typeface="+mn-lt"/>
              </a:rPr>
              <a:t>InTech</a:t>
            </a:r>
            <a:r>
              <a:rPr lang="en-US" sz="1200" dirty="0">
                <a:latin typeface="+mn-lt"/>
              </a:rPr>
              <a:t>, DOI: 10.5772/17787. Available from: </a:t>
            </a:r>
            <a:r>
              <a:rPr lang="en-US" sz="1200" dirty="0" smtClean="0">
                <a:latin typeface="+mn-lt"/>
                <a:hlinkClick r:id="rId3"/>
              </a:rPr>
              <a:t>intechopen.com</a:t>
            </a:r>
            <a:endParaRPr lang="el-GR" sz="1200" dirty="0">
              <a:latin typeface="+mn-lt"/>
            </a:endParaRPr>
          </a:p>
        </p:txBody>
      </p:sp>
      <p:pic>
        <p:nvPicPr>
          <p:cNvPr id="25" name="Picture 4" descr="MUS020F1"/>
          <p:cNvPicPr>
            <a:picLocks noGrp="1" noChangeAspect="1" noChangeArrowheads="1"/>
          </p:cNvPicPr>
          <p:nvPr>
            <p:ph idx="1"/>
          </p:nvPr>
        </p:nvPicPr>
        <p:blipFill>
          <a:blip r:embed="rId4" cstate="print"/>
          <a:srcRect l="37516" t="17885" b="21498"/>
          <a:stretch>
            <a:fillRect/>
          </a:stretch>
        </p:blipFill>
        <p:spPr bwMode="auto">
          <a:xfrm>
            <a:off x="6084168" y="2780928"/>
            <a:ext cx="2860350" cy="2687818"/>
          </a:xfrm>
          <a:prstGeom prst="rect">
            <a:avLst/>
          </a:prstGeom>
          <a:noFill/>
        </p:spPr>
      </p:pic>
      <p:sp>
        <p:nvSpPr>
          <p:cNvPr id="26" name="2 - Θέση περιεχομένου"/>
          <p:cNvSpPr txBox="1">
            <a:spLocks/>
          </p:cNvSpPr>
          <p:nvPr/>
        </p:nvSpPr>
        <p:spPr>
          <a:xfrm>
            <a:off x="251520" y="2708920"/>
            <a:ext cx="1944216" cy="2808312"/>
          </a:xfrm>
          <a:prstGeom prst="rect">
            <a:avLst/>
          </a:prstGeom>
        </p:spPr>
        <p:txBody>
          <a:bodyPr vert="horz" lIns="91440" tIns="45720" rIns="91440" bIns="45720" rtlCol="0">
            <a:noAutofit/>
          </a:bodyPr>
          <a:lstStyle/>
          <a:p>
            <a:pPr marR="0" lvl="0" algn="l" defTabSz="914400" rtl="0" eaLnBrk="1" fontAlgn="auto" latinLnBrk="0" hangingPunct="1">
              <a:lnSpc>
                <a:spcPct val="112000"/>
              </a:lnSpc>
              <a:spcBef>
                <a:spcPts val="1200"/>
              </a:spcBef>
              <a:spcAft>
                <a:spcPts val="0"/>
              </a:spcAft>
              <a:buClrTx/>
              <a:buSzTx/>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1.Πηκτοειδής πυρήνας</a:t>
            </a:r>
            <a:r>
              <a:rPr kumimoji="0" lang="el-GR" sz="2000" b="0" i="0" u="none" strike="noStrike" kern="1200" cap="none" spc="0" normalizeH="0" noProof="0" dirty="0" smtClean="0">
                <a:ln>
                  <a:noFill/>
                </a:ln>
                <a:solidFill>
                  <a:schemeClr val="tx1"/>
                </a:solidFill>
                <a:effectLst/>
                <a:uLnTx/>
                <a:uFillTx/>
                <a:latin typeface="+mn-lt"/>
                <a:ea typeface="+mn-ea"/>
                <a:cs typeface="+mn-cs"/>
              </a:rPr>
              <a:t> </a:t>
            </a:r>
          </a:p>
          <a:p>
            <a:pPr marR="0" lvl="0" algn="l" defTabSz="914400" rtl="0" eaLnBrk="1" fontAlgn="auto" latinLnBrk="0" hangingPunct="1">
              <a:lnSpc>
                <a:spcPct val="112000"/>
              </a:lnSpc>
              <a:spcBef>
                <a:spcPts val="1200"/>
              </a:spcBef>
              <a:spcAft>
                <a:spcPts val="0"/>
              </a:spcAft>
              <a:buClrTx/>
              <a:buSzTx/>
              <a:tabLst/>
              <a:defRPr/>
            </a:pPr>
            <a:r>
              <a:rPr kumimoji="0" lang="el-GR" sz="2000" b="1" i="0" u="none" strike="noStrike" kern="1200" cap="none" spc="0" normalizeH="0" baseline="0" noProof="0" dirty="0" smtClean="0">
                <a:ln>
                  <a:noFill/>
                </a:ln>
                <a:solidFill>
                  <a:schemeClr val="tx1"/>
                </a:solidFill>
                <a:effectLst/>
                <a:uLnTx/>
                <a:uFillTx/>
                <a:latin typeface="+mn-lt"/>
                <a:ea typeface="+mn-ea"/>
                <a:cs typeface="+mn-cs"/>
              </a:rPr>
              <a:t>2.Ινώδης Δακτύλιος</a:t>
            </a:r>
            <a:endParaRPr lang="el-GR" sz="2000" b="1" noProof="0" dirty="0">
              <a:latin typeface="+mn-lt"/>
            </a:endParaRPr>
          </a:p>
          <a:p>
            <a:pPr marR="0" lvl="0" algn="l" defTabSz="914400" rtl="0" eaLnBrk="1" fontAlgn="auto" latinLnBrk="0" hangingPunct="1">
              <a:lnSpc>
                <a:spcPct val="112000"/>
              </a:lnSpc>
              <a:spcBef>
                <a:spcPts val="1200"/>
              </a:spcBef>
              <a:spcAft>
                <a:spcPts val="0"/>
              </a:spcAft>
              <a:buClrTx/>
              <a:buSzTx/>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3.Τελική πλάκα- Υαλοειδής Χόνδρος</a:t>
            </a: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7" name="20 - Ομάδα"/>
          <p:cNvGrpSpPr/>
          <p:nvPr/>
        </p:nvGrpSpPr>
        <p:grpSpPr>
          <a:xfrm>
            <a:off x="2051720" y="2996952"/>
            <a:ext cx="4248472" cy="2736304"/>
            <a:chOff x="1907704" y="3356992"/>
            <a:chExt cx="4248472" cy="2736304"/>
          </a:xfrm>
        </p:grpSpPr>
        <p:pic>
          <p:nvPicPr>
            <p:cNvPr id="28" name="Picture 4" descr="MUS020F1"/>
            <p:cNvPicPr>
              <a:picLocks noChangeAspect="1" noChangeArrowheads="1"/>
            </p:cNvPicPr>
            <p:nvPr/>
          </p:nvPicPr>
          <p:blipFill>
            <a:blip r:embed="rId4" cstate="print"/>
            <a:srcRect l="2363" t="37605" r="65583" b="33090"/>
            <a:stretch>
              <a:fillRect/>
            </a:stretch>
          </p:blipFill>
          <p:spPr bwMode="auto">
            <a:xfrm>
              <a:off x="1979712" y="3429000"/>
              <a:ext cx="3477659" cy="2664296"/>
            </a:xfrm>
            <a:prstGeom prst="rect">
              <a:avLst/>
            </a:prstGeom>
            <a:noFill/>
          </p:spPr>
        </p:pic>
        <p:sp>
          <p:nvSpPr>
            <p:cNvPr id="30" name="11 - Έλλειψη"/>
            <p:cNvSpPr/>
            <p:nvPr/>
          </p:nvSpPr>
          <p:spPr>
            <a:xfrm>
              <a:off x="4932040" y="4437112"/>
              <a:ext cx="1224136" cy="432048"/>
            </a:xfrm>
            <a:prstGeom prst="ellipse">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2</a:t>
              </a:r>
              <a:endParaRPr lang="el-GR" dirty="0"/>
            </a:p>
          </p:txBody>
        </p:sp>
        <p:sp>
          <p:nvSpPr>
            <p:cNvPr id="31" name="13 - Έλλειψη"/>
            <p:cNvSpPr/>
            <p:nvPr/>
          </p:nvSpPr>
          <p:spPr>
            <a:xfrm>
              <a:off x="5580112" y="3429000"/>
              <a:ext cx="432048" cy="432048"/>
            </a:xfrm>
            <a:prstGeom prst="ellipse">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1</a:t>
              </a:r>
              <a:endParaRPr lang="el-GR" dirty="0"/>
            </a:p>
          </p:txBody>
        </p:sp>
        <p:sp>
          <p:nvSpPr>
            <p:cNvPr id="32" name="14 - Έλλειψη"/>
            <p:cNvSpPr/>
            <p:nvPr/>
          </p:nvSpPr>
          <p:spPr>
            <a:xfrm>
              <a:off x="5652120" y="5445224"/>
              <a:ext cx="432048" cy="432048"/>
            </a:xfrm>
            <a:prstGeom prst="ellipse">
              <a:avLst/>
            </a:prstGeom>
            <a:solidFill>
              <a:schemeClr val="tx1">
                <a:lumMod val="65000"/>
                <a:lumOff val="3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3</a:t>
              </a:r>
              <a:endParaRPr lang="el-GR" dirty="0"/>
            </a:p>
          </p:txBody>
        </p:sp>
        <p:grpSp>
          <p:nvGrpSpPr>
            <p:cNvPr id="33" name="18 - Ομάδα"/>
            <p:cNvGrpSpPr/>
            <p:nvPr/>
          </p:nvGrpSpPr>
          <p:grpSpPr>
            <a:xfrm>
              <a:off x="2627784" y="3429000"/>
              <a:ext cx="3047849" cy="1728192"/>
              <a:chOff x="1405495" y="2060848"/>
              <a:chExt cx="3829346" cy="1728192"/>
            </a:xfrm>
          </p:grpSpPr>
          <p:sp>
            <p:nvSpPr>
              <p:cNvPr id="35" name="12 - Ορθογώνιο"/>
              <p:cNvSpPr/>
              <p:nvPr/>
            </p:nvSpPr>
            <p:spPr>
              <a:xfrm>
                <a:off x="2672096" y="2060848"/>
                <a:ext cx="2352260" cy="360040"/>
              </a:xfrm>
              <a:prstGeom prst="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err="1" smtClean="0"/>
                  <a:t>Πρωτεογλυκάνες</a:t>
                </a:r>
                <a:endParaRPr lang="el-GR" dirty="0" smtClean="0"/>
              </a:p>
            </p:txBody>
          </p:sp>
          <p:sp>
            <p:nvSpPr>
              <p:cNvPr id="36" name="15 - Ορθογώνιο"/>
              <p:cNvSpPr/>
              <p:nvPr/>
            </p:nvSpPr>
            <p:spPr>
              <a:xfrm>
                <a:off x="3667283" y="2636912"/>
                <a:ext cx="1567558" cy="360040"/>
              </a:xfrm>
              <a:prstGeom prst="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Κολλαγόνο</a:t>
                </a:r>
              </a:p>
            </p:txBody>
          </p:sp>
          <p:sp>
            <p:nvSpPr>
              <p:cNvPr id="37" name="16 - Ορθογώνιο"/>
              <p:cNvSpPr/>
              <p:nvPr/>
            </p:nvSpPr>
            <p:spPr>
              <a:xfrm>
                <a:off x="1405495" y="3429000"/>
                <a:ext cx="995187" cy="360040"/>
              </a:xfrm>
              <a:prstGeom prst="rect">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Νερό</a:t>
                </a:r>
              </a:p>
            </p:txBody>
          </p:sp>
        </p:grpSp>
        <p:sp>
          <p:nvSpPr>
            <p:cNvPr id="34" name="19 - Έλλειψη"/>
            <p:cNvSpPr/>
            <p:nvPr/>
          </p:nvSpPr>
          <p:spPr>
            <a:xfrm>
              <a:off x="1907704" y="3356992"/>
              <a:ext cx="1152128" cy="432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8" name="21 - Ορθογώνιο"/>
          <p:cNvSpPr/>
          <p:nvPr/>
        </p:nvSpPr>
        <p:spPr>
          <a:xfrm>
            <a:off x="251520" y="2636912"/>
            <a:ext cx="8640960" cy="3024336"/>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l-GR" dirty="0" smtClean="0"/>
          </a:p>
        </p:txBody>
      </p:sp>
      <p:cxnSp>
        <p:nvCxnSpPr>
          <p:cNvPr id="39" name="23 - Ευθεία γραμμή σύνδεσης"/>
          <p:cNvCxnSpPr/>
          <p:nvPr/>
        </p:nvCxnSpPr>
        <p:spPr>
          <a:xfrm>
            <a:off x="2195736" y="2636912"/>
            <a:ext cx="0" cy="302433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20 - Έλλειψη"/>
          <p:cNvSpPr/>
          <p:nvPr/>
        </p:nvSpPr>
        <p:spPr>
          <a:xfrm>
            <a:off x="3491880" y="3501008"/>
            <a:ext cx="576064"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5%</a:t>
            </a:r>
            <a:endParaRPr lang="el-GR"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792088"/>
          </a:xfrm>
        </p:spPr>
        <p:txBody>
          <a:bodyPr>
            <a:normAutofit/>
          </a:bodyPr>
          <a:lstStyle/>
          <a:p>
            <a:r>
              <a:rPr lang="el-GR" sz="3600" dirty="0" smtClean="0"/>
              <a:t>Ινώδης Δακτύλιος </a:t>
            </a:r>
            <a:r>
              <a:rPr lang="el-GR" sz="3200" b="0" dirty="0" smtClean="0"/>
              <a:t>2/2</a:t>
            </a:r>
            <a:endParaRPr lang="el-GR" sz="3200" b="0" dirty="0"/>
          </a:p>
        </p:txBody>
      </p:sp>
      <p:sp>
        <p:nvSpPr>
          <p:cNvPr id="3" name="2 - Θέση περιεχομένου"/>
          <p:cNvSpPr>
            <a:spLocks noGrp="1"/>
          </p:cNvSpPr>
          <p:nvPr>
            <p:ph idx="1"/>
          </p:nvPr>
        </p:nvSpPr>
        <p:spPr>
          <a:xfrm>
            <a:off x="457200" y="908720"/>
            <a:ext cx="8435280" cy="5472608"/>
          </a:xfrm>
        </p:spPr>
        <p:txBody>
          <a:bodyPr>
            <a:noAutofit/>
          </a:bodyPr>
          <a:lstStyle/>
          <a:p>
            <a:pPr marL="342900" lvl="1" indent="-342900">
              <a:buFont typeface="Wingdings" pitchFamily="2" charset="2"/>
              <a:buChar char="Ø"/>
            </a:pPr>
            <a:r>
              <a:rPr lang="el-GR" dirty="0" smtClean="0"/>
              <a:t>Η εξωτερική ζώνη του ινώδη </a:t>
            </a:r>
            <a:r>
              <a:rPr lang="el-GR" dirty="0" err="1" smtClean="0"/>
              <a:t>δακτύλιου</a:t>
            </a:r>
            <a:r>
              <a:rPr lang="el-GR" dirty="0" smtClean="0"/>
              <a:t>:</a:t>
            </a:r>
          </a:p>
          <a:p>
            <a:pPr marL="742950" lvl="2" indent="-342900">
              <a:buFont typeface="Wingdings" pitchFamily="2" charset="2"/>
              <a:buChar char="§"/>
            </a:pPr>
            <a:r>
              <a:rPr lang="el-GR" dirty="0" smtClean="0"/>
              <a:t>Είναι ένα ινώδες έλυτρο, που αποτελείται από ομόκεντρα πέταλα κολλαγόνων ινών τύπου Ι. </a:t>
            </a:r>
          </a:p>
          <a:p>
            <a:pPr marL="742950" lvl="2" indent="-342900">
              <a:buFont typeface="Wingdings" pitchFamily="2" charset="2"/>
              <a:buChar char="§"/>
            </a:pPr>
            <a:r>
              <a:rPr lang="el-GR" dirty="0" smtClean="0"/>
              <a:t>Λόγω της διάταξης των παραπάνω ινών προς διάφορες κατευθύνσεις, διασταυρώνονται μεταξύ τους υπό διάφορες γωνίες.</a:t>
            </a:r>
          </a:p>
          <a:p>
            <a:pPr marL="742950" lvl="2" indent="-342900">
              <a:buFont typeface="Wingdings" pitchFamily="2" charset="2"/>
              <a:buChar char="§"/>
            </a:pPr>
            <a:r>
              <a:rPr lang="el-GR" dirty="0" smtClean="0"/>
              <a:t>Συνδέει τα οστέινα περιφερικά χείλη των δύο παρακείμενων σπονδυλικών σωμάτων.</a:t>
            </a:r>
          </a:p>
          <a:p>
            <a:pPr marL="742950" lvl="2" indent="-342900">
              <a:buFont typeface="Wingdings" pitchFamily="2" charset="2"/>
              <a:buChar char="§"/>
            </a:pPr>
            <a:r>
              <a:rPr lang="el-GR" dirty="0" smtClean="0"/>
              <a:t>Έχει μεγάλη αντοχή στις διατάσεις. </a:t>
            </a:r>
          </a:p>
          <a:p>
            <a:pPr marL="342900" lvl="1" indent="-342900">
              <a:buFont typeface="Wingdings" pitchFamily="2" charset="2"/>
              <a:buChar char="Ø"/>
            </a:pPr>
            <a:r>
              <a:rPr lang="el-GR" dirty="0" smtClean="0"/>
              <a:t>Οι συμπιεστικές δυνάμεις μετατρέπονται σε δυνάμεις διάτασης για τον ινώδη δακτύλιο.</a:t>
            </a:r>
          </a:p>
          <a:p>
            <a:pPr marL="342900" lvl="1" indent="-342900">
              <a:buNone/>
            </a:pPr>
            <a:endParaRPr lang="el-GR"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Τελική Πλάκα</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pic>
        <p:nvPicPr>
          <p:cNvPr id="5" name="Picture 4" descr="MUS020F1"/>
          <p:cNvPicPr>
            <a:picLocks noGrp="1" noChangeAspect="1" noChangeArrowheads="1"/>
          </p:cNvPicPr>
          <p:nvPr>
            <p:ph idx="1"/>
          </p:nvPr>
        </p:nvPicPr>
        <p:blipFill>
          <a:blip r:embed="rId3" cstate="print"/>
          <a:srcRect l="10878" t="70394" r="55012" b="-364"/>
          <a:stretch>
            <a:fillRect/>
          </a:stretch>
        </p:blipFill>
        <p:spPr bwMode="auto">
          <a:xfrm>
            <a:off x="3780944" y="3717031"/>
            <a:ext cx="2591555" cy="1944217"/>
          </a:xfrm>
          <a:prstGeom prst="rect">
            <a:avLst/>
          </a:prstGeom>
          <a:noFill/>
        </p:spPr>
      </p:pic>
      <p:grpSp>
        <p:nvGrpSpPr>
          <p:cNvPr id="3" name="17 - Ομάδα"/>
          <p:cNvGrpSpPr/>
          <p:nvPr/>
        </p:nvGrpSpPr>
        <p:grpSpPr>
          <a:xfrm>
            <a:off x="3563888" y="1052736"/>
            <a:ext cx="5242162" cy="4109119"/>
            <a:chOff x="-159390" y="782541"/>
            <a:chExt cx="7830690" cy="4898481"/>
          </a:xfrm>
        </p:grpSpPr>
        <p:pic>
          <p:nvPicPr>
            <p:cNvPr id="6" name="Picture 4" descr="MUS020F1"/>
            <p:cNvPicPr>
              <a:picLocks noChangeAspect="1" noChangeArrowheads="1"/>
            </p:cNvPicPr>
            <p:nvPr/>
          </p:nvPicPr>
          <p:blipFill>
            <a:blip r:embed="rId3" cstate="print"/>
            <a:srcRect l="37516" t="16656" b="21498"/>
            <a:stretch>
              <a:fillRect/>
            </a:stretch>
          </p:blipFill>
          <p:spPr bwMode="auto">
            <a:xfrm>
              <a:off x="4502949" y="782542"/>
              <a:ext cx="3168351" cy="3211505"/>
            </a:xfrm>
            <a:prstGeom prst="rect">
              <a:avLst/>
            </a:prstGeom>
            <a:noFill/>
            <a:ln w="38100">
              <a:solidFill>
                <a:schemeClr val="bg1">
                  <a:lumMod val="75000"/>
                </a:schemeClr>
              </a:solidFill>
            </a:ln>
          </p:spPr>
        </p:pic>
        <p:sp>
          <p:nvSpPr>
            <p:cNvPr id="9" name="2 - Θέση περιεχομένου"/>
            <p:cNvSpPr txBox="1">
              <a:spLocks/>
            </p:cNvSpPr>
            <p:nvPr/>
          </p:nvSpPr>
          <p:spPr>
            <a:xfrm>
              <a:off x="-159390" y="782541"/>
              <a:ext cx="3834891" cy="1974336"/>
            </a:xfrm>
            <a:prstGeom prst="rect">
              <a:avLst/>
            </a:prstGeom>
            <a:ln w="38100">
              <a:solidFill>
                <a:schemeClr val="bg1">
                  <a:lumMod val="75000"/>
                </a:schemeClr>
              </a:solidFill>
            </a:ln>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1. Πηκτοειδής πυρήνας</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2. Ινώδης Δακτύλιος</a:t>
              </a:r>
            </a:p>
            <a:p>
              <a:pPr marL="263525" lvl="0" indent="-263525" fontAlgn="auto">
                <a:lnSpc>
                  <a:spcPct val="112000"/>
                </a:lnSpc>
                <a:spcBef>
                  <a:spcPts val="1200"/>
                </a:spcBef>
                <a:spcAft>
                  <a:spcPts val="0"/>
                </a:spcAf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3. </a:t>
              </a:r>
              <a:r>
                <a:rPr lang="el-GR" sz="2400" b="1" dirty="0" smtClean="0">
                  <a:latin typeface="+mn-lt"/>
                </a:rPr>
                <a:t>Τελική πλάκα- </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Υαλοειδής Χόνδρος</a:t>
              </a:r>
              <a:endParaRPr kumimoji="0" lang="el-GR" sz="2400" b="1" i="0" u="none" strike="noStrike" kern="1200" cap="none" spc="0" normalizeH="0" baseline="0" noProof="0" dirty="0">
                <a:ln>
                  <a:noFill/>
                </a:ln>
                <a:solidFill>
                  <a:schemeClr val="tx1"/>
                </a:solidFill>
                <a:effectLst/>
                <a:uLnTx/>
                <a:uFillTx/>
                <a:latin typeface="+mn-lt"/>
                <a:ea typeface="+mn-ea"/>
                <a:cs typeface="+mn-cs"/>
              </a:endParaRPr>
            </a:p>
          </p:txBody>
        </p:sp>
        <p:grpSp>
          <p:nvGrpSpPr>
            <p:cNvPr id="7" name="16 - Ομάδα"/>
            <p:cNvGrpSpPr/>
            <p:nvPr/>
          </p:nvGrpSpPr>
          <p:grpSpPr>
            <a:xfrm>
              <a:off x="3851920" y="1556792"/>
              <a:ext cx="648072" cy="1656184"/>
              <a:chOff x="3851920" y="1556792"/>
              <a:chExt cx="648072" cy="1656184"/>
            </a:xfrm>
          </p:grpSpPr>
          <p:sp>
            <p:nvSpPr>
              <p:cNvPr id="10" name="9 - Έλλειψη"/>
              <p:cNvSpPr/>
              <p:nvPr/>
            </p:nvSpPr>
            <p:spPr>
              <a:xfrm>
                <a:off x="3851920" y="1556792"/>
                <a:ext cx="648072" cy="432048"/>
              </a:xfrm>
              <a:prstGeom prst="ellipse">
                <a:avLst/>
              </a:prstGeom>
              <a:solidFill>
                <a:schemeClr val="tx1">
                  <a:lumMod val="65000"/>
                  <a:lumOff val="35000"/>
                </a:schemeClr>
              </a:solidFill>
              <a:ln w="38100">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1</a:t>
                </a:r>
                <a:endParaRPr lang="el-GR" dirty="0"/>
              </a:p>
            </p:txBody>
          </p:sp>
          <p:sp>
            <p:nvSpPr>
              <p:cNvPr id="11" name="10 - Έλλειψη"/>
              <p:cNvSpPr/>
              <p:nvPr/>
            </p:nvSpPr>
            <p:spPr>
              <a:xfrm>
                <a:off x="3923928" y="2636912"/>
                <a:ext cx="504056" cy="576064"/>
              </a:xfrm>
              <a:prstGeom prst="ellipse">
                <a:avLst/>
              </a:prstGeom>
              <a:solidFill>
                <a:schemeClr val="tx1">
                  <a:lumMod val="65000"/>
                  <a:lumOff val="35000"/>
                </a:schemeClr>
              </a:solidFill>
              <a:ln w="38100">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2</a:t>
                </a:r>
                <a:endParaRPr lang="el-GR" dirty="0"/>
              </a:p>
            </p:txBody>
          </p:sp>
        </p:grpSp>
        <p:grpSp>
          <p:nvGrpSpPr>
            <p:cNvPr id="16" name="15 - Ομάδα"/>
            <p:cNvGrpSpPr/>
            <p:nvPr/>
          </p:nvGrpSpPr>
          <p:grpSpPr>
            <a:xfrm>
              <a:off x="270869" y="3789040"/>
              <a:ext cx="4758848" cy="1891982"/>
              <a:chOff x="270869" y="3789040"/>
              <a:chExt cx="4758848" cy="1891982"/>
            </a:xfrm>
          </p:grpSpPr>
          <p:sp>
            <p:nvSpPr>
              <p:cNvPr id="8" name="7 - Έλλειψη"/>
              <p:cNvSpPr/>
              <p:nvPr/>
            </p:nvSpPr>
            <p:spPr>
              <a:xfrm>
                <a:off x="3923928" y="3789040"/>
                <a:ext cx="1080120" cy="360040"/>
              </a:xfrm>
              <a:prstGeom prst="ellipse">
                <a:avLst/>
              </a:prstGeom>
              <a:solidFill>
                <a:schemeClr val="tx1">
                  <a:lumMod val="65000"/>
                  <a:lumOff val="35000"/>
                </a:schemeClr>
              </a:solidFill>
              <a:ln w="38100">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3</a:t>
                </a:r>
                <a:endParaRPr lang="el-GR" dirty="0"/>
              </a:p>
            </p:txBody>
          </p:sp>
          <p:sp>
            <p:nvSpPr>
              <p:cNvPr id="13" name="12 - Ορθογώνιο"/>
              <p:cNvSpPr/>
              <p:nvPr/>
            </p:nvSpPr>
            <p:spPr>
              <a:xfrm>
                <a:off x="270869" y="3872807"/>
                <a:ext cx="2689122" cy="402603"/>
              </a:xfrm>
              <a:prstGeom prst="rect">
                <a:avLst/>
              </a:prstGeom>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err="1" smtClean="0"/>
                  <a:t>Πρωτεογλυκάνες</a:t>
                </a:r>
                <a:endParaRPr lang="el-GR" dirty="0" smtClean="0"/>
              </a:p>
            </p:txBody>
          </p:sp>
          <p:sp>
            <p:nvSpPr>
              <p:cNvPr id="14" name="13 - Ορθογώνιο"/>
              <p:cNvSpPr/>
              <p:nvPr/>
            </p:nvSpPr>
            <p:spPr>
              <a:xfrm>
                <a:off x="3067555" y="4731215"/>
                <a:ext cx="1962162" cy="335382"/>
              </a:xfrm>
              <a:prstGeom prst="rect">
                <a:avLst/>
              </a:prstGeom>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Κολλαγόνο</a:t>
                </a:r>
              </a:p>
            </p:txBody>
          </p:sp>
          <p:sp>
            <p:nvSpPr>
              <p:cNvPr id="15" name="14 - Ορθογώνιο"/>
              <p:cNvSpPr/>
              <p:nvPr/>
            </p:nvSpPr>
            <p:spPr>
              <a:xfrm>
                <a:off x="1131388" y="5417941"/>
                <a:ext cx="1120168" cy="263081"/>
              </a:xfrm>
              <a:prstGeom prst="rect">
                <a:avLst/>
              </a:prstGeom>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Νερό</a:t>
                </a:r>
              </a:p>
            </p:txBody>
          </p:sp>
        </p:grpSp>
      </p:grpSp>
      <p:sp>
        <p:nvSpPr>
          <p:cNvPr id="19" name="18 - Ορθογώνιο"/>
          <p:cNvSpPr/>
          <p:nvPr/>
        </p:nvSpPr>
        <p:spPr>
          <a:xfrm>
            <a:off x="3563888" y="1052736"/>
            <a:ext cx="5256584" cy="4680520"/>
          </a:xfrm>
          <a:prstGeom prst="rect">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2 - Θέση περιεχομένου"/>
          <p:cNvSpPr txBox="1">
            <a:spLocks/>
          </p:cNvSpPr>
          <p:nvPr/>
        </p:nvSpPr>
        <p:spPr>
          <a:xfrm>
            <a:off x="0" y="836712"/>
            <a:ext cx="3563888" cy="5760640"/>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buFont typeface="Wingdings"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Τελικές πλάκες </a:t>
            </a:r>
            <a:r>
              <a:rPr lang="el-GR" sz="2400" dirty="0" smtClean="0">
                <a:latin typeface="+mn-lt"/>
              </a:rPr>
              <a:t>ονομάζονται </a:t>
            </a:r>
            <a:r>
              <a:rPr kumimoji="0" lang="el-GR" sz="2400" b="0" i="0" u="none" strike="noStrike" kern="1200" cap="none" spc="0" normalizeH="0" noProof="0" dirty="0" smtClean="0">
                <a:ln>
                  <a:noFill/>
                </a:ln>
                <a:solidFill>
                  <a:schemeClr val="tx1"/>
                </a:solidFill>
                <a:effectLst/>
                <a:uLnTx/>
                <a:uFillTx/>
                <a:latin typeface="+mn-lt"/>
                <a:ea typeface="+mn-ea"/>
                <a:cs typeface="+mn-cs"/>
              </a:rPr>
              <a:t>ο</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ι δύο επιφάνειες, που έρχονται σε επαφή με τα σώματα των γειτονικών σπονδύλων.</a:t>
            </a:r>
          </a:p>
          <a:p>
            <a:pPr marL="342900" lvl="0" indent="-342900" fontAlgn="auto">
              <a:lnSpc>
                <a:spcPct val="112000"/>
              </a:lnSpc>
              <a:spcBef>
                <a:spcPts val="1200"/>
              </a:spcBef>
              <a:spcAft>
                <a:spcPts val="0"/>
              </a:spcAft>
              <a:buFont typeface="Wingdings" pitchFamily="2" charset="2"/>
              <a:buChar char="Ø"/>
              <a:defRPr/>
            </a:pPr>
            <a:r>
              <a:rPr lang="el-GR" sz="2400" dirty="0" smtClean="0">
                <a:latin typeface="+mn-lt"/>
              </a:rPr>
              <a:t>Αποτελούνται από λεπτή στοιβάδα </a:t>
            </a:r>
            <a:r>
              <a:rPr lang="el-GR" sz="2400" b="1" dirty="0" smtClean="0">
                <a:latin typeface="+mn-lt"/>
              </a:rPr>
              <a:t>υαλοειδούς χόνδρου</a:t>
            </a:r>
            <a:r>
              <a:rPr lang="el-GR" sz="2400" dirty="0" smtClean="0">
                <a:latin typeface="+mn-lt"/>
              </a:rPr>
              <a:t>.</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indent="-342900" fontAlgn="auto">
              <a:lnSpc>
                <a:spcPct val="112000"/>
              </a:lnSpc>
              <a:spcBef>
                <a:spcPts val="1200"/>
              </a:spcBef>
              <a:spcAft>
                <a:spcPts val="0"/>
              </a:spcAft>
              <a:buFont typeface="Wingdings" pitchFamily="2" charset="2"/>
              <a:buChar char="Ø"/>
              <a:defRPr/>
            </a:pPr>
            <a:r>
              <a:rPr lang="el-GR" sz="2400" dirty="0" smtClean="0">
                <a:latin typeface="+mn-lt"/>
              </a:rPr>
              <a:t>Ο μεσοσπονδύλιος δίσκος, χωρίς αγγεία, τρέφεται με διάχυση από τις τελικές πλάκες. </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1" name="Ορθογώνιο 20"/>
          <p:cNvSpPr/>
          <p:nvPr/>
        </p:nvSpPr>
        <p:spPr>
          <a:xfrm>
            <a:off x="3563888" y="5805264"/>
            <a:ext cx="5256584" cy="830997"/>
          </a:xfrm>
          <a:prstGeom prst="rect">
            <a:avLst/>
          </a:prstGeom>
        </p:spPr>
        <p:txBody>
          <a:bodyPr wrap="square">
            <a:spAutoFit/>
          </a:bodyPr>
          <a:lstStyle/>
          <a:p>
            <a:r>
              <a:rPr lang="en-US" sz="1200" dirty="0">
                <a:latin typeface="+mn-lt"/>
              </a:rPr>
              <a:t>Kotaro Nishida, </a:t>
            </a:r>
            <a:r>
              <a:rPr lang="en-US" sz="1200" dirty="0" err="1">
                <a:latin typeface="+mn-lt"/>
              </a:rPr>
              <a:t>Koichiro</a:t>
            </a:r>
            <a:r>
              <a:rPr lang="en-US" sz="1200" dirty="0">
                <a:latin typeface="+mn-lt"/>
              </a:rPr>
              <a:t> </a:t>
            </a:r>
            <a:r>
              <a:rPr lang="en-US" sz="1200" dirty="0" err="1">
                <a:latin typeface="+mn-lt"/>
              </a:rPr>
              <a:t>Maeno</a:t>
            </a:r>
            <a:r>
              <a:rPr lang="en-US" sz="1200" dirty="0">
                <a:latin typeface="+mn-lt"/>
              </a:rPr>
              <a:t>, </a:t>
            </a:r>
            <a:r>
              <a:rPr lang="en-US" sz="1200" dirty="0" err="1">
                <a:latin typeface="+mn-lt"/>
              </a:rPr>
              <a:t>Kakutani</a:t>
            </a:r>
            <a:r>
              <a:rPr lang="en-US" sz="1200" dirty="0">
                <a:latin typeface="+mn-lt"/>
              </a:rPr>
              <a:t> </a:t>
            </a:r>
            <a:r>
              <a:rPr lang="en-US" sz="1200" dirty="0" err="1">
                <a:latin typeface="+mn-lt"/>
              </a:rPr>
              <a:t>Kenichiro</a:t>
            </a:r>
            <a:r>
              <a:rPr lang="en-US" sz="1200" dirty="0">
                <a:latin typeface="+mn-lt"/>
              </a:rPr>
              <a:t>, Takashi </a:t>
            </a:r>
            <a:r>
              <a:rPr lang="en-US" sz="1200" dirty="0" err="1">
                <a:latin typeface="+mn-lt"/>
              </a:rPr>
              <a:t>Yurube</a:t>
            </a:r>
            <a:r>
              <a:rPr lang="en-US" sz="1200" dirty="0">
                <a:latin typeface="+mn-lt"/>
              </a:rPr>
              <a:t>, and Masahiro </a:t>
            </a:r>
            <a:r>
              <a:rPr lang="en-US" sz="1200" dirty="0" err="1">
                <a:latin typeface="+mn-lt"/>
              </a:rPr>
              <a:t>Kurosaka</a:t>
            </a:r>
            <a:r>
              <a:rPr lang="en-US" sz="1200" dirty="0">
                <a:latin typeface="+mn-lt"/>
              </a:rPr>
              <a:t> (2011). Potential Gene Therapy for Intervertebral Disc Degeneration, Gene Therapy Applications, Prof. </a:t>
            </a:r>
            <a:r>
              <a:rPr lang="en-US" sz="1200" dirty="0" err="1">
                <a:latin typeface="+mn-lt"/>
              </a:rPr>
              <a:t>Chunsheng</a:t>
            </a:r>
            <a:r>
              <a:rPr lang="en-US" sz="1200" dirty="0">
                <a:latin typeface="+mn-lt"/>
              </a:rPr>
              <a:t> Kang (Ed.), ISBN: 978-953-307-541-9, </a:t>
            </a:r>
            <a:r>
              <a:rPr lang="en-US" sz="1200" dirty="0" err="1">
                <a:latin typeface="+mn-lt"/>
              </a:rPr>
              <a:t>InTech</a:t>
            </a:r>
            <a:r>
              <a:rPr lang="en-US" sz="1200" dirty="0">
                <a:latin typeface="+mn-lt"/>
              </a:rPr>
              <a:t>, DOI: 10.5772/17787. Available from: </a:t>
            </a:r>
            <a:r>
              <a:rPr lang="en-US" sz="1200" dirty="0" smtClean="0">
                <a:latin typeface="+mn-lt"/>
                <a:hlinkClick r:id="rId4"/>
              </a:rPr>
              <a:t>intechopen.com</a:t>
            </a:r>
            <a:endParaRPr lang="el-GR" sz="1200"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052736"/>
            <a:ext cx="3744416" cy="3240360"/>
          </a:xfrm>
          <a:ln w="19050">
            <a:solidFill>
              <a:srgbClr val="004A82"/>
            </a:solidFill>
          </a:ln>
        </p:spPr>
        <p:txBody>
          <a:bodyPr>
            <a:noAutofit/>
          </a:bodyPr>
          <a:lstStyle/>
          <a:p>
            <a:pPr marL="895350" indent="-539750" algn="l">
              <a:buFont typeface="+mj-lt"/>
              <a:buAutoNum type="romanUcPeriod"/>
            </a:pPr>
            <a:r>
              <a:rPr lang="el-GR" dirty="0" smtClean="0"/>
              <a:t>Οσφυϊκή</a:t>
            </a:r>
            <a:r>
              <a:rPr lang="en-US" dirty="0" smtClean="0"/>
              <a:t> </a:t>
            </a:r>
            <a:r>
              <a:rPr lang="el-GR" dirty="0" smtClean="0"/>
              <a:t>και</a:t>
            </a:r>
            <a:r>
              <a:rPr lang="en-US" dirty="0" smtClean="0"/>
              <a:t> </a:t>
            </a:r>
            <a:r>
              <a:rPr lang="el-GR" dirty="0" smtClean="0"/>
              <a:t>Θωρακική</a:t>
            </a:r>
            <a:r>
              <a:rPr lang="en-US" dirty="0" smtClean="0"/>
              <a:t> </a:t>
            </a:r>
            <a:r>
              <a:rPr lang="el-GR" dirty="0" smtClean="0"/>
              <a:t>Μοίρα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a:solidFill>
                <a:prstClr val="black"/>
              </a:solidFill>
            </a:endParaRPr>
          </a:p>
        </p:txBody>
      </p:sp>
      <p:pic>
        <p:nvPicPr>
          <p:cNvPr id="5" name="Picture 2" descr="lower cross syndrome"/>
          <p:cNvPicPr>
            <a:picLocks noChangeAspect="1" noChangeArrowheads="1"/>
          </p:cNvPicPr>
          <p:nvPr/>
        </p:nvPicPr>
        <p:blipFill>
          <a:blip r:embed="rId3" cstate="print"/>
          <a:srcRect/>
          <a:stretch>
            <a:fillRect/>
          </a:stretch>
        </p:blipFill>
        <p:spPr bwMode="auto">
          <a:xfrm>
            <a:off x="4283968" y="548680"/>
            <a:ext cx="4536504" cy="5760640"/>
          </a:xfrm>
          <a:prstGeom prst="rect">
            <a:avLst/>
          </a:prstGeom>
          <a:noFill/>
          <a:ln w="57150">
            <a:solidFill>
              <a:schemeClr val="accent5">
                <a:lumMod val="50000"/>
              </a:schemeClr>
            </a:solidFill>
          </a:ln>
        </p:spPr>
      </p:pic>
      <p:sp>
        <p:nvSpPr>
          <p:cNvPr id="6" name="5 - Ορθογώνιο"/>
          <p:cNvSpPr/>
          <p:nvPr/>
        </p:nvSpPr>
        <p:spPr>
          <a:xfrm>
            <a:off x="5118361" y="6381328"/>
            <a:ext cx="2867717" cy="276999"/>
          </a:xfrm>
          <a:prstGeom prst="rect">
            <a:avLst/>
          </a:prstGeom>
        </p:spPr>
        <p:txBody>
          <a:bodyPr wrap="square">
            <a:spAutoFit/>
          </a:bodyPr>
          <a:lstStyle/>
          <a:p>
            <a:pPr algn="ctr"/>
            <a:r>
              <a:rPr lang="en-US" sz="1200" dirty="0" smtClean="0">
                <a:latin typeface="+mn-lt"/>
                <a:hlinkClick r:id="rId4"/>
              </a:rPr>
              <a:t>optimalmovementpt.wordpress.com</a:t>
            </a:r>
            <a:endParaRPr lang="el-GR" sz="1200" dirty="0">
              <a:latin typeface="+mn-lt"/>
            </a:endParaRPr>
          </a:p>
        </p:txBody>
      </p:sp>
      <p:sp>
        <p:nvSpPr>
          <p:cNvPr id="7" name="6 - Στρογγυλεμένο ορθογώνιο"/>
          <p:cNvSpPr/>
          <p:nvPr/>
        </p:nvSpPr>
        <p:spPr>
          <a:xfrm>
            <a:off x="4283968" y="4221088"/>
            <a:ext cx="1368152" cy="122413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Μεγάλοι Γλουτιαίοι: Αδύναμοι</a:t>
            </a:r>
          </a:p>
        </p:txBody>
      </p:sp>
      <p:sp>
        <p:nvSpPr>
          <p:cNvPr id="8" name="7 - Στρογγυλεμένο ορθογώνιο"/>
          <p:cNvSpPr/>
          <p:nvPr/>
        </p:nvSpPr>
        <p:spPr>
          <a:xfrm>
            <a:off x="7452320" y="2132856"/>
            <a:ext cx="1368152" cy="115212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Κοιλιακοί Μύες: Αδύναμοι </a:t>
            </a:r>
          </a:p>
        </p:txBody>
      </p:sp>
      <p:sp>
        <p:nvSpPr>
          <p:cNvPr id="9" name="8 - Στρογγυλεμένο ορθογώνιο"/>
          <p:cNvSpPr/>
          <p:nvPr/>
        </p:nvSpPr>
        <p:spPr>
          <a:xfrm>
            <a:off x="7524328" y="3933056"/>
            <a:ext cx="1260648" cy="158417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err="1" smtClean="0"/>
              <a:t>Λαγονο</a:t>
            </a:r>
            <a:r>
              <a:rPr lang="el-GR" dirty="0" smtClean="0"/>
              <a:t>-</a:t>
            </a:r>
          </a:p>
          <a:p>
            <a:r>
              <a:rPr lang="el-GR" dirty="0" err="1" smtClean="0"/>
              <a:t>ψοίτες</a:t>
            </a:r>
            <a:r>
              <a:rPr lang="el-GR" dirty="0" smtClean="0"/>
              <a:t> Μύες: Αυξημένη τάση </a:t>
            </a:r>
            <a:endParaRPr lang="el-GR" dirty="0"/>
          </a:p>
        </p:txBody>
      </p:sp>
      <p:sp>
        <p:nvSpPr>
          <p:cNvPr id="10" name="9 - Στρογγυλεμένο ορθογώνιο"/>
          <p:cNvSpPr/>
          <p:nvPr/>
        </p:nvSpPr>
        <p:spPr>
          <a:xfrm>
            <a:off x="4283968" y="908720"/>
            <a:ext cx="1512168" cy="194421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Εκτείνοντες οσφυϊκής μοίρας σπ. στήλης: Αυξημένη τάση </a:t>
            </a:r>
          </a:p>
        </p:txBody>
      </p:sp>
    </p:spTree>
    <p:extLst>
      <p:ext uri="{BB962C8B-B14F-4D97-AF65-F5344CB8AC3E}">
        <p14:creationId xmlns:p14="http://schemas.microsoft.com/office/powerpoint/2010/main" val="120068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Μηχανική Συμπεριφορά</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
        <p:nvSpPr>
          <p:cNvPr id="5" name="2 - Θέση περιεχομένου"/>
          <p:cNvSpPr txBox="1">
            <a:spLocks/>
          </p:cNvSpPr>
          <p:nvPr/>
        </p:nvSpPr>
        <p:spPr>
          <a:xfrm>
            <a:off x="323528" y="1052736"/>
            <a:ext cx="8496944" cy="53285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lang="el-GR" sz="2400" dirty="0" smtClean="0">
                <a:latin typeface="+mn-lt"/>
              </a:rPr>
              <a:t>Η σύνθεση και η δομή του μεσοσπονδύλιου δίσκου δηλώνει την μηχανική του συμπεριφορά. </a:t>
            </a:r>
          </a:p>
          <a:p>
            <a:pPr marL="34290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Ο ιστός αποτελείται σε μεγάλο ποσοστό από νερό. Οι επιφάνειες του χόνδρου «πλέουν» στο νερό.</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lang="el-GR" sz="2400" dirty="0" smtClean="0">
                <a:latin typeface="+mn-lt"/>
              </a:rPr>
              <a:t>Η μηχανική απάντηση είναι σύνθετη:</a:t>
            </a:r>
          </a:p>
          <a:p>
            <a:pPr marL="800100" lvl="1" indent="-342900" fontAlgn="auto">
              <a:lnSpc>
                <a:spcPct val="112000"/>
              </a:lnSpc>
              <a:spcBef>
                <a:spcPts val="1200"/>
              </a:spcBef>
              <a:spcAft>
                <a:spcPts val="0"/>
              </a:spcAft>
              <a:buFont typeface="Wingdings" pitchFamily="2" charset="2"/>
              <a:buChar char="§"/>
              <a:defRPr/>
            </a:pPr>
            <a:r>
              <a:rPr lang="el-GR" sz="2400" dirty="0" smtClean="0">
                <a:latin typeface="+mn-lt"/>
              </a:rPr>
              <a:t>Είναι </a:t>
            </a:r>
            <a:r>
              <a:rPr lang="el-GR" sz="2400" dirty="0" err="1" smtClean="0">
                <a:latin typeface="+mn-lt"/>
              </a:rPr>
              <a:t>ινο</a:t>
            </a:r>
            <a:r>
              <a:rPr lang="el-GR" sz="2400" dirty="0" smtClean="0">
                <a:latin typeface="+mn-lt"/>
              </a:rPr>
              <a:t>-ελαστική, εξαρτώμενη από τον χρόνο και την συμπεριφορά των υγρών στοιχείων.</a:t>
            </a:r>
          </a:p>
          <a:p>
            <a:pPr marL="342900" lvl="0" indent="-342900" fontAlgn="auto">
              <a:lnSpc>
                <a:spcPct val="112000"/>
              </a:lnSpc>
              <a:spcBef>
                <a:spcPts val="1200"/>
              </a:spcBef>
              <a:spcAft>
                <a:spcPts val="0"/>
              </a:spcAft>
              <a:buFont typeface="Wingdings" panose="05000000000000000000"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rPr>
              <a:t>Είναι</a:t>
            </a:r>
            <a:r>
              <a:rPr kumimoji="0" lang="el-GR" sz="2400" b="0" i="0" u="none" strike="noStrike" kern="1200" cap="none" spc="0" normalizeH="0" noProof="0" dirty="0" smtClean="0">
                <a:ln>
                  <a:noFill/>
                </a:ln>
                <a:solidFill>
                  <a:schemeClr val="tx1"/>
                </a:solidFill>
                <a:effectLst/>
                <a:uLnTx/>
                <a:uFillTx/>
                <a:latin typeface="+mn-lt"/>
              </a:rPr>
              <a:t> </a:t>
            </a:r>
            <a:r>
              <a:rPr kumimoji="0" lang="el-GR" sz="2400" b="0" i="0" u="none" strike="noStrike" kern="1200" cap="none" spc="0" normalizeH="0" noProof="0" dirty="0" err="1" smtClean="0">
                <a:ln>
                  <a:noFill/>
                </a:ln>
                <a:solidFill>
                  <a:schemeClr val="tx1"/>
                </a:solidFill>
                <a:effectLst/>
                <a:uLnTx/>
                <a:uFillTx/>
                <a:latin typeface="+mn-lt"/>
              </a:rPr>
              <a:t>ανισότροπη</a:t>
            </a:r>
            <a:r>
              <a:rPr kumimoji="0" lang="el-GR" sz="2400" b="0" i="0" u="none" strike="noStrike" kern="1200" cap="none" spc="0" normalizeH="0" noProof="0" dirty="0" smtClean="0">
                <a:ln>
                  <a:noFill/>
                </a:ln>
                <a:solidFill>
                  <a:schemeClr val="tx1"/>
                </a:solidFill>
                <a:effectLst/>
                <a:uLnTx/>
                <a:uFillTx/>
                <a:latin typeface="+mn-lt"/>
              </a:rPr>
              <a:t> κατασκευή.</a:t>
            </a:r>
          </a:p>
          <a:p>
            <a:pPr marL="342900" lvl="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Η σχέση </a:t>
            </a:r>
            <a:r>
              <a:rPr kumimoji="0" lang="el-GR" sz="2400" b="0" i="0" u="none" strike="noStrike" kern="1200" cap="none" spc="0" normalizeH="0" noProof="0" dirty="0" smtClean="0">
                <a:ln>
                  <a:noFill/>
                </a:ln>
                <a:solidFill>
                  <a:schemeClr val="tx1"/>
                </a:solidFill>
                <a:effectLst/>
                <a:uLnTx/>
                <a:uFillTx/>
                <a:latin typeface="+mn-lt"/>
              </a:rPr>
              <a:t>τάσης – διάτασης και </a:t>
            </a:r>
            <a:r>
              <a:rPr lang="el-GR" sz="2400" dirty="0" smtClean="0">
                <a:latin typeface="+mn-lt"/>
              </a:rPr>
              <a:t>τ</a:t>
            </a:r>
            <a:r>
              <a:rPr kumimoji="0" lang="el-GR" sz="2400" b="0" i="0" u="none" strike="noStrike" kern="1200" cap="none" spc="0" normalizeH="0" noProof="0" dirty="0" err="1" smtClean="0">
                <a:ln>
                  <a:noFill/>
                </a:ln>
                <a:solidFill>
                  <a:schemeClr val="tx1"/>
                </a:solidFill>
                <a:effectLst/>
                <a:uLnTx/>
                <a:uFillTx/>
                <a:latin typeface="+mn-lt"/>
              </a:rPr>
              <a:t>άσης</a:t>
            </a:r>
            <a:r>
              <a:rPr kumimoji="0" lang="el-GR" sz="2400" b="0" i="0" u="none" strike="noStrike" kern="1200" cap="none" spc="0" normalizeH="0" noProof="0" dirty="0" smtClean="0">
                <a:ln>
                  <a:noFill/>
                </a:ln>
                <a:solidFill>
                  <a:schemeClr val="tx1"/>
                </a:solidFill>
                <a:effectLst/>
                <a:uLnTx/>
                <a:uFillTx/>
                <a:latin typeface="+mn-lt"/>
              </a:rPr>
              <a:t> – συμπίεσης</a:t>
            </a:r>
            <a:r>
              <a:rPr lang="el-GR" sz="2400" dirty="0" smtClean="0">
                <a:latin typeface="+mn-lt"/>
              </a:rPr>
              <a:t> δεν είναι γραμμική.</a:t>
            </a:r>
            <a:endParaRPr kumimoji="0" lang="el-GR" sz="2400" b="0" i="0" u="none" strike="noStrike" kern="1200" cap="none" spc="0" normalizeH="0" baseline="0" noProof="0" dirty="0">
              <a:ln>
                <a:noFill/>
              </a:ln>
              <a:solidFill>
                <a:schemeClr val="tx1"/>
              </a:solidFill>
              <a:effectLst/>
              <a:uLnTx/>
              <a:uFillTx/>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908720"/>
          </a:xfrm>
        </p:spPr>
        <p:txBody>
          <a:bodyPr>
            <a:normAutofit/>
          </a:bodyPr>
          <a:lstStyle/>
          <a:p>
            <a:r>
              <a:rPr lang="el-GR" sz="3600" dirty="0" smtClean="0"/>
              <a:t>Ηλικία/ Ύψος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sp>
        <p:nvSpPr>
          <p:cNvPr id="11" name="10 - Ορθογώνιο"/>
          <p:cNvSpPr/>
          <p:nvPr/>
        </p:nvSpPr>
        <p:spPr>
          <a:xfrm>
            <a:off x="3059832" y="5949280"/>
            <a:ext cx="6048672" cy="299184"/>
          </a:xfrm>
          <a:prstGeom prst="rect">
            <a:avLst/>
          </a:prstGeom>
        </p:spPr>
        <p:txBody>
          <a:bodyPr wrap="square">
            <a:spAutoFit/>
          </a:bodyPr>
          <a:lstStyle/>
          <a:p>
            <a:pPr marL="342900" lvl="0" indent="-342900" algn="ctr" fontAlgn="auto">
              <a:lnSpc>
                <a:spcPct val="112000"/>
              </a:lnSpc>
              <a:spcBef>
                <a:spcPts val="1200"/>
              </a:spcBef>
              <a:spcAft>
                <a:spcPts val="0"/>
              </a:spcAft>
              <a:defRPr/>
            </a:pPr>
            <a:r>
              <a:rPr lang="en-US" sz="1200" dirty="0" smtClean="0">
                <a:latin typeface="+mn-lt"/>
                <a:hlinkClick r:id="rId2"/>
              </a:rPr>
              <a:t>medical</a:t>
            </a:r>
            <a:r>
              <a:rPr lang="el-GR" sz="1200" dirty="0" smtClean="0">
                <a:latin typeface="+mn-lt"/>
                <a:hlinkClick r:id="rId2"/>
              </a:rPr>
              <a:t>-</a:t>
            </a:r>
            <a:r>
              <a:rPr lang="en-US" sz="1200" dirty="0" smtClean="0">
                <a:latin typeface="+mn-lt"/>
                <a:hlinkClick r:id="rId2"/>
              </a:rPr>
              <a:t>dictionary.thefreedictionary.com</a:t>
            </a:r>
            <a:endParaRPr lang="el-GR" sz="1200" dirty="0">
              <a:latin typeface="+mn-lt"/>
            </a:endParaRPr>
          </a:p>
        </p:txBody>
      </p:sp>
      <p:sp>
        <p:nvSpPr>
          <p:cNvPr id="9" name="2 - Θέση περιεχομένου"/>
          <p:cNvSpPr txBox="1">
            <a:spLocks/>
          </p:cNvSpPr>
          <p:nvPr/>
        </p:nvSpPr>
        <p:spPr>
          <a:xfrm>
            <a:off x="0" y="1196752"/>
            <a:ext cx="2987824" cy="53285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Προϊούσης της ηλικίας, ελαττώνεται η περιεκτικότητα του μεσοσπονδυλίου δίσκου σε νερό έως και 80%-90%.</a:t>
            </a:r>
          </a:p>
          <a:p>
            <a:pPr marL="342900" marR="0" lvl="1"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Σε ηλικία 15 ετών έχει 85% νερό, ενώ σε ηλικία 75 ετών, μόνο 25%.</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2" descr="http://img.tfd.com/mk/O/X2604-O-15.png"/>
          <p:cNvPicPr>
            <a:picLocks noGrp="1" noChangeAspect="1" noChangeArrowheads="1"/>
          </p:cNvPicPr>
          <p:nvPr>
            <p:ph idx="1"/>
          </p:nvPr>
        </p:nvPicPr>
        <p:blipFill>
          <a:blip r:embed="rId3" cstate="print"/>
          <a:srcRect/>
          <a:stretch>
            <a:fillRect/>
          </a:stretch>
        </p:blipFill>
        <p:spPr bwMode="auto">
          <a:xfrm>
            <a:off x="3059833" y="1268760"/>
            <a:ext cx="5832648" cy="4536504"/>
          </a:xfrm>
          <a:prstGeom prst="rect">
            <a:avLst/>
          </a:prstGeom>
          <a:noFill/>
          <a:ln w="57150">
            <a:solidFill>
              <a:schemeClr val="tx1">
                <a:lumMod val="50000"/>
                <a:lumOff val="50000"/>
              </a:schemeClr>
            </a:solidFill>
          </a:ln>
        </p:spPr>
      </p:pic>
      <p:sp>
        <p:nvSpPr>
          <p:cNvPr id="12" name="6 - Ορθογώνιο"/>
          <p:cNvSpPr/>
          <p:nvPr/>
        </p:nvSpPr>
        <p:spPr>
          <a:xfrm>
            <a:off x="7812361" y="1268760"/>
            <a:ext cx="1008112" cy="216024"/>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ύψος</a:t>
            </a:r>
            <a:endParaRPr lang="el-GR" dirty="0"/>
          </a:p>
        </p:txBody>
      </p:sp>
      <p:sp>
        <p:nvSpPr>
          <p:cNvPr id="13" name="7 - Ορθογώνιο"/>
          <p:cNvSpPr/>
          <p:nvPr/>
        </p:nvSpPr>
        <p:spPr>
          <a:xfrm>
            <a:off x="4763383" y="5445224"/>
            <a:ext cx="792088" cy="36004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ηλικία</a:t>
            </a:r>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Προ- φόρτιση</a:t>
            </a:r>
            <a:endParaRPr lang="el-GR" sz="3600" dirty="0"/>
          </a:p>
        </p:txBody>
      </p:sp>
      <p:sp>
        <p:nvSpPr>
          <p:cNvPr id="3" name="2 - Θέση περιεχομένου"/>
          <p:cNvSpPr>
            <a:spLocks noGrp="1"/>
          </p:cNvSpPr>
          <p:nvPr>
            <p:ph idx="1"/>
          </p:nvPr>
        </p:nvSpPr>
        <p:spPr/>
        <p:txBody>
          <a:bodyPr>
            <a:normAutofit lnSpcReduction="10000"/>
          </a:bodyPr>
          <a:lstStyle/>
          <a:p>
            <a:r>
              <a:rPr lang="el-GR" dirty="0" smtClean="0"/>
              <a:t>Ο μεσοσπονδύλιος δίσκος, ακόμη και εάν δεν δέχεται εξωτερικά φορτία, ευρίσκεται σε κατάσταση ελάχιστης πίεσης (περίπου 10 Ν). </a:t>
            </a:r>
          </a:p>
          <a:p>
            <a:r>
              <a:rPr lang="el-GR" dirty="0" smtClean="0"/>
              <a:t>Η πίεση αυτή, που οφείλεται στην φυσιολογική τάση των </a:t>
            </a:r>
            <a:r>
              <a:rPr lang="el-GR" dirty="0" err="1" smtClean="0"/>
              <a:t>επιμήκων</a:t>
            </a:r>
            <a:r>
              <a:rPr lang="el-GR" dirty="0" smtClean="0"/>
              <a:t> συνδέσμων, χαρακτηρίζεται ως προ-φόρτιση.</a:t>
            </a:r>
          </a:p>
          <a:p>
            <a:r>
              <a:rPr lang="el-GR" dirty="0" smtClean="0"/>
              <a:t>Σε φορτισμένο μεσοσπονδύλιο δίσκο η δύναμη, που ασκείται ανά μονάδα επιφάνειας, δηλαδή η πίεση, είναι 1,5 φορά το ασκούμενο φορτίο.</a:t>
            </a:r>
          </a:p>
          <a:p>
            <a:pPr lvl="1">
              <a:buFont typeface="Wingdings" pitchFamily="2" charset="2"/>
              <a:buChar char="v"/>
            </a:pPr>
            <a:r>
              <a:rPr lang="el-GR" dirty="0" smtClean="0"/>
              <a:t> Ο όγκος των μεσοσπονδυλίων δίσκων ελαττώνεται κατά 20% μέσα στην ημέρα. Αυτό σημαίνει μείωση του ύψους κατά 15-25 </a:t>
            </a:r>
            <a:r>
              <a:rPr lang="en-US" dirty="0" smtClean="0"/>
              <a:t>mm</a:t>
            </a:r>
            <a:r>
              <a:rPr lang="el-GR" dirty="0" smtClean="0"/>
              <a:t> μέσα στην ημέρα.</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Λειτουργική Μονάδα</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pic>
        <p:nvPicPr>
          <p:cNvPr id="5" name="Picture 4" descr="media/image2.jpeg"/>
          <p:cNvPicPr>
            <a:picLocks noGrp="1" noChangeAspect="1" noChangeArrowheads="1"/>
          </p:cNvPicPr>
          <p:nvPr>
            <p:ph idx="1"/>
          </p:nvPr>
        </p:nvPicPr>
        <p:blipFill>
          <a:blip r:embed="rId3" cstate="print"/>
          <a:srcRect l="41727" t="5130" r="1921" b="2790"/>
          <a:stretch>
            <a:fillRect/>
          </a:stretch>
        </p:blipFill>
        <p:spPr bwMode="auto">
          <a:xfrm>
            <a:off x="251520" y="1772816"/>
            <a:ext cx="6336704" cy="4752528"/>
          </a:xfrm>
          <a:prstGeom prst="rect">
            <a:avLst/>
          </a:prstGeom>
          <a:noFill/>
        </p:spPr>
      </p:pic>
      <p:pic>
        <p:nvPicPr>
          <p:cNvPr id="6" name="Picture 4" descr="media/image2.jpeg"/>
          <p:cNvPicPr>
            <a:picLocks noChangeAspect="1" noChangeArrowheads="1"/>
          </p:cNvPicPr>
          <p:nvPr/>
        </p:nvPicPr>
        <p:blipFill>
          <a:blip r:embed="rId3" cstate="print"/>
          <a:srcRect t="11828" r="65686" b="15054"/>
          <a:stretch>
            <a:fillRect/>
          </a:stretch>
        </p:blipFill>
        <p:spPr bwMode="auto">
          <a:xfrm>
            <a:off x="6226066" y="1052736"/>
            <a:ext cx="2594406" cy="2520280"/>
          </a:xfrm>
          <a:prstGeom prst="rect">
            <a:avLst/>
          </a:prstGeom>
          <a:noFill/>
        </p:spPr>
      </p:pic>
      <p:sp>
        <p:nvSpPr>
          <p:cNvPr id="8" name="2 - Θέση περιεχομένου"/>
          <p:cNvSpPr txBox="1">
            <a:spLocks/>
          </p:cNvSpPr>
          <p:nvPr/>
        </p:nvSpPr>
        <p:spPr>
          <a:xfrm>
            <a:off x="457200" y="1052736"/>
            <a:ext cx="6059016" cy="108012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Λειτουργική μονάδα και σταθερότητα στον φυσιολογικό μεσοσπονδύλιο δίσκο.</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Ορθογώνιο 8"/>
          <p:cNvSpPr/>
          <p:nvPr/>
        </p:nvSpPr>
        <p:spPr>
          <a:xfrm>
            <a:off x="2882308" y="5838363"/>
            <a:ext cx="5722140" cy="830997"/>
          </a:xfrm>
          <a:prstGeom prst="rect">
            <a:avLst/>
          </a:prstGeom>
        </p:spPr>
        <p:txBody>
          <a:bodyPr wrap="square">
            <a:spAutoFit/>
          </a:bodyPr>
          <a:lstStyle/>
          <a:p>
            <a:r>
              <a:rPr lang="en-US" sz="1200" dirty="0">
                <a:latin typeface="+mn-lt"/>
              </a:rPr>
              <a:t>Kotaro Nishida, </a:t>
            </a:r>
            <a:r>
              <a:rPr lang="en-US" sz="1200" dirty="0" err="1">
                <a:latin typeface="+mn-lt"/>
              </a:rPr>
              <a:t>Koichiro</a:t>
            </a:r>
            <a:r>
              <a:rPr lang="en-US" sz="1200" dirty="0">
                <a:latin typeface="+mn-lt"/>
              </a:rPr>
              <a:t> </a:t>
            </a:r>
            <a:r>
              <a:rPr lang="en-US" sz="1200" dirty="0" err="1">
                <a:latin typeface="+mn-lt"/>
              </a:rPr>
              <a:t>Maeno</a:t>
            </a:r>
            <a:r>
              <a:rPr lang="en-US" sz="1200" dirty="0">
                <a:latin typeface="+mn-lt"/>
              </a:rPr>
              <a:t>, </a:t>
            </a:r>
            <a:r>
              <a:rPr lang="en-US" sz="1200" dirty="0" err="1">
                <a:latin typeface="+mn-lt"/>
              </a:rPr>
              <a:t>Kakutani</a:t>
            </a:r>
            <a:r>
              <a:rPr lang="en-US" sz="1200" dirty="0">
                <a:latin typeface="+mn-lt"/>
              </a:rPr>
              <a:t> </a:t>
            </a:r>
            <a:r>
              <a:rPr lang="en-US" sz="1200" dirty="0" err="1">
                <a:latin typeface="+mn-lt"/>
              </a:rPr>
              <a:t>Kenichiro</a:t>
            </a:r>
            <a:r>
              <a:rPr lang="en-US" sz="1200" dirty="0">
                <a:latin typeface="+mn-lt"/>
              </a:rPr>
              <a:t>, Takashi </a:t>
            </a:r>
            <a:r>
              <a:rPr lang="en-US" sz="1200" dirty="0" err="1">
                <a:latin typeface="+mn-lt"/>
              </a:rPr>
              <a:t>Yurube</a:t>
            </a:r>
            <a:r>
              <a:rPr lang="en-US" sz="1200" dirty="0">
                <a:latin typeface="+mn-lt"/>
              </a:rPr>
              <a:t>, and Masahiro </a:t>
            </a:r>
            <a:r>
              <a:rPr lang="en-US" sz="1200" dirty="0" err="1">
                <a:latin typeface="+mn-lt"/>
              </a:rPr>
              <a:t>Kurosaka</a:t>
            </a:r>
            <a:r>
              <a:rPr lang="en-US" sz="1200" dirty="0">
                <a:latin typeface="+mn-lt"/>
              </a:rPr>
              <a:t> (2011). Potential Gene Therapy for Intervertebral Disc Degeneration, Gene Therapy Applications, Prof. </a:t>
            </a:r>
            <a:r>
              <a:rPr lang="en-US" sz="1200" dirty="0" err="1">
                <a:latin typeface="+mn-lt"/>
              </a:rPr>
              <a:t>Chunsheng</a:t>
            </a:r>
            <a:r>
              <a:rPr lang="en-US" sz="1200" dirty="0">
                <a:latin typeface="+mn-lt"/>
              </a:rPr>
              <a:t> Kang (Ed.), ISBN: 978-953-307-541-9, </a:t>
            </a:r>
            <a:r>
              <a:rPr lang="en-US" sz="1200" dirty="0" err="1">
                <a:latin typeface="+mn-lt"/>
              </a:rPr>
              <a:t>InTech</a:t>
            </a:r>
            <a:r>
              <a:rPr lang="en-US" sz="1200" dirty="0">
                <a:latin typeface="+mn-lt"/>
              </a:rPr>
              <a:t>, DOI: 10.5772/17787. Available from: </a:t>
            </a:r>
            <a:r>
              <a:rPr lang="en-US" sz="1200" dirty="0" smtClean="0">
                <a:latin typeface="+mn-lt"/>
                <a:hlinkClick r:id="rId4"/>
              </a:rPr>
              <a:t>intechopen.com</a:t>
            </a:r>
            <a:endParaRPr lang="el-GR" sz="1200" dirty="0">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Διαδικασία Εκφύλισης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pic>
        <p:nvPicPr>
          <p:cNvPr id="5" name="Picture 4" descr="image3"/>
          <p:cNvPicPr>
            <a:picLocks noGrp="1" noChangeAspect="1" noChangeArrowheads="1"/>
          </p:cNvPicPr>
          <p:nvPr>
            <p:ph idx="1"/>
          </p:nvPr>
        </p:nvPicPr>
        <p:blipFill>
          <a:blip r:embed="rId2" cstate="print"/>
          <a:srcRect l="2073" t="7922" r="29010" b="2894"/>
          <a:stretch>
            <a:fillRect/>
          </a:stretch>
        </p:blipFill>
        <p:spPr bwMode="auto">
          <a:xfrm>
            <a:off x="251520" y="836713"/>
            <a:ext cx="6984776" cy="5829298"/>
          </a:xfrm>
          <a:prstGeom prst="rect">
            <a:avLst/>
          </a:prstGeom>
          <a:noFill/>
        </p:spPr>
      </p:pic>
      <p:grpSp>
        <p:nvGrpSpPr>
          <p:cNvPr id="11" name="10 - Ομάδα"/>
          <p:cNvGrpSpPr/>
          <p:nvPr/>
        </p:nvGrpSpPr>
        <p:grpSpPr>
          <a:xfrm>
            <a:off x="1259632" y="2348880"/>
            <a:ext cx="7488832" cy="4248472"/>
            <a:chOff x="1259632" y="2348880"/>
            <a:chExt cx="7488832" cy="4248472"/>
          </a:xfrm>
        </p:grpSpPr>
        <p:sp>
          <p:nvSpPr>
            <p:cNvPr id="9" name="8 - Ορθογώνιο"/>
            <p:cNvSpPr/>
            <p:nvPr/>
          </p:nvSpPr>
          <p:spPr>
            <a:xfrm>
              <a:off x="1259632" y="3068960"/>
              <a:ext cx="1706488" cy="404664"/>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Δυσλειτουργία </a:t>
              </a:r>
            </a:p>
          </p:txBody>
        </p:sp>
        <p:sp>
          <p:nvSpPr>
            <p:cNvPr id="10" name="9 - Ορθογώνιο"/>
            <p:cNvSpPr/>
            <p:nvPr/>
          </p:nvSpPr>
          <p:spPr>
            <a:xfrm>
              <a:off x="5292080" y="6237312"/>
              <a:ext cx="1224136" cy="3600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Αστάθεια </a:t>
              </a:r>
            </a:p>
          </p:txBody>
        </p:sp>
        <p:sp>
          <p:nvSpPr>
            <p:cNvPr id="12" name="11 - Ορθογώνιο"/>
            <p:cNvSpPr/>
            <p:nvPr/>
          </p:nvSpPr>
          <p:spPr>
            <a:xfrm>
              <a:off x="7020272" y="2348880"/>
              <a:ext cx="172819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 </a:t>
              </a:r>
              <a:r>
                <a:rPr lang="el-GR" b="1" dirty="0" smtClean="0">
                  <a:solidFill>
                    <a:schemeClr val="tx1"/>
                  </a:solidFill>
                </a:rPr>
                <a:t>Εκφυλιστική διαδικασία </a:t>
              </a:r>
            </a:p>
          </p:txBody>
        </p:sp>
        <p:pic>
          <p:nvPicPr>
            <p:cNvPr id="13" name="Picture 4" descr="image3"/>
            <p:cNvPicPr>
              <a:picLocks noChangeAspect="1" noChangeArrowheads="1"/>
            </p:cNvPicPr>
            <p:nvPr/>
          </p:nvPicPr>
          <p:blipFill>
            <a:blip r:embed="rId2" cstate="print"/>
            <a:srcRect l="73394" t="49966" r="12182" b="25827"/>
            <a:stretch>
              <a:fillRect/>
            </a:stretch>
          </p:blipFill>
          <p:spPr bwMode="auto">
            <a:xfrm>
              <a:off x="7308304" y="3573016"/>
              <a:ext cx="1296144" cy="1368152"/>
            </a:xfrm>
            <a:prstGeom prst="rect">
              <a:avLst/>
            </a:prstGeom>
            <a:noFill/>
          </p:spPr>
        </p:pic>
        <p:sp>
          <p:nvSpPr>
            <p:cNvPr id="14" name="13 - Ορθογώνιο"/>
            <p:cNvSpPr/>
            <p:nvPr/>
          </p:nvSpPr>
          <p:spPr>
            <a:xfrm>
              <a:off x="7092280" y="2520273"/>
              <a:ext cx="1584176" cy="864096"/>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1" name="20 - Ορθογώνιο"/>
          <p:cNvSpPr/>
          <p:nvPr/>
        </p:nvSpPr>
        <p:spPr>
          <a:xfrm>
            <a:off x="3923928" y="2420888"/>
            <a:ext cx="2088232" cy="504056"/>
          </a:xfrm>
          <a:prstGeom prst="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Διαταραχή ισορροπίας</a:t>
            </a:r>
            <a:endParaRPr lang="el-GR" dirty="0"/>
          </a:p>
        </p:txBody>
      </p:sp>
      <p:sp>
        <p:nvSpPr>
          <p:cNvPr id="15" name="Ορθογώνιο 14"/>
          <p:cNvSpPr/>
          <p:nvPr/>
        </p:nvSpPr>
        <p:spPr>
          <a:xfrm>
            <a:off x="-30338" y="5685055"/>
            <a:ext cx="3810250" cy="1200329"/>
          </a:xfrm>
          <a:prstGeom prst="rect">
            <a:avLst/>
          </a:prstGeom>
        </p:spPr>
        <p:txBody>
          <a:bodyPr wrap="square">
            <a:spAutoFit/>
          </a:bodyPr>
          <a:lstStyle/>
          <a:p>
            <a:r>
              <a:rPr lang="en-US" sz="1200" dirty="0">
                <a:latin typeface="+mn-lt"/>
              </a:rPr>
              <a:t>Kotaro Nishida, </a:t>
            </a:r>
            <a:r>
              <a:rPr lang="en-US" sz="1200" dirty="0" err="1">
                <a:latin typeface="+mn-lt"/>
              </a:rPr>
              <a:t>Koichiro</a:t>
            </a:r>
            <a:r>
              <a:rPr lang="en-US" sz="1200" dirty="0">
                <a:latin typeface="+mn-lt"/>
              </a:rPr>
              <a:t> </a:t>
            </a:r>
            <a:r>
              <a:rPr lang="en-US" sz="1200" dirty="0" err="1">
                <a:latin typeface="+mn-lt"/>
              </a:rPr>
              <a:t>Maeno</a:t>
            </a:r>
            <a:r>
              <a:rPr lang="en-US" sz="1200" dirty="0">
                <a:latin typeface="+mn-lt"/>
              </a:rPr>
              <a:t>, </a:t>
            </a:r>
            <a:r>
              <a:rPr lang="en-US" sz="1200" dirty="0" err="1">
                <a:latin typeface="+mn-lt"/>
              </a:rPr>
              <a:t>Kakutani</a:t>
            </a:r>
            <a:r>
              <a:rPr lang="en-US" sz="1200" dirty="0">
                <a:latin typeface="+mn-lt"/>
              </a:rPr>
              <a:t> </a:t>
            </a:r>
            <a:r>
              <a:rPr lang="en-US" sz="1200" dirty="0" err="1">
                <a:latin typeface="+mn-lt"/>
              </a:rPr>
              <a:t>Kenichiro</a:t>
            </a:r>
            <a:r>
              <a:rPr lang="en-US" sz="1200" dirty="0">
                <a:latin typeface="+mn-lt"/>
              </a:rPr>
              <a:t>, Takashi </a:t>
            </a:r>
            <a:r>
              <a:rPr lang="en-US" sz="1200" dirty="0" err="1">
                <a:latin typeface="+mn-lt"/>
              </a:rPr>
              <a:t>Yurube</a:t>
            </a:r>
            <a:r>
              <a:rPr lang="en-US" sz="1200" dirty="0">
                <a:latin typeface="+mn-lt"/>
              </a:rPr>
              <a:t>, and Masahiro </a:t>
            </a:r>
            <a:r>
              <a:rPr lang="en-US" sz="1200" dirty="0" err="1">
                <a:latin typeface="+mn-lt"/>
              </a:rPr>
              <a:t>Kurosaka</a:t>
            </a:r>
            <a:r>
              <a:rPr lang="en-US" sz="1200" dirty="0">
                <a:latin typeface="+mn-lt"/>
              </a:rPr>
              <a:t> (2011). Potential Gene Therapy for Intervertebral Disc Degeneration, Gene Therapy Applications, Prof. </a:t>
            </a:r>
            <a:r>
              <a:rPr lang="en-US" sz="1200" dirty="0" err="1">
                <a:latin typeface="+mn-lt"/>
              </a:rPr>
              <a:t>Chunsheng</a:t>
            </a:r>
            <a:r>
              <a:rPr lang="en-US" sz="1200" dirty="0">
                <a:latin typeface="+mn-lt"/>
              </a:rPr>
              <a:t> Kang (Ed.), ISBN: 978-953-307-541-9, </a:t>
            </a:r>
            <a:r>
              <a:rPr lang="en-US" sz="1200" dirty="0" err="1">
                <a:latin typeface="+mn-lt"/>
              </a:rPr>
              <a:t>InTech</a:t>
            </a:r>
            <a:r>
              <a:rPr lang="en-US" sz="1200" dirty="0">
                <a:latin typeface="+mn-lt"/>
              </a:rPr>
              <a:t>, DOI: 10.5772/17787. Available from: </a:t>
            </a:r>
            <a:r>
              <a:rPr lang="en-US" sz="1200" dirty="0" smtClean="0">
                <a:latin typeface="+mn-lt"/>
                <a:hlinkClick r:id="rId3"/>
              </a:rPr>
              <a:t>intechopen.com</a:t>
            </a:r>
            <a:endParaRPr lang="el-GR" sz="1200" dirty="0">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Εκφύλιση</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pic>
        <p:nvPicPr>
          <p:cNvPr id="5" name="Picture 2" descr="https://encrypted-tbn1.gstatic.com/images?q=tbn:ANd9GcS2nBGG3uWrBLAZiin8BCiSLgHmRqVNQWeEIsIMtBdMEco6V6ulsQ"/>
          <p:cNvPicPr>
            <a:picLocks noGrp="1" noChangeAspect="1" noChangeArrowheads="1"/>
          </p:cNvPicPr>
          <p:nvPr>
            <p:ph idx="1"/>
          </p:nvPr>
        </p:nvPicPr>
        <p:blipFill>
          <a:blip r:embed="rId2" cstate="print"/>
          <a:srcRect t="7317" b="7251"/>
          <a:stretch>
            <a:fillRect/>
          </a:stretch>
        </p:blipFill>
        <p:spPr bwMode="auto">
          <a:xfrm>
            <a:off x="1691680" y="3717032"/>
            <a:ext cx="6408712" cy="2746591"/>
          </a:xfrm>
          <a:prstGeom prst="rect">
            <a:avLst/>
          </a:prstGeom>
          <a:noFill/>
        </p:spPr>
      </p:pic>
      <p:sp>
        <p:nvSpPr>
          <p:cNvPr id="7" name="2 - Θέση περιεχομένου"/>
          <p:cNvSpPr txBox="1">
            <a:spLocks/>
          </p:cNvSpPr>
          <p:nvPr/>
        </p:nvSpPr>
        <p:spPr>
          <a:xfrm>
            <a:off x="323528" y="908720"/>
            <a:ext cx="8568952" cy="2664296"/>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Η συμπεριφορά του μεσοσπονδυλίου δίσκου επηρεάζεται αποκλειστικά από την υδρόφιλη δυνατότητά του και όχι από το γένος ή την ηλικία.</a:t>
            </a:r>
          </a:p>
          <a:p>
            <a:pPr marL="342900" lvl="0" indent="-342900" fontAlgn="auto">
              <a:lnSpc>
                <a:spcPct val="112000"/>
              </a:lnSpc>
              <a:spcBef>
                <a:spcPts val="1200"/>
              </a:spcBef>
              <a:spcAft>
                <a:spcPts val="0"/>
              </a:spcAft>
              <a:buFont typeface="Wingdings" panose="05000000000000000000"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Η εκφύλιση του μεσοσπονδύλιου δίσκου συνδυάζεται με την ελάττωση</a:t>
            </a:r>
            <a:r>
              <a:rPr kumimoji="0" lang="el-GR" sz="2400" b="0" i="0" u="none" strike="noStrike" kern="1200" cap="none" spc="0" normalizeH="0" noProof="0" dirty="0" smtClean="0">
                <a:ln>
                  <a:noFill/>
                </a:ln>
                <a:solidFill>
                  <a:schemeClr val="tx1"/>
                </a:solidFill>
                <a:effectLst/>
                <a:uLnTx/>
                <a:uFillTx/>
                <a:latin typeface="+mn-lt"/>
                <a:ea typeface="+mn-ea"/>
                <a:cs typeface="+mn-cs"/>
              </a:rPr>
              <a:t> της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περιεκτικότητάς</a:t>
            </a:r>
            <a:r>
              <a:rPr kumimoji="0" lang="el-GR" sz="2400" b="0" i="0" u="none" strike="noStrike" kern="1200" cap="none" spc="0" normalizeH="0" noProof="0" dirty="0" smtClean="0">
                <a:ln>
                  <a:noFill/>
                </a:ln>
                <a:solidFill>
                  <a:schemeClr val="tx1"/>
                </a:solidFill>
                <a:effectLst/>
                <a:uLnTx/>
                <a:uFillTx/>
                <a:latin typeface="+mn-lt"/>
                <a:ea typeface="+mn-ea"/>
                <a:cs typeface="+mn-cs"/>
              </a:rPr>
              <a:t> του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σε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πρωτεογλυκάνες</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lang="el-GR" sz="2400" dirty="0" smtClean="0">
                <a:latin typeface="+mn-lt"/>
              </a:rPr>
              <a:t>γεγονός </a:t>
            </a:r>
            <a:r>
              <a:rPr kumimoji="0" lang="el-GR" sz="2400" b="0" i="0" u="none" strike="noStrike" kern="1200" cap="none" spc="0" normalizeH="0" noProof="0" dirty="0" smtClean="0">
                <a:ln>
                  <a:noFill/>
                </a:ln>
                <a:solidFill>
                  <a:schemeClr val="tx1"/>
                </a:solidFill>
                <a:effectLst/>
                <a:uLnTx/>
                <a:uFillTx/>
                <a:latin typeface="+mn-lt"/>
                <a:ea typeface="+mn-ea"/>
                <a:cs typeface="+mn-cs"/>
              </a:rPr>
              <a:t>που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επηρεάζει αρνητικά την</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υδρόφιλη δυνατότητά του.</a:t>
            </a:r>
          </a:p>
        </p:txBody>
      </p:sp>
      <p:sp>
        <p:nvSpPr>
          <p:cNvPr id="3" name="Ορθογώνιο 2"/>
          <p:cNvSpPr/>
          <p:nvPr/>
        </p:nvSpPr>
        <p:spPr>
          <a:xfrm>
            <a:off x="1187624" y="6205418"/>
            <a:ext cx="6012160" cy="646331"/>
          </a:xfrm>
          <a:prstGeom prst="rect">
            <a:avLst/>
          </a:prstGeom>
        </p:spPr>
        <p:txBody>
          <a:bodyPr wrap="square">
            <a:spAutoFit/>
          </a:bodyPr>
          <a:lstStyle/>
          <a:p>
            <a:r>
              <a:rPr lang="en-US" sz="1200" dirty="0">
                <a:latin typeface="+mn-lt"/>
              </a:rPr>
              <a:t>Leonardo Fonseca Rodrigues, Paula </a:t>
            </a:r>
            <a:r>
              <a:rPr lang="en-US" sz="1200" dirty="0" err="1">
                <a:latin typeface="+mn-lt"/>
              </a:rPr>
              <a:t>Voloch</a:t>
            </a:r>
            <a:r>
              <a:rPr lang="en-US" sz="1200" dirty="0">
                <a:latin typeface="+mn-lt"/>
              </a:rPr>
              <a:t> and </a:t>
            </a:r>
            <a:r>
              <a:rPr lang="en-US" sz="1200" dirty="0" err="1">
                <a:latin typeface="+mn-lt"/>
              </a:rPr>
              <a:t>Flávio</a:t>
            </a:r>
            <a:r>
              <a:rPr lang="en-US" sz="1200" dirty="0">
                <a:latin typeface="+mn-lt"/>
              </a:rPr>
              <a:t> </a:t>
            </a:r>
            <a:r>
              <a:rPr lang="en-US" sz="1200" dirty="0" err="1">
                <a:latin typeface="+mn-lt"/>
              </a:rPr>
              <a:t>Cavallari</a:t>
            </a:r>
            <a:r>
              <a:rPr lang="en-US" sz="1200" dirty="0">
                <a:latin typeface="+mn-lt"/>
              </a:rPr>
              <a:t> (2012). </a:t>
            </a:r>
            <a:r>
              <a:rPr lang="en-US" sz="1200" dirty="0" err="1">
                <a:latin typeface="+mn-lt"/>
              </a:rPr>
              <a:t>Nonfusion</a:t>
            </a:r>
            <a:r>
              <a:rPr lang="en-US" sz="1200" dirty="0">
                <a:latin typeface="+mn-lt"/>
              </a:rPr>
              <a:t> Techniques for Degenerative Lumbar Diseases Treatment, Low Back Pain Pathogenesis and Treatment, Dr. Yoshihito Sakai (Ed.), ISBN: 978-953-51-0338-7, </a:t>
            </a:r>
            <a:r>
              <a:rPr lang="en-US" sz="1200" dirty="0" err="1">
                <a:latin typeface="+mn-lt"/>
              </a:rPr>
              <a:t>InTech</a:t>
            </a:r>
            <a:r>
              <a:rPr lang="en-US" sz="1200" dirty="0">
                <a:latin typeface="+mn-lt"/>
              </a:rPr>
              <a:t>, Available from: </a:t>
            </a:r>
            <a:r>
              <a:rPr lang="en-US" sz="1200" dirty="0" smtClean="0">
                <a:latin typeface="+mn-lt"/>
                <a:hlinkClick r:id="rId3"/>
              </a:rPr>
              <a:t>intechopen.com</a:t>
            </a:r>
            <a:endParaRPr lang="el-GR" sz="1200" dirty="0">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Οσφυϊκή Μοίρα</a:t>
            </a:r>
            <a:endParaRPr lang="el-GR" sz="3600" dirty="0"/>
          </a:p>
        </p:txBody>
      </p:sp>
      <p:sp>
        <p:nvSpPr>
          <p:cNvPr id="3" name="2 - Θέση περιεχομένου"/>
          <p:cNvSpPr>
            <a:spLocks noGrp="1"/>
          </p:cNvSpPr>
          <p:nvPr>
            <p:ph idx="1"/>
          </p:nvPr>
        </p:nvSpPr>
        <p:spPr>
          <a:xfrm>
            <a:off x="457200" y="1196752"/>
            <a:ext cx="8075240" cy="5040560"/>
          </a:xfrm>
        </p:spPr>
        <p:txBody>
          <a:bodyPr>
            <a:normAutofit/>
          </a:bodyPr>
          <a:lstStyle/>
          <a:p>
            <a:r>
              <a:rPr lang="el-GR" dirty="0" smtClean="0"/>
              <a:t>Η κινητικότητα στις διάφορες μοίρες της σπονδυλικής στήλης είναι αποτέλεσμα των επιμέρους κινήσεων των κινητικών μονάδων.</a:t>
            </a:r>
          </a:p>
          <a:p>
            <a:r>
              <a:rPr lang="el-GR" dirty="0" smtClean="0"/>
              <a:t>Στην </a:t>
            </a:r>
            <a:r>
              <a:rPr lang="el-GR" b="1" dirty="0" smtClean="0"/>
              <a:t>οσφυϊκή μοίρα</a:t>
            </a:r>
            <a:r>
              <a:rPr lang="el-GR" dirty="0" smtClean="0"/>
              <a:t>:</a:t>
            </a:r>
          </a:p>
          <a:p>
            <a:pPr lvl="1"/>
            <a:r>
              <a:rPr lang="el-GR" dirty="0" smtClean="0"/>
              <a:t>Οι αρθρικές επιφάνειες σχηματίζουν γωνία 90</a:t>
            </a:r>
            <a:r>
              <a:rPr lang="el-GR" baseline="30000" dirty="0" smtClean="0"/>
              <a:t>ο</a:t>
            </a:r>
            <a:r>
              <a:rPr lang="el-GR" dirty="0" smtClean="0"/>
              <a:t> με το εγκάρσιο επίπεδο και 45</a:t>
            </a:r>
            <a:r>
              <a:rPr lang="el-GR" baseline="30000" dirty="0" smtClean="0"/>
              <a:t>ο</a:t>
            </a:r>
            <a:r>
              <a:rPr lang="el-GR" dirty="0" smtClean="0"/>
              <a:t> με το μετωπιαίο επίπεδο.</a:t>
            </a:r>
          </a:p>
          <a:p>
            <a:pPr lvl="1"/>
            <a:r>
              <a:rPr lang="el-GR" dirty="0" smtClean="0"/>
              <a:t>Γίνεται κάμψη και έκταση. </a:t>
            </a:r>
            <a:endParaRPr lang="en-US" dirty="0" smtClean="0"/>
          </a:p>
          <a:p>
            <a:pPr lvl="1"/>
            <a:r>
              <a:rPr lang="en-US" dirty="0" smtClean="0"/>
              <a:t>H</a:t>
            </a:r>
            <a:r>
              <a:rPr lang="el-GR" dirty="0" smtClean="0"/>
              <a:t> λεκάνη με την κλίση της επαυξάνει την κίνηση του κορμού.</a:t>
            </a:r>
            <a:endParaRPr lang="en-US"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332656"/>
            <a:ext cx="8229600" cy="908720"/>
          </a:xfrm>
        </p:spPr>
        <p:txBody>
          <a:bodyPr>
            <a:normAutofit/>
          </a:bodyPr>
          <a:lstStyle/>
          <a:p>
            <a:r>
              <a:rPr lang="el-GR" sz="3600" dirty="0" smtClean="0"/>
              <a:t>Κάμψη Οσφυϊκής Μοίρας</a:t>
            </a:r>
            <a:endParaRPr lang="el-GR" sz="36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pic>
        <p:nvPicPr>
          <p:cNvPr id="5" name="Picture 6" descr="• Flexion generates compression forces on&#10;anterior side of disc tending to migrate nucleus&#10;pulposus posteriorly&#10;• Limited ..."/>
          <p:cNvPicPr>
            <a:picLocks noGrp="1" noChangeAspect="1" noChangeArrowheads="1"/>
          </p:cNvPicPr>
          <p:nvPr>
            <p:ph idx="1"/>
          </p:nvPr>
        </p:nvPicPr>
        <p:blipFill>
          <a:blip r:embed="rId2" cstate="print"/>
          <a:srcRect l="31041" t="26231" r="26301" b="24750"/>
          <a:stretch>
            <a:fillRect/>
          </a:stretch>
        </p:blipFill>
        <p:spPr bwMode="auto">
          <a:xfrm>
            <a:off x="611560" y="1556792"/>
            <a:ext cx="5040560" cy="4620514"/>
          </a:xfrm>
          <a:prstGeom prst="rect">
            <a:avLst/>
          </a:prstGeom>
          <a:noFill/>
          <a:ln w="38100">
            <a:solidFill>
              <a:srgbClr val="00B050"/>
            </a:solidFill>
          </a:ln>
        </p:spPr>
      </p:pic>
      <p:sp>
        <p:nvSpPr>
          <p:cNvPr id="6" name="5 - Ορθογώνιο"/>
          <p:cNvSpPr/>
          <p:nvPr/>
        </p:nvSpPr>
        <p:spPr>
          <a:xfrm>
            <a:off x="611560" y="1556792"/>
            <a:ext cx="2304256" cy="6480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solidFill>
                  <a:schemeClr val="tx1"/>
                </a:solidFill>
              </a:rPr>
              <a:t>Συμπίεση</a:t>
            </a:r>
            <a:endParaRPr lang="el-GR" sz="2800" dirty="0">
              <a:solidFill>
                <a:schemeClr val="tx1"/>
              </a:solidFill>
            </a:endParaRPr>
          </a:p>
        </p:txBody>
      </p:sp>
      <p:sp>
        <p:nvSpPr>
          <p:cNvPr id="7" name="6 - Ορθογώνιο"/>
          <p:cNvSpPr/>
          <p:nvPr/>
        </p:nvSpPr>
        <p:spPr>
          <a:xfrm>
            <a:off x="3995936" y="1556792"/>
            <a:ext cx="1656184" cy="5760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solidFill>
                  <a:schemeClr val="tx1"/>
                </a:solidFill>
              </a:rPr>
              <a:t>Διάταση</a:t>
            </a:r>
            <a:endParaRPr lang="el-GR" sz="2800" dirty="0">
              <a:solidFill>
                <a:schemeClr val="tx1"/>
              </a:solidFill>
            </a:endParaRPr>
          </a:p>
        </p:txBody>
      </p:sp>
      <p:sp>
        <p:nvSpPr>
          <p:cNvPr id="8" name="7 - Ορθογώνιο"/>
          <p:cNvSpPr/>
          <p:nvPr/>
        </p:nvSpPr>
        <p:spPr>
          <a:xfrm>
            <a:off x="611560" y="5013176"/>
            <a:ext cx="5040560" cy="120243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smtClean="0">
                <a:solidFill>
                  <a:schemeClr val="tx1"/>
                </a:solidFill>
              </a:rPr>
              <a:t>Κάμψη</a:t>
            </a:r>
          </a:p>
          <a:p>
            <a:pPr algn="ctr"/>
            <a:r>
              <a:rPr lang="el-GR" sz="2800" dirty="0" smtClean="0">
                <a:solidFill>
                  <a:schemeClr val="tx1"/>
                </a:solidFill>
              </a:rPr>
              <a:t> οσφυϊκή μοίρα</a:t>
            </a:r>
            <a:endParaRPr lang="el-GR" sz="2800" dirty="0">
              <a:solidFill>
                <a:schemeClr val="tx1"/>
              </a:solidFill>
            </a:endParaRPr>
          </a:p>
        </p:txBody>
      </p:sp>
      <p:sp>
        <p:nvSpPr>
          <p:cNvPr id="9" name="8 - Ορθογώνιο"/>
          <p:cNvSpPr/>
          <p:nvPr/>
        </p:nvSpPr>
        <p:spPr>
          <a:xfrm>
            <a:off x="5580112" y="5979660"/>
            <a:ext cx="158417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pic>
        <p:nvPicPr>
          <p:cNvPr id="10" name="Picture 4" descr="http://i1050.photobucket.com/albums/s401/dfeaton/perez_lumbar_d.jpg"/>
          <p:cNvPicPr>
            <a:picLocks noChangeAspect="1" noChangeArrowheads="1"/>
          </p:cNvPicPr>
          <p:nvPr/>
        </p:nvPicPr>
        <p:blipFill>
          <a:blip r:embed="rId4" cstate="print"/>
          <a:srcRect t="23100" r="47706" b="16606"/>
          <a:stretch>
            <a:fillRect/>
          </a:stretch>
        </p:blipFill>
        <p:spPr bwMode="auto">
          <a:xfrm>
            <a:off x="5940152" y="1556792"/>
            <a:ext cx="2917095" cy="2520280"/>
          </a:xfrm>
          <a:prstGeom prst="rect">
            <a:avLst/>
          </a:prstGeom>
          <a:noFill/>
          <a:ln>
            <a:solidFill>
              <a:srgbClr val="002060"/>
            </a:solidFill>
          </a:ln>
        </p:spPr>
      </p:pic>
      <p:sp>
        <p:nvSpPr>
          <p:cNvPr id="11" name="10 - Ορθογώνιο"/>
          <p:cNvSpPr/>
          <p:nvPr/>
        </p:nvSpPr>
        <p:spPr>
          <a:xfrm>
            <a:off x="7333407" y="4077072"/>
            <a:ext cx="1584684" cy="276999"/>
          </a:xfrm>
          <a:prstGeom prst="rect">
            <a:avLst/>
          </a:prstGeom>
        </p:spPr>
        <p:txBody>
          <a:bodyPr wrap="square">
            <a:spAutoFit/>
          </a:bodyPr>
          <a:lstStyle/>
          <a:p>
            <a:pPr algn="r"/>
            <a:r>
              <a:rPr lang="en-US" sz="1200" dirty="0" smtClean="0">
                <a:latin typeface="+mn-lt"/>
                <a:hlinkClick r:id="rId5"/>
              </a:rPr>
              <a:t>photobucket.com</a:t>
            </a:r>
            <a:endParaRPr lang="el-GR" sz="1200" dirty="0">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Έκταση Οσφυϊκής Μοίρας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pic>
        <p:nvPicPr>
          <p:cNvPr id="5" name="Picture 8" descr="2. Lumbar Extension&#10;• Increase in lumbar lordosis&#10;• Posterior tilting , gliding of superior vertebra&#10;• Lumbar extension re..."/>
          <p:cNvPicPr>
            <a:picLocks noGrp="1" noChangeAspect="1" noChangeArrowheads="1"/>
          </p:cNvPicPr>
          <p:nvPr>
            <p:ph idx="1"/>
          </p:nvPr>
        </p:nvPicPr>
        <p:blipFill>
          <a:blip r:embed="rId2" cstate="print"/>
          <a:srcRect l="45292" t="49923" r="3711" b="2124"/>
          <a:stretch>
            <a:fillRect/>
          </a:stretch>
        </p:blipFill>
        <p:spPr bwMode="auto">
          <a:xfrm>
            <a:off x="251520" y="1052736"/>
            <a:ext cx="7008894" cy="4948861"/>
          </a:xfrm>
          <a:prstGeom prst="rect">
            <a:avLst/>
          </a:prstGeom>
          <a:noFill/>
          <a:ln>
            <a:solidFill>
              <a:srgbClr val="333399"/>
            </a:solidFill>
          </a:ln>
        </p:spPr>
      </p:pic>
      <p:sp>
        <p:nvSpPr>
          <p:cNvPr id="7" name="6 - Ορθογώνιο"/>
          <p:cNvSpPr/>
          <p:nvPr/>
        </p:nvSpPr>
        <p:spPr>
          <a:xfrm>
            <a:off x="3347864" y="3933056"/>
            <a:ext cx="4104456" cy="252028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l-GR" sz="2400" dirty="0" smtClean="0"/>
              <a:t>Στην έκταση:</a:t>
            </a:r>
          </a:p>
          <a:p>
            <a:pPr marL="342900" indent="-342900">
              <a:buFont typeface="Wingdings" panose="05000000000000000000" pitchFamily="2" charset="2"/>
              <a:buChar char="§"/>
            </a:pPr>
            <a:r>
              <a:rPr lang="el-GR" sz="2400" dirty="0" smtClean="0"/>
              <a:t>μειώνεται η διάμετρος των σπονδυλικών τρημάτων,</a:t>
            </a:r>
          </a:p>
          <a:p>
            <a:pPr marL="342900" indent="-342900">
              <a:buFont typeface="Wingdings" panose="05000000000000000000" pitchFamily="2" charset="2"/>
              <a:buChar char="§"/>
            </a:pPr>
            <a:r>
              <a:rPr lang="el-GR" sz="2400" dirty="0" smtClean="0"/>
              <a:t>η συμπίεση του μεσοσπονδυλίου δίσκου φτάνει το 200% σε σχέση με την κάμψη.</a:t>
            </a:r>
            <a:endParaRPr lang="el-GR" sz="2400" dirty="0"/>
          </a:p>
        </p:txBody>
      </p:sp>
      <p:sp>
        <p:nvSpPr>
          <p:cNvPr id="8" name="7 - Ορθογώνιο"/>
          <p:cNvSpPr/>
          <p:nvPr/>
        </p:nvSpPr>
        <p:spPr>
          <a:xfrm>
            <a:off x="6156176" y="2420888"/>
            <a:ext cx="108012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3</a:t>
            </a:r>
            <a:endParaRPr lang="el-GR" dirty="0">
              <a:solidFill>
                <a:schemeClr val="tx1"/>
              </a:solidFill>
            </a:endParaRPr>
          </a:p>
        </p:txBody>
      </p:sp>
      <p:sp>
        <p:nvSpPr>
          <p:cNvPr id="9" name="8 - Ορθογώνιο"/>
          <p:cNvSpPr/>
          <p:nvPr/>
        </p:nvSpPr>
        <p:spPr>
          <a:xfrm>
            <a:off x="251520" y="3068960"/>
            <a:ext cx="2016224" cy="3456384"/>
          </a:xfrm>
          <a:prstGeom prst="rect">
            <a:avLst/>
          </a:prstGeom>
          <a:solidFill>
            <a:schemeClr val="bg1"/>
          </a:solidFill>
          <a:ln>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525" lvl="0" indent="-263525" fontAlgn="auto">
              <a:lnSpc>
                <a:spcPct val="112000"/>
              </a:lnSpc>
              <a:spcBef>
                <a:spcPts val="1200"/>
              </a:spcBef>
              <a:spcAft>
                <a:spcPts val="0"/>
              </a:spcAft>
              <a:buFont typeface="+mj-lt"/>
              <a:buAutoNum type="arabicPeriod"/>
              <a:defRPr/>
            </a:pPr>
            <a:r>
              <a:rPr lang="el-GR" sz="2200" dirty="0" smtClean="0">
                <a:solidFill>
                  <a:schemeClr val="tx1"/>
                </a:solidFill>
              </a:rPr>
              <a:t>Σπονδυλικό σώμα</a:t>
            </a:r>
          </a:p>
          <a:p>
            <a:pPr marL="263525" lvl="0" indent="-263525" fontAlgn="auto">
              <a:lnSpc>
                <a:spcPct val="112000"/>
              </a:lnSpc>
              <a:spcBef>
                <a:spcPts val="1200"/>
              </a:spcBef>
              <a:spcAft>
                <a:spcPts val="0"/>
              </a:spcAft>
              <a:buFont typeface="+mj-lt"/>
              <a:buAutoNum type="arabicPeriod"/>
              <a:defRPr/>
            </a:pPr>
            <a:r>
              <a:rPr lang="el-GR" sz="2200" dirty="0" err="1" smtClean="0">
                <a:solidFill>
                  <a:schemeClr val="tx1"/>
                </a:solidFill>
              </a:rPr>
              <a:t>Μεσοσπον</a:t>
            </a:r>
            <a:r>
              <a:rPr lang="el-GR" sz="2200" dirty="0" smtClean="0">
                <a:solidFill>
                  <a:schemeClr val="tx1"/>
                </a:solidFill>
              </a:rPr>
              <a:t>-</a:t>
            </a:r>
            <a:r>
              <a:rPr lang="el-GR" sz="2200" dirty="0" err="1" smtClean="0">
                <a:solidFill>
                  <a:schemeClr val="tx1"/>
                </a:solidFill>
              </a:rPr>
              <a:t>δύλιος</a:t>
            </a:r>
            <a:r>
              <a:rPr lang="el-GR" sz="2200" dirty="0" smtClean="0">
                <a:solidFill>
                  <a:schemeClr val="tx1"/>
                </a:solidFill>
              </a:rPr>
              <a:t> δίσκος </a:t>
            </a:r>
          </a:p>
          <a:p>
            <a:pPr marL="263525" lvl="0" indent="-263525" fontAlgn="auto">
              <a:lnSpc>
                <a:spcPct val="112000"/>
              </a:lnSpc>
              <a:spcBef>
                <a:spcPts val="1200"/>
              </a:spcBef>
              <a:spcAft>
                <a:spcPts val="0"/>
              </a:spcAft>
              <a:buFont typeface="+mj-lt"/>
              <a:buAutoNum type="arabicPeriod"/>
              <a:defRPr/>
            </a:pPr>
            <a:r>
              <a:rPr lang="el-GR" sz="2200" dirty="0" smtClean="0">
                <a:solidFill>
                  <a:schemeClr val="tx1"/>
                </a:solidFill>
              </a:rPr>
              <a:t>Σπονδυλικό τρήμα</a:t>
            </a:r>
            <a:endParaRPr lang="el-GR" sz="2200" dirty="0">
              <a:solidFill>
                <a:schemeClr val="tx1"/>
              </a:solidFill>
            </a:endParaRPr>
          </a:p>
        </p:txBody>
      </p:sp>
      <p:sp>
        <p:nvSpPr>
          <p:cNvPr id="10" name="9 - Ορθογώνιο"/>
          <p:cNvSpPr/>
          <p:nvPr/>
        </p:nvSpPr>
        <p:spPr>
          <a:xfrm>
            <a:off x="3347864" y="1556792"/>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1</a:t>
            </a:r>
            <a:endParaRPr lang="el-GR" dirty="0">
              <a:solidFill>
                <a:schemeClr val="tx1"/>
              </a:solidFill>
            </a:endParaRPr>
          </a:p>
        </p:txBody>
      </p:sp>
      <p:sp>
        <p:nvSpPr>
          <p:cNvPr id="11" name="10 - Ορθογώνιο"/>
          <p:cNvSpPr/>
          <p:nvPr/>
        </p:nvSpPr>
        <p:spPr>
          <a:xfrm>
            <a:off x="3419872" y="2204864"/>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2</a:t>
            </a:r>
            <a:endParaRPr lang="el-GR" dirty="0">
              <a:solidFill>
                <a:schemeClr val="tx1"/>
              </a:solidFill>
            </a:endParaRPr>
          </a:p>
        </p:txBody>
      </p:sp>
      <p:sp>
        <p:nvSpPr>
          <p:cNvPr id="12" name="11 - Ορθογώνιο"/>
          <p:cNvSpPr/>
          <p:nvPr/>
        </p:nvSpPr>
        <p:spPr>
          <a:xfrm>
            <a:off x="2262043" y="6021288"/>
            <a:ext cx="1152128" cy="288032"/>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pic>
        <p:nvPicPr>
          <p:cNvPr id="13" name="Picture 4" descr="http://i1050.photobucket.com/albums/s401/dfeaton/perez_lumbar_d.jpg"/>
          <p:cNvPicPr>
            <a:picLocks noChangeAspect="1" noChangeArrowheads="1"/>
          </p:cNvPicPr>
          <p:nvPr/>
        </p:nvPicPr>
        <p:blipFill>
          <a:blip r:embed="rId4" cstate="print"/>
          <a:srcRect l="51828" t="19427" b="16606"/>
          <a:stretch>
            <a:fillRect/>
          </a:stretch>
        </p:blipFill>
        <p:spPr bwMode="auto">
          <a:xfrm>
            <a:off x="6444207" y="908720"/>
            <a:ext cx="2532861" cy="2520280"/>
          </a:xfrm>
          <a:prstGeom prst="rect">
            <a:avLst/>
          </a:prstGeom>
          <a:noFill/>
          <a:ln>
            <a:solidFill>
              <a:srgbClr val="333399"/>
            </a:solidFill>
          </a:ln>
        </p:spPr>
      </p:pic>
      <p:sp>
        <p:nvSpPr>
          <p:cNvPr id="14" name="13 - Ορθογώνιο"/>
          <p:cNvSpPr/>
          <p:nvPr/>
        </p:nvSpPr>
        <p:spPr>
          <a:xfrm>
            <a:off x="7444868" y="3438395"/>
            <a:ext cx="1584684" cy="276999"/>
          </a:xfrm>
          <a:prstGeom prst="rect">
            <a:avLst/>
          </a:prstGeom>
        </p:spPr>
        <p:txBody>
          <a:bodyPr wrap="square">
            <a:spAutoFit/>
          </a:bodyPr>
          <a:lstStyle/>
          <a:p>
            <a:pPr algn="r"/>
            <a:r>
              <a:rPr lang="en-US" sz="1200" dirty="0" smtClean="0">
                <a:latin typeface="+mn-lt"/>
                <a:hlinkClick r:id="rId5"/>
              </a:rPr>
              <a:t>photobucket.com</a:t>
            </a:r>
            <a:endParaRPr lang="el-GR" sz="1200" dirty="0">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Θωρακική- Αυχενική Μοίρα</a:t>
            </a:r>
            <a:endParaRPr lang="el-GR" sz="3600" dirty="0"/>
          </a:p>
        </p:txBody>
      </p:sp>
      <p:sp>
        <p:nvSpPr>
          <p:cNvPr id="3" name="2 - Θέση περιεχομένου"/>
          <p:cNvSpPr>
            <a:spLocks noGrp="1"/>
          </p:cNvSpPr>
          <p:nvPr>
            <p:ph idx="1"/>
          </p:nvPr>
        </p:nvSpPr>
        <p:spPr>
          <a:xfrm>
            <a:off x="457200" y="1052736"/>
            <a:ext cx="8075240" cy="5184576"/>
          </a:xfrm>
        </p:spPr>
        <p:txBody>
          <a:bodyPr>
            <a:normAutofit lnSpcReduction="10000"/>
          </a:bodyPr>
          <a:lstStyle/>
          <a:p>
            <a:r>
              <a:rPr lang="el-GR" dirty="0" smtClean="0"/>
              <a:t>Στην </a:t>
            </a:r>
            <a:r>
              <a:rPr lang="el-GR" b="1" dirty="0" smtClean="0"/>
              <a:t>θωρακική μοίρα</a:t>
            </a:r>
            <a:r>
              <a:rPr lang="el-GR" dirty="0" smtClean="0"/>
              <a:t>:</a:t>
            </a:r>
          </a:p>
          <a:p>
            <a:pPr lvl="1"/>
            <a:r>
              <a:rPr lang="el-GR" dirty="0" smtClean="0"/>
              <a:t>Οι αρθρικές επιφάνειες σχηματίζουν γωνία 60</a:t>
            </a:r>
            <a:r>
              <a:rPr lang="el-GR" baseline="30000" dirty="0" smtClean="0"/>
              <a:t>ο</a:t>
            </a:r>
            <a:r>
              <a:rPr lang="el-GR" dirty="0" smtClean="0"/>
              <a:t> με το εγκάρσιο επίπεδο και 20</a:t>
            </a:r>
            <a:r>
              <a:rPr lang="el-GR" baseline="30000" dirty="0" smtClean="0"/>
              <a:t>ο</a:t>
            </a:r>
            <a:r>
              <a:rPr lang="el-GR" dirty="0" smtClean="0"/>
              <a:t> με το μετωπιαίο επίπεδο. </a:t>
            </a:r>
          </a:p>
          <a:p>
            <a:pPr lvl="1"/>
            <a:r>
              <a:rPr lang="el-GR" dirty="0" smtClean="0"/>
              <a:t>Γίνεται πλάγια κάμψη και στροφή.</a:t>
            </a:r>
            <a:endParaRPr lang="en-US" dirty="0" smtClean="0"/>
          </a:p>
          <a:p>
            <a:pPr lvl="1"/>
            <a:r>
              <a:rPr lang="en-US" dirty="0" smtClean="0"/>
              <a:t>O</a:t>
            </a:r>
            <a:r>
              <a:rPr lang="el-GR" dirty="0" smtClean="0"/>
              <a:t>ι πλευρές περιορίζουν την κίνηση .</a:t>
            </a:r>
          </a:p>
          <a:p>
            <a:r>
              <a:rPr lang="el-GR" dirty="0" smtClean="0"/>
              <a:t>Στην </a:t>
            </a:r>
            <a:r>
              <a:rPr lang="el-GR" b="1" dirty="0" smtClean="0"/>
              <a:t>αυχενική μοίρα</a:t>
            </a:r>
            <a:r>
              <a:rPr lang="el-GR" dirty="0" smtClean="0"/>
              <a:t>:</a:t>
            </a:r>
          </a:p>
          <a:p>
            <a:pPr lvl="1"/>
            <a:r>
              <a:rPr lang="el-GR" dirty="0" smtClean="0"/>
              <a:t>Οι αρθρικές επιφάνειες σχηματίζουν γωνία 45</a:t>
            </a:r>
            <a:r>
              <a:rPr lang="el-GR" baseline="30000" dirty="0" smtClean="0"/>
              <a:t>ο</a:t>
            </a:r>
            <a:r>
              <a:rPr lang="el-GR" dirty="0" smtClean="0"/>
              <a:t> με το εγκάρσιο επίπεδο και είναι παράλληλες με το μετωπιαίο επίπεδο. </a:t>
            </a:r>
          </a:p>
          <a:p>
            <a:pPr lvl="1"/>
            <a:r>
              <a:rPr lang="el-GR" dirty="0" smtClean="0"/>
              <a:t>Από τον Α3 έως και τον Α7 γίνεται κάμψη, έκταση, πλάγια κάμψη και στροφή.</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Σπόνδυλος</a:t>
            </a:r>
            <a:r>
              <a:rPr lang="el-GR" dirty="0" smtClean="0"/>
              <a:t> </a:t>
            </a:r>
            <a:r>
              <a:rPr lang="el-GR" sz="3200" b="0" dirty="0" smtClean="0"/>
              <a:t>1/2</a:t>
            </a:r>
            <a:endParaRPr lang="el-GR" sz="3200" b="0" dirty="0"/>
          </a:p>
        </p:txBody>
      </p:sp>
      <p:sp>
        <p:nvSpPr>
          <p:cNvPr id="3" name="2 - Θέση περιεχομένου"/>
          <p:cNvSpPr>
            <a:spLocks noGrp="1"/>
          </p:cNvSpPr>
          <p:nvPr>
            <p:ph idx="1"/>
          </p:nvPr>
        </p:nvSpPr>
        <p:spPr>
          <a:xfrm>
            <a:off x="323528" y="1196752"/>
            <a:ext cx="2952328" cy="4464496"/>
          </a:xfrm>
        </p:spPr>
        <p:txBody>
          <a:bodyPr>
            <a:normAutofit fontScale="92500"/>
          </a:bodyPr>
          <a:lstStyle/>
          <a:p>
            <a:r>
              <a:rPr lang="el-GR" sz="2600" dirty="0" smtClean="0"/>
              <a:t>Οι σπόνδυλοι ενώνονται μεταξύ τους με τους μεσοσπονδυλίους δίσκους και σχηματίζουν μια επιμήκη συνεχόμενη στήλη, την σπονδυλική στήλη.</a:t>
            </a:r>
          </a:p>
          <a:p>
            <a:pPr>
              <a:buNone/>
            </a:pP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sp>
        <p:nvSpPr>
          <p:cNvPr id="14" name="13 - Ορθογώνιο"/>
          <p:cNvSpPr/>
          <p:nvPr/>
        </p:nvSpPr>
        <p:spPr>
          <a:xfrm>
            <a:off x="3851920" y="5661248"/>
            <a:ext cx="129614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Ορθογώνιο"/>
          <p:cNvSpPr/>
          <p:nvPr/>
        </p:nvSpPr>
        <p:spPr>
          <a:xfrm>
            <a:off x="3635896" y="4437112"/>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p:cNvSpPr/>
          <p:nvPr/>
        </p:nvSpPr>
        <p:spPr>
          <a:xfrm>
            <a:off x="2970587" y="6525344"/>
            <a:ext cx="5849885"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2"/>
              </a:rPr>
              <a:t>ACDF oblique annotated </a:t>
            </a:r>
            <a:r>
              <a:rPr lang="en-US" sz="1200" dirty="0" err="1" smtClean="0">
                <a:latin typeface="+mn-lt"/>
                <a:hlinkClick r:id="rId2"/>
              </a:rPr>
              <a:t>english</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u="sng" dirty="0" err="1">
                <a:latin typeface="+mn-lt"/>
                <a:hlinkClick r:id="rId3" tooltip="User:Anuskafm"/>
              </a:rPr>
              <a:t>Anuskafm</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διαθέσιμο με άδεια</a:t>
            </a:r>
            <a:r>
              <a:rPr lang="en-US" sz="1200" dirty="0" smtClean="0">
                <a:solidFill>
                  <a:prstClr val="black">
                    <a:lumMod val="75000"/>
                    <a:lumOff val="25000"/>
                  </a:prstClr>
                </a:solidFill>
                <a:latin typeface="+mn-lt"/>
              </a:rPr>
              <a:t> </a:t>
            </a:r>
            <a:r>
              <a:rPr lang="en-US" sz="1200" dirty="0">
                <a:solidFill>
                  <a:prstClr val="black">
                    <a:lumMod val="75000"/>
                    <a:lumOff val="25000"/>
                  </a:prstClr>
                </a:solidFill>
                <a:latin typeface="+mn-lt"/>
                <a:hlinkClick r:id="rId4"/>
              </a:rPr>
              <a:t>CC BY-SA </a:t>
            </a:r>
            <a:r>
              <a:rPr lang="en-US" sz="1200" dirty="0" smtClean="0">
                <a:solidFill>
                  <a:prstClr val="black">
                    <a:lumMod val="75000"/>
                    <a:lumOff val="25000"/>
                  </a:prstClr>
                </a:solidFill>
                <a:latin typeface="+mn-lt"/>
                <a:hlinkClick r:id="rId4"/>
              </a:rPr>
              <a:t>3.0</a:t>
            </a:r>
            <a:endParaRPr lang="en-US" sz="1200" dirty="0">
              <a:solidFill>
                <a:prstClr val="black">
                  <a:lumMod val="75000"/>
                  <a:lumOff val="25000"/>
                </a:prstClr>
              </a:solidFill>
              <a:latin typeface="+mn-lt"/>
            </a:endParaRPr>
          </a:p>
        </p:txBody>
      </p:sp>
      <p:pic>
        <p:nvPicPr>
          <p:cNvPr id="19" name="Picture 5" descr="File:ACDF oblique annotated english.svg"/>
          <p:cNvPicPr>
            <a:picLocks noChangeAspect="1" noChangeArrowheads="1"/>
          </p:cNvPicPr>
          <p:nvPr/>
        </p:nvPicPr>
        <p:blipFill>
          <a:blip r:embed="rId5" cstate="print"/>
          <a:srcRect l="17139" t="4999" r="3938"/>
          <a:stretch>
            <a:fillRect/>
          </a:stretch>
        </p:blipFill>
        <p:spPr bwMode="auto">
          <a:xfrm>
            <a:off x="3270239" y="1124744"/>
            <a:ext cx="5250583" cy="5400600"/>
          </a:xfrm>
          <a:prstGeom prst="rect">
            <a:avLst/>
          </a:prstGeom>
          <a:noFill/>
          <a:ln w="9525">
            <a:noFill/>
            <a:miter lim="800000"/>
            <a:headEnd/>
            <a:tailEnd/>
          </a:ln>
        </p:spPr>
      </p:pic>
      <p:grpSp>
        <p:nvGrpSpPr>
          <p:cNvPr id="20" name="19 - Ομάδα"/>
          <p:cNvGrpSpPr/>
          <p:nvPr/>
        </p:nvGrpSpPr>
        <p:grpSpPr>
          <a:xfrm>
            <a:off x="3203848" y="2132856"/>
            <a:ext cx="2160240" cy="4104456"/>
            <a:chOff x="3203848" y="2132856"/>
            <a:chExt cx="2160240" cy="4104456"/>
          </a:xfrm>
        </p:grpSpPr>
        <p:pic>
          <p:nvPicPr>
            <p:cNvPr id="21" name="Picture 5" descr="File:ACDF oblique annotated english.svg"/>
            <p:cNvPicPr>
              <a:picLocks noChangeAspect="1" noChangeArrowheads="1"/>
            </p:cNvPicPr>
            <p:nvPr/>
          </p:nvPicPr>
          <p:blipFill>
            <a:blip r:embed="rId5" cstate="print"/>
            <a:srcRect l="17851" t="48426" r="69716" b="46145"/>
            <a:stretch>
              <a:fillRect/>
            </a:stretch>
          </p:blipFill>
          <p:spPr bwMode="auto">
            <a:xfrm>
              <a:off x="4283968" y="2276872"/>
              <a:ext cx="771925" cy="288032"/>
            </a:xfrm>
            <a:prstGeom prst="rect">
              <a:avLst/>
            </a:prstGeom>
            <a:noFill/>
            <a:ln w="9525">
              <a:noFill/>
              <a:miter lim="800000"/>
              <a:headEnd/>
              <a:tailEnd/>
            </a:ln>
          </p:spPr>
        </p:pic>
        <p:pic>
          <p:nvPicPr>
            <p:cNvPr id="22" name="Picture 5" descr="File:ACDF oblique annotated english.svg"/>
            <p:cNvPicPr>
              <a:picLocks noChangeAspect="1" noChangeArrowheads="1"/>
            </p:cNvPicPr>
            <p:nvPr/>
          </p:nvPicPr>
          <p:blipFill>
            <a:blip r:embed="rId5" cstate="print"/>
            <a:srcRect l="9177" t="48697" r="82241" b="47502"/>
            <a:stretch>
              <a:fillRect/>
            </a:stretch>
          </p:blipFill>
          <p:spPr bwMode="auto">
            <a:xfrm>
              <a:off x="4716016" y="2132856"/>
              <a:ext cx="499090" cy="203853"/>
            </a:xfrm>
            <a:prstGeom prst="rect">
              <a:avLst/>
            </a:prstGeom>
            <a:noFill/>
            <a:ln w="9525">
              <a:noFill/>
              <a:miter lim="800000"/>
              <a:headEnd/>
              <a:tailEnd/>
            </a:ln>
          </p:spPr>
        </p:pic>
        <p:pic>
          <p:nvPicPr>
            <p:cNvPr id="23" name="Picture 5" descr="File:ACDF oblique annotated english.svg"/>
            <p:cNvPicPr>
              <a:picLocks noChangeAspect="1" noChangeArrowheads="1"/>
            </p:cNvPicPr>
            <p:nvPr/>
          </p:nvPicPr>
          <p:blipFill>
            <a:blip r:embed="rId5" cstate="print"/>
            <a:srcRect l="324" t="49331" r="90785" b="47728"/>
            <a:stretch>
              <a:fillRect/>
            </a:stretch>
          </p:blipFill>
          <p:spPr bwMode="auto">
            <a:xfrm>
              <a:off x="4211960" y="2132856"/>
              <a:ext cx="509598" cy="144016"/>
            </a:xfrm>
            <a:prstGeom prst="rect">
              <a:avLst/>
            </a:prstGeom>
            <a:noFill/>
            <a:ln w="9525">
              <a:noFill/>
              <a:miter lim="800000"/>
              <a:headEnd/>
              <a:tailEnd/>
            </a:ln>
          </p:spPr>
        </p:pic>
        <p:pic>
          <p:nvPicPr>
            <p:cNvPr id="24" name="Picture 5" descr="File:ACDF oblique annotated english.svg"/>
            <p:cNvPicPr>
              <a:picLocks noChangeAspect="1" noChangeArrowheads="1"/>
            </p:cNvPicPr>
            <p:nvPr/>
          </p:nvPicPr>
          <p:blipFill>
            <a:blip r:embed="rId5" cstate="print"/>
            <a:srcRect l="17851" t="48426" r="74030" b="46145"/>
            <a:stretch>
              <a:fillRect/>
            </a:stretch>
          </p:blipFill>
          <p:spPr bwMode="auto">
            <a:xfrm>
              <a:off x="3563888" y="5013176"/>
              <a:ext cx="576064" cy="288032"/>
            </a:xfrm>
            <a:prstGeom prst="rect">
              <a:avLst/>
            </a:prstGeom>
            <a:noFill/>
            <a:ln w="9525">
              <a:noFill/>
              <a:miter lim="800000"/>
              <a:headEnd/>
              <a:tailEnd/>
            </a:ln>
          </p:spPr>
        </p:pic>
        <p:sp>
          <p:nvSpPr>
            <p:cNvPr id="25" name="13 - Ορθογώνιο"/>
            <p:cNvSpPr/>
            <p:nvPr/>
          </p:nvSpPr>
          <p:spPr>
            <a:xfrm>
              <a:off x="3851920" y="5661248"/>
              <a:ext cx="129614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6" name="Picture 5" descr="File:ACDF oblique annotated english.svg"/>
            <p:cNvPicPr>
              <a:picLocks noChangeAspect="1" noChangeArrowheads="1"/>
            </p:cNvPicPr>
            <p:nvPr/>
          </p:nvPicPr>
          <p:blipFill>
            <a:blip r:embed="rId5" cstate="print"/>
            <a:srcRect l="11594" t="83016" r="66668" b="5112"/>
            <a:stretch>
              <a:fillRect/>
            </a:stretch>
          </p:blipFill>
          <p:spPr bwMode="auto">
            <a:xfrm>
              <a:off x="4283968" y="5517232"/>
              <a:ext cx="1080120" cy="504056"/>
            </a:xfrm>
            <a:prstGeom prst="rect">
              <a:avLst/>
            </a:prstGeom>
            <a:noFill/>
            <a:ln w="9525">
              <a:noFill/>
              <a:miter lim="800000"/>
              <a:headEnd/>
              <a:tailEnd/>
            </a:ln>
          </p:spPr>
        </p:pic>
        <p:sp>
          <p:nvSpPr>
            <p:cNvPr id="27" name="15 - Ορθογώνιο"/>
            <p:cNvSpPr/>
            <p:nvPr/>
          </p:nvSpPr>
          <p:spPr>
            <a:xfrm>
              <a:off x="3203848" y="4653136"/>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8" name="Picture 5" descr="File:ACDF oblique annotated english.svg"/>
            <p:cNvPicPr>
              <a:picLocks noChangeAspect="1" noChangeArrowheads="1"/>
            </p:cNvPicPr>
            <p:nvPr/>
          </p:nvPicPr>
          <p:blipFill>
            <a:blip r:embed="rId5" cstate="print"/>
            <a:srcRect l="2128" t="67613" r="89362" b="27407"/>
            <a:stretch>
              <a:fillRect/>
            </a:stretch>
          </p:blipFill>
          <p:spPr bwMode="auto">
            <a:xfrm>
              <a:off x="3275856" y="4849520"/>
              <a:ext cx="576064" cy="307672"/>
            </a:xfrm>
            <a:prstGeom prst="rect">
              <a:avLst/>
            </a:prstGeom>
            <a:noFill/>
            <a:ln w="9525">
              <a:noFill/>
              <a:miter lim="800000"/>
              <a:headEnd/>
              <a:tailEnd/>
            </a:ln>
          </p:spPr>
        </p:pic>
        <p:sp>
          <p:nvSpPr>
            <p:cNvPr id="29" name="18 - Ορθογώνιο"/>
            <p:cNvSpPr/>
            <p:nvPr/>
          </p:nvSpPr>
          <p:spPr>
            <a:xfrm>
              <a:off x="3203848" y="5733256"/>
              <a:ext cx="100811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792088"/>
          </a:xfrm>
        </p:spPr>
        <p:txBody>
          <a:bodyPr>
            <a:normAutofit/>
          </a:bodyPr>
          <a:lstStyle/>
          <a:p>
            <a:r>
              <a:rPr lang="el-GR" sz="3600" dirty="0" smtClean="0"/>
              <a:t>Τροχιά Κίνησης </a:t>
            </a:r>
            <a:r>
              <a:rPr lang="el-GR" sz="3200" b="0" dirty="0" smtClean="0"/>
              <a:t>1/2 </a:t>
            </a:r>
            <a:endParaRPr lang="el-GR" sz="3200" b="0" dirty="0"/>
          </a:p>
        </p:txBody>
      </p:sp>
      <p:sp>
        <p:nvSpPr>
          <p:cNvPr id="3" name="2 - Θέση περιεχομένου"/>
          <p:cNvSpPr>
            <a:spLocks noGrp="1"/>
          </p:cNvSpPr>
          <p:nvPr>
            <p:ph idx="1"/>
          </p:nvPr>
        </p:nvSpPr>
        <p:spPr>
          <a:xfrm>
            <a:off x="251520" y="1124744"/>
            <a:ext cx="8568952" cy="5328592"/>
          </a:xfrm>
        </p:spPr>
        <p:txBody>
          <a:bodyPr>
            <a:normAutofit lnSpcReduction="10000"/>
          </a:bodyPr>
          <a:lstStyle/>
          <a:p>
            <a:r>
              <a:rPr lang="el-GR" b="1" dirty="0" smtClean="0"/>
              <a:t>Πλάγια Κάμψη:</a:t>
            </a:r>
          </a:p>
          <a:p>
            <a:pPr lvl="1"/>
            <a:r>
              <a:rPr lang="el-GR" dirty="0" smtClean="0"/>
              <a:t>Η μέγιστη τροχιά παρουσιάζεται στην θωρακική μοίρα.</a:t>
            </a:r>
          </a:p>
          <a:p>
            <a:pPr lvl="1"/>
            <a:r>
              <a:rPr lang="el-GR" dirty="0" smtClean="0"/>
              <a:t>Η μικρότερη τροχιά παρουσιάζεται στο </a:t>
            </a:r>
            <a:r>
              <a:rPr lang="el-GR" dirty="0" err="1" smtClean="0"/>
              <a:t>θωρακο</a:t>
            </a:r>
            <a:r>
              <a:rPr lang="el-GR" dirty="0" smtClean="0"/>
              <a:t>-οσφυϊκό επίπεδο.</a:t>
            </a:r>
          </a:p>
          <a:p>
            <a:r>
              <a:rPr lang="el-GR" b="1" dirty="0" smtClean="0"/>
              <a:t>Στροφή:</a:t>
            </a:r>
          </a:p>
          <a:p>
            <a:pPr lvl="1"/>
            <a:r>
              <a:rPr lang="el-GR" dirty="0" smtClean="0"/>
              <a:t>Η μεγαλύτερη τροχιά γίνεται στην ανώτερη θωρακική μοίρα, μέχρι 9</a:t>
            </a:r>
            <a:r>
              <a:rPr lang="el-GR" baseline="30000" dirty="0" smtClean="0"/>
              <a:t>ο</a:t>
            </a:r>
            <a:r>
              <a:rPr lang="el-GR" dirty="0" smtClean="0"/>
              <a:t>. Προς τα κάτω βαίνει μειούμενη, μέχρι 2</a:t>
            </a:r>
            <a:r>
              <a:rPr lang="el-GR" baseline="30000" dirty="0" smtClean="0"/>
              <a:t>ο</a:t>
            </a:r>
            <a:r>
              <a:rPr lang="el-GR" dirty="0" smtClean="0"/>
              <a:t>.</a:t>
            </a:r>
          </a:p>
          <a:p>
            <a:pPr lvl="1"/>
            <a:r>
              <a:rPr lang="el-GR" dirty="0" smtClean="0"/>
              <a:t>Η τροχιά στο </a:t>
            </a:r>
            <a:r>
              <a:rPr lang="el-GR" dirty="0" err="1" smtClean="0"/>
              <a:t>θωρακο</a:t>
            </a:r>
            <a:r>
              <a:rPr lang="el-GR" dirty="0" smtClean="0"/>
              <a:t>-οσφυϊκό επίπεδο αυξάνεται πάλι, περίπου 5</a:t>
            </a:r>
            <a:r>
              <a:rPr lang="el-GR" baseline="30000" dirty="0" smtClean="0"/>
              <a:t>ο</a:t>
            </a:r>
            <a:r>
              <a:rPr lang="el-GR" dirty="0" smtClean="0"/>
              <a:t>.</a:t>
            </a:r>
          </a:p>
          <a:p>
            <a:r>
              <a:rPr lang="el-GR" dirty="0" smtClean="0"/>
              <a:t>Σε φυσιολογικές δομές το κέντρο της κίνησης ευρίσκεται στον μεσοσπονδύλιο δίσκο. </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a:t>Τροχιά Κίνησης </a:t>
            </a:r>
            <a:r>
              <a:rPr lang="el-GR" sz="3200" b="0" dirty="0" smtClean="0"/>
              <a:t>2/2 </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pic>
        <p:nvPicPr>
          <p:cNvPr id="5" name="Picture 2" descr="• Bending forward- lumbar flexion (40⁰) followed by&#10;anterior tilting of pelvis at hip joint (70⁰)&#10;• Return to erect- poste..."/>
          <p:cNvPicPr>
            <a:picLocks noGrp="1" noChangeAspect="1" noChangeArrowheads="1"/>
          </p:cNvPicPr>
          <p:nvPr>
            <p:ph idx="1"/>
          </p:nvPr>
        </p:nvPicPr>
        <p:blipFill>
          <a:blip r:embed="rId2" cstate="print"/>
          <a:srcRect l="64353" t="35793" r="233"/>
          <a:stretch>
            <a:fillRect/>
          </a:stretch>
        </p:blipFill>
        <p:spPr bwMode="auto">
          <a:xfrm>
            <a:off x="5652120" y="1124744"/>
            <a:ext cx="3168352" cy="4312732"/>
          </a:xfrm>
          <a:prstGeom prst="rect">
            <a:avLst/>
          </a:prstGeom>
          <a:noFill/>
        </p:spPr>
      </p:pic>
      <p:pic>
        <p:nvPicPr>
          <p:cNvPr id="6" name="Picture 2" descr="• Bending forward- lumbar flexion (40⁰) followed by&#10;anterior tilting of pelvis at hip joint (70⁰)&#10;• Return to erect- poste..."/>
          <p:cNvPicPr>
            <a:picLocks noChangeAspect="1" noChangeArrowheads="1"/>
          </p:cNvPicPr>
          <p:nvPr/>
        </p:nvPicPr>
        <p:blipFill>
          <a:blip r:embed="rId2" cstate="print"/>
          <a:srcRect l="22914" t="39172" r="41567"/>
          <a:stretch>
            <a:fillRect/>
          </a:stretch>
        </p:blipFill>
        <p:spPr bwMode="auto">
          <a:xfrm>
            <a:off x="3779912" y="2708920"/>
            <a:ext cx="3024336" cy="3888432"/>
          </a:xfrm>
          <a:prstGeom prst="rect">
            <a:avLst/>
          </a:prstGeom>
          <a:noFill/>
        </p:spPr>
      </p:pic>
      <p:sp>
        <p:nvSpPr>
          <p:cNvPr id="8" name="7 - Ορθογώνιο"/>
          <p:cNvSpPr/>
          <p:nvPr/>
        </p:nvSpPr>
        <p:spPr>
          <a:xfrm>
            <a:off x="6804248" y="5445224"/>
            <a:ext cx="1872208"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9" name="2 - Θέση περιεχομένου"/>
          <p:cNvSpPr txBox="1">
            <a:spLocks/>
          </p:cNvSpPr>
          <p:nvPr/>
        </p:nvSpPr>
        <p:spPr>
          <a:xfrm>
            <a:off x="323528" y="1052736"/>
            <a:ext cx="3384376" cy="53285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Κ</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άμψη - Έκταση:</a:t>
            </a:r>
          </a:p>
          <a:p>
            <a:pPr marL="534988" marR="0" lvl="1" indent="-285750" algn="l" defTabSz="914400" rtl="0" eaLnBrk="1" fontAlgn="auto" latinLnBrk="0" hangingPunct="1">
              <a:lnSpc>
                <a:spcPct val="112000"/>
              </a:lnSpc>
              <a:spcBef>
                <a:spcPts val="1200"/>
              </a:spcBef>
              <a:spcAft>
                <a:spcPts val="0"/>
              </a:spcAft>
              <a:buClrTx/>
              <a:buSzTx/>
              <a:buFont typeface="Wingdings" panose="05000000000000000000"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Η τροχιά βαίνει αυξανόμενη από τον πρώτο μέχρι τον δωδέκατο θωρακικό σπόνδυλο, από 4</a:t>
            </a:r>
            <a:r>
              <a:rPr kumimoji="0" lang="el-GR" sz="2400" b="0" i="0" u="none" strike="noStrike" kern="1200" cap="none" spc="0" normalizeH="0" baseline="30000" noProof="0" dirty="0" smtClean="0">
                <a:ln>
                  <a:noFill/>
                </a:ln>
                <a:solidFill>
                  <a:schemeClr val="tx1"/>
                </a:solidFill>
                <a:effectLst/>
                <a:uLnTx/>
                <a:uFillTx/>
                <a:latin typeface="+mn-lt"/>
                <a:ea typeface="+mn-ea"/>
                <a:cs typeface="+mn-cs"/>
              </a:rPr>
              <a:t>ο</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έως 12</a:t>
            </a:r>
            <a:r>
              <a:rPr kumimoji="0" lang="el-GR" sz="2400" b="0" i="0" u="none" strike="noStrike" kern="1200" cap="none" spc="0" normalizeH="0" baseline="30000" noProof="0" dirty="0" smtClean="0">
                <a:ln>
                  <a:noFill/>
                </a:ln>
                <a:solidFill>
                  <a:schemeClr val="tx1"/>
                </a:solidFill>
                <a:effectLst/>
                <a:uLnTx/>
                <a:uFillTx/>
                <a:latin typeface="+mn-lt"/>
                <a:ea typeface="+mn-ea"/>
                <a:cs typeface="+mn-cs"/>
              </a:rPr>
              <a:t>ο</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p>
          <a:p>
            <a:pPr marL="534988" lvl="1" indent="-285750" fontAlgn="auto">
              <a:lnSpc>
                <a:spcPct val="112000"/>
              </a:lnSpc>
              <a:spcBef>
                <a:spcPts val="1200"/>
              </a:spcBef>
              <a:spcAft>
                <a:spcPts val="0"/>
              </a:spcAft>
              <a:buFont typeface="Wingdings" panose="05000000000000000000" pitchFamily="2" charset="2"/>
              <a:buChar char="§"/>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Στο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θωρακο</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-οσφυϊκό επίπεδο γίνεται η μέγιστη τροχιά,</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περίπου </a:t>
            </a:r>
            <a:r>
              <a:rPr lang="el-GR" sz="2400" dirty="0" smtClean="0">
                <a:latin typeface="+mn-lt"/>
              </a:rPr>
              <a:t>20</a:t>
            </a:r>
            <a:r>
              <a:rPr lang="el-GR" sz="2400" baseline="30000" dirty="0" smtClean="0">
                <a:latin typeface="+mn-lt"/>
              </a:rPr>
              <a:t>ο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a:t>
            </a:r>
            <a:r>
              <a:rPr kumimoji="0" lang="el-GR" sz="2400" b="0" i="0" u="none" strike="noStrike" kern="1200" cap="none" spc="0" normalizeH="0" baseline="30000" noProof="0" dirty="0" smtClean="0">
                <a:ln>
                  <a:noFill/>
                </a:ln>
                <a:solidFill>
                  <a:schemeClr val="tx1"/>
                </a:solidFill>
                <a:effectLst/>
                <a:uLnTx/>
                <a:uFillTx/>
                <a:latin typeface="+mn-lt"/>
                <a:ea typeface="+mn-ea"/>
                <a:cs typeface="+mn-cs"/>
              </a:rPr>
              <a:t>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9 - Ορθογώνιο"/>
          <p:cNvSpPr/>
          <p:nvPr/>
        </p:nvSpPr>
        <p:spPr>
          <a:xfrm>
            <a:off x="8172400" y="5013176"/>
            <a:ext cx="144016"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Φύλο - Ηλικία </a:t>
            </a:r>
            <a:endParaRPr lang="el-GR" sz="3600" dirty="0"/>
          </a:p>
        </p:txBody>
      </p:sp>
      <p:sp>
        <p:nvSpPr>
          <p:cNvPr id="3" name="2 - Θέση περιεχομένου"/>
          <p:cNvSpPr>
            <a:spLocks noGrp="1"/>
          </p:cNvSpPr>
          <p:nvPr>
            <p:ph idx="1"/>
          </p:nvPr>
        </p:nvSpPr>
        <p:spPr>
          <a:xfrm>
            <a:off x="467544" y="1124744"/>
            <a:ext cx="8424936" cy="1584176"/>
          </a:xfrm>
        </p:spPr>
        <p:txBody>
          <a:bodyPr>
            <a:normAutofit/>
          </a:bodyPr>
          <a:lstStyle/>
          <a:p>
            <a:r>
              <a:rPr lang="el-GR" dirty="0" smtClean="0"/>
              <a:t>Η τροχιά της κίνησης επηρεάζεται από το φύλο και την ηλικία.</a:t>
            </a:r>
          </a:p>
          <a:p>
            <a:pPr lvl="1"/>
            <a:r>
              <a:rPr lang="el-GR" b="1" dirty="0" smtClean="0"/>
              <a:t>Φύλο</a:t>
            </a:r>
            <a:r>
              <a:rPr lang="el-GR" dirty="0" smtClean="0"/>
              <a:t>. Οι άνδρες έχουν μεγαλύτερη κινητικότητα στην κάμψη-έκταση, ενώ οι γυναίκες στην πλάγια κάμψη. </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pic>
        <p:nvPicPr>
          <p:cNvPr id="5" name="Picture 3"/>
          <p:cNvPicPr>
            <a:picLocks noChangeAspect="1" noChangeArrowheads="1"/>
          </p:cNvPicPr>
          <p:nvPr/>
        </p:nvPicPr>
        <p:blipFill>
          <a:blip r:embed="rId3" cstate="print"/>
          <a:srcRect/>
          <a:stretch>
            <a:fillRect/>
          </a:stretch>
        </p:blipFill>
        <p:spPr>
          <a:xfrm>
            <a:off x="467544" y="2636912"/>
            <a:ext cx="6012160" cy="3682397"/>
          </a:xfrm>
          <a:prstGeom prst="rect">
            <a:avLst/>
          </a:prstGeom>
        </p:spPr>
      </p:pic>
      <p:sp>
        <p:nvSpPr>
          <p:cNvPr id="6" name="2 - Θέση περιεχομένου"/>
          <p:cNvSpPr txBox="1">
            <a:spLocks/>
          </p:cNvSpPr>
          <p:nvPr/>
        </p:nvSpPr>
        <p:spPr>
          <a:xfrm>
            <a:off x="6084168" y="2060848"/>
            <a:ext cx="2736304" cy="3456384"/>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tabLst/>
              <a:defRPr/>
            </a:pP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12000"/>
              </a:lnSpc>
              <a:spcBef>
                <a:spcPts val="1200"/>
              </a:spcBef>
              <a:spcAft>
                <a:spcPts val="0"/>
              </a:spcAft>
              <a:buClrTx/>
              <a:buSzTx/>
              <a:buFont typeface="Wingdings" panose="05000000000000000000" pitchFamily="2" charset="2"/>
              <a:buChar char="§"/>
              <a:tabLst/>
              <a:defRPr/>
            </a:pPr>
            <a:r>
              <a:rPr lang="el-GR" sz="2400" b="1" dirty="0" smtClean="0">
                <a:latin typeface="+mn-lt"/>
              </a:rPr>
              <a:t>Η</a:t>
            </a:r>
            <a:r>
              <a:rPr kumimoji="0" lang="el-GR" sz="2400" b="1" i="0" u="none" strike="noStrike" kern="1200" cap="none" spc="0" normalizeH="0" baseline="0" noProof="0" dirty="0" err="1" smtClean="0">
                <a:ln>
                  <a:noFill/>
                </a:ln>
                <a:solidFill>
                  <a:schemeClr val="tx1"/>
                </a:solidFill>
                <a:effectLst/>
                <a:uLnTx/>
                <a:uFillTx/>
                <a:latin typeface="+mn-lt"/>
                <a:ea typeface="+mn-ea"/>
                <a:cs typeface="+mn-cs"/>
              </a:rPr>
              <a:t>λικία</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a:t>
            </a:r>
            <a:r>
              <a:rPr kumimoji="0" lang="el-GR" sz="2400" b="1" i="0" u="none" strike="noStrike" kern="1200" cap="none" spc="0" normalizeH="0" noProof="0" dirty="0" smtClean="0">
                <a:ln>
                  <a:noFill/>
                </a:ln>
                <a:solidFill>
                  <a:schemeClr val="tx1"/>
                </a:solidFill>
                <a:effectLst/>
                <a:uLnTx/>
                <a:uFillTx/>
                <a:latin typeface="+mn-lt"/>
                <a:ea typeface="+mn-ea"/>
                <a:cs typeface="+mn-cs"/>
              </a:rPr>
              <a:t> </a:t>
            </a:r>
            <a:r>
              <a:rPr lang="el-GR" sz="2400" dirty="0" smtClean="0">
                <a:latin typeface="+mn-lt"/>
              </a:rPr>
              <a:t>Η τροχιά ε</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λαττώνεται</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κατά 50% από την νεότητα μέχρι την τρίτη ηλικία.</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6 - Ορθογώνιο"/>
          <p:cNvSpPr/>
          <p:nvPr/>
        </p:nvSpPr>
        <p:spPr>
          <a:xfrm>
            <a:off x="0" y="6237312"/>
            <a:ext cx="6804248" cy="276999"/>
          </a:xfrm>
          <a:prstGeom prst="rect">
            <a:avLst/>
          </a:prstGeom>
        </p:spPr>
        <p:txBody>
          <a:bodyPr wrap="square">
            <a:spAutoFit/>
          </a:bodyPr>
          <a:lstStyle/>
          <a:p>
            <a:pPr algn="ctr"/>
            <a:r>
              <a:rPr lang="el-GR" sz="1200" dirty="0" smtClean="0">
                <a:latin typeface="+mn-lt"/>
                <a:hlinkClick r:id="rId4"/>
              </a:rPr>
              <a:t>spineuniverse.com</a:t>
            </a:r>
            <a:endParaRPr lang="el-GR" sz="1200" dirty="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Συνδεσμικές Δομές </a:t>
            </a:r>
            <a:r>
              <a:rPr lang="el-GR" sz="3200" b="0" dirty="0" smtClean="0"/>
              <a:t>1/2 </a:t>
            </a:r>
            <a:endParaRPr lang="el-GR" sz="3200" b="0" dirty="0"/>
          </a:p>
        </p:txBody>
      </p:sp>
      <p:sp>
        <p:nvSpPr>
          <p:cNvPr id="3" name="2 - Θέση περιεχομένου"/>
          <p:cNvSpPr>
            <a:spLocks noGrp="1"/>
          </p:cNvSpPr>
          <p:nvPr>
            <p:ph idx="1"/>
          </p:nvPr>
        </p:nvSpPr>
        <p:spPr>
          <a:xfrm>
            <a:off x="457200" y="1196752"/>
            <a:ext cx="8075240" cy="5040560"/>
          </a:xfrm>
        </p:spPr>
        <p:txBody>
          <a:bodyPr/>
          <a:lstStyle/>
          <a:p>
            <a:r>
              <a:rPr lang="el-GR" dirty="0" smtClean="0"/>
              <a:t>Στη κάμψη του κορμού, σε συνδυασμό με στροφή, τα φορτία είναι ιδιαίτερα μεγάλα.</a:t>
            </a:r>
          </a:p>
          <a:p>
            <a:r>
              <a:rPr lang="el-GR" dirty="0" smtClean="0"/>
              <a:t>Η μέγιστη διάταση του αρθρικού θύλακα συμβαίνει στην στροφή. </a:t>
            </a:r>
          </a:p>
          <a:p>
            <a:r>
              <a:rPr lang="el-GR" dirty="0" smtClean="0"/>
              <a:t>Κάθε φορά ανάλογα με την κίνηση διατείνονται διαφορετικές συνδεσμικές δομές. </a:t>
            </a:r>
          </a:p>
          <a:p>
            <a:r>
              <a:rPr lang="el-GR" dirty="0" smtClean="0"/>
              <a:t>Οι συνδεσμικές κατασκευές </a:t>
            </a:r>
            <a:r>
              <a:rPr lang="en-US" dirty="0" smtClean="0"/>
              <a:t>(</a:t>
            </a:r>
            <a:r>
              <a:rPr lang="el-GR" dirty="0" smtClean="0"/>
              <a:t>πλην του ωχρού συνδέσμου</a:t>
            </a:r>
            <a:r>
              <a:rPr lang="en-US" dirty="0" smtClean="0"/>
              <a:t>)</a:t>
            </a:r>
            <a:r>
              <a:rPr lang="el-GR" dirty="0" smtClean="0"/>
              <a:t>, έχοντας στη δομή τους μεγάλο ποσοστό κολλαγόνων ινών, δεν είναι ιδιαίτερα ελαστικές.</a:t>
            </a:r>
          </a:p>
          <a:p>
            <a:endParaRPr lang="el-GR"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Συνδεσμικές Δομές </a:t>
            </a:r>
            <a:r>
              <a:rPr lang="el-GR" sz="3200" b="0" dirty="0" smtClean="0"/>
              <a:t>2/2 </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pic>
        <p:nvPicPr>
          <p:cNvPr id="5" name="Picture 4" descr="LIGAMENTS&lt;br /&gt;"/>
          <p:cNvPicPr>
            <a:picLocks noGrp="1" noChangeAspect="1" noChangeArrowheads="1"/>
          </p:cNvPicPr>
          <p:nvPr>
            <p:ph idx="1"/>
          </p:nvPr>
        </p:nvPicPr>
        <p:blipFill>
          <a:blip r:embed="rId2" cstate="print"/>
          <a:srcRect l="16784" t="18568" r="14641" b="2857"/>
          <a:stretch>
            <a:fillRect/>
          </a:stretch>
        </p:blipFill>
        <p:spPr bwMode="auto">
          <a:xfrm>
            <a:off x="467544" y="940999"/>
            <a:ext cx="6696744" cy="5696082"/>
          </a:xfrm>
          <a:prstGeom prst="rect">
            <a:avLst/>
          </a:prstGeom>
          <a:noFill/>
          <a:ln w="57150">
            <a:solidFill>
              <a:schemeClr val="accent1">
                <a:lumMod val="50000"/>
              </a:schemeClr>
            </a:solidFill>
          </a:ln>
        </p:spPr>
      </p:pic>
      <p:sp>
        <p:nvSpPr>
          <p:cNvPr id="6" name="5 - Ορθογώνιο"/>
          <p:cNvSpPr/>
          <p:nvPr/>
        </p:nvSpPr>
        <p:spPr>
          <a:xfrm>
            <a:off x="7236296" y="6259456"/>
            <a:ext cx="1242392"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12" name="11 - Ορθογώνιο"/>
          <p:cNvSpPr/>
          <p:nvPr/>
        </p:nvSpPr>
        <p:spPr>
          <a:xfrm>
            <a:off x="5220072" y="1412776"/>
            <a:ext cx="1944216" cy="720080"/>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err="1" smtClean="0"/>
              <a:t>Μεσεγκάρσιοι</a:t>
            </a:r>
            <a:r>
              <a:rPr lang="el-GR" dirty="0" smtClean="0"/>
              <a:t> σύνδεσμοι</a:t>
            </a:r>
            <a:endParaRPr lang="el-GR" dirty="0"/>
          </a:p>
        </p:txBody>
      </p:sp>
      <p:sp>
        <p:nvSpPr>
          <p:cNvPr id="13" name="12 - Ορθογώνιο"/>
          <p:cNvSpPr/>
          <p:nvPr/>
        </p:nvSpPr>
        <p:spPr>
          <a:xfrm>
            <a:off x="5436096" y="5589240"/>
            <a:ext cx="1728192" cy="1008112"/>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Πρόσθιος επιμήκης </a:t>
            </a:r>
            <a:r>
              <a:rPr lang="el-GR" dirty="0" err="1" smtClean="0"/>
              <a:t>σύδεσμος</a:t>
            </a:r>
            <a:endParaRPr lang="el-GR" dirty="0"/>
          </a:p>
        </p:txBody>
      </p:sp>
      <p:sp>
        <p:nvSpPr>
          <p:cNvPr id="14" name="13 - Ορθογώνιο"/>
          <p:cNvSpPr/>
          <p:nvPr/>
        </p:nvSpPr>
        <p:spPr>
          <a:xfrm>
            <a:off x="5580112" y="2636912"/>
            <a:ext cx="1584176" cy="1008112"/>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Οπίσθιος επιμήκης </a:t>
            </a:r>
            <a:r>
              <a:rPr lang="el-GR" dirty="0" err="1" smtClean="0"/>
              <a:t>σύδεσμος</a:t>
            </a:r>
            <a:endParaRPr lang="el-GR" dirty="0"/>
          </a:p>
        </p:txBody>
      </p:sp>
      <p:sp>
        <p:nvSpPr>
          <p:cNvPr id="15" name="14 - Ορθογώνιο"/>
          <p:cNvSpPr/>
          <p:nvPr/>
        </p:nvSpPr>
        <p:spPr>
          <a:xfrm>
            <a:off x="1403648" y="980728"/>
            <a:ext cx="2736304" cy="360040"/>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err="1" smtClean="0"/>
              <a:t>Μεσεγκάρσιοι</a:t>
            </a:r>
            <a:r>
              <a:rPr lang="el-GR" dirty="0" smtClean="0"/>
              <a:t> σύνδεσμοι</a:t>
            </a:r>
            <a:endParaRPr lang="el-GR" dirty="0"/>
          </a:p>
        </p:txBody>
      </p:sp>
      <p:sp>
        <p:nvSpPr>
          <p:cNvPr id="16" name="15 - Ορθογώνιο"/>
          <p:cNvSpPr/>
          <p:nvPr/>
        </p:nvSpPr>
        <p:spPr>
          <a:xfrm>
            <a:off x="467544" y="3645024"/>
            <a:ext cx="1584176" cy="792088"/>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err="1" smtClean="0"/>
              <a:t>Μεσακάνθιοι</a:t>
            </a:r>
            <a:r>
              <a:rPr lang="el-GR" dirty="0" smtClean="0"/>
              <a:t> σύνδεσμοι</a:t>
            </a:r>
            <a:endParaRPr lang="el-GR" dirty="0"/>
          </a:p>
        </p:txBody>
      </p:sp>
      <p:sp>
        <p:nvSpPr>
          <p:cNvPr id="17" name="16 - Ορθογώνιο"/>
          <p:cNvSpPr/>
          <p:nvPr/>
        </p:nvSpPr>
        <p:spPr>
          <a:xfrm>
            <a:off x="467544" y="5733256"/>
            <a:ext cx="2592288" cy="504056"/>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err="1" smtClean="0"/>
              <a:t>Υπακάνθιοι</a:t>
            </a:r>
            <a:r>
              <a:rPr lang="el-GR" dirty="0" smtClean="0"/>
              <a:t> σύνδεσμοι</a:t>
            </a:r>
            <a:endParaRPr lang="el-GR" dirty="0"/>
          </a:p>
        </p:txBody>
      </p:sp>
      <p:sp>
        <p:nvSpPr>
          <p:cNvPr id="18" name="17 - Ορθογώνιο"/>
          <p:cNvSpPr/>
          <p:nvPr/>
        </p:nvSpPr>
        <p:spPr>
          <a:xfrm>
            <a:off x="467544" y="2204864"/>
            <a:ext cx="1656184" cy="864096"/>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Σύνδεσμοι του αρθρικού θύλακα</a:t>
            </a:r>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Ωχρός Σύνδεσμος</a:t>
            </a:r>
            <a:endParaRPr lang="el-GR" dirty="0"/>
          </a:p>
        </p:txBody>
      </p:sp>
      <p:sp>
        <p:nvSpPr>
          <p:cNvPr id="3" name="2 - Θέση περιεχομένου"/>
          <p:cNvSpPr>
            <a:spLocks noGrp="1"/>
          </p:cNvSpPr>
          <p:nvPr>
            <p:ph idx="1"/>
          </p:nvPr>
        </p:nvSpPr>
        <p:spPr>
          <a:xfrm>
            <a:off x="457200" y="1196752"/>
            <a:ext cx="8075240" cy="5040560"/>
          </a:xfrm>
        </p:spPr>
        <p:txBody>
          <a:bodyPr>
            <a:normAutofit/>
          </a:bodyPr>
          <a:lstStyle/>
          <a:p>
            <a:r>
              <a:rPr lang="el-GR" dirty="0" smtClean="0"/>
              <a:t>Ο ωχρός σύνδεσμος, που συνδέει δυο γειτονικούς σπονδύλους μεταξύ τους, αποτελεί εξαίρεση λόγω του μεγάλου ποσοστού </a:t>
            </a:r>
            <a:r>
              <a:rPr lang="el-GR" dirty="0" err="1" smtClean="0"/>
              <a:t>ελαστίνης</a:t>
            </a:r>
            <a:r>
              <a:rPr lang="el-GR" dirty="0" smtClean="0"/>
              <a:t>.</a:t>
            </a:r>
          </a:p>
          <a:p>
            <a:r>
              <a:rPr lang="el-GR" dirty="0" smtClean="0"/>
              <a:t>Κατά την κάμψη βραχύνεται, κατά την έκταση διατείνεται.</a:t>
            </a:r>
          </a:p>
          <a:p>
            <a:r>
              <a:rPr lang="el-GR" dirty="0" smtClean="0"/>
              <a:t>Ακόμη και όταν η σπονδυλική στήλη είναι σε ουδέτερη θέση, χάρις στις ελαστικές του ιδιότητες, είναι σε διαρκή διάταση.</a:t>
            </a:r>
          </a:p>
          <a:p>
            <a:r>
              <a:rPr lang="el-GR" dirty="0" smtClean="0"/>
              <a:t> Εξασφαλίζει προ- φόρτιση στον μεσοσπονδύλιο δίσκο εξυπηρετώντας έτσι, με τους επιμήκεις συνδέσμους, την εσωτερική σταθερότητα της σπονδυλικής στήλης.</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Επιμήκεις Σύνδεσμοι</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pic>
        <p:nvPicPr>
          <p:cNvPr id="6" name="Picture 4" descr=" Anterior longitudinal ligament&#10;is strong and well developed in&#10;this region&#10;Posterior Longitudinal Ligament&#10;is only a th..."/>
          <p:cNvPicPr>
            <a:picLocks noChangeAspect="1" noChangeArrowheads="1"/>
          </p:cNvPicPr>
          <p:nvPr/>
        </p:nvPicPr>
        <p:blipFill>
          <a:blip r:embed="rId3" cstate="print"/>
          <a:srcRect l="81204" t="54028" b="15124"/>
          <a:stretch>
            <a:fillRect/>
          </a:stretch>
        </p:blipFill>
        <p:spPr bwMode="auto">
          <a:xfrm>
            <a:off x="5509310" y="1556792"/>
            <a:ext cx="3634690" cy="4176464"/>
          </a:xfrm>
          <a:prstGeom prst="rect">
            <a:avLst/>
          </a:prstGeom>
          <a:noFill/>
        </p:spPr>
      </p:pic>
      <p:pic>
        <p:nvPicPr>
          <p:cNvPr id="7" name="Picture 4" descr=" Anterior longitudinal ligament&#10;is strong and well developed in&#10;this region&#10;Posterior Longitudinal Ligament&#10;is only a th..."/>
          <p:cNvPicPr>
            <a:picLocks noChangeAspect="1" noChangeArrowheads="1"/>
          </p:cNvPicPr>
          <p:nvPr/>
        </p:nvPicPr>
        <p:blipFill>
          <a:blip r:embed="rId3" cstate="print"/>
          <a:srcRect l="74684" r="10126" b="62032"/>
          <a:stretch>
            <a:fillRect/>
          </a:stretch>
        </p:blipFill>
        <p:spPr bwMode="auto">
          <a:xfrm>
            <a:off x="323528" y="1772816"/>
            <a:ext cx="2520280" cy="4410490"/>
          </a:xfrm>
          <a:prstGeom prst="rect">
            <a:avLst/>
          </a:prstGeom>
          <a:noFill/>
        </p:spPr>
      </p:pic>
      <p:sp>
        <p:nvSpPr>
          <p:cNvPr id="9" name="8 - Ορθογώνιο"/>
          <p:cNvSpPr/>
          <p:nvPr/>
        </p:nvSpPr>
        <p:spPr>
          <a:xfrm>
            <a:off x="395536" y="5517232"/>
            <a:ext cx="2448272" cy="57606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έκταση</a:t>
            </a:r>
            <a:endParaRPr lang="el-GR" dirty="0"/>
          </a:p>
        </p:txBody>
      </p:sp>
      <p:sp>
        <p:nvSpPr>
          <p:cNvPr id="11" name="10 - Ορθογώνιο"/>
          <p:cNvSpPr/>
          <p:nvPr/>
        </p:nvSpPr>
        <p:spPr>
          <a:xfrm>
            <a:off x="6228184" y="5445224"/>
            <a:ext cx="2448272" cy="57606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κάμψη</a:t>
            </a:r>
            <a:endParaRPr lang="el-GR" dirty="0"/>
          </a:p>
        </p:txBody>
      </p:sp>
      <p:sp>
        <p:nvSpPr>
          <p:cNvPr id="12" name="11 - Ορθογώνιο"/>
          <p:cNvSpPr/>
          <p:nvPr/>
        </p:nvSpPr>
        <p:spPr>
          <a:xfrm>
            <a:off x="395536" y="980728"/>
            <a:ext cx="7741368" cy="864096"/>
          </a:xfrm>
          <a:prstGeom prst="rect">
            <a:avLst/>
          </a:prstGeom>
          <a:ln>
            <a:solidFill>
              <a:srgbClr val="004A82"/>
            </a:solid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fontAlgn="auto">
              <a:lnSpc>
                <a:spcPct val="112000"/>
              </a:lnSpc>
              <a:spcBef>
                <a:spcPts val="1200"/>
              </a:spcBef>
              <a:spcAft>
                <a:spcPts val="0"/>
              </a:spcAft>
            </a:pPr>
            <a:r>
              <a:rPr lang="el-GR" sz="2400" dirty="0" smtClean="0">
                <a:solidFill>
                  <a:schemeClr val="tx1"/>
                </a:solidFill>
              </a:rPr>
              <a:t> </a:t>
            </a:r>
            <a:r>
              <a:rPr lang="el-GR" sz="2400" b="1" dirty="0" smtClean="0">
                <a:solidFill>
                  <a:schemeClr val="tx1"/>
                </a:solidFill>
              </a:rPr>
              <a:t>Πρόσθιος επιμήκης σύνδεσμος</a:t>
            </a:r>
            <a:r>
              <a:rPr lang="el-GR" sz="2400" dirty="0" smtClean="0">
                <a:solidFill>
                  <a:schemeClr val="tx1"/>
                </a:solidFill>
              </a:rPr>
              <a:t>. Ισχυρή συνδεσμική δομή. Στην έκταση διατείνεται. </a:t>
            </a:r>
          </a:p>
        </p:txBody>
      </p:sp>
      <p:sp>
        <p:nvSpPr>
          <p:cNvPr id="16" name="15 - Έλλειψη"/>
          <p:cNvSpPr/>
          <p:nvPr/>
        </p:nvSpPr>
        <p:spPr>
          <a:xfrm rot="17478132">
            <a:off x="4066807" y="2856226"/>
            <a:ext cx="2966147" cy="937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Ορθογώνιο"/>
          <p:cNvSpPr/>
          <p:nvPr/>
        </p:nvSpPr>
        <p:spPr>
          <a:xfrm>
            <a:off x="3563888" y="1916832"/>
            <a:ext cx="1944216" cy="4154984"/>
          </a:xfrm>
          <a:prstGeom prst="rect">
            <a:avLst/>
          </a:prstGeom>
          <a:ln>
            <a:solidFill>
              <a:srgbClr val="333399"/>
            </a:solidFill>
          </a:ln>
        </p:spPr>
        <p:txBody>
          <a:bodyPr wrap="square">
            <a:spAutoFit/>
          </a:bodyPr>
          <a:lstStyle/>
          <a:p>
            <a:r>
              <a:rPr lang="el-GR" sz="2400" b="1" dirty="0" smtClean="0">
                <a:latin typeface="+mn-lt"/>
              </a:rPr>
              <a:t>Οπίσθιος επιμήκης σύνδεσμος</a:t>
            </a:r>
            <a:r>
              <a:rPr lang="el-GR" sz="2400" dirty="0" smtClean="0">
                <a:latin typeface="+mn-lt"/>
              </a:rPr>
              <a:t>. Στο ύψος της οσφυϊκής μοίρας η συνδεσμική δομή είναι λεπτή. Στην κάμψη διατείνεται.</a:t>
            </a:r>
            <a:endParaRPr lang="el-GR" sz="2400" dirty="0">
              <a:latin typeface="+mn-lt"/>
            </a:endParaRPr>
          </a:p>
        </p:txBody>
      </p:sp>
      <p:sp>
        <p:nvSpPr>
          <p:cNvPr id="19" name="18 - Βέλος προς τα κάτω"/>
          <p:cNvSpPr/>
          <p:nvPr/>
        </p:nvSpPr>
        <p:spPr>
          <a:xfrm>
            <a:off x="2339752" y="184482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Δεξιό βέλος"/>
          <p:cNvSpPr/>
          <p:nvPr/>
        </p:nvSpPr>
        <p:spPr>
          <a:xfrm>
            <a:off x="5508104" y="22048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Ορθογώνιο"/>
          <p:cNvSpPr/>
          <p:nvPr/>
        </p:nvSpPr>
        <p:spPr>
          <a:xfrm>
            <a:off x="755576" y="6151852"/>
            <a:ext cx="1296144" cy="288032"/>
          </a:xfrm>
          <a:prstGeom prst="rect">
            <a:avLst/>
          </a:prstGeom>
        </p:spPr>
        <p:txBody>
          <a:bodyPr wrap="square">
            <a:spAutoFit/>
          </a:bodyPr>
          <a:lstStyle/>
          <a:p>
            <a:pPr algn="ctr"/>
            <a:r>
              <a:rPr lang="en-US" sz="1200" dirty="0" smtClean="0">
                <a:latin typeface="+mn-lt"/>
                <a:hlinkClick r:id="rId4"/>
              </a:rPr>
              <a:t>slideshare.net</a:t>
            </a:r>
            <a:endParaRPr lang="el-GR" sz="1200" dirty="0">
              <a:latin typeface="+mn-lt"/>
            </a:endParaRPr>
          </a:p>
        </p:txBody>
      </p:sp>
      <p:sp>
        <p:nvSpPr>
          <p:cNvPr id="15" name="14 - Ορθογώνιο"/>
          <p:cNvSpPr/>
          <p:nvPr/>
        </p:nvSpPr>
        <p:spPr>
          <a:xfrm>
            <a:off x="6732240" y="6052344"/>
            <a:ext cx="1296144" cy="288032"/>
          </a:xfrm>
          <a:prstGeom prst="rect">
            <a:avLst/>
          </a:prstGeom>
        </p:spPr>
        <p:txBody>
          <a:bodyPr wrap="square">
            <a:spAutoFit/>
          </a:bodyPr>
          <a:lstStyle/>
          <a:p>
            <a:pPr algn="ctr"/>
            <a:r>
              <a:rPr lang="en-US" sz="1200" dirty="0" smtClean="0">
                <a:latin typeface="+mn-lt"/>
                <a:hlinkClick r:id="rId4"/>
              </a:rPr>
              <a:t>slideshare.net</a:t>
            </a:r>
            <a:endParaRPr lang="el-GR" sz="1200" dirty="0">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Ιερολαγόνιες</a:t>
            </a:r>
            <a:r>
              <a:rPr lang="el-GR" dirty="0" smtClean="0"/>
              <a:t> αρθρώσεις</a:t>
            </a:r>
            <a:endParaRPr lang="el-GR" dirty="0"/>
          </a:p>
        </p:txBody>
      </p:sp>
      <p:sp>
        <p:nvSpPr>
          <p:cNvPr id="3" name="2 - Θέση περιεχομένου"/>
          <p:cNvSpPr>
            <a:spLocks noGrp="1"/>
          </p:cNvSpPr>
          <p:nvPr>
            <p:ph idx="1"/>
          </p:nvPr>
        </p:nvSpPr>
        <p:spPr>
          <a:xfrm>
            <a:off x="323527" y="1196752"/>
            <a:ext cx="4104455" cy="5040560"/>
          </a:xfrm>
        </p:spPr>
        <p:txBody>
          <a:bodyPr>
            <a:normAutofit lnSpcReduction="10000"/>
          </a:bodyPr>
          <a:lstStyle/>
          <a:p>
            <a:r>
              <a:rPr lang="el-GR" dirty="0" smtClean="0"/>
              <a:t>Οι </a:t>
            </a:r>
            <a:r>
              <a:rPr lang="el-GR" dirty="0" err="1" smtClean="0"/>
              <a:t>ιερολαγόνιες</a:t>
            </a:r>
            <a:r>
              <a:rPr lang="el-GR" dirty="0" smtClean="0"/>
              <a:t> αρθρώσεις:</a:t>
            </a:r>
          </a:p>
          <a:p>
            <a:pPr marL="630238" lvl="1"/>
            <a:r>
              <a:rPr lang="el-GR" dirty="0" smtClean="0"/>
              <a:t>Περιβάλλονται από παχιές συνδεσμικές δομές. </a:t>
            </a:r>
          </a:p>
          <a:p>
            <a:pPr marL="630238" lvl="1"/>
            <a:r>
              <a:rPr lang="el-GR" dirty="0" smtClean="0"/>
              <a:t>Η κινητικότητά τους είναι ελάχιστη.</a:t>
            </a:r>
          </a:p>
          <a:p>
            <a:pPr marL="630238" lvl="1"/>
            <a:r>
              <a:rPr lang="el-GR" dirty="0" smtClean="0"/>
              <a:t>Προστατεύουν τις μεσοσπονδύλιες αρθρώσεις αποσβεννύοντας τους κραδασμούς.</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pic>
        <p:nvPicPr>
          <p:cNvPr id="5" name="Picture 6" descr="Sacroiliac Joint Sacroiliac Ligaments Sacrum Ilium The superior lateral surface on either side of the sacrum articulates w..."/>
          <p:cNvPicPr>
            <a:picLocks noChangeAspect="1" noChangeArrowheads="1"/>
          </p:cNvPicPr>
          <p:nvPr/>
        </p:nvPicPr>
        <p:blipFill>
          <a:blip r:embed="rId2" cstate="print"/>
          <a:srcRect l="47260" t="39403" r="3156" b="3787"/>
          <a:stretch>
            <a:fillRect/>
          </a:stretch>
        </p:blipFill>
        <p:spPr bwMode="auto">
          <a:xfrm>
            <a:off x="4427983" y="1229028"/>
            <a:ext cx="4478001" cy="4078777"/>
          </a:xfrm>
          <a:prstGeom prst="rect">
            <a:avLst/>
          </a:prstGeom>
          <a:noFill/>
          <a:ln w="38100">
            <a:solidFill>
              <a:schemeClr val="accent4">
                <a:lumMod val="75000"/>
              </a:schemeClr>
            </a:solidFill>
          </a:ln>
        </p:spPr>
      </p:pic>
      <p:sp>
        <p:nvSpPr>
          <p:cNvPr id="7" name="6 - Έλλειψη"/>
          <p:cNvSpPr/>
          <p:nvPr/>
        </p:nvSpPr>
        <p:spPr>
          <a:xfrm>
            <a:off x="5210882" y="1196752"/>
            <a:ext cx="288032" cy="288032"/>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8" name="7 - Έλλειψη"/>
          <p:cNvSpPr/>
          <p:nvPr/>
        </p:nvSpPr>
        <p:spPr>
          <a:xfrm>
            <a:off x="6491155" y="1196752"/>
            <a:ext cx="351656" cy="302096"/>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9" name="8 - Έλλειψη"/>
          <p:cNvSpPr/>
          <p:nvPr/>
        </p:nvSpPr>
        <p:spPr>
          <a:xfrm>
            <a:off x="4427984" y="4149080"/>
            <a:ext cx="432048" cy="432048"/>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10" name="9 - Ορθογώνιο"/>
          <p:cNvSpPr/>
          <p:nvPr/>
        </p:nvSpPr>
        <p:spPr>
          <a:xfrm>
            <a:off x="7762344" y="5301208"/>
            <a:ext cx="138165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12" name="11 - Ορθογώνιο"/>
          <p:cNvSpPr/>
          <p:nvPr/>
        </p:nvSpPr>
        <p:spPr>
          <a:xfrm>
            <a:off x="4139952" y="4653136"/>
            <a:ext cx="1728192" cy="1296144"/>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l-GR" dirty="0" smtClean="0">
                <a:solidFill>
                  <a:schemeClr val="tx1"/>
                </a:solidFill>
              </a:rPr>
              <a:t>1.λαγόνιο οστό 2.</a:t>
            </a:r>
            <a:r>
              <a:rPr lang="el-GR" dirty="0" smtClean="0"/>
              <a:t>ιερό οστό 3.</a:t>
            </a:r>
            <a:r>
              <a:rPr lang="el-GR" dirty="0" smtClean="0">
                <a:solidFill>
                  <a:schemeClr val="tx1"/>
                </a:solidFill>
              </a:rPr>
              <a:t>ιερολαγόνιοι σύνδεσμοι</a:t>
            </a: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Πυελικός Δακτύλιος </a:t>
            </a:r>
            <a:r>
              <a:rPr lang="el-GR" sz="3200" b="0" dirty="0" smtClean="0"/>
              <a:t>1/2</a:t>
            </a:r>
            <a:endParaRPr lang="el-GR" sz="3200" b="0" dirty="0"/>
          </a:p>
        </p:txBody>
      </p:sp>
      <p:sp>
        <p:nvSpPr>
          <p:cNvPr id="3" name="2 - Θέση περιεχομένου"/>
          <p:cNvSpPr>
            <a:spLocks noGrp="1"/>
          </p:cNvSpPr>
          <p:nvPr>
            <p:ph idx="1"/>
          </p:nvPr>
        </p:nvSpPr>
        <p:spPr>
          <a:xfrm>
            <a:off x="457200" y="1196752"/>
            <a:ext cx="7859216" cy="5040560"/>
          </a:xfrm>
        </p:spPr>
        <p:txBody>
          <a:bodyPr/>
          <a:lstStyle/>
          <a:p>
            <a:r>
              <a:rPr lang="el-GR" dirty="0" smtClean="0"/>
              <a:t>Οι </a:t>
            </a:r>
            <a:r>
              <a:rPr lang="el-GR" dirty="0" err="1" smtClean="0"/>
              <a:t>ιερολαγόνιες</a:t>
            </a:r>
            <a:r>
              <a:rPr lang="el-GR" dirty="0" smtClean="0"/>
              <a:t> αρθρώσεις και η ηβική σύμφυση συνδέουν τα οστέινα τμήματα της πυελικής ζώνης (τα δύο ανώνυμα οστά) με το ιερό οστό και σχηματίζουν ένα σταθερό δακτύλιο, που ονομάζεται πυελικός δακτύλιος.</a:t>
            </a:r>
          </a:p>
          <a:p>
            <a:r>
              <a:rPr lang="el-GR" dirty="0" smtClean="0"/>
              <a:t>Η σταθερότητα του πυελικού δακτυλίου αποτελεί σημαντική προϋπόθεση για την μεταβίβαση του βάρους του κορμού στα κάτω άκρα. </a:t>
            </a:r>
          </a:p>
          <a:p>
            <a:pPr>
              <a:buNone/>
            </a:pPr>
            <a:endParaRPr lang="el-GR"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Πυελικός Δακτύλιος </a:t>
            </a:r>
            <a:r>
              <a:rPr lang="el-GR" sz="3200" b="0" dirty="0" smtClean="0"/>
              <a:t>2/2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pic>
        <p:nvPicPr>
          <p:cNvPr id="5" name="Picture 2" descr="File:Sobo 1909 208.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8319" b="2542"/>
          <a:stretch>
            <a:fillRect/>
          </a:stretch>
        </p:blipFill>
        <p:spPr bwMode="auto">
          <a:xfrm>
            <a:off x="467544" y="1077566"/>
            <a:ext cx="7920880" cy="5189543"/>
          </a:xfrm>
          <a:prstGeom prst="rect">
            <a:avLst/>
          </a:prstGeom>
          <a:noFill/>
          <a:extLst>
            <a:ext uri="{909E8E84-426E-40DD-AFC4-6F175D3DCCD1}">
              <a14:hiddenFill xmlns:a14="http://schemas.microsoft.com/office/drawing/2010/main">
                <a:solidFill>
                  <a:srgbClr val="FFFFFF"/>
                </a:solidFill>
              </a14:hiddenFill>
            </a:ext>
          </a:extLst>
        </p:spPr>
      </p:pic>
      <p:sp>
        <p:nvSpPr>
          <p:cNvPr id="7" name="6 - Ορθογώνιο"/>
          <p:cNvSpPr/>
          <p:nvPr/>
        </p:nvSpPr>
        <p:spPr>
          <a:xfrm>
            <a:off x="251520" y="1268760"/>
            <a:ext cx="3168352" cy="288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Πρόσθιος </a:t>
            </a:r>
            <a:r>
              <a:rPr lang="el-GR" sz="1400" dirty="0" err="1" smtClean="0"/>
              <a:t>ιερολαγόνιος</a:t>
            </a:r>
            <a:r>
              <a:rPr lang="el-GR" sz="1400" dirty="0" smtClean="0"/>
              <a:t> σύνδεσμος</a:t>
            </a:r>
            <a:endParaRPr lang="el-GR" sz="1400" dirty="0"/>
          </a:p>
        </p:txBody>
      </p:sp>
      <p:sp>
        <p:nvSpPr>
          <p:cNvPr id="8" name="7 - Ορθογώνιο"/>
          <p:cNvSpPr/>
          <p:nvPr/>
        </p:nvSpPr>
        <p:spPr>
          <a:xfrm>
            <a:off x="1259632" y="1052736"/>
            <a:ext cx="2448272" cy="2160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Τέταρτος οσφυϊκός σπόνδυλος</a:t>
            </a:r>
            <a:endParaRPr lang="el-GR" sz="1400" dirty="0"/>
          </a:p>
        </p:txBody>
      </p:sp>
      <p:sp>
        <p:nvSpPr>
          <p:cNvPr id="9" name="8 - Ορθογώνιο"/>
          <p:cNvSpPr/>
          <p:nvPr/>
        </p:nvSpPr>
        <p:spPr>
          <a:xfrm>
            <a:off x="5508104" y="1340768"/>
            <a:ext cx="2448272" cy="2160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Οσφυολαγόνιος σύνδεσμος</a:t>
            </a:r>
            <a:endParaRPr lang="el-GR" sz="1400" dirty="0"/>
          </a:p>
        </p:txBody>
      </p:sp>
      <p:sp>
        <p:nvSpPr>
          <p:cNvPr id="11" name="10 - Ορθογώνιο"/>
          <p:cNvSpPr/>
          <p:nvPr/>
        </p:nvSpPr>
        <p:spPr>
          <a:xfrm>
            <a:off x="4860032" y="1052736"/>
            <a:ext cx="2844824" cy="2160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 Πρόσθιος επιμήκης σύνδεσμος</a:t>
            </a:r>
            <a:endParaRPr lang="el-GR" sz="1400" dirty="0"/>
          </a:p>
        </p:txBody>
      </p:sp>
      <p:sp>
        <p:nvSpPr>
          <p:cNvPr id="12" name="11 - Ορθογώνιο"/>
          <p:cNvSpPr/>
          <p:nvPr/>
        </p:nvSpPr>
        <p:spPr>
          <a:xfrm>
            <a:off x="7020272" y="3068960"/>
            <a:ext cx="1368152" cy="5760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Αρθρικός θύλακας ισχίου</a:t>
            </a:r>
            <a:endParaRPr lang="el-GR" sz="1400" dirty="0"/>
          </a:p>
        </p:txBody>
      </p:sp>
      <p:sp>
        <p:nvSpPr>
          <p:cNvPr id="13" name="12 - Ορθογώνιο"/>
          <p:cNvSpPr/>
          <p:nvPr/>
        </p:nvSpPr>
        <p:spPr>
          <a:xfrm>
            <a:off x="7164288" y="3645024"/>
            <a:ext cx="1440160"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err="1" smtClean="0"/>
              <a:t>Λαγονομηρικός</a:t>
            </a:r>
            <a:r>
              <a:rPr lang="el-GR" sz="1400" dirty="0" smtClean="0"/>
              <a:t> σύνδεσμος</a:t>
            </a:r>
            <a:endParaRPr lang="el-GR" sz="1400" dirty="0"/>
          </a:p>
        </p:txBody>
      </p:sp>
      <p:sp>
        <p:nvSpPr>
          <p:cNvPr id="14" name="13 - Ορθογώνιο"/>
          <p:cNvSpPr/>
          <p:nvPr/>
        </p:nvSpPr>
        <p:spPr>
          <a:xfrm>
            <a:off x="2483768" y="5805264"/>
            <a:ext cx="1187624" cy="5040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Άνω ηβικός σύνδεσμος</a:t>
            </a:r>
            <a:endParaRPr lang="el-GR" sz="1400" dirty="0"/>
          </a:p>
        </p:txBody>
      </p:sp>
      <p:sp>
        <p:nvSpPr>
          <p:cNvPr id="15" name="14 - Ορθογώνιο"/>
          <p:cNvSpPr/>
          <p:nvPr/>
        </p:nvSpPr>
        <p:spPr>
          <a:xfrm>
            <a:off x="7236296" y="2420888"/>
            <a:ext cx="1224136"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Βουβωνικός σύνδεσμος</a:t>
            </a:r>
            <a:endParaRPr lang="el-GR" sz="1400" dirty="0"/>
          </a:p>
        </p:txBody>
      </p:sp>
      <p:sp>
        <p:nvSpPr>
          <p:cNvPr id="16" name="15 - Ορθογώνιο"/>
          <p:cNvSpPr/>
          <p:nvPr/>
        </p:nvSpPr>
        <p:spPr>
          <a:xfrm>
            <a:off x="467544" y="2636912"/>
            <a:ext cx="1259632" cy="5760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Πρόσθια άνω λαγόνια άκανθα</a:t>
            </a:r>
            <a:endParaRPr lang="el-GR" sz="1400" dirty="0"/>
          </a:p>
        </p:txBody>
      </p:sp>
      <p:sp>
        <p:nvSpPr>
          <p:cNvPr id="17" name="16 - Ορθογώνιο"/>
          <p:cNvSpPr/>
          <p:nvPr/>
        </p:nvSpPr>
        <p:spPr>
          <a:xfrm>
            <a:off x="395536" y="3645024"/>
            <a:ext cx="1512168" cy="5040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Μεγάλος </a:t>
            </a:r>
            <a:r>
              <a:rPr lang="el-GR" sz="1400" dirty="0" err="1" smtClean="0"/>
              <a:t>τροχαντήρας</a:t>
            </a:r>
            <a:endParaRPr lang="el-GR" sz="1400" dirty="0"/>
          </a:p>
        </p:txBody>
      </p:sp>
      <p:sp>
        <p:nvSpPr>
          <p:cNvPr id="18" name="17 - Ορθογώνιο"/>
          <p:cNvSpPr/>
          <p:nvPr/>
        </p:nvSpPr>
        <p:spPr>
          <a:xfrm>
            <a:off x="3851920" y="5661248"/>
            <a:ext cx="1656184"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Ηβική σύμφυση</a:t>
            </a:r>
            <a:endParaRPr lang="el-GR" sz="1400" dirty="0"/>
          </a:p>
        </p:txBody>
      </p:sp>
      <p:sp>
        <p:nvSpPr>
          <p:cNvPr id="19" name="18 - Ορθογώνιο"/>
          <p:cNvSpPr/>
          <p:nvPr/>
        </p:nvSpPr>
        <p:spPr>
          <a:xfrm>
            <a:off x="5508104" y="5733256"/>
            <a:ext cx="1080120"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err="1" smtClean="0"/>
              <a:t>Θυροειδής</a:t>
            </a:r>
            <a:r>
              <a:rPr lang="el-GR" sz="1400" dirty="0" smtClean="0"/>
              <a:t> υμένας</a:t>
            </a:r>
            <a:endParaRPr lang="el-GR" sz="1400" dirty="0"/>
          </a:p>
        </p:txBody>
      </p:sp>
      <p:sp>
        <p:nvSpPr>
          <p:cNvPr id="20" name="Ορθογώνιο 19"/>
          <p:cNvSpPr/>
          <p:nvPr/>
        </p:nvSpPr>
        <p:spPr>
          <a:xfrm>
            <a:off x="1259632" y="6381328"/>
            <a:ext cx="6840760"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Sobo 1909 </a:t>
            </a:r>
            <a:r>
              <a:rPr lang="en-US" sz="1200" dirty="0" smtClean="0">
                <a:latin typeface="+mn-lt"/>
                <a:hlinkClick r:id="rId3"/>
              </a:rPr>
              <a:t>208</a:t>
            </a:r>
            <a:r>
              <a:rPr lang="en-US" sz="1200" dirty="0" smtClean="0">
                <a:solidFill>
                  <a:prstClr val="black">
                    <a:lumMod val="75000"/>
                    <a:lumOff val="25000"/>
                  </a:prstClr>
                </a:solidFill>
                <a:latin typeface="+mn-lt"/>
              </a:rPr>
              <a:t>”, </a:t>
            </a:r>
            <a:r>
              <a:rPr lang="en-US" sz="1200" dirty="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n-US" sz="1200" dirty="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Σπόνδυλος </a:t>
            </a:r>
            <a:r>
              <a:rPr lang="el-GR" sz="3200" b="0" dirty="0" smtClean="0"/>
              <a:t>2/2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pic>
        <p:nvPicPr>
          <p:cNvPr id="5" name="Picture 2" descr="File:Cervical vertebra english.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835" t="4402" r="3670" b="6091"/>
          <a:stretch>
            <a:fillRect/>
          </a:stretch>
        </p:blipFill>
        <p:spPr bwMode="auto">
          <a:xfrm>
            <a:off x="251520" y="980728"/>
            <a:ext cx="8600825" cy="5093692"/>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763688" y="6250341"/>
            <a:ext cx="5849885"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Cervical vertebra </a:t>
            </a:r>
            <a:r>
              <a:rPr lang="en-US" sz="1200" dirty="0" err="1" smtClean="0">
                <a:latin typeface="+mn-lt"/>
                <a:hlinkClick r:id="rId3"/>
              </a:rPr>
              <a:t>english</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4" tooltip="User:Debivort (page does not exist)"/>
              </a:rPr>
              <a:t>Debivort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διαθέσιμο με άδεια</a:t>
            </a:r>
            <a:r>
              <a:rPr lang="en-US" sz="1200" dirty="0" smtClean="0">
                <a:solidFill>
                  <a:prstClr val="black">
                    <a:lumMod val="75000"/>
                    <a:lumOff val="25000"/>
                  </a:prstClr>
                </a:solidFill>
                <a:latin typeface="+mn-lt"/>
              </a:rPr>
              <a:t> </a:t>
            </a:r>
            <a:r>
              <a:rPr lang="en-US" sz="1200" dirty="0">
                <a:solidFill>
                  <a:prstClr val="black">
                    <a:lumMod val="75000"/>
                    <a:lumOff val="25000"/>
                  </a:prstClr>
                </a:solidFill>
                <a:latin typeface="+mn-lt"/>
                <a:hlinkClick r:id="rId5"/>
              </a:rPr>
              <a:t>CC BY-SA </a:t>
            </a:r>
            <a:r>
              <a:rPr lang="en-US" sz="1200" dirty="0" smtClean="0">
                <a:solidFill>
                  <a:prstClr val="black">
                    <a:lumMod val="75000"/>
                    <a:lumOff val="25000"/>
                  </a:prstClr>
                </a:solidFill>
                <a:latin typeface="+mn-lt"/>
                <a:hlinkClick r:id="rId5"/>
              </a:rPr>
              <a:t>3.0</a:t>
            </a:r>
            <a:endParaRPr lang="en-US" sz="1200" dirty="0">
              <a:solidFill>
                <a:prstClr val="black">
                  <a:lumMod val="75000"/>
                  <a:lumOff val="25000"/>
                </a:prstClr>
              </a:solidFill>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Ιερό Οστό</a:t>
            </a:r>
            <a:endParaRPr lang="el-GR" dirty="0"/>
          </a:p>
        </p:txBody>
      </p:sp>
      <p:sp>
        <p:nvSpPr>
          <p:cNvPr id="3" name="2 - Θέση περιεχομένου"/>
          <p:cNvSpPr>
            <a:spLocks noGrp="1"/>
          </p:cNvSpPr>
          <p:nvPr>
            <p:ph idx="1"/>
          </p:nvPr>
        </p:nvSpPr>
        <p:spPr>
          <a:xfrm>
            <a:off x="0" y="980728"/>
            <a:ext cx="4716016" cy="5544616"/>
          </a:xfrm>
        </p:spPr>
        <p:txBody>
          <a:bodyPr>
            <a:normAutofit/>
          </a:bodyPr>
          <a:lstStyle/>
          <a:p>
            <a:pPr lvl="1">
              <a:buFont typeface="Wingdings" pitchFamily="2" charset="2"/>
              <a:buChar char="Ø"/>
            </a:pPr>
            <a:r>
              <a:rPr lang="el-GR" dirty="0" smtClean="0"/>
              <a:t>Το ιερό οστό είναι ένα καθηλωμένο τμήμα του πυελικού δακτυλίου, που συμβάλλει ελάχιστα στον </a:t>
            </a:r>
            <a:r>
              <a:rPr lang="el-GR" dirty="0" err="1" smtClean="0"/>
              <a:t>ευθ</a:t>
            </a:r>
            <a:r>
              <a:rPr lang="el-GR" dirty="0" err="1"/>
              <a:t>ε</a:t>
            </a:r>
            <a:r>
              <a:rPr lang="el-GR" dirty="0" err="1" smtClean="0"/>
              <a:t>ιασμό</a:t>
            </a:r>
            <a:r>
              <a:rPr lang="el-GR" dirty="0" smtClean="0"/>
              <a:t> </a:t>
            </a:r>
            <a:r>
              <a:rPr lang="el-GR" dirty="0" smtClean="0"/>
              <a:t>της σπονδυλικής στήλης.</a:t>
            </a:r>
          </a:p>
          <a:p>
            <a:pPr lvl="1">
              <a:buFont typeface="Wingdings" pitchFamily="2" charset="2"/>
              <a:buChar char="Ø"/>
            </a:pPr>
            <a:r>
              <a:rPr lang="el-GR" dirty="0" smtClean="0"/>
              <a:t>Δημιουργείται μια χαρακτηριστική οξεία γωνία στη συμβολή της </a:t>
            </a:r>
            <a:r>
              <a:rPr lang="el-GR" dirty="0" err="1" smtClean="0"/>
              <a:t>προϊερής</a:t>
            </a:r>
            <a:r>
              <a:rPr lang="el-GR" dirty="0" smtClean="0"/>
              <a:t> σπονδυλικής στήλης με το ιερό οστό, η ιερά γωνία.</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
        <p:nvSpPr>
          <p:cNvPr id="6" name="2 - Θέση περιεχομένου"/>
          <p:cNvSpPr txBox="1">
            <a:spLocks/>
          </p:cNvSpPr>
          <p:nvPr/>
        </p:nvSpPr>
        <p:spPr>
          <a:xfrm>
            <a:off x="4743081" y="6021288"/>
            <a:ext cx="3672408" cy="43204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iadms.org</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4" name="16 - Ομάδα"/>
          <p:cNvGrpSpPr/>
          <p:nvPr/>
        </p:nvGrpSpPr>
        <p:grpSpPr>
          <a:xfrm>
            <a:off x="4491053" y="1052736"/>
            <a:ext cx="4617451" cy="4968552"/>
            <a:chOff x="4427984" y="836712"/>
            <a:chExt cx="4617451" cy="4968552"/>
          </a:xfrm>
        </p:grpSpPr>
        <p:pic>
          <p:nvPicPr>
            <p:cNvPr id="15" name="Picture 2" descr="https://www.iadms.org/associations/2991/files/TO1-Figure-3.jpg"/>
            <p:cNvPicPr>
              <a:picLocks noChangeAspect="1" noChangeArrowheads="1"/>
            </p:cNvPicPr>
            <p:nvPr/>
          </p:nvPicPr>
          <p:blipFill>
            <a:blip r:embed="rId4" cstate="print"/>
            <a:srcRect l="11809" t="5998" r="16025" b="4029"/>
            <a:stretch>
              <a:fillRect/>
            </a:stretch>
          </p:blipFill>
          <p:spPr bwMode="auto">
            <a:xfrm>
              <a:off x="4499992" y="1052736"/>
              <a:ext cx="4224469" cy="4752528"/>
            </a:xfrm>
            <a:prstGeom prst="rect">
              <a:avLst/>
            </a:prstGeom>
            <a:noFill/>
          </p:spPr>
        </p:pic>
        <p:sp>
          <p:nvSpPr>
            <p:cNvPr id="16" name="8 - Ορθογώνιο"/>
            <p:cNvSpPr/>
            <p:nvPr/>
          </p:nvSpPr>
          <p:spPr>
            <a:xfrm rot="19495204">
              <a:off x="6651292" y="1536671"/>
              <a:ext cx="2394143" cy="22442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smtClean="0"/>
                <a:t>Οσφυο</a:t>
              </a:r>
              <a:r>
                <a:rPr lang="el-GR" dirty="0" err="1"/>
                <a:t>ϊ</a:t>
              </a:r>
              <a:r>
                <a:rPr lang="el-GR" dirty="0" err="1" smtClean="0"/>
                <a:t>εράς</a:t>
              </a:r>
              <a:r>
                <a:rPr lang="el-GR" dirty="0" smtClean="0"/>
                <a:t> άρθρωσης </a:t>
              </a:r>
              <a:endParaRPr lang="el-GR" dirty="0"/>
            </a:p>
          </p:txBody>
        </p:sp>
        <p:grpSp>
          <p:nvGrpSpPr>
            <p:cNvPr id="17" name="14 - Ομάδα"/>
            <p:cNvGrpSpPr/>
            <p:nvPr/>
          </p:nvGrpSpPr>
          <p:grpSpPr>
            <a:xfrm>
              <a:off x="4644008" y="1124744"/>
              <a:ext cx="4176464" cy="4248472"/>
              <a:chOff x="4644008" y="1124744"/>
              <a:chExt cx="4176464" cy="4248472"/>
            </a:xfrm>
          </p:grpSpPr>
          <p:sp>
            <p:nvSpPr>
              <p:cNvPr id="19" name="6 - Ορθογώνιο"/>
              <p:cNvSpPr/>
              <p:nvPr/>
            </p:nvSpPr>
            <p:spPr>
              <a:xfrm>
                <a:off x="4644008" y="1124744"/>
                <a:ext cx="2304256" cy="50405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Πέμπτος οσφυϊκός σπόνδυλος</a:t>
                </a:r>
                <a:endParaRPr lang="el-GR" dirty="0"/>
              </a:p>
            </p:txBody>
          </p:sp>
          <p:sp>
            <p:nvSpPr>
              <p:cNvPr id="20" name="7 - Ορθογώνιο"/>
              <p:cNvSpPr/>
              <p:nvPr/>
            </p:nvSpPr>
            <p:spPr>
              <a:xfrm rot="19480701">
                <a:off x="6747400" y="1479555"/>
                <a:ext cx="1296144" cy="21602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Επίπεδο</a:t>
                </a:r>
                <a:endParaRPr lang="el-GR" dirty="0"/>
              </a:p>
            </p:txBody>
          </p:sp>
          <p:grpSp>
            <p:nvGrpSpPr>
              <p:cNvPr id="21" name="13 - Ομάδα"/>
              <p:cNvGrpSpPr/>
              <p:nvPr/>
            </p:nvGrpSpPr>
            <p:grpSpPr>
              <a:xfrm>
                <a:off x="5652120" y="2564904"/>
                <a:ext cx="3168352" cy="2808312"/>
                <a:chOff x="5652120" y="2564904"/>
                <a:chExt cx="3168352" cy="2808312"/>
              </a:xfrm>
            </p:grpSpPr>
            <p:sp>
              <p:nvSpPr>
                <p:cNvPr id="22" name="9 - Ορθογώνιο"/>
                <p:cNvSpPr/>
                <p:nvPr/>
              </p:nvSpPr>
              <p:spPr>
                <a:xfrm>
                  <a:off x="7308304" y="2564904"/>
                  <a:ext cx="1225152" cy="3600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Ιερό οστό </a:t>
                  </a:r>
                  <a:endParaRPr lang="el-GR" dirty="0"/>
                </a:p>
              </p:txBody>
            </p:sp>
            <p:sp>
              <p:nvSpPr>
                <p:cNvPr id="23" name="10 - Ορθογώνιο"/>
                <p:cNvSpPr/>
                <p:nvPr/>
              </p:nvSpPr>
              <p:spPr>
                <a:xfrm>
                  <a:off x="5652120" y="5013176"/>
                  <a:ext cx="1152128" cy="3600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Κόκκυγας </a:t>
                  </a:r>
                  <a:endParaRPr lang="el-GR" dirty="0"/>
                </a:p>
              </p:txBody>
            </p:sp>
            <p:sp>
              <p:nvSpPr>
                <p:cNvPr id="24" name="11 - Ορθογώνιο"/>
                <p:cNvSpPr/>
                <p:nvPr/>
              </p:nvSpPr>
              <p:spPr>
                <a:xfrm>
                  <a:off x="7524328" y="3284984"/>
                  <a:ext cx="1296144" cy="21602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Οριζόντιο </a:t>
                  </a:r>
                  <a:endParaRPr lang="el-GR" dirty="0"/>
                </a:p>
              </p:txBody>
            </p:sp>
            <p:sp>
              <p:nvSpPr>
                <p:cNvPr id="25" name="12 - Ορθογώνιο"/>
                <p:cNvSpPr/>
                <p:nvPr/>
              </p:nvSpPr>
              <p:spPr>
                <a:xfrm>
                  <a:off x="7812360" y="3573016"/>
                  <a:ext cx="972616" cy="21602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επίπεδο</a:t>
                  </a:r>
                  <a:endParaRPr lang="el-GR" dirty="0"/>
                </a:p>
              </p:txBody>
            </p:sp>
          </p:grpSp>
        </p:grpSp>
        <p:sp>
          <p:nvSpPr>
            <p:cNvPr id="18" name="15 - Ορθογώνιο"/>
            <p:cNvSpPr/>
            <p:nvPr/>
          </p:nvSpPr>
          <p:spPr>
            <a:xfrm>
              <a:off x="4427984" y="836712"/>
              <a:ext cx="4464496" cy="48965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Ιερά Γωνία</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pic>
        <p:nvPicPr>
          <p:cNvPr id="5" name="Picture 4" descr="SI Joint Fig. 8"/>
          <p:cNvPicPr>
            <a:picLocks noGrp="1" noChangeAspect="1" noChangeArrowheads="1"/>
          </p:cNvPicPr>
          <p:nvPr>
            <p:ph idx="1"/>
          </p:nvPr>
        </p:nvPicPr>
        <p:blipFill>
          <a:blip r:embed="rId3" cstate="print"/>
          <a:srcRect l="8820" t="5260" r="7787" b="34676"/>
          <a:stretch>
            <a:fillRect/>
          </a:stretch>
        </p:blipFill>
        <p:spPr bwMode="auto">
          <a:xfrm>
            <a:off x="395536" y="2852936"/>
            <a:ext cx="7277113" cy="3744416"/>
          </a:xfrm>
          <a:prstGeom prst="rect">
            <a:avLst/>
          </a:prstGeom>
          <a:noFill/>
          <a:ln>
            <a:solidFill>
              <a:srgbClr val="333399"/>
            </a:solidFill>
          </a:ln>
        </p:spPr>
      </p:pic>
      <p:sp>
        <p:nvSpPr>
          <p:cNvPr id="9" name="8 - Ορθογώνιο"/>
          <p:cNvSpPr/>
          <p:nvPr/>
        </p:nvSpPr>
        <p:spPr>
          <a:xfrm>
            <a:off x="395536" y="2852936"/>
            <a:ext cx="136815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κατακόρυφο επίπεδο </a:t>
            </a:r>
          </a:p>
        </p:txBody>
      </p:sp>
      <p:sp>
        <p:nvSpPr>
          <p:cNvPr id="13" name="12 - Ορθογώνιο"/>
          <p:cNvSpPr/>
          <p:nvPr/>
        </p:nvSpPr>
        <p:spPr>
          <a:xfrm>
            <a:off x="7380312" y="6237312"/>
            <a:ext cx="1584176" cy="276999"/>
          </a:xfrm>
          <a:prstGeom prst="rect">
            <a:avLst/>
          </a:prstGeom>
        </p:spPr>
        <p:txBody>
          <a:bodyPr wrap="square">
            <a:spAutoFit/>
          </a:bodyPr>
          <a:lstStyle/>
          <a:p>
            <a:pPr algn="ctr"/>
            <a:r>
              <a:rPr lang="en-US" sz="1200" dirty="0" smtClean="0">
                <a:latin typeface="+mn-lt"/>
                <a:hlinkClick r:id="rId4"/>
              </a:rPr>
              <a:t>slideshare.net</a:t>
            </a:r>
            <a:endParaRPr lang="el-GR" sz="1200" dirty="0">
              <a:latin typeface="+mn-lt"/>
            </a:endParaRPr>
          </a:p>
        </p:txBody>
      </p:sp>
      <p:sp>
        <p:nvSpPr>
          <p:cNvPr id="15" name="2 - Θέση περιεχομένου"/>
          <p:cNvSpPr txBox="1">
            <a:spLocks/>
          </p:cNvSpPr>
          <p:nvPr/>
        </p:nvSpPr>
        <p:spPr>
          <a:xfrm>
            <a:off x="0" y="836712"/>
            <a:ext cx="9144000" cy="1368152"/>
          </a:xfrm>
          <a:prstGeom prst="rect">
            <a:avLst/>
          </a:prstGeom>
        </p:spPr>
        <p:txBody>
          <a:bodyPr vert="horz" lIns="91440" tIns="45720" rIns="91440" bIns="45720" rtlCol="0">
            <a:normAutofit/>
          </a:bodyPr>
          <a:lstStyle/>
          <a:p>
            <a:pPr marL="342900" lvl="0" indent="-342900" fontAlgn="auto">
              <a:lnSpc>
                <a:spcPct val="112000"/>
              </a:lnSpc>
              <a:spcBef>
                <a:spcPts val="1200"/>
              </a:spcBef>
              <a:spcAft>
                <a:spcPts val="0"/>
              </a:spcAft>
              <a:buFont typeface="Wingdings" panose="05000000000000000000" pitchFamily="2" charset="2"/>
              <a:buChar char="Ø"/>
            </a:pPr>
            <a:r>
              <a:rPr lang="el-GR" sz="2400" noProof="0" dirty="0" smtClean="0">
                <a:latin typeface="+mn-lt"/>
              </a:rPr>
              <a:t>Ιερά ε</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ίναι η γωνία που σχηματίζεται μεταξύ του οριζοντίου επιπέδου και της άνω επιφάνειας του ιερού οστού. Το μέσο άνοιγμά της είναι</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lang="el-GR" sz="2400" dirty="0" smtClean="0">
                <a:latin typeface="+mn-lt"/>
              </a:rPr>
              <a:t>30</a:t>
            </a:r>
            <a:r>
              <a:rPr lang="el-GR" sz="2400" baseline="30000" dirty="0" smtClean="0">
                <a:latin typeface="+mn-lt"/>
              </a:rPr>
              <a:t>ο</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p>
        </p:txBody>
      </p:sp>
      <p:grpSp>
        <p:nvGrpSpPr>
          <p:cNvPr id="17" name="16 - Ομάδα"/>
          <p:cNvGrpSpPr/>
          <p:nvPr/>
        </p:nvGrpSpPr>
        <p:grpSpPr>
          <a:xfrm>
            <a:off x="2843808" y="1916832"/>
            <a:ext cx="4824536" cy="4608512"/>
            <a:chOff x="2843808" y="1916832"/>
            <a:chExt cx="4824536" cy="4608512"/>
          </a:xfrm>
        </p:grpSpPr>
        <p:sp>
          <p:nvSpPr>
            <p:cNvPr id="10" name="9 - Ορθογώνιο"/>
            <p:cNvSpPr/>
            <p:nvPr/>
          </p:nvSpPr>
          <p:spPr>
            <a:xfrm>
              <a:off x="6300192" y="2852936"/>
              <a:ext cx="136815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Οσφυϊκή λόρδωση</a:t>
              </a:r>
            </a:p>
          </p:txBody>
        </p:sp>
        <p:sp>
          <p:nvSpPr>
            <p:cNvPr id="11" name="10 - Ορθογώνιο"/>
            <p:cNvSpPr/>
            <p:nvPr/>
          </p:nvSpPr>
          <p:spPr>
            <a:xfrm>
              <a:off x="3203848" y="5661248"/>
              <a:ext cx="144016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dirty="0" smtClean="0"/>
                <a:t>Ηβική σύμφυση </a:t>
              </a:r>
            </a:p>
          </p:txBody>
        </p:sp>
        <p:pic>
          <p:nvPicPr>
            <p:cNvPr id="12" name="Picture 2" descr="3. Lumbosacral articulation&#10;• 5th lumbar vertebra and 1st sacral segment.&#10;• 1st sacral segment is inclined slightly anteri..."/>
            <p:cNvPicPr>
              <a:picLocks noChangeAspect="1" noChangeArrowheads="1"/>
            </p:cNvPicPr>
            <p:nvPr/>
          </p:nvPicPr>
          <p:blipFill>
            <a:blip r:embed="rId5" cstate="print"/>
            <a:srcRect l="36733" t="36300" r="36113" b="2147"/>
            <a:stretch>
              <a:fillRect/>
            </a:stretch>
          </p:blipFill>
          <p:spPr bwMode="auto">
            <a:xfrm flipH="1">
              <a:off x="2843808" y="1916832"/>
              <a:ext cx="1728192" cy="2494248"/>
            </a:xfrm>
            <a:prstGeom prst="rect">
              <a:avLst/>
            </a:prstGeom>
            <a:noFill/>
            <a:ln w="38100">
              <a:solidFill>
                <a:srgbClr val="333399"/>
              </a:solidFill>
            </a:ln>
          </p:spPr>
        </p:pic>
        <p:sp>
          <p:nvSpPr>
            <p:cNvPr id="16" name="15 - Ορθογώνιο"/>
            <p:cNvSpPr/>
            <p:nvPr/>
          </p:nvSpPr>
          <p:spPr>
            <a:xfrm>
              <a:off x="4355976" y="2132856"/>
              <a:ext cx="14401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Φυσιολογική Θέση</a:t>
              </a:r>
            </a:p>
          </p:txBody>
        </p:sp>
        <p:sp>
          <p:nvSpPr>
            <p:cNvPr id="19" name="18 - Έλλειψη"/>
            <p:cNvSpPr/>
            <p:nvPr/>
          </p:nvSpPr>
          <p:spPr>
            <a:xfrm>
              <a:off x="3131840" y="4581128"/>
              <a:ext cx="216024" cy="36004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dirty="0" smtClean="0">
                  <a:solidFill>
                    <a:srgbClr val="C00000"/>
                  </a:solidFill>
                </a:rPr>
                <a:t>&lt;</a:t>
              </a:r>
              <a:endParaRPr lang="el-GR" sz="2000" dirty="0">
                <a:solidFill>
                  <a:srgbClr val="C00000"/>
                </a:solidFill>
              </a:endParaRPr>
            </a:p>
          </p:txBody>
        </p:sp>
        <p:cxnSp>
          <p:nvCxnSpPr>
            <p:cNvPr id="25" name="24 - Ευθύγραμμο βέλος σύνδεσης"/>
            <p:cNvCxnSpPr/>
            <p:nvPr/>
          </p:nvCxnSpPr>
          <p:spPr>
            <a:xfrm flipH="1">
              <a:off x="3995936" y="3212976"/>
              <a:ext cx="1008112" cy="576064"/>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9" name="28 - Έλλειψη"/>
            <p:cNvSpPr/>
            <p:nvPr/>
          </p:nvSpPr>
          <p:spPr>
            <a:xfrm>
              <a:off x="4644008" y="2996952"/>
              <a:ext cx="792088"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30</a:t>
              </a:r>
              <a:r>
                <a:rPr lang="el-GR" baseline="30000" dirty="0" smtClean="0"/>
                <a:t>Ο</a:t>
              </a:r>
              <a:endParaRPr lang="el-GR"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0"/>
            <a:ext cx="8229600" cy="908720"/>
          </a:xfrm>
        </p:spPr>
        <p:txBody>
          <a:bodyPr>
            <a:normAutofit/>
          </a:bodyPr>
          <a:lstStyle/>
          <a:p>
            <a:r>
              <a:rPr lang="el-GR" sz="3600" dirty="0" smtClean="0"/>
              <a:t>Μέση Θέση Λεκάνης </a:t>
            </a:r>
            <a:endParaRPr lang="el-GR" sz="3600" dirty="0"/>
          </a:p>
        </p:txBody>
      </p:sp>
      <p:sp>
        <p:nvSpPr>
          <p:cNvPr id="3" name="2 - Θέση περιεχομένου"/>
          <p:cNvSpPr>
            <a:spLocks noGrp="1"/>
          </p:cNvSpPr>
          <p:nvPr>
            <p:ph idx="1"/>
          </p:nvPr>
        </p:nvSpPr>
        <p:spPr>
          <a:xfrm>
            <a:off x="539552" y="980728"/>
            <a:ext cx="3816424" cy="4608512"/>
          </a:xfrm>
        </p:spPr>
        <p:txBody>
          <a:bodyPr>
            <a:normAutofit/>
          </a:bodyPr>
          <a:lstStyle/>
          <a:p>
            <a:r>
              <a:rPr lang="el-GR" dirty="0" smtClean="0"/>
              <a:t>Η βάση του ιερού οστού έχει κλίση προς τα εμπρός και κάτω. </a:t>
            </a:r>
          </a:p>
          <a:p>
            <a:r>
              <a:rPr lang="el-GR" dirty="0" smtClean="0"/>
              <a:t>Η πρόσθια άνω λαγόνια άκανθα και η ηβική σύμφυση ευρίσκονται στο ίδιο κατακόρυφο επίπεδο.</a:t>
            </a:r>
          </a:p>
          <a:p>
            <a:r>
              <a:rPr lang="el-GR" dirty="0" smtClean="0"/>
              <a:t>Η ιερά γωνία είναι περίπου 30 μοίρες.</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pic>
        <p:nvPicPr>
          <p:cNvPr id="5" name="Picture 2" descr="pelvic_position.jpg"/>
          <p:cNvPicPr>
            <a:picLocks noChangeAspect="1" noChangeArrowheads="1"/>
          </p:cNvPicPr>
          <p:nvPr/>
        </p:nvPicPr>
        <p:blipFill>
          <a:blip r:embed="rId2" cstate="print"/>
          <a:srcRect l="43189" t="28630" r="40275" b="36474"/>
          <a:stretch>
            <a:fillRect/>
          </a:stretch>
        </p:blipFill>
        <p:spPr bwMode="auto">
          <a:xfrm>
            <a:off x="5076056" y="908720"/>
            <a:ext cx="3528392" cy="5470286"/>
          </a:xfrm>
          <a:prstGeom prst="rect">
            <a:avLst/>
          </a:prstGeom>
          <a:noFill/>
        </p:spPr>
      </p:pic>
      <p:sp>
        <p:nvSpPr>
          <p:cNvPr id="6" name="2 - Θέση περιεχομένου"/>
          <p:cNvSpPr txBox="1">
            <a:spLocks/>
          </p:cNvSpPr>
          <p:nvPr/>
        </p:nvSpPr>
        <p:spPr>
          <a:xfrm>
            <a:off x="4463988" y="6441761"/>
            <a:ext cx="4032448" cy="371615"/>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chiropracticforlife.com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7" name="18 - Ομάδα"/>
          <p:cNvGrpSpPr/>
          <p:nvPr/>
        </p:nvGrpSpPr>
        <p:grpSpPr>
          <a:xfrm>
            <a:off x="4572000" y="3356992"/>
            <a:ext cx="4104456" cy="3024336"/>
            <a:chOff x="4572000" y="3356992"/>
            <a:chExt cx="4104456" cy="3024336"/>
          </a:xfrm>
        </p:grpSpPr>
        <p:sp>
          <p:nvSpPr>
            <p:cNvPr id="25" name="24 - Ορθογώνιο"/>
            <p:cNvSpPr/>
            <p:nvPr/>
          </p:nvSpPr>
          <p:spPr>
            <a:xfrm>
              <a:off x="4572000" y="5949280"/>
              <a:ext cx="1152128" cy="432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σύμφυση</a:t>
              </a:r>
              <a:endParaRPr lang="el-GR" dirty="0"/>
            </a:p>
          </p:txBody>
        </p:sp>
        <p:grpSp>
          <p:nvGrpSpPr>
            <p:cNvPr id="8" name="29 - Ομάδα"/>
            <p:cNvGrpSpPr/>
            <p:nvPr/>
          </p:nvGrpSpPr>
          <p:grpSpPr>
            <a:xfrm>
              <a:off x="4572000" y="3356992"/>
              <a:ext cx="4104456" cy="2592288"/>
              <a:chOff x="4499992" y="3429000"/>
              <a:chExt cx="4104456" cy="2592288"/>
            </a:xfrm>
          </p:grpSpPr>
          <p:grpSp>
            <p:nvGrpSpPr>
              <p:cNvPr id="9" name="23 - Ομάδα"/>
              <p:cNvGrpSpPr/>
              <p:nvPr/>
            </p:nvGrpSpPr>
            <p:grpSpPr>
              <a:xfrm>
                <a:off x="5508104" y="3429000"/>
                <a:ext cx="3096344" cy="1008112"/>
                <a:chOff x="5508104" y="3429000"/>
                <a:chExt cx="3096344" cy="1008112"/>
              </a:xfrm>
            </p:grpSpPr>
            <p:sp>
              <p:nvSpPr>
                <p:cNvPr id="15" name="14 - Ισοσκελές τρίγωνο"/>
                <p:cNvSpPr/>
                <p:nvPr/>
              </p:nvSpPr>
              <p:spPr>
                <a:xfrm rot="15614969">
                  <a:off x="7292264" y="3217901"/>
                  <a:ext cx="580348" cy="14794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7" name="16 - Ευθεία γραμμή σύνδεσης"/>
                <p:cNvCxnSpPr/>
                <p:nvPr/>
              </p:nvCxnSpPr>
              <p:spPr>
                <a:xfrm flipV="1">
                  <a:off x="5508104" y="3429000"/>
                  <a:ext cx="3096344" cy="1008112"/>
                </a:xfrm>
                <a:prstGeom prst="line">
                  <a:avLst/>
                </a:prstGeom>
                <a:ln>
                  <a:noFill/>
                </a:ln>
              </p:spPr>
              <p:style>
                <a:lnRef idx="3">
                  <a:schemeClr val="accent6"/>
                </a:lnRef>
                <a:fillRef idx="0">
                  <a:schemeClr val="accent6"/>
                </a:fillRef>
                <a:effectRef idx="2">
                  <a:schemeClr val="accent6"/>
                </a:effectRef>
                <a:fontRef idx="minor">
                  <a:schemeClr val="tx1"/>
                </a:fontRef>
              </p:style>
            </p:cxnSp>
            <p:sp>
              <p:nvSpPr>
                <p:cNvPr id="23" name="22 - Έλλειψη"/>
                <p:cNvSpPr/>
                <p:nvPr/>
              </p:nvSpPr>
              <p:spPr>
                <a:xfrm>
                  <a:off x="7452320" y="3861048"/>
                  <a:ext cx="792088"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30</a:t>
                  </a:r>
                  <a:r>
                    <a:rPr lang="el-GR" baseline="30000" dirty="0" smtClean="0"/>
                    <a:t>Ο</a:t>
                  </a:r>
                  <a:r>
                    <a:rPr lang="el-GR" dirty="0" smtClean="0"/>
                    <a:t> </a:t>
                  </a:r>
                  <a:endParaRPr lang="el-GR" dirty="0"/>
                </a:p>
              </p:txBody>
            </p:sp>
          </p:grpSp>
          <p:sp>
            <p:nvSpPr>
              <p:cNvPr id="29" name="28 - Ορθογώνιο"/>
              <p:cNvSpPr/>
              <p:nvPr/>
            </p:nvSpPr>
            <p:spPr>
              <a:xfrm>
                <a:off x="4499992" y="5589240"/>
                <a:ext cx="792088" cy="432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Ηβική</a:t>
                </a:r>
                <a:endParaRPr lang="el-GR" dirty="0"/>
              </a:p>
            </p:txBody>
          </p:sp>
        </p:grpSp>
        <p:sp>
          <p:nvSpPr>
            <p:cNvPr id="31" name="30 - Ορθογώνιο"/>
            <p:cNvSpPr/>
            <p:nvPr/>
          </p:nvSpPr>
          <p:spPr>
            <a:xfrm>
              <a:off x="5076056" y="4221088"/>
              <a:ext cx="216024"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34" name="33 - Ευθεία γραμμή σύνδεσης"/>
            <p:cNvCxnSpPr/>
            <p:nvPr/>
          </p:nvCxnSpPr>
          <p:spPr>
            <a:xfrm flipV="1">
              <a:off x="5868144" y="3501008"/>
              <a:ext cx="2520280" cy="864096"/>
            </a:xfrm>
            <a:prstGeom prst="line">
              <a:avLst/>
            </a:prstGeom>
            <a:ln/>
          </p:spPr>
          <p:style>
            <a:lnRef idx="3">
              <a:schemeClr val="accent6"/>
            </a:lnRef>
            <a:fillRef idx="0">
              <a:schemeClr val="accent6"/>
            </a:fillRef>
            <a:effectRef idx="2">
              <a:schemeClr val="accent6"/>
            </a:effectRef>
            <a:fontRef idx="minor">
              <a:schemeClr val="tx1"/>
            </a:fontRef>
          </p:style>
        </p:cxnSp>
      </p:grpSp>
      <p:sp>
        <p:nvSpPr>
          <p:cNvPr id="20" name="19 - Ορθογώνιο"/>
          <p:cNvSpPr/>
          <p:nvPr/>
        </p:nvSpPr>
        <p:spPr>
          <a:xfrm>
            <a:off x="4572000" y="836712"/>
            <a:ext cx="3816424" cy="5544616"/>
          </a:xfrm>
          <a:prstGeom prst="rect">
            <a:avLst/>
          </a:prstGeom>
          <a:noFill/>
          <a:ln w="38100">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Οπίσθια Κλίση Λεκάνης</a:t>
            </a:r>
            <a:endParaRPr lang="el-GR" sz="3600" dirty="0"/>
          </a:p>
        </p:txBody>
      </p:sp>
      <p:sp>
        <p:nvSpPr>
          <p:cNvPr id="3" name="2 - Θέση περιεχομένου"/>
          <p:cNvSpPr>
            <a:spLocks noGrp="1"/>
          </p:cNvSpPr>
          <p:nvPr>
            <p:ph idx="1"/>
          </p:nvPr>
        </p:nvSpPr>
        <p:spPr>
          <a:xfrm>
            <a:off x="323528" y="1196752"/>
            <a:ext cx="4320480" cy="4680520"/>
          </a:xfrm>
        </p:spPr>
        <p:txBody>
          <a:bodyPr>
            <a:normAutofit/>
          </a:bodyPr>
          <a:lstStyle/>
          <a:p>
            <a:r>
              <a:rPr lang="el-GR" dirty="0" smtClean="0"/>
              <a:t>Όταν η λεκάνη έχει οπίσθια κλίση η γωνία αυτή ελαττώνεται καθώς και η έκταση της οσφυϊκής μοίρας.</a:t>
            </a:r>
          </a:p>
          <a:p>
            <a:r>
              <a:rPr lang="el-GR" dirty="0" smtClean="0"/>
              <a:t>Η θωρακική μοίρα τροποποιεί την έκτασή της (την αυξάνει), για να ελέγξει κατάλληλα το κέντρο βάρους και να μειώσει την κατανάλωση μυϊκής ενέργειας.</a:t>
            </a:r>
          </a:p>
          <a:p>
            <a:pPr>
              <a:buNone/>
            </a:pPr>
            <a:endParaRPr lang="el-GR" dirty="0"/>
          </a:p>
        </p:txBody>
      </p:sp>
      <p:sp>
        <p:nvSpPr>
          <p:cNvPr id="4" name="3 - Θέση αριθμού διαφάνειας"/>
          <p:cNvSpPr>
            <a:spLocks noGrp="1"/>
          </p:cNvSpPr>
          <p:nvPr>
            <p:ph type="sldNum" sz="quarter" idx="12"/>
          </p:nvPr>
        </p:nvSpPr>
        <p:spPr>
          <a:xfrm>
            <a:off x="6516216" y="6492875"/>
            <a:ext cx="2133600" cy="365125"/>
          </a:xfrm>
        </p:spPr>
        <p:txBody>
          <a:bodyPr/>
          <a:lstStyle/>
          <a:p>
            <a:pPr>
              <a:defRPr/>
            </a:pPr>
            <a:fld id="{7E55E3B3-0445-4CFC-BED8-763D4409E61F}" type="slidenum">
              <a:rPr lang="el-GR" smtClean="0"/>
              <a:pPr>
                <a:defRPr/>
              </a:pPr>
              <a:t>42</a:t>
            </a:fld>
            <a:endParaRPr lang="el-GR"/>
          </a:p>
        </p:txBody>
      </p:sp>
      <p:pic>
        <p:nvPicPr>
          <p:cNvPr id="5" name="Picture 2" descr="pelvic_position.jpg"/>
          <p:cNvPicPr>
            <a:picLocks noChangeAspect="1" noChangeArrowheads="1"/>
          </p:cNvPicPr>
          <p:nvPr/>
        </p:nvPicPr>
        <p:blipFill>
          <a:blip r:embed="rId2" cstate="print"/>
          <a:srcRect l="60576" t="28555" r="23225" b="35801"/>
          <a:stretch>
            <a:fillRect/>
          </a:stretch>
        </p:blipFill>
        <p:spPr bwMode="auto">
          <a:xfrm>
            <a:off x="5004048" y="908720"/>
            <a:ext cx="3456384" cy="5703822"/>
          </a:xfrm>
          <a:prstGeom prst="rect">
            <a:avLst/>
          </a:prstGeom>
          <a:noFill/>
        </p:spPr>
      </p:pic>
      <p:cxnSp>
        <p:nvCxnSpPr>
          <p:cNvPr id="7" name="6 - Ευθεία γραμμή σύνδεσης"/>
          <p:cNvCxnSpPr/>
          <p:nvPr/>
        </p:nvCxnSpPr>
        <p:spPr>
          <a:xfrm>
            <a:off x="5292080" y="3789040"/>
            <a:ext cx="3096344" cy="864096"/>
          </a:xfrm>
          <a:prstGeom prst="line">
            <a:avLst/>
          </a:prstGeom>
          <a:ln/>
        </p:spPr>
        <p:style>
          <a:lnRef idx="3">
            <a:schemeClr val="accent6"/>
          </a:lnRef>
          <a:fillRef idx="0">
            <a:schemeClr val="accent6"/>
          </a:fillRef>
          <a:effectRef idx="2">
            <a:schemeClr val="accent6"/>
          </a:effectRef>
          <a:fontRef idx="minor">
            <a:schemeClr val="tx1"/>
          </a:fontRef>
        </p:style>
      </p:cxnSp>
      <p:sp>
        <p:nvSpPr>
          <p:cNvPr id="8" name="7 - Ορθογώνιο"/>
          <p:cNvSpPr/>
          <p:nvPr/>
        </p:nvSpPr>
        <p:spPr>
          <a:xfrm>
            <a:off x="5004048" y="980728"/>
            <a:ext cx="3384376" cy="5544616"/>
          </a:xfrm>
          <a:prstGeom prst="rect">
            <a:avLst/>
          </a:prstGeom>
          <a:noFill/>
          <a:ln w="38100">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7812360" y="1052736"/>
            <a:ext cx="504056" cy="43204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2 - Θέση περιεχομένου"/>
          <p:cNvSpPr txBox="1">
            <a:spLocks/>
          </p:cNvSpPr>
          <p:nvPr/>
        </p:nvSpPr>
        <p:spPr>
          <a:xfrm>
            <a:off x="4463988" y="6513769"/>
            <a:ext cx="4032448" cy="371615"/>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chiropracticforlife.com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Πρόσθια Κλίση Λεκάνης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sp>
        <p:nvSpPr>
          <p:cNvPr id="5" name="2 - Θέση περιεχομένου"/>
          <p:cNvSpPr>
            <a:spLocks noGrp="1"/>
          </p:cNvSpPr>
          <p:nvPr>
            <p:ph idx="1"/>
          </p:nvPr>
        </p:nvSpPr>
        <p:spPr>
          <a:xfrm>
            <a:off x="467544" y="1268760"/>
            <a:ext cx="3528392" cy="3672408"/>
          </a:xfrm>
        </p:spPr>
        <p:txBody>
          <a:bodyPr>
            <a:normAutofit/>
          </a:bodyPr>
          <a:lstStyle/>
          <a:p>
            <a:r>
              <a:rPr lang="el-GR" dirty="0" smtClean="0"/>
              <a:t>Όταν η λεκάνη έρχεται σε πρόσθια κλίση αυξάνεται:</a:t>
            </a:r>
          </a:p>
          <a:p>
            <a:pPr lvl="1"/>
            <a:r>
              <a:rPr lang="el-GR" dirty="0" smtClean="0"/>
              <a:t>η ιερά γωνία,</a:t>
            </a:r>
          </a:p>
          <a:p>
            <a:pPr lvl="1"/>
            <a:r>
              <a:rPr lang="el-GR" dirty="0" smtClean="0"/>
              <a:t>η οσφυϊκή έκταση,</a:t>
            </a:r>
          </a:p>
          <a:p>
            <a:pPr lvl="1"/>
            <a:r>
              <a:rPr lang="el-GR" dirty="0" smtClean="0"/>
              <a:t>το θωρακικό κύρτωμα.</a:t>
            </a:r>
            <a:r>
              <a:rPr lang="el-GR" b="1" dirty="0" smtClean="0"/>
              <a:t> </a:t>
            </a:r>
            <a:endParaRPr lang="el-GR" dirty="0"/>
          </a:p>
        </p:txBody>
      </p:sp>
      <p:pic>
        <p:nvPicPr>
          <p:cNvPr id="6" name="Picture 2" descr="pelvic_position.jpg"/>
          <p:cNvPicPr>
            <a:picLocks noChangeAspect="1" noChangeArrowheads="1"/>
          </p:cNvPicPr>
          <p:nvPr/>
        </p:nvPicPr>
        <p:blipFill>
          <a:blip r:embed="rId2" cstate="print"/>
          <a:srcRect l="21875" t="28218" r="59646" b="35454"/>
          <a:stretch>
            <a:fillRect/>
          </a:stretch>
        </p:blipFill>
        <p:spPr bwMode="auto">
          <a:xfrm>
            <a:off x="4644008" y="1052736"/>
            <a:ext cx="3672408" cy="5414688"/>
          </a:xfrm>
          <a:prstGeom prst="rect">
            <a:avLst/>
          </a:prstGeom>
          <a:noFill/>
        </p:spPr>
      </p:pic>
      <p:cxnSp>
        <p:nvCxnSpPr>
          <p:cNvPr id="13" name="12 - Ευθεία γραμμή σύνδεσης"/>
          <p:cNvCxnSpPr/>
          <p:nvPr/>
        </p:nvCxnSpPr>
        <p:spPr>
          <a:xfrm flipV="1">
            <a:off x="5724128" y="3212976"/>
            <a:ext cx="2304256" cy="1944216"/>
          </a:xfrm>
          <a:prstGeom prst="line">
            <a:avLst/>
          </a:prstGeom>
          <a:ln/>
        </p:spPr>
        <p:style>
          <a:lnRef idx="3">
            <a:schemeClr val="accent6"/>
          </a:lnRef>
          <a:fillRef idx="0">
            <a:schemeClr val="accent6"/>
          </a:fillRef>
          <a:effectRef idx="2">
            <a:schemeClr val="accent6"/>
          </a:effectRef>
          <a:fontRef idx="minor">
            <a:schemeClr val="tx1"/>
          </a:fontRef>
        </p:style>
      </p:cxnSp>
      <p:sp>
        <p:nvSpPr>
          <p:cNvPr id="11" name="10 - Ορθογώνιο"/>
          <p:cNvSpPr/>
          <p:nvPr/>
        </p:nvSpPr>
        <p:spPr>
          <a:xfrm>
            <a:off x="4932040" y="1268760"/>
            <a:ext cx="72008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8 - Ορθογώνιο"/>
          <p:cNvSpPr/>
          <p:nvPr/>
        </p:nvSpPr>
        <p:spPr>
          <a:xfrm>
            <a:off x="4355976" y="1052736"/>
            <a:ext cx="3960440" cy="5400600"/>
          </a:xfrm>
          <a:prstGeom prst="rect">
            <a:avLst/>
          </a:prstGeom>
          <a:noFill/>
          <a:ln w="38100">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7956376" y="5805264"/>
            <a:ext cx="288032" cy="43204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Ισοσκελές τρίγωνο"/>
          <p:cNvSpPr/>
          <p:nvPr/>
        </p:nvSpPr>
        <p:spPr>
          <a:xfrm rot="14577700">
            <a:off x="7192772" y="3100794"/>
            <a:ext cx="675440" cy="154947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Έλλειψη"/>
          <p:cNvSpPr/>
          <p:nvPr/>
        </p:nvSpPr>
        <p:spPr>
          <a:xfrm>
            <a:off x="7452320" y="3573016"/>
            <a:ext cx="864096" cy="3600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&lt;</a:t>
            </a:r>
            <a:r>
              <a:rPr lang="el-GR" sz="1600" dirty="0" smtClean="0"/>
              <a:t>30</a:t>
            </a:r>
            <a:r>
              <a:rPr lang="el-GR" sz="1600" baseline="30000" dirty="0" smtClean="0"/>
              <a:t>Ο</a:t>
            </a:r>
            <a:r>
              <a:rPr lang="el-GR" sz="1600" dirty="0" smtClean="0"/>
              <a:t> </a:t>
            </a:r>
            <a:endParaRPr lang="el-GR" sz="1600" dirty="0"/>
          </a:p>
        </p:txBody>
      </p:sp>
      <p:sp>
        <p:nvSpPr>
          <p:cNvPr id="15" name="14 - Ορθογώνιο"/>
          <p:cNvSpPr/>
          <p:nvPr/>
        </p:nvSpPr>
        <p:spPr>
          <a:xfrm>
            <a:off x="4652392" y="5669632"/>
            <a:ext cx="115282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Ηβική σύμφυση</a:t>
            </a:r>
            <a:endParaRPr lang="el-GR" dirty="0"/>
          </a:p>
        </p:txBody>
      </p:sp>
      <p:sp>
        <p:nvSpPr>
          <p:cNvPr id="16" name="2 - Θέση περιεχομένου"/>
          <p:cNvSpPr txBox="1">
            <a:spLocks/>
          </p:cNvSpPr>
          <p:nvPr/>
        </p:nvSpPr>
        <p:spPr>
          <a:xfrm>
            <a:off x="4463988" y="6441761"/>
            <a:ext cx="4032448" cy="371615"/>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chiropracticforlife.com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720080"/>
          </a:xfrm>
        </p:spPr>
        <p:txBody>
          <a:bodyPr>
            <a:normAutofit/>
          </a:bodyPr>
          <a:lstStyle/>
          <a:p>
            <a:r>
              <a:rPr lang="el-GR" sz="3600" dirty="0" smtClean="0"/>
              <a:t>Η Κλίση της Λεκάνης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
        <p:nvSpPr>
          <p:cNvPr id="31" name="2 - Θέση περιεχομένου"/>
          <p:cNvSpPr txBox="1">
            <a:spLocks/>
          </p:cNvSpPr>
          <p:nvPr/>
        </p:nvSpPr>
        <p:spPr>
          <a:xfrm>
            <a:off x="251520" y="908720"/>
            <a:ext cx="8892480" cy="100811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Ø"/>
              <a:tabLst/>
              <a:defRPr/>
            </a:pPr>
            <a:r>
              <a:rPr lang="el-GR" sz="2400" dirty="0" smtClean="0">
                <a:latin typeface="+mn-lt"/>
              </a:rPr>
              <a:t>Σχηματική απεικόνιση της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δύναμης της βαρύτητας και οι δομικές κατασκευές, που επηρεάζονται από </a:t>
            </a:r>
            <a:r>
              <a:rPr lang="el-GR" sz="2400" dirty="0" smtClean="0">
                <a:latin typeface="+mn-lt"/>
              </a:rPr>
              <a:t>τα αναπτυσσόμενα φορτία.</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38" name="37 - Ορθογώνιο"/>
          <p:cNvSpPr/>
          <p:nvPr/>
        </p:nvSpPr>
        <p:spPr>
          <a:xfrm>
            <a:off x="3257600" y="6482268"/>
            <a:ext cx="2880320" cy="276999"/>
          </a:xfrm>
          <a:prstGeom prst="rect">
            <a:avLst/>
          </a:prstGeom>
        </p:spPr>
        <p:txBody>
          <a:bodyPr wrap="square">
            <a:spAutoFit/>
          </a:bodyPr>
          <a:lstStyle/>
          <a:p>
            <a:pPr algn="ctr"/>
            <a:r>
              <a:rPr lang="en-US" sz="1200" dirty="0" smtClean="0">
                <a:latin typeface="+mn-lt"/>
                <a:hlinkClick r:id="rId2"/>
              </a:rPr>
              <a:t>quizlet.com</a:t>
            </a:r>
            <a:endParaRPr lang="el-GR" sz="1200" dirty="0">
              <a:latin typeface="+mn-lt"/>
            </a:endParaRPr>
          </a:p>
        </p:txBody>
      </p:sp>
      <p:pic>
        <p:nvPicPr>
          <p:cNvPr id="20" name="Picture 2" descr="https://o.quizlet.com/22nOIJ6tC2RJ.bPf.i2msA.png"/>
          <p:cNvPicPr>
            <a:picLocks noGrp="1" noChangeAspect="1" noChangeArrowheads="1"/>
          </p:cNvPicPr>
          <p:nvPr>
            <p:ph idx="1"/>
          </p:nvPr>
        </p:nvPicPr>
        <p:blipFill>
          <a:blip r:embed="rId3" cstate="print"/>
          <a:srcRect l="78176" t="33208" r="3017" b="3212"/>
          <a:stretch>
            <a:fillRect/>
          </a:stretch>
        </p:blipFill>
        <p:spPr bwMode="auto">
          <a:xfrm>
            <a:off x="3779912" y="2420888"/>
            <a:ext cx="1520801" cy="3897052"/>
          </a:xfrm>
          <a:prstGeom prst="rect">
            <a:avLst/>
          </a:prstGeom>
          <a:noFill/>
        </p:spPr>
      </p:pic>
      <p:pic>
        <p:nvPicPr>
          <p:cNvPr id="21" name="Picture 2" descr="https://o.quizlet.com/22nOIJ6tC2RJ.bPf.i2msA.png"/>
          <p:cNvPicPr>
            <a:picLocks noChangeAspect="1" noChangeArrowheads="1"/>
          </p:cNvPicPr>
          <p:nvPr/>
        </p:nvPicPr>
        <p:blipFill>
          <a:blip r:embed="rId3" cstate="print"/>
          <a:srcRect t="30107" r="76379" b="5075"/>
          <a:stretch>
            <a:fillRect/>
          </a:stretch>
        </p:blipFill>
        <p:spPr bwMode="auto">
          <a:xfrm>
            <a:off x="611560" y="2204864"/>
            <a:ext cx="1834819" cy="3816424"/>
          </a:xfrm>
          <a:prstGeom prst="rect">
            <a:avLst/>
          </a:prstGeom>
          <a:noFill/>
          <a:ln>
            <a:noFill/>
          </a:ln>
        </p:spPr>
      </p:pic>
      <p:grpSp>
        <p:nvGrpSpPr>
          <p:cNvPr id="22" name="18 - Ομάδα"/>
          <p:cNvGrpSpPr/>
          <p:nvPr/>
        </p:nvGrpSpPr>
        <p:grpSpPr>
          <a:xfrm>
            <a:off x="1619672" y="2132856"/>
            <a:ext cx="7141884" cy="4114743"/>
            <a:chOff x="1619672" y="2132856"/>
            <a:chExt cx="7141884" cy="4114743"/>
          </a:xfrm>
        </p:grpSpPr>
        <p:sp>
          <p:nvSpPr>
            <p:cNvPr id="23" name="2 - Θέση περιεχομένου"/>
            <p:cNvSpPr txBox="1">
              <a:spLocks/>
            </p:cNvSpPr>
            <p:nvPr/>
          </p:nvSpPr>
          <p:spPr>
            <a:xfrm>
              <a:off x="4932040" y="2204864"/>
              <a:ext cx="1224136" cy="720080"/>
            </a:xfrm>
            <a:prstGeom prst="rect">
              <a:avLst/>
            </a:prstGeom>
            <a:ln>
              <a:solidFill>
                <a:schemeClr val="accent6">
                  <a:lumMod val="50000"/>
                </a:schemeClr>
              </a:solidFill>
            </a:ln>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tabLst/>
                <a:defRPr/>
              </a:pPr>
              <a:r>
                <a:rPr kumimoji="0" lang="el-GR" sz="2000" b="1" i="0" u="none" strike="noStrike" kern="1200" cap="none" spc="0" normalizeH="0" baseline="0" noProof="0" dirty="0" smtClean="0">
                  <a:ln>
                    <a:noFill/>
                  </a:ln>
                  <a:solidFill>
                    <a:schemeClr val="tx1"/>
                  </a:solidFill>
                  <a:effectLst/>
                  <a:uLnTx/>
                  <a:uFillTx/>
                  <a:latin typeface="+mn-lt"/>
                  <a:ea typeface="+mn-ea"/>
                  <a:cs typeface="+mn-cs"/>
                </a:rPr>
                <a:t>Οπίσθια κλίση </a:t>
              </a:r>
              <a:endParaRPr kumimoji="0" lang="el-GR"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24" name="Picture 2" descr="https://o.quizlet.com/22nOIJ6tC2RJ.bPf.i2msA.png"/>
            <p:cNvPicPr>
              <a:picLocks noChangeAspect="1" noChangeArrowheads="1"/>
            </p:cNvPicPr>
            <p:nvPr/>
          </p:nvPicPr>
          <p:blipFill>
            <a:blip r:embed="rId3" cstate="print"/>
            <a:srcRect l="38739" t="36340" r="34805" b="8814"/>
            <a:stretch>
              <a:fillRect/>
            </a:stretch>
          </p:blipFill>
          <p:spPr bwMode="auto">
            <a:xfrm>
              <a:off x="6372200" y="2492896"/>
              <a:ext cx="2389356" cy="3754703"/>
            </a:xfrm>
            <a:prstGeom prst="rect">
              <a:avLst/>
            </a:prstGeom>
            <a:noFill/>
          </p:spPr>
        </p:pic>
        <p:sp>
          <p:nvSpPr>
            <p:cNvPr id="25" name="2 - Θέση περιεχομένου"/>
            <p:cNvSpPr txBox="1">
              <a:spLocks/>
            </p:cNvSpPr>
            <p:nvPr/>
          </p:nvSpPr>
          <p:spPr>
            <a:xfrm>
              <a:off x="1979712" y="2132856"/>
              <a:ext cx="1584176" cy="720080"/>
            </a:xfrm>
            <a:prstGeom prst="rect">
              <a:avLst/>
            </a:prstGeom>
            <a:ln>
              <a:solidFill>
                <a:schemeClr val="accent6">
                  <a:lumMod val="50000"/>
                </a:schemeClr>
              </a:solidFill>
            </a:ln>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tabLst/>
                <a:defRPr/>
              </a:pPr>
              <a:r>
                <a:rPr kumimoji="0" lang="el-GR" sz="2000" b="1" i="0" u="none" strike="noStrike" kern="1200" cap="none" spc="0" normalizeH="0" baseline="0" noProof="0" dirty="0" smtClean="0">
                  <a:ln>
                    <a:noFill/>
                  </a:ln>
                  <a:solidFill>
                    <a:schemeClr val="tx1"/>
                  </a:solidFill>
                  <a:effectLst/>
                  <a:uLnTx/>
                  <a:uFillTx/>
                  <a:latin typeface="+mn-lt"/>
                  <a:ea typeface="+mn-ea"/>
                  <a:cs typeface="+mn-cs"/>
                </a:rPr>
                <a:t>Φυσιολογική θέση </a:t>
              </a:r>
            </a:p>
          </p:txBody>
        </p:sp>
        <p:sp>
          <p:nvSpPr>
            <p:cNvPr id="26" name="2 - Θέση περιεχομένου"/>
            <p:cNvSpPr txBox="1">
              <a:spLocks/>
            </p:cNvSpPr>
            <p:nvPr/>
          </p:nvSpPr>
          <p:spPr>
            <a:xfrm>
              <a:off x="7236296" y="2204864"/>
              <a:ext cx="1224136" cy="720080"/>
            </a:xfrm>
            <a:prstGeom prst="rect">
              <a:avLst/>
            </a:prstGeom>
            <a:ln>
              <a:solidFill>
                <a:schemeClr val="accent6">
                  <a:lumMod val="50000"/>
                </a:schemeClr>
              </a:solidFill>
            </a:ln>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tabLst/>
                <a:defRPr/>
              </a:pPr>
              <a:r>
                <a:rPr kumimoji="0" lang="el-GR" sz="2000" b="1" i="0" u="none" strike="noStrike" kern="1200" cap="none" spc="0" normalizeH="0" baseline="0" noProof="0" dirty="0" smtClean="0">
                  <a:ln>
                    <a:noFill/>
                  </a:ln>
                  <a:solidFill>
                    <a:schemeClr val="tx1"/>
                  </a:solidFill>
                  <a:effectLst/>
                  <a:uLnTx/>
                  <a:uFillTx/>
                  <a:latin typeface="+mn-lt"/>
                  <a:ea typeface="+mn-ea"/>
                  <a:cs typeface="+mn-cs"/>
                </a:rPr>
                <a:t>Πρόσθια κλίση</a:t>
              </a:r>
            </a:p>
          </p:txBody>
        </p:sp>
        <p:sp>
          <p:nvSpPr>
            <p:cNvPr id="28" name="15 - Ορθογώνιο"/>
            <p:cNvSpPr/>
            <p:nvPr/>
          </p:nvSpPr>
          <p:spPr>
            <a:xfrm>
              <a:off x="5364088" y="2996952"/>
              <a:ext cx="504056" cy="432048"/>
            </a:xfrm>
            <a:prstGeom prst="rect">
              <a:avLst/>
            </a:prstGeom>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2000" dirty="0" smtClean="0"/>
                <a:t>Ο</a:t>
              </a:r>
              <a:r>
                <a:rPr lang="el-GR" sz="1400" dirty="0" smtClean="0"/>
                <a:t>3</a:t>
              </a:r>
              <a:endParaRPr lang="el-GR" sz="1400" dirty="0"/>
            </a:p>
          </p:txBody>
        </p:sp>
        <p:sp>
          <p:nvSpPr>
            <p:cNvPr id="29" name="26 - Ορθογώνιο"/>
            <p:cNvSpPr/>
            <p:nvPr/>
          </p:nvSpPr>
          <p:spPr>
            <a:xfrm>
              <a:off x="2051720" y="4293096"/>
              <a:ext cx="792088" cy="6480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b="1" dirty="0" smtClean="0"/>
                <a:t>Ιερό οστό</a:t>
              </a:r>
              <a:endParaRPr lang="el-GR" sz="1400" dirty="0"/>
            </a:p>
          </p:txBody>
        </p:sp>
        <p:sp>
          <p:nvSpPr>
            <p:cNvPr id="30" name="31 - Ορθογώνιο"/>
            <p:cNvSpPr/>
            <p:nvPr/>
          </p:nvSpPr>
          <p:spPr>
            <a:xfrm>
              <a:off x="1619672" y="3068960"/>
              <a:ext cx="504056" cy="5040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l-GR" dirty="0"/>
            </a:p>
          </p:txBody>
        </p:sp>
        <p:sp>
          <p:nvSpPr>
            <p:cNvPr id="33" name="33 - Ορθογώνιο"/>
            <p:cNvSpPr/>
            <p:nvPr/>
          </p:nvSpPr>
          <p:spPr>
            <a:xfrm>
              <a:off x="7740352" y="2996952"/>
              <a:ext cx="504056" cy="432048"/>
            </a:xfrm>
            <a:prstGeom prst="rect">
              <a:avLst/>
            </a:prstGeom>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2000" dirty="0" smtClean="0"/>
                <a:t>Ο</a:t>
              </a:r>
              <a:r>
                <a:rPr lang="el-GR" sz="1400" dirty="0" smtClean="0"/>
                <a:t>3</a:t>
              </a:r>
              <a:endParaRPr lang="el-GR" sz="1400" dirty="0"/>
            </a:p>
          </p:txBody>
        </p:sp>
        <p:sp>
          <p:nvSpPr>
            <p:cNvPr id="36" name="34 - Ορθογώνιο"/>
            <p:cNvSpPr/>
            <p:nvPr/>
          </p:nvSpPr>
          <p:spPr>
            <a:xfrm>
              <a:off x="2483768" y="2924944"/>
              <a:ext cx="504056" cy="432048"/>
            </a:xfrm>
            <a:prstGeom prst="rect">
              <a:avLst/>
            </a:prstGeom>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2000" dirty="0" smtClean="0"/>
                <a:t>Ο</a:t>
              </a:r>
              <a:r>
                <a:rPr lang="el-GR" sz="1400" dirty="0" smtClean="0"/>
                <a:t>3</a:t>
              </a:r>
              <a:endParaRPr lang="el-GR" sz="1400" dirty="0"/>
            </a:p>
          </p:txBody>
        </p:sp>
      </p:grpSp>
      <p:sp>
        <p:nvSpPr>
          <p:cNvPr id="39" name="36 - Ορθογώνιο"/>
          <p:cNvSpPr/>
          <p:nvPr/>
        </p:nvSpPr>
        <p:spPr>
          <a:xfrm>
            <a:off x="539552" y="2132856"/>
            <a:ext cx="8208912" cy="424847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Άκαμπτη Όρθια Θέση</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pic>
        <p:nvPicPr>
          <p:cNvPr id="5" name="Picture 2" descr="ERGASIA0018"/>
          <p:cNvPicPr>
            <a:picLocks noGrp="1" noChangeAspect="1" noChangeArrowheads="1"/>
          </p:cNvPicPr>
          <p:nvPr>
            <p:ph idx="1"/>
          </p:nvPr>
        </p:nvPicPr>
        <p:blipFill>
          <a:blip r:embed="rId2" cstate="print"/>
          <a:srcRect l="12962" t="2857" r="15608"/>
          <a:stretch>
            <a:fillRect/>
          </a:stretch>
        </p:blipFill>
        <p:spPr bwMode="auto">
          <a:xfrm>
            <a:off x="323528" y="1268760"/>
            <a:ext cx="3488168" cy="4392488"/>
          </a:xfrm>
          <a:prstGeom prst="rect">
            <a:avLst/>
          </a:prstGeom>
          <a:noFill/>
          <a:ln w="57150">
            <a:solidFill>
              <a:srgbClr val="002060"/>
            </a:solidFill>
            <a:miter lim="800000"/>
            <a:headEnd/>
            <a:tailEnd/>
          </a:ln>
        </p:spPr>
      </p:pic>
      <p:sp>
        <p:nvSpPr>
          <p:cNvPr id="6" name="2 - Θέση περιεχομένου"/>
          <p:cNvSpPr txBox="1">
            <a:spLocks/>
          </p:cNvSpPr>
          <p:nvPr/>
        </p:nvSpPr>
        <p:spPr>
          <a:xfrm>
            <a:off x="3815408" y="1196752"/>
            <a:ext cx="5077072" cy="5040560"/>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Σ</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την </a:t>
            </a:r>
            <a:r>
              <a:rPr lang="el-GR" sz="2400" dirty="0" smtClean="0">
                <a:latin typeface="+mn-lt"/>
              </a:rPr>
              <a:t>«άκαμπτη » όρθια θέση, μέσα η κοιλιά - έξω το στήθος, η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λεκάνη</a:t>
            </a:r>
            <a:r>
              <a:rPr kumimoji="0" lang="el-GR" sz="2400" b="0" i="0" u="none" strike="noStrike" kern="1200" cap="none" spc="0" normalizeH="0" noProof="0" dirty="0" smtClean="0">
                <a:ln>
                  <a:noFill/>
                </a:ln>
                <a:solidFill>
                  <a:schemeClr val="tx1"/>
                </a:solidFill>
                <a:effectLst/>
                <a:uLnTx/>
                <a:uFillTx/>
                <a:latin typeface="+mn-lt"/>
                <a:ea typeface="+mn-ea"/>
                <a:cs typeface="+mn-cs"/>
              </a:rPr>
              <a:t> είναι σε μέση θέση και προσανατολίζεται όπως παρακάτω</a:t>
            </a:r>
            <a:r>
              <a:rPr lang="el-GR" sz="2400" dirty="0" smtClean="0">
                <a:latin typeface="+mn-lt"/>
              </a:rPr>
              <a:t>: </a:t>
            </a:r>
          </a:p>
          <a:p>
            <a:pPr marL="800100" lvl="1" indent="-342900" fontAlgn="auto">
              <a:lnSpc>
                <a:spcPct val="112000"/>
              </a:lnSpc>
              <a:spcBef>
                <a:spcPts val="1200"/>
              </a:spcBef>
              <a:spcAft>
                <a:spcPts val="0"/>
              </a:spcAft>
              <a:buFont typeface="Wingdings" panose="05000000000000000000" pitchFamily="2" charset="2"/>
              <a:buChar char="§"/>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Οι πρόσθιες και</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οπίσθιες άνω λαγόνιες άκανθες ευρίσκονται στο ίδιο οριζόντιο επίπεδο.</a:t>
            </a:r>
            <a:r>
              <a:rPr lang="el-GR" sz="2400" dirty="0" smtClean="0">
                <a:latin typeface="+mn-lt"/>
              </a:rPr>
              <a:t> </a:t>
            </a:r>
          </a:p>
          <a:p>
            <a:pPr marL="800100" lvl="1" indent="-342900" fontAlgn="auto">
              <a:lnSpc>
                <a:spcPct val="112000"/>
              </a:lnSpc>
              <a:spcBef>
                <a:spcPts val="1200"/>
              </a:spcBef>
              <a:spcAft>
                <a:spcPts val="0"/>
              </a:spcAft>
              <a:buFont typeface="Wingdings" panose="05000000000000000000" pitchFamily="2" charset="2"/>
              <a:buChar char="§"/>
              <a:defRPr/>
            </a:pPr>
            <a:r>
              <a:rPr lang="el-GR" sz="2400" dirty="0" smtClean="0">
                <a:latin typeface="+mn-lt"/>
              </a:rPr>
              <a:t>Η πρόσθια άνω λαγόνια άκανθα ευρίσκεται αμέσως υψηλότερα από την ηβική σύμφυση, στο ίδιο κατακόρυφο επίπεδο.</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6 - Ορθογώνιο"/>
          <p:cNvSpPr/>
          <p:nvPr/>
        </p:nvSpPr>
        <p:spPr>
          <a:xfrm>
            <a:off x="1259632" y="5816297"/>
            <a:ext cx="158417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936104"/>
          </a:xfrm>
        </p:spPr>
        <p:txBody>
          <a:bodyPr>
            <a:normAutofit/>
          </a:bodyPr>
          <a:lstStyle/>
          <a:p>
            <a:r>
              <a:rPr lang="el-GR" sz="3600" dirty="0" smtClean="0"/>
              <a:t>Μέση θέση και Πρόσθια Κλίση</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pic>
        <p:nvPicPr>
          <p:cNvPr id="17" name="Picture 2" descr="http://1.bp.blogspot.com/-_TgPHhN-1HU/VLhlruYMO2I/AAAAAAAAB4Q/pQ8ssMxZvYU/s1600/Neutral%2Bvs%2BArched%2BSpine.jpg"/>
          <p:cNvPicPr>
            <a:picLocks noChangeAspect="1" noChangeArrowheads="1"/>
          </p:cNvPicPr>
          <p:nvPr/>
        </p:nvPicPr>
        <p:blipFill>
          <a:blip r:embed="rId2" cstate="print"/>
          <a:srcRect l="12816" t="2746" r="4591" b="2503"/>
          <a:stretch>
            <a:fillRect/>
          </a:stretch>
        </p:blipFill>
        <p:spPr bwMode="auto">
          <a:xfrm>
            <a:off x="4355976" y="1080120"/>
            <a:ext cx="4462820" cy="4680520"/>
          </a:xfrm>
          <a:prstGeom prst="rect">
            <a:avLst/>
          </a:prstGeom>
          <a:noFill/>
          <a:ln w="38100">
            <a:solidFill>
              <a:schemeClr val="bg1">
                <a:lumMod val="50000"/>
              </a:schemeClr>
            </a:solidFill>
          </a:ln>
        </p:spPr>
      </p:pic>
      <p:sp>
        <p:nvSpPr>
          <p:cNvPr id="19" name="18 - Ορθογώνιο"/>
          <p:cNvSpPr/>
          <p:nvPr/>
        </p:nvSpPr>
        <p:spPr>
          <a:xfrm>
            <a:off x="6516216" y="3960440"/>
            <a:ext cx="1152128" cy="216024"/>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smtClean="0"/>
              <a:t>Συμπιεστική</a:t>
            </a:r>
            <a:endParaRPr lang="el-GR" sz="1200" dirty="0"/>
          </a:p>
        </p:txBody>
      </p:sp>
      <p:sp>
        <p:nvSpPr>
          <p:cNvPr id="20" name="19 - Ορθογώνιο"/>
          <p:cNvSpPr/>
          <p:nvPr/>
        </p:nvSpPr>
        <p:spPr>
          <a:xfrm>
            <a:off x="4355976" y="4680520"/>
            <a:ext cx="936104" cy="216024"/>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smtClean="0"/>
              <a:t>Σ</a:t>
            </a:r>
            <a:r>
              <a:rPr lang="el-GR" sz="1100" b="1" dirty="0" smtClean="0"/>
              <a:t>υμπιεστικ</a:t>
            </a:r>
            <a:r>
              <a:rPr lang="el-GR" sz="1200" b="1" dirty="0" smtClean="0"/>
              <a:t>ή</a:t>
            </a:r>
            <a:endParaRPr lang="el-GR" sz="1200" dirty="0"/>
          </a:p>
        </p:txBody>
      </p:sp>
      <p:sp>
        <p:nvSpPr>
          <p:cNvPr id="21" name="20 - Ορθογώνιο"/>
          <p:cNvSpPr/>
          <p:nvPr/>
        </p:nvSpPr>
        <p:spPr>
          <a:xfrm>
            <a:off x="5652120" y="3312368"/>
            <a:ext cx="1008112" cy="288032"/>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buNone/>
            </a:pPr>
            <a:r>
              <a:rPr lang="el-GR" sz="1200" b="1" dirty="0" err="1" smtClean="0"/>
              <a:t>Διατμητική</a:t>
            </a:r>
            <a:endParaRPr lang="el-GR" sz="1200" b="1" dirty="0" smtClean="0"/>
          </a:p>
        </p:txBody>
      </p:sp>
      <p:sp>
        <p:nvSpPr>
          <p:cNvPr id="22" name="21 - Ορθογώνιο"/>
          <p:cNvSpPr/>
          <p:nvPr/>
        </p:nvSpPr>
        <p:spPr>
          <a:xfrm>
            <a:off x="7884368" y="3672408"/>
            <a:ext cx="936104" cy="288032"/>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buNone/>
            </a:pPr>
            <a:r>
              <a:rPr lang="el-GR" sz="1100" b="1" dirty="0" err="1" smtClean="0"/>
              <a:t>Διατμητική</a:t>
            </a:r>
            <a:endParaRPr lang="el-GR" sz="1100" b="1" dirty="0" smtClean="0"/>
          </a:p>
        </p:txBody>
      </p:sp>
      <p:sp>
        <p:nvSpPr>
          <p:cNvPr id="23" name="22 - Ορθογώνιο"/>
          <p:cNvSpPr/>
          <p:nvPr/>
        </p:nvSpPr>
        <p:spPr>
          <a:xfrm>
            <a:off x="5004048" y="5112568"/>
            <a:ext cx="1296144" cy="36004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b="1" dirty="0" smtClean="0"/>
              <a:t>Συνισταμένη</a:t>
            </a:r>
            <a:endParaRPr lang="el-GR" sz="1600" dirty="0"/>
          </a:p>
        </p:txBody>
      </p:sp>
      <p:sp>
        <p:nvSpPr>
          <p:cNvPr id="24" name="23 - Ορθογώνιο"/>
          <p:cNvSpPr/>
          <p:nvPr/>
        </p:nvSpPr>
        <p:spPr>
          <a:xfrm>
            <a:off x="7092280" y="4896544"/>
            <a:ext cx="1368152" cy="36004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b="1" dirty="0" smtClean="0"/>
              <a:t>Συνισταμένη</a:t>
            </a:r>
            <a:endParaRPr lang="el-GR" sz="1600" dirty="0"/>
          </a:p>
        </p:txBody>
      </p:sp>
      <p:sp>
        <p:nvSpPr>
          <p:cNvPr id="25" name="24 - Ορθογώνιο"/>
          <p:cNvSpPr/>
          <p:nvPr/>
        </p:nvSpPr>
        <p:spPr>
          <a:xfrm>
            <a:off x="4427984" y="1152128"/>
            <a:ext cx="1944216" cy="36004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smtClean="0"/>
              <a:t>Ουδέτερη θέση</a:t>
            </a:r>
            <a:endParaRPr lang="el-GR" dirty="0"/>
          </a:p>
        </p:txBody>
      </p:sp>
      <p:sp>
        <p:nvSpPr>
          <p:cNvPr id="26" name="25 - Ορθογώνιο"/>
          <p:cNvSpPr/>
          <p:nvPr/>
        </p:nvSpPr>
        <p:spPr>
          <a:xfrm>
            <a:off x="6660232" y="1152128"/>
            <a:ext cx="1944216" cy="36004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smtClean="0"/>
              <a:t>Αυξημένη έκταση</a:t>
            </a:r>
            <a:endParaRPr lang="el-GR" dirty="0"/>
          </a:p>
        </p:txBody>
      </p:sp>
      <p:sp>
        <p:nvSpPr>
          <p:cNvPr id="28" name="2 - Θέση περιεχομένου"/>
          <p:cNvSpPr txBox="1">
            <a:spLocks/>
          </p:cNvSpPr>
          <p:nvPr/>
        </p:nvSpPr>
        <p:spPr>
          <a:xfrm>
            <a:off x="5076056" y="5832648"/>
            <a:ext cx="3168352" cy="432048"/>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fitnesspollenator.com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31" name="2 - Θέση περιεχομένου"/>
          <p:cNvSpPr txBox="1">
            <a:spLocks/>
          </p:cNvSpPr>
          <p:nvPr/>
        </p:nvSpPr>
        <p:spPr>
          <a:xfrm>
            <a:off x="72008" y="1080120"/>
            <a:ext cx="4355976" cy="5877272"/>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buFont typeface="Wingdings"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Η βαρύτητα:</a:t>
            </a:r>
            <a:r>
              <a:rPr kumimoji="0" lang="el-GR" sz="2400" b="0" i="0" u="none" strike="noStrike" kern="1200" cap="none" spc="0" normalizeH="0" noProof="0" dirty="0" smtClean="0">
                <a:ln>
                  <a:noFill/>
                </a:ln>
                <a:solidFill>
                  <a:schemeClr val="tx1"/>
                </a:solidFill>
                <a:effectLst/>
                <a:uLnTx/>
                <a:uFillTx/>
                <a:latin typeface="+mn-lt"/>
                <a:ea typeface="+mn-ea"/>
                <a:cs typeface="+mn-cs"/>
              </a:rPr>
              <a:t> συνισταμένη</a:t>
            </a:r>
            <a:r>
              <a:rPr lang="el-GR" sz="2400" dirty="0" smtClean="0">
                <a:latin typeface="+mn-lt"/>
              </a:rPr>
              <a:t>.</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r>
              <a:rPr lang="el-GR" sz="2400" noProof="0" dirty="0" smtClean="0">
                <a:latin typeface="+mn-lt"/>
              </a:rPr>
              <a:t>Σ</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υμπιεστικές και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διατμητικές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δυνάμει</a:t>
            </a:r>
            <a:r>
              <a:rPr lang="el-GR" sz="2400" dirty="0" smtClean="0">
                <a:latin typeface="+mn-lt"/>
              </a:rPr>
              <a:t>ς: συνιστώσες.</a:t>
            </a:r>
            <a:endParaRPr lang="el-GR" sz="2400" dirty="0">
              <a:latin typeface="+mn-lt"/>
            </a:endParaRPr>
          </a:p>
          <a:p>
            <a:pPr marL="342900" lvl="0" indent="-342900" fontAlgn="auto">
              <a:lnSpc>
                <a:spcPct val="112000"/>
              </a:lnSpc>
              <a:spcBef>
                <a:spcPts val="1200"/>
              </a:spcBef>
              <a:spcAft>
                <a:spcPts val="0"/>
              </a:spcAft>
              <a:buFont typeface="Wingdings" pitchFamily="2" charset="2"/>
              <a:buChar char="Ø"/>
              <a:defRPr/>
            </a:pPr>
            <a:r>
              <a:rPr lang="el-GR" sz="2400" noProof="0" dirty="0" smtClean="0">
                <a:latin typeface="+mn-lt"/>
              </a:rPr>
              <a:t>Η </a:t>
            </a:r>
            <a:r>
              <a:rPr kumimoji="0" lang="el-GR" sz="2400" b="0" i="0" u="none" strike="noStrike" kern="1200" cap="none" spc="0" normalizeH="0" noProof="0" dirty="0" smtClean="0">
                <a:ln>
                  <a:noFill/>
                </a:ln>
                <a:solidFill>
                  <a:schemeClr val="tx1"/>
                </a:solidFill>
                <a:effectLst/>
                <a:uLnTx/>
                <a:uFillTx/>
                <a:latin typeface="+mn-lt"/>
                <a:ea typeface="+mn-ea"/>
                <a:cs typeface="+mn-cs"/>
              </a:rPr>
              <a:t>λεκάνη:</a:t>
            </a:r>
          </a:p>
          <a:p>
            <a:pPr marL="800100" lvl="1" indent="-342900" fontAlgn="auto">
              <a:lnSpc>
                <a:spcPct val="112000"/>
              </a:lnSpc>
              <a:spcBef>
                <a:spcPts val="1200"/>
              </a:spcBef>
              <a:spcAft>
                <a:spcPts val="0"/>
              </a:spcAft>
              <a:buFont typeface="Wingdings" pitchFamily="2" charset="2"/>
              <a:buChar char="§"/>
              <a:defRPr/>
            </a:pPr>
            <a:r>
              <a:rPr kumimoji="0" lang="el-GR" sz="2400" b="0" i="0" u="none" strike="noStrike" kern="1200" cap="none" spc="0" normalizeH="0" noProof="0" dirty="0" smtClean="0">
                <a:ln>
                  <a:noFill/>
                </a:ln>
                <a:solidFill>
                  <a:schemeClr val="tx1"/>
                </a:solidFill>
                <a:effectLst/>
                <a:uLnTx/>
                <a:uFillTx/>
                <a:latin typeface="+mn-lt"/>
                <a:ea typeface="+mn-ea"/>
                <a:cs typeface="+mn-cs"/>
              </a:rPr>
              <a:t>σε μέση θέση/ η </a:t>
            </a:r>
            <a:r>
              <a:rPr lang="el-GR" sz="2400" dirty="0" smtClean="0">
                <a:latin typeface="+mn-lt"/>
              </a:rPr>
              <a:t>οσφυϊκή μοίρα σε ουδέτερη θέση.</a:t>
            </a:r>
          </a:p>
          <a:p>
            <a:pPr marL="800100" lvl="1" indent="-342900" fontAlgn="auto">
              <a:lnSpc>
                <a:spcPct val="112000"/>
              </a:lnSpc>
              <a:spcBef>
                <a:spcPts val="1200"/>
              </a:spcBef>
              <a:spcAft>
                <a:spcPts val="0"/>
              </a:spcAft>
              <a:buFont typeface="Wingdings" pitchFamily="2" charset="2"/>
              <a:buChar char="§"/>
              <a:defRPr/>
            </a:pPr>
            <a:r>
              <a:rPr kumimoji="0" lang="el-GR" sz="2400" b="0" i="0" u="none" strike="noStrike" kern="1200" cap="none" spc="0" normalizeH="0" noProof="0" dirty="0" smtClean="0">
                <a:ln>
                  <a:noFill/>
                </a:ln>
                <a:solidFill>
                  <a:schemeClr val="tx1"/>
                </a:solidFill>
                <a:effectLst/>
                <a:uLnTx/>
                <a:uFillTx/>
                <a:latin typeface="+mn-lt"/>
                <a:ea typeface="+mn-ea"/>
                <a:cs typeface="+mn-cs"/>
              </a:rPr>
              <a:t>σε πρόσθια κλίση/ η </a:t>
            </a:r>
            <a:r>
              <a:rPr lang="el-GR" sz="2400" dirty="0" smtClean="0">
                <a:latin typeface="+mn-lt"/>
              </a:rPr>
              <a:t>οσφυϊκή μοίρα σε </a:t>
            </a:r>
            <a:r>
              <a:rPr kumimoji="0" lang="el-GR" sz="2400" b="0" i="0" u="none" strike="noStrike" kern="1200" cap="none" spc="0" normalizeH="0" noProof="0" dirty="0" smtClean="0">
                <a:ln>
                  <a:noFill/>
                </a:ln>
                <a:solidFill>
                  <a:schemeClr val="tx1"/>
                </a:solidFill>
                <a:effectLst/>
                <a:uLnTx/>
                <a:uFillTx/>
                <a:latin typeface="+mn-lt"/>
                <a:ea typeface="+mn-ea"/>
                <a:cs typeface="+mn-cs"/>
              </a:rPr>
              <a:t>αυξημένη έκταση</a:t>
            </a:r>
            <a:r>
              <a:rPr lang="el-GR" sz="2400" dirty="0" smtClean="0">
                <a:latin typeface="+mn-lt"/>
              </a:rPr>
              <a:t> </a:t>
            </a:r>
          </a:p>
          <a:p>
            <a:pPr marL="342900" indent="-342900" fontAlgn="auto">
              <a:lnSpc>
                <a:spcPct val="112000"/>
              </a:lnSpc>
              <a:spcBef>
                <a:spcPts val="1200"/>
              </a:spcBef>
              <a:spcAft>
                <a:spcPts val="0"/>
              </a:spcAft>
              <a:buFont typeface="Wingdings" pitchFamily="2" charset="2"/>
              <a:buChar char="Ø"/>
              <a:defRPr/>
            </a:pPr>
            <a:r>
              <a:rPr lang="el-GR" sz="2400" dirty="0" smtClean="0">
                <a:latin typeface="+mn-lt"/>
              </a:rPr>
              <a:t>Η ουδέτερη θέση δεν μπορεί να διατηρηθεί επί μακρόν, λόγω κούρασης.</a:t>
            </a:r>
            <a:endParaRPr kumimoji="0" lang="el-GR" sz="2400" b="0" i="0"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Οσφυϊκή Μοίρα/Ιερό Οστό </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pic>
        <p:nvPicPr>
          <p:cNvPr id="5" name="Picture 4" descr="Screen shot 2013-04-08 at 2.07.36 PM.png"/>
          <p:cNvPicPr>
            <a:picLocks noGrp="1" noChangeAspect="1" noChangeArrowheads="1"/>
          </p:cNvPicPr>
          <p:nvPr>
            <p:ph idx="1"/>
          </p:nvPr>
        </p:nvPicPr>
        <p:blipFill>
          <a:blip r:embed="rId2" cstate="print"/>
          <a:srcRect t="11079"/>
          <a:stretch>
            <a:fillRect/>
          </a:stretch>
        </p:blipFill>
        <p:spPr bwMode="auto">
          <a:xfrm>
            <a:off x="323528" y="1124744"/>
            <a:ext cx="8383944" cy="5184576"/>
          </a:xfrm>
          <a:prstGeom prst="rect">
            <a:avLst/>
          </a:prstGeom>
          <a:noFill/>
          <a:ln>
            <a:solidFill>
              <a:srgbClr val="002060"/>
            </a:solidFill>
          </a:ln>
        </p:spPr>
      </p:pic>
      <p:grpSp>
        <p:nvGrpSpPr>
          <p:cNvPr id="3" name="10 - Ομάδα"/>
          <p:cNvGrpSpPr/>
          <p:nvPr/>
        </p:nvGrpSpPr>
        <p:grpSpPr>
          <a:xfrm>
            <a:off x="611560" y="1340768"/>
            <a:ext cx="7560840" cy="4464496"/>
            <a:chOff x="611560" y="1340768"/>
            <a:chExt cx="7560840" cy="4464496"/>
          </a:xfrm>
        </p:grpSpPr>
        <p:sp>
          <p:nvSpPr>
            <p:cNvPr id="6" name="5 - Ορθογώνιο"/>
            <p:cNvSpPr/>
            <p:nvPr/>
          </p:nvSpPr>
          <p:spPr>
            <a:xfrm>
              <a:off x="4572000" y="4941168"/>
              <a:ext cx="2952328" cy="8640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Συμπιεστικές δυνάμεις, παράλληλες με τον επιμήκη άξονα του σπονδύλου</a:t>
              </a:r>
              <a:endParaRPr lang="el-GR" dirty="0"/>
            </a:p>
          </p:txBody>
        </p:sp>
        <p:sp>
          <p:nvSpPr>
            <p:cNvPr id="7" name="6 - Ορθογώνιο"/>
            <p:cNvSpPr/>
            <p:nvPr/>
          </p:nvSpPr>
          <p:spPr>
            <a:xfrm>
              <a:off x="5580112" y="2852936"/>
              <a:ext cx="2592288" cy="7920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l-GR" dirty="0" err="1" smtClean="0"/>
                <a:t>Διατμητικές</a:t>
              </a:r>
              <a:r>
                <a:rPr lang="el-GR" dirty="0" smtClean="0"/>
                <a:t> δυνάμεις, κάθετες με τον επιμήκη άξονα του σπονδύλου</a:t>
              </a:r>
              <a:endParaRPr lang="el-GR" dirty="0"/>
            </a:p>
          </p:txBody>
        </p:sp>
        <p:sp>
          <p:nvSpPr>
            <p:cNvPr id="8" name="7 - Ορθογώνιο"/>
            <p:cNvSpPr/>
            <p:nvPr/>
          </p:nvSpPr>
          <p:spPr>
            <a:xfrm>
              <a:off x="611560" y="3501008"/>
              <a:ext cx="2304256" cy="288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Εκτείνοντες μύες </a:t>
              </a:r>
              <a:endParaRPr lang="el-GR" dirty="0"/>
            </a:p>
          </p:txBody>
        </p:sp>
        <p:sp>
          <p:nvSpPr>
            <p:cNvPr id="10" name="9 - Ορθογώνιο"/>
            <p:cNvSpPr/>
            <p:nvPr/>
          </p:nvSpPr>
          <p:spPr>
            <a:xfrm>
              <a:off x="755576" y="1340768"/>
              <a:ext cx="2376264" cy="5760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l-GR" dirty="0" smtClean="0"/>
                <a:t>Ροπή λόγω των ασκούμενων φορτίων.</a:t>
              </a:r>
              <a:endParaRPr lang="el-GR" dirty="0"/>
            </a:p>
          </p:txBody>
        </p:sp>
      </p:grpSp>
      <p:sp>
        <p:nvSpPr>
          <p:cNvPr id="12" name="2 - Θέση περιεχομένου"/>
          <p:cNvSpPr txBox="1">
            <a:spLocks/>
          </p:cNvSpPr>
          <p:nvPr/>
        </p:nvSpPr>
        <p:spPr>
          <a:xfrm>
            <a:off x="4464496" y="4508049"/>
            <a:ext cx="2915816" cy="432048"/>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lowerback-injuryprevention.wikispaces.com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2" descr="http://back.com.msb.medtronic.com/images/disc-degen-load.jpg"/>
          <p:cNvPicPr>
            <a:picLocks noChangeAspect="1" noChangeArrowheads="1"/>
          </p:cNvPicPr>
          <p:nvPr/>
        </p:nvPicPr>
        <p:blipFill>
          <a:blip r:embed="rId4" cstate="print"/>
          <a:srcRect/>
          <a:stretch>
            <a:fillRect/>
          </a:stretch>
        </p:blipFill>
        <p:spPr bwMode="auto">
          <a:xfrm>
            <a:off x="276477" y="3933056"/>
            <a:ext cx="2433147" cy="2664296"/>
          </a:xfrm>
          <a:prstGeom prst="rect">
            <a:avLst/>
          </a:prstGeom>
          <a:noFill/>
          <a:ln>
            <a:solidFill>
              <a:srgbClr val="002060"/>
            </a:solidFill>
          </a:ln>
        </p:spPr>
      </p:pic>
      <p:sp>
        <p:nvSpPr>
          <p:cNvPr id="14" name="2 - Θέση περιεχομένου"/>
          <p:cNvSpPr txBox="1">
            <a:spLocks/>
          </p:cNvSpPr>
          <p:nvPr/>
        </p:nvSpPr>
        <p:spPr>
          <a:xfrm>
            <a:off x="755576" y="6542584"/>
            <a:ext cx="1440160" cy="31541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5"/>
              </a:rPr>
              <a:t>msb.medtronic.com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14 - Ορθογώνιο"/>
          <p:cNvSpPr/>
          <p:nvPr/>
        </p:nvSpPr>
        <p:spPr>
          <a:xfrm>
            <a:off x="1907704" y="3933056"/>
            <a:ext cx="720080" cy="1440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buNone/>
            </a:pPr>
            <a:r>
              <a:rPr lang="el-GR" sz="1400" dirty="0" smtClean="0"/>
              <a:t>φορτίο</a:t>
            </a:r>
            <a:endParaRPr lang="el-GR" sz="1400" dirty="0"/>
          </a:p>
        </p:txBody>
      </p:sp>
      <p:sp>
        <p:nvSpPr>
          <p:cNvPr id="16" name="15 - Ορθογώνιο"/>
          <p:cNvSpPr/>
          <p:nvPr/>
        </p:nvSpPr>
        <p:spPr>
          <a:xfrm>
            <a:off x="5292080" y="908720"/>
            <a:ext cx="3600400" cy="1728192"/>
          </a:xfrm>
          <a:prstGeom prst="rect">
            <a:avLst/>
          </a:prstGeom>
          <a:solidFill>
            <a:schemeClr val="accent3">
              <a:lumMod val="20000"/>
              <a:lumOff val="80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rPr>
              <a:t>Οι δυνάμεις και οι ροπές, που αναπτύσσονται στην οσφυϊκή μοίρα, εξ αιτίας των ασκουμένων φορτίων.</a:t>
            </a:r>
            <a:endParaRPr lang="el-GR"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Συμπιεστικές/</a:t>
            </a:r>
            <a:r>
              <a:rPr lang="el-GR" sz="3600" dirty="0" err="1" smtClean="0"/>
              <a:t>Διατμητικές</a:t>
            </a:r>
            <a:r>
              <a:rPr lang="el-GR" sz="3600" dirty="0" smtClean="0"/>
              <a:t> Δυνάμεις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pic>
        <p:nvPicPr>
          <p:cNvPr id="6" name="Picture 2" descr="Screen shot 2013-04-08 at 2.09.06 PM.png"/>
          <p:cNvPicPr>
            <a:picLocks noChangeAspect="1" noChangeArrowheads="1"/>
          </p:cNvPicPr>
          <p:nvPr/>
        </p:nvPicPr>
        <p:blipFill>
          <a:blip r:embed="rId2" cstate="print"/>
          <a:srcRect l="49965" t="15254"/>
          <a:stretch>
            <a:fillRect/>
          </a:stretch>
        </p:blipFill>
        <p:spPr bwMode="auto">
          <a:xfrm>
            <a:off x="395536" y="908720"/>
            <a:ext cx="4680520" cy="5699967"/>
          </a:xfrm>
          <a:prstGeom prst="rect">
            <a:avLst/>
          </a:prstGeom>
          <a:noFill/>
          <a:ln>
            <a:solidFill>
              <a:schemeClr val="accent6">
                <a:lumMod val="50000"/>
              </a:schemeClr>
            </a:solidFill>
          </a:ln>
        </p:spPr>
      </p:pic>
      <p:pic>
        <p:nvPicPr>
          <p:cNvPr id="8" name="Picture 2" descr="Screen shot 2013-04-08 at 2.09.06 PM.png"/>
          <p:cNvPicPr>
            <a:picLocks noChangeAspect="1" noChangeArrowheads="1"/>
          </p:cNvPicPr>
          <p:nvPr/>
        </p:nvPicPr>
        <p:blipFill>
          <a:blip r:embed="rId2" cstate="print"/>
          <a:srcRect t="41322" r="50035" b="16305"/>
          <a:stretch>
            <a:fillRect/>
          </a:stretch>
        </p:blipFill>
        <p:spPr bwMode="auto">
          <a:xfrm>
            <a:off x="4307971" y="3573016"/>
            <a:ext cx="2208245" cy="1656184"/>
          </a:xfrm>
          <a:prstGeom prst="rect">
            <a:avLst/>
          </a:prstGeom>
          <a:noFill/>
        </p:spPr>
      </p:pic>
      <p:sp>
        <p:nvSpPr>
          <p:cNvPr id="11" name="10 - Ορθογώνιο"/>
          <p:cNvSpPr/>
          <p:nvPr/>
        </p:nvSpPr>
        <p:spPr>
          <a:xfrm>
            <a:off x="4499992" y="4581128"/>
            <a:ext cx="1872208" cy="576064"/>
          </a:xfrm>
          <a:prstGeom prst="rect">
            <a:avLst/>
          </a:prstGeom>
          <a:ln w="38100">
            <a:noFill/>
          </a:ln>
        </p:spPr>
        <p:style>
          <a:lnRef idx="2">
            <a:schemeClr val="accent6"/>
          </a:lnRef>
          <a:fillRef idx="1">
            <a:schemeClr val="lt1"/>
          </a:fillRef>
          <a:effectRef idx="0">
            <a:schemeClr val="accent6"/>
          </a:effectRef>
          <a:fontRef idx="minor">
            <a:schemeClr val="dk1"/>
          </a:fontRef>
        </p:style>
        <p:txBody>
          <a:bodyPr rtlCol="0" anchor="ctr"/>
          <a:lstStyle/>
          <a:p>
            <a:pPr>
              <a:buNone/>
            </a:pPr>
            <a:r>
              <a:rPr lang="el-GR" dirty="0" smtClean="0">
                <a:solidFill>
                  <a:srgbClr val="FF33CC"/>
                </a:solidFill>
              </a:rPr>
              <a:t>Συμπιεστικές δυνάμεις</a:t>
            </a:r>
            <a:endParaRPr lang="el-GR" dirty="0">
              <a:solidFill>
                <a:srgbClr val="FF33CC"/>
              </a:solidFill>
            </a:endParaRPr>
          </a:p>
        </p:txBody>
      </p:sp>
      <p:sp>
        <p:nvSpPr>
          <p:cNvPr id="13" name="2 - Θέση περιεχομένου"/>
          <p:cNvSpPr txBox="1">
            <a:spLocks/>
          </p:cNvSpPr>
          <p:nvPr/>
        </p:nvSpPr>
        <p:spPr>
          <a:xfrm>
            <a:off x="1115616" y="6597352"/>
            <a:ext cx="3240360" cy="36004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lowerback-injuryprevention.wikispaces.com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15 - Έλλειψη"/>
          <p:cNvSpPr/>
          <p:nvPr/>
        </p:nvSpPr>
        <p:spPr>
          <a:xfrm>
            <a:off x="251520" y="1556792"/>
            <a:ext cx="1584176" cy="10801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2400" dirty="0" smtClean="0"/>
              <a:t>Κορμός</a:t>
            </a:r>
            <a:endParaRPr lang="el-GR" sz="2400" dirty="0"/>
          </a:p>
        </p:txBody>
      </p:sp>
      <p:sp>
        <p:nvSpPr>
          <p:cNvPr id="17" name="16 - Ορθογώνιο"/>
          <p:cNvSpPr/>
          <p:nvPr/>
        </p:nvSpPr>
        <p:spPr>
          <a:xfrm>
            <a:off x="4499992" y="3717032"/>
            <a:ext cx="1800200" cy="576064"/>
          </a:xfrm>
          <a:prstGeom prst="rect">
            <a:avLst/>
          </a:prstGeom>
          <a:ln w="38100">
            <a:noFill/>
          </a:ln>
        </p:spPr>
        <p:style>
          <a:lnRef idx="2">
            <a:schemeClr val="accent6"/>
          </a:lnRef>
          <a:fillRef idx="1">
            <a:schemeClr val="lt1"/>
          </a:fillRef>
          <a:effectRef idx="0">
            <a:schemeClr val="accent6"/>
          </a:effectRef>
          <a:fontRef idx="minor">
            <a:schemeClr val="dk1"/>
          </a:fontRef>
        </p:style>
        <p:txBody>
          <a:bodyPr rtlCol="0" anchor="ctr"/>
          <a:lstStyle/>
          <a:p>
            <a:pPr>
              <a:buNone/>
            </a:pPr>
            <a:r>
              <a:rPr lang="el-GR" dirty="0" err="1" smtClean="0">
                <a:solidFill>
                  <a:schemeClr val="tx2">
                    <a:lumMod val="60000"/>
                    <a:lumOff val="40000"/>
                  </a:schemeClr>
                </a:solidFill>
              </a:rPr>
              <a:t>Διατμητικές</a:t>
            </a:r>
            <a:r>
              <a:rPr lang="el-GR" dirty="0" smtClean="0">
                <a:solidFill>
                  <a:schemeClr val="tx2">
                    <a:lumMod val="60000"/>
                    <a:lumOff val="40000"/>
                  </a:schemeClr>
                </a:solidFill>
              </a:rPr>
              <a:t> δυνάμεις</a:t>
            </a:r>
            <a:endParaRPr lang="el-GR" dirty="0">
              <a:solidFill>
                <a:schemeClr val="tx2">
                  <a:lumMod val="60000"/>
                  <a:lumOff val="40000"/>
                </a:schemeClr>
              </a:solidFill>
            </a:endParaRPr>
          </a:p>
        </p:txBody>
      </p:sp>
      <p:sp>
        <p:nvSpPr>
          <p:cNvPr id="10" name="2 - Θέση περιεχομένου"/>
          <p:cNvSpPr>
            <a:spLocks noGrp="1"/>
          </p:cNvSpPr>
          <p:nvPr>
            <p:ph idx="1"/>
          </p:nvPr>
        </p:nvSpPr>
        <p:spPr>
          <a:xfrm>
            <a:off x="5220072" y="980728"/>
            <a:ext cx="3456384" cy="2520280"/>
          </a:xfrm>
        </p:spPr>
        <p:txBody>
          <a:bodyPr>
            <a:normAutofit lnSpcReduction="10000"/>
          </a:bodyPr>
          <a:lstStyle/>
          <a:p>
            <a:pPr>
              <a:defRPr/>
            </a:pPr>
            <a:r>
              <a:rPr lang="el-GR" dirty="0" smtClean="0">
                <a:cs typeface="Arial" pitchFamily="34" charset="0"/>
              </a:rPr>
              <a:t>Στις αρθρώσεις της κατώτερης θωρακικής μοίρας εφαρμόζονται μεγάλα φορτία. </a:t>
            </a:r>
            <a:endParaRPr lang="en-US" dirty="0" smtClean="0">
              <a:cs typeface="Arial" pitchFamily="34" charset="0"/>
            </a:endParaRPr>
          </a:p>
          <a:p>
            <a:pPr>
              <a:defRPr/>
            </a:pPr>
            <a:r>
              <a:rPr lang="el-GR" dirty="0" smtClean="0">
                <a:cs typeface="Arial" pitchFamily="34" charset="0"/>
              </a:rPr>
              <a:t>Λόγω διαφορετικής γεωμετρικής </a:t>
            </a:r>
          </a:p>
          <a:p>
            <a:pPr>
              <a:buNone/>
            </a:pPr>
            <a:endParaRPr lang="el-GR" dirty="0"/>
          </a:p>
        </p:txBody>
      </p:sp>
      <p:sp>
        <p:nvSpPr>
          <p:cNvPr id="12" name="2 - Θέση περιεχομένου"/>
          <p:cNvSpPr txBox="1">
            <a:spLocks/>
          </p:cNvSpPr>
          <p:nvPr/>
        </p:nvSpPr>
        <p:spPr>
          <a:xfrm>
            <a:off x="6515896" y="3429000"/>
            <a:ext cx="2448592" cy="2808312"/>
          </a:xfrm>
          <a:prstGeom prst="rect">
            <a:avLst/>
          </a:prstGeom>
        </p:spPr>
        <p:txBody>
          <a:bodyPr vert="horz" lIns="91440" tIns="45720" rIns="91440" bIns="45720" rtlCol="0">
            <a:normAutofit/>
          </a:bodyPr>
          <a:lstStyle/>
          <a:p>
            <a:pPr marR="0" lvl="0" algn="l" defTabSz="914400" rtl="0" eaLnBrk="1" fontAlgn="auto" latinLnBrk="0" hangingPunct="1">
              <a:lnSpc>
                <a:spcPct val="112000"/>
              </a:lnSpc>
              <a:spcBef>
                <a:spcPts val="1200"/>
              </a:spcBef>
              <a:spcAft>
                <a:spcPts val="0"/>
              </a:spcAft>
              <a:buClrTx/>
              <a:buSzTx/>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Arial" pitchFamily="34" charset="0"/>
              </a:rPr>
              <a:t>κατασκευής, η πίεση είναι μικρότερη από αυτή, που ασκείται στην οσφυϊκή μοίρα.</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Λειτουργία </a:t>
            </a:r>
            <a:endParaRPr lang="el-GR" sz="3600" dirty="0"/>
          </a:p>
        </p:txBody>
      </p:sp>
      <p:sp>
        <p:nvSpPr>
          <p:cNvPr id="3" name="2 - Θέση περιεχομένου"/>
          <p:cNvSpPr>
            <a:spLocks noGrp="1"/>
          </p:cNvSpPr>
          <p:nvPr>
            <p:ph idx="1"/>
          </p:nvPr>
        </p:nvSpPr>
        <p:spPr>
          <a:xfrm>
            <a:off x="5076056" y="980728"/>
            <a:ext cx="3754760" cy="4608512"/>
          </a:xfrm>
        </p:spPr>
        <p:txBody>
          <a:bodyPr>
            <a:normAutofit/>
          </a:bodyPr>
          <a:lstStyle/>
          <a:p>
            <a:r>
              <a:rPr lang="el-GR" dirty="0" smtClean="0"/>
              <a:t>Η σπονδυλική στήλη είναι πολύπλοκη κατασκευή με πρώτιστη λειτουργία:</a:t>
            </a:r>
          </a:p>
          <a:p>
            <a:pPr lvl="1"/>
            <a:r>
              <a:rPr lang="el-GR" dirty="0" smtClean="0"/>
              <a:t>την προστασία του νωτιαίου μυελού και </a:t>
            </a:r>
          </a:p>
          <a:p>
            <a:pPr lvl="1"/>
            <a:r>
              <a:rPr lang="el-GR" dirty="0" smtClean="0"/>
              <a:t>την μεταφορά των φορτίων από το κεφάλι και τον κορμό προς την λεκάνη. </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grpSp>
        <p:nvGrpSpPr>
          <p:cNvPr id="14" name="13 - Ομάδα"/>
          <p:cNvGrpSpPr/>
          <p:nvPr/>
        </p:nvGrpSpPr>
        <p:grpSpPr>
          <a:xfrm>
            <a:off x="251520" y="1196752"/>
            <a:ext cx="4464496" cy="4536504"/>
            <a:chOff x="251520" y="908720"/>
            <a:chExt cx="4464496" cy="4536504"/>
          </a:xfrm>
        </p:grpSpPr>
        <p:pic>
          <p:nvPicPr>
            <p:cNvPr id="5" name="Picture 4" descr="Spinal_cord_diagram_KIN_412"/>
            <p:cNvPicPr>
              <a:picLocks noChangeAspect="1" noChangeArrowheads="1"/>
            </p:cNvPicPr>
            <p:nvPr/>
          </p:nvPicPr>
          <p:blipFill>
            <a:blip r:embed="rId2" cstate="print"/>
            <a:srcRect l="15679" t="8197" r="26764" b="6147"/>
            <a:stretch>
              <a:fillRect/>
            </a:stretch>
          </p:blipFill>
          <p:spPr>
            <a:xfrm>
              <a:off x="251520" y="980728"/>
              <a:ext cx="4464496" cy="4464496"/>
            </a:xfrm>
            <a:prstGeom prst="rect">
              <a:avLst/>
            </a:prstGeom>
          </p:spPr>
        </p:pic>
        <p:sp>
          <p:nvSpPr>
            <p:cNvPr id="8" name="7 - Ορθογώνιο"/>
            <p:cNvSpPr/>
            <p:nvPr/>
          </p:nvSpPr>
          <p:spPr>
            <a:xfrm>
              <a:off x="3059832" y="908720"/>
              <a:ext cx="165618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2699792" y="1052736"/>
              <a:ext cx="360040" cy="43204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1</a:t>
              </a:r>
              <a:endParaRPr lang="el-GR" dirty="0"/>
            </a:p>
          </p:txBody>
        </p:sp>
        <p:sp>
          <p:nvSpPr>
            <p:cNvPr id="10" name="9 - Ορθογώνιο"/>
            <p:cNvSpPr/>
            <p:nvPr/>
          </p:nvSpPr>
          <p:spPr>
            <a:xfrm>
              <a:off x="4355976" y="1916832"/>
              <a:ext cx="360040" cy="43204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2</a:t>
              </a:r>
              <a:endParaRPr lang="el-GR" dirty="0"/>
            </a:p>
          </p:txBody>
        </p:sp>
        <p:sp>
          <p:nvSpPr>
            <p:cNvPr id="11" name="10 - Ορθογώνιο"/>
            <p:cNvSpPr/>
            <p:nvPr/>
          </p:nvSpPr>
          <p:spPr>
            <a:xfrm>
              <a:off x="4355976" y="4005064"/>
              <a:ext cx="360040" cy="43204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4</a:t>
              </a:r>
              <a:endParaRPr lang="el-GR" dirty="0"/>
            </a:p>
          </p:txBody>
        </p:sp>
        <p:sp>
          <p:nvSpPr>
            <p:cNvPr id="12" name="11 - Ορθογώνιο"/>
            <p:cNvSpPr/>
            <p:nvPr/>
          </p:nvSpPr>
          <p:spPr>
            <a:xfrm>
              <a:off x="4355976" y="3212976"/>
              <a:ext cx="360040" cy="43204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3</a:t>
              </a:r>
              <a:endParaRPr lang="el-GR" dirty="0"/>
            </a:p>
          </p:txBody>
        </p:sp>
      </p:grpSp>
      <p:sp>
        <p:nvSpPr>
          <p:cNvPr id="16" name="15 - Ορθογώνιο"/>
          <p:cNvSpPr/>
          <p:nvPr/>
        </p:nvSpPr>
        <p:spPr>
          <a:xfrm>
            <a:off x="251520" y="1196752"/>
            <a:ext cx="4536504" cy="4680520"/>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3419872" y="5085184"/>
            <a:ext cx="2376264" cy="1490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1.ΝωτιαίοςΜυελός 2.Νευρικές Ρίζες 3.Σπόνδυλος 4.Μεσοσπονδύλιος Δίσκος</a:t>
            </a:r>
            <a:endParaRPr lang="el-GR" dirty="0"/>
          </a:p>
        </p:txBody>
      </p:sp>
      <p:sp>
        <p:nvSpPr>
          <p:cNvPr id="18" name="Ορθογώνιο 17"/>
          <p:cNvSpPr/>
          <p:nvPr/>
        </p:nvSpPr>
        <p:spPr>
          <a:xfrm>
            <a:off x="243999" y="5949280"/>
            <a:ext cx="3118047"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Spinal cord diagram KIN </a:t>
            </a:r>
            <a:r>
              <a:rPr lang="en-US" sz="1200" dirty="0" smtClean="0">
                <a:latin typeface="+mn-lt"/>
                <a:hlinkClick r:id="rId3"/>
              </a:rPr>
              <a:t>412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Page tfw (page does not exist)"/>
              </a:rPr>
              <a:t>Page </a:t>
            </a:r>
            <a:r>
              <a:rPr lang="en-US" sz="1200" dirty="0" err="1">
                <a:latin typeface="+mn-lt"/>
                <a:hlinkClick r:id="rId4" tooltip="User:Page tfw (page does not exist)"/>
              </a:rPr>
              <a:t>tfw</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διαθέσιμο με άδεια</a:t>
            </a:r>
            <a:r>
              <a:rPr lang="en-US" sz="1200" dirty="0" smtClean="0">
                <a:solidFill>
                  <a:prstClr val="black">
                    <a:lumMod val="75000"/>
                    <a:lumOff val="25000"/>
                  </a:prstClr>
                </a:solidFill>
                <a:latin typeface="+mn-lt"/>
              </a:rPr>
              <a:t> </a:t>
            </a:r>
            <a:r>
              <a:rPr lang="en-US" sz="1200" dirty="0">
                <a:solidFill>
                  <a:prstClr val="black">
                    <a:lumMod val="75000"/>
                    <a:lumOff val="25000"/>
                  </a:prstClr>
                </a:solidFill>
                <a:latin typeface="+mn-lt"/>
                <a:hlinkClick r:id="rId5"/>
              </a:rPr>
              <a:t>CC BY-SA </a:t>
            </a:r>
            <a:r>
              <a:rPr lang="en-US" sz="1200" dirty="0" smtClean="0">
                <a:solidFill>
                  <a:prstClr val="black">
                    <a:lumMod val="75000"/>
                    <a:lumOff val="25000"/>
                  </a:prstClr>
                </a:solidFill>
                <a:latin typeface="+mn-lt"/>
                <a:hlinkClick r:id="rId5"/>
              </a:rPr>
              <a:t>3.0</a:t>
            </a:r>
            <a:endParaRPr lang="en-US" sz="1200" dirty="0">
              <a:solidFill>
                <a:prstClr val="black">
                  <a:lumMod val="75000"/>
                  <a:lumOff val="25000"/>
                </a:prstClr>
              </a:solidFill>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Γωνία Κλίσης της Πυέλου</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pic>
        <p:nvPicPr>
          <p:cNvPr id="5" name="Picture 4" descr="http://www.chiro.org/ACAPress/General_Causes_and_Potential_Effects_14.jpg"/>
          <p:cNvPicPr>
            <a:picLocks noGrp="1" noChangeAspect="1" noChangeArrowheads="1"/>
          </p:cNvPicPr>
          <p:nvPr>
            <p:ph idx="1"/>
          </p:nvPr>
        </p:nvPicPr>
        <p:blipFill>
          <a:blip r:embed="rId2" cstate="print"/>
          <a:srcRect l="7081" t="2390" r="6183" b="10392"/>
          <a:stretch>
            <a:fillRect/>
          </a:stretch>
        </p:blipFill>
        <p:spPr bwMode="auto">
          <a:xfrm>
            <a:off x="5292080" y="1124744"/>
            <a:ext cx="3528392" cy="5256584"/>
          </a:xfrm>
          <a:prstGeom prst="rect">
            <a:avLst/>
          </a:prstGeom>
          <a:noFill/>
          <a:ln w="38100">
            <a:solidFill>
              <a:schemeClr val="bg1">
                <a:lumMod val="50000"/>
              </a:schemeClr>
            </a:solidFill>
          </a:ln>
        </p:spPr>
      </p:pic>
      <p:sp>
        <p:nvSpPr>
          <p:cNvPr id="6" name="2 - Θέση περιεχομένου"/>
          <p:cNvSpPr txBox="1">
            <a:spLocks/>
          </p:cNvSpPr>
          <p:nvPr/>
        </p:nvSpPr>
        <p:spPr>
          <a:xfrm>
            <a:off x="395536" y="1124743"/>
            <a:ext cx="4752528" cy="546709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Στην φυσιολογική (χαλαρή) όρθια στάση:</a:t>
            </a:r>
          </a:p>
          <a:p>
            <a:pPr marL="742950" lvl="1" indent="-285750" fontAlgn="auto">
              <a:lnSpc>
                <a:spcPct val="112000"/>
              </a:lnSpc>
              <a:spcBef>
                <a:spcPts val="1200"/>
              </a:spcBef>
              <a:spcAft>
                <a:spcPts val="0"/>
              </a:spcAft>
              <a:buFont typeface="Wingdings" panose="05000000000000000000" pitchFamily="2" charset="2"/>
              <a:buChar cha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Η γραμμή που περνά από την πρόσθια και την οπίσθια άνω λαγόνια άκανθα σχηματίζει με το οριζόντιο επίπεδο γωνία 12 μοιρών, δηλαδή</a:t>
            </a:r>
            <a:r>
              <a:rPr lang="el-GR" sz="2400" dirty="0" smtClean="0">
                <a:latin typeface="+mn-lt"/>
              </a:rPr>
              <a:t> η λεκάνη έχει ελάχιστη κλίση προς τα εμπρός.</a:t>
            </a:r>
          </a:p>
          <a:p>
            <a:pPr marL="742950" lvl="1" indent="-285750" fontAlgn="auto">
              <a:lnSpc>
                <a:spcPct val="112000"/>
              </a:lnSpc>
              <a:spcBef>
                <a:spcPts val="1200"/>
              </a:spcBef>
              <a:spcAft>
                <a:spcPts val="0"/>
              </a:spcAft>
              <a:buFont typeface="Wingdings" panose="05000000000000000000" pitchFamily="2" charset="2"/>
              <a:buChar char="§"/>
            </a:pPr>
            <a:r>
              <a:rPr lang="el-GR" sz="2400" dirty="0" smtClean="0">
                <a:latin typeface="+mn-lt"/>
              </a:rPr>
              <a:t>Η γωνία αυτή είναι η γωνία κλίσης της πυέλου.</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6 - Ορθογώνιο"/>
          <p:cNvSpPr/>
          <p:nvPr/>
        </p:nvSpPr>
        <p:spPr>
          <a:xfrm>
            <a:off x="5292080" y="6453336"/>
            <a:ext cx="3528392" cy="276999"/>
          </a:xfrm>
          <a:prstGeom prst="rect">
            <a:avLst/>
          </a:prstGeom>
        </p:spPr>
        <p:txBody>
          <a:bodyPr wrap="square">
            <a:spAutoFit/>
          </a:bodyPr>
          <a:lstStyle/>
          <a:p>
            <a:pPr algn="ctr"/>
            <a:r>
              <a:rPr lang="en-US" sz="1200" dirty="0" smtClean="0">
                <a:latin typeface="+mn-lt"/>
                <a:hlinkClick r:id="rId3"/>
              </a:rPr>
              <a:t>chiro.org</a:t>
            </a:r>
            <a:endParaRPr lang="el-GR" sz="1200" dirty="0">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Φορτία /Σπονδυλική Στήλη</a:t>
            </a:r>
            <a:endParaRPr lang="el-GR" sz="3600" dirty="0"/>
          </a:p>
        </p:txBody>
      </p:sp>
      <p:sp>
        <p:nvSpPr>
          <p:cNvPr id="3" name="2 - Θέση περιεχομένου"/>
          <p:cNvSpPr>
            <a:spLocks noGrp="1"/>
          </p:cNvSpPr>
          <p:nvPr>
            <p:ph idx="1"/>
          </p:nvPr>
        </p:nvSpPr>
        <p:spPr/>
        <p:txBody>
          <a:bodyPr>
            <a:normAutofit/>
          </a:bodyPr>
          <a:lstStyle/>
          <a:p>
            <a:r>
              <a:rPr lang="el-GR" dirty="0" smtClean="0"/>
              <a:t>Η λεκάνη παίζει σημαντικό ρόλο στην μυϊκή δραστηριότητα και στα φορτία</a:t>
            </a:r>
            <a:r>
              <a:rPr lang="en-US" dirty="0" smtClean="0"/>
              <a:t>, </a:t>
            </a:r>
            <a:r>
              <a:rPr lang="el-GR" dirty="0" smtClean="0"/>
              <a:t>που ασκούνται στην σπονδυλική στήλη.</a:t>
            </a:r>
            <a:r>
              <a:rPr lang="en-US" dirty="0" smtClean="0"/>
              <a:t> </a:t>
            </a:r>
            <a:endParaRPr lang="el-GR" dirty="0" smtClean="0"/>
          </a:p>
          <a:p>
            <a:r>
              <a:rPr lang="el-GR" dirty="0" smtClean="0"/>
              <a:t>Η σπονδυλική στήλη, χάρις στα κυρτώματά της στο </a:t>
            </a:r>
            <a:r>
              <a:rPr lang="el-GR" dirty="0" err="1" smtClean="0"/>
              <a:t>προσθιοπίσθιο</a:t>
            </a:r>
            <a:r>
              <a:rPr lang="el-GR" dirty="0" smtClean="0"/>
              <a:t> επίπεδο, έχει ανθεκτικότητα σε μεγαλύτερα φορτία από ότι, εάν θα ήταν </a:t>
            </a:r>
            <a:r>
              <a:rPr lang="el-GR" dirty="0" err="1" smtClean="0"/>
              <a:t>ευθειασμένη</a:t>
            </a:r>
            <a:r>
              <a:rPr lang="el-GR" dirty="0" smtClean="0"/>
              <a:t>.</a:t>
            </a:r>
            <a:endParaRPr lang="en-US" dirty="0" smtClean="0"/>
          </a:p>
          <a:p>
            <a:pPr lvl="0"/>
            <a:r>
              <a:rPr lang="el-GR" dirty="0" smtClean="0"/>
              <a:t> Όταν το άτομο στέκεται, οι μύες της στάσης είναι σε δραστηριότητα. </a:t>
            </a:r>
          </a:p>
          <a:p>
            <a:r>
              <a:rPr lang="el-GR" dirty="0" smtClean="0"/>
              <a:t>Όσο πιο "σωστή" είναι η στάση, τόσο μικρότερη είναι η μυϊκή δραστηριότητα.</a:t>
            </a:r>
          </a:p>
          <a:p>
            <a:pPr>
              <a:buNone/>
            </a:pP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Γραμμή Βαρύτητας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51</a:t>
            </a:fld>
            <a:endParaRPr lang="el-GR"/>
          </a:p>
        </p:txBody>
      </p:sp>
      <p:pic>
        <p:nvPicPr>
          <p:cNvPr id="5" name="Picture 5" descr="In image a, a man with a child on his shoulders is shown in which the child is holding the head of the man. The center of gravity is marked at the center of his body. In image b, a man with a long bag on his left shoulder and leaning toward the right is shown. The center of gravity is marked at the center of his body slightly left of the middle. In image c, a lady walking toward the right is shown. She is holding books in her hands. The center of gravity is marked at the center of her body above her legs."/>
          <p:cNvPicPr>
            <a:picLocks noGrp="1" noChangeAspect="1" noChangeArrowheads="1"/>
          </p:cNvPicPr>
          <p:nvPr>
            <p:ph idx="1"/>
          </p:nvPr>
        </p:nvPicPr>
        <p:blipFill>
          <a:blip r:embed="rId2" cstate="print"/>
          <a:srcRect l="66083" t="6200" r="3885" b="17534"/>
          <a:stretch>
            <a:fillRect/>
          </a:stretch>
        </p:blipFill>
        <p:spPr bwMode="auto">
          <a:xfrm>
            <a:off x="323528" y="1124744"/>
            <a:ext cx="2404323" cy="5112568"/>
          </a:xfrm>
          <a:prstGeom prst="rect">
            <a:avLst/>
          </a:prstGeom>
          <a:noFill/>
          <a:ln w="38100">
            <a:solidFill>
              <a:schemeClr val="accent6">
                <a:lumMod val="50000"/>
              </a:schemeClr>
            </a:solidFill>
            <a:miter lim="800000"/>
            <a:headEnd/>
            <a:tailEnd/>
          </a:ln>
        </p:spPr>
      </p:pic>
      <p:sp>
        <p:nvSpPr>
          <p:cNvPr id="6" name="2 - Θέση περιεχομένου"/>
          <p:cNvSpPr txBox="1">
            <a:spLocks/>
          </p:cNvSpPr>
          <p:nvPr/>
        </p:nvSpPr>
        <p:spPr>
          <a:xfrm>
            <a:off x="2915816" y="1052736"/>
            <a:ext cx="3600400" cy="5256584"/>
          </a:xfrm>
          <a:prstGeom prst="rect">
            <a:avLst/>
          </a:prstGeom>
        </p:spPr>
        <p:txBody>
          <a:bodyPr vert="horz" lIns="91440" tIns="45720" rIns="91440" bIns="45720" rtlCol="0">
            <a:noAutofit/>
          </a:bodyPr>
          <a:lstStyle/>
          <a:p>
            <a:pPr marL="34290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Η γραμμή της βαρύτητας περνά εμπρός από τον εγκάρσιο άξονα κίνησης του κορμού </a:t>
            </a:r>
            <a:endParaRPr lang="en-US" sz="2400" dirty="0" smtClean="0">
              <a:latin typeface="+mn-lt"/>
            </a:endParaRPr>
          </a:p>
          <a:p>
            <a:pPr marL="342900" indent="-342900" fontAlgn="auto">
              <a:lnSpc>
                <a:spcPct val="112000"/>
              </a:lnSpc>
              <a:spcBef>
                <a:spcPts val="1200"/>
              </a:spcBef>
              <a:spcAft>
                <a:spcPts val="0"/>
              </a:spcAft>
              <a:buFont typeface="Wingdings" panose="05000000000000000000"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Κάθε μετακίνηση της γραμμής της βαρύτητας αλλάζει τις ροπές, που πρέπει να αναπτυχθούν από τους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εκτείνοντες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μύες του κορμού, για να ελεγχθεί η κίνηση.</a:t>
            </a:r>
            <a:r>
              <a:rPr lang="el-GR" sz="2400" dirty="0" smtClean="0"/>
              <a:t> . </a:t>
            </a:r>
          </a:p>
          <a:p>
            <a:pPr marL="342900" lvl="0" indent="-342900" fontAlgn="auto">
              <a:lnSpc>
                <a:spcPct val="112000"/>
              </a:lnSpc>
              <a:spcBef>
                <a:spcPts val="1200"/>
              </a:spcBef>
              <a:spcAft>
                <a:spcPts val="0"/>
              </a:spcAft>
              <a:buFont typeface="Wingdings" panose="05000000000000000000" pitchFamily="2" charset="2"/>
              <a:buChar char="Ø"/>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Ορθογώνιο 3"/>
          <p:cNvSpPr/>
          <p:nvPr/>
        </p:nvSpPr>
        <p:spPr>
          <a:xfrm>
            <a:off x="251520" y="6237312"/>
            <a:ext cx="8820472" cy="276999"/>
          </a:xfrm>
          <a:prstGeom prst="rect">
            <a:avLst/>
          </a:prstGeom>
        </p:spPr>
        <p:txBody>
          <a:bodyPr wrap="square">
            <a:spAutoFit/>
          </a:bodyPr>
          <a:lstStyle/>
          <a:p>
            <a:r>
              <a:rPr lang="en-US" sz="1200" dirty="0">
                <a:latin typeface="+mn-lt"/>
              </a:rPr>
              <a:t>© 20 </a:t>
            </a:r>
            <a:r>
              <a:rPr lang="en-US" sz="1200" dirty="0" err="1">
                <a:latin typeface="+mn-lt"/>
              </a:rPr>
              <a:t>Φε</a:t>
            </a:r>
            <a:r>
              <a:rPr lang="en-US" sz="1200" dirty="0">
                <a:latin typeface="+mn-lt"/>
              </a:rPr>
              <a:t>β 2014 OpenStax College. </a:t>
            </a:r>
            <a:r>
              <a:rPr lang="en-US" sz="1200" dirty="0">
                <a:latin typeface="+mn-lt"/>
                <a:hlinkClick r:id="rId3"/>
              </a:rPr>
              <a:t>Textbook content</a:t>
            </a:r>
            <a:r>
              <a:rPr lang="en-US" sz="1200" dirty="0">
                <a:latin typeface="+mn-lt"/>
              </a:rPr>
              <a:t> </a:t>
            </a:r>
            <a:r>
              <a:rPr lang="el-GR" sz="1200" dirty="0" smtClean="0">
                <a:latin typeface="+mn-lt"/>
              </a:rPr>
              <a:t>από</a:t>
            </a:r>
            <a:r>
              <a:rPr lang="en-US" sz="1200" dirty="0">
                <a:latin typeface="+mn-lt"/>
              </a:rPr>
              <a:t> </a:t>
            </a:r>
            <a:r>
              <a:rPr lang="en-US" sz="1200" dirty="0" err="1">
                <a:latin typeface="+mn-lt"/>
              </a:rPr>
              <a:t>OpenStax</a:t>
            </a:r>
            <a:r>
              <a:rPr lang="en-US" sz="1200" dirty="0">
                <a:latin typeface="+mn-lt"/>
              </a:rPr>
              <a:t> College </a:t>
            </a:r>
            <a:r>
              <a:rPr lang="el-GR" sz="1200" dirty="0" smtClean="0">
                <a:latin typeface="+mn-lt"/>
              </a:rPr>
              <a:t>διαθέσιμο με άδεια</a:t>
            </a:r>
            <a:r>
              <a:rPr lang="en-US" sz="1200" dirty="0">
                <a:latin typeface="+mn-lt"/>
              </a:rPr>
              <a:t> </a:t>
            </a:r>
            <a:r>
              <a:rPr lang="en-US" sz="1200" dirty="0">
                <a:latin typeface="+mn-lt"/>
                <a:hlinkClick r:id="rId4"/>
              </a:rPr>
              <a:t>Creative Commons Attribution License </a:t>
            </a:r>
            <a:r>
              <a:rPr lang="en-US" sz="1200" dirty="0" smtClean="0">
                <a:latin typeface="+mn-lt"/>
                <a:hlinkClick r:id="rId4"/>
              </a:rPr>
              <a:t>3.0</a:t>
            </a:r>
            <a:r>
              <a:rPr lang="en-US" sz="1200" dirty="0" smtClean="0">
                <a:latin typeface="+mn-lt"/>
              </a:rPr>
              <a:t>.</a:t>
            </a:r>
            <a:endParaRPr lang="el-GR" sz="1200" dirty="0">
              <a:latin typeface="+mn-lt"/>
            </a:endParaRPr>
          </a:p>
        </p:txBody>
      </p:sp>
      <p:pic>
        <p:nvPicPr>
          <p:cNvPr id="8" name="Picture 5" descr="In image a, a man with a child on his shoulders is shown in which the child is holding the head of the man. The center of gravity is marked at the center of his body. In image b, a man with a long bag on his left shoulder and leaning toward the right is shown. The center of gravity is marked at the center of his body slightly left of the middle. In image c, a lady walking toward the right is shown. She is holding books in her hands. The center of gravity is marked at the center of her body above her legs."/>
          <p:cNvPicPr>
            <a:picLocks noChangeAspect="1" noChangeArrowheads="1"/>
          </p:cNvPicPr>
          <p:nvPr/>
        </p:nvPicPr>
        <p:blipFill>
          <a:blip r:embed="rId2" cstate="print"/>
          <a:srcRect r="72357" b="17474"/>
          <a:stretch>
            <a:fillRect/>
          </a:stretch>
        </p:blipFill>
        <p:spPr bwMode="auto">
          <a:xfrm>
            <a:off x="6804248" y="1124744"/>
            <a:ext cx="2016224" cy="5040560"/>
          </a:xfrm>
          <a:prstGeom prst="rect">
            <a:avLst/>
          </a:prstGeom>
          <a:noFill/>
          <a:ln w="38100">
            <a:solidFill>
              <a:schemeClr val="accent6">
                <a:lumMod val="50000"/>
              </a:schemeClr>
            </a:solid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908720"/>
          </a:xfrm>
        </p:spPr>
        <p:txBody>
          <a:bodyPr>
            <a:normAutofit/>
          </a:bodyPr>
          <a:lstStyle/>
          <a:p>
            <a:r>
              <a:rPr lang="el-GR" sz="3600" dirty="0" smtClean="0"/>
              <a:t>Μύες Όρθιας Στάσης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pic>
        <p:nvPicPr>
          <p:cNvPr id="5" name="Picture 2" descr="http://www.chiro.org/ACAPress/Body_Alignment_Figure1.jpg"/>
          <p:cNvPicPr>
            <a:picLocks noGrp="1" noChangeAspect="1" noChangeArrowheads="1"/>
          </p:cNvPicPr>
          <p:nvPr>
            <p:ph idx="1"/>
          </p:nvPr>
        </p:nvPicPr>
        <p:blipFill>
          <a:blip r:embed="rId3" cstate="print"/>
          <a:srcRect l="41919" t="3525" r="31882" b="9577"/>
          <a:stretch>
            <a:fillRect/>
          </a:stretch>
        </p:blipFill>
        <p:spPr bwMode="auto">
          <a:xfrm>
            <a:off x="1907704" y="1052736"/>
            <a:ext cx="1108316" cy="5464777"/>
          </a:xfrm>
          <a:prstGeom prst="rect">
            <a:avLst/>
          </a:prstGeom>
          <a:noFill/>
        </p:spPr>
      </p:pic>
      <p:sp>
        <p:nvSpPr>
          <p:cNvPr id="6" name="5 - Ορθογώνιο"/>
          <p:cNvSpPr/>
          <p:nvPr/>
        </p:nvSpPr>
        <p:spPr>
          <a:xfrm>
            <a:off x="1741148" y="6593862"/>
            <a:ext cx="1187624" cy="276999"/>
          </a:xfrm>
          <a:prstGeom prst="rect">
            <a:avLst/>
          </a:prstGeom>
        </p:spPr>
        <p:txBody>
          <a:bodyPr wrap="square">
            <a:spAutoFit/>
          </a:bodyPr>
          <a:lstStyle/>
          <a:p>
            <a:pPr algn="ctr"/>
            <a:r>
              <a:rPr lang="en-US" sz="1200" dirty="0" smtClean="0">
                <a:latin typeface="+mn-lt"/>
                <a:hlinkClick r:id="rId4"/>
              </a:rPr>
              <a:t>chiro.org</a:t>
            </a:r>
            <a:endParaRPr lang="el-GR" sz="1200" dirty="0">
              <a:latin typeface="+mn-lt"/>
            </a:endParaRPr>
          </a:p>
        </p:txBody>
      </p:sp>
      <p:sp>
        <p:nvSpPr>
          <p:cNvPr id="7" name="2 - Θέση περιεχομένου"/>
          <p:cNvSpPr txBox="1">
            <a:spLocks/>
          </p:cNvSpPr>
          <p:nvPr/>
        </p:nvSpPr>
        <p:spPr>
          <a:xfrm>
            <a:off x="3995936" y="980728"/>
            <a:ext cx="4752528" cy="554461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12000"/>
              </a:lnSpc>
              <a:spcBef>
                <a:spcPts val="1200"/>
              </a:spcBef>
              <a:spcAft>
                <a:spcPts val="0"/>
              </a:spcAft>
              <a:buClrTx/>
              <a:buSzTx/>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r>
              <a:rPr lang="el-GR" sz="2400" dirty="0" smtClean="0">
                <a:latin typeface="+mn-lt"/>
              </a:rPr>
              <a:t>1. Εκτείνοντες αυχενικής μοίρας</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2. Καμπτήρες αυχενικής μοίρας</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3. Εκτείνοντες σπονδυλικής στήλης</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4. Καμπτήρες σπονδυλικής στήλης</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5. </a:t>
            </a:r>
            <a:r>
              <a:rPr lang="el-GR" sz="2400" dirty="0" err="1" smtClean="0">
                <a:latin typeface="+mn-lt"/>
              </a:rPr>
              <a:t>Λαγονοψοίτης</a:t>
            </a:r>
            <a:r>
              <a:rPr lang="el-GR" sz="2400" dirty="0" smtClean="0">
                <a:latin typeface="+mn-lt"/>
              </a:rPr>
              <a:t> </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6. Μεγάλος γλουτιαίος</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7. </a:t>
            </a:r>
            <a:r>
              <a:rPr lang="el-GR" sz="2400" dirty="0" err="1" smtClean="0">
                <a:latin typeface="+mn-lt"/>
              </a:rPr>
              <a:t>Ισχιοκνημιαίοι</a:t>
            </a:r>
            <a:endParaRPr lang="el-GR" sz="2400" dirty="0" smtClean="0">
              <a:latin typeface="+mn-lt"/>
            </a:endParaRP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8. Τετρακέφαλος </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9.Γαστροκνήμιος,υποκνημίδιος</a:t>
            </a:r>
          </a:p>
          <a:p>
            <a:pPr marL="342900" marR="0" lvl="0" indent="-342900" algn="l" defTabSz="914400" rtl="0" eaLnBrk="1" fontAlgn="auto" latinLnBrk="0" hangingPunct="1">
              <a:lnSpc>
                <a:spcPct val="112000"/>
              </a:lnSpc>
              <a:spcBef>
                <a:spcPts val="1200"/>
              </a:spcBef>
              <a:spcAft>
                <a:spcPts val="0"/>
              </a:spcAft>
              <a:buClrTx/>
              <a:buSzTx/>
              <a:tabLst/>
              <a:defRPr/>
            </a:pPr>
            <a:r>
              <a:rPr lang="el-GR" sz="2400" dirty="0" smtClean="0">
                <a:latin typeface="+mn-lt"/>
              </a:rPr>
              <a:t>10. Πρόσθιος κνημιαίος</a:t>
            </a:r>
          </a:p>
        </p:txBody>
      </p:sp>
      <p:grpSp>
        <p:nvGrpSpPr>
          <p:cNvPr id="3" name="31 - Ομάδα"/>
          <p:cNvGrpSpPr/>
          <p:nvPr/>
        </p:nvGrpSpPr>
        <p:grpSpPr>
          <a:xfrm>
            <a:off x="1475656" y="1556792"/>
            <a:ext cx="1675823" cy="4320480"/>
            <a:chOff x="179512" y="1628800"/>
            <a:chExt cx="1675823" cy="4320480"/>
          </a:xfrm>
          <a:solidFill>
            <a:schemeClr val="accent5">
              <a:lumMod val="75000"/>
            </a:schemeClr>
          </a:solidFill>
        </p:grpSpPr>
        <p:sp>
          <p:nvSpPr>
            <p:cNvPr id="18" name="17 - Δεξιό βέλος"/>
            <p:cNvSpPr/>
            <p:nvPr/>
          </p:nvSpPr>
          <p:spPr>
            <a:xfrm>
              <a:off x="179512" y="1628800"/>
              <a:ext cx="464779" cy="576064"/>
            </a:xfrm>
            <a:prstGeom prst="righ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1</a:t>
              </a:r>
              <a:endParaRPr lang="el-GR" dirty="0"/>
            </a:p>
          </p:txBody>
        </p:sp>
        <p:sp>
          <p:nvSpPr>
            <p:cNvPr id="19" name="18 - Δεξιό βέλος"/>
            <p:cNvSpPr/>
            <p:nvPr/>
          </p:nvSpPr>
          <p:spPr>
            <a:xfrm>
              <a:off x="179512" y="4293097"/>
              <a:ext cx="471325" cy="504056"/>
            </a:xfrm>
            <a:prstGeom prst="righ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7</a:t>
              </a:r>
              <a:endParaRPr lang="el-GR" dirty="0"/>
            </a:p>
          </p:txBody>
        </p:sp>
        <p:sp>
          <p:nvSpPr>
            <p:cNvPr id="20" name="19 - Δεξιό βέλος"/>
            <p:cNvSpPr/>
            <p:nvPr/>
          </p:nvSpPr>
          <p:spPr>
            <a:xfrm>
              <a:off x="179512" y="2492896"/>
              <a:ext cx="504056" cy="504056"/>
            </a:xfrm>
            <a:prstGeom prst="righ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3</a:t>
              </a:r>
              <a:endParaRPr lang="el-GR" dirty="0"/>
            </a:p>
          </p:txBody>
        </p:sp>
        <p:sp>
          <p:nvSpPr>
            <p:cNvPr id="21" name="20 - Δεξιό βέλος"/>
            <p:cNvSpPr/>
            <p:nvPr/>
          </p:nvSpPr>
          <p:spPr>
            <a:xfrm>
              <a:off x="179512" y="2996952"/>
              <a:ext cx="576064" cy="504056"/>
            </a:xfrm>
            <a:prstGeom prst="righ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5</a:t>
              </a:r>
              <a:endParaRPr lang="el-GR" dirty="0"/>
            </a:p>
          </p:txBody>
        </p:sp>
        <p:sp>
          <p:nvSpPr>
            <p:cNvPr id="22" name="21 - Δεξιό βέλος"/>
            <p:cNvSpPr/>
            <p:nvPr/>
          </p:nvSpPr>
          <p:spPr>
            <a:xfrm>
              <a:off x="179512" y="3645024"/>
              <a:ext cx="543333" cy="576064"/>
            </a:xfrm>
            <a:prstGeom prst="righ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6</a:t>
              </a:r>
              <a:endParaRPr lang="el-GR" dirty="0"/>
            </a:p>
          </p:txBody>
        </p:sp>
        <p:sp>
          <p:nvSpPr>
            <p:cNvPr id="23" name="22 - Δεξιό βέλος"/>
            <p:cNvSpPr/>
            <p:nvPr/>
          </p:nvSpPr>
          <p:spPr>
            <a:xfrm>
              <a:off x="179512" y="5517232"/>
              <a:ext cx="464779" cy="432048"/>
            </a:xfrm>
            <a:prstGeom prst="righ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9</a:t>
              </a:r>
              <a:endParaRPr lang="el-GR" dirty="0"/>
            </a:p>
          </p:txBody>
        </p:sp>
        <p:sp>
          <p:nvSpPr>
            <p:cNvPr id="24" name="23 - Αριστερό βέλος"/>
            <p:cNvSpPr/>
            <p:nvPr/>
          </p:nvSpPr>
          <p:spPr>
            <a:xfrm>
              <a:off x="1259632" y="5229200"/>
              <a:ext cx="576064" cy="720080"/>
            </a:xfrm>
            <a:prstGeom prst="lef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10</a:t>
              </a:r>
              <a:endParaRPr lang="el-GR" dirty="0"/>
            </a:p>
          </p:txBody>
        </p:sp>
        <p:sp>
          <p:nvSpPr>
            <p:cNvPr id="26" name="25 - Αριστερό βέλος"/>
            <p:cNvSpPr/>
            <p:nvPr/>
          </p:nvSpPr>
          <p:spPr>
            <a:xfrm>
              <a:off x="1403648" y="3933056"/>
              <a:ext cx="432048" cy="504056"/>
            </a:xfrm>
            <a:prstGeom prst="lef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8</a:t>
              </a:r>
              <a:endParaRPr lang="el-GR" dirty="0"/>
            </a:p>
          </p:txBody>
        </p:sp>
        <p:sp>
          <p:nvSpPr>
            <p:cNvPr id="27" name="26 - Αριστερό βέλος"/>
            <p:cNvSpPr/>
            <p:nvPr/>
          </p:nvSpPr>
          <p:spPr>
            <a:xfrm>
              <a:off x="1403649" y="2708920"/>
              <a:ext cx="432048" cy="576064"/>
            </a:xfrm>
            <a:prstGeom prst="lef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4</a:t>
              </a:r>
              <a:endParaRPr lang="el-GR" dirty="0"/>
            </a:p>
          </p:txBody>
        </p:sp>
        <p:sp>
          <p:nvSpPr>
            <p:cNvPr id="28" name="27 - Αριστερό βέλος"/>
            <p:cNvSpPr/>
            <p:nvPr/>
          </p:nvSpPr>
          <p:spPr>
            <a:xfrm>
              <a:off x="1259632" y="1700808"/>
              <a:ext cx="595703" cy="497198"/>
            </a:xfrm>
            <a:prstGeom prst="leftArrow">
              <a:avLst/>
            </a:prstGeom>
            <a:ln w="190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2</a:t>
              </a:r>
              <a:endParaRPr lang="el-GR" dirty="0"/>
            </a:p>
          </p:txBody>
        </p:sp>
      </p:grpSp>
      <p:sp>
        <p:nvSpPr>
          <p:cNvPr id="30" name="29 - Ορθογώνιο"/>
          <p:cNvSpPr/>
          <p:nvPr/>
        </p:nvSpPr>
        <p:spPr>
          <a:xfrm>
            <a:off x="1475656" y="980728"/>
            <a:ext cx="1656184" cy="5616624"/>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32 - Διάσημα"/>
          <p:cNvSpPr/>
          <p:nvPr/>
        </p:nvSpPr>
        <p:spPr>
          <a:xfrm flipH="1">
            <a:off x="3275856" y="980728"/>
            <a:ext cx="792088" cy="5544616"/>
          </a:xfrm>
          <a:prstGeom prst="chevron">
            <a:avLst>
              <a:gd name="adj" fmla="val 80922"/>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Μυϊκά συστήματα</a:t>
            </a:r>
            <a:endParaRPr lang="el-GR" dirty="0"/>
          </a:p>
        </p:txBody>
      </p:sp>
      <p:sp>
        <p:nvSpPr>
          <p:cNvPr id="3" name="2 - Θέση περιεχομένου"/>
          <p:cNvSpPr>
            <a:spLocks noGrp="1"/>
          </p:cNvSpPr>
          <p:nvPr>
            <p:ph idx="1"/>
          </p:nvPr>
        </p:nvSpPr>
        <p:spPr/>
        <p:txBody>
          <a:bodyPr/>
          <a:lstStyle/>
          <a:p>
            <a:r>
              <a:rPr lang="el-GR" dirty="0" smtClean="0"/>
              <a:t>Η σπονδυλική στήλη περιβάλλεται από μυϊκά συστήματα, που </a:t>
            </a:r>
            <a:r>
              <a:rPr lang="el-GR" dirty="0" err="1" smtClean="0"/>
              <a:t>προσφύονται</a:t>
            </a:r>
            <a:r>
              <a:rPr lang="el-GR" dirty="0" smtClean="0"/>
              <a:t> στις εγκάρσιες και τις ακανθώδεις αποφύσεις των σπονδύλων. </a:t>
            </a:r>
          </a:p>
          <a:p>
            <a:r>
              <a:rPr lang="el-GR" dirty="0" smtClean="0"/>
              <a:t>Αυτοί οι μύες είναι υπεύθυνοι για την δυνατότητα της σπονδυλικής στήλης να κινηθεί πλευρικά ή στο </a:t>
            </a:r>
            <a:r>
              <a:rPr lang="el-GR" dirty="0" err="1" smtClean="0"/>
              <a:t>προσθιοπίσθιο</a:t>
            </a:r>
            <a:r>
              <a:rPr lang="el-GR" dirty="0" smtClean="0"/>
              <a:t> επίπεδο. </a:t>
            </a:r>
          </a:p>
          <a:p>
            <a:r>
              <a:rPr lang="el-GR" dirty="0"/>
              <a:t>Ε</a:t>
            </a:r>
            <a:r>
              <a:rPr lang="el-GR" dirty="0" smtClean="0"/>
              <a:t>κκινούν την κίνηση και παρέχουν εξωτερική σταθερότητα. </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53</a:t>
            </a:fld>
            <a:endParaRPr lang="el-G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Μύες Οπίσθιας Επιφάνειας Κορμού</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pic>
        <p:nvPicPr>
          <p:cNvPr id="5" name="Picture 4" descr="http://curingchronicpain.com/wp-content/uploads/2012/09/pain-all-over-my-back-spine.jpg"/>
          <p:cNvPicPr>
            <a:picLocks noGrp="1" noChangeAspect="1" noChangeArrowheads="1"/>
          </p:cNvPicPr>
          <p:nvPr>
            <p:ph idx="1"/>
          </p:nvPr>
        </p:nvPicPr>
        <p:blipFill>
          <a:blip r:embed="rId2" cstate="print"/>
          <a:srcRect l="1324" t="2695" r="65575" b="4318"/>
          <a:stretch>
            <a:fillRect/>
          </a:stretch>
        </p:blipFill>
        <p:spPr bwMode="auto">
          <a:xfrm>
            <a:off x="539552" y="1196752"/>
            <a:ext cx="1584176" cy="4372373"/>
          </a:xfrm>
          <a:prstGeom prst="rect">
            <a:avLst/>
          </a:prstGeom>
          <a:noFill/>
          <a:ln w="38100">
            <a:solidFill>
              <a:schemeClr val="accent6">
                <a:lumMod val="75000"/>
              </a:schemeClr>
            </a:solidFill>
          </a:ln>
        </p:spPr>
      </p:pic>
      <p:sp>
        <p:nvSpPr>
          <p:cNvPr id="6" name="5 - Ορθογώνιο"/>
          <p:cNvSpPr/>
          <p:nvPr/>
        </p:nvSpPr>
        <p:spPr>
          <a:xfrm>
            <a:off x="251520" y="5604047"/>
            <a:ext cx="2160240" cy="276999"/>
          </a:xfrm>
          <a:prstGeom prst="rect">
            <a:avLst/>
          </a:prstGeom>
        </p:spPr>
        <p:txBody>
          <a:bodyPr wrap="square">
            <a:spAutoFit/>
          </a:bodyPr>
          <a:lstStyle/>
          <a:p>
            <a:pPr algn="ctr"/>
            <a:r>
              <a:rPr lang="en-US" sz="1200" dirty="0" smtClean="0">
                <a:latin typeface="+mn-lt"/>
                <a:hlinkClick r:id="rId3"/>
              </a:rPr>
              <a:t>curingchronicpain.com</a:t>
            </a:r>
            <a:endParaRPr lang="el-GR" sz="1200" dirty="0">
              <a:latin typeface="+mn-lt"/>
            </a:endParaRPr>
          </a:p>
        </p:txBody>
      </p:sp>
      <p:sp>
        <p:nvSpPr>
          <p:cNvPr id="7" name="6 - Ορθογώνιο"/>
          <p:cNvSpPr/>
          <p:nvPr/>
        </p:nvSpPr>
        <p:spPr>
          <a:xfrm>
            <a:off x="5580112" y="5589239"/>
            <a:ext cx="2952328" cy="276999"/>
          </a:xfrm>
          <a:prstGeom prst="rect">
            <a:avLst/>
          </a:prstGeom>
        </p:spPr>
        <p:txBody>
          <a:bodyPr wrap="square">
            <a:spAutoFit/>
          </a:bodyPr>
          <a:lstStyle/>
          <a:p>
            <a:pPr algn="ctr"/>
            <a:r>
              <a:rPr lang="en-US" sz="1200" dirty="0" smtClean="0">
                <a:latin typeface="+mn-lt"/>
                <a:hlinkClick r:id="rId4"/>
              </a:rPr>
              <a:t>slideshare.net</a:t>
            </a:r>
            <a:endParaRPr lang="el-GR" sz="1200" dirty="0">
              <a:latin typeface="+mn-lt"/>
            </a:endParaRPr>
          </a:p>
        </p:txBody>
      </p:sp>
      <p:pic>
        <p:nvPicPr>
          <p:cNvPr id="8" name="Picture 6" descr="MUSCLES&lt;br /&gt;Back muscles&lt;br /&gt;Accessory muscles&lt;br /&gt;"/>
          <p:cNvPicPr>
            <a:picLocks noChangeAspect="1" noChangeArrowheads="1"/>
          </p:cNvPicPr>
          <p:nvPr/>
        </p:nvPicPr>
        <p:blipFill>
          <a:blip r:embed="rId5" cstate="print"/>
          <a:srcRect l="27493" t="45590" r="44648" b="2446"/>
          <a:stretch>
            <a:fillRect/>
          </a:stretch>
        </p:blipFill>
        <p:spPr bwMode="auto">
          <a:xfrm>
            <a:off x="5508104" y="1268760"/>
            <a:ext cx="3096344" cy="4207851"/>
          </a:xfrm>
          <a:prstGeom prst="rect">
            <a:avLst/>
          </a:prstGeom>
          <a:noFill/>
          <a:ln w="38100">
            <a:solidFill>
              <a:schemeClr val="accent6">
                <a:lumMod val="75000"/>
              </a:schemeClr>
            </a:solidFill>
          </a:ln>
        </p:spPr>
      </p:pic>
      <p:pic>
        <p:nvPicPr>
          <p:cNvPr id="9" name="Picture 6" descr="MUSCLES&lt;br /&gt;Back muscles&lt;br /&gt;Accessory muscles&lt;br /&gt;"/>
          <p:cNvPicPr>
            <a:picLocks noChangeAspect="1" noChangeArrowheads="1"/>
          </p:cNvPicPr>
          <p:nvPr/>
        </p:nvPicPr>
        <p:blipFill rotWithShape="1">
          <a:blip r:embed="rId5" cstate="print"/>
          <a:srcRect l="66072" t="44080" r="2855"/>
          <a:stretch/>
        </p:blipFill>
        <p:spPr bwMode="auto">
          <a:xfrm>
            <a:off x="2699792" y="1268760"/>
            <a:ext cx="2385402" cy="3127608"/>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Μύες του Κορμού</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55</a:t>
            </a:fld>
            <a:endParaRPr lang="el-GR"/>
          </a:p>
        </p:txBody>
      </p:sp>
      <p:pic>
        <p:nvPicPr>
          <p:cNvPr id="5" name="Picture 2" descr="This figure shows the muscles in the thorax. The left panel shows the ribs, the major bones, and the muscles connecting them. The right panel shows a magnified view of the sternum and labels the muscl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2269" r="38677"/>
          <a:stretch>
            <a:fillRect/>
          </a:stretch>
        </p:blipFill>
        <p:spPr bwMode="auto">
          <a:xfrm>
            <a:off x="2267744" y="1124744"/>
            <a:ext cx="4536504" cy="51749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11 - Ορθογώνιο"/>
          <p:cNvSpPr/>
          <p:nvPr/>
        </p:nvSpPr>
        <p:spPr>
          <a:xfrm>
            <a:off x="360040" y="3068960"/>
            <a:ext cx="2555776" cy="437043"/>
          </a:xfrm>
          <a:prstGeom prst="rect">
            <a:avLst/>
          </a:prstGeom>
          <a:noFill/>
          <a:ln>
            <a:noFill/>
          </a:ln>
        </p:spPr>
        <p:txBody>
          <a:bodyPr wrap="square">
            <a:spAutoFit/>
          </a:bodyPr>
          <a:lstStyle/>
          <a:p>
            <a:pPr marL="342900" lvl="0" indent="-342900" fontAlgn="auto">
              <a:lnSpc>
                <a:spcPct val="112000"/>
              </a:lnSpc>
              <a:spcBef>
                <a:spcPts val="1200"/>
              </a:spcBef>
              <a:spcAft>
                <a:spcPts val="0"/>
              </a:spcAft>
              <a:defRPr/>
            </a:pPr>
            <a:r>
              <a:rPr lang="el-GR" sz="2000" dirty="0" smtClean="0">
                <a:latin typeface="+mn-lt"/>
              </a:rPr>
              <a:t> </a:t>
            </a:r>
            <a:r>
              <a:rPr lang="el-GR" dirty="0" smtClean="0">
                <a:latin typeface="+mn-lt"/>
              </a:rPr>
              <a:t>Έσω μεσοπλεύριοι</a:t>
            </a:r>
          </a:p>
        </p:txBody>
      </p:sp>
      <p:grpSp>
        <p:nvGrpSpPr>
          <p:cNvPr id="3" name="32 - Ομάδα"/>
          <p:cNvGrpSpPr/>
          <p:nvPr/>
        </p:nvGrpSpPr>
        <p:grpSpPr>
          <a:xfrm>
            <a:off x="467544" y="1370270"/>
            <a:ext cx="8568952" cy="3563577"/>
            <a:chOff x="467544" y="1370270"/>
            <a:chExt cx="8568952" cy="3563577"/>
          </a:xfrm>
        </p:grpSpPr>
        <p:sp>
          <p:nvSpPr>
            <p:cNvPr id="9" name="8 - Ορθογώνιο"/>
            <p:cNvSpPr/>
            <p:nvPr/>
          </p:nvSpPr>
          <p:spPr>
            <a:xfrm>
              <a:off x="1475656" y="1370270"/>
              <a:ext cx="1008112" cy="402546"/>
            </a:xfrm>
            <a:prstGeom prst="rect">
              <a:avLst/>
            </a:prstGeom>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Κλείδα</a:t>
              </a:r>
              <a:r>
                <a:rPr lang="el-GR" dirty="0" smtClean="0"/>
                <a:t> </a:t>
              </a:r>
            </a:p>
          </p:txBody>
        </p:sp>
        <p:grpSp>
          <p:nvGrpSpPr>
            <p:cNvPr id="6" name="31 - Ομάδα"/>
            <p:cNvGrpSpPr/>
            <p:nvPr/>
          </p:nvGrpSpPr>
          <p:grpSpPr>
            <a:xfrm>
              <a:off x="467544" y="1628800"/>
              <a:ext cx="8568952" cy="3305047"/>
              <a:chOff x="467544" y="1628800"/>
              <a:chExt cx="8568952" cy="3305047"/>
            </a:xfrm>
          </p:grpSpPr>
          <p:sp>
            <p:nvSpPr>
              <p:cNvPr id="10" name="9 - Ορθογώνιο"/>
              <p:cNvSpPr/>
              <p:nvPr/>
            </p:nvSpPr>
            <p:spPr>
              <a:xfrm>
                <a:off x="1339543" y="1772816"/>
                <a:ext cx="1072217" cy="402546"/>
              </a:xfrm>
              <a:prstGeom prst="rect">
                <a:avLst/>
              </a:prstGeom>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Πλευρές</a:t>
                </a:r>
              </a:p>
            </p:txBody>
          </p:sp>
          <p:sp>
            <p:nvSpPr>
              <p:cNvPr id="13" name="12 - Ορθογώνιο"/>
              <p:cNvSpPr/>
              <p:nvPr/>
            </p:nvSpPr>
            <p:spPr>
              <a:xfrm>
                <a:off x="1475656" y="3789040"/>
                <a:ext cx="827727" cy="402546"/>
              </a:xfrm>
              <a:prstGeom prst="rect">
                <a:avLst/>
              </a:prstGeom>
              <a:noFill/>
              <a:ln>
                <a:noFill/>
              </a:ln>
            </p:spPr>
            <p:txBody>
              <a:bodyPr wrap="none">
                <a:spAutoFit/>
              </a:bodyPr>
              <a:lstStyle/>
              <a:p>
                <a:pPr marL="342900" lvl="0" indent="-342900" fontAlgn="auto">
                  <a:lnSpc>
                    <a:spcPct val="112000"/>
                  </a:lnSpc>
                  <a:spcBef>
                    <a:spcPts val="1200"/>
                  </a:spcBef>
                  <a:spcAft>
                    <a:spcPts val="0"/>
                  </a:spcAft>
                  <a:defRPr/>
                </a:pPr>
                <a:r>
                  <a:rPr lang="el-GR" dirty="0" smtClean="0">
                    <a:latin typeface="+mn-lt"/>
                  </a:rPr>
                  <a:t>Στέρνο</a:t>
                </a:r>
              </a:p>
            </p:txBody>
          </p:sp>
          <p:sp>
            <p:nvSpPr>
              <p:cNvPr id="14" name="13 - Ορθογώνιο"/>
              <p:cNvSpPr/>
              <p:nvPr/>
            </p:nvSpPr>
            <p:spPr>
              <a:xfrm>
                <a:off x="7236296" y="4509120"/>
                <a:ext cx="1800200" cy="385939"/>
              </a:xfrm>
              <a:prstGeom prst="rect">
                <a:avLst/>
              </a:prstGeom>
              <a:solidFill>
                <a:schemeClr val="bg1"/>
              </a:solidFill>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 μεσοπλεύριοι</a:t>
                </a:r>
              </a:p>
            </p:txBody>
          </p:sp>
          <p:pic>
            <p:nvPicPr>
              <p:cNvPr id="15" name="Picture 2" descr="This figure shows the muscles in the thorax. The left panel shows the ribs, the major bones, and the muscles connecting them. The right panel shows a magnified view of the sternum and labels the muscles."/>
              <p:cNvPicPr>
                <a:picLocks noChangeAspect="1" noChangeArrowheads="1"/>
              </p:cNvPicPr>
              <p:nvPr/>
            </p:nvPicPr>
            <p:blipFill>
              <a:blip r:embed="rId2" cstate="print">
                <a:extLst>
                  <a:ext uri="{28A0092B-C50C-407E-A947-70E740481C1C}">
                    <a14:useLocalDpi xmlns:a14="http://schemas.microsoft.com/office/drawing/2010/main" val="0"/>
                  </a:ext>
                </a:extLst>
              </a:blip>
              <a:srcRect l="63732" t="14910" b="14051"/>
              <a:stretch>
                <a:fillRect/>
              </a:stretch>
            </p:blipFill>
            <p:spPr bwMode="auto">
              <a:xfrm>
                <a:off x="6732240" y="1916832"/>
                <a:ext cx="2168025" cy="2376264"/>
              </a:xfrm>
              <a:prstGeom prst="rect">
                <a:avLst/>
              </a:prstGeom>
              <a:noFill/>
              <a:extLst>
                <a:ext uri="{909E8E84-426E-40DD-AFC4-6F175D3DCCD1}">
                  <a14:hiddenFill xmlns:a14="http://schemas.microsoft.com/office/drawing/2010/main">
                    <a:solidFill>
                      <a:srgbClr val="FFFFFF"/>
                    </a:solidFill>
                  </a14:hiddenFill>
                </a:ext>
              </a:extLst>
            </p:spPr>
          </p:pic>
          <p:sp>
            <p:nvSpPr>
              <p:cNvPr id="18" name="17 - Ορθογώνιο"/>
              <p:cNvSpPr/>
              <p:nvPr/>
            </p:nvSpPr>
            <p:spPr>
              <a:xfrm>
                <a:off x="8172400" y="4077072"/>
                <a:ext cx="648072" cy="402546"/>
              </a:xfrm>
              <a:prstGeom prst="rect">
                <a:avLst/>
              </a:prstGeom>
              <a:solidFill>
                <a:schemeClr val="bg1"/>
              </a:solidFill>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Έξω</a:t>
                </a:r>
              </a:p>
            </p:txBody>
          </p:sp>
          <p:sp>
            <p:nvSpPr>
              <p:cNvPr id="19" name="18 - Ορθογώνιο"/>
              <p:cNvSpPr/>
              <p:nvPr/>
            </p:nvSpPr>
            <p:spPr>
              <a:xfrm>
                <a:off x="467544" y="4509120"/>
                <a:ext cx="1902252" cy="385939"/>
              </a:xfrm>
              <a:prstGeom prst="rect">
                <a:avLst/>
              </a:prstGeom>
              <a:noFill/>
              <a:ln>
                <a:noFill/>
              </a:ln>
            </p:spPr>
            <p:txBody>
              <a:bodyPr wrap="none">
                <a:spAutoFit/>
              </a:bodyPr>
              <a:lstStyle/>
              <a:p>
                <a:pPr marL="342900" lvl="0" indent="-342900" fontAlgn="auto">
                  <a:lnSpc>
                    <a:spcPct val="112000"/>
                  </a:lnSpc>
                  <a:spcBef>
                    <a:spcPts val="1200"/>
                  </a:spcBef>
                  <a:spcAft>
                    <a:spcPts val="0"/>
                  </a:spcAft>
                  <a:defRPr/>
                </a:pPr>
                <a:r>
                  <a:rPr lang="el-GR" dirty="0" smtClean="0">
                    <a:latin typeface="+mn-lt"/>
                  </a:rPr>
                  <a:t>Έξω μεσοπλεύριοι</a:t>
                </a:r>
              </a:p>
            </p:txBody>
          </p:sp>
          <p:sp>
            <p:nvSpPr>
              <p:cNvPr id="20" name="19 - Ορθογώνιο"/>
              <p:cNvSpPr/>
              <p:nvPr/>
            </p:nvSpPr>
            <p:spPr>
              <a:xfrm>
                <a:off x="7380312" y="4149080"/>
                <a:ext cx="576064" cy="385939"/>
              </a:xfrm>
              <a:prstGeom prst="rect">
                <a:avLst/>
              </a:prstGeom>
              <a:solidFill>
                <a:schemeClr val="bg1"/>
              </a:solidFill>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Έσω</a:t>
                </a:r>
              </a:p>
            </p:txBody>
          </p:sp>
          <p:sp>
            <p:nvSpPr>
              <p:cNvPr id="21" name="20 - Ορθογώνιο"/>
              <p:cNvSpPr/>
              <p:nvPr/>
            </p:nvSpPr>
            <p:spPr>
              <a:xfrm>
                <a:off x="6084168" y="4365104"/>
                <a:ext cx="864096" cy="385939"/>
              </a:xfrm>
              <a:prstGeom prst="rect">
                <a:avLst/>
              </a:prstGeom>
              <a:solidFill>
                <a:schemeClr val="bg1"/>
              </a:solidFill>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 </a:t>
                </a:r>
              </a:p>
            </p:txBody>
          </p:sp>
          <p:sp>
            <p:nvSpPr>
              <p:cNvPr id="23" name="22 - Ορθογώνιο"/>
              <p:cNvSpPr/>
              <p:nvPr/>
            </p:nvSpPr>
            <p:spPr>
              <a:xfrm>
                <a:off x="5940152" y="4221088"/>
                <a:ext cx="1368152" cy="712759"/>
              </a:xfrm>
              <a:prstGeom prst="rect">
                <a:avLst/>
              </a:prstGeom>
              <a:noFill/>
              <a:ln>
                <a:noFill/>
              </a:ln>
            </p:spPr>
            <p:txBody>
              <a:bodyPr wrap="square">
                <a:spAutoFit/>
              </a:bodyPr>
              <a:lstStyle/>
              <a:p>
                <a:pPr lvl="0" fontAlgn="auto">
                  <a:lnSpc>
                    <a:spcPct val="112000"/>
                  </a:lnSpc>
                  <a:spcBef>
                    <a:spcPts val="1200"/>
                  </a:spcBef>
                  <a:spcAft>
                    <a:spcPts val="0"/>
                  </a:spcAft>
                  <a:defRPr/>
                </a:pPr>
                <a:r>
                  <a:rPr lang="el-GR" dirty="0" smtClean="0">
                    <a:latin typeface="+mn-lt"/>
                  </a:rPr>
                  <a:t>Πρόσθιος οδοντωτός</a:t>
                </a:r>
              </a:p>
            </p:txBody>
          </p:sp>
          <p:sp>
            <p:nvSpPr>
              <p:cNvPr id="24" name="23 - Ορθογώνιο"/>
              <p:cNvSpPr/>
              <p:nvPr/>
            </p:nvSpPr>
            <p:spPr>
              <a:xfrm>
                <a:off x="5436096" y="1628800"/>
                <a:ext cx="2016224" cy="866648"/>
              </a:xfrm>
              <a:prstGeom prst="rect">
                <a:avLst/>
              </a:prstGeom>
              <a:solidFill>
                <a:schemeClr val="bg1"/>
              </a:solidFill>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 </a:t>
                </a:r>
              </a:p>
              <a:p>
                <a:pPr marL="342900" lvl="0" indent="-342900" fontAlgn="auto">
                  <a:lnSpc>
                    <a:spcPct val="112000"/>
                  </a:lnSpc>
                  <a:spcBef>
                    <a:spcPts val="1200"/>
                  </a:spcBef>
                  <a:spcAft>
                    <a:spcPts val="0"/>
                  </a:spcAft>
                  <a:defRPr/>
                </a:pPr>
                <a:endParaRPr lang="el-GR" dirty="0" smtClean="0">
                  <a:latin typeface="+mn-lt"/>
                </a:endParaRPr>
              </a:p>
            </p:txBody>
          </p:sp>
          <p:sp>
            <p:nvSpPr>
              <p:cNvPr id="25" name="24 - Ορθογώνιο"/>
              <p:cNvSpPr/>
              <p:nvPr/>
            </p:nvSpPr>
            <p:spPr>
              <a:xfrm>
                <a:off x="4788024" y="1628800"/>
                <a:ext cx="2376264" cy="437043"/>
              </a:xfrm>
              <a:prstGeom prst="rect">
                <a:avLst/>
              </a:prstGeom>
              <a:noFill/>
              <a:ln>
                <a:noFill/>
              </a:ln>
            </p:spPr>
            <p:txBody>
              <a:bodyPr wrap="square">
                <a:spAutoFit/>
              </a:bodyPr>
              <a:lstStyle/>
              <a:p>
                <a:pPr marL="342900" lvl="0" indent="-342900" fontAlgn="auto">
                  <a:lnSpc>
                    <a:spcPct val="112000"/>
                  </a:lnSpc>
                  <a:spcBef>
                    <a:spcPts val="1200"/>
                  </a:spcBef>
                  <a:spcAft>
                    <a:spcPts val="0"/>
                  </a:spcAft>
                  <a:defRPr/>
                </a:pPr>
                <a:r>
                  <a:rPr lang="el-GR" sz="2000" dirty="0" smtClean="0">
                    <a:latin typeface="+mn-lt"/>
                  </a:rPr>
                  <a:t> </a:t>
                </a:r>
                <a:r>
                  <a:rPr lang="el-GR" dirty="0" smtClean="0">
                    <a:latin typeface="+mn-lt"/>
                  </a:rPr>
                  <a:t>Μικρός θωρακικός</a:t>
                </a:r>
              </a:p>
            </p:txBody>
          </p:sp>
          <p:sp>
            <p:nvSpPr>
              <p:cNvPr id="26" name="25 - Ορθογώνιο"/>
              <p:cNvSpPr/>
              <p:nvPr/>
            </p:nvSpPr>
            <p:spPr>
              <a:xfrm>
                <a:off x="5940152" y="2132856"/>
                <a:ext cx="1656184" cy="402546"/>
              </a:xfrm>
              <a:prstGeom prst="rect">
                <a:avLst/>
              </a:prstGeom>
              <a:noFill/>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υποπλεύριοι</a:t>
                </a:r>
              </a:p>
            </p:txBody>
          </p:sp>
        </p:grpSp>
      </p:grpSp>
      <p:sp>
        <p:nvSpPr>
          <p:cNvPr id="27" name="26 - Ορθογώνιο"/>
          <p:cNvSpPr/>
          <p:nvPr/>
        </p:nvSpPr>
        <p:spPr>
          <a:xfrm>
            <a:off x="360040" y="2492896"/>
            <a:ext cx="2411760" cy="402546"/>
          </a:xfrm>
          <a:prstGeom prst="rect">
            <a:avLst/>
          </a:prstGeom>
          <a:noFill/>
          <a:ln>
            <a:noFill/>
          </a:ln>
        </p:spPr>
        <p:txBody>
          <a:bodyPr wrap="square">
            <a:spAutoFit/>
          </a:bodyPr>
          <a:lstStyle/>
          <a:p>
            <a:pPr marL="342900" lvl="0" indent="-342900" fontAlgn="auto">
              <a:lnSpc>
                <a:spcPct val="112000"/>
              </a:lnSpc>
              <a:spcBef>
                <a:spcPts val="1200"/>
              </a:spcBef>
              <a:spcAft>
                <a:spcPts val="0"/>
              </a:spcAft>
              <a:defRPr/>
            </a:pPr>
            <a:r>
              <a:rPr lang="el-GR" dirty="0" smtClean="0">
                <a:latin typeface="+mn-lt"/>
              </a:rPr>
              <a:t> Μείζων θωρακικός</a:t>
            </a:r>
          </a:p>
        </p:txBody>
      </p:sp>
      <p:sp>
        <p:nvSpPr>
          <p:cNvPr id="35" name="34 - Ορθογώνιο"/>
          <p:cNvSpPr/>
          <p:nvPr/>
        </p:nvSpPr>
        <p:spPr>
          <a:xfrm>
            <a:off x="107504" y="908720"/>
            <a:ext cx="8928992" cy="54006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2038366" y="6351711"/>
            <a:ext cx="5053914" cy="461665"/>
          </a:xfrm>
          <a:prstGeom prst="rect">
            <a:avLst/>
          </a:prstGeom>
        </p:spPr>
        <p:txBody>
          <a:bodyPr wrap="square">
            <a:spAutoFit/>
          </a:bodyPr>
          <a:lstStyle/>
          <a:p>
            <a:r>
              <a:rPr lang="en-US" sz="1200" dirty="0">
                <a:latin typeface="+mn-lt"/>
              </a:rPr>
              <a:t>© 6 Ιαν 2015 </a:t>
            </a:r>
            <a:r>
              <a:rPr lang="en-US" sz="1200" dirty="0" err="1">
                <a:latin typeface="+mn-lt"/>
              </a:rPr>
              <a:t>OpenStax</a:t>
            </a:r>
            <a:r>
              <a:rPr lang="en-US" sz="1200" dirty="0">
                <a:latin typeface="+mn-lt"/>
              </a:rPr>
              <a:t> College. </a:t>
            </a:r>
            <a:r>
              <a:rPr lang="en-US" sz="1200" dirty="0">
                <a:latin typeface="+mn-lt"/>
                <a:hlinkClick r:id="rId3"/>
              </a:rPr>
              <a:t>Textbook content</a:t>
            </a:r>
            <a:r>
              <a:rPr lang="en-US" sz="1200" dirty="0">
                <a:latin typeface="+mn-lt"/>
              </a:rPr>
              <a:t> produced by </a:t>
            </a:r>
            <a:r>
              <a:rPr lang="en-US" sz="1200" dirty="0" err="1">
                <a:latin typeface="+mn-lt"/>
              </a:rPr>
              <a:t>OpenStax</a:t>
            </a:r>
            <a:r>
              <a:rPr lang="en-US" sz="1200" dirty="0">
                <a:latin typeface="+mn-lt"/>
              </a:rPr>
              <a:t> College is licensed under a </a:t>
            </a:r>
            <a:r>
              <a:rPr lang="en-US" sz="1200" dirty="0">
                <a:latin typeface="+mn-lt"/>
                <a:hlinkClick r:id="rId4"/>
              </a:rPr>
              <a:t>Creative Commons Attribution License 4.0</a:t>
            </a:r>
            <a:r>
              <a:rPr lang="en-US" sz="1200" dirty="0">
                <a:latin typeface="+mn-lt"/>
              </a:rPr>
              <a:t> license.</a:t>
            </a:r>
            <a:endParaRPr lang="el-GR" sz="1200" dirty="0">
              <a:latin typeface="+mn-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908720"/>
          </a:xfrm>
        </p:spPr>
        <p:txBody>
          <a:bodyPr>
            <a:normAutofit/>
          </a:bodyPr>
          <a:lstStyle/>
          <a:p>
            <a:r>
              <a:rPr lang="el-GR" sz="3600" dirty="0" smtClean="0"/>
              <a:t>Μύες Λεκάνης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56</a:t>
            </a:fld>
            <a:endParaRPr lang="el-GR" dirty="0"/>
          </a:p>
        </p:txBody>
      </p:sp>
      <p:sp>
        <p:nvSpPr>
          <p:cNvPr id="11" name="2 - Θέση περιεχομένου"/>
          <p:cNvSpPr txBox="1">
            <a:spLocks/>
          </p:cNvSpPr>
          <p:nvPr/>
        </p:nvSpPr>
        <p:spPr>
          <a:xfrm>
            <a:off x="3527884" y="6443478"/>
            <a:ext cx="1872208" cy="29789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2"/>
              </a:rPr>
              <a:t>eorthopod.com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1" name="20 - Ομάδα"/>
          <p:cNvGrpSpPr/>
          <p:nvPr/>
        </p:nvGrpSpPr>
        <p:grpSpPr>
          <a:xfrm>
            <a:off x="1331640" y="1124744"/>
            <a:ext cx="6264696" cy="5263008"/>
            <a:chOff x="1331640" y="830288"/>
            <a:chExt cx="6264696" cy="5263008"/>
          </a:xfrm>
        </p:grpSpPr>
        <p:pic>
          <p:nvPicPr>
            <p:cNvPr id="10" name="Picture 2" descr="http://www.eorthopod.com/sites/default/files/images/lumbar_anatomy11.jpg"/>
            <p:cNvPicPr>
              <a:picLocks noChangeAspect="1" noChangeArrowheads="1"/>
            </p:cNvPicPr>
            <p:nvPr/>
          </p:nvPicPr>
          <p:blipFill>
            <a:blip r:embed="rId3" cstate="print"/>
            <a:srcRect/>
            <a:stretch>
              <a:fillRect/>
            </a:stretch>
          </p:blipFill>
          <p:spPr bwMode="auto">
            <a:xfrm>
              <a:off x="1907704" y="830288"/>
              <a:ext cx="5184576" cy="5184576"/>
            </a:xfrm>
            <a:prstGeom prst="rect">
              <a:avLst/>
            </a:prstGeom>
            <a:noFill/>
            <a:ln>
              <a:noFill/>
            </a:ln>
          </p:spPr>
        </p:pic>
        <p:sp>
          <p:nvSpPr>
            <p:cNvPr id="6" name="5 - Ορθογώνιο"/>
            <p:cNvSpPr/>
            <p:nvPr/>
          </p:nvSpPr>
          <p:spPr>
            <a:xfrm>
              <a:off x="3851920" y="1484784"/>
              <a:ext cx="1008112" cy="5040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err="1" smtClean="0"/>
                <a:t>Λαγονο</a:t>
              </a:r>
              <a:r>
                <a:rPr lang="el-GR" sz="1400" dirty="0" smtClean="0"/>
                <a:t>-πλευρικός</a:t>
              </a:r>
              <a:endParaRPr lang="el-GR" sz="1400" dirty="0"/>
            </a:p>
          </p:txBody>
        </p:sp>
        <p:sp>
          <p:nvSpPr>
            <p:cNvPr id="7" name="6 - Ορθογώνιο"/>
            <p:cNvSpPr/>
            <p:nvPr/>
          </p:nvSpPr>
          <p:spPr>
            <a:xfrm>
              <a:off x="1979712" y="4581128"/>
              <a:ext cx="1403648" cy="2160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 Πολυσχιδής </a:t>
              </a:r>
              <a:endParaRPr lang="el-GR" sz="1400" dirty="0"/>
            </a:p>
          </p:txBody>
        </p:sp>
        <p:sp>
          <p:nvSpPr>
            <p:cNvPr id="9" name="8 - Ορθογώνιο"/>
            <p:cNvSpPr/>
            <p:nvPr/>
          </p:nvSpPr>
          <p:spPr>
            <a:xfrm>
              <a:off x="4067944" y="908720"/>
              <a:ext cx="1440160"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 </a:t>
              </a:r>
              <a:r>
                <a:rPr lang="el-GR" sz="1400" dirty="0" err="1" smtClean="0"/>
                <a:t>Μεσεγκάρσιοι</a:t>
              </a:r>
              <a:r>
                <a:rPr lang="el-GR" sz="1400" dirty="0" smtClean="0"/>
                <a:t> </a:t>
              </a:r>
              <a:endParaRPr lang="el-GR" sz="1400" dirty="0"/>
            </a:p>
          </p:txBody>
        </p:sp>
        <p:sp>
          <p:nvSpPr>
            <p:cNvPr id="12" name="11 - Ορθογώνιο"/>
            <p:cNvSpPr/>
            <p:nvPr/>
          </p:nvSpPr>
          <p:spPr>
            <a:xfrm>
              <a:off x="4139952" y="1268760"/>
              <a:ext cx="1368152" cy="288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 </a:t>
              </a:r>
              <a:r>
                <a:rPr lang="el-GR" sz="1400" dirty="0" err="1" smtClean="0"/>
                <a:t>Μεσακάνθιοι</a:t>
              </a:r>
              <a:r>
                <a:rPr lang="el-GR" sz="1400" dirty="0" smtClean="0"/>
                <a:t> </a:t>
              </a:r>
              <a:endParaRPr lang="el-GR" sz="1400" dirty="0"/>
            </a:p>
          </p:txBody>
        </p:sp>
        <p:sp>
          <p:nvSpPr>
            <p:cNvPr id="13" name="12 - Ορθογώνιο"/>
            <p:cNvSpPr/>
            <p:nvPr/>
          </p:nvSpPr>
          <p:spPr>
            <a:xfrm>
              <a:off x="5580112" y="4941168"/>
              <a:ext cx="1224136" cy="7200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smtClean="0"/>
                <a:t> </a:t>
              </a:r>
              <a:endParaRPr lang="el-GR" sz="1400" dirty="0"/>
            </a:p>
          </p:txBody>
        </p:sp>
        <p:sp>
          <p:nvSpPr>
            <p:cNvPr id="14" name="13 - Ορθογώνιο"/>
            <p:cNvSpPr/>
            <p:nvPr/>
          </p:nvSpPr>
          <p:spPr>
            <a:xfrm>
              <a:off x="1475656" y="980728"/>
              <a:ext cx="1403648" cy="50405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sz="1400" dirty="0" smtClean="0"/>
                <a:t> </a:t>
              </a:r>
              <a:r>
                <a:rPr lang="el-GR" sz="1400" dirty="0" err="1" smtClean="0"/>
                <a:t>Μήκιστος</a:t>
              </a:r>
              <a:r>
                <a:rPr lang="el-GR" sz="1400" dirty="0" smtClean="0"/>
                <a:t> νωτιαίος </a:t>
              </a:r>
              <a:endParaRPr lang="el-GR" sz="1400" dirty="0"/>
            </a:p>
          </p:txBody>
        </p:sp>
        <p:sp>
          <p:nvSpPr>
            <p:cNvPr id="15" name="14 - Έλλειψη"/>
            <p:cNvSpPr/>
            <p:nvPr/>
          </p:nvSpPr>
          <p:spPr>
            <a:xfrm>
              <a:off x="1475656" y="3645024"/>
              <a:ext cx="2160240" cy="648072"/>
            </a:xfrm>
            <a:prstGeom prst="ellipse">
              <a:avLst/>
            </a:prstGeom>
            <a:solidFill>
              <a:schemeClr val="bg1">
                <a:lumMod val="75000"/>
              </a:schemeClr>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smtClean="0"/>
                <a:t>ΕΠΙΦΑΝΙΑΚΟΙ</a:t>
              </a:r>
              <a:endParaRPr lang="el-GR" dirty="0"/>
            </a:p>
          </p:txBody>
        </p:sp>
        <p:sp>
          <p:nvSpPr>
            <p:cNvPr id="16" name="15 - Έλλειψη"/>
            <p:cNvSpPr/>
            <p:nvPr/>
          </p:nvSpPr>
          <p:spPr>
            <a:xfrm>
              <a:off x="1475656" y="4869160"/>
              <a:ext cx="2160240" cy="648072"/>
            </a:xfrm>
            <a:prstGeom prst="ellipse">
              <a:avLst/>
            </a:prstGeom>
            <a:solidFill>
              <a:schemeClr val="bg1">
                <a:lumMod val="75000"/>
              </a:schemeClr>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smtClean="0"/>
                <a:t>ΜΕΣΟΙ</a:t>
              </a:r>
              <a:endParaRPr lang="el-GR" dirty="0"/>
            </a:p>
          </p:txBody>
        </p:sp>
        <p:sp>
          <p:nvSpPr>
            <p:cNvPr id="17" name="16 - Έλλειψη"/>
            <p:cNvSpPr/>
            <p:nvPr/>
          </p:nvSpPr>
          <p:spPr>
            <a:xfrm>
              <a:off x="5796136" y="3645024"/>
              <a:ext cx="1656184" cy="576064"/>
            </a:xfrm>
            <a:prstGeom prst="ellipse">
              <a:avLst/>
            </a:prstGeom>
            <a:solidFill>
              <a:schemeClr val="bg1">
                <a:lumMod val="75000"/>
              </a:schemeClr>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smtClean="0"/>
                <a:t>ΕΝ ΤΩ ΒΑΘΕΙ</a:t>
              </a:r>
              <a:endParaRPr lang="el-GR" dirty="0"/>
            </a:p>
          </p:txBody>
        </p:sp>
        <p:sp>
          <p:nvSpPr>
            <p:cNvPr id="18" name="17 - Ορθογώνιο"/>
            <p:cNvSpPr/>
            <p:nvPr/>
          </p:nvSpPr>
          <p:spPr>
            <a:xfrm>
              <a:off x="1763688" y="5589240"/>
              <a:ext cx="156247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Ορθογώνιο"/>
            <p:cNvSpPr/>
            <p:nvPr/>
          </p:nvSpPr>
          <p:spPr>
            <a:xfrm>
              <a:off x="1331640" y="908720"/>
              <a:ext cx="6264696" cy="5184576"/>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ln>
            <a:noFill/>
          </a:ln>
        </p:spPr>
        <p:txBody>
          <a:bodyPr>
            <a:normAutofit/>
          </a:bodyPr>
          <a:lstStyle/>
          <a:p>
            <a:r>
              <a:rPr lang="el-GR" sz="3600" dirty="0" smtClean="0"/>
              <a:t>Οπίσθιοι Μύες της Πυέλου</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57</a:t>
            </a:fld>
            <a:endParaRPr lang="el-GR"/>
          </a:p>
        </p:txBody>
      </p:sp>
      <p:pic>
        <p:nvPicPr>
          <p:cNvPr id="5" name="Picture 4" descr="The top panel shows the lateral view of the superficial and deep abdominal muscles. The bottom panel shows the anterior view of the posterior abdominal muscl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6814" t="46821" b="2474"/>
          <a:stretch>
            <a:fillRect/>
          </a:stretch>
        </p:blipFill>
        <p:spPr bwMode="auto">
          <a:xfrm>
            <a:off x="899592" y="1052736"/>
            <a:ext cx="6768752" cy="532859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16 - Ομάδα"/>
          <p:cNvGrpSpPr/>
          <p:nvPr/>
        </p:nvGrpSpPr>
        <p:grpSpPr>
          <a:xfrm>
            <a:off x="467544" y="908719"/>
            <a:ext cx="8208912" cy="5442991"/>
            <a:chOff x="323528" y="908719"/>
            <a:chExt cx="8208912" cy="5442991"/>
          </a:xfrm>
        </p:grpSpPr>
        <p:grpSp>
          <p:nvGrpSpPr>
            <p:cNvPr id="3" name="17 - Ομάδα"/>
            <p:cNvGrpSpPr/>
            <p:nvPr/>
          </p:nvGrpSpPr>
          <p:grpSpPr>
            <a:xfrm>
              <a:off x="323528" y="1268760"/>
              <a:ext cx="7992888" cy="4608512"/>
              <a:chOff x="323528" y="1124744"/>
              <a:chExt cx="7992888" cy="4608512"/>
            </a:xfrm>
          </p:grpSpPr>
          <p:sp>
            <p:nvSpPr>
              <p:cNvPr id="8" name="7 - Ορθογώνιο"/>
              <p:cNvSpPr/>
              <p:nvPr/>
            </p:nvSpPr>
            <p:spPr>
              <a:xfrm>
                <a:off x="323528" y="3861048"/>
                <a:ext cx="1080120" cy="576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Ιερό οστό</a:t>
                </a:r>
                <a:endParaRPr lang="el-GR" dirty="0"/>
              </a:p>
            </p:txBody>
          </p:sp>
          <p:sp>
            <p:nvSpPr>
              <p:cNvPr id="11" name="10 - Ορθογώνιο"/>
              <p:cNvSpPr/>
              <p:nvPr/>
            </p:nvSpPr>
            <p:spPr>
              <a:xfrm>
                <a:off x="323528" y="1196752"/>
                <a:ext cx="1403648" cy="11521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 Τετράγωνος οσφυϊκός μυς</a:t>
                </a:r>
                <a:endParaRPr lang="el-GR" dirty="0"/>
              </a:p>
            </p:txBody>
          </p:sp>
          <p:grpSp>
            <p:nvGrpSpPr>
              <p:cNvPr id="6" name="16 - Ομάδα"/>
              <p:cNvGrpSpPr/>
              <p:nvPr/>
            </p:nvGrpSpPr>
            <p:grpSpPr>
              <a:xfrm>
                <a:off x="5724128" y="1124744"/>
                <a:ext cx="2592288" cy="4608512"/>
                <a:chOff x="5724128" y="1124744"/>
                <a:chExt cx="2592288" cy="4608512"/>
              </a:xfrm>
            </p:grpSpPr>
            <p:sp>
              <p:nvSpPr>
                <p:cNvPr id="12" name="11 - Ορθογώνιο"/>
                <p:cNvSpPr/>
                <p:nvPr/>
              </p:nvSpPr>
              <p:spPr>
                <a:xfrm>
                  <a:off x="5724128" y="1772816"/>
                  <a:ext cx="1368152" cy="576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Λαγόνια οστά</a:t>
                  </a:r>
                  <a:endParaRPr lang="el-GR" dirty="0"/>
                </a:p>
              </p:txBody>
            </p:sp>
            <p:sp>
              <p:nvSpPr>
                <p:cNvPr id="13" name="12 - Ορθογώνιο"/>
                <p:cNvSpPr/>
                <p:nvPr/>
              </p:nvSpPr>
              <p:spPr>
                <a:xfrm>
                  <a:off x="6012160" y="2780928"/>
                  <a:ext cx="1080120" cy="6480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Λαγόνιοι μύες</a:t>
                  </a:r>
                  <a:endParaRPr lang="el-GR" dirty="0"/>
                </a:p>
              </p:txBody>
            </p:sp>
            <p:sp>
              <p:nvSpPr>
                <p:cNvPr id="14" name="13 - Ορθογώνιο"/>
                <p:cNvSpPr/>
                <p:nvPr/>
              </p:nvSpPr>
              <p:spPr>
                <a:xfrm>
                  <a:off x="5868144" y="4365104"/>
                  <a:ext cx="1152128" cy="8640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Μείζων </a:t>
                  </a:r>
                  <a:r>
                    <a:rPr lang="el-GR" dirty="0" err="1" smtClean="0"/>
                    <a:t>ψοίτης</a:t>
                  </a:r>
                  <a:r>
                    <a:rPr lang="el-GR" dirty="0" smtClean="0"/>
                    <a:t> μυς</a:t>
                  </a:r>
                  <a:endParaRPr lang="el-GR" dirty="0"/>
                </a:p>
              </p:txBody>
            </p:sp>
            <p:pic>
              <p:nvPicPr>
                <p:cNvPr id="15" name="Picture 5" descr="Image278"/>
                <p:cNvPicPr>
                  <a:picLocks noChangeAspect="1" noChangeArrowheads="1"/>
                </p:cNvPicPr>
                <p:nvPr/>
              </p:nvPicPr>
              <p:blipFill>
                <a:blip r:embed="rId3" cstate="print"/>
                <a:srcRect l="58603" t="18484" r="5960" b="7974"/>
                <a:stretch>
                  <a:fillRect/>
                </a:stretch>
              </p:blipFill>
              <p:spPr bwMode="auto">
                <a:xfrm>
                  <a:off x="7020272" y="1124744"/>
                  <a:ext cx="1296144" cy="2016224"/>
                </a:xfrm>
                <a:prstGeom prst="rect">
                  <a:avLst/>
                </a:prstGeom>
                <a:noFill/>
                <a:ln>
                  <a:solidFill>
                    <a:schemeClr val="accent6">
                      <a:lumMod val="50000"/>
                    </a:schemeClr>
                  </a:solidFill>
                </a:ln>
              </p:spPr>
            </p:pic>
            <p:pic>
              <p:nvPicPr>
                <p:cNvPr id="16" name="Picture 5" descr="Image278"/>
                <p:cNvPicPr>
                  <a:picLocks noChangeAspect="1" noChangeArrowheads="1"/>
                </p:cNvPicPr>
                <p:nvPr/>
              </p:nvPicPr>
              <p:blipFill>
                <a:blip r:embed="rId3" cstate="print"/>
                <a:srcRect l="11812" t="7879" r="56688" b="13160"/>
                <a:stretch>
                  <a:fillRect/>
                </a:stretch>
              </p:blipFill>
              <p:spPr bwMode="auto">
                <a:xfrm>
                  <a:off x="7020272" y="3429000"/>
                  <a:ext cx="1296144" cy="2304256"/>
                </a:xfrm>
                <a:prstGeom prst="rect">
                  <a:avLst/>
                </a:prstGeom>
                <a:noFill/>
                <a:ln>
                  <a:solidFill>
                    <a:schemeClr val="accent6">
                      <a:lumMod val="50000"/>
                    </a:schemeClr>
                  </a:solidFill>
                </a:ln>
              </p:spPr>
            </p:pic>
          </p:grpSp>
        </p:grpSp>
        <p:sp>
          <p:nvSpPr>
            <p:cNvPr id="19" name="18 - Ορθογώνιο"/>
            <p:cNvSpPr/>
            <p:nvPr/>
          </p:nvSpPr>
          <p:spPr>
            <a:xfrm>
              <a:off x="395536" y="908719"/>
              <a:ext cx="8136904" cy="5442991"/>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8" name="Ορθογώνιο 17"/>
          <p:cNvSpPr/>
          <p:nvPr/>
        </p:nvSpPr>
        <p:spPr>
          <a:xfrm>
            <a:off x="2038366" y="6351711"/>
            <a:ext cx="5053914" cy="461665"/>
          </a:xfrm>
          <a:prstGeom prst="rect">
            <a:avLst/>
          </a:prstGeom>
        </p:spPr>
        <p:txBody>
          <a:bodyPr wrap="square">
            <a:spAutoFit/>
          </a:bodyPr>
          <a:lstStyle/>
          <a:p>
            <a:r>
              <a:rPr lang="en-US" sz="1200" dirty="0">
                <a:latin typeface="+mn-lt"/>
              </a:rPr>
              <a:t>© 6 Ιαν 2015 </a:t>
            </a:r>
            <a:r>
              <a:rPr lang="en-US" sz="1200" dirty="0" err="1">
                <a:latin typeface="+mn-lt"/>
              </a:rPr>
              <a:t>OpenStax</a:t>
            </a:r>
            <a:r>
              <a:rPr lang="en-US" sz="1200" dirty="0">
                <a:latin typeface="+mn-lt"/>
              </a:rPr>
              <a:t> College. </a:t>
            </a:r>
            <a:r>
              <a:rPr lang="en-US" sz="1200" dirty="0">
                <a:latin typeface="+mn-lt"/>
                <a:hlinkClick r:id="rId4"/>
              </a:rPr>
              <a:t>Textbook content</a:t>
            </a:r>
            <a:r>
              <a:rPr lang="en-US" sz="1200" dirty="0">
                <a:latin typeface="+mn-lt"/>
              </a:rPr>
              <a:t> produced by </a:t>
            </a:r>
            <a:r>
              <a:rPr lang="en-US" sz="1200" dirty="0" err="1">
                <a:latin typeface="+mn-lt"/>
              </a:rPr>
              <a:t>OpenStax</a:t>
            </a:r>
            <a:r>
              <a:rPr lang="en-US" sz="1200" dirty="0">
                <a:latin typeface="+mn-lt"/>
              </a:rPr>
              <a:t> College is licensed under a </a:t>
            </a:r>
            <a:r>
              <a:rPr lang="en-US" sz="1200" dirty="0">
                <a:latin typeface="+mn-lt"/>
                <a:hlinkClick r:id="rId5"/>
              </a:rPr>
              <a:t>Creative Commons Attribution License 4.0</a:t>
            </a:r>
            <a:r>
              <a:rPr lang="en-US" sz="1200" dirty="0">
                <a:latin typeface="+mn-lt"/>
              </a:rPr>
              <a:t> license.</a:t>
            </a:r>
            <a:endParaRPr lang="el-GR" sz="1200" dirty="0">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2840" y="188640"/>
            <a:ext cx="8229600" cy="980728"/>
          </a:xfrm>
        </p:spPr>
        <p:txBody>
          <a:bodyPr>
            <a:normAutofit/>
          </a:bodyPr>
          <a:lstStyle/>
          <a:p>
            <a:r>
              <a:rPr lang="el-GR" sz="3600" dirty="0" smtClean="0"/>
              <a:t>Κοιλιακοί μύες </a:t>
            </a:r>
            <a:r>
              <a:rPr lang="el-GR" sz="3200" b="0" dirty="0" smtClean="0"/>
              <a:t>1/4</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pic>
        <p:nvPicPr>
          <p:cNvPr id="5" name="Picture 4" descr="The top panel shows the lateral view of the superficial and deep abdominal muscles. The bottom panel shows the anterior view of the posterior abdominal muscl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b="59503"/>
          <a:stretch>
            <a:fillRect/>
          </a:stretch>
        </p:blipFill>
        <p:spPr bwMode="auto">
          <a:xfrm>
            <a:off x="395536" y="1916832"/>
            <a:ext cx="8136904" cy="4392488"/>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7" name="Picture 6" descr="ObliqueSide"/>
          <p:cNvPicPr>
            <a:picLocks noChangeAspect="1" noChangeArrowheads="1"/>
          </p:cNvPicPr>
          <p:nvPr/>
        </p:nvPicPr>
        <p:blipFill>
          <a:blip r:embed="rId3" cstate="print"/>
          <a:srcRect l="11924" t="5174" b="5140"/>
          <a:stretch>
            <a:fillRect/>
          </a:stretch>
        </p:blipFill>
        <p:spPr bwMode="auto">
          <a:xfrm>
            <a:off x="7236296" y="836712"/>
            <a:ext cx="1296144" cy="1858735"/>
          </a:xfrm>
          <a:prstGeom prst="rect">
            <a:avLst/>
          </a:prstGeom>
          <a:noFill/>
          <a:ln w="38100">
            <a:solidFill>
              <a:schemeClr val="accent6">
                <a:lumMod val="75000"/>
              </a:schemeClr>
            </a:solidFill>
          </a:ln>
        </p:spPr>
      </p:pic>
      <p:pic>
        <p:nvPicPr>
          <p:cNvPr id="11" name="Picture 4" descr="The top panel shows the lateral view of the superficial and deep abdominal muscles. The bottom panel shows the anterior view of the posterior abdominal muscles."/>
          <p:cNvPicPr>
            <a:picLocks noChangeAspect="1" noChangeArrowheads="1"/>
          </p:cNvPicPr>
          <p:nvPr/>
        </p:nvPicPr>
        <p:blipFill>
          <a:blip r:embed="rId2" cstate="print">
            <a:extLst>
              <a:ext uri="{28A0092B-C50C-407E-A947-70E740481C1C}">
                <a14:useLocalDpi xmlns:a14="http://schemas.microsoft.com/office/drawing/2010/main" val="0"/>
              </a:ext>
            </a:extLst>
          </a:blip>
          <a:srcRect l="87159" t="40574" r="6781" b="57545"/>
          <a:stretch>
            <a:fillRect/>
          </a:stretch>
        </p:blipFill>
        <p:spPr bwMode="auto">
          <a:xfrm>
            <a:off x="7740352" y="5400648"/>
            <a:ext cx="684076" cy="260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250px-Gray395"/>
          <p:cNvPicPr>
            <a:picLocks noChangeAspect="1" noChangeArrowheads="1"/>
          </p:cNvPicPr>
          <p:nvPr/>
        </p:nvPicPr>
        <p:blipFill>
          <a:blip r:embed="rId4" cstate="print"/>
          <a:srcRect r="19298" b="6788"/>
          <a:stretch>
            <a:fillRect/>
          </a:stretch>
        </p:blipFill>
        <p:spPr bwMode="auto">
          <a:xfrm flipH="1">
            <a:off x="6156176" y="1340768"/>
            <a:ext cx="912839" cy="1289882"/>
          </a:xfrm>
          <a:prstGeom prst="rect">
            <a:avLst/>
          </a:prstGeom>
          <a:noFill/>
          <a:ln w="38100">
            <a:solidFill>
              <a:schemeClr val="accent6">
                <a:lumMod val="75000"/>
              </a:schemeClr>
            </a:solidFill>
          </a:ln>
        </p:spPr>
      </p:pic>
      <p:pic>
        <p:nvPicPr>
          <p:cNvPr id="14" name="Picture 4" descr="The top panel shows the lateral view of the superficial and deep abdominal muscles. The bottom panel shows the anterior view of the posterior abdominal muscles."/>
          <p:cNvPicPr>
            <a:picLocks noChangeAspect="1" noChangeArrowheads="1"/>
          </p:cNvPicPr>
          <p:nvPr/>
        </p:nvPicPr>
        <p:blipFill>
          <a:blip r:embed="rId2" cstate="print">
            <a:extLst>
              <a:ext uri="{28A0092B-C50C-407E-A947-70E740481C1C}">
                <a14:useLocalDpi xmlns:a14="http://schemas.microsoft.com/office/drawing/2010/main" val="0"/>
              </a:ext>
            </a:extLst>
          </a:blip>
          <a:srcRect l="84357" t="3983" r="6776" b="92033"/>
          <a:stretch>
            <a:fillRect/>
          </a:stretch>
        </p:blipFill>
        <p:spPr bwMode="auto">
          <a:xfrm>
            <a:off x="7668344" y="2780928"/>
            <a:ext cx="720080" cy="5040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he top panel shows the lateral view of the superficial and deep abdominal muscles. The bottom panel shows the anterior view of the posterior abdominal muscles."/>
          <p:cNvPicPr>
            <a:picLocks noChangeAspect="1" noChangeArrowheads="1"/>
          </p:cNvPicPr>
          <p:nvPr/>
        </p:nvPicPr>
        <p:blipFill>
          <a:blip r:embed="rId2" cstate="print">
            <a:extLst>
              <a:ext uri="{28A0092B-C50C-407E-A947-70E740481C1C}">
                <a14:useLocalDpi xmlns:a14="http://schemas.microsoft.com/office/drawing/2010/main" val="0"/>
              </a:ext>
            </a:extLst>
          </a:blip>
          <a:srcRect l="93577" t="40222" r="642" b="57349"/>
          <a:stretch>
            <a:fillRect/>
          </a:stretch>
        </p:blipFill>
        <p:spPr bwMode="auto">
          <a:xfrm>
            <a:off x="7668344" y="5661248"/>
            <a:ext cx="648072" cy="2880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he top panel shows the lateral view of the superficial and deep abdominal muscles. The bottom panel shows the anterior view of the posterior abdominal muscles."/>
          <p:cNvPicPr>
            <a:picLocks noChangeAspect="1" noChangeArrowheads="1"/>
          </p:cNvPicPr>
          <p:nvPr/>
        </p:nvPicPr>
        <p:blipFill>
          <a:blip r:embed="rId2" cstate="print">
            <a:extLst>
              <a:ext uri="{28A0092B-C50C-407E-A947-70E740481C1C}">
                <a14:useLocalDpi xmlns:a14="http://schemas.microsoft.com/office/drawing/2010/main" val="0"/>
              </a:ext>
            </a:extLst>
          </a:blip>
          <a:srcRect l="93224" t="3983" b="92033"/>
          <a:stretch>
            <a:fillRect/>
          </a:stretch>
        </p:blipFill>
        <p:spPr bwMode="auto">
          <a:xfrm>
            <a:off x="7812360" y="3068960"/>
            <a:ext cx="550305" cy="360040"/>
          </a:xfrm>
          <a:prstGeom prst="rect">
            <a:avLst/>
          </a:prstGeom>
          <a:noFill/>
          <a:extLst>
            <a:ext uri="{909E8E84-426E-40DD-AFC4-6F175D3DCCD1}">
              <a14:hiddenFill xmlns:a14="http://schemas.microsoft.com/office/drawing/2010/main">
                <a:solidFill>
                  <a:srgbClr val="FFFFFF"/>
                </a:solidFill>
              </a14:hiddenFill>
            </a:ext>
          </a:extLst>
        </p:spPr>
      </p:pic>
      <p:sp>
        <p:nvSpPr>
          <p:cNvPr id="15" name="Ορθογώνιο 14"/>
          <p:cNvSpPr/>
          <p:nvPr/>
        </p:nvSpPr>
        <p:spPr>
          <a:xfrm>
            <a:off x="2038366" y="6351711"/>
            <a:ext cx="5053914" cy="461665"/>
          </a:xfrm>
          <a:prstGeom prst="rect">
            <a:avLst/>
          </a:prstGeom>
        </p:spPr>
        <p:txBody>
          <a:bodyPr wrap="square">
            <a:spAutoFit/>
          </a:bodyPr>
          <a:lstStyle/>
          <a:p>
            <a:r>
              <a:rPr lang="en-US" sz="1200" dirty="0">
                <a:latin typeface="+mn-lt"/>
              </a:rPr>
              <a:t>© 6 Ιαν 2015 </a:t>
            </a:r>
            <a:r>
              <a:rPr lang="en-US" sz="1200" dirty="0" err="1">
                <a:latin typeface="+mn-lt"/>
              </a:rPr>
              <a:t>OpenStax</a:t>
            </a:r>
            <a:r>
              <a:rPr lang="en-US" sz="1200" dirty="0">
                <a:latin typeface="+mn-lt"/>
              </a:rPr>
              <a:t> College. </a:t>
            </a:r>
            <a:r>
              <a:rPr lang="en-US" sz="1200" dirty="0">
                <a:latin typeface="+mn-lt"/>
                <a:hlinkClick r:id="rId5"/>
              </a:rPr>
              <a:t>Textbook content</a:t>
            </a:r>
            <a:r>
              <a:rPr lang="en-US" sz="1200" dirty="0">
                <a:latin typeface="+mn-lt"/>
              </a:rPr>
              <a:t> produced by </a:t>
            </a:r>
            <a:r>
              <a:rPr lang="en-US" sz="1200" dirty="0" err="1">
                <a:latin typeface="+mn-lt"/>
              </a:rPr>
              <a:t>OpenStax</a:t>
            </a:r>
            <a:r>
              <a:rPr lang="en-US" sz="1200" dirty="0">
                <a:latin typeface="+mn-lt"/>
              </a:rPr>
              <a:t> College is licensed under a </a:t>
            </a:r>
            <a:r>
              <a:rPr lang="en-US" sz="1200" dirty="0">
                <a:latin typeface="+mn-lt"/>
                <a:hlinkClick r:id="rId6"/>
              </a:rPr>
              <a:t>Creative Commons Attribution License 4.0</a:t>
            </a:r>
            <a:r>
              <a:rPr lang="en-US" sz="1200" dirty="0">
                <a:latin typeface="+mn-lt"/>
              </a:rPr>
              <a:t> license.</a:t>
            </a:r>
            <a:endParaRPr lang="el-GR" sz="1200" dirty="0">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Σπονδυλική Στήλη </a:t>
            </a:r>
            <a:r>
              <a:rPr lang="el-GR" sz="3200" b="0" dirty="0" smtClean="0"/>
              <a:t>1/3</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pic>
        <p:nvPicPr>
          <p:cNvPr id="5" name="Picture 11" descr="Illu_vertebral_column"/>
          <p:cNvPicPr>
            <a:picLocks noGrp="1" noChangeAspect="1" noChangeArrowheads="1"/>
          </p:cNvPicPr>
          <p:nvPr>
            <p:ph idx="1"/>
          </p:nvPr>
        </p:nvPicPr>
        <p:blipFill>
          <a:blip r:embed="rId2" cstate="print"/>
          <a:srcRect l="35714" t="5343" r="11905" b="4886"/>
          <a:stretch>
            <a:fillRect/>
          </a:stretch>
        </p:blipFill>
        <p:spPr bwMode="auto">
          <a:xfrm>
            <a:off x="827584" y="1052736"/>
            <a:ext cx="3168352" cy="5559218"/>
          </a:xfrm>
          <a:prstGeom prst="rect">
            <a:avLst/>
          </a:prstGeom>
          <a:noFill/>
          <a:ln w="9525">
            <a:noFill/>
            <a:miter lim="800000"/>
            <a:headEnd/>
            <a:tailEnd/>
          </a:ln>
        </p:spPr>
      </p:pic>
      <p:sp>
        <p:nvSpPr>
          <p:cNvPr id="7" name="2 - Θέση περιεχομένου"/>
          <p:cNvSpPr txBox="1">
            <a:spLocks/>
          </p:cNvSpPr>
          <p:nvPr/>
        </p:nvSpPr>
        <p:spPr>
          <a:xfrm>
            <a:off x="6012160" y="1196752"/>
            <a:ext cx="2808312" cy="4104456"/>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Η αυχενική μοίρα με την θωρακική και οσφυϊκή μοίρα της σπονδυλικής στήλης είναι γνωστές ως </a:t>
            </a:r>
            <a:r>
              <a:rPr lang="el-GR" sz="2400" dirty="0" smtClean="0">
                <a:latin typeface="+mn-lt"/>
              </a:rPr>
              <a:t>«</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προϊερή</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σπονδυλική στήλη.</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2 - Θέση περιεχομένου"/>
          <p:cNvSpPr txBox="1">
            <a:spLocks/>
          </p:cNvSpPr>
          <p:nvPr/>
        </p:nvSpPr>
        <p:spPr>
          <a:xfrm>
            <a:off x="4211960" y="2492896"/>
            <a:ext cx="1656184" cy="2664296"/>
          </a:xfrm>
          <a:prstGeom prst="rect">
            <a:avLst/>
          </a:prstGeom>
          <a:ln>
            <a:solidFill>
              <a:srgbClr val="FFC000"/>
            </a:solidFill>
          </a:ln>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ΣΠΟΝΔΥΛΟΙ</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1. Αυχενικοί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2. Θωρακικοί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3. Οσφυϊκοί</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4. Ιερό οστό</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5. Κοκκυγικοί</a:t>
            </a:r>
          </a:p>
        </p:txBody>
      </p:sp>
      <p:sp>
        <p:nvSpPr>
          <p:cNvPr id="9" name="8 - Έλλειψη"/>
          <p:cNvSpPr/>
          <p:nvPr/>
        </p:nvSpPr>
        <p:spPr>
          <a:xfrm>
            <a:off x="611560" y="6165304"/>
            <a:ext cx="360040" cy="410344"/>
          </a:xfrm>
          <a:prstGeom prst="ellipse">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5</a:t>
            </a:r>
            <a:endParaRPr lang="el-GR" dirty="0"/>
          </a:p>
        </p:txBody>
      </p:sp>
      <p:sp>
        <p:nvSpPr>
          <p:cNvPr id="10" name="9 - Έλλειψη"/>
          <p:cNvSpPr/>
          <p:nvPr/>
        </p:nvSpPr>
        <p:spPr>
          <a:xfrm>
            <a:off x="467544" y="5445224"/>
            <a:ext cx="432048" cy="410344"/>
          </a:xfrm>
          <a:prstGeom prst="ellipse">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11" name="10 - Έλλειψη"/>
          <p:cNvSpPr/>
          <p:nvPr/>
        </p:nvSpPr>
        <p:spPr>
          <a:xfrm>
            <a:off x="467544" y="4725144"/>
            <a:ext cx="343272" cy="355104"/>
          </a:xfrm>
          <a:prstGeom prst="ellipse">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12" name="11 - Έλλειψη"/>
          <p:cNvSpPr/>
          <p:nvPr/>
        </p:nvSpPr>
        <p:spPr>
          <a:xfrm>
            <a:off x="467544" y="2060848"/>
            <a:ext cx="432048" cy="432048"/>
          </a:xfrm>
          <a:prstGeom prst="ellipse">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13" name="12 - Έλλειψη"/>
          <p:cNvSpPr/>
          <p:nvPr/>
        </p:nvSpPr>
        <p:spPr>
          <a:xfrm>
            <a:off x="539552" y="1412776"/>
            <a:ext cx="432048" cy="504056"/>
          </a:xfrm>
          <a:prstGeom prst="ellipse">
            <a:avLst/>
          </a:prstGeom>
          <a:solidFill>
            <a:schemeClr val="accent6">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14" name="13 - Ορθογώνιο"/>
          <p:cNvSpPr/>
          <p:nvPr/>
        </p:nvSpPr>
        <p:spPr>
          <a:xfrm>
            <a:off x="323528" y="1052736"/>
            <a:ext cx="3672408" cy="554461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Διαγώνια ρίγα"/>
          <p:cNvSpPr/>
          <p:nvPr/>
        </p:nvSpPr>
        <p:spPr>
          <a:xfrm rot="17633370">
            <a:off x="4201953" y="1591884"/>
            <a:ext cx="308336" cy="1081946"/>
          </a:xfrm>
          <a:prstGeom prst="diagStrip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7" name="16 - Διαγώνια ρίγα"/>
          <p:cNvSpPr/>
          <p:nvPr/>
        </p:nvSpPr>
        <p:spPr>
          <a:xfrm rot="8724114" flipH="1" flipV="1">
            <a:off x="3659187" y="5547886"/>
            <a:ext cx="1307318" cy="352804"/>
          </a:xfrm>
          <a:prstGeom prst="diagStrip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6" name="Ορθογώνιο 15"/>
          <p:cNvSpPr/>
          <p:nvPr/>
        </p:nvSpPr>
        <p:spPr>
          <a:xfrm>
            <a:off x="3976290" y="6093295"/>
            <a:ext cx="2467918"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Illu vertebral </a:t>
            </a:r>
            <a:r>
              <a:rPr lang="en-US" sz="1200" dirty="0" smtClean="0">
                <a:latin typeface="+mn-lt"/>
                <a:hlinkClick r:id="rId3"/>
              </a:rPr>
              <a:t>column</a:t>
            </a:r>
            <a:r>
              <a:rPr lang="en-US" sz="1200" dirty="0" smtClean="0">
                <a:solidFill>
                  <a:prstClr val="black">
                    <a:lumMod val="75000"/>
                    <a:lumOff val="25000"/>
                  </a:prstClr>
                </a:solidFill>
                <a:latin typeface="+mn-lt"/>
              </a:rPr>
              <a:t>”, </a:t>
            </a:r>
            <a:r>
              <a:rPr lang="en-US" sz="1200" dirty="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Arcadian"/>
              </a:rPr>
              <a:t>Arcadian</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Κοιλιακοί μύες </a:t>
            </a:r>
            <a:r>
              <a:rPr lang="el-GR" sz="3200" b="0" dirty="0" smtClean="0"/>
              <a:t>2/4</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59</a:t>
            </a:fld>
            <a:endParaRPr lang="el-GR"/>
          </a:p>
        </p:txBody>
      </p:sp>
      <p:sp>
        <p:nvSpPr>
          <p:cNvPr id="6" name="2 - Θέση περιεχομένου"/>
          <p:cNvSpPr txBox="1">
            <a:spLocks/>
          </p:cNvSpPr>
          <p:nvPr/>
        </p:nvSpPr>
        <p:spPr>
          <a:xfrm>
            <a:off x="3059832" y="6178996"/>
            <a:ext cx="4032448" cy="346348"/>
          </a:xfrm>
          <a:prstGeom prst="rect">
            <a:avLst/>
          </a:prstGeom>
        </p:spPr>
        <p:txBody>
          <a:bodyPr vert="horz" lIns="91440" tIns="45720" rIns="91440" bIns="45720" rtlCol="0">
            <a:normAutofit/>
          </a:bodyPr>
          <a:lstStyle/>
          <a:p>
            <a:pPr marR="0" lvl="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2"/>
              </a:rPr>
              <a:t>educacionfisicamaruxamallo.wikispaces.com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descr="abd_english.jpg"/>
          <p:cNvPicPr>
            <a:picLocks noChangeAspect="1" noChangeArrowheads="1"/>
          </p:cNvPicPr>
          <p:nvPr/>
        </p:nvPicPr>
        <p:blipFill>
          <a:blip r:embed="rId3" cstate="print"/>
          <a:srcRect t="50716" r="65045" b="6545"/>
          <a:stretch>
            <a:fillRect/>
          </a:stretch>
        </p:blipFill>
        <p:spPr bwMode="auto">
          <a:xfrm>
            <a:off x="6300192" y="980728"/>
            <a:ext cx="2376264" cy="5477628"/>
          </a:xfrm>
          <a:prstGeom prst="rect">
            <a:avLst/>
          </a:prstGeom>
          <a:noFill/>
        </p:spPr>
      </p:pic>
      <p:pic>
        <p:nvPicPr>
          <p:cNvPr id="8" name="Picture 2" descr="abd_english.jpg"/>
          <p:cNvPicPr>
            <a:picLocks noChangeAspect="1" noChangeArrowheads="1"/>
          </p:cNvPicPr>
          <p:nvPr/>
        </p:nvPicPr>
        <p:blipFill>
          <a:blip r:embed="rId3" cstate="print"/>
          <a:srcRect l="56967" t="52426" r="3797" b="5390"/>
          <a:stretch>
            <a:fillRect/>
          </a:stretch>
        </p:blipFill>
        <p:spPr bwMode="auto">
          <a:xfrm>
            <a:off x="323528" y="1196752"/>
            <a:ext cx="2664296" cy="5400600"/>
          </a:xfrm>
          <a:prstGeom prst="rect">
            <a:avLst/>
          </a:prstGeom>
          <a:noFill/>
        </p:spPr>
      </p:pic>
      <p:sp>
        <p:nvSpPr>
          <p:cNvPr id="11" name="10 - Ορθογώνιο"/>
          <p:cNvSpPr/>
          <p:nvPr/>
        </p:nvSpPr>
        <p:spPr>
          <a:xfrm>
            <a:off x="2692743" y="1130841"/>
            <a:ext cx="2232248" cy="707886"/>
          </a:xfrm>
          <a:prstGeom prst="rect">
            <a:avLst/>
          </a:prstGeom>
        </p:spPr>
        <p:txBody>
          <a:bodyPr wrap="square">
            <a:spAutoFit/>
          </a:bodyPr>
          <a:lstStyle/>
          <a:p>
            <a:pPr>
              <a:buNone/>
            </a:pPr>
            <a:r>
              <a:rPr lang="el-GR" sz="2000" dirty="0" smtClean="0">
                <a:latin typeface="+mn-lt"/>
              </a:rPr>
              <a:t> Έξω λοξός κοιλιακός μυς</a:t>
            </a:r>
            <a:r>
              <a:rPr lang="el-GR" dirty="0" smtClean="0"/>
              <a:t>. </a:t>
            </a:r>
            <a:endParaRPr lang="el-GR" dirty="0"/>
          </a:p>
        </p:txBody>
      </p:sp>
      <p:sp>
        <p:nvSpPr>
          <p:cNvPr id="12" name="11 - Ορθογώνιο"/>
          <p:cNvSpPr/>
          <p:nvPr/>
        </p:nvSpPr>
        <p:spPr>
          <a:xfrm>
            <a:off x="4860032" y="1124744"/>
            <a:ext cx="2016224" cy="707886"/>
          </a:xfrm>
          <a:prstGeom prst="rect">
            <a:avLst/>
          </a:prstGeom>
        </p:spPr>
        <p:txBody>
          <a:bodyPr wrap="square">
            <a:spAutoFit/>
          </a:bodyPr>
          <a:lstStyle/>
          <a:p>
            <a:pPr>
              <a:buNone/>
            </a:pPr>
            <a:r>
              <a:rPr lang="el-GR" sz="2000" dirty="0" smtClean="0">
                <a:latin typeface="+mn-lt"/>
              </a:rPr>
              <a:t>Έσω λοξός κοιλιακός μυς. </a:t>
            </a:r>
            <a:endParaRPr lang="el-GR" sz="2000" dirty="0">
              <a:latin typeface="+mn-lt"/>
            </a:endParaRPr>
          </a:p>
        </p:txBody>
      </p:sp>
      <p:pic>
        <p:nvPicPr>
          <p:cNvPr id="13" name="Picture 2" descr="abd_english.jpg"/>
          <p:cNvPicPr>
            <a:picLocks noChangeAspect="1" noChangeArrowheads="1"/>
          </p:cNvPicPr>
          <p:nvPr/>
        </p:nvPicPr>
        <p:blipFill>
          <a:blip r:embed="rId3" cstate="print"/>
          <a:srcRect r="60158" b="57627"/>
          <a:stretch>
            <a:fillRect/>
          </a:stretch>
        </p:blipFill>
        <p:spPr bwMode="auto">
          <a:xfrm>
            <a:off x="4067944" y="1916832"/>
            <a:ext cx="2016224" cy="4042921"/>
          </a:xfrm>
          <a:prstGeom prst="rect">
            <a:avLst/>
          </a:prstGeom>
          <a:noFill/>
        </p:spPr>
      </p:pic>
      <p:sp>
        <p:nvSpPr>
          <p:cNvPr id="14" name="13 - Δεξιό βέλος"/>
          <p:cNvSpPr/>
          <p:nvPr/>
        </p:nvSpPr>
        <p:spPr>
          <a:xfrm>
            <a:off x="6156176" y="1124744"/>
            <a:ext cx="330336"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Δεξιό βέλος"/>
          <p:cNvSpPr/>
          <p:nvPr/>
        </p:nvSpPr>
        <p:spPr>
          <a:xfrm flipH="1">
            <a:off x="2339752" y="1124744"/>
            <a:ext cx="360040"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Ορθογώνιο"/>
          <p:cNvSpPr/>
          <p:nvPr/>
        </p:nvSpPr>
        <p:spPr>
          <a:xfrm>
            <a:off x="3059832" y="3573016"/>
            <a:ext cx="1224136" cy="1015663"/>
          </a:xfrm>
          <a:prstGeom prst="rect">
            <a:avLst/>
          </a:prstGeom>
        </p:spPr>
        <p:txBody>
          <a:bodyPr wrap="square">
            <a:spAutoFit/>
          </a:bodyPr>
          <a:lstStyle/>
          <a:p>
            <a:pPr>
              <a:buNone/>
            </a:pPr>
            <a:r>
              <a:rPr lang="el-GR" sz="2000" dirty="0" smtClean="0">
                <a:latin typeface="+mn-lt"/>
              </a:rPr>
              <a:t>Ορθός κοιλιακός μυς. </a:t>
            </a:r>
            <a:endParaRPr lang="el-GR" sz="2000" dirty="0">
              <a:latin typeface="+mn-lt"/>
            </a:endParaRPr>
          </a:p>
        </p:txBody>
      </p:sp>
      <p:sp>
        <p:nvSpPr>
          <p:cNvPr id="17" name="16 - Δεξιό βέλος"/>
          <p:cNvSpPr/>
          <p:nvPr/>
        </p:nvSpPr>
        <p:spPr>
          <a:xfrm>
            <a:off x="3779912" y="4221088"/>
            <a:ext cx="288032"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Κοιλιακοί μύες </a:t>
            </a:r>
            <a:r>
              <a:rPr lang="el-GR" sz="3200" b="0" dirty="0"/>
              <a:t>3</a:t>
            </a:r>
            <a:r>
              <a:rPr lang="el-GR" sz="3200" b="0" dirty="0" smtClean="0"/>
              <a:t>/4</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pic>
        <p:nvPicPr>
          <p:cNvPr id="1030" name="Picture 6" descr="Abdominal Corset Multifidus Transversus Abdominus Pelvic Floor Muscle"/>
          <p:cNvPicPr>
            <a:picLocks noChangeAspect="1" noChangeArrowheads="1"/>
          </p:cNvPicPr>
          <p:nvPr/>
        </p:nvPicPr>
        <p:blipFill>
          <a:blip r:embed="rId3" cstate="print"/>
          <a:srcRect l="26109" t="4119" r="35085"/>
          <a:stretch>
            <a:fillRect/>
          </a:stretch>
        </p:blipFill>
        <p:spPr bwMode="auto">
          <a:xfrm>
            <a:off x="323528" y="1124744"/>
            <a:ext cx="2016224" cy="5414809"/>
          </a:xfrm>
          <a:prstGeom prst="rect">
            <a:avLst/>
          </a:prstGeom>
          <a:noFill/>
        </p:spPr>
      </p:pic>
      <p:sp>
        <p:nvSpPr>
          <p:cNvPr id="11" name="10 - Ορθογώνιο"/>
          <p:cNvSpPr/>
          <p:nvPr/>
        </p:nvSpPr>
        <p:spPr>
          <a:xfrm>
            <a:off x="251520" y="6534000"/>
            <a:ext cx="2448272" cy="276999"/>
          </a:xfrm>
          <a:prstGeom prst="rect">
            <a:avLst/>
          </a:prstGeom>
        </p:spPr>
        <p:txBody>
          <a:bodyPr wrap="square">
            <a:spAutoFit/>
          </a:bodyPr>
          <a:lstStyle/>
          <a:p>
            <a:pPr algn="ctr"/>
            <a:r>
              <a:rPr lang="en-US" sz="1200" dirty="0" smtClean="0">
                <a:latin typeface="+mn-lt"/>
                <a:hlinkClick r:id="rId4"/>
              </a:rPr>
              <a:t>brentbrookbush.com</a:t>
            </a:r>
            <a:endParaRPr lang="el-GR" sz="1200" dirty="0"/>
          </a:p>
        </p:txBody>
      </p:sp>
      <p:pic>
        <p:nvPicPr>
          <p:cNvPr id="13" name="Picture 2" descr="jsw_pfm_with_diaphram.jpg"/>
          <p:cNvPicPr>
            <a:picLocks noChangeAspect="1" noChangeArrowheads="1"/>
          </p:cNvPicPr>
          <p:nvPr/>
        </p:nvPicPr>
        <p:blipFill>
          <a:blip r:embed="rId5" cstate="print"/>
          <a:srcRect l="21436" t="12524" r="12828" b="12334"/>
          <a:stretch>
            <a:fillRect/>
          </a:stretch>
        </p:blipFill>
        <p:spPr bwMode="auto">
          <a:xfrm>
            <a:off x="5436096" y="1340768"/>
            <a:ext cx="3312368" cy="4494147"/>
          </a:xfrm>
          <a:prstGeom prst="rect">
            <a:avLst/>
          </a:prstGeom>
          <a:noFill/>
        </p:spPr>
      </p:pic>
      <p:sp>
        <p:nvSpPr>
          <p:cNvPr id="16" name="15 - Έλλειψη"/>
          <p:cNvSpPr/>
          <p:nvPr/>
        </p:nvSpPr>
        <p:spPr>
          <a:xfrm>
            <a:off x="5292080" y="2276872"/>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17" name="16 - Έλλειψη"/>
          <p:cNvSpPr/>
          <p:nvPr/>
        </p:nvSpPr>
        <p:spPr>
          <a:xfrm>
            <a:off x="5364088" y="1484784"/>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18" name="17 - Έλλειψη"/>
          <p:cNvSpPr/>
          <p:nvPr/>
        </p:nvSpPr>
        <p:spPr>
          <a:xfrm>
            <a:off x="5364088" y="3861048"/>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5</a:t>
            </a:r>
            <a:endParaRPr lang="el-GR" dirty="0"/>
          </a:p>
        </p:txBody>
      </p:sp>
      <p:sp>
        <p:nvSpPr>
          <p:cNvPr id="19" name="18 - Έλλειψη"/>
          <p:cNvSpPr/>
          <p:nvPr/>
        </p:nvSpPr>
        <p:spPr>
          <a:xfrm>
            <a:off x="5364088" y="4293096"/>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20" name="19 - Έλλειψη"/>
          <p:cNvSpPr/>
          <p:nvPr/>
        </p:nvSpPr>
        <p:spPr>
          <a:xfrm>
            <a:off x="8460432" y="2132856"/>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6</a:t>
            </a:r>
            <a:endParaRPr lang="el-GR" dirty="0"/>
          </a:p>
        </p:txBody>
      </p:sp>
      <p:sp>
        <p:nvSpPr>
          <p:cNvPr id="21" name="20 - Έλλειψη"/>
          <p:cNvSpPr/>
          <p:nvPr/>
        </p:nvSpPr>
        <p:spPr>
          <a:xfrm>
            <a:off x="8460432" y="2852936"/>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7</a:t>
            </a:r>
            <a:endParaRPr lang="el-GR" dirty="0"/>
          </a:p>
        </p:txBody>
      </p:sp>
      <p:sp>
        <p:nvSpPr>
          <p:cNvPr id="22" name="21 - Έλλειψη"/>
          <p:cNvSpPr/>
          <p:nvPr/>
        </p:nvSpPr>
        <p:spPr>
          <a:xfrm>
            <a:off x="2123728" y="5517232"/>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23" name="22 - Έλλειψη"/>
          <p:cNvSpPr/>
          <p:nvPr/>
        </p:nvSpPr>
        <p:spPr>
          <a:xfrm>
            <a:off x="2267744" y="3861048"/>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24" name="23 - Έλλειψη"/>
          <p:cNvSpPr/>
          <p:nvPr/>
        </p:nvSpPr>
        <p:spPr>
          <a:xfrm>
            <a:off x="2267744" y="3140968"/>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25" name="24 - Έλλειψη"/>
          <p:cNvSpPr/>
          <p:nvPr/>
        </p:nvSpPr>
        <p:spPr>
          <a:xfrm>
            <a:off x="323528" y="3645024"/>
            <a:ext cx="288032" cy="28803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27" name="2 - Θέση περιεχομένου"/>
          <p:cNvSpPr txBox="1">
            <a:spLocks/>
          </p:cNvSpPr>
          <p:nvPr/>
        </p:nvSpPr>
        <p:spPr>
          <a:xfrm>
            <a:off x="2771800" y="1268760"/>
            <a:ext cx="2016224" cy="3744416"/>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200" b="0" i="0" u="none" strike="noStrike" kern="1200" cap="none" spc="0" normalizeH="0" baseline="0" noProof="0" dirty="0" smtClean="0">
                <a:ln>
                  <a:noFill/>
                </a:ln>
                <a:solidFill>
                  <a:schemeClr val="tx1"/>
                </a:solidFill>
                <a:effectLst/>
                <a:uLnTx/>
                <a:uFillTx/>
                <a:latin typeface="+mn-lt"/>
                <a:ea typeface="+mn-ea"/>
                <a:cs typeface="+mn-cs"/>
              </a:rPr>
              <a:t>1.Πολυσχιδής</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200" b="0" i="0" u="none" strike="noStrike" kern="1200" cap="none" spc="0" normalizeH="0" baseline="0" noProof="0" dirty="0" smtClean="0">
                <a:ln>
                  <a:noFill/>
                </a:ln>
                <a:solidFill>
                  <a:schemeClr val="tx1"/>
                </a:solidFill>
                <a:effectLst/>
                <a:uLnTx/>
                <a:uFillTx/>
                <a:latin typeface="+mn-lt"/>
                <a:ea typeface="+mn-ea"/>
                <a:cs typeface="+mn-cs"/>
              </a:rPr>
              <a:t>2.Διάφραγμα </a:t>
            </a:r>
          </a:p>
          <a:p>
            <a:pPr marL="263525" marR="0" lvl="0" indent="-263525"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200" b="0" i="0" u="none" strike="noStrike" kern="1200" cap="none" spc="0" normalizeH="0" baseline="0" noProof="0" dirty="0" smtClean="0">
                <a:ln>
                  <a:noFill/>
                </a:ln>
                <a:solidFill>
                  <a:schemeClr val="tx1"/>
                </a:solidFill>
                <a:effectLst/>
                <a:uLnTx/>
                <a:uFillTx/>
                <a:latin typeface="+mn-lt"/>
                <a:ea typeface="+mn-ea"/>
                <a:cs typeface="+mn-cs"/>
              </a:rPr>
              <a:t>3.Εγκάρσιος κοιλιακός</a:t>
            </a:r>
          </a:p>
          <a:p>
            <a:pPr marL="263525" marR="0" lvl="0" indent="-263525"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200" b="0" i="0" u="none" strike="noStrike" kern="1200" cap="none" spc="0" normalizeH="0" baseline="0" noProof="0" dirty="0" smtClean="0">
                <a:ln>
                  <a:noFill/>
                </a:ln>
                <a:solidFill>
                  <a:schemeClr val="tx1"/>
                </a:solidFill>
                <a:effectLst/>
                <a:uLnTx/>
                <a:uFillTx/>
                <a:latin typeface="+mn-lt"/>
                <a:ea typeface="+mn-ea"/>
                <a:cs typeface="+mn-cs"/>
              </a:rPr>
              <a:t>4.Μύες πυελικού εδάφους</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lang="el-GR" sz="2200" dirty="0" smtClean="0">
                <a:latin typeface="+mn-lt"/>
              </a:rPr>
              <a:t>5.Ηβικό οστό</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l-GR" sz="2200" b="0" i="0" u="none" strike="noStrike" kern="1200" cap="none" spc="0" normalizeH="0" baseline="0" noProof="0" dirty="0" smtClean="0">
                <a:ln>
                  <a:noFill/>
                </a:ln>
                <a:solidFill>
                  <a:schemeClr val="tx1"/>
                </a:solidFill>
                <a:effectLst/>
                <a:uLnTx/>
                <a:uFillTx/>
                <a:latin typeface="+mn-lt"/>
                <a:ea typeface="+mn-ea"/>
                <a:cs typeface="+mn-cs"/>
              </a:rPr>
              <a:t>6.Πολυσχιδείς</a:t>
            </a:r>
            <a:r>
              <a:rPr kumimoji="0" lang="el-GR" sz="2200" b="0" i="0" u="none" strike="noStrike" kern="1200" cap="none" spc="0" normalizeH="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lang="el-GR" sz="2200" baseline="0" dirty="0" smtClean="0">
                <a:latin typeface="+mn-lt"/>
              </a:rPr>
              <a:t>7.</a:t>
            </a:r>
            <a:r>
              <a:rPr lang="el-GR" sz="2200" dirty="0" smtClean="0">
                <a:latin typeface="+mn-lt"/>
              </a:rPr>
              <a:t> Ιερό οστό</a:t>
            </a:r>
            <a:endParaRPr kumimoji="0" lang="el-GR" sz="2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endParaRPr kumimoji="0" lang="el-GR" sz="22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2 - Θέση περιεχομένου"/>
          <p:cNvSpPr>
            <a:spLocks noGrp="1"/>
          </p:cNvSpPr>
          <p:nvPr>
            <p:ph idx="1"/>
          </p:nvPr>
        </p:nvSpPr>
        <p:spPr>
          <a:xfrm>
            <a:off x="4860032" y="6021288"/>
            <a:ext cx="3960440" cy="360040"/>
          </a:xfrm>
        </p:spPr>
        <p:txBody>
          <a:bodyPr>
            <a:noAutofit/>
          </a:bodyPr>
          <a:lstStyle/>
          <a:p>
            <a:pPr algn="ctr">
              <a:buNone/>
            </a:pPr>
            <a:r>
              <a:rPr lang="en-US" sz="1200" dirty="0" smtClean="0">
                <a:hlinkClick r:id="rId6"/>
              </a:rPr>
              <a:t>thepregnancycentre.com.au</a:t>
            </a:r>
            <a:endParaRPr lang="el-GR" sz="12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Κοιλιακοί μύες </a:t>
            </a:r>
            <a:r>
              <a:rPr lang="el-GR" sz="3200" b="0" dirty="0"/>
              <a:t>4</a:t>
            </a:r>
            <a:r>
              <a:rPr lang="el-GR" sz="3200" b="0" dirty="0" smtClean="0"/>
              <a:t>/4</a:t>
            </a:r>
            <a:endParaRPr lang="el-GR" sz="3200" b="0" dirty="0"/>
          </a:p>
        </p:txBody>
      </p:sp>
      <p:sp>
        <p:nvSpPr>
          <p:cNvPr id="3" name="2 - Θέση περιεχομένου"/>
          <p:cNvSpPr>
            <a:spLocks noGrp="1"/>
          </p:cNvSpPr>
          <p:nvPr>
            <p:ph idx="1"/>
          </p:nvPr>
        </p:nvSpPr>
        <p:spPr>
          <a:xfrm>
            <a:off x="611560" y="980728"/>
            <a:ext cx="4042792" cy="5877272"/>
          </a:xfrm>
        </p:spPr>
        <p:txBody>
          <a:bodyPr>
            <a:normAutofit/>
          </a:bodyPr>
          <a:lstStyle/>
          <a:p>
            <a:r>
              <a:rPr lang="el-GR" dirty="0" smtClean="0"/>
              <a:t>Οι περισσότερο ενεργοί μύες είναι:</a:t>
            </a:r>
          </a:p>
          <a:p>
            <a:pPr lvl="1"/>
            <a:r>
              <a:rPr lang="el-GR" dirty="0" smtClean="0"/>
              <a:t>οι μύες του κοιλιακού τοιχώματος, </a:t>
            </a:r>
          </a:p>
          <a:p>
            <a:pPr lvl="1"/>
            <a:r>
              <a:rPr lang="el-GR" dirty="0" smtClean="0"/>
              <a:t>οι γλουτιαίοι μύες και</a:t>
            </a:r>
          </a:p>
          <a:p>
            <a:pPr lvl="1"/>
            <a:r>
              <a:rPr lang="el-GR" dirty="0" smtClean="0"/>
              <a:t>οι ιγνυακοί μύες</a:t>
            </a:r>
          </a:p>
          <a:p>
            <a:r>
              <a:rPr lang="el-GR" dirty="0" smtClean="0"/>
              <a:t>Ο εγκάρσιος και οι λοξοί κοιλιακοί μύες αναπτύσσουν την μυϊκή δραστηριότητα, που απαιτείται για την αύξηση της </a:t>
            </a:r>
            <a:r>
              <a:rPr lang="el-GR" dirty="0" err="1" smtClean="0"/>
              <a:t>ενδοκοιλιακής</a:t>
            </a:r>
            <a:r>
              <a:rPr lang="el-GR" dirty="0" smtClean="0"/>
              <a:t> πίεσης.</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pic>
        <p:nvPicPr>
          <p:cNvPr id="5" name="Picture 2" descr="abd_english.jpg"/>
          <p:cNvPicPr>
            <a:picLocks noChangeAspect="1" noChangeArrowheads="1"/>
          </p:cNvPicPr>
          <p:nvPr/>
        </p:nvPicPr>
        <p:blipFill>
          <a:blip r:embed="rId2" cstate="print"/>
          <a:srcRect l="59762" t="907" r="2632" b="55574"/>
          <a:stretch>
            <a:fillRect/>
          </a:stretch>
        </p:blipFill>
        <p:spPr bwMode="auto">
          <a:xfrm flipH="1">
            <a:off x="5796136" y="908719"/>
            <a:ext cx="2808312" cy="5482255"/>
          </a:xfrm>
          <a:prstGeom prst="rect">
            <a:avLst/>
          </a:prstGeom>
          <a:noFill/>
          <a:ln w="38100">
            <a:solidFill>
              <a:srgbClr val="CC3300"/>
            </a:solidFill>
          </a:ln>
        </p:spPr>
      </p:pic>
      <p:sp>
        <p:nvSpPr>
          <p:cNvPr id="9" name="2 - Θέση περιεχομένου"/>
          <p:cNvSpPr txBox="1">
            <a:spLocks/>
          </p:cNvSpPr>
          <p:nvPr/>
        </p:nvSpPr>
        <p:spPr>
          <a:xfrm>
            <a:off x="4932040" y="6381328"/>
            <a:ext cx="4176464" cy="36004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educacionfisicamaruxamallo.wikispaces.com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10 - Έλλειψη"/>
          <p:cNvSpPr/>
          <p:nvPr/>
        </p:nvSpPr>
        <p:spPr>
          <a:xfrm>
            <a:off x="4716016" y="980728"/>
            <a:ext cx="1994520" cy="792088"/>
          </a:xfrm>
          <a:prstGeom prst="ellipse">
            <a:avLst/>
          </a:prstGeom>
          <a:solidFill>
            <a:schemeClr val="accent6">
              <a:lumMod val="40000"/>
              <a:lumOff val="60000"/>
            </a:schemeClr>
          </a:solidFill>
          <a:ln>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dirty="0" smtClean="0"/>
              <a:t>Εγκάρσιος κοιλιακός </a:t>
            </a:r>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err="1" smtClean="0"/>
              <a:t>Ενδοκοιλιακή</a:t>
            </a:r>
            <a:r>
              <a:rPr lang="el-GR" sz="3600" dirty="0" smtClean="0"/>
              <a:t> Πίεση </a:t>
            </a:r>
            <a:r>
              <a:rPr lang="el-GR" sz="3200" b="0" dirty="0" smtClean="0"/>
              <a:t>1/3</a:t>
            </a:r>
            <a:endParaRPr lang="el-GR" sz="3200" b="0" dirty="0"/>
          </a:p>
        </p:txBody>
      </p:sp>
      <p:sp>
        <p:nvSpPr>
          <p:cNvPr id="3" name="2 - Θέση περιεχομένου"/>
          <p:cNvSpPr>
            <a:spLocks noGrp="1"/>
          </p:cNvSpPr>
          <p:nvPr>
            <p:ph idx="1"/>
          </p:nvPr>
        </p:nvSpPr>
        <p:spPr>
          <a:xfrm>
            <a:off x="457200" y="1052736"/>
            <a:ext cx="7931224" cy="5400600"/>
          </a:xfrm>
        </p:spPr>
        <p:txBody>
          <a:bodyPr>
            <a:noAutofit/>
          </a:bodyPr>
          <a:lstStyle/>
          <a:p>
            <a:r>
              <a:rPr lang="el-GR" dirty="0" smtClean="0"/>
              <a:t>Η </a:t>
            </a:r>
            <a:r>
              <a:rPr lang="el-GR" dirty="0" err="1" smtClean="0"/>
              <a:t>ενδοκοιλιακή</a:t>
            </a:r>
            <a:r>
              <a:rPr lang="el-GR" dirty="0" smtClean="0"/>
              <a:t> πίεση συμβάλλει στην εξισορρόπηση των δυνάμεων, που αναπτύσσονται στην </a:t>
            </a:r>
            <a:r>
              <a:rPr lang="el-GR" dirty="0" err="1" smtClean="0"/>
              <a:t>οσφυοϊερά</a:t>
            </a:r>
            <a:r>
              <a:rPr lang="el-GR" dirty="0" smtClean="0"/>
              <a:t> περιοχή.</a:t>
            </a:r>
          </a:p>
          <a:p>
            <a:r>
              <a:rPr lang="el-GR" dirty="0" smtClean="0"/>
              <a:t>Η αύξηση της </a:t>
            </a:r>
            <a:r>
              <a:rPr lang="el-GR" dirty="0" err="1" smtClean="0"/>
              <a:t>ενδοκοιλιακής</a:t>
            </a:r>
            <a:r>
              <a:rPr lang="el-GR" dirty="0" smtClean="0"/>
              <a:t> πίεσης:</a:t>
            </a:r>
          </a:p>
          <a:p>
            <a:pPr lvl="1"/>
            <a:r>
              <a:rPr lang="el-GR" dirty="0" smtClean="0"/>
              <a:t>Σταθεροποιεί τον κορμό</a:t>
            </a:r>
            <a:r>
              <a:rPr lang="en-US" dirty="0" smtClean="0"/>
              <a:t>.</a:t>
            </a:r>
            <a:endParaRPr lang="el-GR" dirty="0" smtClean="0"/>
          </a:p>
          <a:p>
            <a:pPr lvl="1"/>
            <a:r>
              <a:rPr lang="el-GR" dirty="0" smtClean="0"/>
              <a:t>Μειώνει τις φορτίσεις στην σπονδυλική στήλη. </a:t>
            </a:r>
          </a:p>
          <a:p>
            <a:pPr lvl="1"/>
            <a:r>
              <a:rPr lang="el-GR" dirty="0" smtClean="0"/>
              <a:t>Ελαττώνει την πίεση στους μεσοσπονδυλίους δίσκους, μέχρι 30% στο κατώτερο και 50% στο ανώτερο τμήμα της οσφυϊκής μοίρας της σπονδυλικής στήλης.</a:t>
            </a:r>
          </a:p>
          <a:p>
            <a:pPr lvl="1"/>
            <a:r>
              <a:rPr lang="el-GR" dirty="0" smtClean="0"/>
              <a:t>Μειώνει τις δυνάμεις, που ασκούνται από τους αυτόχθονες ραχιαίους μύες περισσότερο από 50%.</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err="1" smtClean="0"/>
              <a:t>Ενδοκοιλιακή</a:t>
            </a:r>
            <a:r>
              <a:rPr lang="el-GR" sz="3600" dirty="0" smtClean="0"/>
              <a:t> Πίεση </a:t>
            </a:r>
            <a:r>
              <a:rPr lang="el-GR" sz="3200" b="0" dirty="0" smtClean="0"/>
              <a:t>2/3</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pic>
        <p:nvPicPr>
          <p:cNvPr id="5" name="Picture 2" descr="http://www.chiro.org/ACAPress/General_Causes_and_Potential_Effects_16.jpg"/>
          <p:cNvPicPr>
            <a:picLocks noGrp="1" noChangeAspect="1" noChangeArrowheads="1"/>
          </p:cNvPicPr>
          <p:nvPr>
            <p:ph idx="1"/>
          </p:nvPr>
        </p:nvPicPr>
        <p:blipFill>
          <a:blip r:embed="rId2" cstate="print"/>
          <a:srcRect l="19307" t="1227" r="52302" b="42728"/>
          <a:stretch>
            <a:fillRect/>
          </a:stretch>
        </p:blipFill>
        <p:spPr bwMode="auto">
          <a:xfrm>
            <a:off x="6804248" y="908720"/>
            <a:ext cx="1545151" cy="5702089"/>
          </a:xfrm>
          <a:prstGeom prst="rect">
            <a:avLst/>
          </a:prstGeom>
          <a:noFill/>
        </p:spPr>
      </p:pic>
      <p:sp>
        <p:nvSpPr>
          <p:cNvPr id="8" name="2 - Θέση περιεχομένου"/>
          <p:cNvSpPr txBox="1">
            <a:spLocks/>
          </p:cNvSpPr>
          <p:nvPr/>
        </p:nvSpPr>
        <p:spPr>
          <a:xfrm>
            <a:off x="5724128" y="6165304"/>
            <a:ext cx="1728192" cy="36004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chiro.org</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2 - Θέση περιεχομένου"/>
          <p:cNvSpPr txBox="1">
            <a:spLocks/>
          </p:cNvSpPr>
          <p:nvPr/>
        </p:nvSpPr>
        <p:spPr>
          <a:xfrm>
            <a:off x="395536" y="1124744"/>
            <a:ext cx="6552728" cy="5400600"/>
          </a:xfrm>
          <a:prstGeom prst="rect">
            <a:avLst/>
          </a:prstGeom>
        </p:spPr>
        <p:txBody>
          <a:bodyPr vert="horz" lIns="91440" tIns="45720" rIns="91440" bIns="45720" rtlCol="0">
            <a:normAutofit fontScale="92500" lnSpcReduction="10000"/>
          </a:bodyPr>
          <a:lstStyle/>
          <a:p>
            <a:pPr marL="342900" indent="-342900" fontAlgn="auto">
              <a:lnSpc>
                <a:spcPct val="112000"/>
              </a:lnSpc>
              <a:spcBef>
                <a:spcPts val="1200"/>
              </a:spcBef>
              <a:spcAft>
                <a:spcPts val="0"/>
              </a:spcAft>
              <a:buFont typeface="Wingdings" panose="05000000000000000000" pitchFamily="2" charset="2"/>
              <a:buChar char="Ø"/>
              <a:defRPr/>
            </a:pPr>
            <a:r>
              <a:rPr lang="el-GR" sz="2600" dirty="0" smtClean="0">
                <a:latin typeface="+mn-lt"/>
              </a:rPr>
              <a:t>Η ταυτόχρονη ενεργοποίηση των μυών του πυελικού εδάφους, του διαφράγματος, και των κοιλιακών μυών:</a:t>
            </a:r>
          </a:p>
          <a:p>
            <a:pPr marL="800100" lvl="1" indent="-342900" fontAlgn="auto">
              <a:lnSpc>
                <a:spcPct val="112000"/>
              </a:lnSpc>
              <a:spcBef>
                <a:spcPts val="1200"/>
              </a:spcBef>
              <a:spcAft>
                <a:spcPts val="0"/>
              </a:spcAft>
              <a:buFont typeface="Wingdings" pitchFamily="2" charset="2"/>
              <a:buChar char="§"/>
              <a:defRPr/>
            </a:pPr>
            <a:r>
              <a:rPr lang="el-GR" sz="2600" dirty="0" smtClean="0">
                <a:latin typeface="+mn-lt"/>
              </a:rPr>
              <a:t>Αυξάνει την πίεση στην κοιλιακή κοιλότητα.</a:t>
            </a:r>
            <a:endParaRPr lang="en-US" sz="2600" dirty="0" smtClean="0">
              <a:latin typeface="+mn-lt"/>
            </a:endParaRPr>
          </a:p>
          <a:p>
            <a:pPr marL="800100" lvl="1" indent="-342900" fontAlgn="auto">
              <a:lnSpc>
                <a:spcPct val="112000"/>
              </a:lnSpc>
              <a:spcBef>
                <a:spcPts val="1200"/>
              </a:spcBef>
              <a:spcAft>
                <a:spcPts val="0"/>
              </a:spcAft>
              <a:buFont typeface="Wingdings" pitchFamily="2" charset="2"/>
              <a:buChar char="§"/>
              <a:defRPr/>
            </a:pPr>
            <a:r>
              <a:rPr lang="el-GR" sz="2600" dirty="0" smtClean="0">
                <a:latin typeface="+mn-lt"/>
              </a:rPr>
              <a:t>Ελαττώνει την τάση στην οσφυϊκή μοίρα διατηρώντας τα σπλάχνα χαμηλά. </a:t>
            </a:r>
            <a:endParaRPr lang="en-US" sz="2600" dirty="0" smtClean="0">
              <a:latin typeface="+mn-lt"/>
            </a:endParaRPr>
          </a:p>
          <a:p>
            <a:pPr marL="342900" lvl="0" indent="-342900" fontAlgn="auto">
              <a:lnSpc>
                <a:spcPct val="112000"/>
              </a:lnSpc>
              <a:spcBef>
                <a:spcPts val="1200"/>
              </a:spcBef>
              <a:spcAft>
                <a:spcPts val="0"/>
              </a:spcAft>
              <a:buFont typeface="Wingdings" pitchFamily="2" charset="2"/>
              <a:buChar char="Ø"/>
              <a:defRPr/>
            </a:pPr>
            <a:r>
              <a:rPr lang="el-GR" sz="2600" dirty="0" smtClean="0">
                <a:latin typeface="+mn-lt"/>
              </a:rPr>
              <a:t>Η κοιλιακή χώρα λειτουργεί ως υδραυλικός σάκος. </a:t>
            </a:r>
            <a:r>
              <a:rPr lang="en-US" sz="2600" dirty="0" smtClean="0">
                <a:latin typeface="+mn-lt"/>
              </a:rPr>
              <a:t>O</a:t>
            </a:r>
            <a:r>
              <a:rPr lang="el-GR" sz="2600" dirty="0" smtClean="0">
                <a:latin typeface="+mn-lt"/>
              </a:rPr>
              <a:t>ι μύες </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διατηρούν:</a:t>
            </a:r>
          </a:p>
          <a:p>
            <a:pPr marL="800100" lvl="1" indent="-342900" fontAlgn="auto">
              <a:lnSpc>
                <a:spcPct val="112000"/>
              </a:lnSpc>
              <a:spcBef>
                <a:spcPts val="1200"/>
              </a:spcBef>
              <a:spcAft>
                <a:spcPts val="0"/>
              </a:spcAft>
              <a:buFont typeface="Wingdings" pitchFamily="2" charset="2"/>
              <a:buChar char="§"/>
              <a:defRPr/>
            </a:pPr>
            <a:r>
              <a:rPr kumimoji="0" lang="el-GR" sz="2600" b="0" i="0" u="none" strike="noStrike" kern="1200" cap="none" spc="0" normalizeH="0" baseline="0" noProof="0" dirty="0" smtClean="0">
                <a:ln>
                  <a:noFill/>
                </a:ln>
                <a:solidFill>
                  <a:schemeClr val="tx1"/>
                </a:solidFill>
                <a:effectLst/>
                <a:uLnTx/>
                <a:uFillTx/>
                <a:latin typeface="+mn-lt"/>
                <a:ea typeface="+mn-ea"/>
                <a:cs typeface="+mn-cs"/>
              </a:rPr>
              <a:t>το διάφραγμα υψηλά,</a:t>
            </a:r>
          </a:p>
          <a:p>
            <a:pPr marL="800100" lvl="1" indent="-342900" fontAlgn="auto">
              <a:lnSpc>
                <a:spcPct val="112000"/>
              </a:lnSpc>
              <a:spcBef>
                <a:spcPts val="1200"/>
              </a:spcBef>
              <a:spcAft>
                <a:spcPts val="0"/>
              </a:spcAft>
              <a:buFont typeface="Wingdings" pitchFamily="2" charset="2"/>
              <a:buChar char="§"/>
              <a:defRPr/>
            </a:pPr>
            <a:r>
              <a:rPr kumimoji="0" lang="el-GR" sz="2600" b="0" i="0" u="none" strike="noStrike" kern="1200" cap="none" spc="0" normalizeH="0" baseline="0" noProof="0" dirty="0" smtClean="0">
                <a:ln>
                  <a:noFill/>
                </a:ln>
                <a:solidFill>
                  <a:schemeClr val="tx1"/>
                </a:solidFill>
                <a:effectLst/>
                <a:uLnTx/>
                <a:uFillTx/>
                <a:latin typeface="+mn-lt"/>
                <a:ea typeface="+mn-ea"/>
                <a:cs typeface="+mn-cs"/>
              </a:rPr>
              <a:t>το πυελικό έδαφος χαμηλά και</a:t>
            </a:r>
          </a:p>
          <a:p>
            <a:pPr marL="800100" lvl="1" indent="-342900" fontAlgn="auto">
              <a:lnSpc>
                <a:spcPct val="112000"/>
              </a:lnSpc>
              <a:spcBef>
                <a:spcPts val="1200"/>
              </a:spcBef>
              <a:spcAft>
                <a:spcPts val="0"/>
              </a:spcAft>
              <a:buFont typeface="Wingdings" pitchFamily="2" charset="2"/>
              <a:buChar char="§"/>
              <a:defRPr/>
            </a:pPr>
            <a:r>
              <a:rPr kumimoji="0" lang="el-GR" sz="2600" b="0" i="0" u="none" strike="noStrike" kern="1200" cap="none" spc="0" normalizeH="0" baseline="0" noProof="0" dirty="0" smtClean="0">
                <a:ln>
                  <a:noFill/>
                </a:ln>
                <a:solidFill>
                  <a:schemeClr val="tx1"/>
                </a:solidFill>
                <a:effectLst/>
                <a:uLnTx/>
                <a:uFillTx/>
                <a:latin typeface="+mn-lt"/>
                <a:ea typeface="+mn-ea"/>
                <a:cs typeface="+mn-cs"/>
              </a:rPr>
              <a:t>την σπονδυλική στήλη σε έλξη.</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907704" y="1124744"/>
            <a:ext cx="4968552" cy="4824536"/>
          </a:xfrm>
        </p:spPr>
        <p:txBody>
          <a:bodyPr>
            <a:normAutofit/>
          </a:bodyPr>
          <a:lstStyle/>
          <a:p>
            <a:pPr lvl="0"/>
            <a:r>
              <a:rPr lang="el-GR" b="1" dirty="0" smtClean="0"/>
              <a:t>Α. </a:t>
            </a:r>
            <a:r>
              <a:rPr lang="el-GR" dirty="0" smtClean="0"/>
              <a:t>Σε αδυναμία των κοιλιακών μυών ανατρέπεται η ισορροπία, τα σπλάχνα μετακινούνται εμπρός και αυξάνεται η τάση των </a:t>
            </a:r>
            <a:r>
              <a:rPr lang="el-GR" dirty="0" err="1" smtClean="0"/>
              <a:t>εκτεινόντων</a:t>
            </a:r>
            <a:r>
              <a:rPr lang="el-GR" dirty="0" smtClean="0"/>
              <a:t> μυών.</a:t>
            </a:r>
            <a:r>
              <a:rPr lang="el-GR" b="1" dirty="0" smtClean="0"/>
              <a:t> </a:t>
            </a:r>
          </a:p>
          <a:p>
            <a:pPr lvl="0"/>
            <a:r>
              <a:rPr lang="el-GR" b="1" dirty="0" smtClean="0"/>
              <a:t>Β. </a:t>
            </a:r>
            <a:r>
              <a:rPr lang="el-GR" dirty="0" smtClean="0"/>
              <a:t>Σε παχυσαρκία με χαλαρούς κοιλιακούς μύες, το κέντρο της μάζας μετατοπίζεται προς τα εμπρός προκαλώντας αύξηση στην ιερά γωνία και υπερέκταση στην οσφυϊκή μοίρα.</a:t>
            </a:r>
          </a:p>
          <a:p>
            <a:pPr>
              <a:buNone/>
            </a:pPr>
            <a:endParaRPr lang="el-GR" dirty="0"/>
          </a:p>
        </p:txBody>
      </p:sp>
      <p:sp>
        <p:nvSpPr>
          <p:cNvPr id="4" name="3 - Θέση αριθμού διαφάνειας"/>
          <p:cNvSpPr>
            <a:spLocks noGrp="1"/>
          </p:cNvSpPr>
          <p:nvPr>
            <p:ph type="sldNum" sz="quarter" idx="12"/>
          </p:nvPr>
        </p:nvSpPr>
        <p:spPr>
          <a:xfrm>
            <a:off x="6634246" y="6381329"/>
            <a:ext cx="2133600" cy="365125"/>
          </a:xfrm>
        </p:spPr>
        <p:txBody>
          <a:bodyPr/>
          <a:lstStyle/>
          <a:p>
            <a:pPr>
              <a:defRPr/>
            </a:pPr>
            <a:fld id="{7E55E3B3-0445-4CFC-BED8-763D4409E61F}" type="slidenum">
              <a:rPr lang="el-GR" smtClean="0"/>
              <a:pPr>
                <a:defRPr/>
              </a:pPr>
              <a:t>64</a:t>
            </a:fld>
            <a:endParaRPr lang="el-GR"/>
          </a:p>
        </p:txBody>
      </p:sp>
      <p:pic>
        <p:nvPicPr>
          <p:cNvPr id="5" name="Picture 2" descr="http://www.chiro.org/ACAPress/General_Causes_and_Potential_Effects_16.jpg"/>
          <p:cNvPicPr>
            <a:picLocks noChangeAspect="1" noChangeArrowheads="1"/>
          </p:cNvPicPr>
          <p:nvPr/>
        </p:nvPicPr>
        <p:blipFill>
          <a:blip r:embed="rId2" cstate="print"/>
          <a:srcRect l="57635" t="1227" r="15394" b="42728"/>
          <a:stretch>
            <a:fillRect/>
          </a:stretch>
        </p:blipFill>
        <p:spPr bwMode="auto">
          <a:xfrm flipH="1">
            <a:off x="323528" y="1124744"/>
            <a:ext cx="1656184" cy="5314641"/>
          </a:xfrm>
          <a:prstGeom prst="rect">
            <a:avLst/>
          </a:prstGeom>
          <a:noFill/>
          <a:ln>
            <a:noFill/>
          </a:ln>
        </p:spPr>
      </p:pic>
      <p:pic>
        <p:nvPicPr>
          <p:cNvPr id="6" name="Picture 2" descr="http://www.chiro.org/ACAPress/General_Causes_and_Potential_Effects_17.jpg"/>
          <p:cNvPicPr>
            <a:picLocks noChangeAspect="1" noChangeArrowheads="1"/>
          </p:cNvPicPr>
          <p:nvPr/>
        </p:nvPicPr>
        <p:blipFill>
          <a:blip r:embed="rId3" cstate="print"/>
          <a:srcRect l="51409" t="2143" r="20240" b="26292"/>
          <a:stretch>
            <a:fillRect/>
          </a:stretch>
        </p:blipFill>
        <p:spPr bwMode="auto">
          <a:xfrm>
            <a:off x="7092280" y="1052736"/>
            <a:ext cx="1453253" cy="5328593"/>
          </a:xfrm>
          <a:prstGeom prst="rect">
            <a:avLst/>
          </a:prstGeom>
          <a:noFill/>
        </p:spPr>
      </p:pic>
      <p:sp>
        <p:nvSpPr>
          <p:cNvPr id="9" name="8 - Ορθογώνιο"/>
          <p:cNvSpPr/>
          <p:nvPr/>
        </p:nvSpPr>
        <p:spPr>
          <a:xfrm>
            <a:off x="1331640" y="5229200"/>
            <a:ext cx="370614" cy="461665"/>
          </a:xfrm>
          <a:prstGeom prst="rect">
            <a:avLst/>
          </a:prstGeom>
        </p:spPr>
        <p:txBody>
          <a:bodyPr wrap="none">
            <a:spAutoFit/>
          </a:bodyPr>
          <a:lstStyle/>
          <a:p>
            <a:r>
              <a:rPr lang="el-GR" sz="2400" b="1" dirty="0" smtClean="0">
                <a:latin typeface="+mn-lt"/>
              </a:rPr>
              <a:t>Α</a:t>
            </a:r>
            <a:endParaRPr lang="el-GR" sz="2400" dirty="0">
              <a:latin typeface="+mn-lt"/>
            </a:endParaRPr>
          </a:p>
        </p:txBody>
      </p:sp>
      <p:sp>
        <p:nvSpPr>
          <p:cNvPr id="10" name="9 - Ορθογώνιο"/>
          <p:cNvSpPr/>
          <p:nvPr/>
        </p:nvSpPr>
        <p:spPr>
          <a:xfrm>
            <a:off x="7380312" y="5301208"/>
            <a:ext cx="421910" cy="461665"/>
          </a:xfrm>
          <a:prstGeom prst="rect">
            <a:avLst/>
          </a:prstGeom>
        </p:spPr>
        <p:txBody>
          <a:bodyPr wrap="none">
            <a:spAutoFit/>
          </a:bodyPr>
          <a:lstStyle/>
          <a:p>
            <a:r>
              <a:rPr lang="el-GR" sz="2400" b="1" dirty="0" smtClean="0">
                <a:latin typeface="+mn-lt"/>
              </a:rPr>
              <a:t>Β</a:t>
            </a:r>
            <a:r>
              <a:rPr lang="el-GR" b="1" dirty="0" smtClean="0"/>
              <a:t> </a:t>
            </a:r>
            <a:endParaRPr lang="el-GR" dirty="0"/>
          </a:p>
        </p:txBody>
      </p:sp>
      <p:sp>
        <p:nvSpPr>
          <p:cNvPr id="12" name="11 - Έλλειψη"/>
          <p:cNvSpPr/>
          <p:nvPr/>
        </p:nvSpPr>
        <p:spPr>
          <a:xfrm>
            <a:off x="7164288" y="908720"/>
            <a:ext cx="432048" cy="936104"/>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3600" dirty="0" smtClean="0"/>
              <a:t>.</a:t>
            </a:r>
            <a:endParaRPr lang="el-GR" sz="3600" dirty="0"/>
          </a:p>
        </p:txBody>
      </p:sp>
      <p:sp>
        <p:nvSpPr>
          <p:cNvPr id="13" name="12 - Έλλειψη"/>
          <p:cNvSpPr/>
          <p:nvPr/>
        </p:nvSpPr>
        <p:spPr>
          <a:xfrm>
            <a:off x="899592" y="908720"/>
            <a:ext cx="648072" cy="936104"/>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3600" dirty="0" smtClean="0"/>
              <a:t>.</a:t>
            </a:r>
            <a:endParaRPr lang="el-GR" sz="3600" dirty="0"/>
          </a:p>
        </p:txBody>
      </p:sp>
      <p:sp>
        <p:nvSpPr>
          <p:cNvPr id="15" name="1 - Τίτλος"/>
          <p:cNvSpPr txBox="1">
            <a:spLocks/>
          </p:cNvSpPr>
          <p:nvPr/>
        </p:nvSpPr>
        <p:spPr>
          <a:xfrm>
            <a:off x="323528" y="0"/>
            <a:ext cx="8229600" cy="90872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600" b="1" i="0" u="none" strike="noStrike" kern="1200" cap="none" spc="0" normalizeH="0" baseline="0" noProof="0" dirty="0">
              <a:ln>
                <a:noFill/>
              </a:ln>
              <a:solidFill>
                <a:srgbClr val="004A82"/>
              </a:solidFill>
              <a:effectLst/>
              <a:uLnTx/>
              <a:uFillTx/>
              <a:latin typeface="+mj-lt"/>
              <a:ea typeface="+mj-ea"/>
              <a:cs typeface="+mj-cs"/>
            </a:endParaRPr>
          </a:p>
        </p:txBody>
      </p:sp>
      <p:sp>
        <p:nvSpPr>
          <p:cNvPr id="18" name="17 - Τίτλος"/>
          <p:cNvSpPr>
            <a:spLocks noGrp="1"/>
          </p:cNvSpPr>
          <p:nvPr>
            <p:ph type="title"/>
          </p:nvPr>
        </p:nvSpPr>
        <p:spPr>
          <a:xfrm>
            <a:off x="539552" y="0"/>
            <a:ext cx="8229600" cy="1052736"/>
          </a:xfrm>
        </p:spPr>
        <p:txBody>
          <a:bodyPr/>
          <a:lstStyle/>
          <a:p>
            <a:r>
              <a:rPr lang="el-GR" sz="3600" dirty="0" err="1" smtClean="0"/>
              <a:t>Ενδοκοιλιακή</a:t>
            </a:r>
            <a:r>
              <a:rPr lang="el-GR" sz="3600" dirty="0" smtClean="0"/>
              <a:t> Πίεση </a:t>
            </a:r>
            <a:r>
              <a:rPr lang="el-GR" sz="3200" b="0" dirty="0" smtClean="0"/>
              <a:t>3/3</a:t>
            </a:r>
            <a:endParaRPr lang="el-GR" sz="3200" dirty="0"/>
          </a:p>
        </p:txBody>
      </p:sp>
      <p:sp>
        <p:nvSpPr>
          <p:cNvPr id="14" name="2 - Θέση περιεχομένου"/>
          <p:cNvSpPr txBox="1">
            <a:spLocks/>
          </p:cNvSpPr>
          <p:nvPr/>
        </p:nvSpPr>
        <p:spPr>
          <a:xfrm>
            <a:off x="5873845" y="6259365"/>
            <a:ext cx="1728192" cy="36004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4"/>
              </a:rPr>
              <a:t>chiro.org</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Παχυσαρκία </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pic>
        <p:nvPicPr>
          <p:cNvPr id="5" name="Picture 2" descr="http://thechiropracticimpactreport.com/wp-content/uploads/2012/11/image-0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7910" t="32521" b="6328"/>
          <a:stretch>
            <a:fillRect/>
          </a:stretch>
        </p:blipFill>
        <p:spPr bwMode="auto">
          <a:xfrm>
            <a:off x="3563888" y="1340768"/>
            <a:ext cx="5139143" cy="4392488"/>
          </a:xfrm>
          <a:prstGeom prst="rect">
            <a:avLst/>
          </a:prstGeom>
          <a:noFill/>
          <a:ln w="571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Ορθογώνιο 4"/>
          <p:cNvSpPr/>
          <p:nvPr/>
        </p:nvSpPr>
        <p:spPr>
          <a:xfrm>
            <a:off x="3563888" y="5877272"/>
            <a:ext cx="5184576" cy="276999"/>
          </a:xfrm>
          <a:prstGeom prst="rect">
            <a:avLst/>
          </a:prstGeom>
        </p:spPr>
        <p:txBody>
          <a:bodyPr wrap="square">
            <a:spAutoFit/>
          </a:bodyPr>
          <a:lstStyle/>
          <a:p>
            <a:pPr algn="ctr"/>
            <a:r>
              <a:rPr lang="en-US" sz="1200" dirty="0" smtClean="0">
                <a:latin typeface="+mn-lt"/>
                <a:hlinkClick r:id="rId3"/>
              </a:rPr>
              <a:t>thechiropracticimpactreport.com</a:t>
            </a:r>
            <a:endParaRPr lang="el-GR" sz="1200" dirty="0">
              <a:latin typeface="+mn-lt"/>
            </a:endParaRPr>
          </a:p>
        </p:txBody>
      </p:sp>
      <p:sp>
        <p:nvSpPr>
          <p:cNvPr id="7" name="2 - Θέση περιεχομένου"/>
          <p:cNvSpPr txBox="1">
            <a:spLocks/>
          </p:cNvSpPr>
          <p:nvPr/>
        </p:nvSpPr>
        <p:spPr>
          <a:xfrm>
            <a:off x="395536" y="1412776"/>
            <a:ext cx="2880320" cy="432048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600" b="0" i="0" u="none" strike="noStrike" kern="1200" cap="none" spc="0" normalizeH="0" baseline="0" noProof="0" dirty="0" smtClean="0">
                <a:ln>
                  <a:noFill/>
                </a:ln>
                <a:solidFill>
                  <a:schemeClr val="tx1"/>
                </a:solidFill>
                <a:effectLst/>
                <a:uLnTx/>
                <a:uFillTx/>
                <a:latin typeface="+mn-lt"/>
                <a:ea typeface="+mn-ea"/>
                <a:cs typeface="+mn-cs"/>
              </a:rPr>
              <a:t>Ο μοχλοβραχίονας αντίστασης μεγαλώνει σε υπέρβαρα άτομα.</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lang="el-GR" sz="2600" dirty="0" smtClean="0">
                <a:latin typeface="+mn-lt"/>
              </a:rPr>
              <a:t>Τ</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ο έργο, που χρειάζεται να αποδώσουν τα μυϊκά συστήματα, είναι μεγαλύτερο</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9639" y="116632"/>
            <a:ext cx="8229600" cy="908720"/>
          </a:xfrm>
        </p:spPr>
        <p:txBody>
          <a:bodyPr/>
          <a:lstStyle/>
          <a:p>
            <a:r>
              <a:rPr lang="el-GR" sz="3600" dirty="0" smtClean="0"/>
              <a:t>Θέση Κεφαλής</a:t>
            </a:r>
            <a:endParaRPr lang="el-GR" sz="3600" dirty="0"/>
          </a:p>
        </p:txBody>
      </p:sp>
      <p:sp>
        <p:nvSpPr>
          <p:cNvPr id="3" name="2 - Θέση περιεχομένου"/>
          <p:cNvSpPr>
            <a:spLocks noGrp="1"/>
          </p:cNvSpPr>
          <p:nvPr>
            <p:ph idx="1"/>
          </p:nvPr>
        </p:nvSpPr>
        <p:spPr>
          <a:xfrm>
            <a:off x="251520" y="1196752"/>
            <a:ext cx="4392488" cy="4680520"/>
          </a:xfrm>
        </p:spPr>
        <p:txBody>
          <a:bodyPr>
            <a:noAutofit/>
          </a:bodyPr>
          <a:lstStyle/>
          <a:p>
            <a:r>
              <a:rPr lang="el-GR" dirty="0" smtClean="0"/>
              <a:t>Εάν το κεφάλι έχει μετατοπιστεί προς τα εμπρός, μετατοπίζεται το κέντρο βάρους αναλόγως.</a:t>
            </a:r>
          </a:p>
          <a:p>
            <a:r>
              <a:rPr lang="el-GR" dirty="0" smtClean="0"/>
              <a:t>Ο άνω κορμός</a:t>
            </a:r>
            <a:r>
              <a:rPr lang="en-US" dirty="0" smtClean="0"/>
              <a:t>,</a:t>
            </a:r>
            <a:r>
              <a:rPr lang="el-GR" dirty="0" smtClean="0"/>
              <a:t> επίσης, μετατοπίζεται</a:t>
            </a:r>
            <a:r>
              <a:rPr lang="en-US" dirty="0" smtClean="0"/>
              <a:t> </a:t>
            </a:r>
            <a:r>
              <a:rPr lang="el-GR" dirty="0" smtClean="0"/>
              <a:t>προς τα πίσω. </a:t>
            </a:r>
          </a:p>
          <a:p>
            <a:r>
              <a:rPr lang="el-GR" dirty="0" smtClean="0"/>
              <a:t>Γίνεται αναγκαστική προσαρμογή από τα ισχία με κλίση εμπρός, γίνεται δηλαδή κάμψη.</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66</a:t>
            </a:fld>
            <a:endParaRPr lang="el-GR"/>
          </a:p>
        </p:txBody>
      </p:sp>
      <p:sp>
        <p:nvSpPr>
          <p:cNvPr id="12" name="11 - Ορθογώνιο"/>
          <p:cNvSpPr/>
          <p:nvPr/>
        </p:nvSpPr>
        <p:spPr>
          <a:xfrm>
            <a:off x="4644008" y="6381328"/>
            <a:ext cx="4248472" cy="276999"/>
          </a:xfrm>
          <a:prstGeom prst="rect">
            <a:avLst/>
          </a:prstGeom>
        </p:spPr>
        <p:txBody>
          <a:bodyPr wrap="square">
            <a:spAutoFit/>
          </a:bodyPr>
          <a:lstStyle/>
          <a:p>
            <a:pPr algn="ctr"/>
            <a:r>
              <a:rPr lang="en-US" sz="1200" dirty="0" smtClean="0">
                <a:latin typeface="+mn-lt"/>
                <a:hlinkClick r:id="rId2"/>
              </a:rPr>
              <a:t>chagrinvalleywellness.com</a:t>
            </a:r>
            <a:endParaRPr lang="el-GR" sz="1200" dirty="0">
              <a:latin typeface="+mn-lt"/>
            </a:endParaRPr>
          </a:p>
        </p:txBody>
      </p:sp>
      <p:sp>
        <p:nvSpPr>
          <p:cNvPr id="13" name="12 - Ορθογώνιο"/>
          <p:cNvSpPr/>
          <p:nvPr/>
        </p:nvSpPr>
        <p:spPr>
          <a:xfrm>
            <a:off x="8028384" y="4797152"/>
            <a:ext cx="720080" cy="15841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6" name="15 - Ομάδα"/>
          <p:cNvGrpSpPr/>
          <p:nvPr/>
        </p:nvGrpSpPr>
        <p:grpSpPr>
          <a:xfrm>
            <a:off x="4788024" y="1196752"/>
            <a:ext cx="3960440" cy="5165092"/>
            <a:chOff x="4788024" y="1196752"/>
            <a:chExt cx="3960440" cy="5165092"/>
          </a:xfrm>
        </p:grpSpPr>
        <p:pic>
          <p:nvPicPr>
            <p:cNvPr id="8" name="Picture 2" descr="Picture"/>
            <p:cNvPicPr>
              <a:picLocks noChangeAspect="1" noChangeArrowheads="1"/>
            </p:cNvPicPr>
            <p:nvPr/>
          </p:nvPicPr>
          <p:blipFill>
            <a:blip r:embed="rId3" cstate="print"/>
            <a:srcRect l="33777" t="22222" r="47495" b="5117"/>
            <a:stretch>
              <a:fillRect/>
            </a:stretch>
          </p:blipFill>
          <p:spPr bwMode="auto">
            <a:xfrm>
              <a:off x="6876256" y="1196752"/>
              <a:ext cx="1866874" cy="5112569"/>
            </a:xfrm>
            <a:prstGeom prst="rect">
              <a:avLst/>
            </a:prstGeom>
            <a:noFill/>
          </p:spPr>
        </p:pic>
        <p:pic>
          <p:nvPicPr>
            <p:cNvPr id="10" name="Picture 2" descr="Picture"/>
            <p:cNvPicPr>
              <a:picLocks noChangeAspect="1" noChangeArrowheads="1"/>
            </p:cNvPicPr>
            <p:nvPr/>
          </p:nvPicPr>
          <p:blipFill>
            <a:blip r:embed="rId3" cstate="print"/>
            <a:srcRect l="5210" t="25617" r="76611" b="9384"/>
            <a:stretch>
              <a:fillRect/>
            </a:stretch>
          </p:blipFill>
          <p:spPr bwMode="auto">
            <a:xfrm>
              <a:off x="4788024" y="1340768"/>
              <a:ext cx="2232248" cy="5021076"/>
            </a:xfrm>
            <a:prstGeom prst="rect">
              <a:avLst/>
            </a:prstGeom>
            <a:noFill/>
          </p:spPr>
        </p:pic>
        <p:sp>
          <p:nvSpPr>
            <p:cNvPr id="14" name="13 - Ορθογώνιο"/>
            <p:cNvSpPr/>
            <p:nvPr/>
          </p:nvSpPr>
          <p:spPr>
            <a:xfrm>
              <a:off x="8460432" y="2420888"/>
              <a:ext cx="288032" cy="792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14 - Ορθογώνιο"/>
          <p:cNvSpPr/>
          <p:nvPr/>
        </p:nvSpPr>
        <p:spPr>
          <a:xfrm>
            <a:off x="4788024" y="1124744"/>
            <a:ext cx="3960440" cy="5256584"/>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7956376" y="4725144"/>
            <a:ext cx="792088" cy="15841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Σταθεροποίηση </a:t>
            </a:r>
            <a:r>
              <a:rPr lang="el-GR" sz="3200" b="0" dirty="0" smtClean="0"/>
              <a:t>1/4</a:t>
            </a:r>
            <a:endParaRPr lang="el-GR" sz="3200" b="0" dirty="0"/>
          </a:p>
        </p:txBody>
      </p:sp>
      <p:sp>
        <p:nvSpPr>
          <p:cNvPr id="3" name="2 - Θέση περιεχομένου"/>
          <p:cNvSpPr>
            <a:spLocks noGrp="1"/>
          </p:cNvSpPr>
          <p:nvPr>
            <p:ph idx="1"/>
          </p:nvPr>
        </p:nvSpPr>
        <p:spPr>
          <a:xfrm>
            <a:off x="539552" y="1196752"/>
            <a:ext cx="7920880" cy="5256584"/>
          </a:xfrm>
        </p:spPr>
        <p:txBody>
          <a:bodyPr>
            <a:normAutofit/>
          </a:bodyPr>
          <a:lstStyle/>
          <a:p>
            <a:pPr lvl="0">
              <a:defRPr/>
            </a:pPr>
            <a:r>
              <a:rPr lang="el-GR" b="1" dirty="0" smtClean="0">
                <a:cs typeface="Arial" pitchFamily="34" charset="0"/>
              </a:rPr>
              <a:t>Ενεργητική σταθεροποίηση </a:t>
            </a:r>
            <a:r>
              <a:rPr lang="el-GR" dirty="0" smtClean="0">
                <a:cs typeface="Arial" pitchFamily="34" charset="0"/>
              </a:rPr>
              <a:t>επιτυγχάνεται από τους </a:t>
            </a:r>
            <a:r>
              <a:rPr lang="el-GR" dirty="0" err="1" smtClean="0">
                <a:cs typeface="Arial" pitchFamily="34" charset="0"/>
              </a:rPr>
              <a:t>σταθεροποιούς</a:t>
            </a:r>
            <a:r>
              <a:rPr lang="el-GR" dirty="0" smtClean="0">
                <a:cs typeface="Arial" pitchFamily="34" charset="0"/>
              </a:rPr>
              <a:t> μύες της περιοχής, δηλαδή τους </a:t>
            </a:r>
            <a:r>
              <a:rPr lang="el-GR" dirty="0" err="1" smtClean="0">
                <a:cs typeface="Arial" pitchFamily="34" charset="0"/>
              </a:rPr>
              <a:t>κοιλιακους</a:t>
            </a:r>
            <a:r>
              <a:rPr lang="el-GR" dirty="0" smtClean="0">
                <a:cs typeface="Arial" pitchFamily="34" charset="0"/>
              </a:rPr>
              <a:t> και τους μύες της θωρακικής μοίρας</a:t>
            </a:r>
            <a:r>
              <a:rPr lang="en-US" dirty="0" smtClean="0">
                <a:cs typeface="Arial" pitchFamily="34" charset="0"/>
              </a:rPr>
              <a:t>.</a:t>
            </a:r>
            <a:endParaRPr lang="en-US" sz="2600" dirty="0" smtClean="0">
              <a:cs typeface="Arial" pitchFamily="34" charset="0"/>
            </a:endParaRPr>
          </a:p>
          <a:p>
            <a:pPr lvl="0">
              <a:defRPr/>
            </a:pPr>
            <a:r>
              <a:rPr lang="el-GR" dirty="0" smtClean="0">
                <a:cs typeface="Arial" pitchFamily="34" charset="0"/>
              </a:rPr>
              <a:t>Απαιτείται:</a:t>
            </a:r>
          </a:p>
          <a:p>
            <a:pPr lvl="1">
              <a:defRPr/>
            </a:pPr>
            <a:r>
              <a:rPr lang="el-GR" dirty="0" smtClean="0">
                <a:cs typeface="Arial" pitchFamily="34" charset="0"/>
              </a:rPr>
              <a:t>Κινητικότητα στην θωρακική μοίρα και τις πλευρές.</a:t>
            </a:r>
          </a:p>
          <a:p>
            <a:pPr lvl="1">
              <a:defRPr/>
            </a:pPr>
            <a:r>
              <a:rPr lang="el-GR" dirty="0" smtClean="0">
                <a:cs typeface="Arial" pitchFamily="34" charset="0"/>
              </a:rPr>
              <a:t>Ελαστικότητα στους μύες</a:t>
            </a:r>
            <a:r>
              <a:rPr lang="en-US" dirty="0" smtClean="0">
                <a:cs typeface="Arial" pitchFamily="34" charset="0"/>
              </a:rPr>
              <a:t> </a:t>
            </a:r>
            <a:r>
              <a:rPr lang="el-GR" dirty="0" smtClean="0">
                <a:cs typeface="Arial" pitchFamily="34" charset="0"/>
              </a:rPr>
              <a:t>του πυρήνα, ώστε να υπάρχει δυνατότητα κατάλληλης σταθεροποίησης του θωρακικού τοιχώματος κατά την κίνηση, κατά την άσκηση.</a:t>
            </a:r>
          </a:p>
          <a:p>
            <a:pPr>
              <a:defRPr/>
            </a:pPr>
            <a:endParaRPr lang="el-GR" dirty="0" smtClean="0">
              <a:cs typeface="Arial" pitchFamily="34" charset="0"/>
            </a:endParaRP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Σταθεροποίηση </a:t>
            </a:r>
            <a:r>
              <a:rPr lang="el-GR" sz="3200" b="0" dirty="0" smtClean="0"/>
              <a:t>2/4</a:t>
            </a:r>
            <a:endParaRPr lang="el-GR" sz="3200" b="0" dirty="0"/>
          </a:p>
        </p:txBody>
      </p:sp>
      <p:sp>
        <p:nvSpPr>
          <p:cNvPr id="3" name="2 - Θέση περιεχομένου"/>
          <p:cNvSpPr>
            <a:spLocks noGrp="1"/>
          </p:cNvSpPr>
          <p:nvPr>
            <p:ph idx="1"/>
          </p:nvPr>
        </p:nvSpPr>
        <p:spPr>
          <a:xfrm>
            <a:off x="457200" y="1196752"/>
            <a:ext cx="7571184" cy="5040560"/>
          </a:xfrm>
        </p:spPr>
        <p:txBody>
          <a:bodyPr>
            <a:normAutofit/>
          </a:bodyPr>
          <a:lstStyle/>
          <a:p>
            <a:pPr>
              <a:defRPr/>
            </a:pPr>
            <a:r>
              <a:rPr lang="el-GR" dirty="0" smtClean="0"/>
              <a:t>Όταν τα μυϊκά συστήματα δεν συνεργάζονται κατάλληλα για την σταθεροποίηση, προκαλείται έλλειψη ελαστικότητας.</a:t>
            </a:r>
          </a:p>
          <a:p>
            <a:pPr>
              <a:defRPr/>
            </a:pPr>
            <a:r>
              <a:rPr lang="el-GR" dirty="0" smtClean="0"/>
              <a:t>Λόγω της ακαμψίας του θωρακικού κλωβού, η μέση θωρακική μοίρα χάνει την δυνατότητά της για στροφή.</a:t>
            </a:r>
          </a:p>
          <a:p>
            <a:r>
              <a:rPr lang="el-GR" dirty="0" smtClean="0"/>
              <a:t>Οι ωμοπλάτες έρχονται σε απαγωγή αυξάνοντας την τάση στους ώμους.</a:t>
            </a:r>
          </a:p>
          <a:p>
            <a:r>
              <a:rPr lang="el-GR" dirty="0" smtClean="0"/>
              <a:t> Όταν γίνονται εκρηκτικές κινήσεις, ο θωρακικός κλωβός παρέχει </a:t>
            </a:r>
            <a:r>
              <a:rPr lang="el-GR" b="1" dirty="0" smtClean="0"/>
              <a:t>παθητική σταθεροποίηση.</a:t>
            </a:r>
          </a:p>
          <a:p>
            <a:pPr>
              <a:buNone/>
              <a:defRPr/>
            </a:pPr>
            <a:endParaRPr lang="el-GR"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68</a:t>
            </a:fld>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Σπονδυλική στήλη </a:t>
            </a:r>
            <a:r>
              <a:rPr lang="el-GR" sz="3200" b="0" dirty="0" smtClean="0"/>
              <a:t>2/3 </a:t>
            </a:r>
            <a:endParaRPr lang="el-GR" sz="3600" dirty="0"/>
          </a:p>
        </p:txBody>
      </p:sp>
      <p:sp>
        <p:nvSpPr>
          <p:cNvPr id="3" name="2 - Θέση περιεχομένου"/>
          <p:cNvSpPr>
            <a:spLocks noGrp="1"/>
          </p:cNvSpPr>
          <p:nvPr>
            <p:ph idx="1"/>
          </p:nvPr>
        </p:nvSpPr>
        <p:spPr/>
        <p:txBody>
          <a:bodyPr/>
          <a:lstStyle/>
          <a:p>
            <a:r>
              <a:rPr lang="el-GR" dirty="0" smtClean="0"/>
              <a:t>Στην σπονδυλική στήλη εξασφαλίζεται σταθερότητα:</a:t>
            </a:r>
          </a:p>
          <a:p>
            <a:pPr lvl="1"/>
            <a:r>
              <a:rPr lang="el-GR" b="1" dirty="0" smtClean="0"/>
              <a:t>Εξωγενής</a:t>
            </a:r>
            <a:r>
              <a:rPr lang="en-US" b="1" dirty="0" smtClean="0"/>
              <a:t>,</a:t>
            </a:r>
            <a:r>
              <a:rPr lang="el-GR" b="1" dirty="0" smtClean="0"/>
              <a:t> </a:t>
            </a:r>
            <a:r>
              <a:rPr lang="el-GR" dirty="0" smtClean="0"/>
              <a:t>από τα μυϊκά συστήματα.</a:t>
            </a:r>
          </a:p>
          <a:p>
            <a:pPr lvl="1"/>
            <a:r>
              <a:rPr lang="el-GR" b="1" dirty="0" smtClean="0"/>
              <a:t>Ενδογενής</a:t>
            </a:r>
            <a:r>
              <a:rPr lang="en-US" dirty="0" smtClean="0"/>
              <a:t>,</a:t>
            </a:r>
            <a:r>
              <a:rPr lang="el-GR" dirty="0" smtClean="0"/>
              <a:t> από τους μεσοσπονδύλιους δίσκους και τους περιβάλλοντες συνδέσμους.</a:t>
            </a:r>
            <a:r>
              <a:rPr lang="en-US" dirty="0" smtClean="0"/>
              <a:t> </a:t>
            </a:r>
            <a:endParaRPr lang="el-GR" dirty="0" smtClean="0"/>
          </a:p>
          <a:p>
            <a:r>
              <a:rPr lang="el-GR" dirty="0" smtClean="0"/>
              <a:t>Η λειτουργική μονάδα της σπονδυλικής στήλης αποτελείται από δύο γειτονικούς σπονδύλους και τις σχετιζόμενες με αυτούς δομές. </a:t>
            </a:r>
          </a:p>
          <a:p>
            <a:r>
              <a:rPr lang="el-GR" dirty="0" smtClean="0"/>
              <a:t>Διακρίνουμε το πρόσθιο και το οπίσθιο τμήμα της σπονδυλικής στήλης.</a:t>
            </a:r>
          </a:p>
          <a:p>
            <a:pPr>
              <a:buNone/>
            </a:pPr>
            <a:endParaRPr lang="el-GR" dirty="0" smtClean="0"/>
          </a:p>
          <a:p>
            <a:endParaRPr lang="el-GR"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864096"/>
          </a:xfrm>
        </p:spPr>
        <p:txBody>
          <a:bodyPr>
            <a:normAutofit/>
          </a:bodyPr>
          <a:lstStyle/>
          <a:p>
            <a:r>
              <a:rPr lang="el-GR" sz="3600" dirty="0" smtClean="0"/>
              <a:t>Σταθεροποίηση</a:t>
            </a:r>
            <a:r>
              <a:rPr lang="el-GR" dirty="0" smtClean="0"/>
              <a:t> </a:t>
            </a:r>
            <a:r>
              <a:rPr lang="el-GR" sz="3200" b="0" dirty="0" smtClean="0"/>
              <a:t>3/4</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pic>
        <p:nvPicPr>
          <p:cNvPr id="5" name="Picture 4" descr="https://s-media-cache-ak0.pinimg.com/236x/f8/c7/0d/f8c70dd15e60477a3ff29c1060614c79.jpg"/>
          <p:cNvPicPr>
            <a:picLocks noGrp="1" noChangeAspect="1" noChangeArrowheads="1"/>
          </p:cNvPicPr>
          <p:nvPr>
            <p:ph idx="1"/>
          </p:nvPr>
        </p:nvPicPr>
        <p:blipFill>
          <a:blip r:embed="rId2" cstate="print"/>
          <a:srcRect l="2703" t="4121" r="4054" b="6080"/>
          <a:stretch>
            <a:fillRect/>
          </a:stretch>
        </p:blipFill>
        <p:spPr bwMode="auto">
          <a:xfrm>
            <a:off x="3203848" y="1124744"/>
            <a:ext cx="5040560" cy="5121792"/>
          </a:xfrm>
          <a:prstGeom prst="rect">
            <a:avLst/>
          </a:prstGeom>
          <a:noFill/>
          <a:ln w="38100">
            <a:solidFill>
              <a:srgbClr val="7030A0"/>
            </a:solidFill>
          </a:ln>
        </p:spPr>
      </p:pic>
      <p:sp>
        <p:nvSpPr>
          <p:cNvPr id="6" name="5 - Ορθογώνιο"/>
          <p:cNvSpPr/>
          <p:nvPr/>
        </p:nvSpPr>
        <p:spPr>
          <a:xfrm>
            <a:off x="4427984" y="6309320"/>
            <a:ext cx="2808312" cy="276999"/>
          </a:xfrm>
          <a:prstGeom prst="rect">
            <a:avLst/>
          </a:prstGeom>
        </p:spPr>
        <p:txBody>
          <a:bodyPr wrap="square">
            <a:spAutoFit/>
          </a:bodyPr>
          <a:lstStyle/>
          <a:p>
            <a:pPr algn="ctr"/>
            <a:r>
              <a:rPr lang="en-US" sz="1200" dirty="0" smtClean="0">
                <a:latin typeface="+mn-lt"/>
                <a:hlinkClick r:id="rId3"/>
              </a:rPr>
              <a:t>pinterest.com</a:t>
            </a:r>
            <a:endParaRPr lang="el-GR" sz="1200" dirty="0">
              <a:latin typeface="+mn-lt"/>
            </a:endParaRPr>
          </a:p>
        </p:txBody>
      </p:sp>
      <p:sp>
        <p:nvSpPr>
          <p:cNvPr id="8" name="2 - Θέση περιεχομένου"/>
          <p:cNvSpPr txBox="1">
            <a:spLocks/>
          </p:cNvSpPr>
          <p:nvPr/>
        </p:nvSpPr>
        <p:spPr>
          <a:xfrm>
            <a:off x="467544" y="1124744"/>
            <a:ext cx="2736304" cy="4680520"/>
          </a:xfrm>
          <a:prstGeom prst="rect">
            <a:avLst/>
          </a:prstGeom>
        </p:spPr>
        <p:txBody>
          <a:bodyPr vert="horz" lIns="91440" tIns="45720" rIns="91440" bIns="45720" rtlCol="0">
            <a:normAutofit/>
          </a:bodyPr>
          <a:lstStyle/>
          <a:p>
            <a:pPr marL="342900" lvl="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Μ</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ε την εισπνοή,</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lang="el-GR" sz="2400" noProof="0" dirty="0" smtClean="0">
                <a:latin typeface="+mn-lt"/>
              </a:rPr>
              <a:t>ο</a:t>
            </a:r>
            <a:r>
              <a:rPr lang="el-GR" sz="2400" dirty="0" smtClean="0">
                <a:latin typeface="+mn-lt"/>
              </a:rPr>
              <a:t> θωρακικός κλωβός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προκαλεί συμπίεση και αναγκάζει τις αρθρώσεις της οσφυϊκής μοίρας να κλειδώνουν σε υπερέκταση.</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 Σταθεροποίηση </a:t>
            </a:r>
            <a:r>
              <a:rPr lang="el-GR" sz="3200" b="0" dirty="0" smtClean="0"/>
              <a:t>4/4</a:t>
            </a:r>
            <a:endParaRPr lang="el-GR" sz="3200" b="0" dirty="0"/>
          </a:p>
        </p:txBody>
      </p:sp>
      <p:sp>
        <p:nvSpPr>
          <p:cNvPr id="3" name="2 - Θέση περιεχομένου"/>
          <p:cNvSpPr>
            <a:spLocks noGrp="1"/>
          </p:cNvSpPr>
          <p:nvPr>
            <p:ph idx="1"/>
          </p:nvPr>
        </p:nvSpPr>
        <p:spPr>
          <a:xfrm>
            <a:off x="539552" y="1196752"/>
            <a:ext cx="3312368" cy="4320480"/>
          </a:xfrm>
        </p:spPr>
        <p:txBody>
          <a:bodyPr>
            <a:noAutofit/>
          </a:bodyPr>
          <a:lstStyle/>
          <a:p>
            <a:r>
              <a:rPr lang="el-GR" dirty="0" smtClean="0"/>
              <a:t>Ο θωρακικός κλωβός παρέχει παθητική σταθεροποίηση κατά την κίνηση, στο τέλος της τροχιάς των αρθρώσεων, εάν τα σταθεροποιητικά μυϊκά συστήματα έχουν αδυναμία ή είναι ανενεργά.</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pic>
        <p:nvPicPr>
          <p:cNvPr id="5" name="Picture 5" descr="Picture">
            <a:hlinkClick r:id="rId2"/>
          </p:cNvPr>
          <p:cNvPicPr>
            <a:picLocks noChangeAspect="1" noChangeArrowheads="1"/>
          </p:cNvPicPr>
          <p:nvPr/>
        </p:nvPicPr>
        <p:blipFill>
          <a:blip r:embed="rId3" cstate="print"/>
          <a:srcRect/>
          <a:stretch>
            <a:fillRect/>
          </a:stretch>
        </p:blipFill>
        <p:spPr bwMode="auto">
          <a:xfrm>
            <a:off x="4139952" y="1124744"/>
            <a:ext cx="4454438" cy="5127618"/>
          </a:xfrm>
          <a:prstGeom prst="rect">
            <a:avLst/>
          </a:prstGeom>
          <a:noFill/>
          <a:ln w="9525">
            <a:solidFill>
              <a:srgbClr val="004A82"/>
            </a:solidFill>
            <a:miter lim="800000"/>
            <a:headEnd/>
            <a:tailEnd/>
          </a:ln>
        </p:spPr>
      </p:pic>
      <p:sp>
        <p:nvSpPr>
          <p:cNvPr id="6" name="5 - Ορθογώνιο"/>
          <p:cNvSpPr/>
          <p:nvPr/>
        </p:nvSpPr>
        <p:spPr>
          <a:xfrm>
            <a:off x="4818999" y="6252362"/>
            <a:ext cx="3096344" cy="276999"/>
          </a:xfrm>
          <a:prstGeom prst="rect">
            <a:avLst/>
          </a:prstGeom>
        </p:spPr>
        <p:txBody>
          <a:bodyPr wrap="square">
            <a:spAutoFit/>
          </a:bodyPr>
          <a:lstStyle/>
          <a:p>
            <a:pPr algn="ctr"/>
            <a:r>
              <a:rPr lang="en-US" sz="1200" dirty="0" smtClean="0">
                <a:latin typeface="+mn-lt"/>
                <a:hlinkClick r:id="rId4"/>
              </a:rPr>
              <a:t>teamchiroames.com</a:t>
            </a:r>
            <a:endParaRPr lang="el-GR" sz="1200" dirty="0">
              <a:latin typeface="+mn-l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260648"/>
            <a:ext cx="8229600" cy="720080"/>
          </a:xfrm>
        </p:spPr>
        <p:txBody>
          <a:bodyPr>
            <a:normAutofit/>
          </a:bodyPr>
          <a:lstStyle/>
          <a:p>
            <a:r>
              <a:rPr lang="el-GR" sz="3600" dirty="0" err="1" smtClean="0"/>
              <a:t>Λορδωτική</a:t>
            </a:r>
            <a:r>
              <a:rPr lang="el-GR" sz="3600" dirty="0" smtClean="0"/>
              <a:t> Θέση</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71</a:t>
            </a:fld>
            <a:endParaRPr lang="el-GR" dirty="0"/>
          </a:p>
        </p:txBody>
      </p:sp>
      <p:pic>
        <p:nvPicPr>
          <p:cNvPr id="5" name="Picture 4" descr="https://c1.staticflickr.com/9/8480/8271843513_54391d5980_b.jpg"/>
          <p:cNvPicPr>
            <a:picLocks noGrp="1" noChangeAspect="1" noChangeArrowheads="1"/>
          </p:cNvPicPr>
          <p:nvPr>
            <p:ph idx="1"/>
          </p:nvPr>
        </p:nvPicPr>
        <p:blipFill>
          <a:blip r:embed="rId2" cstate="print"/>
          <a:srcRect l="34195" t="5106" r="36800" b="12998"/>
          <a:stretch>
            <a:fillRect/>
          </a:stretch>
        </p:blipFill>
        <p:spPr bwMode="auto">
          <a:xfrm>
            <a:off x="827584" y="1052736"/>
            <a:ext cx="1440160" cy="5486122"/>
          </a:xfrm>
          <a:prstGeom prst="rect">
            <a:avLst/>
          </a:prstGeom>
          <a:noFill/>
        </p:spPr>
      </p:pic>
      <p:grpSp>
        <p:nvGrpSpPr>
          <p:cNvPr id="3" name="19 - Ομάδα"/>
          <p:cNvGrpSpPr/>
          <p:nvPr/>
        </p:nvGrpSpPr>
        <p:grpSpPr>
          <a:xfrm>
            <a:off x="611560" y="980728"/>
            <a:ext cx="1944216" cy="5616624"/>
            <a:chOff x="323528" y="980728"/>
            <a:chExt cx="1944216" cy="5616624"/>
          </a:xfrm>
        </p:grpSpPr>
        <p:sp>
          <p:nvSpPr>
            <p:cNvPr id="15" name="14 - Έλλειψη"/>
            <p:cNvSpPr/>
            <p:nvPr/>
          </p:nvSpPr>
          <p:spPr>
            <a:xfrm>
              <a:off x="1907704" y="4149080"/>
              <a:ext cx="360040" cy="28803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16" name="15 - Έλλειψη"/>
            <p:cNvSpPr/>
            <p:nvPr/>
          </p:nvSpPr>
          <p:spPr>
            <a:xfrm>
              <a:off x="1907704" y="2996952"/>
              <a:ext cx="360040" cy="3600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17" name="16 - Έλλειψη"/>
            <p:cNvSpPr/>
            <p:nvPr/>
          </p:nvSpPr>
          <p:spPr>
            <a:xfrm>
              <a:off x="395536" y="3068960"/>
              <a:ext cx="360040" cy="3600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18" name="17 - Έλλειψη"/>
            <p:cNvSpPr/>
            <p:nvPr/>
          </p:nvSpPr>
          <p:spPr>
            <a:xfrm>
              <a:off x="323528" y="2636912"/>
              <a:ext cx="432048" cy="3600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19" name="18 - Ορθογώνιο"/>
            <p:cNvSpPr/>
            <p:nvPr/>
          </p:nvSpPr>
          <p:spPr>
            <a:xfrm>
              <a:off x="323528" y="980728"/>
              <a:ext cx="1944216" cy="5616624"/>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29" name="28 - Ορθογώνιο"/>
          <p:cNvSpPr/>
          <p:nvPr/>
        </p:nvSpPr>
        <p:spPr>
          <a:xfrm>
            <a:off x="2627784" y="3429000"/>
            <a:ext cx="2448272" cy="2664296"/>
          </a:xfrm>
          <a:prstGeom prst="rect">
            <a:avLst/>
          </a:prstGeom>
          <a:ln w="6350">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273050" indent="-273050">
              <a:spcBef>
                <a:spcPts val="600"/>
              </a:spcBef>
              <a:buAutoNum type="arabicPeriod"/>
            </a:pPr>
            <a:r>
              <a:rPr lang="el-GR" sz="2200" dirty="0" smtClean="0">
                <a:solidFill>
                  <a:schemeClr val="tx1"/>
                </a:solidFill>
              </a:rPr>
              <a:t>Εκτείνοντες οσφυϊκής μοίρας </a:t>
            </a:r>
          </a:p>
          <a:p>
            <a:pPr marL="273050" indent="-273050">
              <a:spcBef>
                <a:spcPts val="600"/>
              </a:spcBef>
              <a:buAutoNum type="arabicPeriod"/>
            </a:pPr>
            <a:r>
              <a:rPr lang="el-GR" sz="2200" dirty="0" smtClean="0">
                <a:solidFill>
                  <a:schemeClr val="tx1"/>
                </a:solidFill>
              </a:rPr>
              <a:t>Τετράγωνος οσφυϊκός. </a:t>
            </a:r>
          </a:p>
          <a:p>
            <a:pPr marL="273050" indent="-273050">
              <a:spcBef>
                <a:spcPts val="600"/>
              </a:spcBef>
              <a:buAutoNum type="arabicPeriod"/>
            </a:pPr>
            <a:r>
              <a:rPr lang="el-GR" sz="2200" dirty="0" err="1" smtClean="0"/>
              <a:t>Λαγονοψοϊτης</a:t>
            </a:r>
            <a:endParaRPr lang="el-GR" sz="2200" dirty="0"/>
          </a:p>
          <a:p>
            <a:pPr marL="273050" indent="-273050">
              <a:spcBef>
                <a:spcPts val="600"/>
              </a:spcBef>
              <a:buAutoNum type="arabicPeriod"/>
            </a:pPr>
            <a:r>
              <a:rPr lang="el-GR" sz="2200" dirty="0" smtClean="0"/>
              <a:t>Ορθός μηριαίος</a:t>
            </a:r>
            <a:endParaRPr lang="el-GR" sz="2200" dirty="0"/>
          </a:p>
        </p:txBody>
      </p:sp>
      <p:sp>
        <p:nvSpPr>
          <p:cNvPr id="20" name="2 - Θέση περιεχομένου"/>
          <p:cNvSpPr txBox="1">
            <a:spLocks/>
          </p:cNvSpPr>
          <p:nvPr/>
        </p:nvSpPr>
        <p:spPr>
          <a:xfrm>
            <a:off x="2699792" y="1052736"/>
            <a:ext cx="5925344" cy="2664296"/>
          </a:xfrm>
          <a:prstGeom prst="rect">
            <a:avLst/>
          </a:prstGeom>
        </p:spPr>
        <p:txBody>
          <a:bodyPr vert="horz" lIns="91440" tIns="45720" rIns="91440" bIns="45720" rtlCol="0">
            <a:normAutofit/>
          </a:bodyPr>
          <a:lstStyle/>
          <a:p>
            <a:pPr marL="342900" lvl="0" indent="-342900" fontAlgn="auto">
              <a:spcBef>
                <a:spcPct val="20000"/>
              </a:spcBef>
              <a:spcAft>
                <a:spcPts val="0"/>
              </a:spcAft>
              <a:buFont typeface="Wingdings"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Όταν οι κοιλιακοί είναι χαλαροί, το αποτέλεσμα είναι μια παθητική, χαλαρή στάση με υπερβολικό βαθμό πρόσθιας πυελικής έγκλισης.</a:t>
            </a:r>
          </a:p>
          <a:p>
            <a:pPr marL="342900" lvl="0" indent="-342900" fontAlgn="auto">
              <a:spcBef>
                <a:spcPct val="20000"/>
              </a:spcBef>
              <a:spcAft>
                <a:spcPts val="0"/>
              </a:spcAft>
              <a:buFont typeface="Wingdings"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r>
              <a:rPr lang="el-GR" sz="2400" dirty="0" smtClean="0">
                <a:latin typeface="+mn-lt"/>
              </a:rPr>
              <a:t>Η </a:t>
            </a:r>
            <a:r>
              <a:rPr lang="el-GR" sz="2400" dirty="0" err="1" smtClean="0">
                <a:latin typeface="+mn-lt"/>
              </a:rPr>
              <a:t>λορδωτική</a:t>
            </a:r>
            <a:r>
              <a:rPr lang="el-GR" sz="2400" dirty="0" smtClean="0">
                <a:latin typeface="+mn-lt"/>
              </a:rPr>
              <a:t> θέση της οσφυϊκής μοίρας αυξάνεται λόγω προοδευτικής</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2" name="2 - Θέση περιεχομένου"/>
          <p:cNvSpPr txBox="1">
            <a:spLocks/>
          </p:cNvSpPr>
          <p:nvPr/>
        </p:nvSpPr>
        <p:spPr>
          <a:xfrm>
            <a:off x="5004048" y="3356992"/>
            <a:ext cx="3600400" cy="25922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 βράχυνσης των ενδογενών ραχιαίων μυών.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Η θέση αυτή ενισχύεται από την βράχυνση του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λαγονοψοίτη</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a:t>
            </a:r>
          </a:p>
        </p:txBody>
      </p:sp>
      <p:sp>
        <p:nvSpPr>
          <p:cNvPr id="21" name="Ορθογώνιο 20"/>
          <p:cNvSpPr/>
          <p:nvPr/>
        </p:nvSpPr>
        <p:spPr>
          <a:xfrm>
            <a:off x="2526243" y="6125961"/>
            <a:ext cx="266429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Lumbar lordosis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u="sng" dirty="0" err="1">
                <a:latin typeface="+mn-lt"/>
                <a:hlinkClick r:id="rId4" tooltip="Go to sportEX journals's photostream"/>
              </a:rPr>
              <a:t>sportEX</a:t>
            </a:r>
            <a:r>
              <a:rPr lang="en-US" sz="1200" u="sng" dirty="0">
                <a:latin typeface="+mn-lt"/>
                <a:hlinkClick r:id="rId4" tooltip="Go to sportEX journals's photostream"/>
              </a:rPr>
              <a:t> </a:t>
            </a:r>
            <a:r>
              <a:rPr lang="en-US" sz="1200" u="sng" dirty="0" smtClean="0">
                <a:latin typeface="+mn-lt"/>
                <a:hlinkClick r:id="rId4" tooltip="Go to sportEX journals's photostream"/>
              </a:rPr>
              <a:t>journals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διαθέσιμο με άδεια</a:t>
            </a:r>
            <a:r>
              <a:rPr lang="en-US" sz="1200" dirty="0" smtClean="0">
                <a:solidFill>
                  <a:prstClr val="black">
                    <a:lumMod val="75000"/>
                    <a:lumOff val="25000"/>
                  </a:prstClr>
                </a:solidFill>
                <a:latin typeface="+mn-lt"/>
              </a:rPr>
              <a:t> </a:t>
            </a:r>
            <a:r>
              <a:rPr lang="en-US" sz="1200" dirty="0">
                <a:latin typeface="+mn-lt"/>
                <a:hlinkClick r:id="rId5"/>
              </a:rPr>
              <a:t>CC BY-ND 2.0</a:t>
            </a:r>
            <a:endParaRPr lang="en-US" sz="1200" dirty="0">
              <a:latin typeface="+mn-l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Παρεκκλίσεις Στάσης</a:t>
            </a:r>
            <a:endParaRPr lang="el-GR" sz="3600" dirty="0"/>
          </a:p>
        </p:txBody>
      </p:sp>
      <p:sp>
        <p:nvSpPr>
          <p:cNvPr id="3" name="2 - Θέση περιεχομένου"/>
          <p:cNvSpPr>
            <a:spLocks noGrp="1"/>
          </p:cNvSpPr>
          <p:nvPr>
            <p:ph idx="1"/>
          </p:nvPr>
        </p:nvSpPr>
        <p:spPr>
          <a:xfrm>
            <a:off x="3131840" y="4941168"/>
            <a:ext cx="1728192" cy="1440160"/>
          </a:xfrm>
        </p:spPr>
        <p:txBody>
          <a:bodyPr>
            <a:normAutofit/>
          </a:bodyPr>
          <a:lstStyle/>
          <a:p>
            <a:pPr>
              <a:buNone/>
            </a:pPr>
            <a:r>
              <a:rPr lang="en-US" sz="1800" dirty="0" smtClean="0"/>
              <a:t>https://www.acefitness.org/blog/2909/set-it-straight</a:t>
            </a:r>
            <a:endParaRPr lang="el-GR" sz="18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72</a:t>
            </a:fld>
            <a:endParaRPr lang="el-GR" dirty="0"/>
          </a:p>
        </p:txBody>
      </p:sp>
      <p:pic>
        <p:nvPicPr>
          <p:cNvPr id="6" name="Picture 2" descr="postural deviations"/>
          <p:cNvPicPr>
            <a:picLocks noChangeAspect="1" noChangeArrowheads="1"/>
          </p:cNvPicPr>
          <p:nvPr/>
        </p:nvPicPr>
        <p:blipFill>
          <a:blip r:embed="rId2" cstate="print"/>
          <a:srcRect l="2512" t="8120" r="22791" b="16678"/>
          <a:stretch>
            <a:fillRect/>
          </a:stretch>
        </p:blipFill>
        <p:spPr bwMode="auto">
          <a:xfrm>
            <a:off x="251520" y="1124744"/>
            <a:ext cx="6423807" cy="5037391"/>
          </a:xfrm>
          <a:prstGeom prst="rect">
            <a:avLst/>
          </a:prstGeom>
          <a:noFill/>
        </p:spPr>
      </p:pic>
      <p:sp>
        <p:nvSpPr>
          <p:cNvPr id="7" name="2 - Θέση περιεχομένου"/>
          <p:cNvSpPr txBox="1">
            <a:spLocks/>
          </p:cNvSpPr>
          <p:nvPr/>
        </p:nvSpPr>
        <p:spPr>
          <a:xfrm>
            <a:off x="6516216" y="1196752"/>
            <a:ext cx="2592288" cy="4896544"/>
          </a:xfrm>
          <a:prstGeom prst="rect">
            <a:avLst/>
          </a:prstGeom>
        </p:spPr>
        <p:txBody>
          <a:bodyPr vert="horz" lIns="91440" tIns="45720" rIns="91440" bIns="45720" rtlCol="0">
            <a:normAutofit/>
          </a:bodyPr>
          <a:lstStyle/>
          <a:p>
            <a:pPr marR="0" lvl="0" algn="l" defTabSz="914400" rtl="0" eaLnBrk="1" fontAlgn="auto" latinLnBrk="0" hangingPunct="1">
              <a:lnSpc>
                <a:spcPct val="112000"/>
              </a:lnSpc>
              <a:spcBef>
                <a:spcPts val="1200"/>
              </a:spcBef>
              <a:spcAft>
                <a:spcPts val="0"/>
              </a:spcAft>
              <a:buClrTx/>
              <a:buSzTx/>
              <a:tabLst/>
              <a:defRPr/>
            </a:pPr>
            <a:r>
              <a:rPr lang="el-GR" sz="2400" dirty="0" smtClean="0">
                <a:latin typeface="+mn-lt"/>
              </a:rPr>
              <a:t>Αναδεικνύεται η φορά της μετατόπισης και στροφής των τμημάτων του σώματος σε όρθια στάση με συγκεκριμένη παρέκκλιση και στροφή της λεκάνης.</a:t>
            </a:r>
          </a:p>
        </p:txBody>
      </p:sp>
      <p:sp>
        <p:nvSpPr>
          <p:cNvPr id="8" name="7 - Ορθογώνιο"/>
          <p:cNvSpPr/>
          <p:nvPr/>
        </p:nvSpPr>
        <p:spPr>
          <a:xfrm>
            <a:off x="1907704" y="6165304"/>
            <a:ext cx="1173719" cy="418576"/>
          </a:xfrm>
          <a:prstGeom prst="rect">
            <a:avLst/>
          </a:prstGeom>
        </p:spPr>
        <p:txBody>
          <a:bodyPr wrap="none">
            <a:spAutoFit/>
          </a:bodyPr>
          <a:lstStyle/>
          <a:p>
            <a:pPr marL="342900" lvl="0" indent="-342900" fontAlgn="auto">
              <a:lnSpc>
                <a:spcPct val="112000"/>
              </a:lnSpc>
              <a:spcBef>
                <a:spcPts val="1200"/>
              </a:spcBef>
              <a:spcAft>
                <a:spcPts val="0"/>
              </a:spcAft>
              <a:defRPr/>
            </a:pPr>
            <a:r>
              <a:rPr lang="el-GR" dirty="0" smtClean="0"/>
              <a:t> </a:t>
            </a:r>
            <a:r>
              <a:rPr lang="el-GR" sz="2000" b="1" dirty="0" smtClean="0">
                <a:latin typeface="+mn-lt"/>
              </a:rPr>
              <a:t>Κύφωση</a:t>
            </a:r>
          </a:p>
        </p:txBody>
      </p:sp>
      <p:sp>
        <p:nvSpPr>
          <p:cNvPr id="9" name="8 - Ορθογώνιο"/>
          <p:cNvSpPr/>
          <p:nvPr/>
        </p:nvSpPr>
        <p:spPr>
          <a:xfrm>
            <a:off x="3347864" y="6165304"/>
            <a:ext cx="1729897" cy="418576"/>
          </a:xfrm>
          <a:prstGeom prst="rect">
            <a:avLst/>
          </a:prstGeom>
        </p:spPr>
        <p:txBody>
          <a:bodyPr wrap="none">
            <a:spAutoFit/>
          </a:bodyPr>
          <a:lstStyle/>
          <a:p>
            <a:pPr marL="342900" lvl="0" indent="-342900" fontAlgn="auto">
              <a:lnSpc>
                <a:spcPct val="112000"/>
              </a:lnSpc>
              <a:spcBef>
                <a:spcPts val="1200"/>
              </a:spcBef>
              <a:spcAft>
                <a:spcPts val="0"/>
              </a:spcAft>
              <a:defRPr/>
            </a:pPr>
            <a:r>
              <a:rPr lang="el-GR" sz="2000" b="1" dirty="0" smtClean="0">
                <a:latin typeface="+mn-lt"/>
              </a:rPr>
              <a:t>Επίπεδη ράχη</a:t>
            </a:r>
            <a:endParaRPr lang="el-GR" sz="2000" b="1" dirty="0">
              <a:latin typeface="+mn-lt"/>
            </a:endParaRPr>
          </a:p>
        </p:txBody>
      </p:sp>
      <p:sp>
        <p:nvSpPr>
          <p:cNvPr id="10" name="9 - Ορθογώνιο"/>
          <p:cNvSpPr/>
          <p:nvPr/>
        </p:nvSpPr>
        <p:spPr>
          <a:xfrm>
            <a:off x="323528" y="6165304"/>
            <a:ext cx="1210588" cy="418576"/>
          </a:xfrm>
          <a:prstGeom prst="rect">
            <a:avLst/>
          </a:prstGeom>
        </p:spPr>
        <p:txBody>
          <a:bodyPr wrap="none">
            <a:spAutoFit/>
          </a:bodyPr>
          <a:lstStyle/>
          <a:p>
            <a:pPr marL="342900" lvl="0" indent="-342900" fontAlgn="auto">
              <a:lnSpc>
                <a:spcPct val="112000"/>
              </a:lnSpc>
              <a:spcBef>
                <a:spcPts val="1200"/>
              </a:spcBef>
              <a:spcAft>
                <a:spcPts val="0"/>
              </a:spcAft>
              <a:defRPr/>
            </a:pPr>
            <a:r>
              <a:rPr lang="el-GR" sz="2000" b="1" dirty="0" smtClean="0">
                <a:latin typeface="+mn-lt"/>
              </a:rPr>
              <a:t>Λόρδωση</a:t>
            </a:r>
          </a:p>
        </p:txBody>
      </p:sp>
      <p:sp>
        <p:nvSpPr>
          <p:cNvPr id="12" name="11 - Ορθογώνιο"/>
          <p:cNvSpPr/>
          <p:nvPr/>
        </p:nvSpPr>
        <p:spPr>
          <a:xfrm>
            <a:off x="5292080" y="6165304"/>
            <a:ext cx="1289007" cy="418576"/>
          </a:xfrm>
          <a:prstGeom prst="rect">
            <a:avLst/>
          </a:prstGeom>
        </p:spPr>
        <p:txBody>
          <a:bodyPr wrap="none">
            <a:spAutoFit/>
          </a:bodyPr>
          <a:lstStyle/>
          <a:p>
            <a:pPr marL="342900" lvl="0" indent="-342900" fontAlgn="auto">
              <a:lnSpc>
                <a:spcPct val="112000"/>
              </a:lnSpc>
              <a:spcBef>
                <a:spcPts val="1200"/>
              </a:spcBef>
              <a:spcAft>
                <a:spcPts val="0"/>
              </a:spcAft>
              <a:defRPr/>
            </a:pPr>
            <a:r>
              <a:rPr lang="en-US" sz="2000" b="1" dirty="0" smtClean="0">
                <a:latin typeface="+mn-lt"/>
              </a:rPr>
              <a:t>Sway back</a:t>
            </a:r>
            <a:endParaRPr lang="el-GR" sz="2000" b="1" dirty="0" smtClean="0">
              <a:latin typeface="+mn-lt"/>
            </a:endParaRPr>
          </a:p>
        </p:txBody>
      </p:sp>
      <p:sp>
        <p:nvSpPr>
          <p:cNvPr id="28" name="27 - Ορθογώνιο"/>
          <p:cNvSpPr/>
          <p:nvPr/>
        </p:nvSpPr>
        <p:spPr>
          <a:xfrm>
            <a:off x="1043608" y="4725144"/>
            <a:ext cx="351378" cy="377604"/>
          </a:xfrm>
          <a:prstGeom prst="rect">
            <a:avLst/>
          </a:prstGeom>
        </p:spPr>
        <p:txBody>
          <a:bodyPr wrap="none">
            <a:spAutoFit/>
          </a:bodyPr>
          <a:lstStyle/>
          <a:p>
            <a:pPr marL="342900" lvl="0" indent="-342900" fontAlgn="auto">
              <a:lnSpc>
                <a:spcPct val="112000"/>
              </a:lnSpc>
              <a:spcBef>
                <a:spcPts val="1200"/>
              </a:spcBef>
              <a:spcAft>
                <a:spcPts val="0"/>
              </a:spcAft>
              <a:defRPr/>
            </a:pPr>
            <a:r>
              <a:rPr lang="el-GR" b="1" dirty="0" smtClean="0"/>
              <a:t>Α</a:t>
            </a:r>
          </a:p>
        </p:txBody>
      </p:sp>
      <p:sp>
        <p:nvSpPr>
          <p:cNvPr id="29" name="28 - Ορθογώνιο"/>
          <p:cNvSpPr/>
          <p:nvPr/>
        </p:nvSpPr>
        <p:spPr>
          <a:xfrm>
            <a:off x="1547664" y="4725144"/>
            <a:ext cx="351378" cy="377604"/>
          </a:xfrm>
          <a:prstGeom prst="rect">
            <a:avLst/>
          </a:prstGeom>
        </p:spPr>
        <p:txBody>
          <a:bodyPr wrap="none">
            <a:spAutoFit/>
          </a:bodyPr>
          <a:lstStyle/>
          <a:p>
            <a:pPr marL="342900" lvl="0" indent="-342900" fontAlgn="auto">
              <a:lnSpc>
                <a:spcPct val="112000"/>
              </a:lnSpc>
              <a:spcBef>
                <a:spcPts val="1200"/>
              </a:spcBef>
              <a:spcAft>
                <a:spcPts val="0"/>
              </a:spcAft>
              <a:defRPr/>
            </a:pPr>
            <a:r>
              <a:rPr lang="el-GR" b="1" dirty="0" smtClean="0"/>
              <a:t>Β</a:t>
            </a:r>
          </a:p>
        </p:txBody>
      </p:sp>
      <p:sp>
        <p:nvSpPr>
          <p:cNvPr id="30" name="29 - Ορθογώνιο"/>
          <p:cNvSpPr/>
          <p:nvPr/>
        </p:nvSpPr>
        <p:spPr>
          <a:xfrm>
            <a:off x="4211960" y="4725144"/>
            <a:ext cx="423386" cy="377604"/>
          </a:xfrm>
          <a:prstGeom prst="rect">
            <a:avLst/>
          </a:prstGeom>
        </p:spPr>
        <p:txBody>
          <a:bodyPr wrap="square">
            <a:spAutoFit/>
          </a:bodyPr>
          <a:lstStyle/>
          <a:p>
            <a:pPr marL="342900" lvl="0" indent="-342900" fontAlgn="auto">
              <a:lnSpc>
                <a:spcPct val="112000"/>
              </a:lnSpc>
              <a:spcBef>
                <a:spcPts val="1200"/>
              </a:spcBef>
              <a:spcAft>
                <a:spcPts val="0"/>
              </a:spcAft>
              <a:defRPr/>
            </a:pPr>
            <a:r>
              <a:rPr lang="el-GR" b="1" dirty="0" smtClean="0"/>
              <a:t> Γ</a:t>
            </a:r>
          </a:p>
        </p:txBody>
      </p:sp>
      <p:sp>
        <p:nvSpPr>
          <p:cNvPr id="31" name="30 - Ορθογώνιο"/>
          <p:cNvSpPr/>
          <p:nvPr/>
        </p:nvSpPr>
        <p:spPr>
          <a:xfrm>
            <a:off x="5004048" y="4725144"/>
            <a:ext cx="351378" cy="377604"/>
          </a:xfrm>
          <a:prstGeom prst="rect">
            <a:avLst/>
          </a:prstGeom>
        </p:spPr>
        <p:txBody>
          <a:bodyPr wrap="none">
            <a:spAutoFit/>
          </a:bodyPr>
          <a:lstStyle/>
          <a:p>
            <a:pPr marL="342900" lvl="0" indent="-342900" fontAlgn="auto">
              <a:lnSpc>
                <a:spcPct val="112000"/>
              </a:lnSpc>
              <a:spcBef>
                <a:spcPts val="1200"/>
              </a:spcBef>
              <a:spcAft>
                <a:spcPts val="0"/>
              </a:spcAft>
              <a:defRPr/>
            </a:pPr>
            <a:r>
              <a:rPr lang="el-GR" b="1" dirty="0" smtClean="0"/>
              <a:t>Δ</a:t>
            </a:r>
          </a:p>
        </p:txBody>
      </p:sp>
      <p:sp>
        <p:nvSpPr>
          <p:cNvPr id="32" name="31 - Διάγραμμα ροής: Παραπομπή"/>
          <p:cNvSpPr/>
          <p:nvPr/>
        </p:nvSpPr>
        <p:spPr>
          <a:xfrm>
            <a:off x="1547664" y="4653136"/>
            <a:ext cx="457200" cy="457200"/>
          </a:xfrm>
          <a:prstGeom prst="flowChartConnector">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35 - Διάγραμμα ροής: Παραπομπή"/>
          <p:cNvSpPr/>
          <p:nvPr/>
        </p:nvSpPr>
        <p:spPr>
          <a:xfrm>
            <a:off x="971600" y="4653136"/>
            <a:ext cx="457200" cy="457200"/>
          </a:xfrm>
          <a:prstGeom prst="flowChartConnector">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36 - Διάγραμμα ροής: Παραπομπή"/>
          <p:cNvSpPr/>
          <p:nvPr/>
        </p:nvSpPr>
        <p:spPr>
          <a:xfrm>
            <a:off x="4211960" y="4653136"/>
            <a:ext cx="457200" cy="457200"/>
          </a:xfrm>
          <a:prstGeom prst="flowChartConnector">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37 - Διάγραμμα ροής: Παραπομπή"/>
          <p:cNvSpPr/>
          <p:nvPr/>
        </p:nvSpPr>
        <p:spPr>
          <a:xfrm>
            <a:off x="4932040" y="4653136"/>
            <a:ext cx="457200" cy="457200"/>
          </a:xfrm>
          <a:prstGeom prst="flowChartConnector">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38 - Έλλειψη"/>
          <p:cNvSpPr/>
          <p:nvPr/>
        </p:nvSpPr>
        <p:spPr>
          <a:xfrm>
            <a:off x="899592" y="5085184"/>
            <a:ext cx="1224136" cy="648072"/>
          </a:xfrm>
          <a:prstGeom prst="ellipse">
            <a:avLst/>
          </a:prstGeom>
          <a:ln w="381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1400" dirty="0" smtClean="0"/>
              <a:t>Πρόσθια κλίση </a:t>
            </a:r>
            <a:endParaRPr lang="el-GR" sz="1400" dirty="0"/>
          </a:p>
        </p:txBody>
      </p:sp>
      <p:sp>
        <p:nvSpPr>
          <p:cNvPr id="40" name="39 - Έλλειψη"/>
          <p:cNvSpPr/>
          <p:nvPr/>
        </p:nvSpPr>
        <p:spPr>
          <a:xfrm>
            <a:off x="4211960" y="5085184"/>
            <a:ext cx="1224136" cy="648072"/>
          </a:xfrm>
          <a:prstGeom prst="ellipse">
            <a:avLst/>
          </a:prstGeom>
          <a:ln w="381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1400" dirty="0" smtClean="0"/>
              <a:t>Οπίσθια </a:t>
            </a:r>
            <a:r>
              <a:rPr lang="el-GR" sz="1400" dirty="0" smtClean="0"/>
              <a:t>κλίση </a:t>
            </a:r>
            <a:endParaRPr lang="el-GR" sz="1400" dirty="0"/>
          </a:p>
        </p:txBody>
      </p:sp>
      <p:sp>
        <p:nvSpPr>
          <p:cNvPr id="5" name="Ορθογώνιο 4"/>
          <p:cNvSpPr/>
          <p:nvPr/>
        </p:nvSpPr>
        <p:spPr>
          <a:xfrm>
            <a:off x="1177423" y="6445380"/>
            <a:ext cx="4572000" cy="276999"/>
          </a:xfrm>
          <a:prstGeom prst="rect">
            <a:avLst/>
          </a:prstGeom>
        </p:spPr>
        <p:txBody>
          <a:bodyPr>
            <a:spAutoFit/>
          </a:bodyPr>
          <a:lstStyle/>
          <a:p>
            <a:pPr algn="ctr"/>
            <a:r>
              <a:rPr lang="en-US" sz="1200" dirty="0" smtClean="0">
                <a:latin typeface="+mn-lt"/>
                <a:hlinkClick r:id="rId3"/>
              </a:rPr>
              <a:t>acefitness.org</a:t>
            </a:r>
            <a:endParaRPr lang="el-GR" sz="1200" dirty="0">
              <a:latin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Κυφωτική-</a:t>
            </a:r>
            <a:r>
              <a:rPr lang="el-GR" sz="3600" dirty="0" err="1" smtClean="0"/>
              <a:t>Λορδωτική </a:t>
            </a:r>
            <a:r>
              <a:rPr lang="el-GR" sz="3600" dirty="0" smtClean="0"/>
              <a:t>Στάση </a:t>
            </a:r>
            <a:r>
              <a:rPr lang="el-GR" sz="3200" b="0" dirty="0" smtClean="0"/>
              <a:t>1/2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pic>
        <p:nvPicPr>
          <p:cNvPr id="5" name="Picture 4" descr="Kephotic-Lordotic Posture"/>
          <p:cNvPicPr>
            <a:picLocks noGrp="1" noChangeAspect="1" noChangeArrowheads="1"/>
          </p:cNvPicPr>
          <p:nvPr>
            <p:ph idx="1"/>
          </p:nvPr>
        </p:nvPicPr>
        <p:blipFill>
          <a:blip r:embed="rId2" cstate="print"/>
          <a:srcRect t="5932" r="9804" b="3286"/>
          <a:stretch>
            <a:fillRect/>
          </a:stretch>
        </p:blipFill>
        <p:spPr bwMode="auto">
          <a:xfrm>
            <a:off x="755576" y="1052736"/>
            <a:ext cx="2909213" cy="5438963"/>
          </a:xfrm>
          <a:prstGeom prst="rect">
            <a:avLst/>
          </a:prstGeom>
          <a:noFill/>
          <a:ln>
            <a:solidFill>
              <a:schemeClr val="tx1">
                <a:lumMod val="95000"/>
                <a:lumOff val="5000"/>
              </a:schemeClr>
            </a:solidFill>
          </a:ln>
        </p:spPr>
      </p:pic>
      <p:pic>
        <p:nvPicPr>
          <p:cNvPr id="6" name="Picture 4" descr="Kephotic-Lordotic Posture"/>
          <p:cNvPicPr>
            <a:picLocks noChangeAspect="1" noChangeArrowheads="1"/>
          </p:cNvPicPr>
          <p:nvPr/>
        </p:nvPicPr>
        <p:blipFill>
          <a:blip r:embed="rId2" cstate="print"/>
          <a:srcRect l="34786" t="50631" r="37883" b="2832"/>
          <a:stretch>
            <a:fillRect/>
          </a:stretch>
        </p:blipFill>
        <p:spPr bwMode="auto">
          <a:xfrm>
            <a:off x="6084168" y="1052736"/>
            <a:ext cx="1728192" cy="5465816"/>
          </a:xfrm>
          <a:prstGeom prst="rect">
            <a:avLst/>
          </a:prstGeom>
          <a:noFill/>
        </p:spPr>
      </p:pic>
      <p:sp>
        <p:nvSpPr>
          <p:cNvPr id="12" name="11 - Ορθογώνιο"/>
          <p:cNvSpPr/>
          <p:nvPr/>
        </p:nvSpPr>
        <p:spPr>
          <a:xfrm>
            <a:off x="4362233" y="6332547"/>
            <a:ext cx="1440160" cy="276999"/>
          </a:xfrm>
          <a:prstGeom prst="rect">
            <a:avLst/>
          </a:prstGeom>
        </p:spPr>
        <p:txBody>
          <a:bodyPr wrap="square">
            <a:spAutoFit/>
          </a:bodyPr>
          <a:lstStyle/>
          <a:p>
            <a:pPr algn="ctr"/>
            <a:r>
              <a:rPr lang="en-US" sz="1200" dirty="0" smtClean="0">
                <a:latin typeface="+mn-lt"/>
                <a:hlinkClick r:id="rId3"/>
              </a:rPr>
              <a:t>fixtheneck.com</a:t>
            </a:r>
            <a:endParaRPr lang="el-GR" sz="1200" dirty="0">
              <a:latin typeface="+mn-lt"/>
            </a:endParaRPr>
          </a:p>
        </p:txBody>
      </p:sp>
      <p:sp>
        <p:nvSpPr>
          <p:cNvPr id="22" name="21 - Έλλειψη"/>
          <p:cNvSpPr/>
          <p:nvPr/>
        </p:nvSpPr>
        <p:spPr>
          <a:xfrm>
            <a:off x="3779912" y="3861048"/>
            <a:ext cx="432048" cy="432048"/>
          </a:xfrm>
          <a:prstGeom prst="ellips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Α</a:t>
            </a:r>
            <a:endParaRPr lang="el-GR" dirty="0"/>
          </a:p>
        </p:txBody>
      </p:sp>
      <p:sp>
        <p:nvSpPr>
          <p:cNvPr id="23" name="22 - Έλλειψη"/>
          <p:cNvSpPr/>
          <p:nvPr/>
        </p:nvSpPr>
        <p:spPr>
          <a:xfrm>
            <a:off x="3779912" y="3140968"/>
            <a:ext cx="432048" cy="432048"/>
          </a:xfrm>
          <a:prstGeom prst="ellips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Β</a:t>
            </a:r>
            <a:endParaRPr lang="el-GR" dirty="0"/>
          </a:p>
        </p:txBody>
      </p:sp>
      <p:sp>
        <p:nvSpPr>
          <p:cNvPr id="27" name="26 - Ορθογώνιο"/>
          <p:cNvSpPr/>
          <p:nvPr/>
        </p:nvSpPr>
        <p:spPr>
          <a:xfrm>
            <a:off x="467544" y="3717032"/>
            <a:ext cx="3816424" cy="2880320"/>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Ορθογώνιο"/>
          <p:cNvSpPr/>
          <p:nvPr/>
        </p:nvSpPr>
        <p:spPr>
          <a:xfrm>
            <a:off x="467544" y="908720"/>
            <a:ext cx="3816424" cy="280831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18 - Ομάδα"/>
          <p:cNvGrpSpPr/>
          <p:nvPr/>
        </p:nvGrpSpPr>
        <p:grpSpPr>
          <a:xfrm>
            <a:off x="4716016" y="1268760"/>
            <a:ext cx="4176464" cy="4104456"/>
            <a:chOff x="4716016" y="1268760"/>
            <a:chExt cx="4176464" cy="4104456"/>
          </a:xfrm>
        </p:grpSpPr>
        <p:sp>
          <p:nvSpPr>
            <p:cNvPr id="9" name="8 - Ορθογώνιο"/>
            <p:cNvSpPr/>
            <p:nvPr/>
          </p:nvSpPr>
          <p:spPr>
            <a:xfrm>
              <a:off x="7380312" y="1772816"/>
              <a:ext cx="1512168" cy="12961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Εκτείνοντες ισχίου </a:t>
              </a:r>
            </a:p>
            <a:p>
              <a:pPr marL="342900" lvl="0" indent="-342900" fontAlgn="auto">
                <a:lnSpc>
                  <a:spcPct val="112000"/>
                </a:lnSpc>
                <a:spcBef>
                  <a:spcPts val="1200"/>
                </a:spcBef>
                <a:spcAft>
                  <a:spcPts val="0"/>
                </a:spcAft>
                <a:defRPr/>
              </a:pPr>
              <a:r>
                <a:rPr lang="el-GR" dirty="0" err="1" smtClean="0">
                  <a:solidFill>
                    <a:schemeClr val="tx1"/>
                  </a:solidFill>
                </a:rPr>
                <a:t>Διατεταμένοι</a:t>
              </a:r>
              <a:endParaRPr lang="el-GR" dirty="0">
                <a:solidFill>
                  <a:schemeClr val="tx1"/>
                </a:solidFill>
              </a:endParaRPr>
            </a:p>
          </p:txBody>
        </p:sp>
        <p:sp>
          <p:nvSpPr>
            <p:cNvPr id="10" name="9 - Ορθογώνιο"/>
            <p:cNvSpPr/>
            <p:nvPr/>
          </p:nvSpPr>
          <p:spPr>
            <a:xfrm flipH="1" flipV="1">
              <a:off x="5292080" y="1484784"/>
              <a:ext cx="36004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flipH="1" flipV="1">
              <a:off x="5364088" y="4869160"/>
              <a:ext cx="79208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Έλλειψη"/>
            <p:cNvSpPr/>
            <p:nvPr/>
          </p:nvSpPr>
          <p:spPr>
            <a:xfrm>
              <a:off x="6156176" y="4941168"/>
              <a:ext cx="432048" cy="432048"/>
            </a:xfrm>
            <a:prstGeom prst="ellips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Α</a:t>
              </a:r>
              <a:endParaRPr lang="el-GR" dirty="0"/>
            </a:p>
          </p:txBody>
        </p:sp>
        <p:sp>
          <p:nvSpPr>
            <p:cNvPr id="15" name="14 - Ορθογώνιο"/>
            <p:cNvSpPr/>
            <p:nvPr/>
          </p:nvSpPr>
          <p:spPr>
            <a:xfrm>
              <a:off x="4716016" y="1268760"/>
              <a:ext cx="1584176" cy="1800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Καμπτήρες ισχίου: </a:t>
              </a:r>
            </a:p>
            <a:p>
              <a:pPr marL="342900" lvl="0" indent="-342900" fontAlgn="auto">
                <a:lnSpc>
                  <a:spcPct val="112000"/>
                </a:lnSpc>
                <a:spcBef>
                  <a:spcPts val="1200"/>
                </a:spcBef>
                <a:spcAft>
                  <a:spcPts val="0"/>
                </a:spcAft>
                <a:defRPr/>
              </a:pPr>
              <a:r>
                <a:rPr lang="el-GR" dirty="0" smtClean="0">
                  <a:solidFill>
                    <a:schemeClr val="tx1"/>
                  </a:solidFill>
                </a:rPr>
                <a:t>Αυξημένη τάση,</a:t>
              </a:r>
            </a:p>
            <a:p>
              <a:pPr marL="342900" lvl="0" indent="-342900" fontAlgn="auto">
                <a:lnSpc>
                  <a:spcPct val="112000"/>
                </a:lnSpc>
                <a:spcBef>
                  <a:spcPts val="1200"/>
                </a:spcBef>
                <a:spcAft>
                  <a:spcPts val="0"/>
                </a:spcAft>
                <a:defRPr/>
              </a:pPr>
              <a:r>
                <a:rPr lang="el-GR" dirty="0" err="1" smtClean="0">
                  <a:solidFill>
                    <a:schemeClr val="tx1"/>
                  </a:solidFill>
                </a:rPr>
                <a:t>Βραχυσμένοι</a:t>
              </a:r>
              <a:endParaRPr lang="el-GR" dirty="0" smtClean="0">
                <a:solidFill>
                  <a:schemeClr val="tx1"/>
                </a:solidFill>
              </a:endParaRPr>
            </a:p>
          </p:txBody>
        </p:sp>
      </p:grpSp>
      <p:sp>
        <p:nvSpPr>
          <p:cNvPr id="16" name="15 - Ορθογώνιο"/>
          <p:cNvSpPr/>
          <p:nvPr/>
        </p:nvSpPr>
        <p:spPr>
          <a:xfrm>
            <a:off x="2699792" y="6237312"/>
            <a:ext cx="86409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Ορθογώνιο"/>
          <p:cNvSpPr/>
          <p:nvPr/>
        </p:nvSpPr>
        <p:spPr>
          <a:xfrm>
            <a:off x="971600" y="5589240"/>
            <a:ext cx="108012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Κυφωτική-</a:t>
            </a:r>
            <a:r>
              <a:rPr lang="el-GR" sz="3600" dirty="0" err="1" smtClean="0"/>
              <a:t>Λορδωτική </a:t>
            </a:r>
            <a:r>
              <a:rPr lang="el-GR" sz="3600" dirty="0" smtClean="0"/>
              <a:t>Στάση </a:t>
            </a:r>
            <a:r>
              <a:rPr lang="el-GR" sz="3200" b="0" dirty="0" smtClean="0"/>
              <a:t>2/2</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74</a:t>
            </a:fld>
            <a:endParaRPr lang="el-GR"/>
          </a:p>
        </p:txBody>
      </p:sp>
      <p:grpSp>
        <p:nvGrpSpPr>
          <p:cNvPr id="5" name="14 - Ομάδα"/>
          <p:cNvGrpSpPr/>
          <p:nvPr/>
        </p:nvGrpSpPr>
        <p:grpSpPr>
          <a:xfrm>
            <a:off x="1115616" y="2132856"/>
            <a:ext cx="2409777" cy="3960440"/>
            <a:chOff x="1115616" y="2132856"/>
            <a:chExt cx="2409777" cy="3960440"/>
          </a:xfrm>
        </p:grpSpPr>
        <p:sp>
          <p:nvSpPr>
            <p:cNvPr id="6" name="5 - Ορθογώνιο"/>
            <p:cNvSpPr/>
            <p:nvPr/>
          </p:nvSpPr>
          <p:spPr>
            <a:xfrm flipH="1" flipV="1">
              <a:off x="2843808" y="2132856"/>
              <a:ext cx="57606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flipH="1" flipV="1">
              <a:off x="1115616" y="2636912"/>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flipH="1" flipV="1">
              <a:off x="2987824" y="4653136"/>
              <a:ext cx="43204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rot="19928074" flipH="1" flipV="1">
              <a:off x="2980372" y="5338724"/>
              <a:ext cx="545021" cy="512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flipH="1" flipV="1">
              <a:off x="1187624" y="2996952"/>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flipH="1" flipV="1">
              <a:off x="1115616" y="3789040"/>
              <a:ext cx="648072"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Ορθογώνιο"/>
            <p:cNvSpPr/>
            <p:nvPr/>
          </p:nvSpPr>
          <p:spPr>
            <a:xfrm flipH="1" flipV="1">
              <a:off x="1115616" y="3284984"/>
              <a:ext cx="207640" cy="56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Ορθογώνιο"/>
            <p:cNvSpPr/>
            <p:nvPr/>
          </p:nvSpPr>
          <p:spPr>
            <a:xfrm flipH="1" flipV="1">
              <a:off x="1475656" y="3789040"/>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6" name="15 - Ορθογώνιο"/>
          <p:cNvSpPr/>
          <p:nvPr/>
        </p:nvSpPr>
        <p:spPr>
          <a:xfrm>
            <a:off x="3526036" y="6338692"/>
            <a:ext cx="1152128" cy="276999"/>
          </a:xfrm>
          <a:prstGeom prst="rect">
            <a:avLst/>
          </a:prstGeom>
        </p:spPr>
        <p:txBody>
          <a:bodyPr wrap="square">
            <a:spAutoFit/>
          </a:bodyPr>
          <a:lstStyle/>
          <a:p>
            <a:pPr algn="ctr"/>
            <a:r>
              <a:rPr lang="en-US" sz="1200" dirty="0" smtClean="0">
                <a:latin typeface="+mn-lt"/>
                <a:hlinkClick r:id="rId2"/>
              </a:rPr>
              <a:t>fixtheneck.com</a:t>
            </a:r>
            <a:endParaRPr lang="el-GR" sz="1200" dirty="0">
              <a:latin typeface="+mn-lt"/>
            </a:endParaRPr>
          </a:p>
        </p:txBody>
      </p:sp>
      <p:sp>
        <p:nvSpPr>
          <p:cNvPr id="20" name="19 - Αστέρι 6 ακτινών"/>
          <p:cNvSpPr/>
          <p:nvPr/>
        </p:nvSpPr>
        <p:spPr>
          <a:xfrm>
            <a:off x="5940152" y="2780927"/>
            <a:ext cx="216024" cy="190819"/>
          </a:xfrm>
          <a:prstGeom prst="star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Αστέρι 6 ακτινών"/>
          <p:cNvSpPr/>
          <p:nvPr/>
        </p:nvSpPr>
        <p:spPr>
          <a:xfrm>
            <a:off x="8316416" y="4941168"/>
            <a:ext cx="216024" cy="216024"/>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Αστέρι 6 ακτινών"/>
          <p:cNvSpPr/>
          <p:nvPr/>
        </p:nvSpPr>
        <p:spPr>
          <a:xfrm>
            <a:off x="6876256" y="3140968"/>
            <a:ext cx="216024" cy="216024"/>
          </a:xfrm>
          <a:prstGeom prst="star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3" name="Picture 4" descr="Kephotic-Lordotic Posture"/>
          <p:cNvPicPr>
            <a:picLocks noChangeAspect="1" noChangeArrowheads="1"/>
          </p:cNvPicPr>
          <p:nvPr/>
        </p:nvPicPr>
        <p:blipFill>
          <a:blip r:embed="rId3" cstate="print"/>
          <a:srcRect l="33063" t="8271" r="36519" b="48501"/>
          <a:stretch>
            <a:fillRect/>
          </a:stretch>
        </p:blipFill>
        <p:spPr bwMode="auto">
          <a:xfrm>
            <a:off x="1115616" y="1052736"/>
            <a:ext cx="2088232" cy="5517232"/>
          </a:xfrm>
          <a:prstGeom prst="rect">
            <a:avLst/>
          </a:prstGeom>
          <a:noFill/>
          <a:ln>
            <a:noFill/>
          </a:ln>
        </p:spPr>
      </p:pic>
      <p:sp>
        <p:nvSpPr>
          <p:cNvPr id="24" name="23 - Έλλειψη"/>
          <p:cNvSpPr/>
          <p:nvPr/>
        </p:nvSpPr>
        <p:spPr>
          <a:xfrm>
            <a:off x="2699792" y="1124744"/>
            <a:ext cx="432048" cy="432048"/>
          </a:xfrm>
          <a:prstGeom prst="ellipse">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l-GR" dirty="0" smtClean="0"/>
              <a:t>Β</a:t>
            </a:r>
            <a:endParaRPr lang="el-GR" dirty="0"/>
          </a:p>
        </p:txBody>
      </p:sp>
      <p:sp>
        <p:nvSpPr>
          <p:cNvPr id="26" name="25 - Ορθογώνιο"/>
          <p:cNvSpPr/>
          <p:nvPr/>
        </p:nvSpPr>
        <p:spPr>
          <a:xfrm rot="19729185">
            <a:off x="2672449" y="2014057"/>
            <a:ext cx="66490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26 - Ορθογώνιο"/>
          <p:cNvSpPr/>
          <p:nvPr/>
        </p:nvSpPr>
        <p:spPr>
          <a:xfrm>
            <a:off x="2771800" y="4581128"/>
            <a:ext cx="566017"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Ορθογώνιο"/>
          <p:cNvSpPr/>
          <p:nvPr/>
        </p:nvSpPr>
        <p:spPr>
          <a:xfrm>
            <a:off x="1115616" y="2780928"/>
            <a:ext cx="631759"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rot="1415370">
            <a:off x="970688" y="3370470"/>
            <a:ext cx="566017" cy="66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29 - Ορθογώνιο"/>
          <p:cNvSpPr/>
          <p:nvPr/>
        </p:nvSpPr>
        <p:spPr>
          <a:xfrm rot="20405200">
            <a:off x="3014885" y="3001465"/>
            <a:ext cx="285417" cy="63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30 - Ορθογώνιο"/>
          <p:cNvSpPr/>
          <p:nvPr/>
        </p:nvSpPr>
        <p:spPr>
          <a:xfrm>
            <a:off x="683568" y="980728"/>
            <a:ext cx="2880320" cy="56166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32 - Ορθογώνιο"/>
          <p:cNvSpPr/>
          <p:nvPr/>
        </p:nvSpPr>
        <p:spPr>
          <a:xfrm>
            <a:off x="827584" y="1412776"/>
            <a:ext cx="1224136" cy="576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sz="1600" dirty="0" smtClean="0">
                <a:solidFill>
                  <a:schemeClr val="tx1"/>
                </a:solidFill>
              </a:rPr>
              <a:t>Κεφάλι εμπρός</a:t>
            </a:r>
            <a:endParaRPr lang="el-GR" sz="1600" dirty="0">
              <a:solidFill>
                <a:schemeClr val="tx1"/>
              </a:solidFill>
            </a:endParaRPr>
          </a:p>
        </p:txBody>
      </p:sp>
      <p:sp>
        <p:nvSpPr>
          <p:cNvPr id="32" name="31 - Ορθογώνιο"/>
          <p:cNvSpPr/>
          <p:nvPr/>
        </p:nvSpPr>
        <p:spPr>
          <a:xfrm rot="19729185">
            <a:off x="2821960" y="5271836"/>
            <a:ext cx="445206" cy="87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2 - Θέση περιεχομένου"/>
          <p:cNvSpPr>
            <a:spLocks noGrp="1"/>
          </p:cNvSpPr>
          <p:nvPr>
            <p:ph idx="1"/>
          </p:nvPr>
        </p:nvSpPr>
        <p:spPr>
          <a:xfrm>
            <a:off x="3995936" y="980728"/>
            <a:ext cx="4968552" cy="5472608"/>
          </a:xfrm>
        </p:spPr>
        <p:txBody>
          <a:bodyPr>
            <a:noAutofit/>
          </a:bodyPr>
          <a:lstStyle/>
          <a:p>
            <a:pPr>
              <a:buFont typeface="Wingdings" pitchFamily="2" charset="2"/>
              <a:buChar char="§"/>
            </a:pPr>
            <a:r>
              <a:rPr lang="el-GR" dirty="0" smtClean="0"/>
              <a:t>Αδύνατοι:                                                       </a:t>
            </a:r>
            <a:r>
              <a:rPr lang="el-GR" b="1" dirty="0" smtClean="0"/>
              <a:t>Καμπτήρες </a:t>
            </a:r>
            <a:r>
              <a:rPr lang="el-GR" dirty="0" smtClean="0"/>
              <a:t>αυχενικής μοίρας.                  </a:t>
            </a:r>
            <a:r>
              <a:rPr lang="el-GR" b="1" dirty="0" err="1" smtClean="0"/>
              <a:t>Εκτείνοντες</a:t>
            </a:r>
            <a:r>
              <a:rPr lang="el-GR" dirty="0" smtClean="0"/>
              <a:t> ανώτερης θωρακικής     μοίρας                                                             </a:t>
            </a:r>
            <a:r>
              <a:rPr lang="el-GR" b="1" dirty="0" smtClean="0"/>
              <a:t>Κοιλιακοί </a:t>
            </a:r>
            <a:r>
              <a:rPr lang="el-GR" dirty="0" smtClean="0"/>
              <a:t> [     ],</a:t>
            </a:r>
            <a:r>
              <a:rPr lang="el-GR" dirty="0" err="1" smtClean="0"/>
              <a:t>διατεταμένοι</a:t>
            </a:r>
            <a:r>
              <a:rPr lang="el-GR" dirty="0" smtClean="0"/>
              <a:t>.                  </a:t>
            </a:r>
            <a:r>
              <a:rPr lang="el-GR" b="1" dirty="0" smtClean="0"/>
              <a:t>Ορθός Κοιλιακός  </a:t>
            </a:r>
            <a:r>
              <a:rPr lang="el-GR" dirty="0" smtClean="0"/>
              <a:t>[     ].  </a:t>
            </a:r>
          </a:p>
          <a:p>
            <a:pPr>
              <a:buFont typeface="Wingdings" pitchFamily="2" charset="2"/>
              <a:buChar char="§"/>
            </a:pPr>
            <a:r>
              <a:rPr lang="el-GR" dirty="0" smtClean="0"/>
              <a:t>Αυξημένη τάση:                                            </a:t>
            </a:r>
            <a:r>
              <a:rPr lang="el-GR" b="1" dirty="0" err="1" smtClean="0"/>
              <a:t>Εκτείνοντες</a:t>
            </a:r>
            <a:r>
              <a:rPr lang="el-GR" b="1" dirty="0" smtClean="0"/>
              <a:t>  </a:t>
            </a:r>
            <a:r>
              <a:rPr lang="el-GR" dirty="0" smtClean="0"/>
              <a:t>αυχενικής μοίρας,    </a:t>
            </a:r>
            <a:r>
              <a:rPr lang="el-GR" dirty="0" err="1" smtClean="0"/>
              <a:t>βραχυσμένοι</a:t>
            </a:r>
            <a:r>
              <a:rPr lang="el-GR" dirty="0" smtClean="0"/>
              <a:t>.                                                </a:t>
            </a:r>
            <a:r>
              <a:rPr lang="el-GR" b="1" dirty="0" err="1" smtClean="0"/>
              <a:t>Εκτείνοντες</a:t>
            </a:r>
            <a:r>
              <a:rPr lang="el-GR" b="1" dirty="0" smtClean="0"/>
              <a:t> </a:t>
            </a:r>
            <a:r>
              <a:rPr lang="el-GR" dirty="0" smtClean="0"/>
              <a:t>οσφυϊκής μοίρας,[    ] δυνατοί και ευαίσθητοι.                                              </a:t>
            </a:r>
            <a:r>
              <a:rPr lang="el-GR" b="1" dirty="0" smtClean="0"/>
              <a:t>Μύες</a:t>
            </a:r>
            <a:r>
              <a:rPr lang="el-GR" dirty="0" smtClean="0"/>
              <a:t> πρόσθιας επιφάνειας του </a:t>
            </a:r>
            <a:r>
              <a:rPr lang="el-GR" b="1" dirty="0" smtClean="0"/>
              <a:t>θώρακα.</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err="1" smtClean="0"/>
              <a:t>Υπερ</a:t>
            </a:r>
            <a:r>
              <a:rPr lang="el-GR" sz="3600" dirty="0" smtClean="0"/>
              <a:t>-λόρδωση</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75</a:t>
            </a:fld>
            <a:endParaRPr lang="el-GR"/>
          </a:p>
        </p:txBody>
      </p:sp>
      <p:pic>
        <p:nvPicPr>
          <p:cNvPr id="5" name="Picture 2" descr="1. EXAGGERATED LORDOSIS&#10;• Abnormal exaggeration of lumbar curve&#10;• Weakened abdominal muscles&#10;• Tight hip flexors, tensor f..."/>
          <p:cNvPicPr>
            <a:picLocks noGrp="1" noChangeAspect="1" noChangeArrowheads="1"/>
          </p:cNvPicPr>
          <p:nvPr>
            <p:ph idx="1"/>
          </p:nvPr>
        </p:nvPicPr>
        <p:blipFill>
          <a:blip r:embed="rId2" cstate="print"/>
          <a:srcRect l="84131" t="4411" r="-883" b="2806"/>
          <a:stretch>
            <a:fillRect/>
          </a:stretch>
        </p:blipFill>
        <p:spPr bwMode="auto">
          <a:xfrm>
            <a:off x="467544" y="1169092"/>
            <a:ext cx="1368152" cy="5688908"/>
          </a:xfrm>
          <a:prstGeom prst="rect">
            <a:avLst/>
          </a:prstGeom>
          <a:noFill/>
        </p:spPr>
      </p:pic>
      <p:sp>
        <p:nvSpPr>
          <p:cNvPr id="7" name="2 - Θέση περιεχομένου"/>
          <p:cNvSpPr txBox="1">
            <a:spLocks/>
          </p:cNvSpPr>
          <p:nvPr/>
        </p:nvSpPr>
        <p:spPr>
          <a:xfrm>
            <a:off x="1979712" y="980728"/>
            <a:ext cx="5472608" cy="5112568"/>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Υπερβολική λόρδωση.</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lang="el-GR" sz="2400" dirty="0" smtClean="0">
                <a:latin typeface="+mn-lt"/>
              </a:rPr>
              <a:t>Μικρή υπερέκταση στα γόνατα.</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Αδύναμοι κοιλιακοί.</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Αυξημένη τάση σε: καμπτήρες ισχίου, τείνοντα την πλατεία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περιτονία</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εκτείνοντες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οσφυϊκή μοίρα.</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Συμπιεστικές δυνάμεις στους οπίσθιους παράγοντες.</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v"/>
              <a:tabLst/>
              <a:defRPr/>
            </a:pPr>
            <a:r>
              <a:rPr lang="el-GR" sz="2400" dirty="0" smtClean="0">
                <a:latin typeface="+mn-lt"/>
              </a:rPr>
              <a:t>Ό</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λοι</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οι παραπάνω παράγοντες προδιαθέτουν σε πόνο στην οσφυϊκή μοίρα.</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4" descr="http://fixtheneck.com/images/hip_posture-sm.jpg"/>
          <p:cNvPicPr>
            <a:picLocks noChangeAspect="1" noChangeArrowheads="1"/>
          </p:cNvPicPr>
          <p:nvPr/>
        </p:nvPicPr>
        <p:blipFill>
          <a:blip r:embed="rId3" cstate="print"/>
          <a:srcRect l="1920" t="12549" r="84640" b="20394"/>
          <a:stretch>
            <a:fillRect/>
          </a:stretch>
        </p:blipFill>
        <p:spPr bwMode="auto">
          <a:xfrm>
            <a:off x="7164288" y="1052736"/>
            <a:ext cx="1152128" cy="3517967"/>
          </a:xfrm>
          <a:prstGeom prst="rect">
            <a:avLst/>
          </a:prstGeom>
          <a:noFill/>
        </p:spPr>
      </p:pic>
      <p:sp>
        <p:nvSpPr>
          <p:cNvPr id="9" name="8 - Ορθογώνιο"/>
          <p:cNvSpPr/>
          <p:nvPr/>
        </p:nvSpPr>
        <p:spPr>
          <a:xfrm>
            <a:off x="7452320" y="4653135"/>
            <a:ext cx="1152128" cy="276999"/>
          </a:xfrm>
          <a:prstGeom prst="rect">
            <a:avLst/>
          </a:prstGeom>
        </p:spPr>
        <p:txBody>
          <a:bodyPr wrap="square">
            <a:spAutoFit/>
          </a:bodyPr>
          <a:lstStyle/>
          <a:p>
            <a:pPr algn="ctr"/>
            <a:r>
              <a:rPr lang="en-US" sz="1200" dirty="0" smtClean="0">
                <a:latin typeface="+mn-lt"/>
                <a:hlinkClick r:id="rId4"/>
              </a:rPr>
              <a:t>fixtheneck.com</a:t>
            </a:r>
            <a:endParaRPr lang="el-GR" sz="1200" dirty="0">
              <a:latin typeface="+mn-lt"/>
            </a:endParaRPr>
          </a:p>
        </p:txBody>
      </p:sp>
      <p:sp>
        <p:nvSpPr>
          <p:cNvPr id="10" name="9 - Ορθογώνιο"/>
          <p:cNvSpPr/>
          <p:nvPr/>
        </p:nvSpPr>
        <p:spPr>
          <a:xfrm>
            <a:off x="1547664" y="6381328"/>
            <a:ext cx="1296144" cy="276999"/>
          </a:xfrm>
          <a:prstGeom prst="rect">
            <a:avLst/>
          </a:prstGeom>
        </p:spPr>
        <p:txBody>
          <a:bodyPr wrap="square">
            <a:spAutoFit/>
          </a:bodyPr>
          <a:lstStyle/>
          <a:p>
            <a:pPr algn="ctr"/>
            <a:r>
              <a:rPr lang="en-US" sz="1200" dirty="0" smtClean="0">
                <a:latin typeface="+mn-lt"/>
                <a:hlinkClick r:id="rId5"/>
              </a:rPr>
              <a:t>slideshare.net</a:t>
            </a:r>
            <a:endParaRPr lang="el-GR" sz="1200" dirty="0">
              <a:latin typeface="+mn-l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648072"/>
          </a:xfrm>
        </p:spPr>
        <p:txBody>
          <a:bodyPr>
            <a:normAutofit fontScale="90000"/>
          </a:bodyPr>
          <a:lstStyle/>
          <a:p>
            <a:r>
              <a:rPr lang="en-US" dirty="0" smtClean="0"/>
              <a:t>Sway back</a:t>
            </a:r>
            <a:endParaRPr lang="el-GR" dirty="0"/>
          </a:p>
        </p:txBody>
      </p:sp>
      <p:sp>
        <p:nvSpPr>
          <p:cNvPr id="3" name="2 - Θέση περιεχομένου"/>
          <p:cNvSpPr>
            <a:spLocks noGrp="1"/>
          </p:cNvSpPr>
          <p:nvPr>
            <p:ph idx="1"/>
          </p:nvPr>
        </p:nvSpPr>
        <p:spPr>
          <a:xfrm>
            <a:off x="539552" y="1124744"/>
            <a:ext cx="5940660" cy="5544616"/>
          </a:xfrm>
        </p:spPr>
        <p:txBody>
          <a:bodyPr>
            <a:noAutofit/>
          </a:bodyPr>
          <a:lstStyle/>
          <a:p>
            <a:r>
              <a:rPr lang="el-GR" sz="2300" dirty="0" smtClean="0"/>
              <a:t>Αυξημένο </a:t>
            </a:r>
            <a:r>
              <a:rPr lang="el-GR" sz="2300" dirty="0" err="1" smtClean="0"/>
              <a:t>λορδωτικό</a:t>
            </a:r>
            <a:r>
              <a:rPr lang="el-GR" sz="2300" dirty="0" smtClean="0"/>
              <a:t> και κυφωτικό κύρτωμα.</a:t>
            </a:r>
          </a:p>
          <a:p>
            <a:r>
              <a:rPr lang="el-GR" sz="2300" dirty="0" smtClean="0"/>
              <a:t>Αδυναμία στους κατώτερους </a:t>
            </a:r>
            <a:r>
              <a:rPr lang="el-GR" sz="2300" dirty="0" err="1" smtClean="0"/>
              <a:t>εκτείνοντες</a:t>
            </a:r>
            <a:r>
              <a:rPr lang="el-GR" sz="2300" dirty="0" smtClean="0"/>
              <a:t> θωρακικής μοίρας, τους κοιλιακούς, και τους καμπτήρες ισχίου.</a:t>
            </a:r>
          </a:p>
          <a:p>
            <a:r>
              <a:rPr lang="el-GR" sz="2300" dirty="0" smtClean="0"/>
              <a:t>Αυξημένη τάση στους </a:t>
            </a:r>
            <a:r>
              <a:rPr lang="el-GR" sz="2300" dirty="0" err="1" smtClean="0"/>
              <a:t>εκτείνοντες</a:t>
            </a:r>
            <a:r>
              <a:rPr lang="el-GR" sz="2300" dirty="0" smtClean="0"/>
              <a:t> του ισχίου, τους </a:t>
            </a:r>
            <a:r>
              <a:rPr lang="el-GR" sz="2300" dirty="0" err="1" smtClean="0"/>
              <a:t>εκτείνοντες</a:t>
            </a:r>
            <a:r>
              <a:rPr lang="el-GR" sz="2300" dirty="0" smtClean="0"/>
              <a:t> της κατώτερης οσφυϊκής μοίρας, τους ανώτερους κοιλιακούς.</a:t>
            </a:r>
          </a:p>
          <a:p>
            <a:r>
              <a:rPr lang="el-GR" sz="2300" dirty="0" smtClean="0"/>
              <a:t>Υπερέκταση στα ισχία και τα γόνατα.</a:t>
            </a:r>
          </a:p>
          <a:p>
            <a:r>
              <a:rPr lang="el-GR" sz="2300" dirty="0" smtClean="0"/>
              <a:t>Μετατόπιση του κορμού πίσω.</a:t>
            </a:r>
          </a:p>
          <a:p>
            <a:r>
              <a:rPr lang="el-GR" sz="2300" dirty="0" smtClean="0"/>
              <a:t>Μετατόπιση της λεκάνης εμπρός και </a:t>
            </a:r>
          </a:p>
          <a:p>
            <a:pPr marL="358775" indent="0">
              <a:spcBef>
                <a:spcPts val="0"/>
              </a:spcBef>
              <a:buNone/>
            </a:pPr>
            <a:r>
              <a:rPr lang="el-GR" sz="2300" dirty="0" smtClean="0"/>
              <a:t>στροφή πίσω.</a:t>
            </a:r>
            <a:endParaRPr lang="el-GR" sz="23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76</a:t>
            </a:fld>
            <a:endParaRPr lang="el-GR"/>
          </a:p>
        </p:txBody>
      </p:sp>
      <p:pic>
        <p:nvPicPr>
          <p:cNvPr id="7" name="Picture 4" descr="http://fixtheneck.com/images/hip_posture-sm.jpg"/>
          <p:cNvPicPr>
            <a:picLocks noChangeAspect="1" noChangeArrowheads="1"/>
          </p:cNvPicPr>
          <p:nvPr/>
        </p:nvPicPr>
        <p:blipFill>
          <a:blip r:embed="rId2" cstate="print"/>
          <a:srcRect l="53716" t="12549" r="27740" b="21512"/>
          <a:stretch>
            <a:fillRect/>
          </a:stretch>
        </p:blipFill>
        <p:spPr bwMode="auto">
          <a:xfrm>
            <a:off x="7020272" y="836712"/>
            <a:ext cx="1800200" cy="3816424"/>
          </a:xfrm>
          <a:prstGeom prst="rect">
            <a:avLst/>
          </a:prstGeom>
          <a:noFill/>
          <a:ln>
            <a:noFill/>
          </a:ln>
        </p:spPr>
      </p:pic>
      <p:sp>
        <p:nvSpPr>
          <p:cNvPr id="16" name="15 - Έλλειψη"/>
          <p:cNvSpPr/>
          <p:nvPr/>
        </p:nvSpPr>
        <p:spPr>
          <a:xfrm>
            <a:off x="6948264" y="4149080"/>
            <a:ext cx="432048"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Έλλειψη"/>
          <p:cNvSpPr/>
          <p:nvPr/>
        </p:nvSpPr>
        <p:spPr>
          <a:xfrm>
            <a:off x="8999984" y="5157192"/>
            <a:ext cx="144016"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Έλλειψη"/>
          <p:cNvSpPr/>
          <p:nvPr/>
        </p:nvSpPr>
        <p:spPr>
          <a:xfrm>
            <a:off x="8244408" y="3573016"/>
            <a:ext cx="899592" cy="432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Ορθογώνιο"/>
          <p:cNvSpPr/>
          <p:nvPr/>
        </p:nvSpPr>
        <p:spPr>
          <a:xfrm>
            <a:off x="8244408" y="1988840"/>
            <a:ext cx="576064"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 </a:t>
            </a:r>
            <a:endParaRPr lang="el-GR" sz="1600" dirty="0" smtClean="0">
              <a:solidFill>
                <a:schemeClr val="tx1"/>
              </a:solidFill>
            </a:endParaRPr>
          </a:p>
        </p:txBody>
      </p:sp>
      <p:sp>
        <p:nvSpPr>
          <p:cNvPr id="23" name="22 - Έλλειψη"/>
          <p:cNvSpPr/>
          <p:nvPr/>
        </p:nvSpPr>
        <p:spPr>
          <a:xfrm>
            <a:off x="8676456" y="764704"/>
            <a:ext cx="144016"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6" name="Picture 8" descr="http://www.gutierrezchiropractic.com/wp-content/uploads/2014/08/swayback-drawing-200-300.jpg"/>
          <p:cNvPicPr>
            <a:picLocks noChangeAspect="1" noChangeArrowheads="1"/>
          </p:cNvPicPr>
          <p:nvPr/>
        </p:nvPicPr>
        <p:blipFill>
          <a:blip r:embed="rId3" cstate="print"/>
          <a:srcRect/>
          <a:stretch>
            <a:fillRect/>
          </a:stretch>
        </p:blipFill>
        <p:spPr bwMode="auto">
          <a:xfrm>
            <a:off x="5724128" y="4293096"/>
            <a:ext cx="3132348" cy="2088232"/>
          </a:xfrm>
          <a:prstGeom prst="rect">
            <a:avLst/>
          </a:prstGeom>
          <a:noFill/>
          <a:ln>
            <a:solidFill>
              <a:schemeClr val="accent3">
                <a:lumMod val="50000"/>
              </a:schemeClr>
            </a:solidFill>
          </a:ln>
        </p:spPr>
      </p:pic>
      <p:sp>
        <p:nvSpPr>
          <p:cNvPr id="29" name="28 - Ορθογώνιο"/>
          <p:cNvSpPr/>
          <p:nvPr/>
        </p:nvSpPr>
        <p:spPr>
          <a:xfrm>
            <a:off x="6300192" y="6371070"/>
            <a:ext cx="2160240" cy="276999"/>
          </a:xfrm>
          <a:prstGeom prst="rect">
            <a:avLst/>
          </a:prstGeom>
        </p:spPr>
        <p:txBody>
          <a:bodyPr wrap="square">
            <a:spAutoFit/>
          </a:bodyPr>
          <a:lstStyle/>
          <a:p>
            <a:pPr algn="ctr"/>
            <a:r>
              <a:rPr lang="en-US" sz="1200" dirty="0" smtClean="0">
                <a:latin typeface="+mn-lt"/>
                <a:hlinkClick r:id="rId4"/>
              </a:rPr>
              <a:t>gutierrezchiropractic.com</a:t>
            </a:r>
            <a:endParaRPr lang="el-GR" sz="1200" dirty="0">
              <a:latin typeface="+mn-lt"/>
            </a:endParaRPr>
          </a:p>
        </p:txBody>
      </p:sp>
      <p:sp>
        <p:nvSpPr>
          <p:cNvPr id="15" name="14 - Ορθογώνιο"/>
          <p:cNvSpPr/>
          <p:nvPr/>
        </p:nvSpPr>
        <p:spPr>
          <a:xfrm>
            <a:off x="6876256" y="2276872"/>
            <a:ext cx="323528" cy="33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Ορθογώνιο"/>
          <p:cNvSpPr/>
          <p:nvPr/>
        </p:nvSpPr>
        <p:spPr>
          <a:xfrm>
            <a:off x="6948264" y="2852936"/>
            <a:ext cx="323528" cy="26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5292080" y="2564904"/>
            <a:ext cx="1800200" cy="288032"/>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dirty="0" smtClean="0">
                <a:solidFill>
                  <a:schemeClr val="tx1"/>
                </a:solidFill>
              </a:rPr>
              <a:t> </a:t>
            </a:r>
            <a:r>
              <a:rPr lang="el-GR" sz="1600" dirty="0" smtClean="0">
                <a:solidFill>
                  <a:schemeClr val="tx1"/>
                </a:solidFill>
              </a:rPr>
              <a:t>Άρθρωση ισχίου</a:t>
            </a:r>
          </a:p>
        </p:txBody>
      </p:sp>
      <p:sp>
        <p:nvSpPr>
          <p:cNvPr id="21" name="20 - Έλλειψη"/>
          <p:cNvSpPr/>
          <p:nvPr/>
        </p:nvSpPr>
        <p:spPr>
          <a:xfrm flipH="1">
            <a:off x="8532440" y="1124744"/>
            <a:ext cx="611560"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8 - Ορθογώνιο"/>
          <p:cNvSpPr/>
          <p:nvPr/>
        </p:nvSpPr>
        <p:spPr>
          <a:xfrm>
            <a:off x="6404218" y="3728065"/>
            <a:ext cx="1152128" cy="276999"/>
          </a:xfrm>
          <a:prstGeom prst="rect">
            <a:avLst/>
          </a:prstGeom>
        </p:spPr>
        <p:txBody>
          <a:bodyPr wrap="square">
            <a:spAutoFit/>
          </a:bodyPr>
          <a:lstStyle/>
          <a:p>
            <a:pPr algn="ctr"/>
            <a:r>
              <a:rPr lang="en-US" sz="1200" dirty="0" smtClean="0">
                <a:latin typeface="+mn-lt"/>
                <a:hlinkClick r:id="rId5"/>
              </a:rPr>
              <a:t>fixtheneck.com</a:t>
            </a:r>
            <a:endParaRPr lang="el-GR" sz="1200" dirty="0">
              <a:latin typeface="+mn-l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Επίπεδη Ράχη</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77</a:t>
            </a:fld>
            <a:endParaRPr lang="el-GR"/>
          </a:p>
        </p:txBody>
      </p:sp>
      <p:pic>
        <p:nvPicPr>
          <p:cNvPr id="5" name="Picture 6" descr="3. FLAT BACK POSTURE&#10;• Relative decrease in lumbar lordosis (20°),&#10;• COG shifts anterior to lumbar spine and&#10;hips&#10;61&#10; "/>
          <p:cNvPicPr>
            <a:picLocks noGrp="1" noChangeAspect="1" noChangeArrowheads="1"/>
          </p:cNvPicPr>
          <p:nvPr>
            <p:ph idx="1"/>
          </p:nvPr>
        </p:nvPicPr>
        <p:blipFill>
          <a:blip r:embed="rId2" cstate="print"/>
          <a:srcRect l="84130" t="1578"/>
          <a:stretch>
            <a:fillRect/>
          </a:stretch>
        </p:blipFill>
        <p:spPr bwMode="auto">
          <a:xfrm>
            <a:off x="539552" y="1052736"/>
            <a:ext cx="1180406" cy="5496343"/>
          </a:xfrm>
          <a:prstGeom prst="rect">
            <a:avLst/>
          </a:prstGeom>
          <a:noFill/>
        </p:spPr>
      </p:pic>
      <p:sp>
        <p:nvSpPr>
          <p:cNvPr id="6" name="2 - Θέση περιεχομένου"/>
          <p:cNvSpPr txBox="1">
            <a:spLocks/>
          </p:cNvSpPr>
          <p:nvPr/>
        </p:nvSpPr>
        <p:spPr>
          <a:xfrm>
            <a:off x="2123728" y="1268760"/>
            <a:ext cx="4392488" cy="453650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Ø"/>
              <a:tabLst/>
              <a:defRPr/>
            </a:pPr>
            <a:r>
              <a:rPr lang="el-GR" sz="2400" dirty="0" smtClean="0">
                <a:latin typeface="+mn-lt"/>
              </a:rPr>
              <a:t>Σχετική μείωση της </a:t>
            </a:r>
            <a:r>
              <a:rPr lang="el-GR" sz="2400" dirty="0" err="1" smtClean="0">
                <a:latin typeface="+mn-lt"/>
              </a:rPr>
              <a:t>οσφυικής</a:t>
            </a:r>
            <a:r>
              <a:rPr lang="el-GR" sz="2400" dirty="0" smtClean="0">
                <a:latin typeface="+mn-lt"/>
              </a:rPr>
              <a:t> λόρδωσης.</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Το κέντρο</a:t>
            </a:r>
            <a:r>
              <a:rPr kumimoji="0" lang="el-GR" sz="2400" b="0" i="0" u="none" strike="noStrike" kern="1200" cap="none" spc="0" normalizeH="0" noProof="0" dirty="0" smtClean="0">
                <a:ln>
                  <a:noFill/>
                </a:ln>
                <a:solidFill>
                  <a:schemeClr val="tx1"/>
                </a:solidFill>
                <a:effectLst/>
                <a:uLnTx/>
                <a:uFillTx/>
                <a:latin typeface="+mn-lt"/>
                <a:ea typeface="+mn-ea"/>
                <a:cs typeface="+mn-cs"/>
              </a:rPr>
              <a:t> μάζας </a:t>
            </a:r>
            <a:r>
              <a:rPr lang="el-GR" sz="2400" dirty="0" err="1" smtClean="0">
                <a:latin typeface="+mn-lt"/>
              </a:rPr>
              <a:t>μ</a:t>
            </a:r>
            <a:r>
              <a:rPr kumimoji="0" lang="el-GR" sz="2400" b="0" i="0" u="none" strike="noStrike" kern="1200" cap="none" spc="0" normalizeH="0" noProof="0" dirty="0" err="1" smtClean="0">
                <a:ln>
                  <a:noFill/>
                </a:ln>
                <a:solidFill>
                  <a:schemeClr val="tx1"/>
                </a:solidFill>
                <a:effectLst/>
                <a:uLnTx/>
                <a:uFillTx/>
                <a:latin typeface="+mn-lt"/>
                <a:ea typeface="+mn-ea"/>
                <a:cs typeface="+mn-cs"/>
              </a:rPr>
              <a:t>ετατοπίζεται</a:t>
            </a:r>
            <a:r>
              <a:rPr kumimoji="0" lang="el-GR" sz="2400" b="0" i="0" u="none" strike="noStrike" kern="1200" cap="none" spc="0" normalizeH="0" noProof="0" dirty="0" smtClean="0">
                <a:ln>
                  <a:noFill/>
                </a:ln>
                <a:solidFill>
                  <a:schemeClr val="tx1"/>
                </a:solidFill>
                <a:effectLst/>
                <a:uLnTx/>
                <a:uFillTx/>
                <a:latin typeface="+mn-lt"/>
                <a:ea typeface="+mn-ea"/>
                <a:cs typeface="+mn-cs"/>
              </a:rPr>
              <a:t> εμπρός.</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Ø"/>
              <a:tabLst/>
              <a:defRPr/>
            </a:pPr>
            <a:r>
              <a:rPr lang="el-GR" sz="2400" baseline="0" dirty="0" smtClean="0">
                <a:latin typeface="+mn-lt"/>
              </a:rPr>
              <a:t>Οπίσθια κλίση της λεκάνης, και </a:t>
            </a:r>
            <a:r>
              <a:rPr lang="el-GR" sz="2400" baseline="0" dirty="0" err="1" smtClean="0">
                <a:latin typeface="+mn-lt"/>
              </a:rPr>
              <a:t>ευθειασμός</a:t>
            </a:r>
            <a:r>
              <a:rPr lang="el-GR" sz="2400" baseline="0" dirty="0" smtClean="0">
                <a:latin typeface="+mn-lt"/>
              </a:rPr>
              <a:t> της οσφυϊκής</a:t>
            </a:r>
            <a:r>
              <a:rPr lang="el-GR" sz="2400" dirty="0" smtClean="0">
                <a:latin typeface="+mn-lt"/>
              </a:rPr>
              <a:t> μοίρας .</a:t>
            </a:r>
            <a:r>
              <a:rPr lang="el-GR" sz="2400" baseline="0" dirty="0" smtClean="0">
                <a:latin typeface="+mn-lt"/>
              </a:rPr>
              <a:t> </a:t>
            </a:r>
          </a:p>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Ø"/>
              <a:tabLst/>
              <a:defRPr/>
            </a:pPr>
            <a:r>
              <a:rPr lang="el-GR" sz="2400" dirty="0" smtClean="0">
                <a:latin typeface="+mn-lt"/>
              </a:rPr>
              <a:t>Υπερέκταση σε ισχία και γόνατα.</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4" descr="http://fixtheneck.com/images/hip_posture-sm.jpg"/>
          <p:cNvPicPr>
            <a:picLocks noChangeAspect="1" noChangeArrowheads="1"/>
          </p:cNvPicPr>
          <p:nvPr/>
        </p:nvPicPr>
        <p:blipFill>
          <a:blip r:embed="rId3" cstate="print"/>
          <a:srcRect l="28753" t="12549" r="58395" b="20244"/>
          <a:stretch>
            <a:fillRect/>
          </a:stretch>
        </p:blipFill>
        <p:spPr bwMode="auto">
          <a:xfrm>
            <a:off x="6948264" y="966346"/>
            <a:ext cx="1440160" cy="4489911"/>
          </a:xfrm>
          <a:prstGeom prst="rect">
            <a:avLst/>
          </a:prstGeom>
          <a:noFill/>
        </p:spPr>
      </p:pic>
      <p:sp>
        <p:nvSpPr>
          <p:cNvPr id="9" name="8 - Ορθογώνιο"/>
          <p:cNvSpPr/>
          <p:nvPr/>
        </p:nvSpPr>
        <p:spPr>
          <a:xfrm>
            <a:off x="1763688" y="6165304"/>
            <a:ext cx="1224136" cy="276999"/>
          </a:xfrm>
          <a:prstGeom prst="rect">
            <a:avLst/>
          </a:prstGeom>
        </p:spPr>
        <p:txBody>
          <a:bodyPr wrap="square">
            <a:spAutoFit/>
          </a:bodyPr>
          <a:lstStyle/>
          <a:p>
            <a:pPr algn="ctr"/>
            <a:r>
              <a:rPr lang="en-US" sz="1200" dirty="0" smtClean="0">
                <a:latin typeface="+mn-lt"/>
                <a:hlinkClick r:id="rId4"/>
              </a:rPr>
              <a:t>slideshare.net</a:t>
            </a:r>
            <a:endParaRPr lang="el-GR" sz="1200" dirty="0">
              <a:latin typeface="+mn-lt"/>
            </a:endParaRPr>
          </a:p>
        </p:txBody>
      </p:sp>
      <p:sp>
        <p:nvSpPr>
          <p:cNvPr id="10" name="8 - Ορθογώνιο"/>
          <p:cNvSpPr/>
          <p:nvPr/>
        </p:nvSpPr>
        <p:spPr>
          <a:xfrm>
            <a:off x="7236296" y="5456257"/>
            <a:ext cx="1152128" cy="276999"/>
          </a:xfrm>
          <a:prstGeom prst="rect">
            <a:avLst/>
          </a:prstGeom>
        </p:spPr>
        <p:txBody>
          <a:bodyPr wrap="square">
            <a:spAutoFit/>
          </a:bodyPr>
          <a:lstStyle/>
          <a:p>
            <a:pPr algn="ctr"/>
            <a:r>
              <a:rPr lang="en-US" sz="1200" dirty="0" smtClean="0">
                <a:latin typeface="+mn-lt"/>
                <a:hlinkClick r:id="rId5"/>
              </a:rPr>
              <a:t>fixtheneck.com</a:t>
            </a:r>
            <a:endParaRPr lang="el-GR" sz="1200" dirty="0">
              <a:latin typeface="+mn-l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Κορμός/Λεκάνη</a:t>
            </a:r>
            <a:endParaRPr lang="el-GR" sz="3600" dirty="0"/>
          </a:p>
        </p:txBody>
      </p:sp>
      <p:sp>
        <p:nvSpPr>
          <p:cNvPr id="3" name="2 - Θέση περιεχομένου"/>
          <p:cNvSpPr>
            <a:spLocks noGrp="1"/>
          </p:cNvSpPr>
          <p:nvPr>
            <p:ph idx="1"/>
          </p:nvPr>
        </p:nvSpPr>
        <p:spPr>
          <a:xfrm>
            <a:off x="5148064" y="980728"/>
            <a:ext cx="3672408" cy="5427984"/>
          </a:xfrm>
        </p:spPr>
        <p:txBody>
          <a:bodyPr>
            <a:noAutofit/>
          </a:bodyPr>
          <a:lstStyle/>
          <a:p>
            <a:r>
              <a:rPr lang="el-GR" dirty="0" smtClean="0"/>
              <a:t>Οι λειτουργικές κινήσεις του κορμού:</a:t>
            </a:r>
          </a:p>
          <a:p>
            <a:pPr lvl="1"/>
            <a:r>
              <a:rPr lang="el-GR" dirty="0" smtClean="0"/>
              <a:t>Εμπλέκουν σε κίνηση διάφορα επίπεδα της σπονδυλικής στήλης.</a:t>
            </a:r>
          </a:p>
          <a:p>
            <a:pPr lvl="1"/>
            <a:r>
              <a:rPr lang="el-GR" dirty="0" smtClean="0"/>
              <a:t>Απαιτούν τη συνεργασία της λεκάνης, αφού είναι σημαντική για την αύξηση της λειτουργικής τροχιάς. </a:t>
            </a:r>
          </a:p>
          <a:p>
            <a:pPr>
              <a:buNone/>
            </a:pP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78</a:t>
            </a:fld>
            <a:endParaRPr lang="el-GR"/>
          </a:p>
        </p:txBody>
      </p:sp>
      <p:pic>
        <p:nvPicPr>
          <p:cNvPr id="5" name="Picture 2" descr="http://3.bp.blogspot.com/-_dx4zJR0epc/UTjw14-bM_I/AAAAAAAAAME/YZjFjnSwH9A/s1600/Capture.JPG"/>
          <p:cNvPicPr>
            <a:picLocks noChangeAspect="1" noChangeArrowheads="1"/>
          </p:cNvPicPr>
          <p:nvPr/>
        </p:nvPicPr>
        <p:blipFill>
          <a:blip r:embed="rId2" cstate="print"/>
          <a:srcRect l="42591" t="3789" r="3339" b="3370"/>
          <a:stretch>
            <a:fillRect/>
          </a:stretch>
        </p:blipFill>
        <p:spPr bwMode="auto">
          <a:xfrm>
            <a:off x="251520" y="1124744"/>
            <a:ext cx="4824536" cy="4680520"/>
          </a:xfrm>
          <a:prstGeom prst="rect">
            <a:avLst/>
          </a:prstGeom>
          <a:noFill/>
          <a:ln w="38100">
            <a:solidFill>
              <a:schemeClr val="accent5">
                <a:lumMod val="50000"/>
              </a:schemeClr>
            </a:solidFill>
          </a:ln>
        </p:spPr>
      </p:pic>
      <p:sp>
        <p:nvSpPr>
          <p:cNvPr id="6" name="2 - Θέση περιεχομένου"/>
          <p:cNvSpPr txBox="1">
            <a:spLocks/>
          </p:cNvSpPr>
          <p:nvPr/>
        </p:nvSpPr>
        <p:spPr>
          <a:xfrm>
            <a:off x="251520" y="5877272"/>
            <a:ext cx="4824536" cy="36004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3"/>
              </a:rPr>
              <a:t>lower-backpain.blogspot.gr</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a:t>Σπονδυλική Στήλη </a:t>
            </a:r>
            <a:r>
              <a:rPr lang="el-GR" sz="3200" b="0" dirty="0" smtClean="0"/>
              <a:t>3/3</a:t>
            </a:r>
            <a:endParaRPr lang="el-GR" dirty="0"/>
          </a:p>
        </p:txBody>
      </p:sp>
      <p:sp>
        <p:nvSpPr>
          <p:cNvPr id="3" name="2 - Θέση περιεχομένου"/>
          <p:cNvSpPr>
            <a:spLocks noGrp="1"/>
          </p:cNvSpPr>
          <p:nvPr>
            <p:ph idx="1"/>
          </p:nvPr>
        </p:nvSpPr>
        <p:spPr>
          <a:xfrm>
            <a:off x="457200" y="1196752"/>
            <a:ext cx="8229600" cy="5184576"/>
          </a:xfrm>
        </p:spPr>
        <p:txBody>
          <a:bodyPr/>
          <a:lstStyle/>
          <a:p>
            <a:r>
              <a:rPr lang="el-GR" dirty="0" smtClean="0"/>
              <a:t>Το πρόσθιο τμήμα περιλαμβάνει:</a:t>
            </a:r>
          </a:p>
          <a:p>
            <a:pPr lvl="1"/>
            <a:r>
              <a:rPr lang="el-GR" dirty="0" smtClean="0"/>
              <a:t>τα σώματα των σπονδύλων,</a:t>
            </a:r>
          </a:p>
          <a:p>
            <a:pPr lvl="1"/>
            <a:r>
              <a:rPr lang="el-GR" dirty="0" smtClean="0"/>
              <a:t>τον μεσοσπονδύλιο δίσκο και</a:t>
            </a:r>
          </a:p>
          <a:p>
            <a:pPr lvl="1"/>
            <a:r>
              <a:rPr lang="el-GR" dirty="0" smtClean="0"/>
              <a:t>τους επιμήκεις συνδέσμους.</a:t>
            </a:r>
          </a:p>
          <a:p>
            <a:r>
              <a:rPr lang="el-GR" dirty="0" smtClean="0"/>
              <a:t> Το οπίσθιο τμήμα περιλαμβάνει:</a:t>
            </a:r>
          </a:p>
          <a:p>
            <a:pPr lvl="1"/>
            <a:r>
              <a:rPr lang="el-GR" dirty="0" smtClean="0"/>
              <a:t>τα τόξα των σπονδύλων, </a:t>
            </a:r>
          </a:p>
          <a:p>
            <a:pPr lvl="1"/>
            <a:r>
              <a:rPr lang="el-GR" dirty="0" smtClean="0"/>
              <a:t>τις εγκάρσιες και τις ακανθώδεις αποφύσεις, </a:t>
            </a:r>
          </a:p>
          <a:p>
            <a:pPr lvl="1"/>
            <a:r>
              <a:rPr lang="el-GR" dirty="0" smtClean="0"/>
              <a:t>τις σπονδυλικές διαρθρώσεις και </a:t>
            </a:r>
          </a:p>
          <a:p>
            <a:pPr lvl="1"/>
            <a:r>
              <a:rPr lang="el-GR" dirty="0" smtClean="0"/>
              <a:t>τους συνδέσμους του συγκεκριμένου τμήματος.</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Κάμψη</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79</a:t>
            </a:fld>
            <a:endParaRPr lang="el-GR"/>
          </a:p>
        </p:txBody>
      </p:sp>
      <p:sp>
        <p:nvSpPr>
          <p:cNvPr id="5" name="2 - Θέση περιεχομένου"/>
          <p:cNvSpPr txBox="1">
            <a:spLocks/>
          </p:cNvSpPr>
          <p:nvPr/>
        </p:nvSpPr>
        <p:spPr>
          <a:xfrm>
            <a:off x="395536" y="1196752"/>
            <a:ext cx="8280920" cy="5040560"/>
          </a:xfrm>
          <a:prstGeom prst="rect">
            <a:avLst/>
          </a:prstGeom>
        </p:spPr>
        <p:txBody>
          <a:bodyPr vert="horz" lIns="91440" tIns="45720" rIns="91440" bIns="45720" rtlCol="0">
            <a:normAutofit/>
          </a:bodyPr>
          <a:lstStyle/>
          <a:p>
            <a:pPr marL="342900" lvl="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Η κάμψη προς τα εμπρός εξελίσσεται σε δύο φάσεις.</a:t>
            </a:r>
          </a:p>
          <a:p>
            <a:pPr marL="342900" lvl="0" indent="-342900" fontAlgn="auto">
              <a:lnSpc>
                <a:spcPct val="112000"/>
              </a:lnSpc>
              <a:spcBef>
                <a:spcPts val="1200"/>
              </a:spcBef>
              <a:spcAft>
                <a:spcPts val="0"/>
              </a:spcAft>
              <a:buFont typeface="Wingdings" panose="05000000000000000000" pitchFamily="2" charset="2"/>
              <a:buChar char="Ø"/>
              <a:defRPr/>
            </a:pPr>
            <a:r>
              <a:rPr lang="el-GR" sz="2400" b="1" dirty="0" smtClean="0">
                <a:latin typeface="+mn-lt"/>
              </a:rPr>
              <a:t>Στις πρώτες 60</a:t>
            </a:r>
            <a:r>
              <a:rPr lang="el-GR" sz="2400" b="1" baseline="30000" dirty="0" smtClean="0">
                <a:latin typeface="+mn-lt"/>
              </a:rPr>
              <a:t>ο</a:t>
            </a:r>
            <a:r>
              <a:rPr lang="el-GR" sz="2400" b="1" dirty="0" smtClean="0">
                <a:latin typeface="+mn-lt"/>
              </a:rPr>
              <a:t> </a:t>
            </a:r>
            <a:r>
              <a:rPr lang="el-GR" sz="2400" dirty="0" smtClean="0">
                <a:latin typeface="+mn-lt"/>
              </a:rPr>
              <a:t>η λεκάνη κλειδώνεται από τους οπίσθιους μύες. Το 70% της κίνησης γίνεται στο </a:t>
            </a:r>
            <a:r>
              <a:rPr lang="el-GR" sz="2400" dirty="0" err="1" smtClean="0">
                <a:latin typeface="+mn-lt"/>
              </a:rPr>
              <a:t>οσφυο</a:t>
            </a:r>
            <a:r>
              <a:rPr lang="el-GR" sz="2400" dirty="0" smtClean="0">
                <a:latin typeface="+mn-lt"/>
              </a:rPr>
              <a:t>-ιερό επίπεδο, το 20% στο ύψος Ο4- Ο5 και το 10% στο Ο1-Ο3 διάστημα. Η κίνηση γίνεται ομαλά με την συνεργασία των </a:t>
            </a:r>
            <a:r>
              <a:rPr lang="el-GR" sz="2400" dirty="0" err="1" smtClean="0">
                <a:latin typeface="+mn-lt"/>
              </a:rPr>
              <a:t>εκτεινόντων</a:t>
            </a:r>
            <a:r>
              <a:rPr lang="el-GR" sz="2400" dirty="0" smtClean="0">
                <a:latin typeface="+mn-lt"/>
              </a:rPr>
              <a:t> της σπονδυλικής στήλης.</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1" i="0" u="none" strike="noStrike" kern="1200" cap="none" spc="0" normalizeH="0" baseline="0" noProof="0" dirty="0" smtClean="0">
                <a:ln>
                  <a:noFill/>
                </a:ln>
                <a:solidFill>
                  <a:schemeClr val="tx1"/>
                </a:solidFill>
                <a:effectLst/>
                <a:uLnTx/>
                <a:uFillTx/>
                <a:latin typeface="+mn-lt"/>
                <a:ea typeface="+mn-ea"/>
                <a:cs typeface="+mn-cs"/>
              </a:rPr>
              <a:t> </a:t>
            </a:r>
            <a:r>
              <a:rPr lang="el-GR" sz="2400" b="1" dirty="0" smtClean="0">
                <a:latin typeface="+mn-lt"/>
              </a:rPr>
              <a:t>Α</a:t>
            </a:r>
            <a:r>
              <a:rPr kumimoji="0" lang="el-GR" sz="2400" b="1" i="0" u="none" strike="noStrike" kern="1200" cap="none" spc="0" normalizeH="0" baseline="0" noProof="0" dirty="0" err="1" smtClean="0">
                <a:ln>
                  <a:noFill/>
                </a:ln>
                <a:solidFill>
                  <a:schemeClr val="tx1"/>
                </a:solidFill>
                <a:effectLst/>
                <a:uLnTx/>
                <a:uFillTx/>
                <a:latin typeface="+mn-lt"/>
                <a:ea typeface="+mn-ea"/>
                <a:cs typeface="+mn-cs"/>
              </a:rPr>
              <a:t>πό</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 60</a:t>
            </a:r>
            <a:r>
              <a:rPr kumimoji="0" lang="el-GR" sz="2400" b="1" i="0" u="none" strike="noStrike" kern="1200" cap="none" spc="0" normalizeH="0" baseline="30000" noProof="0" dirty="0" smtClean="0">
                <a:ln>
                  <a:noFill/>
                </a:ln>
                <a:solidFill>
                  <a:schemeClr val="tx1"/>
                </a:solidFill>
                <a:effectLst/>
                <a:uLnTx/>
                <a:uFillTx/>
                <a:latin typeface="+mn-lt"/>
                <a:ea typeface="+mn-ea"/>
                <a:cs typeface="+mn-cs"/>
              </a:rPr>
              <a:t>ο</a:t>
            </a:r>
            <a:r>
              <a:rPr lang="el-GR" sz="2400" b="1" dirty="0" smtClean="0">
                <a:latin typeface="+mn-lt"/>
              </a:rPr>
              <a:t> </a:t>
            </a:r>
            <a:r>
              <a:rPr kumimoji="0" lang="el-GR" sz="2400" b="1" i="0" u="none" strike="noStrike" kern="1200" cap="none" spc="0" normalizeH="0" baseline="0" noProof="0" dirty="0" smtClean="0">
                <a:ln>
                  <a:noFill/>
                </a:ln>
                <a:solidFill>
                  <a:schemeClr val="tx1"/>
                </a:solidFill>
                <a:effectLst/>
                <a:uLnTx/>
                <a:uFillTx/>
                <a:latin typeface="+mn-lt"/>
                <a:ea typeface="+mn-ea"/>
                <a:cs typeface="+mn-cs"/>
              </a:rPr>
              <a:t>έως 85</a:t>
            </a:r>
            <a:r>
              <a:rPr kumimoji="0" lang="el-GR" sz="2400" b="1" i="0" u="none" strike="noStrike" kern="1200" cap="none" spc="0" normalizeH="0" baseline="30000" noProof="0" dirty="0" smtClean="0">
                <a:ln>
                  <a:noFill/>
                </a:ln>
                <a:solidFill>
                  <a:schemeClr val="tx1"/>
                </a:solidFill>
                <a:effectLst/>
                <a:uLnTx/>
                <a:uFillTx/>
                <a:latin typeface="+mn-lt"/>
                <a:ea typeface="+mn-ea"/>
                <a:cs typeface="+mn-cs"/>
              </a:rPr>
              <a:t>ο</a:t>
            </a:r>
            <a:r>
              <a:rPr kumimoji="0" lang="el-GR" sz="2400" b="1"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noProof="0" dirty="0" smtClean="0">
                <a:ln>
                  <a:noFill/>
                </a:ln>
                <a:solidFill>
                  <a:schemeClr val="tx1"/>
                </a:solidFill>
                <a:effectLst/>
                <a:uLnTx/>
                <a:uFillTx/>
                <a:latin typeface="+mn-lt"/>
                <a:ea typeface="+mn-ea"/>
                <a:cs typeface="+mn-cs"/>
              </a:rPr>
              <a:t>το ισχίο απελευθερώνεται και η λεκάνη στρέφεται εμπρός γύρω από εγκάρσιο άξονα της άρθρωσης του ισχίου. Κοντά στο τέλος της σπονδυλικής κάμψης, η βάση του ιερού ακολουθεί την κίνηση του πέμπτου οσφυϊκού</a:t>
            </a:r>
            <a:r>
              <a:rPr lang="el-GR" sz="2400" noProof="0" dirty="0" smtClean="0">
                <a:latin typeface="+mn-lt"/>
              </a:rPr>
              <a:t> σπονδύλου.</a:t>
            </a:r>
            <a:r>
              <a:rPr kumimoji="0" lang="el-GR" sz="2400" b="0" i="0" u="none" strike="noStrike" kern="1200" cap="none" spc="0" normalizeH="0" noProof="0" dirty="0" smtClean="0">
                <a:ln>
                  <a:noFill/>
                </a:ln>
                <a:solidFill>
                  <a:schemeClr val="tx1"/>
                </a:solidFill>
                <a:effectLst/>
                <a:uLnTx/>
                <a:uFillTx/>
                <a:latin typeface="+mn-lt"/>
                <a:ea typeface="+mn-ea"/>
                <a:cs typeface="+mn-cs"/>
              </a:rPr>
              <a:t> </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Όρθια Θέση </a:t>
            </a:r>
            <a:r>
              <a:rPr lang="el-GR" sz="3200" b="0" dirty="0" smtClean="0"/>
              <a:t>Κάμψη</a:t>
            </a:r>
            <a:r>
              <a:rPr lang="el-GR" dirty="0" smtClean="0"/>
              <a:t> </a:t>
            </a:r>
            <a:r>
              <a:rPr lang="el-GR" sz="3200" b="0" dirty="0" smtClean="0"/>
              <a:t>1/3</a:t>
            </a:r>
            <a:endParaRPr lang="el-GR" sz="3200" b="0" dirty="0"/>
          </a:p>
        </p:txBody>
      </p:sp>
      <p:sp>
        <p:nvSpPr>
          <p:cNvPr id="3" name="2 - Θέση περιεχομένου"/>
          <p:cNvSpPr>
            <a:spLocks noGrp="1"/>
          </p:cNvSpPr>
          <p:nvPr>
            <p:ph idx="1"/>
          </p:nvPr>
        </p:nvSpPr>
        <p:spPr>
          <a:xfrm>
            <a:off x="251520" y="1124744"/>
            <a:ext cx="8352928" cy="5328592"/>
          </a:xfrm>
        </p:spPr>
        <p:txBody>
          <a:bodyPr>
            <a:normAutofit/>
          </a:bodyPr>
          <a:lstStyle/>
          <a:p>
            <a:pPr lvl="0">
              <a:defRPr/>
            </a:pPr>
            <a:r>
              <a:rPr lang="el-GR" dirty="0" smtClean="0"/>
              <a:t>Η κάμψη στον κορμό αρχίζει από τους κοιλιακούς μύες και τη σπονδυλική μοίρα του </a:t>
            </a:r>
            <a:r>
              <a:rPr lang="el-GR" dirty="0" err="1" smtClean="0"/>
              <a:t>ψοΐτη</a:t>
            </a:r>
            <a:r>
              <a:rPr lang="el-GR" dirty="0" smtClean="0"/>
              <a:t> μυός. </a:t>
            </a:r>
          </a:p>
          <a:p>
            <a:pPr lvl="0">
              <a:defRPr/>
            </a:pPr>
            <a:r>
              <a:rPr lang="el-GR" dirty="0" smtClean="0"/>
              <a:t>Το βάρος του άνω κορμού προκαλεί επιπλέον κάμψη, η οποία ελέγχεται από την δραστηριότητα των </a:t>
            </a:r>
            <a:r>
              <a:rPr lang="el-GR" dirty="0" err="1" smtClean="0"/>
              <a:t>εκτεινόντων</a:t>
            </a:r>
            <a:r>
              <a:rPr lang="el-GR" dirty="0" smtClean="0"/>
              <a:t> μυών του κορμού. </a:t>
            </a:r>
          </a:p>
          <a:p>
            <a:pPr lvl="0">
              <a:defRPr/>
            </a:pPr>
            <a:r>
              <a:rPr lang="el-GR" dirty="0" smtClean="0"/>
              <a:t>Όταν ολοκληρωθεί η κάμψη του κορμού έχουν έλθει πλέον οι </a:t>
            </a:r>
            <a:r>
              <a:rPr lang="el-GR" dirty="0" err="1" smtClean="0"/>
              <a:t>εκτείνοντες</a:t>
            </a:r>
            <a:r>
              <a:rPr lang="el-GR" dirty="0" smtClean="0"/>
              <a:t> μύες σε τέλεια διάταση, ο κορμός συγκρατείται παθητικά από τους μύες και τους οπίσθιους συνδέσμους, που είναι επίσης σε διάταση.</a:t>
            </a:r>
          </a:p>
          <a:p>
            <a:pPr lvl="0">
              <a:defRPr/>
            </a:pPr>
            <a:r>
              <a:rPr lang="el-GR" dirty="0" smtClean="0"/>
              <a:t>Από την πλήρη κάμψη στην έκταση συμβαίνει η αντίστροφη διαδικασία.</a:t>
            </a:r>
          </a:p>
          <a:p>
            <a:endParaRPr lang="el-GR" dirty="0" smtClean="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80</a:t>
            </a:fld>
            <a:endParaRPr lang="el-G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Όρθια Θέση </a:t>
            </a:r>
            <a:r>
              <a:rPr lang="el-GR" sz="3200" b="0" dirty="0" smtClean="0"/>
              <a:t>Κάμψη 2/3</a:t>
            </a:r>
            <a:endParaRPr lang="el-GR" sz="3200" b="0" dirty="0"/>
          </a:p>
        </p:txBody>
      </p:sp>
      <p:sp>
        <p:nvSpPr>
          <p:cNvPr id="3" name="2 - Θέση περιεχομένου"/>
          <p:cNvSpPr>
            <a:spLocks noGrp="1"/>
          </p:cNvSpPr>
          <p:nvPr>
            <p:ph idx="1"/>
          </p:nvPr>
        </p:nvSpPr>
        <p:spPr>
          <a:xfrm>
            <a:off x="251520" y="980728"/>
            <a:ext cx="4608512" cy="5544616"/>
          </a:xfrm>
        </p:spPr>
        <p:txBody>
          <a:bodyPr>
            <a:normAutofit lnSpcReduction="10000"/>
          </a:bodyPr>
          <a:lstStyle/>
          <a:p>
            <a:r>
              <a:rPr lang="el-GR" dirty="0" smtClean="0"/>
              <a:t>Οι δυνάμεις που αναπτύσσονται από τους συνδέσμους (καθώς έχουν μικρούς μοχλοβραχίονες, λόγω των «κοντινών» τους προσφύσεων) είναι ιδιαίτερα μεγάλες, εάν δεν γίνει σταθεροποίηση από τους μύες. </a:t>
            </a:r>
          </a:p>
          <a:p>
            <a:r>
              <a:rPr lang="el-GR" dirty="0" smtClean="0"/>
              <a:t>Για να προστατευτούν οι συνδεσμικές κατασκευές πρέπει από την έναρξη της διαδικασίας να ενεργοποιηθούν ως </a:t>
            </a:r>
            <a:r>
              <a:rPr lang="el-GR" dirty="0" err="1" smtClean="0"/>
              <a:t>σταθεροποιοί</a:t>
            </a:r>
            <a:r>
              <a:rPr lang="el-GR" dirty="0" smtClean="0"/>
              <a:t> οι </a:t>
            </a:r>
            <a:r>
              <a:rPr lang="el-GR" dirty="0" err="1" smtClean="0"/>
              <a:t>εκτείνοντες</a:t>
            </a:r>
            <a:r>
              <a:rPr lang="el-GR" dirty="0" smtClean="0"/>
              <a:t> του κορμού.</a:t>
            </a:r>
          </a:p>
          <a:p>
            <a:pPr>
              <a:buNone/>
            </a:pP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81</a:t>
            </a:fld>
            <a:endParaRPr lang="el-GR" dirty="0"/>
          </a:p>
        </p:txBody>
      </p:sp>
      <p:pic>
        <p:nvPicPr>
          <p:cNvPr id="5" name="Picture 2" descr="Αποτέλεσμα εικόνας για safety manual handling at work hip pain"/>
          <p:cNvPicPr>
            <a:picLocks noChangeAspect="1" noChangeArrowheads="1"/>
          </p:cNvPicPr>
          <p:nvPr/>
        </p:nvPicPr>
        <p:blipFill>
          <a:blip r:embed="rId2" cstate="print"/>
          <a:srcRect l="3896" t="8379" r="54545" b="21240"/>
          <a:stretch>
            <a:fillRect/>
          </a:stretch>
        </p:blipFill>
        <p:spPr bwMode="auto">
          <a:xfrm>
            <a:off x="5076056" y="1052736"/>
            <a:ext cx="3343229" cy="4387987"/>
          </a:xfrm>
          <a:prstGeom prst="rect">
            <a:avLst/>
          </a:prstGeom>
          <a:noFill/>
          <a:ln w="57150">
            <a:solidFill>
              <a:schemeClr val="accent2">
                <a:lumMod val="60000"/>
                <a:lumOff val="40000"/>
              </a:schemeClr>
            </a:solidFill>
          </a:ln>
        </p:spPr>
      </p:pic>
      <p:sp>
        <p:nvSpPr>
          <p:cNvPr id="6" name="5 - Ορθογώνιο"/>
          <p:cNvSpPr/>
          <p:nvPr/>
        </p:nvSpPr>
        <p:spPr>
          <a:xfrm>
            <a:off x="4716016" y="5877272"/>
            <a:ext cx="2952328" cy="276999"/>
          </a:xfrm>
          <a:prstGeom prst="rect">
            <a:avLst/>
          </a:prstGeom>
        </p:spPr>
        <p:txBody>
          <a:bodyPr wrap="square">
            <a:spAutoFit/>
          </a:bodyPr>
          <a:lstStyle/>
          <a:p>
            <a:pPr algn="ctr"/>
            <a:r>
              <a:rPr lang="en-US" sz="1200" dirty="0" smtClean="0">
                <a:latin typeface="+mn-lt"/>
                <a:hlinkClick r:id="rId3"/>
              </a:rPr>
              <a:t>principlefourosteopathy.com</a:t>
            </a:r>
            <a:endParaRPr lang="el-GR" sz="1200" dirty="0">
              <a:latin typeface="+mn-lt"/>
            </a:endParaRPr>
          </a:p>
        </p:txBody>
      </p:sp>
      <p:pic>
        <p:nvPicPr>
          <p:cNvPr id="7" name="Picture 2" descr="Αποτέλεσμα εικόνας για safety manual handling at work hip pain"/>
          <p:cNvPicPr>
            <a:picLocks noChangeAspect="1" noChangeArrowheads="1"/>
          </p:cNvPicPr>
          <p:nvPr/>
        </p:nvPicPr>
        <p:blipFill>
          <a:blip r:embed="rId2" cstate="print"/>
          <a:srcRect l="47249"/>
          <a:stretch>
            <a:fillRect/>
          </a:stretch>
        </p:blipFill>
        <p:spPr bwMode="auto">
          <a:xfrm>
            <a:off x="7524328" y="4149080"/>
            <a:ext cx="1303905" cy="1915667"/>
          </a:xfrm>
          <a:prstGeom prst="rect">
            <a:avLst/>
          </a:prstGeom>
          <a:noFill/>
          <a:ln w="57150">
            <a:solidFill>
              <a:schemeClr val="accent2">
                <a:lumMod val="60000"/>
                <a:lumOff val="40000"/>
              </a:schemeClr>
            </a:solid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Όρθια Θέση </a:t>
            </a:r>
            <a:r>
              <a:rPr lang="el-GR" sz="3200" b="0" dirty="0" smtClean="0"/>
              <a:t>Κάμψη 3/3</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82</a:t>
            </a:fld>
            <a:endParaRPr lang="el-GR"/>
          </a:p>
        </p:txBody>
      </p:sp>
      <p:pic>
        <p:nvPicPr>
          <p:cNvPr id="5" name="Picture 2" descr="ergasia20004"/>
          <p:cNvPicPr>
            <a:picLocks noGrp="1" noChangeAspect="1" noChangeArrowheads="1"/>
          </p:cNvPicPr>
          <p:nvPr>
            <p:ph idx="1"/>
          </p:nvPr>
        </p:nvPicPr>
        <p:blipFill>
          <a:blip r:embed="rId3" cstate="print"/>
          <a:srcRect l="58619" t="7811" r="10600" b="10000"/>
          <a:stretch>
            <a:fillRect/>
          </a:stretch>
        </p:blipFill>
        <p:spPr bwMode="auto">
          <a:xfrm>
            <a:off x="251520" y="1124744"/>
            <a:ext cx="2253012" cy="5184576"/>
          </a:xfrm>
          <a:prstGeom prst="rect">
            <a:avLst/>
          </a:prstGeom>
          <a:noFill/>
          <a:ln w="28575">
            <a:solidFill>
              <a:srgbClr val="004A82"/>
            </a:solidFill>
            <a:miter lim="800000"/>
            <a:headEnd/>
            <a:tailEnd/>
          </a:ln>
        </p:spPr>
      </p:pic>
      <p:pic>
        <p:nvPicPr>
          <p:cNvPr id="6" name="Picture 2" descr="ergasia20004"/>
          <p:cNvPicPr>
            <a:picLocks noChangeAspect="1" noChangeArrowheads="1"/>
          </p:cNvPicPr>
          <p:nvPr/>
        </p:nvPicPr>
        <p:blipFill>
          <a:blip r:embed="rId3" cstate="print"/>
          <a:srcRect l="5675" t="17139" r="47538" b="10000"/>
          <a:stretch>
            <a:fillRect/>
          </a:stretch>
        </p:blipFill>
        <p:spPr bwMode="auto">
          <a:xfrm>
            <a:off x="2555776" y="1124745"/>
            <a:ext cx="2628997" cy="3600400"/>
          </a:xfrm>
          <a:prstGeom prst="rect">
            <a:avLst/>
          </a:prstGeom>
          <a:noFill/>
          <a:ln w="28575">
            <a:solidFill>
              <a:srgbClr val="4545C3"/>
            </a:solidFill>
            <a:miter lim="800000"/>
            <a:headEnd/>
            <a:tailEnd/>
          </a:ln>
        </p:spPr>
      </p:pic>
      <p:sp>
        <p:nvSpPr>
          <p:cNvPr id="8" name="7 - Ορθογώνιο"/>
          <p:cNvSpPr/>
          <p:nvPr/>
        </p:nvSpPr>
        <p:spPr>
          <a:xfrm>
            <a:off x="323528" y="6350467"/>
            <a:ext cx="1584176" cy="276999"/>
          </a:xfrm>
          <a:prstGeom prst="rect">
            <a:avLst/>
          </a:prstGeom>
        </p:spPr>
        <p:txBody>
          <a:bodyPr wrap="square">
            <a:spAutoFit/>
          </a:bodyPr>
          <a:lstStyle/>
          <a:p>
            <a:pPr algn="ctr"/>
            <a:r>
              <a:rPr lang="en-US" sz="1200" dirty="0" smtClean="0">
                <a:latin typeface="+mn-lt"/>
                <a:hlinkClick r:id="rId4"/>
              </a:rPr>
              <a:t>slideshare.net</a:t>
            </a:r>
            <a:endParaRPr lang="el-GR" sz="1200" dirty="0">
              <a:latin typeface="+mn-lt"/>
            </a:endParaRPr>
          </a:p>
        </p:txBody>
      </p:sp>
      <p:sp>
        <p:nvSpPr>
          <p:cNvPr id="9" name="2 - Θέση περιεχομένου"/>
          <p:cNvSpPr txBox="1">
            <a:spLocks/>
          </p:cNvSpPr>
          <p:nvPr/>
        </p:nvSpPr>
        <p:spPr>
          <a:xfrm>
            <a:off x="5724128" y="1196752"/>
            <a:ext cx="3096344" cy="5112568"/>
          </a:xfrm>
          <a:prstGeom prst="rect">
            <a:avLst/>
          </a:prstGeom>
        </p:spPr>
        <p:txBody>
          <a:bodyPr vert="horz" lIns="91440" tIns="45720" rIns="91440" bIns="45720" rtlCol="0">
            <a:normAutofit/>
          </a:bodyPr>
          <a:lstStyle/>
          <a:p>
            <a:pPr marL="342900" lvl="0" indent="-342900" fontAlgn="auto">
              <a:lnSpc>
                <a:spcPct val="112000"/>
              </a:lnSpc>
              <a:spcBef>
                <a:spcPts val="1200"/>
              </a:spcBef>
              <a:spcAft>
                <a:spcPts val="0"/>
              </a:spcAft>
              <a:buFont typeface="Wingdings" pitchFamily="2" charset="2"/>
              <a:buChar char="Ø"/>
              <a:defRPr/>
            </a:pPr>
            <a:r>
              <a:rPr lang="el-GR" sz="2400" dirty="0" smtClean="0">
                <a:latin typeface="+mn-lt"/>
              </a:rPr>
              <a:t>Η οσφυϊκή μοίρα έχει μικρότερη αντίσταση στις </a:t>
            </a:r>
            <a:r>
              <a:rPr lang="el-GR" sz="2400" dirty="0" err="1" smtClean="0">
                <a:latin typeface="+mn-lt"/>
              </a:rPr>
              <a:t>καμπτικές</a:t>
            </a:r>
            <a:r>
              <a:rPr lang="el-GR" sz="2400" dirty="0" smtClean="0">
                <a:latin typeface="+mn-lt"/>
              </a:rPr>
              <a:t> παρά στις συμπιεστικές δυνάμεις.</a:t>
            </a:r>
          </a:p>
          <a:p>
            <a:pPr marL="342900" lvl="0" indent="-342900" fontAlgn="auto">
              <a:lnSpc>
                <a:spcPct val="112000"/>
              </a:lnSpc>
              <a:spcBef>
                <a:spcPts val="1200"/>
              </a:spcBef>
              <a:spcAft>
                <a:spcPts val="0"/>
              </a:spcAft>
              <a:buFont typeface="Wingdings" pitchFamily="2" charset="2"/>
              <a:buChar char="Ø"/>
              <a:defRPr/>
            </a:pPr>
            <a:r>
              <a:rPr lang="el-GR" sz="2400" dirty="0" smtClean="0">
                <a:latin typeface="+mn-lt"/>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Είναι προτιμότερη η σταθεροποίηση της σπονδυλικής στήλης σε</a:t>
            </a:r>
            <a:r>
              <a:rPr kumimoji="0" lang="en-US"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ευθιασμό</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a:t>
            </a:r>
            <a:r>
              <a:rPr lang="el-GR" sz="2400" noProof="0" dirty="0" smtClean="0">
                <a:latin typeface="+mn-lt"/>
              </a:rPr>
              <a:t>παρά </a:t>
            </a:r>
            <a:r>
              <a:rPr lang="el-GR" sz="2400" noProof="0" dirty="0" smtClean="0">
                <a:latin typeface="+mn-lt"/>
              </a:rPr>
              <a:t>σε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κάμψη. </a:t>
            </a:r>
          </a:p>
        </p:txBody>
      </p:sp>
      <p:pic>
        <p:nvPicPr>
          <p:cNvPr id="10" name="Picture 2" descr="http://www.croydonpgmc.co.uk/wp-content/uploads/good-bad-postures.gif"/>
          <p:cNvPicPr>
            <a:picLocks noChangeAspect="1" noChangeArrowheads="1"/>
          </p:cNvPicPr>
          <p:nvPr/>
        </p:nvPicPr>
        <p:blipFill>
          <a:blip r:embed="rId5" cstate="print"/>
          <a:srcRect l="9091" t="2738" r="9091" b="67725"/>
          <a:stretch>
            <a:fillRect/>
          </a:stretch>
        </p:blipFill>
        <p:spPr bwMode="auto">
          <a:xfrm>
            <a:off x="2915816" y="4797152"/>
            <a:ext cx="1944216" cy="1553315"/>
          </a:xfrm>
          <a:prstGeom prst="rect">
            <a:avLst/>
          </a:prstGeom>
          <a:noFill/>
        </p:spPr>
      </p:pic>
      <p:sp>
        <p:nvSpPr>
          <p:cNvPr id="11" name="10 - Ορθογώνιο"/>
          <p:cNvSpPr/>
          <p:nvPr/>
        </p:nvSpPr>
        <p:spPr>
          <a:xfrm>
            <a:off x="251520" y="1124744"/>
            <a:ext cx="4968552" cy="5184576"/>
          </a:xfrm>
          <a:prstGeom prst="rect">
            <a:avLst/>
          </a:prstGeom>
          <a:noFill/>
          <a:ln w="5715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2970174" y="6350467"/>
            <a:ext cx="1800200" cy="276999"/>
          </a:xfrm>
          <a:prstGeom prst="rect">
            <a:avLst/>
          </a:prstGeom>
        </p:spPr>
        <p:txBody>
          <a:bodyPr wrap="square">
            <a:spAutoFit/>
          </a:bodyPr>
          <a:lstStyle/>
          <a:p>
            <a:pPr algn="ctr"/>
            <a:r>
              <a:rPr lang="en-US" sz="1200" dirty="0" smtClean="0">
                <a:latin typeface="+mn-lt"/>
                <a:hlinkClick r:id="rId6"/>
              </a:rPr>
              <a:t>croydonpgmc.co.uk</a:t>
            </a:r>
            <a:endParaRPr lang="el-GR" sz="1200" dirty="0">
              <a:latin typeface="+mn-l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Κάμψη Οσφυϊκής Μοίρας</a:t>
            </a:r>
            <a:endParaRPr lang="el-GR" sz="3600" dirty="0"/>
          </a:p>
        </p:txBody>
      </p:sp>
      <p:sp>
        <p:nvSpPr>
          <p:cNvPr id="3" name="2 - Θέση περιεχομένου"/>
          <p:cNvSpPr>
            <a:spLocks noGrp="1"/>
          </p:cNvSpPr>
          <p:nvPr>
            <p:ph idx="1"/>
          </p:nvPr>
        </p:nvSpPr>
        <p:spPr>
          <a:xfrm>
            <a:off x="4211960" y="1124744"/>
            <a:ext cx="4248472" cy="5508612"/>
          </a:xfrm>
        </p:spPr>
        <p:txBody>
          <a:bodyPr>
            <a:normAutofit/>
          </a:bodyPr>
          <a:lstStyle/>
          <a:p>
            <a:r>
              <a:rPr lang="el-GR" dirty="0" smtClean="0"/>
              <a:t>Αποτυπώνεται η σχέση μεταξύ οσφυϊκής μοίρας, σπονδυλικής στήλης και των ισχίων στο </a:t>
            </a:r>
            <a:r>
              <a:rPr lang="el-GR" dirty="0" err="1" smtClean="0"/>
              <a:t>προσθιοπίσθιο</a:t>
            </a:r>
            <a:r>
              <a:rPr lang="el-GR" dirty="0" smtClean="0"/>
              <a:t> επίπεδο, κατά την κάμψη του κορμού. </a:t>
            </a:r>
            <a:endParaRPr lang="en-US" dirty="0" smtClean="0"/>
          </a:p>
          <a:p>
            <a:r>
              <a:rPr lang="el-GR" dirty="0" smtClean="0"/>
              <a:t>Περιορισμός κινητικότητας σε κάποιο επίπεδο της σπονδυλικής στήλης προκαλεί </a:t>
            </a:r>
            <a:r>
              <a:rPr lang="el-GR" dirty="0" err="1" smtClean="0"/>
              <a:t>υπερκινητικότητα</a:t>
            </a:r>
            <a:r>
              <a:rPr lang="el-GR" dirty="0" smtClean="0"/>
              <a:t> σε γειτονικό επίπεδο.</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83</a:t>
            </a:fld>
            <a:endParaRPr lang="el-GR" dirty="0"/>
          </a:p>
        </p:txBody>
      </p:sp>
      <p:sp>
        <p:nvSpPr>
          <p:cNvPr id="156674" name="AutoShape 2" descr="http://ittcs.files.wordpress.com/2010/07/img_01821.jpg?w=500&amp;h=334"/>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156676" name="AutoShape 4" descr="http://ittcs.files.wordpress.com/2010/07/img_01821.jpg?w=500&amp;h=334"/>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pic>
        <p:nvPicPr>
          <p:cNvPr id="156678" name="Picture 6" descr="http://image.slidesharecdn.com/biomechanicsoflumbarspine-140407134558-phpapp02/95/biomechanics-of-lumbar-spine-50-638.jpg?cb=1396878496"/>
          <p:cNvPicPr>
            <a:picLocks noChangeAspect="1" noChangeArrowheads="1"/>
          </p:cNvPicPr>
          <p:nvPr/>
        </p:nvPicPr>
        <p:blipFill>
          <a:blip r:embed="rId3" cstate="print"/>
          <a:srcRect l="64468" t="9786" r="2384" b="5479"/>
          <a:stretch>
            <a:fillRect/>
          </a:stretch>
        </p:blipFill>
        <p:spPr bwMode="auto">
          <a:xfrm>
            <a:off x="683568" y="1052736"/>
            <a:ext cx="2952328" cy="5666199"/>
          </a:xfrm>
          <a:prstGeom prst="rect">
            <a:avLst/>
          </a:prstGeom>
          <a:noFill/>
          <a:ln>
            <a:solidFill>
              <a:srgbClr val="004A82"/>
            </a:solidFill>
          </a:ln>
        </p:spPr>
      </p:pic>
      <p:sp>
        <p:nvSpPr>
          <p:cNvPr id="8" name="2 - Θέση περιεχομένου"/>
          <p:cNvSpPr txBox="1">
            <a:spLocks/>
          </p:cNvSpPr>
          <p:nvPr/>
        </p:nvSpPr>
        <p:spPr>
          <a:xfrm>
            <a:off x="3491880" y="6453336"/>
            <a:ext cx="1368152" cy="360040"/>
          </a:xfrm>
          <a:prstGeom prst="rect">
            <a:avLst/>
          </a:prstGeom>
        </p:spPr>
        <p:txBody>
          <a:bodyPr vert="horz" lIns="91440" tIns="45720" rIns="91440" bIns="45720" rtlCol="0">
            <a:normAutofit/>
          </a:bodyPr>
          <a:lstStyle/>
          <a:p>
            <a:pPr marR="0" lvl="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4"/>
              </a:rPr>
              <a:t>slideshare.net</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Περιορισμένη Κινητικότητα</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84</a:t>
            </a:fld>
            <a:endParaRPr lang="el-GR"/>
          </a:p>
        </p:txBody>
      </p:sp>
      <p:pic>
        <p:nvPicPr>
          <p:cNvPr id="5" name="Picture 2" descr="http://www.lowerbackyoga.com/VideoImage/Images_New/hip%20flexion2.jpg"/>
          <p:cNvPicPr>
            <a:picLocks noGrp="1" noChangeAspect="1" noChangeArrowheads="1"/>
          </p:cNvPicPr>
          <p:nvPr>
            <p:ph idx="1"/>
          </p:nvPr>
        </p:nvPicPr>
        <p:blipFill>
          <a:blip r:embed="rId3" cstate="print"/>
          <a:srcRect l="65587" t="7014" b="11103"/>
          <a:stretch>
            <a:fillRect/>
          </a:stretch>
        </p:blipFill>
        <p:spPr bwMode="auto">
          <a:xfrm>
            <a:off x="3049934" y="1196751"/>
            <a:ext cx="3034234" cy="5335115"/>
          </a:xfrm>
          <a:prstGeom prst="rect">
            <a:avLst/>
          </a:prstGeom>
          <a:noFill/>
        </p:spPr>
      </p:pic>
      <p:sp>
        <p:nvSpPr>
          <p:cNvPr id="6" name="2 - Θέση περιεχομένου"/>
          <p:cNvSpPr txBox="1">
            <a:spLocks/>
          </p:cNvSpPr>
          <p:nvPr/>
        </p:nvSpPr>
        <p:spPr>
          <a:xfrm>
            <a:off x="6012160" y="6223388"/>
            <a:ext cx="1512168" cy="360040"/>
          </a:xfrm>
          <a:prstGeom prst="rect">
            <a:avLst/>
          </a:prstGeom>
        </p:spPr>
        <p:txBody>
          <a:bodyPr vert="horz" lIns="91440" tIns="45720" rIns="91440" bIns="45720" rtlCol="0">
            <a:normAutofit/>
          </a:bodyPr>
          <a:lstStyle/>
          <a:p>
            <a:pPr marR="0" lvl="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4"/>
              </a:rPr>
              <a:t>lowerbackyoga.com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2" descr="http://www.lowerbackyoga.com/VideoImage/Images_New/hip%20flexion2.jpg"/>
          <p:cNvPicPr>
            <a:picLocks noChangeAspect="1" noChangeArrowheads="1"/>
          </p:cNvPicPr>
          <p:nvPr/>
        </p:nvPicPr>
        <p:blipFill>
          <a:blip r:embed="rId3" cstate="print"/>
          <a:srcRect l="33691" t="7014" r="36446" b="10190"/>
          <a:stretch>
            <a:fillRect/>
          </a:stretch>
        </p:blipFill>
        <p:spPr bwMode="auto">
          <a:xfrm>
            <a:off x="395536" y="1124744"/>
            <a:ext cx="2664296" cy="5458684"/>
          </a:xfrm>
          <a:prstGeom prst="rect">
            <a:avLst/>
          </a:prstGeom>
          <a:noFill/>
        </p:spPr>
      </p:pic>
      <p:sp>
        <p:nvSpPr>
          <p:cNvPr id="9" name="2 - Θέση περιεχομένου"/>
          <p:cNvSpPr txBox="1">
            <a:spLocks/>
          </p:cNvSpPr>
          <p:nvPr/>
        </p:nvSpPr>
        <p:spPr>
          <a:xfrm>
            <a:off x="6156176" y="1052736"/>
            <a:ext cx="2880320" cy="4464496"/>
          </a:xfrm>
          <a:prstGeom prst="rect">
            <a:avLst/>
          </a:prstGeom>
        </p:spPr>
        <p:txBody>
          <a:bodyPr vert="horz" lIns="91440" tIns="45720" rIns="91440" bIns="45720" rtlCol="0">
            <a:normAutofit fontScale="92500" lnSpcReduction="10000"/>
          </a:bodyPr>
          <a:lstStyle/>
          <a:p>
            <a:pPr marL="342900" indent="-342900" fontAlgn="auto">
              <a:lnSpc>
                <a:spcPct val="112000"/>
              </a:lnSpc>
              <a:spcBef>
                <a:spcPts val="1200"/>
              </a:spcBef>
              <a:spcAft>
                <a:spcPts val="0"/>
              </a:spcAft>
              <a:buFont typeface="Wingdings" panose="05000000000000000000" pitchFamily="2" charset="2"/>
              <a:buChar char="Ø"/>
            </a:pPr>
            <a:r>
              <a:rPr lang="el-GR" sz="2600" dirty="0" smtClean="0">
                <a:latin typeface="+mn-lt"/>
              </a:rPr>
              <a:t> </a:t>
            </a:r>
            <a:r>
              <a:rPr lang="el-GR" sz="2600" b="1" dirty="0" smtClean="0">
                <a:latin typeface="+mn-lt"/>
              </a:rPr>
              <a:t>Α.</a:t>
            </a:r>
            <a:r>
              <a:rPr lang="el-GR" sz="2600" dirty="0" smtClean="0">
                <a:latin typeface="+mn-lt"/>
              </a:rPr>
              <a:t> Μεγάλος περιορισμός κάμψης στα ισχία. Υπέρμετρη κάμψη στην οσφυϊκή μοίρα. </a:t>
            </a: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600" b="1" i="0" u="none" strike="noStrike" kern="1200" cap="none" spc="0" normalizeH="0" baseline="0" noProof="0" dirty="0" smtClean="0">
                <a:ln>
                  <a:noFill/>
                </a:ln>
                <a:solidFill>
                  <a:schemeClr val="tx1"/>
                </a:solidFill>
                <a:effectLst/>
                <a:uLnTx/>
                <a:uFillTx/>
                <a:latin typeface="+mn-lt"/>
                <a:ea typeface="+mn-ea"/>
                <a:cs typeface="+mn-cs"/>
              </a:rPr>
              <a:t>Β. </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Περιορισμένη κάμψη στην οσφυϊκή μοίρα. Μεγάλη τροχιά κάμψης στα </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ισχία.</a:t>
            </a:r>
            <a:endParaRPr kumimoji="0" lang="el-GR" sz="2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9 - Ορθογώνιο"/>
          <p:cNvSpPr/>
          <p:nvPr/>
        </p:nvSpPr>
        <p:spPr>
          <a:xfrm>
            <a:off x="395536" y="1124744"/>
            <a:ext cx="5688632" cy="5472608"/>
          </a:xfrm>
          <a:prstGeom prst="rect">
            <a:avLst/>
          </a:prstGeom>
          <a:noFill/>
          <a:ln w="38100">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971600" y="6165304"/>
            <a:ext cx="504056" cy="432048"/>
          </a:xfrm>
          <a:prstGeom prst="rect">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a:t>
            </a:r>
            <a:endParaRPr lang="el-GR" dirty="0"/>
          </a:p>
        </p:txBody>
      </p:sp>
      <p:sp>
        <p:nvSpPr>
          <p:cNvPr id="12" name="11 - Ορθογώνιο"/>
          <p:cNvSpPr/>
          <p:nvPr/>
        </p:nvSpPr>
        <p:spPr>
          <a:xfrm>
            <a:off x="3923928" y="6165304"/>
            <a:ext cx="504056" cy="432048"/>
          </a:xfrm>
          <a:prstGeom prst="rect">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Β</a:t>
            </a:r>
            <a:endParaRPr lang="el-G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Φόρτιση </a:t>
            </a:r>
            <a:r>
              <a:rPr lang="el-GR" sz="3200" b="0" dirty="0" smtClean="0"/>
              <a:t>1/2</a:t>
            </a:r>
            <a:endParaRPr lang="el-GR" sz="3200" b="0" dirty="0"/>
          </a:p>
        </p:txBody>
      </p:sp>
      <p:sp>
        <p:nvSpPr>
          <p:cNvPr id="3" name="2 - Θέση περιεχομένου"/>
          <p:cNvSpPr>
            <a:spLocks noGrp="1"/>
          </p:cNvSpPr>
          <p:nvPr>
            <p:ph idx="1"/>
          </p:nvPr>
        </p:nvSpPr>
        <p:spPr/>
        <p:txBody>
          <a:bodyPr/>
          <a:lstStyle/>
          <a:p>
            <a:r>
              <a:rPr lang="el-GR" dirty="0" smtClean="0"/>
              <a:t>Τα φορτία στην σπονδυλική στήλη προέρχονται από:</a:t>
            </a:r>
          </a:p>
          <a:p>
            <a:pPr lvl="1"/>
            <a:r>
              <a:rPr lang="el-GR" dirty="0" smtClean="0"/>
              <a:t>Το βάρος του σώματος.</a:t>
            </a:r>
          </a:p>
          <a:p>
            <a:pPr lvl="1"/>
            <a:r>
              <a:rPr lang="el-GR" dirty="0" smtClean="0"/>
              <a:t>Τη μυϊκή δραστηριότητα.</a:t>
            </a:r>
          </a:p>
          <a:p>
            <a:pPr lvl="1"/>
            <a:r>
              <a:rPr lang="el-GR" dirty="0" smtClean="0"/>
              <a:t>Την φόρτιση που ασκείται από τους συνδέσμους.</a:t>
            </a:r>
          </a:p>
          <a:p>
            <a:pPr lvl="1"/>
            <a:r>
              <a:rPr lang="el-GR" dirty="0" smtClean="0"/>
              <a:t>Τα εξωτερικά φορτία.</a:t>
            </a:r>
          </a:p>
          <a:p>
            <a:r>
              <a:rPr lang="el-GR" dirty="0" smtClean="0"/>
              <a:t>Τα δυναμικά φορτία είναι μεγαλύτερα από τα στατικά. </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85</a:t>
            </a:fld>
            <a:endParaRPr lang="el-G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Φόρτιση </a:t>
            </a:r>
            <a:r>
              <a:rPr lang="el-GR" sz="3200" b="0" dirty="0" smtClean="0"/>
              <a:t>2/2</a:t>
            </a:r>
            <a:endParaRPr lang="el-GR" sz="3200" b="0" dirty="0"/>
          </a:p>
        </p:txBody>
      </p:sp>
      <p:sp>
        <p:nvSpPr>
          <p:cNvPr id="3" name="2 - Θέση περιεχομένου"/>
          <p:cNvSpPr>
            <a:spLocks noGrp="1"/>
          </p:cNvSpPr>
          <p:nvPr>
            <p:ph idx="1"/>
          </p:nvPr>
        </p:nvSpPr>
        <p:spPr/>
        <p:txBody>
          <a:bodyPr>
            <a:normAutofit/>
          </a:bodyPr>
          <a:lstStyle/>
          <a:p>
            <a:r>
              <a:rPr lang="el-GR" dirty="0" smtClean="0"/>
              <a:t>Όλες οι κινήσεις προκαλούν στην οσφυϊκή μοίρα, από μικρή αύξηση της φόρτισης (στην αργή βάδιση) μέχρι ιδιαίτερα μεγάλη φόρτιση (σε αθλητικές δραστηριότητες).</a:t>
            </a:r>
          </a:p>
          <a:p>
            <a:r>
              <a:rPr lang="el-GR" dirty="0" smtClean="0"/>
              <a:t>Ο </a:t>
            </a:r>
            <a:r>
              <a:rPr lang="el-GR" b="1" dirty="0" smtClean="0"/>
              <a:t>πηκτοειδής πυρήνας </a:t>
            </a:r>
            <a:r>
              <a:rPr lang="el-GR" dirty="0" smtClean="0"/>
              <a:t>ευρίσκεται κεντρικά εκτός από την οσφυϊκή μοίρα, όπου εντοπίζεται λίγο προς τα πίσω.</a:t>
            </a:r>
          </a:p>
          <a:p>
            <a:r>
              <a:rPr lang="el-GR" dirty="0" smtClean="0"/>
              <a:t>Τα φορτία στο μεσοσπονδύλιο δίσκο στην οσφυϊκή μοίρα είναι αυξημένα σε συνδυασμένη κάμψη με στροφή ή σε πλάγια κάμψη.</a:t>
            </a:r>
          </a:p>
          <a:p>
            <a:pPr lvl="0">
              <a:buNone/>
            </a:pPr>
            <a:endParaRPr lang="el-GR" dirty="0" smtClean="0"/>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86</a:t>
            </a:fld>
            <a:endParaRPr lang="el-G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Άνω / Κάτω Άκρα</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87</a:t>
            </a:fld>
            <a:endParaRPr lang="el-GR"/>
          </a:p>
        </p:txBody>
      </p:sp>
      <p:sp>
        <p:nvSpPr>
          <p:cNvPr id="7" name="2 - Θέση περιεχομένου"/>
          <p:cNvSpPr txBox="1">
            <a:spLocks/>
          </p:cNvSpPr>
          <p:nvPr/>
        </p:nvSpPr>
        <p:spPr>
          <a:xfrm>
            <a:off x="3527884" y="6093296"/>
            <a:ext cx="2016224" cy="36004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2"/>
              </a:rPr>
              <a:t>ergonomics4schools.com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3" name="Ομάδα 2"/>
          <p:cNvGrpSpPr/>
          <p:nvPr/>
        </p:nvGrpSpPr>
        <p:grpSpPr>
          <a:xfrm>
            <a:off x="755576" y="1484784"/>
            <a:ext cx="7632848" cy="4608512"/>
            <a:chOff x="755576" y="1484784"/>
            <a:chExt cx="7632848" cy="4608512"/>
          </a:xfrm>
        </p:grpSpPr>
        <p:pic>
          <p:nvPicPr>
            <p:cNvPr id="6" name="Picture 2" descr="types of physical work"/>
            <p:cNvPicPr>
              <a:picLocks noChangeAspect="1" noChangeArrowheads="1"/>
            </p:cNvPicPr>
            <p:nvPr/>
          </p:nvPicPr>
          <p:blipFill>
            <a:blip r:embed="rId3" cstate="print"/>
            <a:srcRect l="22065" r="28114"/>
            <a:stretch>
              <a:fillRect/>
            </a:stretch>
          </p:blipFill>
          <p:spPr bwMode="auto">
            <a:xfrm>
              <a:off x="2051720" y="1556792"/>
              <a:ext cx="4968552" cy="4487723"/>
            </a:xfrm>
            <a:prstGeom prst="rect">
              <a:avLst/>
            </a:prstGeom>
            <a:noFill/>
            <a:ln w="57150">
              <a:solidFill>
                <a:srgbClr val="333399"/>
              </a:solidFill>
            </a:ln>
          </p:spPr>
        </p:pic>
        <p:sp>
          <p:nvSpPr>
            <p:cNvPr id="9" name="8 - Ορθογώνιο"/>
            <p:cNvSpPr/>
            <p:nvPr/>
          </p:nvSpPr>
          <p:spPr>
            <a:xfrm>
              <a:off x="6156176" y="1484784"/>
              <a:ext cx="2232248" cy="3024336"/>
            </a:xfrm>
            <a:prstGeom prst="rect">
              <a:avLst/>
            </a:prstGeom>
            <a:solidFill>
              <a:schemeClr val="bg2">
                <a:lumMod val="75000"/>
              </a:schemeClr>
            </a:solidFill>
            <a:ln w="38100">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sz="2400" dirty="0" smtClean="0">
                  <a:solidFill>
                    <a:schemeClr val="tx1"/>
                  </a:solidFill>
                </a:rPr>
                <a:t> Τα μυϊκά συστήματα των άνω άκρων εργάζονται στατικά.</a:t>
              </a:r>
              <a:endParaRPr lang="el-GR" sz="2400" dirty="0">
                <a:solidFill>
                  <a:schemeClr val="tx1"/>
                </a:solidFill>
              </a:endParaRPr>
            </a:p>
          </p:txBody>
        </p:sp>
        <p:sp>
          <p:nvSpPr>
            <p:cNvPr id="11" name="10 - Ορθογώνιο"/>
            <p:cNvSpPr/>
            <p:nvPr/>
          </p:nvSpPr>
          <p:spPr>
            <a:xfrm>
              <a:off x="755576" y="3645024"/>
              <a:ext cx="2808312" cy="2448272"/>
            </a:xfrm>
            <a:prstGeom prst="rect">
              <a:avLst/>
            </a:prstGeom>
            <a:solidFill>
              <a:schemeClr val="bg2">
                <a:lumMod val="75000"/>
              </a:schemeClr>
            </a:solidFill>
            <a:ln w="38100">
              <a:solidFill>
                <a:srgbClr val="004A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auto">
                <a:lnSpc>
                  <a:spcPct val="112000"/>
                </a:lnSpc>
                <a:spcBef>
                  <a:spcPts val="1200"/>
                </a:spcBef>
                <a:spcAft>
                  <a:spcPts val="0"/>
                </a:spcAft>
                <a:defRPr/>
              </a:pPr>
              <a:r>
                <a:rPr lang="el-GR" sz="2400" dirty="0" smtClean="0">
                  <a:solidFill>
                    <a:schemeClr val="tx1"/>
                  </a:solidFill>
                </a:rPr>
                <a:t> Τα μυϊκά συστήματα των κάτω άκρων εργάζονται δυναμικά</a:t>
              </a:r>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Φορτία / Οπίσθιο Τμήμα</a:t>
            </a:r>
            <a:endParaRPr lang="el-GR" sz="3600" dirty="0"/>
          </a:p>
        </p:txBody>
      </p:sp>
      <p:sp>
        <p:nvSpPr>
          <p:cNvPr id="3" name="2 - Θέση περιεχομένου"/>
          <p:cNvSpPr>
            <a:spLocks noGrp="1"/>
          </p:cNvSpPr>
          <p:nvPr>
            <p:ph idx="1"/>
          </p:nvPr>
        </p:nvSpPr>
        <p:spPr/>
        <p:txBody>
          <a:bodyPr>
            <a:normAutofit/>
          </a:bodyPr>
          <a:lstStyle/>
          <a:p>
            <a:pPr lvl="0"/>
            <a:r>
              <a:rPr lang="el-GR" dirty="0" smtClean="0"/>
              <a:t>Τα φορτία που επιβαρύνουν το οπίσθιο τμήμα της σπονδυλικής στήλης εξαρτώνται από την θέση, την κίνηση. </a:t>
            </a:r>
          </a:p>
          <a:p>
            <a:r>
              <a:rPr lang="el-GR" dirty="0" smtClean="0"/>
              <a:t>Στην οπίσθια περιοχή των οσφυϊκών σπονδύλων, στον ινώδη δακτύλιο, η πίεση εκτιμάται ότι είναι σχεδόν πενταπλάσια των συμπιεστικών φορτίων.</a:t>
            </a:r>
          </a:p>
          <a:p>
            <a:r>
              <a:rPr lang="el-GR" dirty="0" smtClean="0"/>
              <a:t>Τα φορτία στις αρθρώσεις φθάνουν στο 30% του συνολικού βάρους, όταν η σπονδυλική στήλη είναι σε υπερέκταση.</a:t>
            </a:r>
          </a:p>
          <a:p>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88</a:t>
            </a:fld>
            <a:endParaRPr lang="el-G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Πρόσθιο Τμήμα </a:t>
            </a:r>
            <a:r>
              <a:rPr lang="el-GR" sz="3200" b="0" dirty="0" smtClean="0"/>
              <a:t>1/2</a:t>
            </a:r>
            <a:endParaRPr lang="el-GR" sz="3200" b="0" dirty="0"/>
          </a:p>
        </p:txBody>
      </p:sp>
      <p:sp>
        <p:nvSpPr>
          <p:cNvPr id="3" name="2 - Θέση περιεχομένου"/>
          <p:cNvSpPr>
            <a:spLocks noGrp="1"/>
          </p:cNvSpPr>
          <p:nvPr>
            <p:ph idx="1"/>
          </p:nvPr>
        </p:nvSpPr>
        <p:spPr/>
        <p:txBody>
          <a:bodyPr/>
          <a:lstStyle/>
          <a:p>
            <a:r>
              <a:rPr lang="el-GR" b="1" dirty="0" smtClean="0"/>
              <a:t>Τα σώματα των σπονδύλων </a:t>
            </a:r>
            <a:r>
              <a:rPr lang="el-GR" dirty="0" smtClean="0"/>
              <a:t>δέχονται συμπιεστικά φορτία από το υπερκείμενο βάρος του κορμού, </a:t>
            </a:r>
            <a:r>
              <a:rPr lang="el-GR" dirty="0" err="1" smtClean="0"/>
              <a:t>γι’αυτό</a:t>
            </a:r>
            <a:r>
              <a:rPr lang="el-GR" dirty="0" smtClean="0"/>
              <a:t> μάλιστα έχουν μεγαλύτερο μέγεθος από την αυχενική προς την οσφυϊκή μοίρα.</a:t>
            </a:r>
          </a:p>
          <a:p>
            <a:r>
              <a:rPr lang="el-GR" b="1" dirty="0" smtClean="0"/>
              <a:t>Ο μεσοσπονδύλιος δίσκος </a:t>
            </a:r>
            <a:r>
              <a:rPr lang="el-GR" dirty="0" smtClean="0"/>
              <a:t>είναι μεγάλης μηχανικής και λειτουργικής σημασίας:</a:t>
            </a:r>
          </a:p>
          <a:p>
            <a:pPr lvl="1"/>
            <a:r>
              <a:rPr lang="el-GR" dirty="0" smtClean="0"/>
              <a:t>δέχεται και διασκορπίζει τα φορτία,</a:t>
            </a:r>
          </a:p>
          <a:p>
            <a:pPr lvl="1"/>
            <a:r>
              <a:rPr lang="el-GR" dirty="0" smtClean="0"/>
              <a:t>περιορίζει την κίνηση.</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a:t>
            </a:fld>
            <a:endParaRPr lang="el-G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Καθιστή Θέση </a:t>
            </a:r>
            <a:r>
              <a:rPr lang="el-GR" sz="3200" b="0" dirty="0" smtClean="0"/>
              <a:t>1/5 </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89</a:t>
            </a:fld>
            <a:endParaRPr lang="el-GR"/>
          </a:p>
        </p:txBody>
      </p:sp>
      <p:pic>
        <p:nvPicPr>
          <p:cNvPr id="5" name="Picture 4" descr="http://www.chiro.org/ACAPress/Body_Alignment_Figure13.jpg"/>
          <p:cNvPicPr>
            <a:picLocks noChangeAspect="1" noChangeArrowheads="1"/>
          </p:cNvPicPr>
          <p:nvPr/>
        </p:nvPicPr>
        <p:blipFill>
          <a:blip r:embed="rId2" cstate="print"/>
          <a:srcRect l="3409" t="4166" r="2273" b="23061"/>
          <a:stretch>
            <a:fillRect/>
          </a:stretch>
        </p:blipFill>
        <p:spPr bwMode="auto">
          <a:xfrm>
            <a:off x="107504" y="1484784"/>
            <a:ext cx="5976664" cy="4562298"/>
          </a:xfrm>
          <a:prstGeom prst="rect">
            <a:avLst/>
          </a:prstGeom>
          <a:noFill/>
          <a:ln w="38100">
            <a:solidFill>
              <a:schemeClr val="bg1">
                <a:lumMod val="50000"/>
              </a:schemeClr>
            </a:solidFill>
          </a:ln>
        </p:spPr>
      </p:pic>
      <p:sp>
        <p:nvSpPr>
          <p:cNvPr id="7" name="2 - Θέση περιεχομένου"/>
          <p:cNvSpPr>
            <a:spLocks noGrp="1"/>
          </p:cNvSpPr>
          <p:nvPr>
            <p:ph idx="1"/>
          </p:nvPr>
        </p:nvSpPr>
        <p:spPr>
          <a:xfrm>
            <a:off x="6156176" y="1412776"/>
            <a:ext cx="2880320" cy="3816424"/>
          </a:xfrm>
        </p:spPr>
        <p:txBody>
          <a:bodyPr>
            <a:normAutofit/>
          </a:bodyPr>
          <a:lstStyle/>
          <a:p>
            <a:pPr lvl="0"/>
            <a:r>
              <a:rPr lang="el-GR" dirty="0" smtClean="0"/>
              <a:t>Στην καθιστή θέση, η θέση της λεκάνης εξαρτάται από τη σχέση του κέντρου βάρους του σώματος με τα ισχιακά κυρτώματα.</a:t>
            </a:r>
          </a:p>
          <a:p>
            <a:endParaRPr lang="el-GR" dirty="0"/>
          </a:p>
        </p:txBody>
      </p:sp>
      <p:sp>
        <p:nvSpPr>
          <p:cNvPr id="8" name="7 - Ορθογώνιο"/>
          <p:cNvSpPr/>
          <p:nvPr/>
        </p:nvSpPr>
        <p:spPr>
          <a:xfrm>
            <a:off x="226646" y="6104329"/>
            <a:ext cx="5760640" cy="276999"/>
          </a:xfrm>
          <a:prstGeom prst="rect">
            <a:avLst/>
          </a:prstGeom>
        </p:spPr>
        <p:txBody>
          <a:bodyPr wrap="square">
            <a:spAutoFit/>
          </a:bodyPr>
          <a:lstStyle/>
          <a:p>
            <a:pPr algn="ctr"/>
            <a:r>
              <a:rPr lang="en-US" sz="1200" dirty="0" smtClean="0">
                <a:latin typeface="+mn-lt"/>
                <a:hlinkClick r:id="rId3"/>
              </a:rPr>
              <a:t>chiro.org</a:t>
            </a:r>
            <a:endParaRPr lang="el-GR" sz="1200" dirty="0">
              <a:latin typeface="+mn-l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Καθιστή Θέση </a:t>
            </a:r>
            <a:r>
              <a:rPr lang="el-GR" sz="3200" b="0" dirty="0" smtClean="0"/>
              <a:t>2/5</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90</a:t>
            </a:fld>
            <a:endParaRPr lang="el-GR"/>
          </a:p>
        </p:txBody>
      </p:sp>
      <p:pic>
        <p:nvPicPr>
          <p:cNvPr id="5" name="Picture 4" descr="http://www.chiro.org/ACAPress/Body_Alignment_Figure12.jpg"/>
          <p:cNvPicPr>
            <a:picLocks noGrp="1" noChangeAspect="1" noChangeArrowheads="1"/>
          </p:cNvPicPr>
          <p:nvPr>
            <p:ph idx="1"/>
          </p:nvPr>
        </p:nvPicPr>
        <p:blipFill>
          <a:blip r:embed="rId2" cstate="print"/>
          <a:srcRect l="11024" t="1146" r="3934" b="23101"/>
          <a:stretch>
            <a:fillRect/>
          </a:stretch>
        </p:blipFill>
        <p:spPr bwMode="auto">
          <a:xfrm flipH="1">
            <a:off x="395536" y="1143996"/>
            <a:ext cx="4320480" cy="5475611"/>
          </a:xfrm>
          <a:prstGeom prst="rect">
            <a:avLst/>
          </a:prstGeom>
          <a:noFill/>
          <a:ln w="57150">
            <a:solidFill>
              <a:schemeClr val="bg1">
                <a:lumMod val="50000"/>
              </a:schemeClr>
            </a:solidFill>
          </a:ln>
        </p:spPr>
      </p:pic>
      <p:sp>
        <p:nvSpPr>
          <p:cNvPr id="7" name="6 - Ορθογώνιο"/>
          <p:cNvSpPr/>
          <p:nvPr/>
        </p:nvSpPr>
        <p:spPr>
          <a:xfrm>
            <a:off x="4644008" y="6370176"/>
            <a:ext cx="936104" cy="299184"/>
          </a:xfrm>
          <a:prstGeom prst="rect">
            <a:avLst/>
          </a:prstGeom>
        </p:spPr>
        <p:txBody>
          <a:bodyPr wrap="square">
            <a:spAutoFit/>
          </a:bodyPr>
          <a:lstStyle/>
          <a:p>
            <a:pPr marL="342900" lvl="0" indent="-342900" algn="ctr" fontAlgn="auto">
              <a:lnSpc>
                <a:spcPct val="112000"/>
              </a:lnSpc>
              <a:spcBef>
                <a:spcPts val="1200"/>
              </a:spcBef>
              <a:spcAft>
                <a:spcPts val="0"/>
              </a:spcAft>
              <a:defRPr/>
            </a:pPr>
            <a:r>
              <a:rPr lang="en-US" sz="1200" dirty="0" smtClean="0">
                <a:latin typeface="+mn-lt"/>
                <a:hlinkClick r:id="rId3"/>
              </a:rPr>
              <a:t>chiro.org</a:t>
            </a:r>
            <a:endParaRPr lang="el-GR" sz="1200" dirty="0">
              <a:latin typeface="+mn-lt"/>
            </a:endParaRPr>
          </a:p>
        </p:txBody>
      </p:sp>
      <p:sp>
        <p:nvSpPr>
          <p:cNvPr id="8" name="7 - Ορθογώνιο"/>
          <p:cNvSpPr/>
          <p:nvPr/>
        </p:nvSpPr>
        <p:spPr>
          <a:xfrm>
            <a:off x="4427984" y="1340768"/>
            <a:ext cx="288032" cy="36004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smtClean="0"/>
              <a:t>Β</a:t>
            </a:r>
            <a:endParaRPr lang="el-GR" dirty="0"/>
          </a:p>
        </p:txBody>
      </p:sp>
      <p:sp>
        <p:nvSpPr>
          <p:cNvPr id="9" name="8 - Ορθογώνιο"/>
          <p:cNvSpPr/>
          <p:nvPr/>
        </p:nvSpPr>
        <p:spPr>
          <a:xfrm>
            <a:off x="395536" y="1412776"/>
            <a:ext cx="288032" cy="360040"/>
          </a:xfrm>
          <a:prstGeom prst="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smtClean="0"/>
              <a:t>Α</a:t>
            </a:r>
            <a:endParaRPr lang="el-GR" dirty="0"/>
          </a:p>
        </p:txBody>
      </p:sp>
      <p:sp>
        <p:nvSpPr>
          <p:cNvPr id="10" name="2 - Θέση περιεχομένου"/>
          <p:cNvSpPr txBox="1">
            <a:spLocks/>
          </p:cNvSpPr>
          <p:nvPr/>
        </p:nvSpPr>
        <p:spPr>
          <a:xfrm>
            <a:off x="4788024" y="1124744"/>
            <a:ext cx="3960440" cy="5040560"/>
          </a:xfrm>
          <a:prstGeom prst="rect">
            <a:avLst/>
          </a:prstGeom>
        </p:spPr>
        <p:txBody>
          <a:bodyPr vert="horz" lIns="91440" tIns="45720" rIns="91440" bIns="45720" rtlCol="0">
            <a:noAutofit/>
          </a:bodyPr>
          <a:lstStyle/>
          <a:p>
            <a:pPr marL="342900" lvl="0" indent="-342900" fontAlgn="auto">
              <a:lnSpc>
                <a:spcPct val="112000"/>
              </a:lnSpc>
              <a:spcBef>
                <a:spcPts val="1200"/>
              </a:spcBef>
              <a:spcAft>
                <a:spcPts val="0"/>
              </a:spcAft>
              <a:buFont typeface="Wingdings" panose="05000000000000000000" pitchFamily="2" charset="2"/>
              <a:buChar char="Ø"/>
              <a:defRPr/>
            </a:pPr>
            <a:r>
              <a:rPr lang="el-GR" sz="2400" dirty="0" smtClean="0">
                <a:latin typeface="+mn-lt"/>
              </a:rPr>
              <a:t>Κατά την φυσιολογική, συμμετρική, καθιστή θέση, το βάρος του σώματος κατανέμεται όπως παρακάτω: </a:t>
            </a:r>
            <a:endParaRPr lang="el-GR" sz="2400" dirty="0" smtClean="0">
              <a:latin typeface="+mn-lt"/>
            </a:endParaRPr>
          </a:p>
          <a:p>
            <a:pPr marL="355600" lvl="0" fontAlgn="auto">
              <a:lnSpc>
                <a:spcPct val="112000"/>
              </a:lnSpc>
              <a:spcBef>
                <a:spcPts val="1200"/>
              </a:spcBef>
              <a:spcAft>
                <a:spcPts val="0"/>
              </a:spcAft>
              <a:defRPr/>
            </a:pPr>
            <a:r>
              <a:rPr lang="el-GR" sz="2400" b="1" dirty="0" smtClean="0">
                <a:latin typeface="+mn-lt"/>
              </a:rPr>
              <a:t>Θέση </a:t>
            </a:r>
            <a:r>
              <a:rPr lang="el-GR" sz="2400" b="1" dirty="0" smtClean="0">
                <a:latin typeface="+mn-lt"/>
              </a:rPr>
              <a:t>Α</a:t>
            </a:r>
          </a:p>
          <a:p>
            <a:pPr marL="800100" lvl="1" indent="-342900" fontAlgn="auto">
              <a:lnSpc>
                <a:spcPct val="112000"/>
              </a:lnSpc>
              <a:spcBef>
                <a:spcPts val="1200"/>
              </a:spcBef>
              <a:spcAft>
                <a:spcPts val="0"/>
              </a:spcAft>
              <a:buFont typeface="Wingdings" pitchFamily="2" charset="2"/>
              <a:buChar char="§"/>
              <a:defRPr/>
            </a:pPr>
            <a:r>
              <a:rPr lang="el-GR" sz="2400" dirty="0" smtClean="0">
                <a:latin typeface="+mn-lt"/>
              </a:rPr>
              <a:t>18% στα ισχιακά κυρτώματα,</a:t>
            </a:r>
          </a:p>
          <a:p>
            <a:pPr marL="800100" lvl="1" indent="-342900" fontAlgn="auto">
              <a:lnSpc>
                <a:spcPct val="112000"/>
              </a:lnSpc>
              <a:spcBef>
                <a:spcPts val="1200"/>
              </a:spcBef>
              <a:spcAft>
                <a:spcPts val="0"/>
              </a:spcAft>
              <a:buFont typeface="Wingdings" pitchFamily="2" charset="2"/>
              <a:buChar char="§"/>
            </a:pPr>
            <a:r>
              <a:rPr lang="el-GR" sz="2400" dirty="0" smtClean="0">
                <a:latin typeface="+mn-lt"/>
              </a:rPr>
              <a:t>21% στους μηρούς,</a:t>
            </a:r>
          </a:p>
          <a:p>
            <a:pPr marL="800100" lvl="1" indent="-342900" fontAlgn="auto">
              <a:lnSpc>
                <a:spcPct val="112000"/>
              </a:lnSpc>
              <a:spcBef>
                <a:spcPts val="1200"/>
              </a:spcBef>
              <a:spcAft>
                <a:spcPts val="0"/>
              </a:spcAft>
              <a:buFont typeface="Wingdings" pitchFamily="2" charset="2"/>
              <a:buChar char="§"/>
            </a:pPr>
            <a:r>
              <a:rPr lang="el-GR" sz="2400" dirty="0" smtClean="0">
                <a:latin typeface="+mn-lt"/>
              </a:rPr>
              <a:t>το 5% στο ιερό οστό.</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13 - Έλλειψη"/>
          <p:cNvSpPr/>
          <p:nvPr/>
        </p:nvSpPr>
        <p:spPr>
          <a:xfrm>
            <a:off x="2195736" y="4149080"/>
            <a:ext cx="2376264" cy="36004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marL="342900" lvl="0" indent="-342900" fontAlgn="auto">
              <a:lnSpc>
                <a:spcPct val="112000"/>
              </a:lnSpc>
              <a:spcBef>
                <a:spcPts val="1200"/>
              </a:spcBef>
              <a:spcAft>
                <a:spcPts val="0"/>
              </a:spcAft>
              <a:defRPr/>
            </a:pPr>
            <a:r>
              <a:rPr lang="el-GR" dirty="0" smtClean="0"/>
              <a:t>Οπίσθια κλίση</a:t>
            </a:r>
            <a:endParaRPr lang="el-GR" dirty="0"/>
          </a:p>
        </p:txBody>
      </p:sp>
      <p:sp>
        <p:nvSpPr>
          <p:cNvPr id="16" name="15 - Έλλειψη"/>
          <p:cNvSpPr/>
          <p:nvPr/>
        </p:nvSpPr>
        <p:spPr>
          <a:xfrm>
            <a:off x="467544" y="4365104"/>
            <a:ext cx="1800200" cy="36004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marL="342900" lvl="0" indent="-342900" fontAlgn="auto">
              <a:lnSpc>
                <a:spcPct val="112000"/>
              </a:lnSpc>
              <a:spcBef>
                <a:spcPts val="1200"/>
              </a:spcBef>
              <a:spcAft>
                <a:spcPts val="0"/>
              </a:spcAft>
              <a:defRPr/>
            </a:pPr>
            <a:r>
              <a:rPr lang="el-GR" dirty="0" smtClean="0"/>
              <a:t>Μέση θέση</a:t>
            </a:r>
            <a:endParaRPr lang="el-GR" dirty="0"/>
          </a:p>
        </p:txBody>
      </p:sp>
      <p:sp>
        <p:nvSpPr>
          <p:cNvPr id="17" name="16 - Έλλειψη"/>
          <p:cNvSpPr/>
          <p:nvPr/>
        </p:nvSpPr>
        <p:spPr>
          <a:xfrm>
            <a:off x="1619672" y="4869160"/>
            <a:ext cx="1440160" cy="28803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marL="342900" lvl="0" indent="-342900" fontAlgn="auto">
              <a:lnSpc>
                <a:spcPct val="112000"/>
              </a:lnSpc>
              <a:spcBef>
                <a:spcPts val="1200"/>
              </a:spcBef>
              <a:spcAft>
                <a:spcPts val="0"/>
              </a:spcAft>
              <a:defRPr/>
            </a:pPr>
            <a:r>
              <a:rPr lang="el-GR" dirty="0" smtClean="0"/>
              <a:t>Λεκάνη</a:t>
            </a:r>
            <a:endParaRPr lang="el-G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Καθιστή Θέση </a:t>
            </a:r>
            <a:r>
              <a:rPr lang="el-GR" sz="3200" b="0" dirty="0" smtClean="0"/>
              <a:t>3/5</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91</a:t>
            </a:fld>
            <a:endParaRPr lang="el-GR"/>
          </a:p>
        </p:txBody>
      </p:sp>
      <p:sp>
        <p:nvSpPr>
          <p:cNvPr id="7" name="6 - Ορθογώνιο"/>
          <p:cNvSpPr/>
          <p:nvPr/>
        </p:nvSpPr>
        <p:spPr>
          <a:xfrm>
            <a:off x="4313917" y="6345324"/>
            <a:ext cx="1368152" cy="276999"/>
          </a:xfrm>
          <a:prstGeom prst="rect">
            <a:avLst/>
          </a:prstGeom>
        </p:spPr>
        <p:txBody>
          <a:bodyPr wrap="square">
            <a:spAutoFit/>
          </a:bodyPr>
          <a:lstStyle/>
          <a:p>
            <a:pPr algn="ctr"/>
            <a:r>
              <a:rPr lang="en-US" sz="1200" dirty="0" smtClean="0">
                <a:latin typeface="+mn-lt"/>
                <a:hlinkClick r:id="rId3"/>
              </a:rPr>
              <a:t>magicalrobot.org</a:t>
            </a:r>
            <a:endParaRPr lang="el-GR" sz="1200" dirty="0">
              <a:latin typeface="+mn-lt"/>
            </a:endParaRPr>
          </a:p>
        </p:txBody>
      </p:sp>
      <p:sp>
        <p:nvSpPr>
          <p:cNvPr id="8" name="7 - Ορθογώνιο"/>
          <p:cNvSpPr/>
          <p:nvPr/>
        </p:nvSpPr>
        <p:spPr>
          <a:xfrm>
            <a:off x="1259632" y="3212976"/>
            <a:ext cx="2736304" cy="276999"/>
          </a:xfrm>
          <a:prstGeom prst="rect">
            <a:avLst/>
          </a:prstGeom>
        </p:spPr>
        <p:txBody>
          <a:bodyPr wrap="square">
            <a:spAutoFit/>
          </a:bodyPr>
          <a:lstStyle/>
          <a:p>
            <a:pPr algn="ctr"/>
            <a:r>
              <a:rPr lang="en-US" sz="1200" dirty="0" smtClean="0">
                <a:latin typeface="+mn-lt"/>
                <a:hlinkClick r:id="rId4"/>
              </a:rPr>
              <a:t>magicalrobot.org</a:t>
            </a:r>
            <a:endParaRPr lang="el-GR" sz="1200" dirty="0">
              <a:latin typeface="+mn-lt"/>
            </a:endParaRPr>
          </a:p>
        </p:txBody>
      </p:sp>
      <p:sp>
        <p:nvSpPr>
          <p:cNvPr id="9" name="2 - Θέση περιεχομένου"/>
          <p:cNvSpPr txBox="1">
            <a:spLocks/>
          </p:cNvSpPr>
          <p:nvPr/>
        </p:nvSpPr>
        <p:spPr>
          <a:xfrm>
            <a:off x="4427984" y="4149080"/>
            <a:ext cx="4320480" cy="230425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2000"/>
              </a:lnSpc>
              <a:spcBef>
                <a:spcPts val="1200"/>
              </a:spcBef>
              <a:spcAft>
                <a:spcPts val="0"/>
              </a:spcAft>
              <a:buClrTx/>
              <a:buSzTx/>
              <a:buFont typeface="Wingdings"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Αποτυπώνεται σχηματικά η επίδραση των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βραχυσμένων</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ή με αυξημένη τάση μυϊκών συστημάτων, καθώς</a:t>
            </a:r>
            <a:r>
              <a:rPr kumimoji="0" lang="el-GR" sz="2400" b="0" i="0" u="none" strike="noStrike" kern="1200" cap="none" spc="0" normalizeH="0" noProof="0" dirty="0" smtClean="0">
                <a:ln>
                  <a:noFill/>
                </a:ln>
                <a:solidFill>
                  <a:schemeClr val="tx1"/>
                </a:solidFill>
                <a:effectLst/>
                <a:uLnTx/>
                <a:uFillTx/>
                <a:latin typeface="+mn-lt"/>
                <a:ea typeface="+mn-ea"/>
                <a:cs typeface="+mn-cs"/>
              </a:rPr>
              <a:t> και του βάρους του κορμού.</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6" descr="http://www.magicalrobot.org/BeingHuman/wp-content/uploads/2011/04/short_hamstrings-e1303625610624.jpg"/>
          <p:cNvPicPr>
            <a:picLocks noGrp="1" noChangeAspect="1" noChangeArrowheads="1"/>
          </p:cNvPicPr>
          <p:nvPr>
            <p:ph idx="1"/>
          </p:nvPr>
        </p:nvPicPr>
        <p:blipFill>
          <a:blip r:embed="rId5" cstate="print"/>
          <a:srcRect b="6411"/>
          <a:stretch>
            <a:fillRect/>
          </a:stretch>
        </p:blipFill>
        <p:spPr bwMode="auto">
          <a:xfrm>
            <a:off x="323528" y="3645024"/>
            <a:ext cx="4032448" cy="2937409"/>
          </a:xfrm>
          <a:prstGeom prst="rect">
            <a:avLst/>
          </a:prstGeom>
          <a:noFill/>
          <a:ln w="57150">
            <a:solidFill>
              <a:schemeClr val="accent5">
                <a:lumMod val="50000"/>
              </a:schemeClr>
            </a:solidFill>
          </a:ln>
        </p:spPr>
      </p:pic>
      <p:pic>
        <p:nvPicPr>
          <p:cNvPr id="12" name="Picture 4" descr="http://www.magicalrobot.org/BeingHuman/wp-content/uploads/2011/04/neutral_pelvis1-e1303515616739.jpg"/>
          <p:cNvPicPr>
            <a:picLocks noChangeAspect="1" noChangeArrowheads="1"/>
          </p:cNvPicPr>
          <p:nvPr/>
        </p:nvPicPr>
        <p:blipFill>
          <a:blip r:embed="rId6" cstate="print"/>
          <a:srcRect/>
          <a:stretch>
            <a:fillRect/>
          </a:stretch>
        </p:blipFill>
        <p:spPr bwMode="auto">
          <a:xfrm>
            <a:off x="3347864" y="1124744"/>
            <a:ext cx="5506081" cy="2772511"/>
          </a:xfrm>
          <a:prstGeom prst="rect">
            <a:avLst/>
          </a:prstGeom>
          <a:noFill/>
          <a:ln w="57150">
            <a:solidFill>
              <a:schemeClr val="accent5">
                <a:lumMod val="50000"/>
              </a:schemeClr>
            </a:solidFill>
          </a:ln>
        </p:spPr>
      </p:pic>
      <p:sp>
        <p:nvSpPr>
          <p:cNvPr id="10" name="9 - Ορθογώνιο"/>
          <p:cNvSpPr/>
          <p:nvPr/>
        </p:nvSpPr>
        <p:spPr>
          <a:xfrm>
            <a:off x="3779912" y="1916832"/>
            <a:ext cx="792088" cy="216024"/>
          </a:xfrm>
          <a:prstGeom prst="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βάρος</a:t>
            </a:r>
            <a:endParaRPr lang="el-GR" sz="1600" dirty="0"/>
          </a:p>
        </p:txBody>
      </p:sp>
      <p:sp>
        <p:nvSpPr>
          <p:cNvPr id="13" name="12 - Ορθογώνιο"/>
          <p:cNvSpPr/>
          <p:nvPr/>
        </p:nvSpPr>
        <p:spPr>
          <a:xfrm>
            <a:off x="7524328" y="1916832"/>
            <a:ext cx="792088" cy="216024"/>
          </a:xfrm>
          <a:prstGeom prst="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βάρος</a:t>
            </a:r>
            <a:endParaRPr lang="el-GR" sz="1600" dirty="0"/>
          </a:p>
        </p:txBody>
      </p:sp>
      <p:sp>
        <p:nvSpPr>
          <p:cNvPr id="14" name="13 - Ορθογώνιο"/>
          <p:cNvSpPr/>
          <p:nvPr/>
        </p:nvSpPr>
        <p:spPr>
          <a:xfrm>
            <a:off x="6012160" y="1844824"/>
            <a:ext cx="792088" cy="216024"/>
          </a:xfrm>
          <a:prstGeom prst="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βάρος</a:t>
            </a:r>
            <a:endParaRPr lang="el-GR" sz="1600" dirty="0"/>
          </a:p>
        </p:txBody>
      </p:sp>
      <p:sp>
        <p:nvSpPr>
          <p:cNvPr id="15" name="14 - Ορθογώνιο"/>
          <p:cNvSpPr/>
          <p:nvPr/>
        </p:nvSpPr>
        <p:spPr>
          <a:xfrm>
            <a:off x="7884368" y="2204864"/>
            <a:ext cx="1008112" cy="648072"/>
          </a:xfrm>
          <a:prstGeom prst="rect">
            <a:avLst/>
          </a:prstGeom>
          <a:solidFill>
            <a:srgbClr val="FF66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Αυξημένη τάση</a:t>
            </a:r>
            <a:endParaRPr lang="el-GR" sz="1600" dirty="0"/>
          </a:p>
        </p:txBody>
      </p:sp>
      <p:sp>
        <p:nvSpPr>
          <p:cNvPr id="16" name="15 - Ορθογώνιο"/>
          <p:cNvSpPr/>
          <p:nvPr/>
        </p:nvSpPr>
        <p:spPr>
          <a:xfrm>
            <a:off x="4644008" y="1556792"/>
            <a:ext cx="1008112" cy="648072"/>
          </a:xfrm>
          <a:prstGeom prst="rect">
            <a:avLst/>
          </a:prstGeom>
          <a:solidFill>
            <a:srgbClr val="FF66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Αυξημένη τάση</a:t>
            </a:r>
            <a:endParaRPr lang="el-GR" sz="1600" dirty="0"/>
          </a:p>
        </p:txBody>
      </p:sp>
      <p:sp>
        <p:nvSpPr>
          <p:cNvPr id="17" name="16 - Ορθογώνιο"/>
          <p:cNvSpPr/>
          <p:nvPr/>
        </p:nvSpPr>
        <p:spPr>
          <a:xfrm>
            <a:off x="323528" y="6237312"/>
            <a:ext cx="1296144" cy="216024"/>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 </a:t>
            </a:r>
            <a:r>
              <a:rPr lang="el-GR" sz="1400" dirty="0" err="1" smtClean="0"/>
              <a:t>ισχιοκνημιαίοι</a:t>
            </a:r>
            <a:endParaRPr lang="el-GR" sz="1400" dirty="0"/>
          </a:p>
        </p:txBody>
      </p:sp>
      <p:sp>
        <p:nvSpPr>
          <p:cNvPr id="18" name="17 - Ορθογώνιο"/>
          <p:cNvSpPr/>
          <p:nvPr/>
        </p:nvSpPr>
        <p:spPr>
          <a:xfrm>
            <a:off x="2339752" y="6309320"/>
            <a:ext cx="1368152" cy="216024"/>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 </a:t>
            </a:r>
            <a:r>
              <a:rPr lang="el-GR" sz="1400" dirty="0" err="1" smtClean="0"/>
              <a:t>ισχιοκνημιαίοι</a:t>
            </a:r>
            <a:endParaRPr lang="el-GR" sz="1400" dirty="0"/>
          </a:p>
        </p:txBody>
      </p:sp>
      <p:sp>
        <p:nvSpPr>
          <p:cNvPr id="19" name="18 - Ορθογώνιο"/>
          <p:cNvSpPr/>
          <p:nvPr/>
        </p:nvSpPr>
        <p:spPr>
          <a:xfrm>
            <a:off x="2411760" y="6021288"/>
            <a:ext cx="864096" cy="288032"/>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600" dirty="0" smtClean="0"/>
              <a:t> </a:t>
            </a:r>
            <a:r>
              <a:rPr lang="el-GR" sz="1400" dirty="0" smtClean="0"/>
              <a:t>βραχείς</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Κάτω Άκρα</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92</a:t>
            </a:fld>
            <a:endParaRPr lang="el-GR"/>
          </a:p>
        </p:txBody>
      </p:sp>
      <p:pic>
        <p:nvPicPr>
          <p:cNvPr id="216066" name="Picture 2" descr="http://www.pt.ntu.edu.tw/hmchai/bm03/BMoccupation/SeatedWork/SittingOnHighChair.png"/>
          <p:cNvPicPr>
            <a:picLocks noChangeAspect="1" noChangeArrowheads="1"/>
          </p:cNvPicPr>
          <p:nvPr/>
        </p:nvPicPr>
        <p:blipFill>
          <a:blip r:embed="rId2" cstate="print"/>
          <a:srcRect r="11319" b="16226"/>
          <a:stretch>
            <a:fillRect/>
          </a:stretch>
        </p:blipFill>
        <p:spPr bwMode="auto">
          <a:xfrm>
            <a:off x="251520" y="1340768"/>
            <a:ext cx="5616624" cy="4032448"/>
          </a:xfrm>
          <a:prstGeom prst="rect">
            <a:avLst/>
          </a:prstGeom>
          <a:noFill/>
        </p:spPr>
      </p:pic>
      <p:sp>
        <p:nvSpPr>
          <p:cNvPr id="6" name="5 - Ορθογώνιο"/>
          <p:cNvSpPr/>
          <p:nvPr/>
        </p:nvSpPr>
        <p:spPr>
          <a:xfrm>
            <a:off x="323528" y="6165304"/>
            <a:ext cx="5544616" cy="276999"/>
          </a:xfrm>
          <a:prstGeom prst="rect">
            <a:avLst/>
          </a:prstGeom>
        </p:spPr>
        <p:txBody>
          <a:bodyPr wrap="square">
            <a:spAutoFit/>
          </a:bodyPr>
          <a:lstStyle/>
          <a:p>
            <a:pPr algn="ctr"/>
            <a:r>
              <a:rPr lang="en-US" sz="1200" dirty="0" smtClean="0">
                <a:latin typeface="+mn-lt"/>
                <a:hlinkClick r:id="rId3"/>
              </a:rPr>
              <a:t>pt.ntu.edu.tw</a:t>
            </a:r>
            <a:endParaRPr lang="el-GR" sz="1200" dirty="0">
              <a:latin typeface="+mn-lt"/>
            </a:endParaRPr>
          </a:p>
        </p:txBody>
      </p:sp>
      <p:grpSp>
        <p:nvGrpSpPr>
          <p:cNvPr id="3" name="57 - Ομάδα"/>
          <p:cNvGrpSpPr/>
          <p:nvPr/>
        </p:nvGrpSpPr>
        <p:grpSpPr>
          <a:xfrm>
            <a:off x="323528" y="1196752"/>
            <a:ext cx="5547288" cy="4896544"/>
            <a:chOff x="323528" y="1196752"/>
            <a:chExt cx="5547288" cy="4896544"/>
          </a:xfrm>
        </p:grpSpPr>
        <p:sp>
          <p:nvSpPr>
            <p:cNvPr id="7" name="6 - Ορθογώνιο"/>
            <p:cNvSpPr/>
            <p:nvPr/>
          </p:nvSpPr>
          <p:spPr>
            <a:xfrm>
              <a:off x="2267744" y="5373216"/>
              <a:ext cx="1613070" cy="461665"/>
            </a:xfrm>
            <a:prstGeom prst="rect">
              <a:avLst/>
            </a:prstGeom>
            <a:ln w="38100">
              <a:solidFill>
                <a:srgbClr val="004A82"/>
              </a:solidFill>
            </a:ln>
          </p:spPr>
          <p:txBody>
            <a:bodyPr wrap="none">
              <a:spAutoFit/>
            </a:bodyPr>
            <a:lstStyle/>
            <a:p>
              <a:r>
                <a:rPr lang="el-GR" sz="2400" b="1" dirty="0" smtClean="0">
                  <a:latin typeface="+mn-lt"/>
                </a:rPr>
                <a:t>Κάτω άκρα</a:t>
              </a:r>
              <a:endParaRPr lang="el-GR" sz="2400" b="1" dirty="0">
                <a:latin typeface="+mn-lt"/>
              </a:endParaRPr>
            </a:p>
          </p:txBody>
        </p:sp>
        <p:sp>
          <p:nvSpPr>
            <p:cNvPr id="8" name="7 - Ορθογώνιο"/>
            <p:cNvSpPr/>
            <p:nvPr/>
          </p:nvSpPr>
          <p:spPr>
            <a:xfrm>
              <a:off x="323528" y="5445224"/>
              <a:ext cx="1370824" cy="646331"/>
            </a:xfrm>
            <a:prstGeom prst="rect">
              <a:avLst/>
            </a:prstGeom>
            <a:ln w="19050">
              <a:solidFill>
                <a:srgbClr val="004A82"/>
              </a:solidFill>
            </a:ln>
          </p:spPr>
          <p:txBody>
            <a:bodyPr wrap="none">
              <a:spAutoFit/>
            </a:bodyPr>
            <a:lstStyle/>
            <a:p>
              <a:r>
                <a:rPr lang="el-GR" dirty="0" smtClean="0"/>
                <a:t>Χωρίς </a:t>
              </a:r>
            </a:p>
            <a:p>
              <a:r>
                <a:rPr lang="el-GR" dirty="0" smtClean="0"/>
                <a:t>υποστήριξη</a:t>
              </a:r>
            </a:p>
          </p:txBody>
        </p:sp>
        <p:sp>
          <p:nvSpPr>
            <p:cNvPr id="10" name="9 - Ορθογώνιο"/>
            <p:cNvSpPr/>
            <p:nvPr/>
          </p:nvSpPr>
          <p:spPr>
            <a:xfrm>
              <a:off x="4499992" y="5445224"/>
              <a:ext cx="1370824" cy="646331"/>
            </a:xfrm>
            <a:prstGeom prst="rect">
              <a:avLst/>
            </a:prstGeom>
            <a:ln w="19050">
              <a:solidFill>
                <a:srgbClr val="004A82"/>
              </a:solidFill>
            </a:ln>
          </p:spPr>
          <p:txBody>
            <a:bodyPr wrap="none">
              <a:spAutoFit/>
            </a:bodyPr>
            <a:lstStyle/>
            <a:p>
              <a:r>
                <a:rPr lang="el-GR" dirty="0" smtClean="0"/>
                <a:t>Με </a:t>
              </a:r>
            </a:p>
            <a:p>
              <a:r>
                <a:rPr lang="el-GR" dirty="0" smtClean="0"/>
                <a:t>υποστήριξη</a:t>
              </a:r>
            </a:p>
          </p:txBody>
        </p:sp>
        <p:sp>
          <p:nvSpPr>
            <p:cNvPr id="15" name="14 - Ορθογώνιο"/>
            <p:cNvSpPr/>
            <p:nvPr/>
          </p:nvSpPr>
          <p:spPr>
            <a:xfrm>
              <a:off x="323528" y="1196752"/>
              <a:ext cx="5544616" cy="489654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Δεξιό βέλος"/>
            <p:cNvSpPr/>
            <p:nvPr/>
          </p:nvSpPr>
          <p:spPr>
            <a:xfrm rot="8829777">
              <a:off x="1675485" y="5556147"/>
              <a:ext cx="617240" cy="122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Δεξιό βέλος"/>
            <p:cNvSpPr/>
            <p:nvPr/>
          </p:nvSpPr>
          <p:spPr>
            <a:xfrm rot="1613864">
              <a:off x="3851461" y="5521197"/>
              <a:ext cx="693370" cy="163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Ορθογώνιο"/>
            <p:cNvSpPr/>
            <p:nvPr/>
          </p:nvSpPr>
          <p:spPr>
            <a:xfrm>
              <a:off x="2123728" y="3861048"/>
              <a:ext cx="136815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Ορθογώνιο"/>
            <p:cNvSpPr/>
            <p:nvPr/>
          </p:nvSpPr>
          <p:spPr>
            <a:xfrm>
              <a:off x="5220072" y="3861048"/>
              <a:ext cx="5760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Ορθογώνιο"/>
            <p:cNvSpPr/>
            <p:nvPr/>
          </p:nvSpPr>
          <p:spPr>
            <a:xfrm>
              <a:off x="2987824" y="3645024"/>
              <a:ext cx="720080" cy="738664"/>
            </a:xfrm>
            <a:prstGeom prst="rect">
              <a:avLst/>
            </a:prstGeom>
            <a:ln w="19050">
              <a:solidFill>
                <a:srgbClr val="004A82"/>
              </a:solidFill>
            </a:ln>
          </p:spPr>
          <p:txBody>
            <a:bodyPr wrap="square">
              <a:spAutoFit/>
            </a:bodyPr>
            <a:lstStyle/>
            <a:p>
              <a:r>
                <a:rPr lang="el-GR" sz="1400" dirty="0" smtClean="0">
                  <a:latin typeface="+mn-lt"/>
                </a:rPr>
                <a:t>Βάρος κάτω άκρων </a:t>
              </a:r>
            </a:p>
          </p:txBody>
        </p:sp>
        <p:cxnSp>
          <p:nvCxnSpPr>
            <p:cNvPr id="25" name="24 - Ευθύγραμμο βέλος σύνδεσης"/>
            <p:cNvCxnSpPr/>
            <p:nvPr/>
          </p:nvCxnSpPr>
          <p:spPr>
            <a:xfrm>
              <a:off x="3707904" y="3645024"/>
              <a:ext cx="1368152" cy="216024"/>
            </a:xfrm>
            <a:prstGeom prst="straightConnector1">
              <a:avLst/>
            </a:prstGeom>
            <a:ln w="57150">
              <a:prstDash val="dashDot"/>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p:nvPr/>
          </p:nvCxnSpPr>
          <p:spPr>
            <a:xfrm flipH="1">
              <a:off x="2051720" y="3645024"/>
              <a:ext cx="936104" cy="216024"/>
            </a:xfrm>
            <a:prstGeom prst="straightConnector1">
              <a:avLst/>
            </a:prstGeom>
            <a:ln w="57150">
              <a:prstDash val="dashDot"/>
              <a:tailEnd type="arrow"/>
            </a:ln>
          </p:spPr>
          <p:style>
            <a:lnRef idx="1">
              <a:schemeClr val="accent1"/>
            </a:lnRef>
            <a:fillRef idx="0">
              <a:schemeClr val="accent1"/>
            </a:fillRef>
            <a:effectRef idx="0">
              <a:schemeClr val="accent1"/>
            </a:effectRef>
            <a:fontRef idx="minor">
              <a:schemeClr val="tx1"/>
            </a:fontRef>
          </p:style>
        </p:cxnSp>
        <p:sp>
          <p:nvSpPr>
            <p:cNvPr id="44" name="43 - Ορθογώνιο"/>
            <p:cNvSpPr/>
            <p:nvPr/>
          </p:nvSpPr>
          <p:spPr>
            <a:xfrm>
              <a:off x="1547664" y="1484784"/>
              <a:ext cx="1440160" cy="1440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p>
          </p:txBody>
        </p:sp>
        <p:cxnSp>
          <p:nvCxnSpPr>
            <p:cNvPr id="46" name="45 - Ευθεία γραμμή σύνδεσης"/>
            <p:cNvCxnSpPr/>
            <p:nvPr/>
          </p:nvCxnSpPr>
          <p:spPr>
            <a:xfrm>
              <a:off x="3707904" y="1268760"/>
              <a:ext cx="0" cy="3816424"/>
            </a:xfrm>
            <a:prstGeom prst="line">
              <a:avLst/>
            </a:prstGeom>
          </p:spPr>
          <p:style>
            <a:lnRef idx="1">
              <a:schemeClr val="accent1"/>
            </a:lnRef>
            <a:fillRef idx="0">
              <a:schemeClr val="accent1"/>
            </a:fillRef>
            <a:effectRef idx="0">
              <a:schemeClr val="accent1"/>
            </a:effectRef>
            <a:fontRef idx="minor">
              <a:schemeClr val="tx1"/>
            </a:fontRef>
          </p:style>
        </p:cxnSp>
        <p:sp>
          <p:nvSpPr>
            <p:cNvPr id="55" name="54 - Ορθογώνιο"/>
            <p:cNvSpPr/>
            <p:nvPr/>
          </p:nvSpPr>
          <p:spPr>
            <a:xfrm>
              <a:off x="4355976" y="1988840"/>
              <a:ext cx="1440160" cy="6480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dirty="0"/>
            </a:p>
          </p:txBody>
        </p:sp>
        <p:sp>
          <p:nvSpPr>
            <p:cNvPr id="56" name="55 - Έλλειψη"/>
            <p:cNvSpPr/>
            <p:nvPr/>
          </p:nvSpPr>
          <p:spPr>
            <a:xfrm>
              <a:off x="1619672" y="1556792"/>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Α</a:t>
              </a:r>
              <a:endParaRPr lang="el-GR" b="1" dirty="0"/>
            </a:p>
          </p:txBody>
        </p:sp>
        <p:sp>
          <p:nvSpPr>
            <p:cNvPr id="57" name="56 - Έλλειψη"/>
            <p:cNvSpPr/>
            <p:nvPr/>
          </p:nvSpPr>
          <p:spPr>
            <a:xfrm>
              <a:off x="4716016" y="1556792"/>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t>Β</a:t>
              </a:r>
              <a:endParaRPr lang="el-GR" b="1" dirty="0"/>
            </a:p>
          </p:txBody>
        </p:sp>
      </p:grpSp>
      <p:sp>
        <p:nvSpPr>
          <p:cNvPr id="59" name="2 - Θέση περιεχομένου"/>
          <p:cNvSpPr>
            <a:spLocks noGrp="1"/>
          </p:cNvSpPr>
          <p:nvPr>
            <p:ph idx="1"/>
          </p:nvPr>
        </p:nvSpPr>
        <p:spPr>
          <a:xfrm>
            <a:off x="6037312" y="1196752"/>
            <a:ext cx="2855168" cy="4968552"/>
          </a:xfrm>
        </p:spPr>
        <p:txBody>
          <a:bodyPr>
            <a:normAutofit lnSpcReduction="10000"/>
          </a:bodyPr>
          <a:lstStyle/>
          <a:p>
            <a:r>
              <a:rPr lang="el-GR" dirty="0" smtClean="0"/>
              <a:t>Στη καθιστή θέση, το </a:t>
            </a:r>
            <a:r>
              <a:rPr lang="el-GR" dirty="0" smtClean="0"/>
              <a:t>βάρος των κάτω άκρων, όταν αυτά δεν υποστηρίζονται, (Α) παρασύρει την λεκάνη σε πρόσθια κλίση, σε αντίθεση με την περίπτωση, (Β) που αυτά υποστηρίζονται.</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7416824" cy="908720"/>
          </a:xfrm>
        </p:spPr>
        <p:txBody>
          <a:bodyPr>
            <a:normAutofit/>
          </a:bodyPr>
          <a:lstStyle/>
          <a:p>
            <a:r>
              <a:rPr lang="el-GR" sz="3600" dirty="0" smtClean="0"/>
              <a:t>Καθιστή Θέση </a:t>
            </a:r>
            <a:r>
              <a:rPr lang="el-GR" sz="3200" b="0" dirty="0" smtClean="0"/>
              <a:t>4/5</a:t>
            </a:r>
            <a:endParaRPr lang="el-GR" sz="3200" b="0" dirty="0"/>
          </a:p>
        </p:txBody>
      </p:sp>
      <p:sp>
        <p:nvSpPr>
          <p:cNvPr id="3" name="2 - Θέση περιεχομένου"/>
          <p:cNvSpPr>
            <a:spLocks noGrp="1"/>
          </p:cNvSpPr>
          <p:nvPr>
            <p:ph idx="1"/>
          </p:nvPr>
        </p:nvSpPr>
        <p:spPr>
          <a:xfrm>
            <a:off x="323528" y="1124744"/>
            <a:ext cx="6624736" cy="2376264"/>
          </a:xfrm>
        </p:spPr>
        <p:txBody>
          <a:bodyPr>
            <a:normAutofit/>
          </a:bodyPr>
          <a:lstStyle/>
          <a:p>
            <a:pPr lvl="0">
              <a:lnSpc>
                <a:spcPct val="110000"/>
              </a:lnSpc>
              <a:defRPr/>
            </a:pPr>
            <a:r>
              <a:rPr lang="el-GR" dirty="0" smtClean="0"/>
              <a:t>Όταν το άτομο από καθιστή θέση σταθεί όρθιο, τα ισχία κάνουν 60 μοίρες έκταση. Οι υπόλοιπες 30 μοίρες προέρχονται από την οπίσθια κλίση της λεκάνης, η οποία </a:t>
            </a:r>
            <a:r>
              <a:rPr lang="el-GR" dirty="0" err="1" smtClean="0"/>
              <a:t>διατείνει</a:t>
            </a:r>
            <a:r>
              <a:rPr lang="el-GR" dirty="0" smtClean="0"/>
              <a:t> τους μύες της οσφυϊκής μοίρας .</a:t>
            </a:r>
          </a:p>
          <a:p>
            <a:pPr>
              <a:lnSpc>
                <a:spcPct val="110000"/>
              </a:lnSpc>
              <a:buNone/>
            </a:pP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93</a:t>
            </a:fld>
            <a:endParaRPr lang="el-GR"/>
          </a:p>
        </p:txBody>
      </p:sp>
      <p:pic>
        <p:nvPicPr>
          <p:cNvPr id="5" name="Picture 10" descr="http://www.croydonpgmc.co.uk/wp-content/uploads/good-bad-postures.gif"/>
          <p:cNvPicPr>
            <a:picLocks noChangeAspect="1" noChangeArrowheads="1"/>
          </p:cNvPicPr>
          <p:nvPr/>
        </p:nvPicPr>
        <p:blipFill>
          <a:blip r:embed="rId3" cstate="print"/>
          <a:srcRect l="44465" t="68430" r="28030" b="2492"/>
          <a:stretch>
            <a:fillRect/>
          </a:stretch>
        </p:blipFill>
        <p:spPr bwMode="auto">
          <a:xfrm>
            <a:off x="6997980" y="1124744"/>
            <a:ext cx="1769197" cy="4109198"/>
          </a:xfrm>
          <a:prstGeom prst="rect">
            <a:avLst/>
          </a:prstGeom>
          <a:noFill/>
          <a:ln w="38100">
            <a:solidFill>
              <a:schemeClr val="bg1">
                <a:lumMod val="50000"/>
              </a:schemeClr>
            </a:solidFill>
          </a:ln>
        </p:spPr>
      </p:pic>
      <p:pic>
        <p:nvPicPr>
          <p:cNvPr id="6" name="Picture 10" descr="http://www.croydonpgmc.co.uk/wp-content/uploads/good-bad-postures.gif"/>
          <p:cNvPicPr>
            <a:picLocks noChangeAspect="1" noChangeArrowheads="1"/>
          </p:cNvPicPr>
          <p:nvPr/>
        </p:nvPicPr>
        <p:blipFill>
          <a:blip r:embed="rId3" cstate="print"/>
          <a:srcRect l="14702" t="68929" r="56351" b="3637"/>
          <a:stretch>
            <a:fillRect/>
          </a:stretch>
        </p:blipFill>
        <p:spPr bwMode="auto">
          <a:xfrm>
            <a:off x="4932040" y="2924944"/>
            <a:ext cx="1867514" cy="3888433"/>
          </a:xfrm>
          <a:prstGeom prst="rect">
            <a:avLst/>
          </a:prstGeom>
          <a:noFill/>
          <a:ln w="38100">
            <a:solidFill>
              <a:schemeClr val="bg1">
                <a:lumMod val="50000"/>
              </a:schemeClr>
            </a:solidFill>
          </a:ln>
        </p:spPr>
      </p:pic>
      <p:sp>
        <p:nvSpPr>
          <p:cNvPr id="7" name="6 - Ορθογώνιο"/>
          <p:cNvSpPr/>
          <p:nvPr/>
        </p:nvSpPr>
        <p:spPr>
          <a:xfrm>
            <a:off x="6516216" y="6536378"/>
            <a:ext cx="2232248" cy="276999"/>
          </a:xfrm>
          <a:prstGeom prst="rect">
            <a:avLst/>
          </a:prstGeom>
        </p:spPr>
        <p:txBody>
          <a:bodyPr wrap="square">
            <a:spAutoFit/>
          </a:bodyPr>
          <a:lstStyle/>
          <a:p>
            <a:pPr algn="ctr"/>
            <a:r>
              <a:rPr lang="en-US" sz="1200" dirty="0" smtClean="0">
                <a:latin typeface="+mn-lt"/>
                <a:hlinkClick r:id="rId4"/>
              </a:rPr>
              <a:t>croydonpgmc.co.uk</a:t>
            </a:r>
            <a:endParaRPr lang="el-GR" sz="1200" dirty="0">
              <a:latin typeface="+mn-lt"/>
            </a:endParaRPr>
          </a:p>
        </p:txBody>
      </p:sp>
      <p:sp>
        <p:nvSpPr>
          <p:cNvPr id="8" name="2 - Θέση περιεχομένου"/>
          <p:cNvSpPr txBox="1">
            <a:spLocks/>
          </p:cNvSpPr>
          <p:nvPr/>
        </p:nvSpPr>
        <p:spPr>
          <a:xfrm>
            <a:off x="323528" y="3212977"/>
            <a:ext cx="4176464" cy="2664295"/>
          </a:xfrm>
          <a:prstGeom prst="rect">
            <a:avLst/>
          </a:prstGeom>
        </p:spPr>
        <p:txBody>
          <a:bodyPr vert="horz" lIns="91440" tIns="45720" rIns="91440" bIns="45720" rtlCol="0">
            <a:normAutofit lnSpcReduction="10000"/>
          </a:bodyPr>
          <a:lstStyle/>
          <a:p>
            <a:pPr marL="342900" lvl="0" indent="-342900" fontAlgn="auto">
              <a:lnSpc>
                <a:spcPct val="120000"/>
              </a:lnSpc>
              <a:spcBef>
                <a:spcPts val="1200"/>
              </a:spcBef>
              <a:spcAft>
                <a:spcPts val="0"/>
              </a:spcAft>
              <a:buFont typeface="Wingdings" panose="05000000000000000000" pitchFamily="2" charset="2"/>
              <a:buChar char="Ø"/>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Όταν γύρει κάποιος στο γραφείο, θα απαιτηθούν </a:t>
            </a:r>
            <a:r>
              <a:rPr lang="el-GR" sz="2400" dirty="0" smtClean="0">
                <a:latin typeface="+mn-lt"/>
              </a:rPr>
              <a:t>επιπλέον 40 έως 50 μοίρες κάμψης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από την οσφυϊκή μοίρα</a:t>
            </a:r>
            <a:r>
              <a:rPr lang="el-GR" sz="2400" dirty="0" smtClean="0">
                <a:latin typeface="+mn-lt"/>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τέταρτος-</a:t>
            </a:r>
            <a:r>
              <a:rPr kumimoji="0" lang="el-GR" sz="2400" b="0" i="0" u="none" strike="noStrike" kern="1200" cap="none" spc="0" normalizeH="0" noProof="0" dirty="0" smtClean="0">
                <a:ln>
                  <a:noFill/>
                </a:ln>
                <a:solidFill>
                  <a:schemeClr val="tx1"/>
                </a:solidFill>
                <a:effectLst/>
                <a:uLnTx/>
                <a:uFillTx/>
                <a:latin typeface="+mn-lt"/>
                <a:ea typeface="+mn-ea"/>
                <a:cs typeface="+mn-cs"/>
              </a:rPr>
              <a:t> πέμπτος</a:t>
            </a:r>
            <a:r>
              <a:rPr lang="el-GR" sz="2400" dirty="0" smtClean="0">
                <a:latin typeface="+mn-lt"/>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οσφυϊκός σπόνδυλος).</a:t>
            </a:r>
          </a:p>
        </p:txBody>
      </p:sp>
      <p:pic>
        <p:nvPicPr>
          <p:cNvPr id="9" name="Picture 10" descr="http://www.croydonpgmc.co.uk/wp-content/uploads/good-bad-postures.gif"/>
          <p:cNvPicPr>
            <a:picLocks noChangeAspect="1" noChangeArrowheads="1"/>
          </p:cNvPicPr>
          <p:nvPr/>
        </p:nvPicPr>
        <p:blipFill>
          <a:blip r:embed="rId3" cstate="print"/>
          <a:srcRect l="72051" t="73717" r="19237" b="19014"/>
          <a:stretch>
            <a:fillRect/>
          </a:stretch>
        </p:blipFill>
        <p:spPr bwMode="auto">
          <a:xfrm>
            <a:off x="7308304" y="2492896"/>
            <a:ext cx="392771" cy="720081"/>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Πίεση μεσοσπονδύλιου δίσκου</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94</a:t>
            </a:fld>
            <a:endParaRPr lang="el-GR"/>
          </a:p>
        </p:txBody>
      </p:sp>
      <p:pic>
        <p:nvPicPr>
          <p:cNvPr id="5" name="Picture 4" descr="σάρωση0018"/>
          <p:cNvPicPr>
            <a:picLocks noGrp="1" noChangeAspect="1" noChangeArrowheads="1"/>
          </p:cNvPicPr>
          <p:nvPr>
            <p:ph idx="1"/>
          </p:nvPr>
        </p:nvPicPr>
        <p:blipFill>
          <a:blip r:embed="rId2" cstate="print"/>
          <a:srcRect t="6161" r="2646" b="25936"/>
          <a:stretch>
            <a:fillRect/>
          </a:stretch>
        </p:blipFill>
        <p:spPr bwMode="auto">
          <a:xfrm>
            <a:off x="899592" y="2852936"/>
            <a:ext cx="6696744" cy="3302510"/>
          </a:xfrm>
          <a:prstGeom prst="rect">
            <a:avLst/>
          </a:prstGeom>
          <a:noFill/>
          <a:ln w="57150">
            <a:solidFill>
              <a:srgbClr val="002060"/>
            </a:solidFill>
            <a:miter lim="800000"/>
            <a:headEnd/>
            <a:tailEnd/>
          </a:ln>
        </p:spPr>
      </p:pic>
      <p:sp>
        <p:nvSpPr>
          <p:cNvPr id="6" name="5 - Ορθογώνιο"/>
          <p:cNvSpPr/>
          <p:nvPr/>
        </p:nvSpPr>
        <p:spPr>
          <a:xfrm>
            <a:off x="7812360" y="5805264"/>
            <a:ext cx="1080120"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8" name="2 - Θέση περιεχομένου"/>
          <p:cNvSpPr txBox="1">
            <a:spLocks/>
          </p:cNvSpPr>
          <p:nvPr/>
        </p:nvSpPr>
        <p:spPr>
          <a:xfrm>
            <a:off x="251520" y="908720"/>
            <a:ext cx="8496944" cy="1728192"/>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Στην καθιστή θέση, σε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ανάκλιση</a:t>
            </a:r>
            <a:r>
              <a:rPr lang="el-GR" sz="2400" dirty="0" smtClean="0">
                <a:latin typeface="+mn-lt"/>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με υποστήριξη της οσφυϊκής μοίρας, τα φορτία ελαττώνονται. Αντίθετα, με υποστήριξη στην θωρακική μοίρα τα φορτία αυξάνονται σημαντικά</a:t>
            </a:r>
            <a:r>
              <a:rPr kumimoji="0" lang="el-GR" sz="2400" b="0" i="0" u="none" strike="noStrike" kern="1200" cap="none" spc="0" normalizeH="0" noProof="0" dirty="0" smtClean="0">
                <a:ln>
                  <a:noFill/>
                </a:ln>
                <a:solidFill>
                  <a:schemeClr val="tx1"/>
                </a:solidFill>
                <a:effectLst/>
                <a:uLnTx/>
                <a:uFillTx/>
                <a:latin typeface="+mn-lt"/>
                <a:ea typeface="+mn-ea"/>
                <a:cs typeface="+mn-cs"/>
              </a:rPr>
              <a:t> ακόμη και </a:t>
            </a:r>
            <a:r>
              <a:rPr lang="el-GR" sz="2400" dirty="0" smtClean="0">
                <a:latin typeface="+mn-lt"/>
              </a:rPr>
              <a:t>σε </a:t>
            </a:r>
            <a:r>
              <a:rPr kumimoji="0" lang="el-GR" sz="2400" b="0" i="0" u="none" strike="noStrike" kern="1200" cap="none" spc="0" normalizeH="0" noProof="0" dirty="0" smtClean="0">
                <a:ln>
                  <a:noFill/>
                </a:ln>
                <a:solidFill>
                  <a:schemeClr val="tx1"/>
                </a:solidFill>
                <a:effectLst/>
                <a:uLnTx/>
                <a:uFillTx/>
                <a:latin typeface="+mn-lt"/>
                <a:ea typeface="+mn-ea"/>
                <a:cs typeface="+mn-cs"/>
              </a:rPr>
              <a:t>θέση </a:t>
            </a:r>
            <a:r>
              <a:rPr kumimoji="0" lang="el-GR" sz="2400" b="0" i="0" u="none" strike="noStrike" kern="1200" cap="none" spc="0" normalizeH="0" noProof="0" dirty="0" err="1" smtClean="0">
                <a:ln>
                  <a:noFill/>
                </a:ln>
                <a:solidFill>
                  <a:schemeClr val="tx1"/>
                </a:solidFill>
                <a:effectLst/>
                <a:uLnTx/>
                <a:uFillTx/>
                <a:latin typeface="+mn-lt"/>
                <a:ea typeface="+mn-ea"/>
                <a:cs typeface="+mn-cs"/>
              </a:rPr>
              <a:t>ανάκλισης</a:t>
            </a:r>
            <a:r>
              <a:rPr kumimoji="0" lang="el-GR" sz="2400" b="0" i="0" u="none" strike="noStrike" kern="1200" cap="none" spc="0" normalizeH="0" noProof="0" dirty="0" smtClean="0">
                <a:ln>
                  <a:noFill/>
                </a:ln>
                <a:solidFill>
                  <a:schemeClr val="tx1"/>
                </a:solidFill>
                <a:effectLst/>
                <a:uLnTx/>
                <a:uFillTx/>
                <a:latin typeface="+mn-lt"/>
                <a:ea typeface="+mn-ea"/>
                <a:cs typeface="+mn-cs"/>
              </a:rPr>
              <a:t>. </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8 - Ισοσκελές τρίγωνο"/>
          <p:cNvSpPr/>
          <p:nvPr/>
        </p:nvSpPr>
        <p:spPr>
          <a:xfrm rot="5400000">
            <a:off x="3671900" y="3104964"/>
            <a:ext cx="576064" cy="6264696"/>
          </a:xfrm>
          <a:prstGeom prst="triangle">
            <a:avLst>
              <a:gd name="adj" fmla="val 467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Ισοσκελές τρίγωνο"/>
          <p:cNvSpPr/>
          <p:nvPr/>
        </p:nvSpPr>
        <p:spPr>
          <a:xfrm rot="5400000">
            <a:off x="6588224" y="5589240"/>
            <a:ext cx="504056" cy="1224136"/>
          </a:xfrm>
          <a:prstGeom prst="triangl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Έλλειψη"/>
          <p:cNvSpPr/>
          <p:nvPr/>
        </p:nvSpPr>
        <p:spPr>
          <a:xfrm>
            <a:off x="5652120" y="2852936"/>
            <a:ext cx="9144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110</a:t>
            </a:r>
            <a:r>
              <a:rPr lang="el-GR" baseline="30000" dirty="0" smtClean="0"/>
              <a:t>ο</a:t>
            </a:r>
            <a:r>
              <a:rPr lang="el-GR" dirty="0" smtClean="0"/>
              <a:t> </a:t>
            </a:r>
            <a:endParaRPr lang="el-GR" dirty="0"/>
          </a:p>
        </p:txBody>
      </p:sp>
      <p:sp>
        <p:nvSpPr>
          <p:cNvPr id="13" name="12 - Έλλειψη"/>
          <p:cNvSpPr/>
          <p:nvPr/>
        </p:nvSpPr>
        <p:spPr>
          <a:xfrm>
            <a:off x="1835696" y="2852936"/>
            <a:ext cx="792088"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90</a:t>
            </a:r>
            <a:r>
              <a:rPr lang="el-GR" baseline="30000" dirty="0" smtClean="0"/>
              <a:t>ο</a:t>
            </a:r>
            <a:r>
              <a:rPr lang="el-GR" dirty="0" smtClean="0"/>
              <a:t> </a:t>
            </a:r>
            <a:endParaRPr lang="el-G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Καθιστή Θέση </a:t>
            </a:r>
            <a:r>
              <a:rPr lang="el-GR" sz="3200" b="0" dirty="0" smtClean="0"/>
              <a:t>5/5</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95</a:t>
            </a:fld>
            <a:endParaRPr lang="el-GR"/>
          </a:p>
        </p:txBody>
      </p:sp>
      <p:pic>
        <p:nvPicPr>
          <p:cNvPr id="5" name="Picture 2" descr="http://www.yogaback.com/The_YogaBack_for_Driving/figure-1-problems.jpg"/>
          <p:cNvPicPr>
            <a:picLocks noGrp="1" noChangeAspect="1" noChangeArrowheads="1"/>
          </p:cNvPicPr>
          <p:nvPr>
            <p:ph idx="1"/>
          </p:nvPr>
        </p:nvPicPr>
        <p:blipFill>
          <a:blip r:embed="rId3" cstate="print"/>
          <a:srcRect t="4097" r="4110" b="5767"/>
          <a:stretch>
            <a:fillRect/>
          </a:stretch>
        </p:blipFill>
        <p:spPr bwMode="auto">
          <a:xfrm>
            <a:off x="251520" y="1052736"/>
            <a:ext cx="5193304" cy="4896544"/>
          </a:xfrm>
          <a:prstGeom prst="rect">
            <a:avLst/>
          </a:prstGeom>
          <a:noFill/>
        </p:spPr>
      </p:pic>
      <p:sp>
        <p:nvSpPr>
          <p:cNvPr id="6" name="2 - Θέση περιεχομένου"/>
          <p:cNvSpPr txBox="1">
            <a:spLocks/>
          </p:cNvSpPr>
          <p:nvPr/>
        </p:nvSpPr>
        <p:spPr>
          <a:xfrm>
            <a:off x="323528" y="5877272"/>
            <a:ext cx="4176464" cy="354464"/>
          </a:xfrm>
          <a:prstGeom prst="rect">
            <a:avLst/>
          </a:prstGeom>
          <a:solidFill>
            <a:schemeClr val="bg1"/>
          </a:solidFill>
        </p:spPr>
        <p:txBody>
          <a:bodyPr vert="horz" lIns="91440" tIns="45720" rIns="91440" bIns="45720" rtlCol="0">
            <a:noAutofit/>
          </a:bodyPr>
          <a:lstStyle/>
          <a:p>
            <a:pPr marL="342900" marR="0" lvl="0" indent="-342900" algn="ctr" defTabSz="914400" rtl="0" eaLnBrk="1" fontAlgn="auto" latinLnBrk="0" hangingPunct="1">
              <a:lnSpc>
                <a:spcPct val="112000"/>
              </a:lnSpc>
              <a:spcBef>
                <a:spcPts val="12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4"/>
              </a:rPr>
              <a:t>yogaback.com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8" descr="http://nycstructuralintegration.com/wp-content/uploads/2012/06/bad-posture_at_desks.gif"/>
          <p:cNvPicPr>
            <a:picLocks noChangeAspect="1" noChangeArrowheads="1"/>
          </p:cNvPicPr>
          <p:nvPr/>
        </p:nvPicPr>
        <p:blipFill>
          <a:blip r:embed="rId5" cstate="print"/>
          <a:srcRect l="51329" t="2660" r="5827" b="53457"/>
          <a:stretch>
            <a:fillRect/>
          </a:stretch>
        </p:blipFill>
        <p:spPr bwMode="auto">
          <a:xfrm>
            <a:off x="5868144" y="980728"/>
            <a:ext cx="3004174" cy="2448272"/>
          </a:xfrm>
          <a:prstGeom prst="rect">
            <a:avLst/>
          </a:prstGeom>
          <a:noFill/>
          <a:ln>
            <a:solidFill>
              <a:schemeClr val="bg1">
                <a:lumMod val="50000"/>
              </a:schemeClr>
            </a:solidFill>
          </a:ln>
        </p:spPr>
      </p:pic>
      <p:pic>
        <p:nvPicPr>
          <p:cNvPr id="8" name="Picture 8" descr="http://nycstructuralintegration.com/wp-content/uploads/2012/06/bad-posture_at_desks.gif"/>
          <p:cNvPicPr>
            <a:picLocks noChangeAspect="1" noChangeArrowheads="1"/>
          </p:cNvPicPr>
          <p:nvPr/>
        </p:nvPicPr>
        <p:blipFill>
          <a:blip r:embed="rId5" cstate="print"/>
          <a:srcRect l="3716" t="43246" r="58194" b="7748"/>
          <a:stretch>
            <a:fillRect/>
          </a:stretch>
        </p:blipFill>
        <p:spPr bwMode="auto">
          <a:xfrm>
            <a:off x="6372200" y="3501008"/>
            <a:ext cx="2489494" cy="2664296"/>
          </a:xfrm>
          <a:prstGeom prst="rect">
            <a:avLst/>
          </a:prstGeom>
          <a:noFill/>
          <a:ln>
            <a:solidFill>
              <a:schemeClr val="bg1">
                <a:lumMod val="50000"/>
              </a:schemeClr>
            </a:solidFill>
          </a:ln>
        </p:spPr>
      </p:pic>
      <p:sp>
        <p:nvSpPr>
          <p:cNvPr id="10" name="9 - Έλλειψη"/>
          <p:cNvSpPr/>
          <p:nvPr/>
        </p:nvSpPr>
        <p:spPr>
          <a:xfrm>
            <a:off x="2339752" y="980728"/>
            <a:ext cx="3744416" cy="432048"/>
          </a:xfrm>
          <a:prstGeom prst="ellipse">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400" dirty="0" smtClean="0"/>
              <a:t>Καθημερινότητα</a:t>
            </a:r>
            <a:endParaRPr lang="el-GR" sz="2400" dirty="0"/>
          </a:p>
        </p:txBody>
      </p:sp>
      <p:sp>
        <p:nvSpPr>
          <p:cNvPr id="11" name="10 - Σχήμα L"/>
          <p:cNvSpPr/>
          <p:nvPr/>
        </p:nvSpPr>
        <p:spPr>
          <a:xfrm rot="18406059">
            <a:off x="2571613" y="4959719"/>
            <a:ext cx="328368" cy="204088"/>
          </a:xfrm>
          <a:prstGeom prst="corner">
            <a:avLst>
              <a:gd name="adj1" fmla="val 11964"/>
              <a:gd name="adj2" fmla="val 74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Απαγορευτικό σήμα"/>
          <p:cNvSpPr/>
          <p:nvPr/>
        </p:nvSpPr>
        <p:spPr>
          <a:xfrm flipV="1">
            <a:off x="8316416" y="2492896"/>
            <a:ext cx="360040" cy="36004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3" name="12 - Απαγορευτικό σήμα"/>
          <p:cNvSpPr/>
          <p:nvPr/>
        </p:nvSpPr>
        <p:spPr>
          <a:xfrm>
            <a:off x="8172400" y="5157192"/>
            <a:ext cx="360040" cy="41034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4" name="13 - Έλλειψη"/>
          <p:cNvSpPr/>
          <p:nvPr/>
        </p:nvSpPr>
        <p:spPr>
          <a:xfrm>
            <a:off x="2483768" y="4869160"/>
            <a:ext cx="504056" cy="504056"/>
          </a:xfrm>
          <a:prstGeom prst="ellipse">
            <a:avLst/>
          </a:prstGeom>
          <a:noFill/>
          <a:ln w="76200">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Κεραυνός"/>
          <p:cNvSpPr/>
          <p:nvPr/>
        </p:nvSpPr>
        <p:spPr>
          <a:xfrm rot="20214337">
            <a:off x="651501" y="1929977"/>
            <a:ext cx="496514" cy="305098"/>
          </a:xfrm>
          <a:prstGeom prst="lightningBol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Κεραυνός"/>
          <p:cNvSpPr/>
          <p:nvPr/>
        </p:nvSpPr>
        <p:spPr>
          <a:xfrm rot="17936338">
            <a:off x="591550" y="2306574"/>
            <a:ext cx="567384" cy="288890"/>
          </a:xfrm>
          <a:prstGeom prst="lightningBol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Κεραυνός"/>
          <p:cNvSpPr/>
          <p:nvPr/>
        </p:nvSpPr>
        <p:spPr>
          <a:xfrm rot="20880766">
            <a:off x="724694" y="1449037"/>
            <a:ext cx="395116" cy="437512"/>
          </a:xfrm>
          <a:prstGeom prst="lightningBol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Ορθογώνιο"/>
          <p:cNvSpPr/>
          <p:nvPr/>
        </p:nvSpPr>
        <p:spPr>
          <a:xfrm>
            <a:off x="3995936" y="2082526"/>
            <a:ext cx="2160240" cy="276999"/>
          </a:xfrm>
          <a:prstGeom prst="rect">
            <a:avLst/>
          </a:prstGeom>
        </p:spPr>
        <p:txBody>
          <a:bodyPr wrap="square">
            <a:spAutoFit/>
          </a:bodyPr>
          <a:lstStyle/>
          <a:p>
            <a:pPr algn="ctr"/>
            <a:r>
              <a:rPr lang="en-US" sz="1200" dirty="0" smtClean="0">
                <a:latin typeface="+mn-lt"/>
                <a:hlinkClick r:id="rId6"/>
              </a:rPr>
              <a:t>croydonpgmc.co.uk</a:t>
            </a:r>
            <a:endParaRPr lang="el-GR" sz="1200" dirty="0">
              <a:latin typeface="+mn-lt"/>
            </a:endParaRPr>
          </a:p>
        </p:txBody>
      </p:sp>
      <p:pic>
        <p:nvPicPr>
          <p:cNvPr id="19" name="Picture 2" descr="http://www.croydonpgmc.co.uk/wp-content/uploads/good-bad-postures.gif"/>
          <p:cNvPicPr>
            <a:picLocks noChangeAspect="1" noChangeArrowheads="1"/>
          </p:cNvPicPr>
          <p:nvPr/>
        </p:nvPicPr>
        <p:blipFill>
          <a:blip r:embed="rId7" cstate="print"/>
          <a:srcRect t="31964" b="35761"/>
          <a:stretch>
            <a:fillRect/>
          </a:stretch>
        </p:blipFill>
        <p:spPr bwMode="auto">
          <a:xfrm>
            <a:off x="3995936" y="2420888"/>
            <a:ext cx="2433870" cy="1738479"/>
          </a:xfrm>
          <a:prstGeom prst="rect">
            <a:avLst/>
          </a:prstGeom>
          <a:noFill/>
          <a:ln w="9525">
            <a:solidFill>
              <a:schemeClr val="bg1">
                <a:lumMod val="50000"/>
              </a:schemeClr>
            </a:solidFill>
          </a:ln>
        </p:spPr>
      </p:pic>
      <p:sp>
        <p:nvSpPr>
          <p:cNvPr id="20" name="4 - Θέση περιεχομένου"/>
          <p:cNvSpPr txBox="1">
            <a:spLocks/>
          </p:cNvSpPr>
          <p:nvPr/>
        </p:nvSpPr>
        <p:spPr>
          <a:xfrm>
            <a:off x="6228184" y="6154152"/>
            <a:ext cx="2088232" cy="299184"/>
          </a:xfrm>
          <a:prstGeom prst="rect">
            <a:avLst/>
          </a:prstGeom>
        </p:spPr>
        <p:txBody>
          <a:bodyPr vert="horz" wrap="square" lIns="91440" tIns="45720" rIns="91440" bIns="45720" rtlCol="0">
            <a:spAutoFit/>
          </a:bodyPr>
          <a:lstStyle/>
          <a:p>
            <a:pPr marL="342900" marR="0" lvl="0" indent="-342900" algn="ctr" defTabSz="914400" rtl="0" eaLnBrk="1" fontAlgn="auto" latinLnBrk="0" hangingPunct="1">
              <a:lnSpc>
                <a:spcPct val="112000"/>
              </a:lnSpc>
              <a:spcBef>
                <a:spcPts val="120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8"/>
              </a:rPr>
              <a:t>nycstructuralintegration.com</a:t>
            </a:r>
            <a:endParaRPr kumimoji="0" lang="el-GR"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792088"/>
          </a:xfrm>
        </p:spPr>
        <p:txBody>
          <a:bodyPr/>
          <a:lstStyle/>
          <a:p>
            <a:r>
              <a:rPr lang="el-GR" sz="3600" dirty="0" smtClean="0"/>
              <a:t>Φόρτιση Οσφυϊκής Μοίρας </a:t>
            </a:r>
            <a:r>
              <a:rPr lang="el-GR" sz="3200" b="0" dirty="0" smtClean="0"/>
              <a:t>1/3</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96</a:t>
            </a:fld>
            <a:endParaRPr lang="el-GR"/>
          </a:p>
        </p:txBody>
      </p:sp>
      <p:pic>
        <p:nvPicPr>
          <p:cNvPr id="5" name="Picture 4" descr="σάρωση0012"/>
          <p:cNvPicPr>
            <a:picLocks noGrp="1" noChangeAspect="1" noChangeArrowheads="1"/>
          </p:cNvPicPr>
          <p:nvPr>
            <p:ph idx="1"/>
          </p:nvPr>
        </p:nvPicPr>
        <p:blipFill>
          <a:blip r:embed="rId2" cstate="print"/>
          <a:srcRect l="25696" t="3989" r="25124" b="29187"/>
          <a:stretch>
            <a:fillRect/>
          </a:stretch>
        </p:blipFill>
        <p:spPr bwMode="auto">
          <a:xfrm>
            <a:off x="323528" y="2204864"/>
            <a:ext cx="5677885" cy="4423469"/>
          </a:xfrm>
          <a:prstGeom prst="rect">
            <a:avLst/>
          </a:prstGeom>
          <a:noFill/>
          <a:ln w="38100">
            <a:solidFill>
              <a:srgbClr val="004A82"/>
            </a:solidFill>
            <a:miter lim="800000"/>
            <a:headEnd/>
            <a:tailEnd/>
          </a:ln>
        </p:spPr>
      </p:pic>
      <p:sp>
        <p:nvSpPr>
          <p:cNvPr id="7" name="Rectangle 3"/>
          <p:cNvSpPr txBox="1">
            <a:spLocks noChangeArrowheads="1"/>
          </p:cNvSpPr>
          <p:nvPr/>
        </p:nvSpPr>
        <p:spPr>
          <a:xfrm>
            <a:off x="6156176" y="2204864"/>
            <a:ext cx="2592288" cy="4104456"/>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12000"/>
              </a:lnSpc>
              <a:spcBef>
                <a:spcPts val="120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1.Κρεμασμένα</a:t>
            </a:r>
            <a:r>
              <a:rPr kumimoji="0" lang="el-GR" sz="2400" b="0" i="0" u="none" strike="noStrike" kern="1200" cap="none" spc="0" normalizeH="0" noProof="0" dirty="0" smtClean="0">
                <a:ln>
                  <a:noFill/>
                </a:ln>
                <a:solidFill>
                  <a:schemeClr val="tx1"/>
                </a:solidFill>
                <a:effectLst/>
                <a:uLnTx/>
                <a:uFillTx/>
                <a:latin typeface="+mn-lt"/>
                <a:ea typeface="+mn-ea"/>
                <a:cs typeface="+mn-cs"/>
              </a:rPr>
              <a:t> χέρια</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12000"/>
              </a:lnSpc>
              <a:spcBef>
                <a:spcPts val="120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2.Γράψιμο</a:t>
            </a:r>
          </a:p>
          <a:p>
            <a:pPr marL="342900" marR="0" lvl="0" indent="-342900" algn="l" defTabSz="914400" rtl="0" eaLnBrk="1" fontAlgn="auto" latinLnBrk="0" hangingPunct="1">
              <a:lnSpc>
                <a:spcPct val="112000"/>
              </a:lnSpc>
              <a:spcBef>
                <a:spcPts val="120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3.Πληκτρολόγηση</a:t>
            </a:r>
          </a:p>
          <a:p>
            <a:pPr marL="342900" marR="0" lvl="0" indent="-342900" algn="l" defTabSz="914400" rtl="0" eaLnBrk="1" fontAlgn="auto" latinLnBrk="0" hangingPunct="1">
              <a:lnSpc>
                <a:spcPct val="112000"/>
              </a:lnSpc>
              <a:spcBef>
                <a:spcPts val="1200"/>
              </a:spcBef>
              <a:spcAft>
                <a:spcPts val="0"/>
              </a:spcAft>
              <a:buClrTx/>
              <a:buSzTx/>
              <a:buFontTx/>
              <a:buNone/>
              <a:tabLst/>
              <a:defRPr/>
            </a:pPr>
            <a:r>
              <a:rPr lang="el-GR" sz="2400" dirty="0" smtClean="0">
                <a:latin typeface="+mn-lt"/>
              </a:rPr>
              <a:t>4.Διαχείριση βάρους</a:t>
            </a:r>
          </a:p>
          <a:p>
            <a:pPr marL="263525" marR="0" lvl="0" indent="-263525" algn="l" defTabSz="914400" rtl="0" eaLnBrk="1" fontAlgn="auto" latinLnBrk="0" hangingPunct="1">
              <a:lnSpc>
                <a:spcPct val="112000"/>
              </a:lnSpc>
              <a:spcBef>
                <a:spcPts val="120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5.Πίεση μοχλών με</a:t>
            </a:r>
            <a:r>
              <a:rPr kumimoji="0" lang="el-GR" sz="2400" b="0" i="0" u="none" strike="noStrike" kern="1200" cap="none" spc="0" normalizeH="0" noProof="0" dirty="0" smtClean="0">
                <a:ln>
                  <a:noFill/>
                </a:ln>
                <a:solidFill>
                  <a:schemeClr val="tx1"/>
                </a:solidFill>
                <a:effectLst/>
                <a:uLnTx/>
                <a:uFillTx/>
                <a:latin typeface="+mn-lt"/>
                <a:ea typeface="+mn-ea"/>
                <a:cs typeface="+mn-cs"/>
              </a:rPr>
              <a:t>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τα πόδια</a:t>
            </a:r>
          </a:p>
          <a:p>
            <a:pPr marL="263525" marR="0" lvl="0" indent="-263525" algn="l" defTabSz="914400" rtl="0" eaLnBrk="1" fontAlgn="auto" latinLnBrk="0" hangingPunct="1">
              <a:lnSpc>
                <a:spcPct val="112000"/>
              </a:lnSpc>
              <a:spcBef>
                <a:spcPts val="1200"/>
              </a:spcBef>
              <a:spcAft>
                <a:spcPts val="0"/>
              </a:spcAft>
              <a:buClrTx/>
              <a:buSzTx/>
              <a:buFontTx/>
              <a:buNone/>
              <a:tabLst/>
              <a:defRPr/>
            </a:pPr>
            <a:r>
              <a:rPr lang="el-GR" sz="2400" dirty="0" smtClean="0">
                <a:latin typeface="+mn-lt"/>
              </a:rPr>
              <a:t>6.Ανάκλιση, χαλαρή θέση</a:t>
            </a:r>
            <a:endParaRPr kumimoji="0" lang="el-GR"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7 - Έλλειψη"/>
          <p:cNvSpPr/>
          <p:nvPr/>
        </p:nvSpPr>
        <p:spPr>
          <a:xfrm>
            <a:off x="5364088" y="6309320"/>
            <a:ext cx="216024" cy="266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6</a:t>
            </a:r>
            <a:endParaRPr lang="el-GR" dirty="0"/>
          </a:p>
        </p:txBody>
      </p:sp>
      <p:sp>
        <p:nvSpPr>
          <p:cNvPr id="9" name="8 - Έλλειψη"/>
          <p:cNvSpPr/>
          <p:nvPr/>
        </p:nvSpPr>
        <p:spPr>
          <a:xfrm>
            <a:off x="4644008" y="6309320"/>
            <a:ext cx="279648" cy="2747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5</a:t>
            </a:r>
            <a:endParaRPr lang="el-GR" dirty="0"/>
          </a:p>
        </p:txBody>
      </p:sp>
      <p:sp>
        <p:nvSpPr>
          <p:cNvPr id="10" name="9 - Έλλειψη"/>
          <p:cNvSpPr/>
          <p:nvPr/>
        </p:nvSpPr>
        <p:spPr>
          <a:xfrm>
            <a:off x="3851920" y="6309320"/>
            <a:ext cx="271264" cy="283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11" name="10 - Έλλειψη"/>
          <p:cNvSpPr/>
          <p:nvPr/>
        </p:nvSpPr>
        <p:spPr>
          <a:xfrm>
            <a:off x="3059832" y="6309320"/>
            <a:ext cx="334888" cy="291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12" name="11 - Έλλειψη"/>
          <p:cNvSpPr/>
          <p:nvPr/>
        </p:nvSpPr>
        <p:spPr>
          <a:xfrm>
            <a:off x="2339752" y="6309320"/>
            <a:ext cx="254496" cy="299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13" name="12 - Έλλειψη"/>
          <p:cNvSpPr/>
          <p:nvPr/>
        </p:nvSpPr>
        <p:spPr>
          <a:xfrm>
            <a:off x="1619672" y="630932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14" name="13 - Ορθογώνιο"/>
          <p:cNvSpPr/>
          <p:nvPr/>
        </p:nvSpPr>
        <p:spPr>
          <a:xfrm>
            <a:off x="5865447" y="6375811"/>
            <a:ext cx="1584176" cy="276999"/>
          </a:xfrm>
          <a:prstGeom prst="rect">
            <a:avLst/>
          </a:prstGeom>
        </p:spPr>
        <p:txBody>
          <a:bodyPr wrap="square">
            <a:spAutoFit/>
          </a:bodyPr>
          <a:lstStyle/>
          <a:p>
            <a:pPr algn="ctr"/>
            <a:r>
              <a:rPr lang="en-US" sz="1200" dirty="0" smtClean="0">
                <a:latin typeface="+mn-lt"/>
                <a:hlinkClick r:id="rId3"/>
              </a:rPr>
              <a:t>slideshare.net</a:t>
            </a:r>
            <a:endParaRPr lang="el-GR" sz="1200" dirty="0">
              <a:latin typeface="+mn-lt"/>
            </a:endParaRPr>
          </a:p>
        </p:txBody>
      </p:sp>
      <p:sp>
        <p:nvSpPr>
          <p:cNvPr id="15" name="2 - Θέση περιεχομένου"/>
          <p:cNvSpPr txBox="1">
            <a:spLocks/>
          </p:cNvSpPr>
          <p:nvPr/>
        </p:nvSpPr>
        <p:spPr>
          <a:xfrm>
            <a:off x="251520" y="836712"/>
            <a:ext cx="8640960" cy="1224136"/>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12000"/>
              </a:lnSpc>
              <a:spcBef>
                <a:spcPts val="1200"/>
              </a:spcBef>
              <a:spcAft>
                <a:spcPts val="0"/>
              </a:spcAft>
              <a:buClrTx/>
              <a:buSzTx/>
              <a:buFont typeface="Wingdings" panose="05000000000000000000" pitchFamily="2" charset="2"/>
              <a:buChar char="Ø"/>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Τα φορτία στην οσφυϊκή μοίρα (τρίτο οσφυϊκό επίπεδο) είναι μικρότερα όταν ο κορμός γέρνει πίσω (6) παρά εάν κάμπτεται εμπρός (2).</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Φόρτιση Οσφυϊκής Μοίρας </a:t>
            </a:r>
            <a:r>
              <a:rPr lang="el-GR" sz="3200" b="0" dirty="0" smtClean="0"/>
              <a:t>2/3</a:t>
            </a:r>
            <a:endParaRPr lang="el-GR" sz="3200" dirty="0"/>
          </a:p>
        </p:txBody>
      </p:sp>
      <p:sp>
        <p:nvSpPr>
          <p:cNvPr id="3" name="2 - Θέση περιεχομένου"/>
          <p:cNvSpPr>
            <a:spLocks noGrp="1"/>
          </p:cNvSpPr>
          <p:nvPr>
            <p:ph idx="1"/>
          </p:nvPr>
        </p:nvSpPr>
        <p:spPr>
          <a:xfrm>
            <a:off x="291110" y="5852232"/>
            <a:ext cx="5472608" cy="360040"/>
          </a:xfrm>
        </p:spPr>
        <p:txBody>
          <a:bodyPr>
            <a:normAutofit/>
          </a:bodyPr>
          <a:lstStyle/>
          <a:p>
            <a:pPr algn="ctr">
              <a:buNone/>
            </a:pPr>
            <a:r>
              <a:rPr lang="en-US" sz="1200" dirty="0" smtClean="0">
                <a:hlinkClick r:id="rId2"/>
              </a:rPr>
              <a:t>quora.com</a:t>
            </a:r>
            <a:endParaRPr lang="el-GR" sz="1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97</a:t>
            </a:fld>
            <a:endParaRPr lang="el-GR" dirty="0"/>
          </a:p>
        </p:txBody>
      </p:sp>
      <p:sp>
        <p:nvSpPr>
          <p:cNvPr id="8" name="Rectangle 3"/>
          <p:cNvSpPr txBox="1">
            <a:spLocks noChangeArrowheads="1"/>
          </p:cNvSpPr>
          <p:nvPr/>
        </p:nvSpPr>
        <p:spPr>
          <a:xfrm>
            <a:off x="5724128" y="1052736"/>
            <a:ext cx="3419872" cy="5544616"/>
          </a:xfrm>
          <a:prstGeom prst="rect">
            <a:avLst/>
          </a:prstGeom>
        </p:spPr>
        <p:txBody>
          <a:bodyPr vert="horz" lIns="91440" tIns="45720" rIns="91440" bIns="45720" rtlCol="0">
            <a:noAutofit/>
          </a:bodyPr>
          <a:lstStyle/>
          <a:p>
            <a:pPr marL="179388" lvl="0" indent="-179388" fontAlgn="auto">
              <a:lnSpc>
                <a:spcPct val="110000"/>
              </a:lnSpc>
              <a:spcBef>
                <a:spcPts val="900"/>
              </a:spcBef>
              <a:spcAft>
                <a:spcPts val="0"/>
              </a:spcAft>
              <a:buFont typeface="+mj-lt"/>
              <a:buAutoNum type="arabicPeriod"/>
              <a:defRPr/>
            </a:pPr>
            <a:r>
              <a:rPr kumimoji="0" lang="el-GR" sz="2000" b="0" i="0" u="none" strike="noStrike" kern="1200" cap="none" spc="0" normalizeH="0" baseline="0" noProof="0" dirty="0" smtClean="0">
                <a:ln>
                  <a:noFill/>
                </a:ln>
                <a:solidFill>
                  <a:schemeClr val="tx1"/>
                </a:solidFill>
                <a:effectLst/>
                <a:uLnTx/>
                <a:uFillTx/>
                <a:latin typeface="+mn-lt"/>
              </a:rPr>
              <a:t>Όρθια </a:t>
            </a:r>
            <a:r>
              <a:rPr kumimoji="0" lang="el-GR" sz="2000" b="0" i="0" u="none" strike="noStrike" kern="1200" cap="none" spc="0" normalizeH="0" noProof="0" dirty="0" smtClean="0">
                <a:ln>
                  <a:noFill/>
                </a:ln>
                <a:solidFill>
                  <a:schemeClr val="tx1"/>
                </a:solidFill>
                <a:effectLst/>
                <a:uLnTx/>
                <a:uFillTx/>
                <a:latin typeface="+mn-lt"/>
              </a:rPr>
              <a:t>θέση. </a:t>
            </a:r>
          </a:p>
          <a:p>
            <a:pPr marL="342900" lvl="0" indent="-342900" fontAlgn="auto">
              <a:lnSpc>
                <a:spcPct val="110000"/>
              </a:lnSpc>
              <a:spcBef>
                <a:spcPts val="900"/>
              </a:spcBef>
              <a:spcAft>
                <a:spcPts val="0"/>
              </a:spcAft>
              <a:defRPr/>
            </a:pPr>
            <a:r>
              <a:rPr kumimoji="0" lang="el-GR" sz="2000" b="1" i="0" u="none" strike="noStrike" kern="1200" cap="none" spc="0" normalizeH="0" baseline="0" noProof="0" dirty="0" smtClean="0">
                <a:ln>
                  <a:noFill/>
                </a:ln>
                <a:solidFill>
                  <a:schemeClr val="tx1"/>
                </a:solidFill>
                <a:effectLst/>
                <a:uLnTx/>
                <a:uFillTx/>
                <a:latin typeface="+mn-lt"/>
              </a:rPr>
              <a:t>Καθιστή θέση:</a:t>
            </a:r>
            <a:r>
              <a:rPr kumimoji="0" lang="el-GR" sz="2000" b="1" i="0" u="none" strike="noStrike" kern="1200" cap="none" spc="0" normalizeH="0" noProof="0" dirty="0" smtClean="0">
                <a:ln>
                  <a:noFill/>
                </a:ln>
                <a:solidFill>
                  <a:schemeClr val="tx1"/>
                </a:solidFill>
                <a:effectLst/>
                <a:uLnTx/>
                <a:uFillTx/>
                <a:latin typeface="+mn-lt"/>
              </a:rPr>
              <a:t> </a:t>
            </a:r>
          </a:p>
          <a:p>
            <a:pPr marL="179388" lvl="0" indent="-179388" fontAlgn="auto">
              <a:lnSpc>
                <a:spcPct val="110000"/>
              </a:lnSpc>
              <a:spcBef>
                <a:spcPts val="900"/>
              </a:spcBef>
              <a:spcAft>
                <a:spcPts val="0"/>
              </a:spcAft>
              <a:buFont typeface="+mj-lt"/>
              <a:buAutoNum type="arabicPeriod" startAt="2"/>
              <a:defRPr/>
            </a:pPr>
            <a:r>
              <a:rPr lang="el-GR" sz="2000" dirty="0" smtClean="0">
                <a:latin typeface="+mn-lt"/>
              </a:rPr>
              <a:t>Κορμός όρθιος-Ισχία 90</a:t>
            </a:r>
            <a:r>
              <a:rPr lang="el-GR" sz="2000" baseline="30000" dirty="0" smtClean="0">
                <a:latin typeface="+mn-lt"/>
              </a:rPr>
              <a:t>ο</a:t>
            </a:r>
            <a:r>
              <a:rPr lang="el-GR" sz="2000" dirty="0" smtClean="0">
                <a:latin typeface="+mn-lt"/>
              </a:rPr>
              <a:t> -Χέρια κ</a:t>
            </a:r>
            <a:r>
              <a:rPr kumimoji="0" lang="el-GR" sz="2000" b="0" i="0" u="none" strike="noStrike" kern="1200" cap="none" spc="0" normalizeH="0" baseline="0" noProof="0" dirty="0" err="1" smtClean="0">
                <a:ln>
                  <a:noFill/>
                </a:ln>
                <a:solidFill>
                  <a:schemeClr val="tx1"/>
                </a:solidFill>
                <a:effectLst/>
                <a:uLnTx/>
                <a:uFillTx/>
                <a:latin typeface="+mn-lt"/>
              </a:rPr>
              <a:t>ρεμασμένα</a:t>
            </a:r>
            <a:r>
              <a:rPr kumimoji="0" lang="el-GR" sz="2000" b="0" i="0" u="none" strike="noStrike" kern="1200" cap="none" spc="0" normalizeH="0" baseline="0" noProof="0" dirty="0" smtClean="0">
                <a:ln>
                  <a:noFill/>
                </a:ln>
                <a:solidFill>
                  <a:schemeClr val="tx1"/>
                </a:solidFill>
                <a:effectLst/>
                <a:uLnTx/>
                <a:uFillTx/>
                <a:latin typeface="+mn-lt"/>
              </a:rPr>
              <a:t> </a:t>
            </a:r>
          </a:p>
          <a:p>
            <a:pPr marL="179388" lvl="0" indent="-179388" fontAlgn="auto">
              <a:lnSpc>
                <a:spcPct val="110000"/>
              </a:lnSpc>
              <a:spcBef>
                <a:spcPts val="900"/>
              </a:spcBef>
              <a:spcAft>
                <a:spcPts val="0"/>
              </a:spcAft>
              <a:buFont typeface="+mj-lt"/>
              <a:buAutoNum type="arabicPeriod" startAt="2"/>
              <a:defRPr/>
            </a:pPr>
            <a:r>
              <a:rPr lang="el-GR" sz="2000" noProof="0" dirty="0" smtClean="0">
                <a:latin typeface="+mn-lt"/>
              </a:rPr>
              <a:t>Κ</a:t>
            </a:r>
            <a:r>
              <a:rPr lang="el-GR" sz="2000" dirty="0" err="1" smtClean="0">
                <a:latin typeface="+mn-lt"/>
              </a:rPr>
              <a:t>ορμός</a:t>
            </a:r>
            <a:r>
              <a:rPr lang="el-GR" sz="2000" dirty="0" smtClean="0">
                <a:latin typeface="+mn-lt"/>
              </a:rPr>
              <a:t> χ</a:t>
            </a:r>
            <a:r>
              <a:rPr kumimoji="0" lang="el-GR" sz="2000" b="0" i="0" u="none" strike="noStrike" kern="1200" cap="none" spc="0" normalizeH="0" noProof="0" dirty="0" err="1" smtClean="0">
                <a:ln>
                  <a:noFill/>
                </a:ln>
                <a:solidFill>
                  <a:schemeClr val="tx1"/>
                </a:solidFill>
                <a:effectLst/>
                <a:uLnTx/>
                <a:uFillTx/>
                <a:latin typeface="+mn-lt"/>
              </a:rPr>
              <a:t>αλαρός</a:t>
            </a:r>
            <a:r>
              <a:rPr kumimoji="0" lang="el-GR" sz="2000" b="0" i="0" u="none" strike="noStrike" kern="1200" cap="none" spc="0" normalizeH="0" noProof="0" dirty="0" smtClean="0">
                <a:ln>
                  <a:noFill/>
                </a:ln>
                <a:solidFill>
                  <a:schemeClr val="tx1"/>
                </a:solidFill>
                <a:effectLst/>
                <a:uLnTx/>
                <a:uFillTx/>
                <a:latin typeface="+mn-lt"/>
              </a:rPr>
              <a:t>-</a:t>
            </a:r>
            <a:r>
              <a:rPr lang="el-GR" sz="2000" dirty="0" smtClean="0">
                <a:latin typeface="+mn-lt"/>
              </a:rPr>
              <a:t> Χέρια </a:t>
            </a:r>
            <a:r>
              <a:rPr kumimoji="0" lang="el-GR" sz="2000" b="0" i="0" u="none" strike="noStrike" kern="1200" cap="none" spc="0" normalizeH="0" noProof="0" dirty="0" smtClean="0">
                <a:ln>
                  <a:noFill/>
                </a:ln>
                <a:solidFill>
                  <a:schemeClr val="tx1"/>
                </a:solidFill>
                <a:effectLst/>
                <a:uLnTx/>
                <a:uFillTx/>
                <a:latin typeface="+mn-lt"/>
              </a:rPr>
              <a:t>στηριγμένα </a:t>
            </a:r>
          </a:p>
          <a:p>
            <a:pPr marL="179388" lvl="0" indent="-179388" fontAlgn="auto">
              <a:lnSpc>
                <a:spcPct val="110000"/>
              </a:lnSpc>
              <a:spcBef>
                <a:spcPts val="900"/>
              </a:spcBef>
              <a:spcAft>
                <a:spcPts val="0"/>
              </a:spcAft>
              <a:buFont typeface="+mj-lt"/>
              <a:buAutoNum type="arabicPeriod" startAt="2"/>
              <a:defRPr/>
            </a:pPr>
            <a:r>
              <a:rPr lang="el-GR" sz="2000" dirty="0" smtClean="0">
                <a:latin typeface="+mn-lt"/>
              </a:rPr>
              <a:t>Κορμός χαλαρός-Ισχία &gt;90</a:t>
            </a:r>
            <a:r>
              <a:rPr lang="el-GR" sz="2000" baseline="30000" dirty="0" smtClean="0">
                <a:latin typeface="+mn-lt"/>
              </a:rPr>
              <a:t>ο </a:t>
            </a:r>
          </a:p>
          <a:p>
            <a:pPr marL="179388" lvl="0" indent="-179388" fontAlgn="auto">
              <a:lnSpc>
                <a:spcPct val="110000"/>
              </a:lnSpc>
              <a:spcBef>
                <a:spcPts val="900"/>
              </a:spcBef>
              <a:spcAft>
                <a:spcPts val="0"/>
              </a:spcAft>
              <a:buFont typeface="+mj-lt"/>
              <a:buAutoNum type="arabicPeriod" startAt="2"/>
              <a:defRPr/>
            </a:pPr>
            <a:r>
              <a:rPr lang="el-GR" sz="2000" dirty="0" smtClean="0">
                <a:latin typeface="+mn-lt"/>
              </a:rPr>
              <a:t>Χαλαρό κάθισμα </a:t>
            </a:r>
          </a:p>
          <a:p>
            <a:pPr marL="179388" lvl="0" indent="-179388" fontAlgn="auto">
              <a:lnSpc>
                <a:spcPct val="110000"/>
              </a:lnSpc>
              <a:spcBef>
                <a:spcPts val="900"/>
              </a:spcBef>
              <a:spcAft>
                <a:spcPts val="0"/>
              </a:spcAft>
              <a:buFont typeface="+mj-lt"/>
              <a:buAutoNum type="arabicPeriod" startAt="2"/>
              <a:defRPr/>
            </a:pPr>
            <a:r>
              <a:rPr lang="el-GR" sz="2000" dirty="0" smtClean="0">
                <a:latin typeface="+mn-lt"/>
              </a:rPr>
              <a:t>Κορμός σε συνολική κάμψη </a:t>
            </a:r>
          </a:p>
          <a:p>
            <a:pPr marL="179388" lvl="0" indent="-179388" fontAlgn="auto">
              <a:lnSpc>
                <a:spcPct val="110000"/>
              </a:lnSpc>
              <a:spcBef>
                <a:spcPts val="900"/>
              </a:spcBef>
              <a:spcAft>
                <a:spcPts val="0"/>
              </a:spcAft>
              <a:buFont typeface="+mj-lt"/>
              <a:buAutoNum type="arabicPeriod" startAt="2"/>
              <a:defRPr/>
            </a:pPr>
            <a:r>
              <a:rPr lang="el-GR" sz="2000" dirty="0" smtClean="0">
                <a:latin typeface="+mn-lt"/>
              </a:rPr>
              <a:t>Ισχία κάμψη &lt;90</a:t>
            </a:r>
            <a:r>
              <a:rPr lang="el-GR" sz="2000" baseline="30000" dirty="0" smtClean="0">
                <a:latin typeface="+mn-lt"/>
              </a:rPr>
              <a:t>ο </a:t>
            </a:r>
            <a:r>
              <a:rPr lang="el-GR" sz="2000" dirty="0" smtClean="0">
                <a:latin typeface="+mn-lt"/>
              </a:rPr>
              <a:t>– </a:t>
            </a:r>
            <a:r>
              <a:rPr lang="el-GR" sz="2000" dirty="0" smtClean="0">
                <a:latin typeface="+mn-lt"/>
              </a:rPr>
              <a:t>Οσφυϊκή </a:t>
            </a:r>
            <a:r>
              <a:rPr lang="el-GR" sz="2000" dirty="0" smtClean="0">
                <a:latin typeface="+mn-lt"/>
              </a:rPr>
              <a:t>μοίρα </a:t>
            </a:r>
            <a:r>
              <a:rPr lang="el-GR" sz="2000" dirty="0" err="1" smtClean="0">
                <a:latin typeface="+mn-lt"/>
              </a:rPr>
              <a:t>ευθειασμένη</a:t>
            </a:r>
            <a:r>
              <a:rPr lang="el-GR" sz="2000" dirty="0" smtClean="0">
                <a:latin typeface="+mn-lt"/>
              </a:rPr>
              <a:t> </a:t>
            </a:r>
          </a:p>
          <a:p>
            <a:pPr marL="179388" lvl="0" indent="-179388" fontAlgn="auto">
              <a:lnSpc>
                <a:spcPct val="110000"/>
              </a:lnSpc>
              <a:spcBef>
                <a:spcPts val="900"/>
              </a:spcBef>
              <a:spcAft>
                <a:spcPts val="0"/>
              </a:spcAft>
              <a:buFont typeface="+mj-lt"/>
              <a:buAutoNum type="arabicPeriod" startAt="2"/>
              <a:defRPr/>
            </a:pPr>
            <a:r>
              <a:rPr lang="el-GR" sz="2000" dirty="0" smtClean="0">
                <a:latin typeface="+mn-lt"/>
              </a:rPr>
              <a:t>Κορμός χαλαρός- Χέρια κρεμασμένα -Ισχία &lt;90</a:t>
            </a:r>
            <a:r>
              <a:rPr lang="el-GR" sz="2000" baseline="30000" dirty="0" smtClean="0">
                <a:latin typeface="+mn-lt"/>
              </a:rPr>
              <a:t>ο</a:t>
            </a:r>
            <a:endParaRPr kumimoji="0" lang="el-GR" sz="2000" b="0" i="0" u="none" strike="noStrike" kern="1200" cap="none" spc="0" normalizeH="0" baseline="0" noProof="0" dirty="0" smtClean="0">
              <a:ln>
                <a:noFill/>
              </a:ln>
              <a:solidFill>
                <a:schemeClr val="tx1"/>
              </a:solidFill>
              <a:effectLst/>
              <a:uLnTx/>
              <a:uFillTx/>
              <a:latin typeface="+mn-lt"/>
            </a:endParaRPr>
          </a:p>
        </p:txBody>
      </p:sp>
      <p:sp>
        <p:nvSpPr>
          <p:cNvPr id="23" name="10 - Ορθογώνιο"/>
          <p:cNvSpPr/>
          <p:nvPr/>
        </p:nvSpPr>
        <p:spPr>
          <a:xfrm>
            <a:off x="2411760" y="4437112"/>
            <a:ext cx="288032"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11 - Ορθογώνιο"/>
          <p:cNvSpPr/>
          <p:nvPr/>
        </p:nvSpPr>
        <p:spPr>
          <a:xfrm>
            <a:off x="3347864" y="5013176"/>
            <a:ext cx="28803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12 - Ορθογώνιο"/>
          <p:cNvSpPr/>
          <p:nvPr/>
        </p:nvSpPr>
        <p:spPr>
          <a:xfrm>
            <a:off x="2915816" y="4293096"/>
            <a:ext cx="288032"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13 - Ορθογώνιο"/>
          <p:cNvSpPr/>
          <p:nvPr/>
        </p:nvSpPr>
        <p:spPr>
          <a:xfrm>
            <a:off x="3923928" y="4941168"/>
            <a:ext cx="21602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14 - Ορθογώνιο"/>
          <p:cNvSpPr/>
          <p:nvPr/>
        </p:nvSpPr>
        <p:spPr>
          <a:xfrm>
            <a:off x="1907704" y="4653136"/>
            <a:ext cx="28803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15 - Ορθογώνιο"/>
          <p:cNvSpPr/>
          <p:nvPr/>
        </p:nvSpPr>
        <p:spPr>
          <a:xfrm>
            <a:off x="1331640" y="5013176"/>
            <a:ext cx="36004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16 - Ορθογώνιο"/>
          <p:cNvSpPr/>
          <p:nvPr/>
        </p:nvSpPr>
        <p:spPr>
          <a:xfrm>
            <a:off x="4427984" y="3861048"/>
            <a:ext cx="229344" cy="195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17 - Ορθογώνιο"/>
          <p:cNvSpPr/>
          <p:nvPr/>
        </p:nvSpPr>
        <p:spPr>
          <a:xfrm>
            <a:off x="4860032" y="4149080"/>
            <a:ext cx="364976" cy="166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8" name="22 - Ομάδα"/>
          <p:cNvGrpSpPr/>
          <p:nvPr/>
        </p:nvGrpSpPr>
        <p:grpSpPr>
          <a:xfrm>
            <a:off x="251520" y="1052736"/>
            <a:ext cx="5472608" cy="4765848"/>
            <a:chOff x="395536" y="1052736"/>
            <a:chExt cx="5472608" cy="4765848"/>
          </a:xfrm>
        </p:grpSpPr>
        <p:pic>
          <p:nvPicPr>
            <p:cNvPr id="39" name="Picture 2" descr="http://qph.is.quoracdn.net/main-qimg-bf1923b9c16291daeca500cbbe3e561c?convert_to_webp=true"/>
            <p:cNvPicPr>
              <a:picLocks noChangeAspect="1" noChangeArrowheads="1"/>
            </p:cNvPicPr>
            <p:nvPr/>
          </p:nvPicPr>
          <p:blipFill>
            <a:blip r:embed="rId3" cstate="print"/>
            <a:srcRect r="-6514" b="10811"/>
            <a:stretch>
              <a:fillRect/>
            </a:stretch>
          </p:blipFill>
          <p:spPr bwMode="auto">
            <a:xfrm>
              <a:off x="395536" y="1052736"/>
              <a:ext cx="5472608" cy="4765848"/>
            </a:xfrm>
            <a:prstGeom prst="rect">
              <a:avLst/>
            </a:prstGeom>
            <a:noFill/>
            <a:ln>
              <a:solidFill>
                <a:srgbClr val="333399"/>
              </a:solidFill>
            </a:ln>
          </p:spPr>
        </p:pic>
        <p:sp>
          <p:nvSpPr>
            <p:cNvPr id="40" name="31 - Ορθογώνιο"/>
            <p:cNvSpPr/>
            <p:nvPr/>
          </p:nvSpPr>
          <p:spPr>
            <a:xfrm>
              <a:off x="2411760" y="4437112"/>
              <a:ext cx="288032"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32 - Ορθογώνιο"/>
            <p:cNvSpPr/>
            <p:nvPr/>
          </p:nvSpPr>
          <p:spPr>
            <a:xfrm>
              <a:off x="3347864" y="5013176"/>
              <a:ext cx="28803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33 - Ορθογώνιο"/>
            <p:cNvSpPr/>
            <p:nvPr/>
          </p:nvSpPr>
          <p:spPr>
            <a:xfrm>
              <a:off x="2915816" y="4293096"/>
              <a:ext cx="288032"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34 - Ορθογώνιο"/>
            <p:cNvSpPr/>
            <p:nvPr/>
          </p:nvSpPr>
          <p:spPr>
            <a:xfrm>
              <a:off x="3923928" y="4941168"/>
              <a:ext cx="21602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35 - Ορθογώνιο"/>
            <p:cNvSpPr/>
            <p:nvPr/>
          </p:nvSpPr>
          <p:spPr>
            <a:xfrm>
              <a:off x="1907704" y="4653136"/>
              <a:ext cx="28803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36 - Ορθογώνιο"/>
            <p:cNvSpPr/>
            <p:nvPr/>
          </p:nvSpPr>
          <p:spPr>
            <a:xfrm>
              <a:off x="1331640" y="5013176"/>
              <a:ext cx="36004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37 - Ορθογώνιο"/>
            <p:cNvSpPr/>
            <p:nvPr/>
          </p:nvSpPr>
          <p:spPr>
            <a:xfrm>
              <a:off x="4427984" y="3861048"/>
              <a:ext cx="229344" cy="195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38 - Ορθογώνιο"/>
            <p:cNvSpPr/>
            <p:nvPr/>
          </p:nvSpPr>
          <p:spPr>
            <a:xfrm>
              <a:off x="4860032" y="4149080"/>
              <a:ext cx="364976" cy="166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39 - Ισοσκελές τρίγωνο"/>
            <p:cNvSpPr/>
            <p:nvPr/>
          </p:nvSpPr>
          <p:spPr>
            <a:xfrm>
              <a:off x="1259632" y="5085184"/>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1</a:t>
              </a:r>
              <a:endParaRPr lang="el-GR" dirty="0"/>
            </a:p>
          </p:txBody>
        </p:sp>
        <p:sp>
          <p:nvSpPr>
            <p:cNvPr id="49" name="40 - Ισοσκελές τρίγωνο"/>
            <p:cNvSpPr/>
            <p:nvPr/>
          </p:nvSpPr>
          <p:spPr>
            <a:xfrm>
              <a:off x="2915816" y="4581128"/>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4</a:t>
              </a:r>
              <a:endParaRPr lang="el-GR" dirty="0"/>
            </a:p>
          </p:txBody>
        </p:sp>
        <p:sp>
          <p:nvSpPr>
            <p:cNvPr id="50" name="41 - Ισοσκελές τρίγωνο"/>
            <p:cNvSpPr/>
            <p:nvPr/>
          </p:nvSpPr>
          <p:spPr>
            <a:xfrm>
              <a:off x="2411760" y="4581128"/>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3</a:t>
              </a:r>
              <a:endParaRPr lang="el-GR" dirty="0"/>
            </a:p>
          </p:txBody>
        </p:sp>
        <p:sp>
          <p:nvSpPr>
            <p:cNvPr id="51" name="42 - Ισοσκελές τρίγωνο"/>
            <p:cNvSpPr/>
            <p:nvPr/>
          </p:nvSpPr>
          <p:spPr>
            <a:xfrm>
              <a:off x="1835696" y="4581128"/>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2</a:t>
              </a:r>
              <a:endParaRPr lang="el-GR" dirty="0"/>
            </a:p>
          </p:txBody>
        </p:sp>
        <p:sp>
          <p:nvSpPr>
            <p:cNvPr id="52" name="43 - Ισοσκελές τρίγωνο"/>
            <p:cNvSpPr/>
            <p:nvPr/>
          </p:nvSpPr>
          <p:spPr>
            <a:xfrm>
              <a:off x="3419872" y="4581128"/>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5</a:t>
              </a:r>
              <a:endParaRPr lang="el-GR" dirty="0"/>
            </a:p>
          </p:txBody>
        </p:sp>
        <p:sp>
          <p:nvSpPr>
            <p:cNvPr id="53" name="44 - Ισοσκελές τρίγωνο"/>
            <p:cNvSpPr/>
            <p:nvPr/>
          </p:nvSpPr>
          <p:spPr>
            <a:xfrm>
              <a:off x="3923928" y="4581128"/>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6</a:t>
              </a:r>
              <a:endParaRPr lang="el-GR" dirty="0"/>
            </a:p>
          </p:txBody>
        </p:sp>
        <p:sp>
          <p:nvSpPr>
            <p:cNvPr id="54" name="45 - Ισοσκελές τρίγωνο"/>
            <p:cNvSpPr/>
            <p:nvPr/>
          </p:nvSpPr>
          <p:spPr>
            <a:xfrm>
              <a:off x="4355976" y="4581128"/>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7</a:t>
              </a:r>
              <a:endParaRPr lang="el-GR" dirty="0"/>
            </a:p>
          </p:txBody>
        </p:sp>
        <p:sp>
          <p:nvSpPr>
            <p:cNvPr id="55" name="46 - Ισοσκελές τρίγωνο"/>
            <p:cNvSpPr/>
            <p:nvPr/>
          </p:nvSpPr>
          <p:spPr>
            <a:xfrm>
              <a:off x="4788024" y="4581128"/>
              <a:ext cx="360040" cy="4320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8</a:t>
              </a:r>
              <a:endParaRPr lang="el-GR" dirty="0"/>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600" dirty="0" smtClean="0"/>
              <a:t>Φορτία /Οσφυϊκή Μοίρα</a:t>
            </a:r>
            <a:endParaRPr lang="el-GR" sz="3600" dirty="0"/>
          </a:p>
        </p:txBody>
      </p:sp>
      <p:sp>
        <p:nvSpPr>
          <p:cNvPr id="3" name="2 - Θέση περιεχομένου"/>
          <p:cNvSpPr>
            <a:spLocks noGrp="1"/>
          </p:cNvSpPr>
          <p:nvPr>
            <p:ph idx="1"/>
          </p:nvPr>
        </p:nvSpPr>
        <p:spPr>
          <a:xfrm>
            <a:off x="457200" y="980728"/>
            <a:ext cx="8229600" cy="5544616"/>
          </a:xfrm>
        </p:spPr>
        <p:txBody>
          <a:bodyPr>
            <a:normAutofit/>
          </a:bodyPr>
          <a:lstStyle/>
          <a:p>
            <a:r>
              <a:rPr lang="el-GR" dirty="0" smtClean="0"/>
              <a:t>Η θέση του σώματος επηρεάζει τα αναπτυσσόμενα φορτία στην οσφυϊκή μοίρα της σπονδυλικής στήλης (τρίτος οσφυϊκός σπόνδυλος). </a:t>
            </a:r>
          </a:p>
          <a:p>
            <a:r>
              <a:rPr lang="el-GR" dirty="0" smtClean="0"/>
              <a:t>Τα μικρότερα φορτία είναι στην κατάκλιση με καλά υποστηριγμένη την οσφυϊκή μοίρα.</a:t>
            </a:r>
          </a:p>
          <a:p>
            <a:r>
              <a:rPr lang="el-GR" dirty="0" smtClean="0"/>
              <a:t> Στην χαλαρή όρθια θέση τα φορτία παραμένουν μικρά.</a:t>
            </a:r>
          </a:p>
          <a:p>
            <a:r>
              <a:rPr lang="el-GR" dirty="0" smtClean="0"/>
              <a:t> Αυξάνονται ιδιαίτερα στην καθιστή θέση. </a:t>
            </a:r>
          </a:p>
          <a:p>
            <a:r>
              <a:rPr lang="el-GR" dirty="0" smtClean="0"/>
              <a:t>Η εκρηκτική κίνηση αυξάνει δραματικά τις συμπιεστικές και τις </a:t>
            </a:r>
            <a:r>
              <a:rPr lang="el-GR" dirty="0" err="1" smtClean="0"/>
              <a:t>διατμητικές</a:t>
            </a:r>
            <a:r>
              <a:rPr lang="el-GR" dirty="0" smtClean="0"/>
              <a:t> δυνάμεις, που αναπτύσσονται στην σπονδυλική στήλη, καθώς και την τάση στους παρασπονδυλικούς μύες.</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98</a:t>
            </a:fld>
            <a:endParaRPr lang="el-G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dd16732f3b6d5c4a49aeb997dd55c33662995"/>
</p:tagLst>
</file>

<file path=ppt/theme/theme1.xml><?xml version="1.0" encoding="utf-8"?>
<a:theme xmlns:a="http://schemas.openxmlformats.org/drawingml/2006/main" name="TEMPLATE">
  <a:themeElements>
    <a:clrScheme name="Προσαρμοσμένο 1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xo-opistho_simeiomata">
  <a:themeElements>
    <a:clrScheme name="Προσαρμοσμένο 1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21040</TotalTime>
  <Words>6469</Words>
  <Application>Microsoft Office PowerPoint</Application>
  <PresentationFormat>Προβολή στην οθόνη (4:3)</PresentationFormat>
  <Paragraphs>1144</Paragraphs>
  <Slides>133</Slides>
  <Notes>29</Notes>
  <HiddenSlides>0</HiddenSlides>
  <MMClips>0</MMClips>
  <ScaleCrop>false</ScaleCrop>
  <HeadingPairs>
    <vt:vector size="4" baseType="variant">
      <vt:variant>
        <vt:lpstr>Θέμα</vt:lpstr>
      </vt:variant>
      <vt:variant>
        <vt:i4>4</vt:i4>
      </vt:variant>
      <vt:variant>
        <vt:lpstr>Τίτλοι διαφανειών</vt:lpstr>
      </vt:variant>
      <vt:variant>
        <vt:i4>133</vt:i4>
      </vt:variant>
    </vt:vector>
  </HeadingPairs>
  <TitlesOfParts>
    <vt:vector size="137" baseType="lpstr">
      <vt:lpstr>TEMPLATE</vt:lpstr>
      <vt:lpstr>Προσαρμοσμένη σχεδίαση</vt:lpstr>
      <vt:lpstr>1_exo-opistho_simeiomata</vt:lpstr>
      <vt:lpstr>OC_template_updated</vt:lpstr>
      <vt:lpstr>Βιολογική Μηχανική   Εργονομία (Θ)</vt:lpstr>
      <vt:lpstr>Οσφυϊκή και Θωρακική Μοίρα </vt:lpstr>
      <vt:lpstr>Σπόνδυλος 1/2</vt:lpstr>
      <vt:lpstr>Σπόνδυλος 2/2</vt:lpstr>
      <vt:lpstr>Λειτουργία </vt:lpstr>
      <vt:lpstr>Σπονδυλική Στήλη 1/3</vt:lpstr>
      <vt:lpstr>Σπονδυλική στήλη 2/3 </vt:lpstr>
      <vt:lpstr>Σπονδυλική Στήλη 3/3</vt:lpstr>
      <vt:lpstr>Πρόσθιο Τμήμα 1/2</vt:lpstr>
      <vt:lpstr>Πρόσθιο Τμήμα 2/2</vt:lpstr>
      <vt:lpstr>Οπίσθιο Τμήμα</vt:lpstr>
      <vt:lpstr>Μεσοσπονδύλιος Δίσκος 1/3</vt:lpstr>
      <vt:lpstr>Μεσοσπονδύλιος Δίσκος 2/3</vt:lpstr>
      <vt:lpstr>Μεσοσπονδύλιος Δίσκος 3/3</vt:lpstr>
      <vt:lpstr>Πηκτοειδής Πυρήνας 1/2</vt:lpstr>
      <vt:lpstr>Πηκτοειδής Πυρήνας 2/2</vt:lpstr>
      <vt:lpstr>Ινώδης Δακτύλιος 1/2</vt:lpstr>
      <vt:lpstr>Ινώδης Δακτύλιος 2/2</vt:lpstr>
      <vt:lpstr>Τελική Πλάκα</vt:lpstr>
      <vt:lpstr>Μηχανική Συμπεριφορά</vt:lpstr>
      <vt:lpstr>Ηλικία/ Ύψος</vt:lpstr>
      <vt:lpstr>Προ- φόρτιση</vt:lpstr>
      <vt:lpstr>Λειτουργική Μονάδα</vt:lpstr>
      <vt:lpstr>Διαδικασία Εκφύλισης</vt:lpstr>
      <vt:lpstr>Εκφύλιση</vt:lpstr>
      <vt:lpstr>Οσφυϊκή Μοίρα</vt:lpstr>
      <vt:lpstr>Κάμψη Οσφυϊκής Μοίρας</vt:lpstr>
      <vt:lpstr>Έκταση Οσφυϊκής Μοίρας</vt:lpstr>
      <vt:lpstr>Θωρακική- Αυχενική Μοίρα</vt:lpstr>
      <vt:lpstr>Τροχιά Κίνησης 1/2 </vt:lpstr>
      <vt:lpstr>Τροχιά Κίνησης 2/2 </vt:lpstr>
      <vt:lpstr>Φύλο - Ηλικία </vt:lpstr>
      <vt:lpstr>Συνδεσμικές Δομές 1/2 </vt:lpstr>
      <vt:lpstr>Συνδεσμικές Δομές 2/2 </vt:lpstr>
      <vt:lpstr>Ωχρός Σύνδεσμος</vt:lpstr>
      <vt:lpstr>Επιμήκεις Σύνδεσμοι</vt:lpstr>
      <vt:lpstr>Ιερολαγόνιες αρθρώσεις</vt:lpstr>
      <vt:lpstr>Πυελικός Δακτύλιος 1/2</vt:lpstr>
      <vt:lpstr>Πυελικός Δακτύλιος 2/2</vt:lpstr>
      <vt:lpstr>Ιερό Οστό</vt:lpstr>
      <vt:lpstr>Ιερά Γωνία</vt:lpstr>
      <vt:lpstr>Μέση Θέση Λεκάνης </vt:lpstr>
      <vt:lpstr>Οπίσθια Κλίση Λεκάνης</vt:lpstr>
      <vt:lpstr>Πρόσθια Κλίση Λεκάνης</vt:lpstr>
      <vt:lpstr>Η Κλίση της Λεκάνης</vt:lpstr>
      <vt:lpstr>Άκαμπτη Όρθια Θέση</vt:lpstr>
      <vt:lpstr>Μέση θέση και Πρόσθια Κλίση</vt:lpstr>
      <vt:lpstr>Οσφυϊκή Μοίρα/Ιερό Οστό </vt:lpstr>
      <vt:lpstr>Συμπιεστικές/Διατμητικές Δυνάμεις</vt:lpstr>
      <vt:lpstr>Γωνία Κλίσης της Πυέλου</vt:lpstr>
      <vt:lpstr>Φορτία /Σπονδυλική Στήλη</vt:lpstr>
      <vt:lpstr>Γραμμή Βαρύτητας</vt:lpstr>
      <vt:lpstr>Μύες Όρθιας Στάσης</vt:lpstr>
      <vt:lpstr>Μυϊκά συστήματα</vt:lpstr>
      <vt:lpstr>Μύες Οπίσθιας Επιφάνειας Κορμού</vt:lpstr>
      <vt:lpstr>Μύες του Κορμού</vt:lpstr>
      <vt:lpstr>Μύες Λεκάνης</vt:lpstr>
      <vt:lpstr>Οπίσθιοι Μύες της Πυέλου</vt:lpstr>
      <vt:lpstr>Κοιλιακοί μύες 1/4</vt:lpstr>
      <vt:lpstr>Κοιλιακοί μύες 2/4</vt:lpstr>
      <vt:lpstr>Κοιλιακοί μύες 3/4</vt:lpstr>
      <vt:lpstr>Κοιλιακοί μύες 4/4</vt:lpstr>
      <vt:lpstr>Ενδοκοιλιακή Πίεση 1/3</vt:lpstr>
      <vt:lpstr>Ενδοκοιλιακή Πίεση 2/3</vt:lpstr>
      <vt:lpstr>Ενδοκοιλιακή Πίεση 3/3</vt:lpstr>
      <vt:lpstr>Παχυσαρκία </vt:lpstr>
      <vt:lpstr>Θέση Κεφαλής</vt:lpstr>
      <vt:lpstr>Σταθεροποίηση 1/4</vt:lpstr>
      <vt:lpstr>Σταθεροποίηση 2/4</vt:lpstr>
      <vt:lpstr>Σταθεροποίηση 3/4</vt:lpstr>
      <vt:lpstr> Σταθεροποίηση 4/4</vt:lpstr>
      <vt:lpstr>Λορδωτική Θέση</vt:lpstr>
      <vt:lpstr>Παρεκκλίσεις Στάσης</vt:lpstr>
      <vt:lpstr>Κυφωτική-Λορδωτική Στάση 1/2</vt:lpstr>
      <vt:lpstr>Κυφωτική-Λορδωτική Στάση 2/2</vt:lpstr>
      <vt:lpstr>Υπερ-λόρδωση</vt:lpstr>
      <vt:lpstr>Sway back</vt:lpstr>
      <vt:lpstr>Επίπεδη Ράχη</vt:lpstr>
      <vt:lpstr>Κορμός/Λεκάνη</vt:lpstr>
      <vt:lpstr>Κάμψη</vt:lpstr>
      <vt:lpstr>Όρθια Θέση Κάμψη 1/3</vt:lpstr>
      <vt:lpstr>Όρθια Θέση Κάμψη 2/3</vt:lpstr>
      <vt:lpstr>Όρθια Θέση Κάμψη 3/3</vt:lpstr>
      <vt:lpstr>Κάμψη Οσφυϊκής Μοίρας</vt:lpstr>
      <vt:lpstr>Περιορισμένη Κινητικότητα</vt:lpstr>
      <vt:lpstr>Φόρτιση 1/2</vt:lpstr>
      <vt:lpstr>Φόρτιση 2/2</vt:lpstr>
      <vt:lpstr>Άνω / Κάτω Άκρα</vt:lpstr>
      <vt:lpstr>Φορτία / Οπίσθιο Τμήμα</vt:lpstr>
      <vt:lpstr>Καθιστή Θέση 1/5 </vt:lpstr>
      <vt:lpstr>Καθιστή Θέση 2/5</vt:lpstr>
      <vt:lpstr>Καθιστή Θέση 3/5</vt:lpstr>
      <vt:lpstr>Κάτω Άκρα</vt:lpstr>
      <vt:lpstr>Καθιστή Θέση 4/5</vt:lpstr>
      <vt:lpstr>Πίεση μεσοσπονδύλιου δίσκου</vt:lpstr>
      <vt:lpstr>Καθιστή Θέση 5/5</vt:lpstr>
      <vt:lpstr>Φόρτιση Οσφυϊκής Μοίρας 1/3</vt:lpstr>
      <vt:lpstr>Φόρτιση Οσφυϊκής Μοίρας 2/3</vt:lpstr>
      <vt:lpstr>Φορτία /Οσφυϊκή Μοίρα</vt:lpstr>
      <vt:lpstr>Φόρτιση Γράφημα </vt:lpstr>
      <vt:lpstr>Nachemson/ Wilke</vt:lpstr>
      <vt:lpstr>Βάρος</vt:lpstr>
      <vt:lpstr>Μέγεθος και Σχήμα</vt:lpstr>
      <vt:lpstr>Μοχλοβραχίονας / Ροπή </vt:lpstr>
      <vt:lpstr>Μοχλοβραχίονας Αντίστασης 1/2</vt:lpstr>
      <vt:lpstr>Μοχλοβραχίονας Αντίστασης 2/2</vt:lpstr>
      <vt:lpstr>Άρση Φορτίου</vt:lpstr>
      <vt:lpstr>Διαχείριση Βάρους 1/6</vt:lpstr>
      <vt:lpstr>Διαχείριση Βάρους 2/6</vt:lpstr>
      <vt:lpstr>Διαχείριση Βάρους 3/6</vt:lpstr>
      <vt:lpstr>Διαχείριση Βάρους 4/6</vt:lpstr>
      <vt:lpstr>Διαχείριση Βάρους 5/6</vt:lpstr>
      <vt:lpstr>Διαχείριση Βάρους 6/6</vt:lpstr>
      <vt:lpstr>Φόρτιση Οσφυϊκής Μοίρας 3/3</vt:lpstr>
      <vt:lpstr>Ώθηση Σχήμα </vt:lpstr>
      <vt:lpstr>Ώθηση </vt:lpstr>
      <vt:lpstr>Έλξη </vt:lpstr>
      <vt:lpstr>Δύναμη Έλξης </vt:lpstr>
      <vt:lpstr>Δύναμη Ώθησης </vt:lpstr>
      <vt:lpstr>Χρόνιος Πόνος</vt:lpstr>
      <vt:lpstr>Μηχανικός Τραυματισμός</vt:lpstr>
      <vt:lpstr>Καταπόνηση </vt:lpstr>
      <vt:lpstr>Φόρτιση/Ασκήσεις</vt:lpstr>
      <vt:lpstr>Πρόληψη 1/2</vt:lpstr>
      <vt:lpstr>Πρόληψη 2/2</vt:lpstr>
      <vt:lpstr>Ασφάλεια </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Βιολογική Μηχανική   Εργονομία</dc:title>
  <dc:creator>opencourses@teiath.gr</dc:creator>
  <cp:lastModifiedBy>fkaram2</cp:lastModifiedBy>
  <cp:revision>594</cp:revision>
  <dcterms:created xsi:type="dcterms:W3CDTF">2015-03-09T10:26:02Z</dcterms:created>
  <dcterms:modified xsi:type="dcterms:W3CDTF">2015-11-06T13:21:26Z</dcterms:modified>
</cp:coreProperties>
</file>