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  <p:sldMasterId id="2147483707" r:id="rId3"/>
  </p:sldMasterIdLst>
  <p:notesMasterIdLst>
    <p:notesMasterId r:id="rId17"/>
  </p:notesMasterIdLst>
  <p:handoutMasterIdLst>
    <p:handoutMasterId r:id="rId18"/>
  </p:handoutMasterIdLst>
  <p:sldIdLst>
    <p:sldId id="263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7104063" cy="10234613"/>
  <p:custDataLst>
    <p:tags r:id="rId19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BC82"/>
    <a:srgbClr val="F3A14F"/>
    <a:srgbClr val="E8C0BE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94660"/>
  </p:normalViewPr>
  <p:slideViewPr>
    <p:cSldViewPr>
      <p:cViewPr varScale="1">
        <p:scale>
          <a:sx n="78" d="100"/>
          <a:sy n="78" d="100"/>
        </p:scale>
        <p:origin x="-90" y="-6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tags" Target="tags/tag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8/12/2015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8/12/2015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343120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τίτλος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834414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τίτλος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822020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τίτλος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712089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78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 sz="2400"/>
            </a:lvl1pPr>
            <a:lvl2pPr marL="742950" indent="-285750">
              <a:buFont typeface="Courier New" panose="02070309020205020404" pitchFamily="49" charset="0"/>
              <a:buChar char="o"/>
              <a:defRPr sz="22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2696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0420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0277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953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8484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4218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5607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064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24536"/>
          </a:xfrm>
        </p:spPr>
        <p:txBody>
          <a:bodyPr/>
          <a:lstStyle/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Rectangle 5"/>
          <p:cNvSpPr/>
          <p:nvPr userDrawn="1"/>
        </p:nvSpPr>
        <p:spPr>
          <a:xfrm>
            <a:off x="0" y="1114044"/>
            <a:ext cx="9144000" cy="2286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985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41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443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850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779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682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7655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312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35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4246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667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533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759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8208912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>
                <a:solidFill>
                  <a:schemeClr val="tx1"/>
                </a:solidFill>
                <a:latin typeface="+mn-lt"/>
              </a:rPr>
              <a:t>Eιδικά θέματα βάσεων χωρικών δεδομένων και θεωρία συστημάτων - </a:t>
            </a:r>
            <a:r>
              <a:rPr lang="en-US" sz="3600" b="1" dirty="0" smtClean="0">
                <a:solidFill>
                  <a:schemeClr val="tx1"/>
                </a:solidFill>
                <a:latin typeface="+mn-lt"/>
              </a:rPr>
              <a:t>E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539551" y="3096543"/>
            <a:ext cx="8076963" cy="1752600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800" b="1" dirty="0"/>
              <a:t>Ενότητα </a:t>
            </a:r>
            <a:r>
              <a:rPr lang="en-US" sz="2800" b="1" dirty="0"/>
              <a:t> 3</a:t>
            </a:r>
            <a:r>
              <a:rPr lang="el-GR" sz="2800" dirty="0"/>
              <a:t>:</a:t>
            </a:r>
            <a:r>
              <a:rPr lang="en-US" sz="2800" dirty="0"/>
              <a:t> </a:t>
            </a:r>
            <a:r>
              <a:rPr lang="el-GR" sz="2800" dirty="0"/>
              <a:t>Παραδείγματα και εφαρμογές συστημάτων</a:t>
            </a:r>
            <a:endParaRPr lang="en-US" sz="2800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800" dirty="0"/>
              <a:t>Δήμος Πανταζής Dr, MSc, Αγρ.Τοπ.Μηχ. ΑΠΘ - Καθηγητής ΤΕΙ Αθήνας</a:t>
            </a:r>
            <a:endParaRPr lang="en-US" sz="2800" dirty="0"/>
          </a:p>
          <a:p>
            <a:pPr>
              <a:spcBef>
                <a:spcPts val="0"/>
              </a:spcBef>
            </a:pPr>
            <a:r>
              <a:rPr lang="el-GR" sz="2800" dirty="0"/>
              <a:t>Τμήμα πολιτικών Μηχανικών ΤΕ και Μηχανικών Τοπογραφίας &amp; Γεωπληροφορικής ΤΕ</a:t>
            </a:r>
          </a:p>
          <a:p>
            <a:pPr>
              <a:spcBef>
                <a:spcPts val="0"/>
              </a:spcBef>
            </a:pPr>
            <a:r>
              <a:rPr lang="el-GR" sz="2800" dirty="0"/>
              <a:t>Κατεύθυνση Μηχανικών Τοπογραφίας και Γεωπληροφορικής ΤΕ</a:t>
            </a:r>
            <a:endParaRPr lang="en-US" sz="28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solidFill>
                  <a:prstClr val="black"/>
                </a:solidFill>
                <a:latin typeface="Calibri"/>
              </a:rPr>
              <a:t>Ανοικτά Ακαδημαϊκά </a:t>
            </a:r>
            <a:r>
              <a:rPr lang="el-GR" sz="1600" dirty="0" smtClean="0">
                <a:solidFill>
                  <a:prstClr val="black"/>
                </a:solidFill>
                <a:latin typeface="Calibri"/>
              </a:rPr>
              <a:t>Μαθήματα στο ΤΕΙ Αθήνας</a:t>
            </a:r>
            <a:endParaRPr lang="el-GR" sz="1600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293391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5"/>
          <a:stretch/>
        </p:blipFill>
        <p:spPr bwMode="auto">
          <a:xfrm>
            <a:off x="4044034" y="5367126"/>
            <a:ext cx="3346093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126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228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1765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411658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Αθήνας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638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Παραδείγματα συστημάτων - οργανώσεων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l-GR" dirty="0" smtClean="0"/>
              <a:t>Επιλέξτε δύο οργανώσεις (επιχείρηση, υπουργείο, σχολείο, οργανισμό, σύλλογο,…) και προσπαθήστε </a:t>
            </a:r>
          </a:p>
          <a:p>
            <a:r>
              <a:rPr lang="el-GR" dirty="0" smtClean="0"/>
              <a:t>		α) να την περιγράψετε και </a:t>
            </a:r>
          </a:p>
          <a:p>
            <a:r>
              <a:rPr lang="el-GR" dirty="0" smtClean="0"/>
              <a:t>		β) να την αναλύσετε, σύμφωνα με τις έννοιες που σας έχουν παρουσιαστεί (συστημική θεώρηση της οργάνωσης). </a:t>
            </a:r>
          </a:p>
          <a:p>
            <a:endParaRPr lang="el-GR" dirty="0" smtClean="0"/>
          </a:p>
          <a:p>
            <a:r>
              <a:rPr lang="el-GR" dirty="0" smtClean="0"/>
              <a:t>Ποιοι είναι οι λόγοι δημιουργίας της και ποιος είναι ο σκοπός και οι στόχοι της;;</a:t>
            </a:r>
          </a:p>
          <a:p>
            <a:r>
              <a:rPr lang="el-GR" dirty="0" smtClean="0"/>
              <a:t>Παρουσιάστε την σαν σύστημα.</a:t>
            </a:r>
            <a:endParaRPr lang="en-US" dirty="0" smtClean="0"/>
          </a:p>
          <a:p>
            <a:r>
              <a:rPr lang="el-GR" dirty="0" smtClean="0"/>
              <a:t>Εντοπίστε τα στοιχεία που την αποτελούν.</a:t>
            </a:r>
            <a:endParaRPr lang="en-US" dirty="0" smtClean="0"/>
          </a:p>
          <a:p>
            <a:r>
              <a:rPr lang="el-GR" dirty="0" smtClean="0"/>
              <a:t>Ποια είναι τα κύρια χαρακτηριστικά της και σε τι διαφέρει από άλλες οργανώσεις;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981950" y="6356350"/>
            <a:ext cx="1162050" cy="365125"/>
          </a:xfrm>
        </p:spPr>
        <p:txBody>
          <a:bodyPr>
            <a:normAutofit/>
          </a:bodyPr>
          <a:lstStyle/>
          <a:p>
            <a:fld id="{A6BCD997-D1BE-4537-A318-008E6A5886A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308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Παραδείγματα συστημάτων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24536"/>
          </a:xfrm>
        </p:spPr>
        <p:txBody>
          <a:bodyPr>
            <a:normAutofit/>
          </a:bodyPr>
          <a:lstStyle/>
          <a:p>
            <a:r>
              <a:rPr lang="el-GR" sz="2400" dirty="0" smtClean="0"/>
              <a:t>Βρείτε τρεις οργανώσεις οι οποίες είναι περισσότερο ανοιχτά συστήματα (ΤΙ ΣΗΜΑΙΝΕΙ ;) και τρεις οι οποίες είναι περισσότερο κλειστά (ΚΛΕΙΣΤΑ;) συστήματα. </a:t>
            </a:r>
          </a:p>
          <a:p>
            <a:r>
              <a:rPr lang="el-GR" sz="2400" dirty="0" smtClean="0"/>
              <a:t>Εξηγήστε :</a:t>
            </a:r>
          </a:p>
          <a:p>
            <a:pPr lvl="1"/>
            <a:r>
              <a:rPr lang="el-GR" sz="2000" dirty="0" smtClean="0"/>
              <a:t>Α) για ποιους λόγους οι πρώτες είναι περισσότερο ανοιχτά και </a:t>
            </a:r>
          </a:p>
          <a:p>
            <a:pPr lvl="1"/>
            <a:r>
              <a:rPr lang="el-GR" sz="2000" dirty="0" smtClean="0"/>
              <a:t>Β) οι δεύτερες περισσότερο κλειστά συστήματα.</a:t>
            </a:r>
          </a:p>
          <a:p>
            <a:pPr>
              <a:buNone/>
            </a:pPr>
            <a:endParaRPr lang="en-US" sz="2400" dirty="0" smtClean="0"/>
          </a:p>
          <a:p>
            <a:pPr marL="360000" indent="-468000">
              <a:buClr>
                <a:schemeClr val="accent6">
                  <a:lumMod val="50000"/>
                </a:schemeClr>
              </a:buClr>
              <a:buFont typeface="Wingdings" pitchFamily="2" charset="2"/>
              <a:buChar char="q"/>
            </a:pPr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524328" y="6356350"/>
            <a:ext cx="1162472" cy="365125"/>
          </a:xfrm>
        </p:spPr>
        <p:txBody>
          <a:bodyPr>
            <a:normAutofit/>
          </a:bodyPr>
          <a:lstStyle/>
          <a:p>
            <a:fld id="{A6BCD997-D1BE-4537-A318-008E6A5886A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079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Υπενθύμιση</a:t>
            </a:r>
            <a:r>
              <a:rPr lang="en-US" smtClean="0"/>
              <a:t>: </a:t>
            </a:r>
            <a:r>
              <a:rPr lang="el-GR" smtClean="0"/>
              <a:t>σύστημα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Συστήματα και «Οργάνωση»</a:t>
            </a:r>
          </a:p>
          <a:p>
            <a:r>
              <a:rPr lang="el-GR" dirty="0" smtClean="0"/>
              <a:t>Συστήματα Πληροφοριών</a:t>
            </a:r>
          </a:p>
          <a:p>
            <a:r>
              <a:rPr lang="el-GR" dirty="0" smtClean="0"/>
              <a:t>Συστήματα Παραγωγής</a:t>
            </a:r>
          </a:p>
          <a:p>
            <a:r>
              <a:rPr lang="el-GR" dirty="0" smtClean="0"/>
              <a:t>Συστήματα βοήθειας στην λήψη απόφασης</a:t>
            </a:r>
          </a:p>
          <a:p>
            <a:r>
              <a:rPr lang="el-GR" dirty="0" smtClean="0"/>
              <a:t>Συστήματα λήψης αποφάσεων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981950" y="6356350"/>
            <a:ext cx="1162050" cy="365125"/>
          </a:xfrm>
        </p:spPr>
        <p:txBody>
          <a:bodyPr>
            <a:normAutofit/>
          </a:bodyPr>
          <a:lstStyle/>
          <a:p>
            <a:fld id="{A6BCD997-D1BE-4537-A318-008E6A5886A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786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mtClean="0"/>
              <a:t>Υπενθύμιση: Συστατικά μέρη συστήματος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Σκοπός – στόχοι συστήματος</a:t>
            </a:r>
          </a:p>
          <a:p>
            <a:r>
              <a:rPr lang="el-GR" dirty="0" smtClean="0"/>
              <a:t>Ενέργειες συστήματος – Τι (θα) κάνει το σύστημα;</a:t>
            </a:r>
          </a:p>
          <a:p>
            <a:r>
              <a:rPr lang="el-GR" dirty="0" smtClean="0"/>
              <a:t>Αποφάσεις συστήματος – Γιατί (θα) αποφασίζει το σύστημα;</a:t>
            </a:r>
          </a:p>
          <a:p>
            <a:r>
              <a:rPr lang="el-GR" dirty="0" smtClean="0"/>
              <a:t>Δεδομένα συστήματος – Ποιά δεδομένα χρειάζεται το σύστημα;</a:t>
            </a:r>
          </a:p>
          <a:p>
            <a:r>
              <a:rPr lang="el-GR" dirty="0" smtClean="0"/>
              <a:t>Ροές δεδομένων συστήματος– Από πού προέρχονται και που καταλήγουν;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981950" y="6356350"/>
            <a:ext cx="1162050" cy="365125"/>
          </a:xfrm>
        </p:spPr>
        <p:txBody>
          <a:bodyPr>
            <a:normAutofit/>
          </a:bodyPr>
          <a:lstStyle/>
          <a:p>
            <a:fld id="{A6BCD997-D1BE-4537-A318-008E6A5886A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15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Υπενθύμιση : Σχετικά επιστημονικά πεδία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mtClean="0"/>
              <a:t>ΣΥΣΤΕΜΙΚΗ ΘΕΩΡΙΑ / ΣΥΣΤΗΜΙΚΗ ΘΕΩΡΙΑ</a:t>
            </a:r>
          </a:p>
          <a:p>
            <a:r>
              <a:rPr lang="el-GR" smtClean="0"/>
              <a:t>ΘΕΩΡΙΑ ΣΥΣΤΗΜΑΤΩΝ</a:t>
            </a:r>
          </a:p>
          <a:p>
            <a:r>
              <a:rPr lang="el-GR" smtClean="0"/>
              <a:t>ΚΥΒΕΡΝΗΤΙΚΗ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981950" y="6356350"/>
            <a:ext cx="1162050" cy="365125"/>
          </a:xfrm>
        </p:spPr>
        <p:txBody>
          <a:bodyPr>
            <a:normAutofit/>
          </a:bodyPr>
          <a:lstStyle/>
          <a:p>
            <a:fld id="{A6BCD997-D1BE-4537-A318-008E6A5886A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449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641" y="5931169"/>
            <a:ext cx="1971675" cy="702000"/>
          </a:xfrm>
          <a:prstGeom prst="rect">
            <a:avLst/>
          </a:prstGeom>
          <a:noFill/>
        </p:spPr>
      </p:pic>
      <p:pic>
        <p:nvPicPr>
          <p:cNvPr id="10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5"/>
          <a:stretch/>
        </p:blipFill>
        <p:spPr bwMode="auto">
          <a:xfrm>
            <a:off x="3995936" y="5931169"/>
            <a:ext cx="3346093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685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09125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/>
              <a:t>Copyright Τεχνολογικό Εκπαιδευτικό Ίδρυμα Αθήνας</a:t>
            </a:r>
            <a:r>
              <a:rPr lang="en-US" sz="2000" dirty="0"/>
              <a:t>, </a:t>
            </a:r>
            <a:r>
              <a:rPr lang="el-GR" sz="2000" dirty="0"/>
              <a:t>Δήμος Πανταζής 2014. Δήμος Πανταζής. «Eιδικά θέματα βάσεων χωρικών δεδομένων και θεωρία </a:t>
            </a:r>
            <a:r>
              <a:rPr lang="el-GR" sz="2000" dirty="0" smtClean="0"/>
              <a:t>συστημάτων</a:t>
            </a:r>
            <a:r>
              <a:rPr lang="en-US" sz="2000" smtClean="0"/>
              <a:t>- E</a:t>
            </a:r>
            <a:r>
              <a:rPr lang="el-GR" sz="2000" smtClean="0"/>
              <a:t>. </a:t>
            </a:r>
            <a:r>
              <a:rPr lang="el-GR" sz="2000" dirty="0"/>
              <a:t>Ενότητα 3: Παραδείγματα και εφαρμογές συστημάτων». Έκδοση: 1.0. Αθήνα 2014. Διαθέσιμο από τη δικτυακή διεύθυνση: </a:t>
            </a:r>
            <a:r>
              <a:rPr lang="en-US" sz="2000" dirty="0">
                <a:hlinkClick r:id="rId3"/>
              </a:rPr>
              <a:t>ocp.teiath.gr</a:t>
            </a:r>
            <a:r>
              <a:rPr lang="el-GR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6424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OC_template_updat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C_template_updated">
  <a:themeElements>
    <a:clrScheme name="Προσαρμοσμένο 15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OC_template_updated</Template>
  <TotalTime>305</TotalTime>
  <Words>792</Words>
  <Application>Microsoft Office PowerPoint</Application>
  <PresentationFormat>Προβολή στην οθόνη (4:3)</PresentationFormat>
  <Paragraphs>109</Paragraphs>
  <Slides>13</Slides>
  <Notes>11</Notes>
  <HiddenSlides>0</HiddenSlides>
  <MMClips>0</MMClips>
  <ScaleCrop>false</ScaleCrop>
  <HeadingPairs>
    <vt:vector size="4" baseType="variant">
      <vt:variant>
        <vt:lpstr>Θέμα</vt:lpstr>
      </vt:variant>
      <vt:variant>
        <vt:i4>3</vt:i4>
      </vt:variant>
      <vt:variant>
        <vt:lpstr>Τίτλοι διαφανειών</vt:lpstr>
      </vt:variant>
      <vt:variant>
        <vt:i4>13</vt:i4>
      </vt:variant>
    </vt:vector>
  </HeadingPairs>
  <TitlesOfParts>
    <vt:vector size="16" baseType="lpstr">
      <vt:lpstr>OC_template_updated</vt:lpstr>
      <vt:lpstr>1_OC_template_updated</vt:lpstr>
      <vt:lpstr>2_OC_template_updated</vt:lpstr>
      <vt:lpstr>Eιδικά θέματα βάσεων χωρικών δεδομένων και θεωρία συστημάτων - E</vt:lpstr>
      <vt:lpstr>Παραδείγματα συστημάτων - οργανώσεων</vt:lpstr>
      <vt:lpstr>Παραδείγματα συστημάτων</vt:lpstr>
      <vt:lpstr>Υπενθύμιση: σύστημα</vt:lpstr>
      <vt:lpstr>Υπενθύμιση: Συστατικά μέρη συστήματος</vt:lpstr>
      <vt:lpstr>Υπενθύμιση : Σχετικά επιστημονικά πεδία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fkaram2</dc:creator>
  <cp:lastModifiedBy>natasakar new</cp:lastModifiedBy>
  <cp:revision>19</cp:revision>
  <dcterms:created xsi:type="dcterms:W3CDTF">2013-05-20T07:14:41Z</dcterms:created>
  <dcterms:modified xsi:type="dcterms:W3CDTF">2015-12-08T11:38:03Z</dcterms:modified>
</cp:coreProperties>
</file>