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2"/>
  </p:notesMasterIdLst>
  <p:handoutMasterIdLst>
    <p:handoutMasterId r:id="rId33"/>
  </p:handoutMasterIdLst>
  <p:sldIdLst>
    <p:sldId id="256" r:id="rId3"/>
    <p:sldId id="268" r:id="rId4"/>
    <p:sldId id="269" r:id="rId5"/>
    <p:sldId id="274" r:id="rId6"/>
    <p:sldId id="273" r:id="rId7"/>
    <p:sldId id="275" r:id="rId8"/>
    <p:sldId id="272" r:id="rId9"/>
    <p:sldId id="271" r:id="rId10"/>
    <p:sldId id="270" r:id="rId11"/>
    <p:sldId id="276" r:id="rId12"/>
    <p:sldId id="277" r:id="rId13"/>
    <p:sldId id="278" r:id="rId14"/>
    <p:sldId id="280" r:id="rId15"/>
    <p:sldId id="283" r:id="rId16"/>
    <p:sldId id="281" r:id="rId17"/>
    <p:sldId id="284" r:id="rId18"/>
    <p:sldId id="282" r:id="rId19"/>
    <p:sldId id="287" r:id="rId20"/>
    <p:sldId id="285" r:id="rId21"/>
    <p:sldId id="288" r:id="rId22"/>
    <p:sldId id="286" r:id="rId23"/>
    <p:sldId id="289" r:id="rId24"/>
    <p:sldId id="257" r:id="rId25"/>
    <p:sldId id="262" r:id="rId26"/>
    <p:sldId id="264" r:id="rId27"/>
    <p:sldId id="290" r:id="rId28"/>
    <p:sldId id="291" r:id="rId29"/>
    <p:sldId id="266" r:id="rId30"/>
    <p:sldId id="261"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31349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62460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994617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148382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892103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32092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533334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374501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114792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914400" indent="-554038">
              <a:lnSpc>
                <a:spcPct val="112000"/>
              </a:lnSpc>
              <a:spcBef>
                <a:spcPts val="1200"/>
              </a:spcBef>
              <a:buFont typeface="Courier New" panose="02070309020205020404" pitchFamily="49" charset="0"/>
              <a:buChar char="o"/>
              <a:defRPr sz="2400"/>
            </a:lvl2pPr>
            <a:lvl3pPr marL="1143000" indent="-338138">
              <a:lnSpc>
                <a:spcPct val="112000"/>
              </a:lnSpc>
              <a:spcBef>
                <a:spcPts val="1200"/>
              </a:spcBef>
              <a:buFont typeface="Wingdings" panose="05000000000000000000" pitchFamily="2" charset="2"/>
              <a:buChar char="ü"/>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542569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926612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1GZX_Haemoglobin.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atr%C3%ADcia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1904_Hemoglobin.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noProof="0" dirty="0" smtClean="0">
                <a:solidFill>
                  <a:prstClr val="black"/>
                </a:solidFill>
                <a:latin typeface="Calibri"/>
              </a:rPr>
              <a:t>Αιματολογία ΙΙ </a:t>
            </a:r>
            <a:r>
              <a:rPr kumimoji="0" lang="en-US" sz="4000" b="1" i="0" u="none" strike="noStrike" kern="0" cap="none" spc="0" normalizeH="0" baseline="0" noProof="0" dirty="0" smtClean="0">
                <a:ln>
                  <a:noFill/>
                </a:ln>
                <a:solidFill>
                  <a:prstClr val="black"/>
                </a:solidFill>
                <a:effectLst/>
                <a:uLnTx/>
                <a:uFillTx/>
                <a:latin typeface="Calibri"/>
              </a:rPr>
              <a:t>(E)</a:t>
            </a:r>
            <a:endParaRPr lang="el-GR" sz="4000" b="1" dirty="0">
              <a:solidFill>
                <a:schemeClr val="tx1"/>
              </a:solidFill>
              <a:latin typeface="+mn-lt"/>
            </a:endParaRPr>
          </a:p>
        </p:txBody>
      </p:sp>
      <p:sp>
        <p:nvSpPr>
          <p:cNvPr id="3" name="Υπότιτλος 2"/>
          <p:cNvSpPr>
            <a:spLocks noGrp="1"/>
          </p:cNvSpPr>
          <p:nvPr>
            <p:ph type="subTitle" idx="1"/>
          </p:nvPr>
        </p:nvSpPr>
        <p:spPr>
          <a:xfrm>
            <a:off x="0" y="2636912"/>
            <a:ext cx="9144000" cy="2520279"/>
          </a:xfrm>
        </p:spPr>
        <p:txBody>
          <a:bodyPr>
            <a:normAutofit/>
          </a:bodyPr>
          <a:lstStyle/>
          <a:p>
            <a:pPr>
              <a:spcBef>
                <a:spcPts val="0"/>
              </a:spcBef>
              <a:spcAft>
                <a:spcPts val="1800"/>
              </a:spcAft>
            </a:pPr>
            <a:r>
              <a:rPr lang="el-GR" sz="2600" b="1" dirty="0" smtClean="0"/>
              <a:t>Εργαστηριακή άσκηση 7:</a:t>
            </a:r>
            <a:r>
              <a:rPr lang="el-GR" sz="2600" dirty="0"/>
              <a:t> Ποσοτικός προσδιορισμός αιμοσφαιρίνης Α2</a:t>
            </a:r>
            <a:endParaRPr lang="el-GR" sz="2600" dirty="0" smtClean="0"/>
          </a:p>
          <a:p>
            <a:pPr>
              <a:spcBef>
                <a:spcPts val="0"/>
              </a:spcBef>
              <a:spcAft>
                <a:spcPts val="1200"/>
              </a:spcAft>
            </a:pPr>
            <a:r>
              <a:rPr lang="el-GR" sz="2200" dirty="0" smtClean="0"/>
              <a:t>Αναστάσιος Κριεμπάρδης</a:t>
            </a:r>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2/14</a:t>
            </a:r>
            <a:endParaRPr lang="el-GR" sz="3000" b="0" dirty="0"/>
          </a:p>
        </p:txBody>
      </p:sp>
      <p:sp>
        <p:nvSpPr>
          <p:cNvPr id="3" name="Θέση περιεχομένου 2"/>
          <p:cNvSpPr>
            <a:spLocks noGrp="1"/>
          </p:cNvSpPr>
          <p:nvPr>
            <p:ph idx="1"/>
          </p:nvPr>
        </p:nvSpPr>
        <p:spPr>
          <a:xfrm>
            <a:off x="457200" y="1412776"/>
            <a:ext cx="8507288" cy="5445224"/>
          </a:xfrm>
        </p:spPr>
        <p:txBody>
          <a:bodyPr>
            <a:noAutofit/>
          </a:bodyPr>
          <a:lstStyle/>
          <a:p>
            <a:r>
              <a:rPr lang="el-GR" sz="2200" dirty="0" smtClean="0"/>
              <a:t>Ο </a:t>
            </a:r>
            <a:r>
              <a:rPr lang="el-GR" sz="2200" dirty="0"/>
              <a:t>ποσοτικός προσδιορισμός της Α2  γίνεται με πολλούς τρόπους, όπως </a:t>
            </a:r>
            <a:r>
              <a:rPr lang="el-GR" sz="2200" dirty="0" err="1"/>
              <a:t>ηλεκτροφορητική</a:t>
            </a:r>
            <a:r>
              <a:rPr lang="el-GR" sz="2200" dirty="0"/>
              <a:t> ανάλυση που ακολουθείται από εκχύλιση των βαμμένων ζωνών και ποσοτικοποίηση με χρήση φωτόμετρου, ανοσοβιολογική προσέγγιση, καθώς και με χρωματογραφία </a:t>
            </a:r>
            <a:r>
              <a:rPr lang="el-GR" sz="2200" dirty="0" err="1"/>
              <a:t>ιοντοανταλλαγής</a:t>
            </a:r>
            <a:r>
              <a:rPr lang="el-GR" sz="2200" dirty="0"/>
              <a:t>.</a:t>
            </a:r>
          </a:p>
          <a:p>
            <a:r>
              <a:rPr lang="el-GR" sz="2200" dirty="0"/>
              <a:t>Στην άσκηση αυτή θα χρησιμοποιήσουμε τη χρωματογραφία </a:t>
            </a:r>
            <a:r>
              <a:rPr lang="el-GR" sz="2200" dirty="0" err="1"/>
              <a:t>ιοντοανταλλαγής</a:t>
            </a:r>
            <a:r>
              <a:rPr lang="el-GR" sz="2200" dirty="0"/>
              <a:t> σε στήλη, με </a:t>
            </a:r>
            <a:r>
              <a:rPr lang="el-GR" sz="2200" dirty="0" err="1"/>
              <a:t>ανιοντική</a:t>
            </a:r>
            <a:r>
              <a:rPr lang="el-GR" sz="2200" dirty="0"/>
              <a:t> ρητίνη ως ακίνητη φάση.</a:t>
            </a:r>
          </a:p>
          <a:p>
            <a:r>
              <a:rPr lang="el-GR" sz="2200" dirty="0"/>
              <a:t>Αυτή αποτελείται από κυτταρίνη στην οποία έχουν ομοιοπολικά προσδεθεί θετικά φορτισμένα μόρια. Τα μόρια που έχουν αρνητικά φορτία θα δεσμεύονται κατά τη διέλευσή τους στην ακίνητη φάση της χρωματογραφίας, ενώ τα ουδέτερα και θετικά φορτισμένα μόρια θα βρίσκονται στην κινούμενη φάση του διαλύτη. </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790977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3/14</a:t>
            </a:r>
            <a:endParaRPr lang="el-GR" sz="3000" b="0" dirty="0"/>
          </a:p>
        </p:txBody>
      </p:sp>
      <p:sp>
        <p:nvSpPr>
          <p:cNvPr id="3" name="Θέση περιεχομένου 2"/>
          <p:cNvSpPr>
            <a:spLocks noGrp="1"/>
          </p:cNvSpPr>
          <p:nvPr>
            <p:ph idx="1"/>
          </p:nvPr>
        </p:nvSpPr>
        <p:spPr>
          <a:xfrm>
            <a:off x="457200" y="1412776"/>
            <a:ext cx="8219256" cy="5445224"/>
          </a:xfrm>
        </p:spPr>
        <p:txBody>
          <a:bodyPr>
            <a:noAutofit/>
          </a:bodyPr>
          <a:lstStyle/>
          <a:p>
            <a:r>
              <a:rPr lang="el-GR" sz="2200" dirty="0" smtClean="0"/>
              <a:t>Εφαρμόζουμε </a:t>
            </a:r>
            <a:r>
              <a:rPr lang="el-GR" sz="2200" dirty="0"/>
              <a:t>το δείγμα στην κολόνα με τέτοιες συνθήκες, ώστε όλες οι </a:t>
            </a:r>
            <a:r>
              <a:rPr lang="el-GR" sz="2200" dirty="0" err="1"/>
              <a:t>αιμοσφαιρίνες</a:t>
            </a:r>
            <a:r>
              <a:rPr lang="el-GR" sz="2200" dirty="0"/>
              <a:t> να είναι φορτισμένες και να δεσμευτούν στην ακίνητη φάση. </a:t>
            </a:r>
          </a:p>
          <a:p>
            <a:r>
              <a:rPr lang="el-GR" sz="2200" dirty="0"/>
              <a:t>Στη συνέχεια χρησιμοποιούμε κατάλληλο ρυθμιστικό διάλυμα ώστε να </a:t>
            </a:r>
            <a:r>
              <a:rPr lang="el-GR" sz="2200" dirty="0" err="1"/>
              <a:t>εκλουστούν</a:t>
            </a:r>
            <a:r>
              <a:rPr lang="el-GR" sz="2200" dirty="0"/>
              <a:t> μόνο τα μόρια της </a:t>
            </a:r>
            <a:r>
              <a:rPr lang="el-GR" sz="2200" dirty="0" smtClean="0"/>
              <a:t>Α2 αιμοσφαιρίνης</a:t>
            </a:r>
            <a:r>
              <a:rPr lang="el-GR" sz="2200" dirty="0"/>
              <a:t>, ενώ όλες οι άλλες μορφές της –φυσιολογικές και μη– να παραμείνουν δεσμευμένες στην ακίνητη φάση. Με τον τρόπο αυτό </a:t>
            </a:r>
            <a:r>
              <a:rPr lang="el-GR" sz="2200" dirty="0" smtClean="0"/>
              <a:t>υπολογίζουμε την </a:t>
            </a:r>
            <a:r>
              <a:rPr lang="el-GR" sz="2200" dirty="0"/>
              <a:t>Α2 αιμοσφαιρίνη, προσδιορίζοντας την οπτική απορρόφηση που εμφανίζει σε δεδομένο μήκος κύματος (415 </a:t>
            </a:r>
            <a:r>
              <a:rPr lang="el-GR" sz="2200" dirty="0" err="1"/>
              <a:t>nm</a:t>
            </a:r>
            <a:r>
              <a:rPr lang="el-GR" sz="2200" dirty="0"/>
              <a:t>).</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267194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4/14</a:t>
            </a:r>
            <a:endParaRPr lang="el-GR" sz="3000" b="0" dirty="0"/>
          </a:p>
        </p:txBody>
      </p:sp>
      <p:sp>
        <p:nvSpPr>
          <p:cNvPr id="3" name="Θέση περιεχομένου 2"/>
          <p:cNvSpPr>
            <a:spLocks noGrp="1"/>
          </p:cNvSpPr>
          <p:nvPr>
            <p:ph idx="1"/>
          </p:nvPr>
        </p:nvSpPr>
        <p:spPr>
          <a:xfrm>
            <a:off x="457200" y="1412776"/>
            <a:ext cx="8363272" cy="5445224"/>
          </a:xfrm>
        </p:spPr>
        <p:txBody>
          <a:bodyPr>
            <a:noAutofit/>
          </a:bodyPr>
          <a:lstStyle/>
          <a:p>
            <a:r>
              <a:rPr lang="el-GR" sz="2200" dirty="0" smtClean="0"/>
              <a:t>Παράλληλα</a:t>
            </a:r>
            <a:r>
              <a:rPr lang="el-GR" sz="2200" dirty="0"/>
              <a:t>, σ’ ένα ακριβώς ίδιο δείγμα με αυτό που εφαρμόσαμε στην κολόνα υπολογίζουμε τη συνολική αιμοσφαιρίνη, προσδιορίζοντας την οπτική απορρόφηση που εμφανίζει στο ίδιο μήκος κύματος.</a:t>
            </a:r>
          </a:p>
          <a:p>
            <a:r>
              <a:rPr lang="el-GR" sz="2200" dirty="0"/>
              <a:t>Το ποσοστό της Α2 βρίσκεται με σύγκριση της συνολικής αιμοσφαιρίνης ενός δείγματος και της Α2  ενός άλλου ακριβώς ίδιου, μέτρηση που γίνεται φωτομετρικά και υπολογιστικά.</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243661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5/14</a:t>
            </a:r>
            <a:endParaRPr lang="el-GR" sz="3000" b="0" dirty="0"/>
          </a:p>
        </p:txBody>
      </p:sp>
      <p:sp>
        <p:nvSpPr>
          <p:cNvPr id="3" name="Θέση περιεχομένου 2"/>
          <p:cNvSpPr>
            <a:spLocks noGrp="1"/>
          </p:cNvSpPr>
          <p:nvPr>
            <p:ph idx="1"/>
          </p:nvPr>
        </p:nvSpPr>
        <p:spPr>
          <a:xfrm>
            <a:off x="457200" y="1412776"/>
            <a:ext cx="8147248" cy="5445224"/>
          </a:xfrm>
        </p:spPr>
        <p:txBody>
          <a:bodyPr>
            <a:noAutofit/>
          </a:bodyPr>
          <a:lstStyle/>
          <a:p>
            <a:pPr marL="0" indent="0">
              <a:buNone/>
            </a:pPr>
            <a:r>
              <a:rPr lang="el-GR" sz="2200" b="1" dirty="0"/>
              <a:t>Πορεία</a:t>
            </a:r>
          </a:p>
          <a:p>
            <a:pPr marL="457200" indent="-457200">
              <a:buFont typeface="+mj-lt"/>
              <a:buAutoNum type="arabicPeriod"/>
            </a:pPr>
            <a:r>
              <a:rPr lang="el-GR" sz="2200" dirty="0" smtClean="0"/>
              <a:t>Το </a:t>
            </a:r>
            <a:r>
              <a:rPr lang="el-GR" sz="2200" dirty="0"/>
              <a:t>αίμα έχει συλλεχθεί με παρουσία αντιπηκτικού (EDTA) και το διατηρούμε στους 4 °C μέχρι και δύο εβδομάδες.</a:t>
            </a:r>
          </a:p>
          <a:p>
            <a:pPr marL="457200" indent="-457200">
              <a:buFont typeface="+mj-lt"/>
              <a:buAutoNum type="arabicPeriod"/>
            </a:pPr>
            <a:r>
              <a:rPr lang="el-GR" sz="2200" dirty="0" smtClean="0"/>
              <a:t>Αραιώνουμε </a:t>
            </a:r>
            <a:r>
              <a:rPr lang="el-GR" sz="2200" dirty="0"/>
              <a:t>1 ml ολικό αίμα με πενταπλάσια ποσότητα </a:t>
            </a:r>
            <a:r>
              <a:rPr lang="el-GR" sz="2200" dirty="0" smtClean="0"/>
              <a:t>φυσιολογικού </a:t>
            </a:r>
            <a:r>
              <a:rPr lang="el-GR" sz="2200" dirty="0"/>
              <a:t>ορού και </a:t>
            </a:r>
            <a:r>
              <a:rPr lang="el-GR" sz="2200" dirty="0" err="1"/>
              <a:t>φυγοκεντρούμε</a:t>
            </a:r>
            <a:r>
              <a:rPr lang="el-GR" sz="2200" dirty="0"/>
              <a:t> σε 2.000 g για 5 </a:t>
            </a:r>
            <a:r>
              <a:rPr lang="el-GR" sz="2200" dirty="0" err="1"/>
              <a:t>min</a:t>
            </a:r>
            <a:r>
              <a:rPr lang="el-GR" sz="2200" dirty="0"/>
              <a:t>. </a:t>
            </a:r>
            <a:r>
              <a:rPr lang="el-GR" sz="2200" dirty="0" err="1" smtClean="0"/>
              <a:t>Αποχύνουμε</a:t>
            </a:r>
            <a:r>
              <a:rPr lang="el-GR" sz="2200" dirty="0" smtClean="0"/>
              <a:t> </a:t>
            </a:r>
            <a:r>
              <a:rPr lang="el-GR" sz="2200" dirty="0"/>
              <a:t>το υπερκείμενο, προσθέτουμε φυσιολογικό ορό, </a:t>
            </a:r>
            <a:r>
              <a:rPr lang="el-GR" sz="2200" dirty="0" smtClean="0"/>
              <a:t>ανακατεύουμε </a:t>
            </a:r>
            <a:r>
              <a:rPr lang="el-GR" sz="2200" dirty="0"/>
              <a:t>απαλά και επαναλαμβάνουμε για τρεις ακόμα </a:t>
            </a:r>
            <a:r>
              <a:rPr lang="el-GR" sz="2200" dirty="0" smtClean="0"/>
              <a:t>φορές </a:t>
            </a:r>
            <a:r>
              <a:rPr lang="el-GR" sz="2200" dirty="0"/>
              <a:t>τη διαδικασία πλύσης των κυττάρων, προκειμένου να </a:t>
            </a:r>
            <a:r>
              <a:rPr lang="el-GR" sz="2200" dirty="0" smtClean="0"/>
              <a:t>έχουμε </a:t>
            </a:r>
            <a:r>
              <a:rPr lang="el-GR" sz="2200" dirty="0"/>
              <a:t>καλά ξεπλυμένα ερυθρά αιμοσφαίρια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082547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6/14</a:t>
            </a:r>
            <a:endParaRPr lang="el-GR" sz="3000" b="0" dirty="0"/>
          </a:p>
        </p:txBody>
      </p:sp>
      <p:sp>
        <p:nvSpPr>
          <p:cNvPr id="3" name="Θέση περιεχομένου 2"/>
          <p:cNvSpPr>
            <a:spLocks noGrp="1"/>
          </p:cNvSpPr>
          <p:nvPr>
            <p:ph idx="1"/>
          </p:nvPr>
        </p:nvSpPr>
        <p:spPr>
          <a:xfrm>
            <a:off x="457200" y="1412776"/>
            <a:ext cx="8219256" cy="5445224"/>
          </a:xfrm>
        </p:spPr>
        <p:txBody>
          <a:bodyPr>
            <a:noAutofit/>
          </a:bodyPr>
          <a:lstStyle/>
          <a:p>
            <a:pPr marL="457200" indent="-457200">
              <a:buFont typeface="+mj-lt"/>
              <a:buAutoNum type="arabicPeriod" startAt="3"/>
            </a:pPr>
            <a:r>
              <a:rPr lang="el-GR" sz="2200" dirty="0" smtClean="0"/>
              <a:t>Σε </a:t>
            </a:r>
            <a:r>
              <a:rPr lang="el-GR" sz="2200" dirty="0"/>
              <a:t>25 </a:t>
            </a:r>
            <a:r>
              <a:rPr lang="el-GR" sz="2200" dirty="0" err="1"/>
              <a:t>μl</a:t>
            </a:r>
            <a:r>
              <a:rPr lang="el-GR" sz="2200" dirty="0"/>
              <a:t> πακεταρισμένων ερυθρών προσθέτουμε 300 </a:t>
            </a:r>
            <a:r>
              <a:rPr lang="el-GR" sz="2200" dirty="0" err="1"/>
              <a:t>μl</a:t>
            </a:r>
            <a:r>
              <a:rPr lang="el-GR" sz="2200" dirty="0"/>
              <a:t> </a:t>
            </a:r>
            <a:r>
              <a:rPr lang="el-GR" sz="2200" dirty="0" smtClean="0"/>
              <a:t>αιμολυτικού </a:t>
            </a:r>
            <a:r>
              <a:rPr lang="el-GR" sz="2200" dirty="0"/>
              <a:t>διαλύματος. Αναδεύουμε και επωάζουμε για 5 </a:t>
            </a:r>
            <a:r>
              <a:rPr lang="el-GR" sz="2200" dirty="0" err="1"/>
              <a:t>min</a:t>
            </a:r>
            <a:r>
              <a:rPr lang="el-GR" sz="2200" dirty="0"/>
              <a:t> σε </a:t>
            </a:r>
            <a:r>
              <a:rPr lang="el-GR" sz="2200" dirty="0" smtClean="0"/>
              <a:t>θερμοκρασία </a:t>
            </a:r>
            <a:r>
              <a:rPr lang="el-GR" sz="2200" dirty="0"/>
              <a:t>περιβάλλοντος.</a:t>
            </a:r>
          </a:p>
          <a:p>
            <a:pPr marL="457200" indent="-457200">
              <a:buFont typeface="+mj-lt"/>
              <a:buAutoNum type="arabicPeriod" startAt="3"/>
            </a:pPr>
            <a:r>
              <a:rPr lang="el-GR" sz="2200" dirty="0" smtClean="0"/>
              <a:t>Εναλλακτικά </a:t>
            </a:r>
            <a:r>
              <a:rPr lang="el-GR" sz="2200" dirty="0"/>
              <a:t>μπορούμε να χρησιμοποιήσουμε ολικό αίμα αντί για </a:t>
            </a:r>
            <a:r>
              <a:rPr lang="el-GR" sz="2200" dirty="0" err="1"/>
              <a:t>αιμόλυμα</a:t>
            </a:r>
            <a:r>
              <a:rPr lang="el-GR" sz="2200" dirty="0"/>
              <a:t> ξεπλυμένων ερυθρών αιμοσφαιρίων. Στην περίπτωση αυτή ανακινούμε το ολικό αίμα και αναμιγνύουμε 50 </a:t>
            </a:r>
            <a:r>
              <a:rPr lang="el-GR" sz="2200" dirty="0" err="1"/>
              <a:t>μl</a:t>
            </a:r>
            <a:r>
              <a:rPr lang="el-GR" sz="2200" dirty="0"/>
              <a:t> απ’ αυτό με 200 </a:t>
            </a:r>
            <a:r>
              <a:rPr lang="el-GR" sz="2200" dirty="0" err="1"/>
              <a:t>μl</a:t>
            </a:r>
            <a:r>
              <a:rPr lang="el-GR" sz="2200" dirty="0"/>
              <a:t> αντιδραστηρίου για </a:t>
            </a:r>
            <a:r>
              <a:rPr lang="el-GR" sz="2200" dirty="0" err="1"/>
              <a:t>αιμόλυση</a:t>
            </a:r>
            <a:r>
              <a:rPr lang="el-GR" sz="2200" dirty="0"/>
              <a:t>. Ανακινούμε καλά και επωάζουμε για 10 </a:t>
            </a:r>
            <a:r>
              <a:rPr lang="el-GR" sz="2200" dirty="0" err="1"/>
              <a:t>min</a:t>
            </a:r>
            <a:r>
              <a:rPr lang="el-GR" sz="2200" dirty="0"/>
              <a:t>.</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037547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7/14</a:t>
            </a:r>
            <a:endParaRPr lang="el-GR" sz="3000" b="0" dirty="0"/>
          </a:p>
        </p:txBody>
      </p:sp>
      <p:sp>
        <p:nvSpPr>
          <p:cNvPr id="3" name="Θέση περιεχομένου 2"/>
          <p:cNvSpPr>
            <a:spLocks noGrp="1"/>
          </p:cNvSpPr>
          <p:nvPr>
            <p:ph idx="1"/>
          </p:nvPr>
        </p:nvSpPr>
        <p:spPr>
          <a:xfrm>
            <a:off x="457200" y="1412776"/>
            <a:ext cx="8291264" cy="5445224"/>
          </a:xfrm>
        </p:spPr>
        <p:txBody>
          <a:bodyPr>
            <a:noAutofit/>
          </a:bodyPr>
          <a:lstStyle/>
          <a:p>
            <a:pPr marL="457200" indent="-457200">
              <a:buFont typeface="+mj-lt"/>
              <a:buAutoNum type="arabicPeriod" startAt="5"/>
            </a:pPr>
            <a:r>
              <a:rPr lang="el-GR" sz="2200" dirty="0" smtClean="0"/>
              <a:t>Παίρνουμε </a:t>
            </a:r>
            <a:r>
              <a:rPr lang="el-GR" sz="2200" dirty="0"/>
              <a:t>μία κολόνα από το </a:t>
            </a:r>
            <a:r>
              <a:rPr lang="el-GR" sz="2200" dirty="0" err="1"/>
              <a:t>κιτ</a:t>
            </a:r>
            <a:r>
              <a:rPr lang="el-GR" sz="2200" dirty="0"/>
              <a:t>, την αναστρέφουμε έντονα 2–3 φορές και με τη βοήθεια μιας </a:t>
            </a:r>
            <a:r>
              <a:rPr lang="el-GR" sz="2200" dirty="0" err="1"/>
              <a:t>πιπέτας</a:t>
            </a:r>
            <a:r>
              <a:rPr lang="el-GR" sz="2200" dirty="0"/>
              <a:t> </a:t>
            </a:r>
            <a:r>
              <a:rPr lang="el-GR" sz="2200" dirty="0" err="1"/>
              <a:t>Pasteur</a:t>
            </a:r>
            <a:r>
              <a:rPr lang="el-GR" sz="2200" dirty="0"/>
              <a:t> </a:t>
            </a:r>
            <a:r>
              <a:rPr lang="el-GR" sz="2200" dirty="0" err="1"/>
              <a:t>αιωρούμε</a:t>
            </a:r>
            <a:r>
              <a:rPr lang="el-GR" sz="2200" dirty="0"/>
              <a:t> τη ρητίνη.</a:t>
            </a:r>
          </a:p>
          <a:p>
            <a:pPr marL="457200" indent="-457200">
              <a:buFont typeface="+mj-lt"/>
              <a:buAutoNum type="arabicPeriod" startAt="5"/>
            </a:pPr>
            <a:r>
              <a:rPr lang="el-GR" sz="2200" dirty="0" smtClean="0"/>
              <a:t>Αμέσως </a:t>
            </a:r>
            <a:r>
              <a:rPr lang="el-GR" sz="2200" dirty="0"/>
              <a:t>στερεώνουμε την κολόνα στην ειδική βάση, ξεβιδώνουμε το πώμα και της επιτρέπουμε να αδειάζει </a:t>
            </a:r>
            <a:r>
              <a:rPr lang="el-GR" sz="2200" dirty="0" smtClean="0"/>
              <a:t>από </a:t>
            </a:r>
            <a:r>
              <a:rPr lang="el-GR" sz="2200" dirty="0"/>
              <a:t>το κάτω </a:t>
            </a:r>
            <a:r>
              <a:rPr lang="el-GR" sz="2200" dirty="0" err="1"/>
              <a:t>ακροφύσιο</a:t>
            </a:r>
            <a:r>
              <a:rPr lang="el-GR" sz="2200" dirty="0"/>
              <a:t> σε σωληνάριο που έχουμε τοποθετήσει ακριβώς από κάτω και σε ειδικό </a:t>
            </a:r>
            <a:r>
              <a:rPr lang="el-GR" sz="2200" dirty="0" err="1"/>
              <a:t>στατό</a:t>
            </a:r>
            <a:r>
              <a:rPr lang="el-GR" sz="2200" dirty="0"/>
              <a:t>. Παρατηρούμε το πακετάρισμα της ρητίνης. Μόλις αυτό ολοκληρωθεί, αφαιρούμε με </a:t>
            </a:r>
            <a:r>
              <a:rPr lang="el-GR" sz="2200" dirty="0" err="1"/>
              <a:t>πιπέτα</a:t>
            </a:r>
            <a:r>
              <a:rPr lang="el-GR" sz="2200" dirty="0"/>
              <a:t> το υπερκείμενο υγρό, προσέχοντας να μην αναταράξουμε την ελεύθερη επιφάνεια της ρητίνης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933365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8/14</a:t>
            </a:r>
            <a:endParaRPr lang="el-GR" sz="3000" b="0" dirty="0"/>
          </a:p>
        </p:txBody>
      </p:sp>
      <p:sp>
        <p:nvSpPr>
          <p:cNvPr id="3" name="Θέση περιεχομένου 2"/>
          <p:cNvSpPr>
            <a:spLocks noGrp="1"/>
          </p:cNvSpPr>
          <p:nvPr>
            <p:ph idx="1"/>
          </p:nvPr>
        </p:nvSpPr>
        <p:spPr>
          <a:xfrm>
            <a:off x="457200" y="1412776"/>
            <a:ext cx="8147248" cy="5445224"/>
          </a:xfrm>
        </p:spPr>
        <p:txBody>
          <a:bodyPr>
            <a:noAutofit/>
          </a:bodyPr>
          <a:lstStyle/>
          <a:p>
            <a:pPr marL="457200" indent="-457200">
              <a:buFont typeface="+mj-lt"/>
              <a:buAutoNum type="arabicPeriod" startAt="7"/>
            </a:pPr>
            <a:r>
              <a:rPr lang="el-GR" sz="2200" dirty="0" smtClean="0"/>
              <a:t>Αργά </a:t>
            </a:r>
            <a:r>
              <a:rPr lang="el-GR" sz="2200" dirty="0"/>
              <a:t>και προσεκτικά προσθέτουμε 100 </a:t>
            </a:r>
            <a:r>
              <a:rPr lang="el-GR" sz="2200" dirty="0" err="1"/>
              <a:t>μl</a:t>
            </a:r>
            <a:r>
              <a:rPr lang="el-GR" sz="2200" dirty="0"/>
              <a:t> </a:t>
            </a:r>
            <a:r>
              <a:rPr lang="el-GR" sz="2200" dirty="0" err="1"/>
              <a:t>αιμολύματος</a:t>
            </a:r>
            <a:r>
              <a:rPr lang="el-GR" sz="2200" dirty="0"/>
              <a:t>. Προσέχουμε </a:t>
            </a:r>
            <a:r>
              <a:rPr lang="el-GR" sz="2200" dirty="0" smtClean="0"/>
              <a:t>να μην </a:t>
            </a:r>
            <a:r>
              <a:rPr lang="el-GR" sz="2200" dirty="0"/>
              <a:t>αναταράξουμε την ελεύθερη επιφάνεια της ρητίνης, να μην τρέξει το δείγμα στα τοιχώματα της κολόνας και να μη δημιουργηθούν </a:t>
            </a:r>
            <a:r>
              <a:rPr lang="el-GR" sz="2200" dirty="0" smtClean="0"/>
              <a:t>φυσαλίδες.</a:t>
            </a:r>
          </a:p>
          <a:p>
            <a:pPr marL="444500" indent="0">
              <a:spcBef>
                <a:spcPts val="300"/>
              </a:spcBef>
              <a:buNone/>
            </a:pPr>
            <a:r>
              <a:rPr lang="el-GR" sz="2200" dirty="0" smtClean="0"/>
              <a:t>Εφαρμογή </a:t>
            </a:r>
            <a:r>
              <a:rPr lang="el-GR" sz="2200" dirty="0"/>
              <a:t>του δείγματος με πίεση μπορεί να δώσει εσφαλμένα </a:t>
            </a:r>
            <a:r>
              <a:rPr lang="el-GR" sz="2200" dirty="0" smtClean="0"/>
              <a:t>αποτελέσματα</a:t>
            </a:r>
            <a:r>
              <a:rPr lang="el-GR" sz="2200" dirty="0"/>
              <a:t>.</a:t>
            </a:r>
          </a:p>
          <a:p>
            <a:pPr marL="457200" indent="-457200">
              <a:buFont typeface="+mj-lt"/>
              <a:buAutoNum type="arabicPeriod" startAt="5"/>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393725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9/14</a:t>
            </a:r>
            <a:endParaRPr lang="el-GR" sz="3000" b="0" dirty="0"/>
          </a:p>
        </p:txBody>
      </p:sp>
      <p:sp>
        <p:nvSpPr>
          <p:cNvPr id="3" name="Θέση περιεχομένου 2"/>
          <p:cNvSpPr>
            <a:spLocks noGrp="1"/>
          </p:cNvSpPr>
          <p:nvPr>
            <p:ph idx="1"/>
          </p:nvPr>
        </p:nvSpPr>
        <p:spPr>
          <a:xfrm>
            <a:off x="457200" y="1412776"/>
            <a:ext cx="8147248" cy="5445224"/>
          </a:xfrm>
        </p:spPr>
        <p:txBody>
          <a:bodyPr>
            <a:noAutofit/>
          </a:bodyPr>
          <a:lstStyle/>
          <a:p>
            <a:pPr marL="457200" indent="-457200">
              <a:buFont typeface="+mj-lt"/>
              <a:buAutoNum type="arabicPeriod" startAt="8"/>
            </a:pPr>
            <a:r>
              <a:rPr lang="el-GR" sz="2200" dirty="0" smtClean="0"/>
              <a:t>Αφήνουμε </a:t>
            </a:r>
            <a:r>
              <a:rPr lang="el-GR" sz="2200" dirty="0"/>
              <a:t>το δείγμα να απορροφηθεί πλήρως από τη ρητίνη, κάτι που γίνεται εύκολα διακριτό αν παρατηρεί κανείς την επιφάνεια της στήλης. Μόλις το δείγμα απορροφηθεί, η επιφάνεια από γυαλιστερή φαίνεται πια θαμπή.</a:t>
            </a:r>
          </a:p>
          <a:p>
            <a:pPr marL="457200" indent="-457200">
              <a:buFont typeface="+mj-lt"/>
              <a:buAutoNum type="arabicPeriod" startAt="8"/>
            </a:pPr>
            <a:r>
              <a:rPr lang="el-GR" sz="2200" dirty="0" smtClean="0"/>
              <a:t>Μόλις </a:t>
            </a:r>
            <a:r>
              <a:rPr lang="el-GR" sz="2200" dirty="0"/>
              <a:t>ολοκληρωθεί η απορρόφηση, προσθέτουμε αργά 2,5 ml </a:t>
            </a:r>
            <a:r>
              <a:rPr lang="el-GR" sz="2200" dirty="0" smtClean="0"/>
              <a:t>διαλύματος </a:t>
            </a:r>
            <a:r>
              <a:rPr lang="el-GR" sz="2200" dirty="0" err="1"/>
              <a:t>έκλουσης</a:t>
            </a:r>
            <a:r>
              <a:rPr lang="el-GR" sz="2200" dirty="0"/>
              <a:t> της Α2. Προσθήκη του διαλύματος με πίεση </a:t>
            </a:r>
            <a:r>
              <a:rPr lang="el-GR" sz="2200" dirty="0" smtClean="0"/>
              <a:t>μπορεί </a:t>
            </a:r>
            <a:r>
              <a:rPr lang="el-GR" sz="2200" dirty="0"/>
              <a:t>να αλλοιώσει τα αποτελέσματα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496987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10/14</a:t>
            </a:r>
            <a:endParaRPr lang="el-GR" sz="3000" b="0" dirty="0"/>
          </a:p>
        </p:txBody>
      </p:sp>
      <p:sp>
        <p:nvSpPr>
          <p:cNvPr id="3" name="Θέση περιεχομένου 2"/>
          <p:cNvSpPr>
            <a:spLocks noGrp="1"/>
          </p:cNvSpPr>
          <p:nvPr>
            <p:ph idx="1"/>
          </p:nvPr>
        </p:nvSpPr>
        <p:spPr>
          <a:xfrm>
            <a:off x="457200" y="1412776"/>
            <a:ext cx="8219256" cy="5445224"/>
          </a:xfrm>
        </p:spPr>
        <p:txBody>
          <a:bodyPr>
            <a:noAutofit/>
          </a:bodyPr>
          <a:lstStyle/>
          <a:p>
            <a:pPr marL="457200" indent="-457200">
              <a:buFont typeface="+mj-lt"/>
              <a:buAutoNum type="arabicPeriod" startAt="10"/>
            </a:pPr>
            <a:r>
              <a:rPr lang="el-GR" sz="2200" dirty="0" smtClean="0"/>
              <a:t>Συλλέγουμε </a:t>
            </a:r>
            <a:r>
              <a:rPr lang="el-GR" sz="2200" dirty="0"/>
              <a:t>το </a:t>
            </a:r>
            <a:r>
              <a:rPr lang="el-GR" sz="2200" dirty="0" err="1"/>
              <a:t>έκλουμα</a:t>
            </a:r>
            <a:r>
              <a:rPr lang="el-GR" sz="2200" dirty="0"/>
              <a:t> και προσθέτουμε </a:t>
            </a:r>
            <a:r>
              <a:rPr lang="el-GR" sz="2200" dirty="0" err="1"/>
              <a:t>απιονισμένο</a:t>
            </a:r>
            <a:r>
              <a:rPr lang="el-GR" sz="2200" dirty="0"/>
              <a:t> νερό μέχρι τελικού όγκου 3 ml.</a:t>
            </a:r>
          </a:p>
          <a:p>
            <a:pPr marL="457200" indent="-457200">
              <a:buFont typeface="+mj-lt"/>
              <a:buAutoNum type="arabicPeriod" startAt="10"/>
            </a:pPr>
            <a:r>
              <a:rPr lang="el-GR" sz="2200" dirty="0" smtClean="0"/>
              <a:t>Προσθέτουμε </a:t>
            </a:r>
            <a:r>
              <a:rPr lang="el-GR" sz="2200" dirty="0"/>
              <a:t>την ίδια ακριβώς ποσότητα από το ίδιο δείγμα σε </a:t>
            </a:r>
            <a:r>
              <a:rPr lang="el-GR" sz="2200" dirty="0" smtClean="0"/>
              <a:t>άλλο </a:t>
            </a:r>
            <a:r>
              <a:rPr lang="el-GR" sz="2200" dirty="0"/>
              <a:t>σωληνάριο και προσθέτουμε </a:t>
            </a:r>
            <a:r>
              <a:rPr lang="el-GR" sz="2200" dirty="0" err="1"/>
              <a:t>απιονισμένο</a:t>
            </a:r>
            <a:r>
              <a:rPr lang="el-GR" sz="2200" dirty="0"/>
              <a:t> νερό μέχρι τελικού </a:t>
            </a:r>
            <a:r>
              <a:rPr lang="el-GR" sz="2200" dirty="0" smtClean="0"/>
              <a:t>όγκου </a:t>
            </a:r>
            <a:r>
              <a:rPr lang="el-GR" sz="2200" dirty="0"/>
              <a:t>15 ml. Αυτό το σωληνάριο θα χρησιμοποιηθεί για να </a:t>
            </a:r>
            <a:r>
              <a:rPr lang="el-GR" sz="2200" dirty="0" smtClean="0"/>
              <a:t>υπολογίσουμε </a:t>
            </a:r>
            <a:r>
              <a:rPr lang="el-GR" sz="2200" dirty="0"/>
              <a:t>τη συνολική αιμοσφαιρίνη του δείγματος, λαμβάνοντας υπόψη το συντελεστή αραίωσης.</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459371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11/14</a:t>
            </a:r>
            <a:endParaRPr lang="el-GR" sz="3000" b="0" dirty="0"/>
          </a:p>
        </p:txBody>
      </p:sp>
      <p:sp>
        <p:nvSpPr>
          <p:cNvPr id="3" name="Θέση περιεχομένου 2"/>
          <p:cNvSpPr>
            <a:spLocks noGrp="1"/>
          </p:cNvSpPr>
          <p:nvPr>
            <p:ph idx="1"/>
          </p:nvPr>
        </p:nvSpPr>
        <p:spPr>
          <a:xfrm>
            <a:off x="457200" y="1412776"/>
            <a:ext cx="7859216" cy="5445224"/>
          </a:xfrm>
        </p:spPr>
        <p:txBody>
          <a:bodyPr>
            <a:noAutofit/>
          </a:bodyPr>
          <a:lstStyle/>
          <a:p>
            <a:pPr marL="457200" indent="-457200">
              <a:buFont typeface="+mj-lt"/>
              <a:buAutoNum type="arabicPeriod" startAt="12"/>
            </a:pPr>
            <a:r>
              <a:rPr lang="el-GR" sz="2200" dirty="0"/>
              <a:t>Αναμιγνύουμε καλά τα δύο σωληνάρια (καθένα χωριστά) και μετράμε την οπτική απορρόφηση των περιεχομένων τους. </a:t>
            </a:r>
            <a:r>
              <a:rPr lang="el-GR" sz="2200" dirty="0" smtClean="0"/>
              <a:t>Επιλέγουμε </a:t>
            </a:r>
            <a:r>
              <a:rPr lang="el-GR" sz="2200" dirty="0"/>
              <a:t>για το σκοπό αυτό το μήκος κύματος των 415 </a:t>
            </a:r>
            <a:r>
              <a:rPr lang="el-GR" sz="2200" dirty="0" err="1"/>
              <a:t>nm</a:t>
            </a:r>
            <a:r>
              <a:rPr lang="el-GR" sz="2200" dirty="0"/>
              <a:t> και </a:t>
            </a:r>
            <a:r>
              <a:rPr lang="el-GR" sz="2200" dirty="0" smtClean="0"/>
              <a:t>μηδενίζουμε </a:t>
            </a:r>
            <a:r>
              <a:rPr lang="el-GR" sz="2200" dirty="0"/>
              <a:t>την οπτική απορρόφηση του οργάνου χρησιμοποιώντας ως δείγμα </a:t>
            </a:r>
            <a:r>
              <a:rPr lang="el-GR" sz="2200" dirty="0" err="1"/>
              <a:t>απιονισμένο</a:t>
            </a:r>
            <a:r>
              <a:rPr lang="el-GR" sz="2200" dirty="0"/>
              <a:t> νερό</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981228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 </a:t>
            </a:r>
            <a:endParaRPr lang="el-GR" dirty="0"/>
          </a:p>
        </p:txBody>
      </p:sp>
      <p:sp>
        <p:nvSpPr>
          <p:cNvPr id="3" name="Θέση περιεχομένου 2"/>
          <p:cNvSpPr>
            <a:spLocks noGrp="1"/>
          </p:cNvSpPr>
          <p:nvPr>
            <p:ph idx="1"/>
          </p:nvPr>
        </p:nvSpPr>
        <p:spPr/>
        <p:txBody>
          <a:bodyPr/>
          <a:lstStyle/>
          <a:p>
            <a:r>
              <a:rPr lang="el-GR" dirty="0" smtClean="0"/>
              <a:t> </a:t>
            </a:r>
            <a:r>
              <a:rPr lang="el-GR" dirty="0"/>
              <a:t>Η κατανόηση της δομής και της λειτουργίας των ανθρώπινων </a:t>
            </a:r>
            <a:r>
              <a:rPr lang="el-GR" dirty="0" err="1"/>
              <a:t>αιμοσφαιρινών</a:t>
            </a:r>
            <a:r>
              <a:rPr lang="el-GR" dirty="0"/>
              <a:t>.</a:t>
            </a:r>
          </a:p>
          <a:p>
            <a:r>
              <a:rPr lang="el-GR" dirty="0" smtClean="0"/>
              <a:t> </a:t>
            </a:r>
            <a:r>
              <a:rPr lang="el-GR" dirty="0"/>
              <a:t>Η εκμάθηση της τεχνικής της </a:t>
            </a:r>
            <a:r>
              <a:rPr lang="el-GR" dirty="0" err="1"/>
              <a:t>χρωματογραφικής</a:t>
            </a:r>
            <a:r>
              <a:rPr lang="el-GR" dirty="0"/>
              <a:t> ανάλυσης με χρήση στήλης χρωματογραφίας.</a:t>
            </a:r>
          </a:p>
          <a:p>
            <a:r>
              <a:rPr lang="el-GR" dirty="0" smtClean="0"/>
              <a:t> </a:t>
            </a:r>
            <a:r>
              <a:rPr lang="el-GR" dirty="0"/>
              <a:t>Η εφαρμογή της τεχνικής αυτής στον ποσοτικό προσδιορισμό της Α2 σφαιρίνης σε ανθρώπινο αίμα.</a:t>
            </a:r>
          </a:p>
          <a:p>
            <a:r>
              <a:rPr lang="el-GR" dirty="0" smtClean="0"/>
              <a:t> </a:t>
            </a:r>
            <a:r>
              <a:rPr lang="el-GR" dirty="0"/>
              <a:t>Η αναφορά κλινικών εφαρμογών της ανάλυσης </a:t>
            </a:r>
            <a:r>
              <a:rPr lang="el-GR" dirty="0" smtClean="0"/>
              <a:t>αυτής.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940967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12/14</a:t>
            </a:r>
            <a:endParaRPr lang="el-GR" sz="3000" b="0" dirty="0"/>
          </a:p>
        </p:txBody>
      </p:sp>
      <p:sp>
        <p:nvSpPr>
          <p:cNvPr id="3" name="Θέση περιεχομένου 2"/>
          <p:cNvSpPr>
            <a:spLocks noGrp="1"/>
          </p:cNvSpPr>
          <p:nvPr>
            <p:ph idx="1"/>
          </p:nvPr>
        </p:nvSpPr>
        <p:spPr>
          <a:xfrm>
            <a:off x="457200" y="1412776"/>
            <a:ext cx="8507288" cy="5445224"/>
          </a:xfrm>
        </p:spPr>
        <p:txBody>
          <a:bodyPr>
            <a:noAutofit/>
          </a:bodyPr>
          <a:lstStyle/>
          <a:p>
            <a:pPr marL="457200" indent="-457200">
              <a:buFont typeface="+mj-lt"/>
              <a:buAutoNum type="arabicPeriod" startAt="13"/>
            </a:pPr>
            <a:r>
              <a:rPr lang="el-GR" sz="2200" dirty="0" smtClean="0"/>
              <a:t>Παίρνουμε </a:t>
            </a:r>
            <a:r>
              <a:rPr lang="el-GR" sz="2200" dirty="0"/>
              <a:t>τις μετρήσεις του </a:t>
            </a:r>
            <a:r>
              <a:rPr lang="el-GR" sz="2200" dirty="0" err="1"/>
              <a:t>φωτομέτρου</a:t>
            </a:r>
            <a:r>
              <a:rPr lang="el-GR" sz="2200" dirty="0"/>
              <a:t> για τα περιεχόμενα των σωλήνων και υπολογίζουμε το ποσοστό της Α2 με βάση τον παρακάτω τύπο:</a:t>
            </a:r>
          </a:p>
          <a:p>
            <a:pPr marL="444500" indent="0">
              <a:buNone/>
            </a:pPr>
            <a:r>
              <a:rPr lang="el-GR" sz="2200" b="1" dirty="0"/>
              <a:t>Οπτ. </a:t>
            </a:r>
            <a:r>
              <a:rPr lang="el-GR" sz="2200" b="1" dirty="0" err="1"/>
              <a:t>απορ</a:t>
            </a:r>
            <a:r>
              <a:rPr lang="el-GR" sz="2200" b="1" dirty="0"/>
              <a:t>. του κλάσματος Α2 / 5 × Οπτ. </a:t>
            </a:r>
            <a:r>
              <a:rPr lang="el-GR" sz="2200" b="1" dirty="0" err="1"/>
              <a:t>απορ</a:t>
            </a:r>
            <a:r>
              <a:rPr lang="el-GR" sz="2200" b="1" dirty="0"/>
              <a:t>. της ολικής </a:t>
            </a:r>
            <a:r>
              <a:rPr lang="el-GR" sz="2200" b="1" dirty="0" smtClean="0"/>
              <a:t>αιμοσφαιρίνης </a:t>
            </a:r>
            <a:r>
              <a:rPr lang="el-GR" sz="2200" b="1" dirty="0"/>
              <a:t>του δείγματος × 100 = % ποσοστό αιμοσφαιρίνης Α2 του </a:t>
            </a:r>
            <a:r>
              <a:rPr lang="el-GR" sz="2200" b="1" dirty="0" smtClean="0"/>
              <a:t>δείγματος.</a:t>
            </a:r>
            <a:endParaRPr lang="el-GR" sz="2200" b="1" dirty="0"/>
          </a:p>
          <a:p>
            <a:pPr marL="444500" indent="0">
              <a:buNone/>
            </a:pPr>
            <a:r>
              <a:rPr lang="el-GR" sz="2200" dirty="0"/>
              <a:t>Οι φυσιολογικές τιμές κυμαίνονται μεταξύ 2,2 και 3,3%. </a:t>
            </a:r>
          </a:p>
          <a:p>
            <a:pPr marL="444500" indent="0">
              <a:buNone/>
            </a:pPr>
            <a:r>
              <a:rPr lang="el-GR" sz="2200" dirty="0"/>
              <a:t>Τιμές μεταξύ 3,5 και 8% θεωρούνται ενδεικτικές για στίγμα μεσογειακής αναιμίας (</a:t>
            </a:r>
            <a:r>
              <a:rPr lang="el-GR" sz="2200" dirty="0" err="1"/>
              <a:t>β–θαλασσαιμία</a:t>
            </a:r>
            <a:r>
              <a:rPr lang="el-GR" sz="2200" dirty="0"/>
              <a:t>). </a:t>
            </a:r>
          </a:p>
          <a:p>
            <a:pPr marL="444500" indent="0">
              <a:buNone/>
            </a:pPr>
            <a:r>
              <a:rPr lang="el-GR" sz="2200" dirty="0"/>
              <a:t>Τιμές μεγαλύτερες του 8% υποδηλώνουν την ύπαρξη και άλλων τύπων αιμοσφαιρίνης όπως C, E, O, D, G, S, ή υβριδίων S–G που </a:t>
            </a:r>
            <a:r>
              <a:rPr lang="el-GR" sz="2200" dirty="0" err="1"/>
              <a:t>εκλούονται</a:t>
            </a:r>
            <a:r>
              <a:rPr lang="el-GR" sz="2200" dirty="0"/>
              <a:t> μαζί με την </a:t>
            </a:r>
            <a:r>
              <a:rPr lang="el-GR" sz="2200" dirty="0" smtClean="0"/>
              <a:t>Α2.</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55857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13/14</a:t>
            </a:r>
            <a:endParaRPr lang="el-GR" sz="3000" b="0" dirty="0"/>
          </a:p>
        </p:txBody>
      </p:sp>
      <p:sp>
        <p:nvSpPr>
          <p:cNvPr id="3" name="Θέση περιεχομένου 2"/>
          <p:cNvSpPr>
            <a:spLocks noGrp="1"/>
          </p:cNvSpPr>
          <p:nvPr>
            <p:ph idx="1"/>
          </p:nvPr>
        </p:nvSpPr>
        <p:spPr>
          <a:xfrm>
            <a:off x="457200" y="1412776"/>
            <a:ext cx="8291264" cy="5445224"/>
          </a:xfrm>
        </p:spPr>
        <p:txBody>
          <a:bodyPr>
            <a:noAutofit/>
          </a:bodyPr>
          <a:lstStyle/>
          <a:p>
            <a:r>
              <a:rPr lang="el-GR" sz="2200" dirty="0" smtClean="0"/>
              <a:t>Κατά </a:t>
            </a:r>
            <a:r>
              <a:rPr lang="el-GR" sz="2200" dirty="0"/>
              <a:t>τη διάρκεια του πακεταρίσματος της ρητίνης, διακρίνουμε </a:t>
            </a:r>
            <a:r>
              <a:rPr lang="el-GR" sz="2200" dirty="0" smtClean="0"/>
              <a:t>αρχικά </a:t>
            </a:r>
            <a:r>
              <a:rPr lang="el-GR" sz="2200" dirty="0"/>
              <a:t>το εναιώρημα που έχει νεφελώδη μορφή και στη συνέχεια το σχεδόν διαυγές υπερκείμενο και την πακεταρισμένη ρητίνη. Η </a:t>
            </a:r>
            <a:r>
              <a:rPr lang="el-GR" sz="2200" dirty="0" err="1" smtClean="0"/>
              <a:t>επαναιώρηση</a:t>
            </a:r>
            <a:r>
              <a:rPr lang="el-GR" sz="2200" dirty="0" smtClean="0"/>
              <a:t> </a:t>
            </a:r>
            <a:r>
              <a:rPr lang="el-GR" sz="2200" dirty="0"/>
              <a:t>γίνεται ώστε το πακετάρισμα της ρητίνης να είναι </a:t>
            </a:r>
            <a:r>
              <a:rPr lang="el-GR" sz="2200" dirty="0" smtClean="0"/>
              <a:t>ομοιόμορφο </a:t>
            </a:r>
            <a:r>
              <a:rPr lang="el-GR" sz="2200" dirty="0"/>
              <a:t>και να μην παρουσιάζει ρωγμές απ’ όπου θα μπορούσε να περάσει το δείγμα χωρίς να έχει έρθει σε επαφή με την ανάλογη ποσότητα ρητίνης. Και αυτό γιατί η ρητίνη έχει μία περιορισμένη δυνατότητα δέσμευσης αιμοσφαιρίνης και αν παρουσιάζει ρωγμές, θα έχουμε λανθασμένες μετρήσεις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798931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14/14</a:t>
            </a:r>
            <a:endParaRPr lang="el-GR" sz="3000" b="0" dirty="0"/>
          </a:p>
        </p:txBody>
      </p:sp>
      <p:sp>
        <p:nvSpPr>
          <p:cNvPr id="3" name="Θέση περιεχομένου 2"/>
          <p:cNvSpPr>
            <a:spLocks noGrp="1"/>
          </p:cNvSpPr>
          <p:nvPr>
            <p:ph idx="1"/>
          </p:nvPr>
        </p:nvSpPr>
        <p:spPr>
          <a:xfrm>
            <a:off x="457200" y="1412776"/>
            <a:ext cx="8219256" cy="5445224"/>
          </a:xfrm>
        </p:spPr>
        <p:txBody>
          <a:bodyPr>
            <a:noAutofit/>
          </a:bodyPr>
          <a:lstStyle/>
          <a:p>
            <a:r>
              <a:rPr lang="el-GR" sz="2200" dirty="0" smtClean="0"/>
              <a:t>Όταν </a:t>
            </a:r>
            <a:r>
              <a:rPr lang="el-GR" sz="2200" dirty="0"/>
              <a:t>εφαρμόζουμε το δείγμα, προσέχουμε να μην αναταράξουμε την επιφάνεια της ρητίνης. Όταν αυτό περάσει στη μάζα της ρητίνης, προσθέτουμε μια μικρή ποσότητα διαλύματος </a:t>
            </a:r>
            <a:r>
              <a:rPr lang="el-GR" sz="2200" dirty="0" err="1"/>
              <a:t>έκλουσης</a:t>
            </a:r>
            <a:r>
              <a:rPr lang="el-GR" sz="2200" dirty="0"/>
              <a:t>, π.χ. 200 </a:t>
            </a:r>
            <a:r>
              <a:rPr lang="el-GR" sz="2200" dirty="0" err="1"/>
              <a:t>μl</a:t>
            </a:r>
            <a:r>
              <a:rPr lang="el-GR" sz="2200" dirty="0"/>
              <a:t>, ώστε να ξεπλυθούν τα τοιχώματα της στήλης. Στη συνέχεια προσθέτουμε αργά και προσεκτικά και τον υπόλοιπο όγκο του διαλύματος </a:t>
            </a:r>
            <a:r>
              <a:rPr lang="el-GR" sz="2200" dirty="0" err="1"/>
              <a:t>έκλουσης</a:t>
            </a:r>
            <a:r>
              <a:rPr lang="el-GR" sz="2200" dirty="0"/>
              <a:t>.</a:t>
            </a:r>
          </a:p>
          <a:p>
            <a:r>
              <a:rPr lang="el-GR" sz="2200" dirty="0" smtClean="0"/>
              <a:t>Μόλις </a:t>
            </a:r>
            <a:r>
              <a:rPr lang="el-GR" sz="2200" dirty="0"/>
              <a:t>εφαρμόσουμε το δείγμα, αμέσως τοποθετούμε κάτω από τη στήλη σωληνάριο στο οποίο θα συλλέξουμε το </a:t>
            </a:r>
            <a:r>
              <a:rPr lang="el-GR" sz="2200" dirty="0" err="1"/>
              <a:t>έκλουμα</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713132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smtClean="0"/>
              <a:t>Κριεμπάρδης 2014. </a:t>
            </a:r>
            <a:r>
              <a:rPr lang="el-GR" sz="2000" dirty="0"/>
              <a:t>Αναστάσιος </a:t>
            </a:r>
            <a:r>
              <a:rPr lang="el-GR" sz="2000" dirty="0" smtClean="0"/>
              <a:t>Κριεμπάρδης</a:t>
            </a:r>
            <a:r>
              <a:rPr lang="el-GR" sz="2000" dirty="0"/>
              <a:t>. «Αιματολογία ΙΙ </a:t>
            </a:r>
            <a:r>
              <a:rPr lang="en-US" sz="2000"/>
              <a:t>(E)</a:t>
            </a:r>
            <a:r>
              <a:rPr lang="el-GR" sz="2000" smtClean="0"/>
              <a:t>. </a:t>
            </a:r>
            <a:r>
              <a:rPr lang="el-GR" sz="2000" dirty="0"/>
              <a:t>Εργαστηριακή άσκηση </a:t>
            </a:r>
            <a:r>
              <a:rPr lang="el-GR" sz="2000" dirty="0" smtClean="0"/>
              <a:t>7</a:t>
            </a:r>
            <a:r>
              <a:rPr lang="en-US" sz="2000" dirty="0" smtClean="0"/>
              <a:t>:</a:t>
            </a:r>
            <a:r>
              <a:rPr lang="el-GR" sz="2000" dirty="0" smtClean="0"/>
              <a:t> </a:t>
            </a:r>
            <a:r>
              <a:rPr lang="el-GR" sz="2000" dirty="0"/>
              <a:t>Ποσοτικός προσδιορισμός αιμοσφαιρίνης Α2».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23977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20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Διαχωρισμός </a:t>
            </a:r>
            <a:r>
              <a:rPr lang="el-GR" dirty="0" err="1"/>
              <a:t>μακρομορίων</a:t>
            </a:r>
            <a:r>
              <a:rPr lang="el-GR" dirty="0"/>
              <a:t> με στήλες χρωματογραφίας</a:t>
            </a:r>
          </a:p>
        </p:txBody>
      </p:sp>
      <p:sp>
        <p:nvSpPr>
          <p:cNvPr id="3" name="Θέση περιεχομένου 2"/>
          <p:cNvSpPr>
            <a:spLocks noGrp="1"/>
          </p:cNvSpPr>
          <p:nvPr>
            <p:ph idx="1"/>
          </p:nvPr>
        </p:nvSpPr>
        <p:spPr>
          <a:xfrm>
            <a:off x="457200" y="1412776"/>
            <a:ext cx="8229600" cy="4896544"/>
          </a:xfrm>
        </p:spPr>
        <p:txBody>
          <a:bodyPr>
            <a:normAutofit/>
          </a:bodyPr>
          <a:lstStyle/>
          <a:p>
            <a:r>
              <a:rPr lang="el-GR" dirty="0" smtClean="0"/>
              <a:t>Η </a:t>
            </a:r>
            <a:r>
              <a:rPr lang="el-GR" dirty="0"/>
              <a:t>χρωματογραφία είναι μια ευρύτατα χρησιμοποιούμενη τεχνική για </a:t>
            </a:r>
            <a:r>
              <a:rPr lang="el-GR" dirty="0" smtClean="0"/>
              <a:t>το διαχωρισμό </a:t>
            </a:r>
            <a:r>
              <a:rPr lang="el-GR" dirty="0"/>
              <a:t>μορίων. </a:t>
            </a:r>
          </a:p>
          <a:p>
            <a:r>
              <a:rPr lang="el-GR" dirty="0"/>
              <a:t>Ως μέθοδος στηρίζεται στην ύπαρξη δύο φάσεων, μιας ακίνητης και </a:t>
            </a:r>
            <a:r>
              <a:rPr lang="el-GR" dirty="0" smtClean="0"/>
              <a:t>μιας </a:t>
            </a:r>
            <a:r>
              <a:rPr lang="el-GR" dirty="0"/>
              <a:t>κινητής.</a:t>
            </a:r>
          </a:p>
          <a:p>
            <a:r>
              <a:rPr lang="el-GR" dirty="0"/>
              <a:t>Τα αναλυμένα μόρια διαχωρίζονται ανάλογα με το συντελεστή κατανομής τους σε καθεμία από τις φάσεις αυτές.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236211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Υγρή </a:t>
            </a:r>
            <a:r>
              <a:rPr lang="el-GR" dirty="0"/>
              <a:t>χρωματογραφία σε </a:t>
            </a:r>
            <a:r>
              <a:rPr lang="el-GR" dirty="0" smtClean="0"/>
              <a:t>στήλη</a:t>
            </a:r>
            <a:endParaRPr lang="el-GR" dirty="0"/>
          </a:p>
        </p:txBody>
      </p:sp>
      <p:sp>
        <p:nvSpPr>
          <p:cNvPr id="3" name="Θέση περιεχομένου 2"/>
          <p:cNvSpPr>
            <a:spLocks noGrp="1"/>
          </p:cNvSpPr>
          <p:nvPr>
            <p:ph idx="1"/>
          </p:nvPr>
        </p:nvSpPr>
        <p:spPr/>
        <p:txBody>
          <a:bodyPr/>
          <a:lstStyle/>
          <a:p>
            <a:r>
              <a:rPr lang="el-GR" dirty="0"/>
              <a:t>Η στήλη μπορεί να ποικίλλει σε διάμετρο και ύψος, βασικά όμως περιλαμβάνει ένα φίλτρο στο κάτω άκρο της που, ενώ επιτρέπει την ανεμπόδιστη ροή των </a:t>
            </a:r>
            <a:r>
              <a:rPr lang="el-GR" dirty="0" err="1"/>
              <a:t>μεγαλομορίων</a:t>
            </a:r>
            <a:r>
              <a:rPr lang="el-GR" dirty="0"/>
              <a:t>, εμποδίζει τη διαφυγή των  σωματιδίων που συγκροτούν την ακίνητη φάση</a:t>
            </a:r>
            <a:r>
              <a:rPr lang="el-GR" dirty="0" smtClean="0"/>
              <a:t>.</a:t>
            </a:r>
            <a:endParaRPr lang="el-GR" dirty="0"/>
          </a:p>
          <a:p>
            <a:r>
              <a:rPr lang="el-GR" dirty="0"/>
              <a:t>Ως ακίνητη φάση μπορεί να χρησιμοποιηθεί διοξείδιο του πυριτίου, </a:t>
            </a:r>
            <a:r>
              <a:rPr lang="el-GR" dirty="0" err="1"/>
              <a:t>αλουμίνα</a:t>
            </a:r>
            <a:r>
              <a:rPr lang="el-GR" dirty="0"/>
              <a:t>, </a:t>
            </a:r>
            <a:r>
              <a:rPr lang="el-GR" dirty="0" err="1"/>
              <a:t>υδροξυαπατίτης</a:t>
            </a:r>
            <a:r>
              <a:rPr lang="el-GR" dirty="0"/>
              <a:t>, </a:t>
            </a:r>
            <a:r>
              <a:rPr lang="el-GR" dirty="0" err="1"/>
              <a:t>πολυαμίδια</a:t>
            </a:r>
            <a:r>
              <a:rPr lang="el-GR" dirty="0"/>
              <a:t>, κυτταρίνη </a:t>
            </a:r>
            <a:r>
              <a:rPr lang="el-GR" dirty="0" smtClean="0"/>
              <a:t>κ.ά.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653935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Αιμοσφαιρίνες</a:t>
            </a:r>
            <a:r>
              <a:rPr lang="el-GR" dirty="0" smtClean="0"/>
              <a:t> </a:t>
            </a:r>
            <a:r>
              <a:rPr lang="el-GR" sz="3000" b="0" dirty="0" smtClean="0"/>
              <a:t>1/4</a:t>
            </a:r>
            <a:endParaRPr lang="el-GR" sz="3000" b="0" dirty="0"/>
          </a:p>
        </p:txBody>
      </p:sp>
      <p:sp>
        <p:nvSpPr>
          <p:cNvPr id="3" name="Θέση περιεχομένου 2"/>
          <p:cNvSpPr>
            <a:spLocks noGrp="1"/>
          </p:cNvSpPr>
          <p:nvPr>
            <p:ph idx="1"/>
          </p:nvPr>
        </p:nvSpPr>
        <p:spPr/>
        <p:txBody>
          <a:bodyPr>
            <a:normAutofit/>
          </a:bodyPr>
          <a:lstStyle/>
          <a:p>
            <a:r>
              <a:rPr lang="el-GR" dirty="0" smtClean="0"/>
              <a:t>Στον </a:t>
            </a:r>
            <a:r>
              <a:rPr lang="el-GR" dirty="0"/>
              <a:t>άνθρωπο και κάτω από φυσιολογικές συνθήκες, οι </a:t>
            </a:r>
            <a:r>
              <a:rPr lang="el-GR" dirty="0" err="1"/>
              <a:t>αιμοσφαιρίνες</a:t>
            </a:r>
            <a:r>
              <a:rPr lang="el-GR" dirty="0"/>
              <a:t> απαντώνται ως </a:t>
            </a:r>
            <a:r>
              <a:rPr lang="el-GR" dirty="0" err="1"/>
              <a:t>ετεροπολυμερή</a:t>
            </a:r>
            <a:r>
              <a:rPr lang="el-GR" dirty="0"/>
              <a:t> μόρια. Συγκροτούνται από 4 </a:t>
            </a:r>
            <a:r>
              <a:rPr lang="el-GR" dirty="0" err="1"/>
              <a:t>πολυπεπτιδικές</a:t>
            </a:r>
            <a:r>
              <a:rPr lang="el-GR" dirty="0"/>
              <a:t> αλυσίδες </a:t>
            </a:r>
            <a:r>
              <a:rPr lang="el-GR" dirty="0" smtClean="0"/>
              <a:t>ανά δύο </a:t>
            </a:r>
            <a:r>
              <a:rPr lang="el-GR" dirty="0"/>
              <a:t>όμοιες. </a:t>
            </a:r>
          </a:p>
          <a:p>
            <a:r>
              <a:rPr lang="el-GR" dirty="0"/>
              <a:t>Οι αλυσίδες που συγκροτούν τις </a:t>
            </a:r>
            <a:r>
              <a:rPr lang="el-GR" dirty="0" err="1"/>
              <a:t>αιμοσφαιρίνες</a:t>
            </a:r>
            <a:r>
              <a:rPr lang="el-GR" dirty="0"/>
              <a:t> είναι οι α, β, γ, δ, ε και ζ. </a:t>
            </a:r>
          </a:p>
          <a:p>
            <a:r>
              <a:rPr lang="el-GR" dirty="0"/>
              <a:t>Στο τετραμερές μόριο α2β2, μεταξύ τους, τόσο οι α όσο και οι β αλυσίδες, δημιουργούν διμερή </a:t>
            </a:r>
            <a:r>
              <a:rPr lang="el-GR" dirty="0" err="1"/>
              <a:t>α–α</a:t>
            </a:r>
            <a:r>
              <a:rPr lang="el-GR" dirty="0"/>
              <a:t> και </a:t>
            </a:r>
            <a:r>
              <a:rPr lang="el-GR" dirty="0" err="1"/>
              <a:t>β–β</a:t>
            </a:r>
            <a:r>
              <a:rPr lang="el-GR" dirty="0"/>
              <a:t>, στα οποία οι αλυσίδες συγκρατούνται με </a:t>
            </a:r>
            <a:r>
              <a:rPr lang="el-GR" dirty="0" smtClean="0"/>
              <a:t>ιοντικούς δεσμούς </a:t>
            </a:r>
            <a:r>
              <a:rPr lang="el-GR" dirty="0"/>
              <a:t>καθώς και με δεσμούς υδρογόνου. Στο τετραμερές α2β2, οι αλυσίδες α συγκρατούνται με τις β με υδρόφοβες αλληλεπιδράσεις.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032688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Αιμοσφαιρίνες</a:t>
            </a:r>
            <a:r>
              <a:rPr lang="el-GR" dirty="0"/>
              <a:t> </a:t>
            </a:r>
            <a:r>
              <a:rPr lang="el-GR" sz="3000" b="0" dirty="0" smtClean="0"/>
              <a:t>2/4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1026" name="Picture 2" descr="File:1GZX Haemoglob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356" y="1026368"/>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616250" y="6381328"/>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1GZX </a:t>
            </a:r>
            <a:r>
              <a:rPr lang="en-US" sz="1200" dirty="0" err="1" smtClean="0">
                <a:latin typeface="+mn-lt"/>
                <a:hlinkClick r:id="rId3"/>
              </a:rPr>
              <a:t>Haemoglobin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4" tooltip="User:PatríciaR"/>
              </a:rPr>
              <a:t>PatríciaR</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883376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Αιμοσφαιρίνες</a:t>
            </a:r>
            <a:r>
              <a:rPr lang="el-GR" dirty="0"/>
              <a:t> </a:t>
            </a:r>
            <a:r>
              <a:rPr lang="el-GR" sz="3000" b="0" dirty="0" smtClean="0"/>
              <a:t>3/4</a:t>
            </a:r>
            <a:endParaRPr lang="el-GR" dirty="0"/>
          </a:p>
        </p:txBody>
      </p:sp>
      <p:sp>
        <p:nvSpPr>
          <p:cNvPr id="3" name="Θέση περιεχομένου 2"/>
          <p:cNvSpPr>
            <a:spLocks noGrp="1"/>
          </p:cNvSpPr>
          <p:nvPr>
            <p:ph idx="1"/>
          </p:nvPr>
        </p:nvSpPr>
        <p:spPr>
          <a:xfrm>
            <a:off x="457200" y="1196752"/>
            <a:ext cx="8363272" cy="5544616"/>
          </a:xfrm>
        </p:spPr>
        <p:txBody>
          <a:bodyPr>
            <a:normAutofit fontScale="92500"/>
          </a:bodyPr>
          <a:lstStyle/>
          <a:p>
            <a:r>
              <a:rPr lang="el-GR" dirty="0"/>
              <a:t>Στους ενήλικες ο κυρίαρχος τύπος αιμοσφαιρίνης είναι η Α (α2β2) και αποτελεί το 92% περίπου του συνόλου των </a:t>
            </a:r>
            <a:r>
              <a:rPr lang="el-GR" dirty="0" err="1"/>
              <a:t>αιμοσφαιρινών</a:t>
            </a:r>
            <a:r>
              <a:rPr lang="el-GR" dirty="0"/>
              <a:t>, ενώ η Α2 (α2δ2  έχει ποσοστιαία συμμετοχή 2,5%, η F 0,5%, και το υπόλοιπο 5% είναι η </a:t>
            </a:r>
            <a:r>
              <a:rPr lang="el-GR" dirty="0" err="1"/>
              <a:t>γλυκοζυλιωμένη</a:t>
            </a:r>
            <a:r>
              <a:rPr lang="el-GR" dirty="0"/>
              <a:t> αιμοσφαιρίνη. </a:t>
            </a:r>
          </a:p>
          <a:p>
            <a:r>
              <a:rPr lang="el-GR" dirty="0"/>
              <a:t>Η </a:t>
            </a:r>
            <a:r>
              <a:rPr lang="el-GR" dirty="0" err="1"/>
              <a:t>γλυκοζυλιωμένη</a:t>
            </a:r>
            <a:r>
              <a:rPr lang="el-GR" dirty="0"/>
              <a:t> μορφή της αιμοσφαιρίνης δημιουργείται με μετά– μεταφραστικές τροποποιήσεις και η ποσοστιαία συμμετοχή της εξαρτάται από τη μέση συγκέντρωση γλυκόζης στο αίμα. </a:t>
            </a:r>
          </a:p>
          <a:p>
            <a:r>
              <a:rPr lang="el-GR" dirty="0"/>
              <a:t>Γίνεται λοιπόν σαφές ότι είναι πολύ καλός και ασφαλής δείκτης για την παρακολούθηση ατόμων που πάσχουν από σακχαρώδη διαβήτη, μια και παρουσιάζει τη μέση συγκέντρωση γλυκόζης στο αίμα για μία περίοδο ενός έως δύο μηνών, σε αντίθεση με την κλασική μέτρηση σακχάρου στο αίμα που αντιπροσωπεύει τη παρουσία του τις τελευταίες ώρες πριν από την </a:t>
            </a:r>
            <a:r>
              <a:rPr lang="el-GR" dirty="0" smtClean="0"/>
              <a:t>αιμοληψία.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10525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Αιμοσφαιρίνες</a:t>
            </a:r>
            <a:r>
              <a:rPr lang="el-GR" dirty="0"/>
              <a:t> </a:t>
            </a:r>
            <a:r>
              <a:rPr lang="el-GR" sz="3000" b="0" dirty="0" smtClean="0"/>
              <a:t>4/4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2050" name="Picture 2" descr="File:1904 Hemoglob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41139"/>
            <a:ext cx="7620000" cy="38481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161802" y="5805264"/>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1904 </a:t>
            </a:r>
            <a:r>
              <a:rPr lang="en-US" sz="1200" dirty="0" smtClean="0">
                <a:latin typeface="+mn-lt"/>
                <a:hlinkClick r:id="rId3"/>
              </a:rPr>
              <a:t>Hemoglobin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CFCF"/>
              </a:rPr>
              <a:t>CFCF</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909951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Προσδιορισμός του ποσοστού της Α2 </a:t>
            </a:r>
            <a:r>
              <a:rPr lang="el-GR" dirty="0" smtClean="0"/>
              <a:t>αιμοσφαιρίνης </a:t>
            </a:r>
            <a:r>
              <a:rPr lang="el-GR" sz="3000" b="0" dirty="0" smtClean="0"/>
              <a:t>1/14</a:t>
            </a:r>
            <a:endParaRPr lang="el-GR" sz="3000" b="0" dirty="0"/>
          </a:p>
        </p:txBody>
      </p:sp>
      <p:sp>
        <p:nvSpPr>
          <p:cNvPr id="3" name="Θέση περιεχομένου 2"/>
          <p:cNvSpPr>
            <a:spLocks noGrp="1"/>
          </p:cNvSpPr>
          <p:nvPr>
            <p:ph idx="1"/>
          </p:nvPr>
        </p:nvSpPr>
        <p:spPr>
          <a:xfrm>
            <a:off x="457200" y="1412776"/>
            <a:ext cx="8507288" cy="5445224"/>
          </a:xfrm>
        </p:spPr>
        <p:txBody>
          <a:bodyPr>
            <a:noAutofit/>
          </a:bodyPr>
          <a:lstStyle/>
          <a:p>
            <a:r>
              <a:rPr lang="el-GR" sz="2200" dirty="0" smtClean="0"/>
              <a:t>O </a:t>
            </a:r>
            <a:r>
              <a:rPr lang="el-GR" sz="2200" dirty="0"/>
              <a:t>προσδιορισμός της ποσοστιαίας συμμετοχής της Α2 αιμοσφαιρίνης είναι  βασικής σημασίας για τη διαφορική διάγνωση διάφορων τύπων αναιμίας.</a:t>
            </a:r>
          </a:p>
          <a:p>
            <a:r>
              <a:rPr lang="el-GR" sz="2200" dirty="0"/>
              <a:t>Υψηλά ποσοστά Α2 είναι συχνά ικανός δείκτης για διάγνωση στίγματος  μεσογειακής αναιμίας. Είναι όμως πιθανό η </a:t>
            </a:r>
            <a:r>
              <a:rPr lang="el-GR" sz="2200" dirty="0" smtClean="0"/>
              <a:t>Α2 να </a:t>
            </a:r>
            <a:r>
              <a:rPr lang="el-GR" sz="2200" dirty="0"/>
              <a:t>βρίσκεται σε φυσιολογικά  επίπεδα και να υφίσταται αιματολογικό πρόβλημα, εάν συνυπάρχει </a:t>
            </a:r>
            <a:r>
              <a:rPr lang="el-GR" sz="2200" dirty="0" smtClean="0"/>
              <a:t>έλλειψη σιδήρου </a:t>
            </a:r>
            <a:r>
              <a:rPr lang="el-GR" sz="2200" dirty="0"/>
              <a:t>και στίγμα μεσογειακής αναιμίας. Για την εργαστηριακή διάγνωση  της </a:t>
            </a:r>
            <a:r>
              <a:rPr lang="el-GR" sz="2200" dirty="0" err="1"/>
              <a:t>ετερόζυγης</a:t>
            </a:r>
            <a:r>
              <a:rPr lang="el-GR" sz="2200" dirty="0"/>
              <a:t> β-ΜΑ, τα επίπεδα της Α2  πρέπει να συνεκτιμώνται με τη συγκέντρωση του σιδήρου, τη </a:t>
            </a:r>
            <a:r>
              <a:rPr lang="el-GR" sz="2200" dirty="0" err="1"/>
              <a:t>σιδηροδεσμευτική</a:t>
            </a:r>
            <a:r>
              <a:rPr lang="el-GR" sz="2200" dirty="0"/>
              <a:t> ικανότητα, τον αιματοκρίτη, </a:t>
            </a:r>
            <a:r>
              <a:rPr lang="el-GR" sz="2200" dirty="0" smtClean="0"/>
              <a:t>τη </a:t>
            </a:r>
            <a:r>
              <a:rPr lang="el-GR" sz="2200" dirty="0"/>
              <a:t>συγκέντρωση αιμοσφαιρίνης, το μέσο όγκο των ερυθρών, το οικογενειακό  ιστορικό κ.ά., προκειμένου να έχουμε ασφαλή </a:t>
            </a:r>
            <a:r>
              <a:rPr lang="el-GR" sz="2200" dirty="0" smtClean="0"/>
              <a:t>διάγνωση.</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42140174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44</TotalTime>
  <Words>2168</Words>
  <Application>Microsoft Office PowerPoint</Application>
  <PresentationFormat>Προβολή στην οθόνη (4:3)</PresentationFormat>
  <Paragraphs>155</Paragraphs>
  <Slides>29</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29</vt:i4>
      </vt:variant>
    </vt:vector>
  </HeadingPairs>
  <TitlesOfParts>
    <vt:vector size="31" baseType="lpstr">
      <vt:lpstr>OC_template_updated</vt:lpstr>
      <vt:lpstr>1_OC_template_updated</vt:lpstr>
      <vt:lpstr>Αιματολογία ΙΙ (E)</vt:lpstr>
      <vt:lpstr>Σκοπός </vt:lpstr>
      <vt:lpstr>Διαχωρισμός μακρομορίων με στήλες χρωματογραφίας</vt:lpstr>
      <vt:lpstr>Υγρή χρωματογραφία σε στήλη</vt:lpstr>
      <vt:lpstr>Αιμοσφαιρίνες 1/4</vt:lpstr>
      <vt:lpstr>Αιμοσφαιρίνες 2/4</vt:lpstr>
      <vt:lpstr>Αιμοσφαιρίνες 3/4</vt:lpstr>
      <vt:lpstr>Αιμοσφαιρίνες 4/4</vt:lpstr>
      <vt:lpstr>Προσδιορισμός του ποσοστού της Α2 αιμοσφαιρίνης 1/14</vt:lpstr>
      <vt:lpstr>Προσδιορισμός του ποσοστού της Α2 αιμοσφαιρίνης 2/14</vt:lpstr>
      <vt:lpstr>Προσδιορισμός του ποσοστού της Α2 αιμοσφαιρίνης 3/14</vt:lpstr>
      <vt:lpstr>Προσδιορισμός του ποσοστού της Α2 αιμοσφαιρίνης 4/14</vt:lpstr>
      <vt:lpstr>Προσδιορισμός του ποσοστού της Α2 αιμοσφαιρίνης 5/14</vt:lpstr>
      <vt:lpstr>Προσδιορισμός του ποσοστού της Α2 αιμοσφαιρίνης 6/14</vt:lpstr>
      <vt:lpstr>Προσδιορισμός του ποσοστού της Α2 αιμοσφαιρίνης 7/14</vt:lpstr>
      <vt:lpstr>Προσδιορισμός του ποσοστού της Α2 αιμοσφαιρίνης 8/14</vt:lpstr>
      <vt:lpstr>Προσδιορισμός του ποσοστού της Α2 αιμοσφαιρίνης 9/14</vt:lpstr>
      <vt:lpstr>Προσδιορισμός του ποσοστού της Α2 αιμοσφαιρίνης 10/14</vt:lpstr>
      <vt:lpstr>Προσδιορισμός του ποσοστού της Α2 αιμοσφαιρίνης 11/14</vt:lpstr>
      <vt:lpstr>Προσδιορισμός του ποσοστού της Α2 αιμοσφαιρίνης 12/14</vt:lpstr>
      <vt:lpstr>Προσδιορισμός του ποσοστού της Α2 αιμοσφαιρίνης 13/14</vt:lpstr>
      <vt:lpstr>Προσδιορισμός του ποσοστού της Α2 αιμοσφαιρίνης 14/14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ΙΙ - E</dc:title>
  <dc:creator>opencourses@teiath.gr</dc:creator>
  <cp:lastModifiedBy>fkaram2</cp:lastModifiedBy>
  <cp:revision>8</cp:revision>
  <dcterms:created xsi:type="dcterms:W3CDTF">2014-11-04T15:18:58Z</dcterms:created>
  <dcterms:modified xsi:type="dcterms:W3CDTF">2015-03-02T08:06:43Z</dcterms:modified>
</cp:coreProperties>
</file>