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1" r:id="rId3"/>
  </p:sldMasterIdLst>
  <p:notesMasterIdLst>
    <p:notesMasterId r:id="rId37"/>
  </p:notesMasterIdLst>
  <p:handoutMasterIdLst>
    <p:handoutMasterId r:id="rId38"/>
  </p:handoutMasterIdLst>
  <p:sldIdLst>
    <p:sldId id="307" r:id="rId4"/>
    <p:sldId id="279" r:id="rId5"/>
    <p:sldId id="282" r:id="rId6"/>
    <p:sldId id="283" r:id="rId7"/>
    <p:sldId id="284" r:id="rId8"/>
    <p:sldId id="285" r:id="rId9"/>
    <p:sldId id="286" r:id="rId10"/>
    <p:sldId id="287" r:id="rId11"/>
    <p:sldId id="288" r:id="rId12"/>
    <p:sldId id="289" r:id="rId13"/>
    <p:sldId id="290" r:id="rId14"/>
    <p:sldId id="291" r:id="rId15"/>
    <p:sldId id="292" r:id="rId16"/>
    <p:sldId id="303" r:id="rId17"/>
    <p:sldId id="293" r:id="rId18"/>
    <p:sldId id="294" r:id="rId19"/>
    <p:sldId id="295" r:id="rId20"/>
    <p:sldId id="296" r:id="rId21"/>
    <p:sldId id="297" r:id="rId22"/>
    <p:sldId id="298" r:id="rId23"/>
    <p:sldId id="304" r:id="rId24"/>
    <p:sldId id="299" r:id="rId25"/>
    <p:sldId id="300" r:id="rId26"/>
    <p:sldId id="305" r:id="rId27"/>
    <p:sldId id="301" r:id="rId28"/>
    <p:sldId id="306" r:id="rId29"/>
    <p:sldId id="271" r:id="rId30"/>
    <p:sldId id="272" r:id="rId31"/>
    <p:sldId id="273" r:id="rId32"/>
    <p:sldId id="274" r:id="rId33"/>
    <p:sldId id="275" r:id="rId34"/>
    <p:sldId id="276" r:id="rId35"/>
    <p:sldId id="278"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A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C50DB0-E422-4C45-88C4-D7FB6C2BDCEF}" type="datetimeFigureOut">
              <a:rPr lang="el-GR" smtClean="0"/>
              <a:pPr/>
              <a:t>20/7/2015</a:t>
            </a:fld>
            <a:endParaRPr lang="el-GR" dirty="0"/>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DB994E-E3A1-4E14-B947-43778668D4E8}" type="slidenum">
              <a:rPr lang="el-GR" smtClean="0"/>
              <a:pPr/>
              <a:t>‹#›</a:t>
            </a:fld>
            <a:endParaRPr lang="el-GR" dirty="0"/>
          </a:p>
        </p:txBody>
      </p:sp>
    </p:spTree>
    <p:extLst>
      <p:ext uri="{BB962C8B-B14F-4D97-AF65-F5344CB8AC3E}">
        <p14:creationId xmlns:p14="http://schemas.microsoft.com/office/powerpoint/2010/main" val="4291552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96FCB-A24E-42BD-8573-5BE9B15A6E5E}" type="datetimeFigureOut">
              <a:rPr lang="el-GR" smtClean="0"/>
              <a:pPr/>
              <a:t>20/7/2015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C78B4-661C-4EF8-8CDA-1009C8BF2BCC}" type="slidenum">
              <a:rPr lang="el-GR" smtClean="0"/>
              <a:pPr/>
              <a:t>‹#›</a:t>
            </a:fld>
            <a:endParaRPr lang="el-GR" dirty="0"/>
          </a:p>
        </p:txBody>
      </p:sp>
    </p:spTree>
    <p:extLst>
      <p:ext uri="{BB962C8B-B14F-4D97-AF65-F5344CB8AC3E}">
        <p14:creationId xmlns:p14="http://schemas.microsoft.com/office/powerpoint/2010/main" val="395349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AC78B4-661C-4EF8-8CDA-1009C8BF2BCC}" type="slidenum">
              <a:rPr lang="el-GR" smtClean="0"/>
              <a:pPr/>
              <a:t>4</a:t>
            </a:fld>
            <a:endParaRPr lang="el-GR" dirty="0"/>
          </a:p>
        </p:txBody>
      </p:sp>
    </p:spTree>
    <p:extLst>
      <p:ext uri="{BB962C8B-B14F-4D97-AF65-F5344CB8AC3E}">
        <p14:creationId xmlns:p14="http://schemas.microsoft.com/office/powerpoint/2010/main" val="195427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AC78B4-661C-4EF8-8CDA-1009C8BF2BCC}" type="slidenum">
              <a:rPr lang="el-GR" smtClean="0"/>
              <a:pPr/>
              <a:t>6</a:t>
            </a:fld>
            <a:endParaRPr lang="el-GR" dirty="0"/>
          </a:p>
        </p:txBody>
      </p:sp>
    </p:spTree>
    <p:extLst>
      <p:ext uri="{BB962C8B-B14F-4D97-AF65-F5344CB8AC3E}">
        <p14:creationId xmlns:p14="http://schemas.microsoft.com/office/powerpoint/2010/main" val="315404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CAC78B4-661C-4EF8-8CDA-1009C8BF2BCC}" type="slidenum">
              <a:rPr lang="el-GR" smtClean="0"/>
              <a:pPr/>
              <a:t>22</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0" name="9 - Θέση ημερομηνίας"/>
          <p:cNvSpPr>
            <a:spLocks noGrp="1"/>
          </p:cNvSpPr>
          <p:nvPr>
            <p:ph type="dt" sz="half" idx="10"/>
          </p:nvPr>
        </p:nvSpPr>
        <p:spPr>
          <a:xfrm>
            <a:off x="5562600" y="6509004"/>
            <a:ext cx="3002280" cy="274320"/>
          </a:xfrm>
        </p:spPr>
        <p:txBody>
          <a:bodyPr vert="horz" rtlCol="0"/>
          <a:lstStyle>
            <a:extLst/>
          </a:lstStyle>
          <a:p>
            <a:endParaRPr lang="el-GR" dirty="0"/>
          </a:p>
        </p:txBody>
      </p:sp>
      <p:sp>
        <p:nvSpPr>
          <p:cNvPr id="11" name="10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09D95EC-4CE0-4486-B094-8E5D937F2DDF}" type="slidenum">
              <a:rPr lang="el-GR" smtClean="0"/>
              <a:pPr/>
              <a:t>‹#›</a:t>
            </a:fld>
            <a:endParaRPr lang="el-GR" dirty="0"/>
          </a:p>
        </p:txBody>
      </p:sp>
      <p:sp>
        <p:nvSpPr>
          <p:cNvPr id="12" name="11 - Θέση υποσέλιδου"/>
          <p:cNvSpPr>
            <a:spLocks noGrp="1"/>
          </p:cNvSpPr>
          <p:nvPr>
            <p:ph type="ftr" sz="quarter" idx="12"/>
          </p:nvPr>
        </p:nvSpPr>
        <p:spPr>
          <a:xfrm>
            <a:off x="1600200" y="6509004"/>
            <a:ext cx="3907464" cy="274320"/>
          </a:xfrm>
        </p:spPr>
        <p:txBody>
          <a:bodyPr vert="horz" rtlCol="0"/>
          <a:lstStyle>
            <a:extLst/>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509D95EC-4CE0-4486-B094-8E5D937F2DDF}"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lvl1pPr algn="l">
              <a:defRPr/>
            </a:lvl1pPr>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509D95EC-4CE0-4486-B094-8E5D937F2DDF}" type="slidenum">
              <a:rPr lang="el-GR" smtClean="0"/>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741494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87447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136264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449760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96841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553918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826362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640385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Τίτλος"/>
          <p:cNvSpPr>
            <a:spLocks noGrp="1"/>
          </p:cNvSpPr>
          <p:nvPr>
            <p:ph type="title"/>
          </p:nvPr>
        </p:nvSpPr>
        <p:spPr/>
        <p:txBody>
          <a:bodyPr/>
          <a:lstStyle>
            <a:lvl1pPr>
              <a:defRPr>
                <a:latin typeface="Calibri" panose="020F0502020204030204" pitchFamily="34" charset="0"/>
              </a:defRPr>
            </a:lvl1pPr>
            <a:extLst/>
          </a:lstStyle>
          <a:p>
            <a:r>
              <a:rPr kumimoji="0" lang="el-GR" dirty="0" err="1" smtClean="0"/>
              <a:t>Kλικ</a:t>
            </a:r>
            <a:r>
              <a:rPr kumimoji="0" lang="el-GR" dirty="0" smtClean="0"/>
              <a:t> για επεξεργασία του τίτλου</a:t>
            </a:r>
            <a:endParaRPr kumimoji="0" lang="en-US" dirty="0"/>
          </a:p>
        </p:txBody>
      </p:sp>
      <p:sp>
        <p:nvSpPr>
          <p:cNvPr id="3" name="2 - Θέση περιεχομένου"/>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extLst/>
          </a:lstStyle>
          <a:p>
            <a:pPr lvl="0" eaLnBrk="1" latinLnBrk="0" hangingPunct="1"/>
            <a:r>
              <a:rPr lang="el-GR" dirty="0" err="1" smtClean="0"/>
              <a:t>Kλικ</a:t>
            </a:r>
            <a:r>
              <a:rPr lang="el-GR" dirty="0" smtClean="0"/>
              <a:t> για επεξεργασία των στυλ του υποδείγματος</a:t>
            </a:r>
          </a:p>
          <a:p>
            <a:pPr lvl="1" eaLnBrk="1" latinLnBrk="0" hangingPunct="1"/>
            <a:r>
              <a:rPr lang="el-GR" dirty="0" smtClean="0"/>
              <a:t>Δεύτερου επιπέδου</a:t>
            </a:r>
          </a:p>
          <a:p>
            <a:pPr lvl="2" eaLnBrk="1" latinLnBrk="0" hangingPunct="1"/>
            <a:r>
              <a:rPr lang="el-GR" dirty="0" smtClean="0"/>
              <a:t>Τρίτου επιπέδου</a:t>
            </a:r>
          </a:p>
          <a:p>
            <a:pPr lvl="3" eaLnBrk="1" latinLnBrk="0" hangingPunct="1"/>
            <a:r>
              <a:rPr lang="el-GR" dirty="0" smtClean="0"/>
              <a:t>Τέταρτου επιπέδου</a:t>
            </a:r>
          </a:p>
          <a:p>
            <a:pPr lvl="4" eaLnBrk="1" latinLnBrk="0" hangingPunct="1"/>
            <a:r>
              <a:rPr lang="el-GR" dirty="0" smtClean="0"/>
              <a:t>Πέμπτου επιπέδου</a:t>
            </a:r>
            <a:endParaRPr kumimoji="0" lang="en-US" dirty="0"/>
          </a:p>
        </p:txBody>
      </p:sp>
      <p:sp>
        <p:nvSpPr>
          <p:cNvPr id="4" name="3 - Θέση ημερομηνίας"/>
          <p:cNvSpPr>
            <a:spLocks noGrp="1"/>
          </p:cNvSpPr>
          <p:nvPr>
            <p:ph type="dt" sz="half" idx="10"/>
          </p:nvPr>
        </p:nvSpPr>
        <p:spPr/>
        <p:txBody>
          <a:bodyPr/>
          <a:lstStyle>
            <a:extLst/>
          </a:lstStyle>
          <a:p>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509D95EC-4CE0-4486-B094-8E5D937F2DDF}"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294035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563546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06489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72592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52834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127389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40108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241664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92217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017076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Τίτλος"/>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a:xfrm>
            <a:off x="5562600" y="6513670"/>
            <a:ext cx="3002280" cy="274320"/>
          </a:xfrm>
        </p:spPr>
        <p:txBody>
          <a:bodyPr vert="horz" rtlCol="0"/>
          <a:lstStyle>
            <a:extLst/>
          </a:lstStyle>
          <a:p>
            <a:endParaRPr lang="el-GR" dirty="0"/>
          </a:p>
        </p:txBody>
      </p:sp>
      <p:sp>
        <p:nvSpPr>
          <p:cNvPr id="9" name="8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09D95EC-4CE0-4486-B094-8E5D937F2DDF}" type="slidenum">
              <a:rPr lang="el-GR" smtClean="0"/>
              <a:pPr/>
              <a:t>‹#›</a:t>
            </a:fld>
            <a:endParaRPr lang="el-GR" dirty="0"/>
          </a:p>
        </p:txBody>
      </p:sp>
      <p:sp>
        <p:nvSpPr>
          <p:cNvPr id="10" name="9 - Θέση υποσέλιδου"/>
          <p:cNvSpPr>
            <a:spLocks noGrp="1"/>
          </p:cNvSpPr>
          <p:nvPr>
            <p:ph type="ftr" sz="quarter" idx="12"/>
          </p:nvPr>
        </p:nvSpPr>
        <p:spPr>
          <a:xfrm>
            <a:off x="1600200" y="6513670"/>
            <a:ext cx="3907464" cy="274320"/>
          </a:xfrm>
        </p:spPr>
        <p:txBody>
          <a:bodyPr vert="horz" rtlCol="0"/>
          <a:lstStyle>
            <a:extLst/>
          </a:lstStyle>
          <a:p>
            <a:endParaRPr lang="el-G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871523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512085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a:xfrm>
            <a:off x="8641080" y="6514568"/>
            <a:ext cx="464288" cy="274320"/>
          </a:xfrm>
        </p:spPr>
        <p:txBody>
          <a:bodyPr/>
          <a:lstStyle>
            <a:extLst/>
          </a:lstStyle>
          <a:p>
            <a:fld id="{509D95EC-4CE0-4486-B094-8E5D937F2DDF}" type="slidenum">
              <a:rPr lang="el-GR" smtClean="0"/>
              <a:pPr/>
              <a:t>‹#›</a:t>
            </a:fld>
            <a:endParaRPr lang="el-GR" dirty="0"/>
          </a:p>
        </p:txBody>
      </p:sp>
      <p:sp>
        <p:nvSpPr>
          <p:cNvPr id="10" name="9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Ορθογώνιο"/>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10 - Ορθογώνιο"/>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1 - Τίτλος"/>
          <p:cNvSpPr>
            <a:spLocks noGrp="1"/>
          </p:cNvSpPr>
          <p:nvPr>
            <p:ph type="title"/>
          </p:nvPr>
        </p:nvSpPr>
        <p:spPr>
          <a:xfrm>
            <a:off x="457200" y="251948"/>
            <a:ext cx="8229600"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9" name="8 - Θέση αριθμού διαφάνειας"/>
          <p:cNvSpPr>
            <a:spLocks noGrp="1"/>
          </p:cNvSpPr>
          <p:nvPr>
            <p:ph type="sldNum" sz="quarter" idx="12"/>
          </p:nvPr>
        </p:nvSpPr>
        <p:spPr>
          <a:xfrm>
            <a:off x="8641080" y="6514568"/>
            <a:ext cx="464288" cy="274320"/>
          </a:xfrm>
        </p:spPr>
        <p:txBody>
          <a:bodyPr/>
          <a:lstStyle>
            <a:extLst/>
          </a:lstStyle>
          <a:p>
            <a:fld id="{509D95EC-4CE0-4486-B094-8E5D937F2DDF}"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218"/>
            <a:ext cx="8229600"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endParaRPr lang="el-GR" dirty="0"/>
          </a:p>
        </p:txBody>
      </p:sp>
      <p:sp>
        <p:nvSpPr>
          <p:cNvPr id="4" name="3 - Θέση υποσέλιδου"/>
          <p:cNvSpPr>
            <a:spLocks noGrp="1"/>
          </p:cNvSpPr>
          <p:nvPr>
            <p:ph type="ftr" sz="quarter" idx="11"/>
          </p:nvPr>
        </p:nvSpPr>
        <p:spPr/>
        <p:txBody>
          <a:bodyPr/>
          <a:lstStyle>
            <a:extLst/>
          </a:lstStyle>
          <a:p>
            <a:endParaRPr lang="el-GR" dirty="0"/>
          </a:p>
        </p:txBody>
      </p:sp>
      <p:sp>
        <p:nvSpPr>
          <p:cNvPr id="5" name="4 - Θέση αριθμού διαφάνειας"/>
          <p:cNvSpPr>
            <a:spLocks noGrp="1"/>
          </p:cNvSpPr>
          <p:nvPr>
            <p:ph type="sldNum" sz="quarter" idx="12"/>
          </p:nvPr>
        </p:nvSpPr>
        <p:spPr/>
        <p:txBody>
          <a:bodyPr/>
          <a:lstStyle>
            <a:extLst/>
          </a:lstStyle>
          <a:p>
            <a:fld id="{509D95EC-4CE0-4486-B094-8E5D937F2DDF}" type="slidenum">
              <a:rPr lang="el-GR" smtClean="0"/>
              <a:pPr/>
              <a:t>‹#›</a:t>
            </a:fld>
            <a:endParaRPr lang="el-GR" dirty="0"/>
          </a:p>
        </p:txBody>
      </p:sp>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endParaRPr lang="el-GR" dirty="0"/>
          </a:p>
        </p:txBody>
      </p:sp>
      <p:sp>
        <p:nvSpPr>
          <p:cNvPr id="3" name="2 - Θέση υποσέλιδου"/>
          <p:cNvSpPr>
            <a:spLocks noGrp="1"/>
          </p:cNvSpPr>
          <p:nvPr>
            <p:ph type="ftr" sz="quarter" idx="11"/>
          </p:nvPr>
        </p:nvSpPr>
        <p:spPr/>
        <p:txBody>
          <a:bodyPr/>
          <a:lstStyle>
            <a:extLst/>
          </a:lstStyle>
          <a:p>
            <a:endParaRPr lang="el-GR" dirty="0"/>
          </a:p>
        </p:txBody>
      </p:sp>
      <p:sp>
        <p:nvSpPr>
          <p:cNvPr id="4" name="3 - Θέση αριθμού διαφάνειας"/>
          <p:cNvSpPr>
            <a:spLocks noGrp="1"/>
          </p:cNvSpPr>
          <p:nvPr>
            <p:ph type="sldNum" sz="quarter" idx="12"/>
          </p:nvPr>
        </p:nvSpPr>
        <p:spPr/>
        <p:txBody>
          <a:bodyPr/>
          <a:lstStyle>
            <a:extLst/>
          </a:lstStyle>
          <a:p>
            <a:fld id="{509D95EC-4CE0-4486-B094-8E5D937F2DDF}"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 Τίτλος"/>
          <p:cNvSpPr>
            <a:spLocks noGrp="1"/>
          </p:cNvSpPr>
          <p:nvPr>
            <p:ph type="title"/>
          </p:nvPr>
        </p:nvSpPr>
        <p:spPr>
          <a:xfrm>
            <a:off x="4963136" y="304800"/>
            <a:ext cx="3931920" cy="762000"/>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8 - Θέση ημερομηνίας"/>
          <p:cNvSpPr>
            <a:spLocks noGrp="1"/>
          </p:cNvSpPr>
          <p:nvPr>
            <p:ph type="dt" sz="half" idx="10"/>
          </p:nvPr>
        </p:nvSpPr>
        <p:spPr>
          <a:xfrm>
            <a:off x="5562600" y="6513670"/>
            <a:ext cx="3002280" cy="274320"/>
          </a:xfrm>
        </p:spPr>
        <p:txBody>
          <a:bodyPr vert="horz" rtlCol="0"/>
          <a:lstStyle>
            <a:extLst/>
          </a:lstStyle>
          <a:p>
            <a:endParaRPr lang="el-GR" dirty="0"/>
          </a:p>
        </p:txBody>
      </p:sp>
      <p:sp>
        <p:nvSpPr>
          <p:cNvPr id="10" name="9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09D95EC-4CE0-4486-B094-8E5D937F2DDF}" type="slidenum">
              <a:rPr lang="el-GR" smtClean="0"/>
              <a:pPr/>
              <a:t>‹#›</a:t>
            </a:fld>
            <a:endParaRPr lang="el-GR" dirty="0"/>
          </a:p>
        </p:txBody>
      </p:sp>
      <p:sp>
        <p:nvSpPr>
          <p:cNvPr id="11" name="10 - Θέση υποσέλιδου"/>
          <p:cNvSpPr>
            <a:spLocks noGrp="1"/>
          </p:cNvSpPr>
          <p:nvPr>
            <p:ph type="ftr" sz="quarter" idx="12"/>
          </p:nvPr>
        </p:nvSpPr>
        <p:spPr>
          <a:xfrm>
            <a:off x="1600200" y="6513670"/>
            <a:ext cx="3907464" cy="274320"/>
          </a:xfrm>
        </p:spPr>
        <p:txBody>
          <a:bodyPr vert="horz" rtlCol="0"/>
          <a:lstStyle>
            <a:extLst/>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0443" y="4724400"/>
            <a:ext cx="5486400" cy="664536"/>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13" name="12 - Θέση εικόνας"/>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dirty="0"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7 - Θέση ημερομηνίας"/>
          <p:cNvSpPr>
            <a:spLocks noGrp="1"/>
          </p:cNvSpPr>
          <p:nvPr>
            <p:ph type="dt" sz="half" idx="10"/>
          </p:nvPr>
        </p:nvSpPr>
        <p:spPr>
          <a:xfrm>
            <a:off x="5562600" y="6509004"/>
            <a:ext cx="3002280" cy="274320"/>
          </a:xfrm>
        </p:spPr>
        <p:txBody>
          <a:bodyPr vert="horz" rtlCol="0"/>
          <a:lstStyle>
            <a:extLst/>
          </a:lstStyle>
          <a:p>
            <a:endParaRPr lang="el-GR" dirty="0"/>
          </a:p>
        </p:txBody>
      </p:sp>
      <p:sp>
        <p:nvSpPr>
          <p:cNvPr id="9" name="8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09D95EC-4CE0-4486-B094-8E5D937F2DDF}" type="slidenum">
              <a:rPr lang="el-GR" smtClean="0"/>
              <a:pPr/>
              <a:t>‹#›</a:t>
            </a:fld>
            <a:endParaRPr lang="el-GR" dirty="0"/>
          </a:p>
        </p:txBody>
      </p:sp>
      <p:sp>
        <p:nvSpPr>
          <p:cNvPr id="10" name="9 - Θέση υποσέλιδου"/>
          <p:cNvSpPr>
            <a:spLocks noGrp="1"/>
          </p:cNvSpPr>
          <p:nvPr>
            <p:ph type="ftr" sz="quarter" idx="12"/>
          </p:nvPr>
        </p:nvSpPr>
        <p:spPr>
          <a:xfrm>
            <a:off x="1600200" y="6509004"/>
            <a:ext cx="3907464" cy="274320"/>
          </a:xfrm>
        </p:spPr>
        <p:txBody>
          <a:bodyPr vert="horz" rtlCol="0"/>
          <a:lstStyle>
            <a:extLst/>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2 - Θέση υποσέλιδου"/>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dirty="0"/>
          </a:p>
        </p:txBody>
      </p:sp>
      <p:sp>
        <p:nvSpPr>
          <p:cNvPr id="14" name="13 - Θέση ημερομηνίας"/>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l-GR" dirty="0"/>
          </a:p>
        </p:txBody>
      </p:sp>
      <p:sp>
        <p:nvSpPr>
          <p:cNvPr id="23" name="22 - Θέση αριθμού διαφάνειας"/>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09D95EC-4CE0-4486-B094-8E5D937F2DDF}" type="slidenum">
              <a:rPr lang="el-GR" smtClean="0"/>
              <a:pPr/>
              <a:t>‹#›</a:t>
            </a:fld>
            <a:endParaRPr lang="el-GR" dirty="0"/>
          </a:p>
        </p:txBody>
      </p:sp>
      <p:sp>
        <p:nvSpPr>
          <p:cNvPr id="22" name="21 - Θέση τίτλου"/>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dirty="0" err="1" smtClean="0"/>
              <a:t>Kλικ</a:t>
            </a:r>
            <a:r>
              <a:rPr kumimoji="0" lang="el-GR" dirty="0" smtClean="0"/>
              <a:t> για επεξεργασία του τίτλου</a:t>
            </a:r>
            <a:endParaRPr kumimoji="0" lang="en-US" dirty="0"/>
          </a:p>
        </p:txBody>
      </p:sp>
      <p:sp>
        <p:nvSpPr>
          <p:cNvPr id="13" name="12 - Θέση κειμένου"/>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l-GR" dirty="0" err="1" smtClean="0"/>
              <a:t>Kλικ</a:t>
            </a:r>
            <a:r>
              <a:rPr kumimoji="0" lang="el-GR" dirty="0" smtClean="0"/>
              <a:t> για επεξεργασία των στυλ του υποδείγματος</a:t>
            </a:r>
          </a:p>
          <a:p>
            <a:pPr lvl="1" eaLnBrk="1" latinLnBrk="0" hangingPunct="1"/>
            <a:r>
              <a:rPr kumimoji="0" lang="el-GR" dirty="0" smtClean="0"/>
              <a:t>Δεύτερου επιπέδου</a:t>
            </a:r>
          </a:p>
          <a:p>
            <a:pPr lvl="2" eaLnBrk="1" latinLnBrk="0" hangingPunct="1"/>
            <a:r>
              <a:rPr kumimoji="0" lang="el-GR" dirty="0" smtClean="0"/>
              <a:t>Τρίτου επιπέδου</a:t>
            </a:r>
          </a:p>
          <a:p>
            <a:pPr lvl="3" eaLnBrk="1" latinLnBrk="0" hangingPunct="1"/>
            <a:r>
              <a:rPr kumimoji="0" lang="el-GR" dirty="0" smtClean="0"/>
              <a:t>Τέταρτου επιπέδου</a:t>
            </a:r>
          </a:p>
          <a:p>
            <a:pPr lvl="4" eaLnBrk="1" latinLnBrk="0" hangingPunct="1"/>
            <a:r>
              <a:rPr kumimoji="0" lang="el-GR" dirty="0" smtClean="0"/>
              <a:t>Πέμπτου επιπέδου</a:t>
            </a:r>
            <a:endParaRPr kumimoji="0"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marL="54864" algn="r" rtl="0" eaLnBrk="1" latinLnBrk="0" hangingPunct="1">
        <a:spcBef>
          <a:spcPct val="0"/>
        </a:spcBef>
        <a:buNone/>
        <a:defRPr kumimoji="0" sz="40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Calibri" panose="020F0502020204030204" pitchFamily="34" charset="0"/>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Calibri" panose="020F0502020204030204" pitchFamily="34" charset="0"/>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Calibri" panose="020F0502020204030204" pitchFamily="34" charset="0"/>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Calibri" panose="020F0502020204030204" pitchFamily="34" charset="0"/>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Calibri" panose="020F0502020204030204" pitchFamily="34" charset="0"/>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Calibri" panose="020F0502020204030204" pitchFamily="34" charset="0"/>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dirty="0">
              <a:solidFill>
                <a:prstClr val="black"/>
              </a:solidFill>
              <a:latin typeface="Arial" charset="0"/>
            </a:endParaRPr>
          </a:p>
        </p:txBody>
      </p:sp>
    </p:spTree>
    <p:extLst>
      <p:ext uri="{BB962C8B-B14F-4D97-AF65-F5344CB8AC3E}">
        <p14:creationId xmlns:p14="http://schemas.microsoft.com/office/powerpoint/2010/main" val="681864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dirty="0">
              <a:solidFill>
                <a:prstClr val="black"/>
              </a:solidFill>
              <a:latin typeface="Arial" charset="0"/>
            </a:endParaRPr>
          </a:p>
        </p:txBody>
      </p:sp>
    </p:spTree>
    <p:extLst>
      <p:ext uri="{BB962C8B-B14F-4D97-AF65-F5344CB8AC3E}">
        <p14:creationId xmlns:p14="http://schemas.microsoft.com/office/powerpoint/2010/main" val="42544337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omenmanagement.blogspot.ca/2012_06_01_archive.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Borris_Karloff_still.jpg" TargetMode="External"/><Relationship Id="rId7" Type="http://schemas.openxmlformats.org/officeDocument/2006/relationships/hyperlink" Target="http://commons.wikimedia.org/wiki/User:The_Man_in_Question"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commons.wikimedia.org/wiki/File:Frankenstein's_monster_(Boris_Karloff).jpg" TargetMode="External"/><Relationship Id="rId5" Type="http://schemas.openxmlformats.org/officeDocument/2006/relationships/image" Target="../media/image14.jpeg"/><Relationship Id="rId4" Type="http://schemas.openxmlformats.org/officeDocument/2006/relationships/hyperlink" Target="http://commons.wikimedia.org/wiki/User:Dmitry_Rozhk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Borris_Karloff_still.jp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universalmonstersblog.tumblr.com/" TargetMode="External"/><Relationship Id="rId4" Type="http://schemas.openxmlformats.org/officeDocument/2006/relationships/hyperlink" Target="http://commons.wikimedia.org/wiki/User:Dmitry_Rozhk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maybelline.tumblr.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loglovin.com/"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Wikiwatcher1" TargetMode="External"/><Relationship Id="rId4" Type="http://schemas.openxmlformats.org/officeDocument/2006/relationships/hyperlink" Target="http://commons.wikimedia.org/wiki/File:Rita_Hayworth_-_1940.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Thondon_entertainment.jp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en.wikipedia.org/wiki/en:Creative_Commons" TargetMode="External"/><Relationship Id="rId4" Type="http://schemas.openxmlformats.org/officeDocument/2006/relationships/hyperlink" Target="http://commons.wikimedia.org/w/index.php?title=User:Jathurchan&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ndex.php?title=User:TonyPolar&amp;action=edit&amp;redlink=1" TargetMode="External"/><Relationship Id="rId4" Type="http://schemas.openxmlformats.org/officeDocument/2006/relationships/hyperlink" Target="http://commons.wikimedia.org/wiki/File:Marlene_Dietrich_in_Shanghai_Express_(1932)_by_Don_English.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Thondon_entertainment.jp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en.wikipedia.org/wiki/en:Creative_Commons" TargetMode="External"/><Relationship Id="rId4" Type="http://schemas.openxmlformats.org/officeDocument/2006/relationships/hyperlink" Target="http://commons.wikimedia.org/w/index.php?title=User:Jathurchan&amp;action=edit&amp;red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Τεχνική Ψιμυθίωσης Θεαμάτων</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800" b="1" dirty="0" smtClean="0"/>
              <a:t>Ενότητα </a:t>
            </a:r>
            <a:r>
              <a:rPr lang="el-GR" sz="2800" b="1" dirty="0"/>
              <a:t>3</a:t>
            </a:r>
            <a:r>
              <a:rPr lang="el-GR" sz="2800" dirty="0" smtClean="0"/>
              <a:t>:</a:t>
            </a:r>
            <a:r>
              <a:rPr lang="en-US" sz="2800" dirty="0" smtClean="0"/>
              <a:t> </a:t>
            </a:r>
            <a:r>
              <a:rPr lang="el-GR" sz="2800" dirty="0" smtClean="0"/>
              <a:t>Μακιγιάζ ασπρόμαυρης φωτογραφίας και φιλμ</a:t>
            </a:r>
          </a:p>
          <a:p>
            <a:pPr>
              <a:spcBef>
                <a:spcPts val="0"/>
              </a:spcBef>
            </a:pPr>
            <a:r>
              <a:rPr lang="el-GR" sz="2400" dirty="0"/>
              <a:t>Μικελάτου Ευθυμία </a:t>
            </a:r>
          </a:p>
          <a:p>
            <a:pPr>
              <a:spcBef>
                <a:spcPts val="0"/>
              </a:spcBef>
            </a:pPr>
            <a:r>
              <a:rPr lang="el-GR" sz="2400" dirty="0"/>
              <a:t>Αισθητικός Κοσμητολόγος  B.Sc., M.Sc.</a:t>
            </a:r>
          </a:p>
          <a:p>
            <a:pPr>
              <a:spcBef>
                <a:spcPts val="0"/>
              </a:spcBef>
            </a:pPr>
            <a:r>
              <a:rPr lang="el-GR" sz="2400" dirty="0" smtClean="0"/>
              <a:t>Τμήμα Αισθητικής και Κοσμητολογίας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fontAlgn="base">
              <a:spcBef>
                <a:spcPct val="0"/>
              </a:spcBef>
              <a:spcAft>
                <a:spcPct val="0"/>
              </a:spcAft>
            </a:pPr>
            <a:r>
              <a:rPr lang="el-GR" sz="1600" dirty="0">
                <a:solidFill>
                  <a:prstClr val="black"/>
                </a:solidFill>
              </a:rPr>
              <a:t>Ανοικτά Ακαδημαϊκά </a:t>
            </a:r>
            <a:r>
              <a:rPr lang="el-GR" sz="1600" dirty="0" smtClean="0">
                <a:solidFill>
                  <a:prstClr val="black"/>
                </a:solidFill>
              </a:rPr>
              <a:t>Μαθήματα στο ΤΕΙ Αθήνας</a:t>
            </a:r>
            <a:endParaRPr lang="el-GR" sz="16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6042328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329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Ο φωτισμός </a:t>
            </a:r>
            <a:r>
              <a:rPr lang="el-GR" sz="3600" dirty="0" smtClean="0"/>
              <a:t>2/2</a:t>
            </a:r>
            <a:endParaRPr lang="el-GR" sz="3600" dirty="0"/>
          </a:p>
        </p:txBody>
      </p:sp>
      <p:sp>
        <p:nvSpPr>
          <p:cNvPr id="3" name="2 - Θέση περιεχομένου"/>
          <p:cNvSpPr>
            <a:spLocks noGrp="1"/>
          </p:cNvSpPr>
          <p:nvPr>
            <p:ph idx="1"/>
          </p:nvPr>
        </p:nvSpPr>
        <p:spPr>
          <a:xfrm>
            <a:off x="457200" y="1646237"/>
            <a:ext cx="3898776" cy="4663083"/>
          </a:xfrm>
        </p:spPr>
        <p:txBody>
          <a:bodyPr>
            <a:normAutofit fontScale="92500" lnSpcReduction="10000"/>
          </a:bodyPr>
          <a:lstStyle/>
          <a:p>
            <a:r>
              <a:rPr lang="el-GR" dirty="0">
                <a:cs typeface="Arial" pitchFamily="34" charset="0"/>
              </a:rPr>
              <a:t>Ο έντονος φωτισμός μπορεί να εξαφανίσει τα χρώματα, να δημιουργήσει σκιές και γραμμές</a:t>
            </a:r>
            <a:r>
              <a:rPr lang="el-GR" dirty="0" smtClean="0">
                <a:cs typeface="Arial" pitchFamily="34" charset="0"/>
              </a:rPr>
              <a:t>.</a:t>
            </a:r>
          </a:p>
          <a:p>
            <a:r>
              <a:rPr lang="el-GR" dirty="0" smtClean="0">
                <a:cs typeface="Arial" pitchFamily="34" charset="0"/>
              </a:rPr>
              <a:t> </a:t>
            </a:r>
            <a:r>
              <a:rPr lang="el-GR" dirty="0">
                <a:cs typeface="Arial" pitchFamily="34" charset="0"/>
              </a:rPr>
              <a:t>Ο φωτισμός μπορεί να αναδείξει η να καταστρέψει το ύφος του μακιγιάζ </a:t>
            </a:r>
            <a:r>
              <a:rPr lang="el-GR" dirty="0" smtClean="0">
                <a:cs typeface="Arial" pitchFamily="34" charset="0"/>
              </a:rPr>
              <a:t>ή </a:t>
            </a:r>
            <a:r>
              <a:rPr lang="el-GR" dirty="0">
                <a:cs typeface="Arial" pitchFamily="34" charset="0"/>
              </a:rPr>
              <a:t>να παραμορφώσει το τελικό </a:t>
            </a:r>
            <a:r>
              <a:rPr lang="el-GR" dirty="0" smtClean="0">
                <a:cs typeface="Arial" pitchFamily="34" charset="0"/>
              </a:rPr>
              <a:t>αποτέλεσμα</a:t>
            </a:r>
            <a:r>
              <a:rPr lang="en-US" dirty="0" smtClean="0">
                <a:cs typeface="Arial" pitchFamily="34" charset="0"/>
              </a:rPr>
              <a:t>.</a:t>
            </a:r>
            <a:endParaRPr lang="el-GR" dirty="0">
              <a:cs typeface="Arial"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209" y="1988840"/>
            <a:ext cx="3810000" cy="2809875"/>
          </a:xfrm>
          <a:prstGeom prst="rect">
            <a:avLst/>
          </a:prstGeom>
        </p:spPr>
      </p:pic>
      <p:sp>
        <p:nvSpPr>
          <p:cNvPr id="5" name="Θέση αριθμού διαφάνειας 4"/>
          <p:cNvSpPr>
            <a:spLocks noGrp="1"/>
          </p:cNvSpPr>
          <p:nvPr>
            <p:ph type="sldNum" sz="quarter" idx="12"/>
          </p:nvPr>
        </p:nvSpPr>
        <p:spPr/>
        <p:txBody>
          <a:bodyPr/>
          <a:lstStyle/>
          <a:p>
            <a:fld id="{509D95EC-4CE0-4486-B094-8E5D937F2DDF}" type="slidenum">
              <a:rPr lang="el-GR" smtClean="0"/>
              <a:pPr/>
              <a:t>10</a:t>
            </a:fld>
            <a:endParaRPr lang="el-GR" dirty="0"/>
          </a:p>
        </p:txBody>
      </p:sp>
    </p:spTree>
    <p:extLst>
      <p:ext uri="{BB962C8B-B14F-4D97-AF65-F5344CB8AC3E}">
        <p14:creationId xmlns:p14="http://schemas.microsoft.com/office/powerpoint/2010/main" val="630099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Οι βασικές αρχές φωτισμού</a:t>
            </a:r>
          </a:p>
        </p:txBody>
      </p:sp>
      <p:sp>
        <p:nvSpPr>
          <p:cNvPr id="3" name="2 - Θέση περιεχομένου"/>
          <p:cNvSpPr>
            <a:spLocks noGrp="1"/>
          </p:cNvSpPr>
          <p:nvPr>
            <p:ph idx="1"/>
          </p:nvPr>
        </p:nvSpPr>
        <p:spPr/>
        <p:txBody>
          <a:bodyPr>
            <a:normAutofit/>
          </a:bodyPr>
          <a:lstStyle/>
          <a:p>
            <a:r>
              <a:rPr lang="el-GR" dirty="0" smtClean="0">
                <a:latin typeface="Arial" pitchFamily="34" charset="0"/>
                <a:cs typeface="Arial" pitchFamily="34" charset="0"/>
              </a:rPr>
              <a:t> </a:t>
            </a:r>
            <a:r>
              <a:rPr lang="el-GR" dirty="0" smtClean="0">
                <a:cs typeface="Arial" pitchFamily="34" charset="0"/>
              </a:rPr>
              <a:t>Τα </a:t>
            </a:r>
            <a:r>
              <a:rPr lang="el-GR" dirty="0">
                <a:cs typeface="Arial" pitchFamily="34" charset="0"/>
              </a:rPr>
              <a:t>αντικείμενα  δεν έχουν χρώμα παρά μόνο όταν φωτίζονται και αντανακλούν το φως.</a:t>
            </a:r>
          </a:p>
          <a:p>
            <a:r>
              <a:rPr lang="el-GR" dirty="0" smtClean="0">
                <a:cs typeface="Arial" pitchFamily="34" charset="0"/>
              </a:rPr>
              <a:t>Μαύρο </a:t>
            </a:r>
            <a:r>
              <a:rPr lang="el-GR" dirty="0">
                <a:cs typeface="Arial" pitchFamily="34" charset="0"/>
              </a:rPr>
              <a:t>φαίνεται ένα αντικείμενο όταν απορροφά όλο το φως. </a:t>
            </a:r>
          </a:p>
          <a:p>
            <a:r>
              <a:rPr lang="el-GR" dirty="0" smtClean="0">
                <a:cs typeface="Arial" pitchFamily="34" charset="0"/>
              </a:rPr>
              <a:t>Λευκό </a:t>
            </a:r>
            <a:r>
              <a:rPr lang="el-GR" dirty="0">
                <a:cs typeface="Arial" pitchFamily="34" charset="0"/>
              </a:rPr>
              <a:t>εμφανίζεται ένα σώμα όταν αντανακλά όλο το φως. </a:t>
            </a:r>
          </a:p>
          <a:p>
            <a:r>
              <a:rPr lang="el-GR" dirty="0" smtClean="0">
                <a:cs typeface="Arial" pitchFamily="34" charset="0"/>
              </a:rPr>
              <a:t> </a:t>
            </a:r>
            <a:r>
              <a:rPr lang="el-GR" dirty="0">
                <a:cs typeface="Arial" pitchFamily="34" charset="0"/>
              </a:rPr>
              <a:t>Οι ανακλώμενες ακτίνες καθορίζουν το χρώμα του  αντικειμένου.</a:t>
            </a:r>
          </a:p>
          <a:p>
            <a:endParaRPr lang="el-GR" dirty="0"/>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11</a:t>
            </a:fld>
            <a:endParaRPr lang="el-GR" dirty="0"/>
          </a:p>
        </p:txBody>
      </p:sp>
    </p:spTree>
    <p:extLst>
      <p:ext uri="{BB962C8B-B14F-4D97-AF65-F5344CB8AC3E}">
        <p14:creationId xmlns:p14="http://schemas.microsoft.com/office/powerpoint/2010/main" val="4121066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Οι τεχνικές φωτισμού</a:t>
            </a:r>
          </a:p>
        </p:txBody>
      </p:sp>
      <p:sp>
        <p:nvSpPr>
          <p:cNvPr id="3" name="2 - Θέση περιεχομένου"/>
          <p:cNvSpPr>
            <a:spLocks noGrp="1"/>
          </p:cNvSpPr>
          <p:nvPr>
            <p:ph idx="1"/>
          </p:nvPr>
        </p:nvSpPr>
        <p:spPr/>
        <p:txBody>
          <a:bodyPr>
            <a:normAutofit fontScale="92500" lnSpcReduction="20000"/>
          </a:bodyPr>
          <a:lstStyle/>
          <a:p>
            <a:r>
              <a:rPr lang="el-GR" dirty="0" smtClean="0">
                <a:cs typeface="Arial" pitchFamily="34" charset="0"/>
              </a:rPr>
              <a:t>Ο </a:t>
            </a:r>
            <a:r>
              <a:rPr lang="el-GR" dirty="0">
                <a:cs typeface="Arial" pitchFamily="34" charset="0"/>
              </a:rPr>
              <a:t>φωτισμός στα διάφορα θεάματα έχει εξελιχθεί σε μορφή </a:t>
            </a:r>
            <a:r>
              <a:rPr lang="el-GR" dirty="0" smtClean="0">
                <a:cs typeface="Arial" pitchFamily="34" charset="0"/>
              </a:rPr>
              <a:t>τέχνης</a:t>
            </a:r>
            <a:r>
              <a:rPr lang="en-US" dirty="0" smtClean="0">
                <a:cs typeface="Arial" pitchFamily="34" charset="0"/>
              </a:rPr>
              <a:t>.</a:t>
            </a:r>
            <a:endParaRPr lang="el-GR" dirty="0" smtClean="0">
              <a:cs typeface="Arial" pitchFamily="34" charset="0"/>
            </a:endParaRPr>
          </a:p>
          <a:p>
            <a:r>
              <a:rPr lang="el-GR" dirty="0" smtClean="0">
                <a:cs typeface="Arial" pitchFamily="34" charset="0"/>
              </a:rPr>
              <a:t>Παίζει </a:t>
            </a:r>
            <a:r>
              <a:rPr lang="el-GR" dirty="0">
                <a:cs typeface="Arial" pitchFamily="34" charset="0"/>
              </a:rPr>
              <a:t>τεράστιο ρόλο στην τελική απόδοση του έργου</a:t>
            </a:r>
            <a:r>
              <a:rPr lang="el-GR" dirty="0" smtClean="0">
                <a:cs typeface="Arial" pitchFamily="34" charset="0"/>
              </a:rPr>
              <a:t>, τόσο </a:t>
            </a:r>
            <a:r>
              <a:rPr lang="el-GR" dirty="0">
                <a:cs typeface="Arial" pitchFamily="34" charset="0"/>
              </a:rPr>
              <a:t>στο θέατρο</a:t>
            </a:r>
            <a:r>
              <a:rPr lang="el-GR" dirty="0" smtClean="0">
                <a:cs typeface="Arial" pitchFamily="34" charset="0"/>
              </a:rPr>
              <a:t>, όσο </a:t>
            </a:r>
            <a:r>
              <a:rPr lang="el-GR" dirty="0">
                <a:cs typeface="Arial" pitchFamily="34" charset="0"/>
              </a:rPr>
              <a:t>και στον </a:t>
            </a:r>
            <a:r>
              <a:rPr lang="el-GR" dirty="0" smtClean="0">
                <a:cs typeface="Arial" pitchFamily="34" charset="0"/>
              </a:rPr>
              <a:t>κινηματογράφο, το χορό, την φωτογραφία </a:t>
            </a:r>
            <a:r>
              <a:rPr lang="el-GR" dirty="0">
                <a:cs typeface="Arial" pitchFamily="34" charset="0"/>
              </a:rPr>
              <a:t>και την </a:t>
            </a:r>
            <a:r>
              <a:rPr lang="el-GR" dirty="0" smtClean="0">
                <a:cs typeface="Arial" pitchFamily="34" charset="0"/>
              </a:rPr>
              <a:t>τηλεόραση.</a:t>
            </a:r>
          </a:p>
          <a:p>
            <a:r>
              <a:rPr lang="el-GR" dirty="0" smtClean="0">
                <a:cs typeface="Arial" pitchFamily="34" charset="0"/>
              </a:rPr>
              <a:t>Επιτρέπει πιο </a:t>
            </a:r>
            <a:r>
              <a:rPr lang="el-GR" dirty="0">
                <a:cs typeface="Arial" pitchFamily="34" charset="0"/>
              </a:rPr>
              <a:t>φυσικό μακιγιάζ </a:t>
            </a:r>
            <a:r>
              <a:rPr lang="el-GR" dirty="0" smtClean="0">
                <a:cs typeface="Arial" pitchFamily="34" charset="0"/>
              </a:rPr>
              <a:t>, αφού δε </a:t>
            </a:r>
            <a:r>
              <a:rPr lang="el-GR" dirty="0">
                <a:cs typeface="Arial" pitchFamily="34" charset="0"/>
              </a:rPr>
              <a:t>χρειάζεται πια να αντισταθμίσει τον κακό </a:t>
            </a:r>
            <a:r>
              <a:rPr lang="el-GR" dirty="0" smtClean="0">
                <a:cs typeface="Arial" pitchFamily="34" charset="0"/>
              </a:rPr>
              <a:t>φωτισμό.</a:t>
            </a:r>
          </a:p>
          <a:p>
            <a:r>
              <a:rPr lang="el-GR" dirty="0" smtClean="0">
                <a:cs typeface="Arial" pitchFamily="34" charset="0"/>
              </a:rPr>
              <a:t>Πολλές </a:t>
            </a:r>
            <a:r>
              <a:rPr lang="el-GR" dirty="0">
                <a:cs typeface="Arial" pitchFamily="34" charset="0"/>
              </a:rPr>
              <a:t>φορές δυσκολεύει το μακιγιάζ λόγω της πολυπλοκότητας του σχεδιασμού των φώτων.</a:t>
            </a:r>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12</a:t>
            </a:fld>
            <a:endParaRPr lang="el-GR" dirty="0"/>
          </a:p>
        </p:txBody>
      </p:sp>
    </p:spTree>
    <p:extLst>
      <p:ext uri="{BB962C8B-B14F-4D97-AF65-F5344CB8AC3E}">
        <p14:creationId xmlns:p14="http://schemas.microsoft.com/office/powerpoint/2010/main" val="3617205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a:t>Ο</a:t>
            </a:r>
            <a:r>
              <a:rPr lang="el-GR" sz="3600" dirty="0"/>
              <a:t>ι θέσεις των </a:t>
            </a:r>
            <a:r>
              <a:rPr lang="el-GR" sz="3600" dirty="0" smtClean="0"/>
              <a:t>φώτων 1/2</a:t>
            </a:r>
            <a:endParaRPr lang="el-GR" sz="3600" dirty="0"/>
          </a:p>
        </p:txBody>
      </p:sp>
      <p:sp>
        <p:nvSpPr>
          <p:cNvPr id="3" name="2 - Θέση περιεχομένου"/>
          <p:cNvSpPr>
            <a:spLocks noGrp="1"/>
          </p:cNvSpPr>
          <p:nvPr>
            <p:ph idx="1"/>
          </p:nvPr>
        </p:nvSpPr>
        <p:spPr/>
        <p:txBody>
          <a:bodyPr>
            <a:noAutofit/>
          </a:bodyPr>
          <a:lstStyle/>
          <a:p>
            <a:pPr lvl="0"/>
            <a:r>
              <a:rPr lang="en-US" sz="2800" dirty="0">
                <a:cs typeface="Arial" pitchFamily="34" charset="0"/>
              </a:rPr>
              <a:t>Το </a:t>
            </a:r>
            <a:r>
              <a:rPr lang="en-US" sz="2800" dirty="0">
                <a:solidFill>
                  <a:srgbClr val="2DA2BF"/>
                </a:solidFill>
                <a:cs typeface="Arial" pitchFamily="34" charset="0"/>
              </a:rPr>
              <a:t>KEY LIGHT </a:t>
            </a:r>
            <a:r>
              <a:rPr lang="en-US" sz="2800" dirty="0">
                <a:cs typeface="Arial" pitchFamily="34" charset="0"/>
              </a:rPr>
              <a:t>είναι το ισχυρότερο φως πάνω στο θέμα,τοποθετείται συνήθως λίγο λοξά και ψηλά ώστε να δημιουργηθούν σκιές,που κάνουν το πρόσωπο ανάγλυφο</a:t>
            </a:r>
            <a:r>
              <a:rPr lang="en-US" sz="2800" dirty="0" smtClean="0">
                <a:cs typeface="Arial" pitchFamily="34" charset="0"/>
              </a:rPr>
              <a:t>,</a:t>
            </a:r>
            <a:r>
              <a:rPr lang="el-GR" sz="2800" dirty="0" smtClean="0">
                <a:cs typeface="Arial" pitchFamily="34" charset="0"/>
              </a:rPr>
              <a:t> </a:t>
            </a:r>
            <a:r>
              <a:rPr lang="en-US" sz="2800" dirty="0" smtClean="0">
                <a:cs typeface="Arial" pitchFamily="34" charset="0"/>
              </a:rPr>
              <a:t>κολακεύοντάς </a:t>
            </a:r>
            <a:r>
              <a:rPr lang="en-US" sz="2800" dirty="0">
                <a:cs typeface="Arial" pitchFamily="34" charset="0"/>
              </a:rPr>
              <a:t>το.</a:t>
            </a:r>
            <a:endParaRPr lang="el-GR" sz="2800" dirty="0">
              <a:cs typeface="Arial" pitchFamily="34" charset="0"/>
            </a:endParaRPr>
          </a:p>
          <a:p>
            <a:pPr lvl="0"/>
            <a:r>
              <a:rPr lang="en-US" sz="2800" dirty="0">
                <a:cs typeface="Arial" pitchFamily="34" charset="0"/>
              </a:rPr>
              <a:t>Το </a:t>
            </a:r>
            <a:r>
              <a:rPr lang="en-US" sz="2800" dirty="0">
                <a:solidFill>
                  <a:srgbClr val="2DA2BF"/>
                </a:solidFill>
                <a:cs typeface="Arial" pitchFamily="34" charset="0"/>
              </a:rPr>
              <a:t>FILL LIGHT </a:t>
            </a:r>
            <a:r>
              <a:rPr lang="en-US" sz="2800" dirty="0">
                <a:cs typeface="Arial" pitchFamily="34" charset="0"/>
              </a:rPr>
              <a:t>χρησιμοποιείται για να μετριάσει τις σκιές του </a:t>
            </a:r>
            <a:r>
              <a:rPr lang="en-US" sz="2800" dirty="0">
                <a:solidFill>
                  <a:srgbClr val="2DA2BF"/>
                </a:solidFill>
                <a:cs typeface="Arial" pitchFamily="34" charset="0"/>
              </a:rPr>
              <a:t>KEY LIGHT</a:t>
            </a:r>
            <a:r>
              <a:rPr lang="en-US" sz="2800" dirty="0">
                <a:cs typeface="Arial" pitchFamily="34" charset="0"/>
              </a:rPr>
              <a:t>.</a:t>
            </a:r>
            <a:endParaRPr lang="el-GR" sz="2800" dirty="0">
              <a:cs typeface="Arial" pitchFamily="34" charset="0"/>
            </a:endParaRPr>
          </a:p>
          <a:p>
            <a:pPr lvl="0"/>
            <a:r>
              <a:rPr lang="en-US" sz="2800" dirty="0">
                <a:cs typeface="Arial" pitchFamily="34" charset="0"/>
              </a:rPr>
              <a:t>Το </a:t>
            </a:r>
            <a:r>
              <a:rPr lang="en-US" sz="2800" dirty="0">
                <a:solidFill>
                  <a:srgbClr val="2DA2BF"/>
                </a:solidFill>
                <a:cs typeface="Arial" pitchFamily="34" charset="0"/>
              </a:rPr>
              <a:t>CROSS LIGHT </a:t>
            </a:r>
            <a:r>
              <a:rPr lang="en-US" sz="2800" dirty="0">
                <a:cs typeface="Arial" pitchFamily="34" charset="0"/>
              </a:rPr>
              <a:t>τίθεται σε γωνία 90 μοιρών με το φακό και έρχεται από τελείως πλάγια θέση πάνω στο θέμα</a:t>
            </a:r>
            <a:r>
              <a:rPr lang="en-US" sz="2800" dirty="0" smtClean="0">
                <a:cs typeface="Arial" pitchFamily="34" charset="0"/>
              </a:rPr>
              <a:t>.</a:t>
            </a:r>
            <a:endParaRPr lang="el-GR" sz="2800" dirty="0">
              <a:cs typeface="Arial" pitchFamily="34" charset="0"/>
            </a:endParaRPr>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13</a:t>
            </a:fld>
            <a:endParaRPr lang="el-GR" dirty="0"/>
          </a:p>
        </p:txBody>
      </p:sp>
    </p:spTree>
    <p:extLst>
      <p:ext uri="{BB962C8B-B14F-4D97-AF65-F5344CB8AC3E}">
        <p14:creationId xmlns:p14="http://schemas.microsoft.com/office/powerpoint/2010/main" val="2608178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a:t>Ο</a:t>
            </a:r>
            <a:r>
              <a:rPr lang="el-GR" sz="3600" dirty="0"/>
              <a:t>ι θέσεις των </a:t>
            </a:r>
            <a:r>
              <a:rPr lang="el-GR" sz="3600" dirty="0" smtClean="0"/>
              <a:t>φώτων 2/2</a:t>
            </a:r>
            <a:endParaRPr lang="el-GR" sz="3600" dirty="0"/>
          </a:p>
        </p:txBody>
      </p:sp>
      <p:sp>
        <p:nvSpPr>
          <p:cNvPr id="3" name="2 - Θέση περιεχομένου"/>
          <p:cNvSpPr>
            <a:spLocks noGrp="1"/>
          </p:cNvSpPr>
          <p:nvPr>
            <p:ph idx="1"/>
          </p:nvPr>
        </p:nvSpPr>
        <p:spPr/>
        <p:txBody>
          <a:bodyPr>
            <a:normAutofit/>
          </a:bodyPr>
          <a:lstStyle/>
          <a:p>
            <a:pPr lvl="0"/>
            <a:r>
              <a:rPr lang="en-US" sz="2800" dirty="0" smtClean="0">
                <a:cs typeface="Arial" pitchFamily="34" charset="0"/>
              </a:rPr>
              <a:t>Το </a:t>
            </a:r>
            <a:r>
              <a:rPr lang="en-US" sz="2800" dirty="0">
                <a:solidFill>
                  <a:srgbClr val="2DA2BF"/>
                </a:solidFill>
                <a:cs typeface="Arial" pitchFamily="34" charset="0"/>
              </a:rPr>
              <a:t>BACK LIGHT </a:t>
            </a:r>
            <a:r>
              <a:rPr lang="en-US" sz="2800" dirty="0">
                <a:cs typeface="Arial" pitchFamily="34" charset="0"/>
              </a:rPr>
              <a:t>τοποθετείται πίσω και </a:t>
            </a:r>
            <a:r>
              <a:rPr lang="en-US" sz="2800" dirty="0" smtClean="0">
                <a:cs typeface="Arial" pitchFamily="34" charset="0"/>
              </a:rPr>
              <a:t>πάνω.</a:t>
            </a:r>
            <a:endParaRPr lang="el-GR" sz="2800" dirty="0" smtClean="0">
              <a:cs typeface="Arial" pitchFamily="34" charset="0"/>
            </a:endParaRPr>
          </a:p>
          <a:p>
            <a:pPr lvl="0"/>
            <a:r>
              <a:rPr lang="en-US" sz="2800" dirty="0" smtClean="0">
                <a:cs typeface="Arial" pitchFamily="34" charset="0"/>
              </a:rPr>
              <a:t>Έχει </a:t>
            </a:r>
            <a:r>
              <a:rPr lang="en-US" sz="2800" dirty="0">
                <a:cs typeface="Arial" pitchFamily="34" charset="0"/>
              </a:rPr>
              <a:t>ως αποτέλεσμα τη δημιουργία ανάγλυφου ξεχωρίζοντας το άτομο που φωτίζει από το φόντο.</a:t>
            </a:r>
            <a:endParaRPr lang="el-GR" sz="2800" dirty="0">
              <a:cs typeface="Arial" pitchFamily="34" charset="0"/>
            </a:endParaRPr>
          </a:p>
          <a:p>
            <a:pPr lvl="0"/>
            <a:r>
              <a:rPr lang="en-US" sz="2800" dirty="0">
                <a:cs typeface="Arial" pitchFamily="34" charset="0"/>
              </a:rPr>
              <a:t>Αν τοποθετηθεί σε θέση που φωτίζει περισσότερο τους ώμους ,λέγεται </a:t>
            </a:r>
            <a:r>
              <a:rPr lang="en-US" sz="2800" dirty="0">
                <a:solidFill>
                  <a:srgbClr val="2DA2BF"/>
                </a:solidFill>
                <a:cs typeface="Arial" pitchFamily="34" charset="0"/>
              </a:rPr>
              <a:t>KICKER LIGHT</a:t>
            </a:r>
            <a:r>
              <a:rPr lang="en-US" sz="2800" dirty="0">
                <a:cs typeface="Arial" pitchFamily="34" charset="0"/>
              </a:rPr>
              <a:t>.</a:t>
            </a:r>
            <a:endParaRPr lang="el-GR" sz="2800" dirty="0">
              <a:cs typeface="Arial" pitchFamily="34" charset="0"/>
            </a:endParaRPr>
          </a:p>
          <a:p>
            <a:pPr lvl="0"/>
            <a:r>
              <a:rPr lang="en-US" sz="2800" dirty="0">
                <a:cs typeface="Arial" pitchFamily="34" charset="0"/>
              </a:rPr>
              <a:t>Το </a:t>
            </a:r>
            <a:r>
              <a:rPr lang="en-US" sz="2800" dirty="0">
                <a:solidFill>
                  <a:srgbClr val="2DA2BF"/>
                </a:solidFill>
                <a:cs typeface="Arial" pitchFamily="34" charset="0"/>
              </a:rPr>
              <a:t>SET LIGHT </a:t>
            </a:r>
            <a:r>
              <a:rPr lang="en-US" sz="2800" dirty="0">
                <a:cs typeface="Arial" pitchFamily="34" charset="0"/>
              </a:rPr>
              <a:t>χρησιμοποιείται για το φωτισμό του φόντου</a:t>
            </a:r>
            <a:r>
              <a:rPr lang="en-US" sz="2800" dirty="0" smtClean="0">
                <a:cs typeface="Arial" pitchFamily="34" charset="0"/>
              </a:rPr>
              <a:t>.</a:t>
            </a:r>
            <a:endParaRPr lang="el-GR" sz="2800" dirty="0">
              <a:cs typeface="Arial" pitchFamily="34" charset="0"/>
            </a:endParaRPr>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14</a:t>
            </a:fld>
            <a:endParaRPr lang="el-GR" dirty="0"/>
          </a:p>
        </p:txBody>
      </p:sp>
    </p:spTree>
    <p:extLst>
      <p:ext uri="{BB962C8B-B14F-4D97-AF65-F5344CB8AC3E}">
        <p14:creationId xmlns:p14="http://schemas.microsoft.com/office/powerpoint/2010/main" val="1526082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Ασπρόμαυρο φιλμ</a:t>
            </a:r>
          </a:p>
        </p:txBody>
      </p:sp>
      <p:sp>
        <p:nvSpPr>
          <p:cNvPr id="3" name="2 - Θέση περιεχομένου"/>
          <p:cNvSpPr>
            <a:spLocks noGrp="1"/>
          </p:cNvSpPr>
          <p:nvPr>
            <p:ph idx="1"/>
          </p:nvPr>
        </p:nvSpPr>
        <p:spPr>
          <a:xfrm>
            <a:off x="464182" y="1484784"/>
            <a:ext cx="8229600" cy="3024336"/>
          </a:xfrm>
        </p:spPr>
        <p:txBody>
          <a:bodyPr>
            <a:normAutofit/>
          </a:bodyPr>
          <a:lstStyle/>
          <a:p>
            <a:r>
              <a:rPr lang="el-GR" sz="2800" dirty="0" smtClean="0">
                <a:cs typeface="Arial" pitchFamily="34" charset="0"/>
              </a:rPr>
              <a:t>Η χρήση φίλτρων διαφόρων χρωμάτων αποδίδουν συγκεκριμένα τα χρώματα του χώρου. Ένα φίλτρο απορροφά το συμπληρωματικό του χρώμα και μέρος της ακτινοβολίας των χρωμάτων που βρίσκονται δίπλα σε αυτό. </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356992"/>
            <a:ext cx="2915791" cy="3206368"/>
          </a:xfrm>
          <a:prstGeom prst="rect">
            <a:avLst/>
          </a:prstGeom>
        </p:spPr>
      </p:pic>
      <p:sp>
        <p:nvSpPr>
          <p:cNvPr id="4" name="Θέση αριθμού διαφάνειας 3"/>
          <p:cNvSpPr>
            <a:spLocks noGrp="1"/>
          </p:cNvSpPr>
          <p:nvPr>
            <p:ph type="sldNum" sz="quarter" idx="12"/>
          </p:nvPr>
        </p:nvSpPr>
        <p:spPr/>
        <p:txBody>
          <a:bodyPr/>
          <a:lstStyle/>
          <a:p>
            <a:fld id="{509D95EC-4CE0-4486-B094-8E5D937F2DDF}" type="slidenum">
              <a:rPr lang="el-GR" smtClean="0"/>
              <a:pPr/>
              <a:t>15</a:t>
            </a:fld>
            <a:endParaRPr lang="el-GR" dirty="0"/>
          </a:p>
        </p:txBody>
      </p:sp>
    </p:spTree>
    <p:extLst>
      <p:ext uri="{BB962C8B-B14F-4D97-AF65-F5344CB8AC3E}">
        <p14:creationId xmlns:p14="http://schemas.microsoft.com/office/powerpoint/2010/main" val="1712796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Άχρωμα φίλτρα</a:t>
            </a:r>
          </a:p>
        </p:txBody>
      </p:sp>
      <p:sp>
        <p:nvSpPr>
          <p:cNvPr id="3" name="2 - Θέση περιεχομένου"/>
          <p:cNvSpPr>
            <a:spLocks noGrp="1"/>
          </p:cNvSpPr>
          <p:nvPr>
            <p:ph idx="1"/>
          </p:nvPr>
        </p:nvSpPr>
        <p:spPr/>
        <p:txBody>
          <a:bodyPr>
            <a:normAutofit fontScale="85000" lnSpcReduction="20000"/>
          </a:bodyPr>
          <a:lstStyle/>
          <a:p>
            <a:r>
              <a:rPr lang="el-GR" dirty="0" smtClean="0">
                <a:solidFill>
                  <a:srgbClr val="2DA2BF"/>
                </a:solidFill>
                <a:cs typeface="Arial" pitchFamily="34" charset="0"/>
              </a:rPr>
              <a:t>Άχρωμα φίλτρα </a:t>
            </a:r>
            <a:r>
              <a:rPr lang="el-GR" dirty="0" smtClean="0">
                <a:cs typeface="Arial" pitchFamily="34" charset="0"/>
              </a:rPr>
              <a:t>είναι τα ουδέτερα «</a:t>
            </a:r>
            <a:r>
              <a:rPr lang="en-US" dirty="0" smtClean="0">
                <a:cs typeface="Arial" pitchFamily="34" charset="0"/>
              </a:rPr>
              <a:t>neutral density filters</a:t>
            </a:r>
            <a:r>
              <a:rPr lang="el-GR" dirty="0" smtClean="0">
                <a:cs typeface="Arial" pitchFamily="34" charset="0"/>
              </a:rPr>
              <a:t>», μειώνουν το φως που μπαίνει στο φακό, χωρίς καμιά εκλεκτική επίδραση στα χρώματα.</a:t>
            </a:r>
          </a:p>
          <a:p>
            <a:r>
              <a:rPr lang="el-GR" dirty="0" smtClean="0">
                <a:solidFill>
                  <a:srgbClr val="2DA2BF"/>
                </a:solidFill>
                <a:cs typeface="Arial" pitchFamily="34" charset="0"/>
              </a:rPr>
              <a:t>Τα πολωτικά φίλτρα </a:t>
            </a:r>
            <a:r>
              <a:rPr lang="el-GR" dirty="0" smtClean="0">
                <a:cs typeface="Arial" pitchFamily="34" charset="0"/>
              </a:rPr>
              <a:t>(</a:t>
            </a:r>
            <a:r>
              <a:rPr lang="en-US" dirty="0" smtClean="0">
                <a:cs typeface="Arial" pitchFamily="34" charset="0"/>
              </a:rPr>
              <a:t>polarizing screen</a:t>
            </a:r>
            <a:r>
              <a:rPr lang="el-GR" dirty="0" smtClean="0">
                <a:cs typeface="Arial" pitchFamily="34" charset="0"/>
              </a:rPr>
              <a:t>) εξαφανίζουν τις αντανακλάσεις.</a:t>
            </a:r>
          </a:p>
          <a:p>
            <a:r>
              <a:rPr lang="el-GR" dirty="0" smtClean="0">
                <a:solidFill>
                  <a:srgbClr val="2DA2BF"/>
                </a:solidFill>
                <a:cs typeface="Arial" pitchFamily="34" charset="0"/>
              </a:rPr>
              <a:t>Τα φίλτρα διάχυσης </a:t>
            </a:r>
            <a:r>
              <a:rPr lang="el-GR" dirty="0" smtClean="0">
                <a:cs typeface="Arial" pitchFamily="34" charset="0"/>
              </a:rPr>
              <a:t>(</a:t>
            </a:r>
            <a:r>
              <a:rPr lang="en-US" dirty="0" smtClean="0">
                <a:cs typeface="Arial" pitchFamily="34" charset="0"/>
              </a:rPr>
              <a:t>diffusing filters</a:t>
            </a:r>
            <a:r>
              <a:rPr lang="el-GR" dirty="0" smtClean="0">
                <a:cs typeface="Arial" pitchFamily="34" charset="0"/>
              </a:rPr>
              <a:t>) διαχέουν το φως που περνά ανάμεσά τους ώστε το κοντράστ μειώνεται και χάνονται οι λεπτομέρειες π.χ χαλάρωση του δέρματος, ρυτίδες.</a:t>
            </a:r>
          </a:p>
          <a:p>
            <a:r>
              <a:rPr lang="el-GR" dirty="0" smtClean="0">
                <a:solidFill>
                  <a:srgbClr val="2DA2BF"/>
                </a:solidFill>
                <a:cs typeface="Arial" pitchFamily="34" charset="0"/>
              </a:rPr>
              <a:t>Τα φίλτρα ομίχλης </a:t>
            </a:r>
            <a:r>
              <a:rPr lang="el-GR" dirty="0" smtClean="0">
                <a:cs typeface="Arial" pitchFamily="34" charset="0"/>
              </a:rPr>
              <a:t>(</a:t>
            </a:r>
            <a:r>
              <a:rPr lang="en-US" dirty="0" smtClean="0">
                <a:cs typeface="Arial" pitchFamily="34" charset="0"/>
              </a:rPr>
              <a:t>fog filters</a:t>
            </a:r>
            <a:r>
              <a:rPr lang="el-GR" dirty="0" smtClean="0">
                <a:cs typeface="Arial" pitchFamily="34" charset="0"/>
              </a:rPr>
              <a:t>) δίνουν την εντύπωση της ομίχλης.</a:t>
            </a:r>
          </a:p>
          <a:p>
            <a:r>
              <a:rPr lang="el-GR" dirty="0" smtClean="0">
                <a:solidFill>
                  <a:srgbClr val="2DA2BF"/>
                </a:solidFill>
                <a:cs typeface="Arial" pitchFamily="34" charset="0"/>
              </a:rPr>
              <a:t>Τα υπεριώδη φίλτρα </a:t>
            </a:r>
            <a:r>
              <a:rPr lang="el-GR" dirty="0" smtClean="0">
                <a:cs typeface="Arial" pitchFamily="34" charset="0"/>
              </a:rPr>
              <a:t>(</a:t>
            </a:r>
            <a:r>
              <a:rPr lang="en-US" dirty="0" smtClean="0">
                <a:cs typeface="Arial" pitchFamily="34" charset="0"/>
              </a:rPr>
              <a:t>ultra violet</a:t>
            </a:r>
            <a:r>
              <a:rPr lang="el-GR" dirty="0" smtClean="0">
                <a:cs typeface="Arial" pitchFamily="34" charset="0"/>
              </a:rPr>
              <a:t>)σταματούν τις υπεριώδεις ακτίνες.</a:t>
            </a: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16</a:t>
            </a:fld>
            <a:endParaRPr lang="el-GR" dirty="0"/>
          </a:p>
        </p:txBody>
      </p:sp>
    </p:spTree>
    <p:extLst>
      <p:ext uri="{BB962C8B-B14F-4D97-AF65-F5344CB8AC3E}">
        <p14:creationId xmlns:p14="http://schemas.microsoft.com/office/powerpoint/2010/main" val="3037270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Το </a:t>
            </a:r>
            <a:r>
              <a:rPr lang="el-GR" sz="3600" dirty="0" smtClean="0"/>
              <a:t>μακιγιάζ 1/3</a:t>
            </a:r>
            <a:endParaRPr lang="el-GR" sz="3600" dirty="0"/>
          </a:p>
        </p:txBody>
      </p:sp>
      <p:sp>
        <p:nvSpPr>
          <p:cNvPr id="3" name="2 - Θέση περιεχομένου"/>
          <p:cNvSpPr>
            <a:spLocks noGrp="1"/>
          </p:cNvSpPr>
          <p:nvPr>
            <p:ph idx="1"/>
          </p:nvPr>
        </p:nvSpPr>
        <p:spPr>
          <a:xfrm>
            <a:off x="457200" y="1646237"/>
            <a:ext cx="8229600" cy="1998787"/>
          </a:xfrm>
        </p:spPr>
        <p:txBody>
          <a:bodyPr>
            <a:normAutofit lnSpcReduction="10000"/>
          </a:bodyPr>
          <a:lstStyle/>
          <a:p>
            <a:r>
              <a:rPr lang="el-GR" dirty="0" smtClean="0"/>
              <a:t>Το μακιγιάζ θα πρέπει να προσαρμόζεται  ανάλογα με την ευαισθησία του φιλμ.</a:t>
            </a:r>
          </a:p>
          <a:p>
            <a:r>
              <a:rPr lang="el-GR" dirty="0" smtClean="0"/>
              <a:t> Μερικά φιλμ τονίζουν ιδιαίτερα ορισμένα χρώματα.</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212976"/>
            <a:ext cx="2472267" cy="3160889"/>
          </a:xfrm>
          <a:prstGeom prst="rect">
            <a:avLst/>
          </a:prstGeom>
        </p:spPr>
      </p:pic>
      <p:sp>
        <p:nvSpPr>
          <p:cNvPr id="5" name="Θέση αριθμού διαφάνειας 4"/>
          <p:cNvSpPr>
            <a:spLocks noGrp="1"/>
          </p:cNvSpPr>
          <p:nvPr>
            <p:ph type="sldNum" sz="quarter" idx="12"/>
          </p:nvPr>
        </p:nvSpPr>
        <p:spPr/>
        <p:txBody>
          <a:bodyPr/>
          <a:lstStyle/>
          <a:p>
            <a:fld id="{509D95EC-4CE0-4486-B094-8E5D937F2DDF}" type="slidenum">
              <a:rPr lang="el-GR" smtClean="0"/>
              <a:pPr/>
              <a:t>17</a:t>
            </a:fld>
            <a:endParaRPr lang="el-GR" dirty="0"/>
          </a:p>
        </p:txBody>
      </p:sp>
    </p:spTree>
    <p:extLst>
      <p:ext uri="{BB962C8B-B14F-4D97-AF65-F5344CB8AC3E}">
        <p14:creationId xmlns:p14="http://schemas.microsoft.com/office/powerpoint/2010/main" val="3708966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Το </a:t>
            </a:r>
            <a:r>
              <a:rPr lang="el-GR" sz="3600" dirty="0" smtClean="0"/>
              <a:t>μακιγιάζ 2/3</a:t>
            </a:r>
            <a:endParaRPr lang="el-GR" sz="3600" dirty="0"/>
          </a:p>
        </p:txBody>
      </p:sp>
      <p:sp>
        <p:nvSpPr>
          <p:cNvPr id="3" name="2 - Θέση περιεχομένου"/>
          <p:cNvSpPr>
            <a:spLocks noGrp="1"/>
          </p:cNvSpPr>
          <p:nvPr>
            <p:ph idx="1"/>
          </p:nvPr>
        </p:nvSpPr>
        <p:spPr/>
        <p:txBody>
          <a:bodyPr/>
          <a:lstStyle/>
          <a:p>
            <a:pPr lvl="0"/>
            <a:r>
              <a:rPr lang="en-US" b="1" dirty="0" smtClean="0">
                <a:solidFill>
                  <a:srgbClr val="2DA2BF"/>
                </a:solidFill>
              </a:rPr>
              <a:t>Fond de teint</a:t>
            </a:r>
            <a:r>
              <a:rPr lang="el-GR" b="1" dirty="0" smtClean="0">
                <a:solidFill>
                  <a:srgbClr val="2DA2BF"/>
                </a:solidFill>
              </a:rPr>
              <a:t> </a:t>
            </a:r>
            <a:r>
              <a:rPr lang="el-GR" dirty="0" smtClean="0"/>
              <a:t>:Χρησιμοποιούμε τέσσερα χρώματα σαν βάση στους τόνους του μπεζ. Πρέπει να προσέξουμε τη λάμψη του ντεκόρ για να φτιάξουμε το χρώμα της βάσης του προσώπου, π.χ αν ένα άτομο είναι περιτριγυρισμένο από μπλε, πρέπει να δυναμώσουμε το χρωματισμό του προσώπου σε χρυσαφί για να κρατήσει μια καλή όψη.</a:t>
            </a:r>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18</a:t>
            </a:fld>
            <a:endParaRPr lang="el-GR" dirty="0"/>
          </a:p>
        </p:txBody>
      </p:sp>
    </p:spTree>
    <p:extLst>
      <p:ext uri="{BB962C8B-B14F-4D97-AF65-F5344CB8AC3E}">
        <p14:creationId xmlns:p14="http://schemas.microsoft.com/office/powerpoint/2010/main" val="4123254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Το </a:t>
            </a:r>
            <a:r>
              <a:rPr lang="el-GR" sz="3600" dirty="0" smtClean="0"/>
              <a:t>μακιγιάζ 3/3</a:t>
            </a:r>
            <a:endParaRPr lang="el-GR" sz="3600" dirty="0"/>
          </a:p>
        </p:txBody>
      </p:sp>
      <p:sp>
        <p:nvSpPr>
          <p:cNvPr id="3" name="2 - Θέση περιεχομένου"/>
          <p:cNvSpPr>
            <a:spLocks noGrp="1"/>
          </p:cNvSpPr>
          <p:nvPr>
            <p:ph idx="1"/>
          </p:nvPr>
        </p:nvSpPr>
        <p:spPr/>
        <p:txBody>
          <a:bodyPr>
            <a:normAutofit fontScale="92500" lnSpcReduction="10000"/>
          </a:bodyPr>
          <a:lstStyle/>
          <a:p>
            <a:pPr lvl="0"/>
            <a:r>
              <a:rPr lang="el-GR" b="1" dirty="0" smtClean="0">
                <a:solidFill>
                  <a:srgbClr val="2DA2BF"/>
                </a:solidFill>
              </a:rPr>
              <a:t>Ρουζ</a:t>
            </a:r>
            <a:r>
              <a:rPr lang="el-GR" dirty="0" smtClean="0"/>
              <a:t>: απλώνουμε στα μήλα μια σκιά αδύνατη μπεζ-πορτοκαλί, η οποία μπορεί να είναι περλέ. </a:t>
            </a:r>
          </a:p>
          <a:p>
            <a:pPr lvl="0"/>
            <a:r>
              <a:rPr lang="el-GR" b="1" dirty="0" smtClean="0">
                <a:solidFill>
                  <a:srgbClr val="2DA2BF"/>
                </a:solidFill>
              </a:rPr>
              <a:t>Μάτια</a:t>
            </a:r>
            <a:r>
              <a:rPr lang="el-GR" dirty="0" smtClean="0"/>
              <a:t>: Απλώνουμε στα βλέφαρα μια σκιά την οποία τραβάμε ως τους κροτάφους. Μπορούμε να χρησιμοποιήσουμε μια σκιά στο χρώμα του αμέθυστου, αποχρώσεις του γκρι, καφέ. Περιγράφουμε τα μάτια.</a:t>
            </a:r>
          </a:p>
          <a:p>
            <a:pPr lvl="0"/>
            <a:r>
              <a:rPr lang="el-GR" b="1" dirty="0" smtClean="0">
                <a:solidFill>
                  <a:srgbClr val="2DA2BF"/>
                </a:solidFill>
              </a:rPr>
              <a:t>Χείλια</a:t>
            </a:r>
            <a:r>
              <a:rPr lang="el-GR" dirty="0" smtClean="0"/>
              <a:t>: περιγράφονται με καφέ, απαλό μολύβι, καλά απλωμένο και  ένα κόκκινο διαφανές ή απλώς λαμπερό κραγιόν.</a:t>
            </a:r>
          </a:p>
          <a:p>
            <a:endParaRPr lang="el-GR" dirty="0"/>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19</a:t>
            </a:fld>
            <a:endParaRPr lang="el-GR" dirty="0"/>
          </a:p>
        </p:txBody>
      </p:sp>
    </p:spTree>
    <p:extLst>
      <p:ext uri="{BB962C8B-B14F-4D97-AF65-F5344CB8AC3E}">
        <p14:creationId xmlns:p14="http://schemas.microsoft.com/office/powerpoint/2010/main" val="143246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Μακιγιάζ ασπρόμαυρης </a:t>
            </a:r>
            <a:r>
              <a:rPr lang="en-US" sz="3600" dirty="0" smtClean="0"/>
              <a:t/>
            </a:r>
            <a:br>
              <a:rPr lang="en-US" sz="3600" dirty="0" smtClean="0"/>
            </a:br>
            <a:r>
              <a:rPr lang="el-GR" sz="3600" dirty="0" smtClean="0"/>
              <a:t>φωτογραφίας και φιλμ</a:t>
            </a:r>
            <a:endParaRPr lang="el-GR" sz="3600" dirty="0"/>
          </a:p>
        </p:txBody>
      </p:sp>
      <p:sp>
        <p:nvSpPr>
          <p:cNvPr id="10" name="TextBox 9"/>
          <p:cNvSpPr txBox="1"/>
          <p:nvPr/>
        </p:nvSpPr>
        <p:spPr>
          <a:xfrm>
            <a:off x="2339752" y="5949280"/>
            <a:ext cx="4392488" cy="276999"/>
          </a:xfrm>
          <a:prstGeom prst="rect">
            <a:avLst/>
          </a:prstGeom>
          <a:noFill/>
        </p:spPr>
        <p:txBody>
          <a:bodyPr wrap="square" rtlCol="0">
            <a:spAutoFit/>
          </a:bodyPr>
          <a:lstStyle/>
          <a:p>
            <a:r>
              <a:rPr lang="en-US" sz="1200" dirty="0">
                <a:latin typeface="Calibri" panose="020F0502020204030204" pitchFamily="34" charset="0"/>
                <a:hlinkClick r:id="rId2"/>
              </a:rPr>
              <a:t>http://womenmanagement.blogspot.ca/2012_06_01_archive.html</a:t>
            </a:r>
            <a:endParaRPr lang="el-GR" sz="1200" dirty="0">
              <a:latin typeface="Calibri" panose="020F0502020204030204" pitchFamily="34" charset="0"/>
            </a:endParaRPr>
          </a:p>
        </p:txBody>
      </p:sp>
      <p:pic>
        <p:nvPicPr>
          <p:cNvPr id="12" name="Θέση περιεχομένου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4834" y="2060848"/>
            <a:ext cx="4608512" cy="3671187"/>
          </a:xfrm>
        </p:spPr>
      </p:pic>
      <p:sp>
        <p:nvSpPr>
          <p:cNvPr id="3" name="Θέση αριθμού διαφάνειας 2"/>
          <p:cNvSpPr>
            <a:spLocks noGrp="1"/>
          </p:cNvSpPr>
          <p:nvPr>
            <p:ph type="sldNum" sz="quarter" idx="12"/>
          </p:nvPr>
        </p:nvSpPr>
        <p:spPr/>
        <p:txBody>
          <a:bodyPr/>
          <a:lstStyle/>
          <a:p>
            <a:fld id="{509D95EC-4CE0-4486-B094-8E5D937F2DDF}" type="slidenum">
              <a:rPr lang="el-GR" smtClean="0"/>
              <a:pPr/>
              <a:t>2</a:t>
            </a:fld>
            <a:endParaRPr lang="el-GR" dirty="0"/>
          </a:p>
        </p:txBody>
      </p:sp>
    </p:spTree>
    <p:extLst>
      <p:ext uri="{BB962C8B-B14F-4D97-AF65-F5344CB8AC3E}">
        <p14:creationId xmlns:p14="http://schemas.microsoft.com/office/powerpoint/2010/main" val="153522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sz="3600" dirty="0" smtClean="0"/>
              <a:t>Παράδειγμα 1</a:t>
            </a:r>
            <a:endParaRPr lang="el-GR" sz="360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628800"/>
            <a:ext cx="3765600" cy="4525962"/>
          </a:xfrm>
        </p:spPr>
      </p:pic>
      <p:sp>
        <p:nvSpPr>
          <p:cNvPr id="6" name="TextBox 5"/>
          <p:cNvSpPr txBox="1"/>
          <p:nvPr/>
        </p:nvSpPr>
        <p:spPr>
          <a:xfrm>
            <a:off x="467544" y="6268670"/>
            <a:ext cx="4032448" cy="461665"/>
          </a:xfrm>
          <a:prstGeom prst="rect">
            <a:avLst/>
          </a:prstGeom>
          <a:noFill/>
        </p:spPr>
        <p:txBody>
          <a:bodyPr wrap="square" rtlCol="0">
            <a:spAutoFit/>
          </a:bodyPr>
          <a:lstStyle/>
          <a:p>
            <a:r>
              <a:rPr lang="en-US" sz="1200" dirty="0" smtClean="0">
                <a:latin typeface="Calibri" panose="020F0502020204030204" pitchFamily="34" charset="0"/>
                <a:hlinkClick r:id="rId3"/>
              </a:rPr>
              <a:t>Bor</a:t>
            </a:r>
            <a:r>
              <a:rPr lang="en-US" sz="1200" dirty="0">
                <a:latin typeface="Calibri" panose="020F0502020204030204" pitchFamily="34" charset="0"/>
                <a:hlinkClick r:id="rId3"/>
              </a:rPr>
              <a:t>r</a:t>
            </a:r>
            <a:r>
              <a:rPr lang="en-US" sz="1200" dirty="0" smtClean="0">
                <a:latin typeface="Calibri" panose="020F0502020204030204" pitchFamily="34" charset="0"/>
                <a:hlinkClick r:id="rId3"/>
              </a:rPr>
              <a:t>is Karloff </a:t>
            </a:r>
            <a:r>
              <a:rPr lang="el-GR" sz="1200" dirty="0" smtClean="0">
                <a:latin typeface="Calibri" panose="020F0502020204030204" pitchFamily="34" charset="0"/>
              </a:rPr>
              <a:t> από  </a:t>
            </a:r>
            <a:r>
              <a:rPr lang="en-US" sz="1200" dirty="0">
                <a:latin typeface="Calibri" panose="020F0502020204030204" pitchFamily="34" charset="0"/>
                <a:hlinkClick r:id="rId4"/>
              </a:rPr>
              <a:t>Dmitry </a:t>
            </a:r>
            <a:r>
              <a:rPr lang="en-US" sz="1200" dirty="0" smtClean="0">
                <a:latin typeface="Calibri" panose="020F0502020204030204" pitchFamily="34" charset="0"/>
                <a:hlinkClick r:id="rId4"/>
              </a:rPr>
              <a:t>Rozhkov</a:t>
            </a:r>
            <a:r>
              <a:rPr lang="el-GR" sz="1200" dirty="0" smtClean="0">
                <a:latin typeface="Calibri" panose="020F0502020204030204" pitchFamily="34" charset="0"/>
              </a:rPr>
              <a:t> διαθέσιμο ως κοινό κτήμα</a:t>
            </a:r>
            <a:endParaRPr lang="en-US" sz="1200" dirty="0">
              <a:latin typeface="Calibri" panose="020F0502020204030204" pitchFamily="34" charset="0"/>
            </a:endParaRPr>
          </a:p>
          <a:p>
            <a:r>
              <a:rPr lang="el-GR" sz="1200" dirty="0" smtClean="0">
                <a:latin typeface="Calibri" panose="020F0502020204030204" pitchFamily="34" charset="0"/>
              </a:rPr>
              <a:t> </a:t>
            </a:r>
            <a:endParaRPr lang="el-GR" sz="1200" dirty="0">
              <a:latin typeface="Calibri" panose="020F0502020204030204" pitchFamily="34" charset="0"/>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7" y="1700808"/>
            <a:ext cx="3528392" cy="4429698"/>
          </a:xfrm>
          <a:prstGeom prst="rect">
            <a:avLst/>
          </a:prstGeom>
        </p:spPr>
      </p:pic>
      <p:sp>
        <p:nvSpPr>
          <p:cNvPr id="11" name="TextBox 10"/>
          <p:cNvSpPr txBox="1"/>
          <p:nvPr/>
        </p:nvSpPr>
        <p:spPr>
          <a:xfrm>
            <a:off x="4824029" y="6141925"/>
            <a:ext cx="4032448" cy="646331"/>
          </a:xfrm>
          <a:prstGeom prst="rect">
            <a:avLst/>
          </a:prstGeom>
          <a:noFill/>
        </p:spPr>
        <p:txBody>
          <a:bodyPr wrap="square" rtlCol="0">
            <a:spAutoFit/>
          </a:bodyPr>
          <a:lstStyle/>
          <a:p>
            <a:r>
              <a:rPr lang="de-DE" sz="1200" dirty="0">
                <a:latin typeface="Calibri" panose="020F0502020204030204" pitchFamily="34" charset="0"/>
                <a:hlinkClick r:id="rId6"/>
              </a:rPr>
              <a:t>Frankenstein's monster (Boris Karloff</a:t>
            </a:r>
            <a:r>
              <a:rPr lang="de-DE" sz="1200" dirty="0" smtClean="0">
                <a:latin typeface="Calibri" panose="020F0502020204030204" pitchFamily="34" charset="0"/>
                <a:hlinkClick r:id="rId6"/>
              </a:rPr>
              <a:t>)</a:t>
            </a:r>
            <a:r>
              <a:rPr lang="el-GR" sz="1200" dirty="0" smtClean="0">
                <a:latin typeface="Calibri" panose="020F0502020204030204" pitchFamily="34" charset="0"/>
              </a:rPr>
              <a:t> από  </a:t>
            </a:r>
            <a:r>
              <a:rPr lang="en-US" sz="1200" dirty="0" smtClean="0">
                <a:latin typeface="Calibri" panose="020F0502020204030204" pitchFamily="34" charset="0"/>
                <a:hlinkClick r:id="rId7"/>
              </a:rPr>
              <a:t>The_Man_in_Question </a:t>
            </a:r>
            <a:r>
              <a:rPr lang="el-GR" sz="1200" dirty="0" smtClean="0">
                <a:latin typeface="Calibri" panose="020F0502020204030204" pitchFamily="34" charset="0"/>
              </a:rPr>
              <a:t>διαθέσιμο ως κοινό κτήμα</a:t>
            </a:r>
            <a:endParaRPr lang="en-US" sz="1200" dirty="0">
              <a:latin typeface="Calibri" panose="020F0502020204030204" pitchFamily="34" charset="0"/>
            </a:endParaRPr>
          </a:p>
          <a:p>
            <a:r>
              <a:rPr lang="el-GR" sz="1200" dirty="0" smtClean="0">
                <a:latin typeface="Calibri" panose="020F0502020204030204" pitchFamily="34" charset="0"/>
              </a:rPr>
              <a:t> </a:t>
            </a:r>
            <a:endParaRPr lang="el-GR" sz="1200" dirty="0">
              <a:latin typeface="Calibri" panose="020F0502020204030204" pitchFamily="34" charset="0"/>
            </a:endParaRPr>
          </a:p>
        </p:txBody>
      </p:sp>
      <p:sp>
        <p:nvSpPr>
          <p:cNvPr id="2" name="Θέση αριθμού διαφάνειας 1"/>
          <p:cNvSpPr>
            <a:spLocks noGrp="1"/>
          </p:cNvSpPr>
          <p:nvPr>
            <p:ph type="sldNum" sz="quarter" idx="12"/>
          </p:nvPr>
        </p:nvSpPr>
        <p:spPr/>
        <p:txBody>
          <a:bodyPr/>
          <a:lstStyle/>
          <a:p>
            <a:fld id="{509D95EC-4CE0-4486-B094-8E5D937F2DDF}" type="slidenum">
              <a:rPr lang="el-GR" smtClean="0"/>
              <a:pPr/>
              <a:t>20</a:t>
            </a:fld>
            <a:endParaRPr lang="el-GR" dirty="0"/>
          </a:p>
        </p:txBody>
      </p:sp>
    </p:spTree>
    <p:extLst>
      <p:ext uri="{BB962C8B-B14F-4D97-AF65-F5344CB8AC3E}">
        <p14:creationId xmlns:p14="http://schemas.microsoft.com/office/powerpoint/2010/main" val="2676149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sz="3600" dirty="0" smtClean="0"/>
              <a:t>Παράδειγμα 2</a:t>
            </a:r>
            <a:endParaRPr lang="el-GR" sz="360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628800"/>
            <a:ext cx="3765600" cy="4525962"/>
          </a:xfrm>
        </p:spPr>
      </p:pic>
      <p:sp>
        <p:nvSpPr>
          <p:cNvPr id="6" name="TextBox 5"/>
          <p:cNvSpPr txBox="1"/>
          <p:nvPr/>
        </p:nvSpPr>
        <p:spPr>
          <a:xfrm>
            <a:off x="467544" y="6268670"/>
            <a:ext cx="4032448" cy="461665"/>
          </a:xfrm>
          <a:prstGeom prst="rect">
            <a:avLst/>
          </a:prstGeom>
          <a:noFill/>
        </p:spPr>
        <p:txBody>
          <a:bodyPr wrap="square" rtlCol="0">
            <a:spAutoFit/>
          </a:bodyPr>
          <a:lstStyle/>
          <a:p>
            <a:r>
              <a:rPr lang="en-US" sz="1200" dirty="0" smtClean="0">
                <a:latin typeface="Calibri" panose="020F0502020204030204" pitchFamily="34" charset="0"/>
                <a:hlinkClick r:id="rId3"/>
              </a:rPr>
              <a:t>Bor</a:t>
            </a:r>
            <a:r>
              <a:rPr lang="en-US" sz="1200" dirty="0">
                <a:latin typeface="Calibri" panose="020F0502020204030204" pitchFamily="34" charset="0"/>
                <a:hlinkClick r:id="rId3"/>
              </a:rPr>
              <a:t>r</a:t>
            </a:r>
            <a:r>
              <a:rPr lang="en-US" sz="1200" dirty="0" smtClean="0">
                <a:latin typeface="Calibri" panose="020F0502020204030204" pitchFamily="34" charset="0"/>
                <a:hlinkClick r:id="rId3"/>
              </a:rPr>
              <a:t>is Karloff </a:t>
            </a:r>
            <a:r>
              <a:rPr lang="el-GR" sz="1200" dirty="0" smtClean="0">
                <a:latin typeface="Calibri" panose="020F0502020204030204" pitchFamily="34" charset="0"/>
              </a:rPr>
              <a:t> από  </a:t>
            </a:r>
            <a:r>
              <a:rPr lang="en-US" sz="1200" dirty="0">
                <a:latin typeface="Calibri" panose="020F0502020204030204" pitchFamily="34" charset="0"/>
                <a:hlinkClick r:id="rId4"/>
              </a:rPr>
              <a:t>Dmitry </a:t>
            </a:r>
            <a:r>
              <a:rPr lang="en-US" sz="1200" dirty="0" smtClean="0">
                <a:latin typeface="Calibri" panose="020F0502020204030204" pitchFamily="34" charset="0"/>
                <a:hlinkClick r:id="rId4"/>
              </a:rPr>
              <a:t>Rozhkov</a:t>
            </a:r>
            <a:r>
              <a:rPr lang="el-GR" sz="1200" dirty="0" smtClean="0">
                <a:latin typeface="Calibri" panose="020F0502020204030204" pitchFamily="34" charset="0"/>
              </a:rPr>
              <a:t> διαθέσιμο ως κοινό κτήμα</a:t>
            </a:r>
            <a:endParaRPr lang="en-US" sz="1200" dirty="0">
              <a:latin typeface="Calibri" panose="020F0502020204030204" pitchFamily="34" charset="0"/>
            </a:endParaRPr>
          </a:p>
          <a:p>
            <a:r>
              <a:rPr lang="el-GR" sz="1200" dirty="0" smtClean="0">
                <a:latin typeface="Calibri" panose="020F0502020204030204" pitchFamily="34" charset="0"/>
              </a:rPr>
              <a:t> </a:t>
            </a:r>
            <a:endParaRPr lang="el-GR" sz="1200" dirty="0">
              <a:latin typeface="Calibri" panose="020F0502020204030204" pitchFamily="34" charset="0"/>
            </a:endParaRPr>
          </a:p>
        </p:txBody>
      </p:sp>
      <p:sp>
        <p:nvSpPr>
          <p:cNvPr id="11" name="TextBox 10"/>
          <p:cNvSpPr txBox="1"/>
          <p:nvPr/>
        </p:nvSpPr>
        <p:spPr>
          <a:xfrm>
            <a:off x="4824029" y="6141925"/>
            <a:ext cx="4032448" cy="276999"/>
          </a:xfrm>
          <a:prstGeom prst="rect">
            <a:avLst/>
          </a:prstGeom>
          <a:noFill/>
        </p:spPr>
        <p:txBody>
          <a:bodyPr wrap="square" rtlCol="0">
            <a:spAutoFit/>
          </a:bodyPr>
          <a:lstStyle/>
          <a:p>
            <a:r>
              <a:rPr lang="de-DE" sz="1200" dirty="0">
                <a:latin typeface="Calibri" panose="020F0502020204030204" pitchFamily="34" charset="0"/>
                <a:hlinkClick r:id="rId5"/>
              </a:rPr>
              <a:t>http://universalmonstersblog.tumblr.com/</a:t>
            </a:r>
            <a:endParaRPr lang="el-GR" sz="1200" dirty="0">
              <a:latin typeface="Calibri" panose="020F0502020204030204" pitchFamily="34" charset="0"/>
            </a:endParaRPr>
          </a:p>
        </p:txBody>
      </p:sp>
      <p:pic>
        <p:nvPicPr>
          <p:cNvPr id="2" name="Εικόνα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999" y="1630579"/>
            <a:ext cx="3744417" cy="4511346"/>
          </a:xfrm>
          <a:prstGeom prst="rect">
            <a:avLst/>
          </a:prstGeom>
        </p:spPr>
      </p:pic>
      <p:sp>
        <p:nvSpPr>
          <p:cNvPr id="4" name="Θέση αριθμού διαφάνειας 3"/>
          <p:cNvSpPr>
            <a:spLocks noGrp="1"/>
          </p:cNvSpPr>
          <p:nvPr>
            <p:ph type="sldNum" sz="quarter" idx="12"/>
          </p:nvPr>
        </p:nvSpPr>
        <p:spPr/>
        <p:txBody>
          <a:bodyPr/>
          <a:lstStyle/>
          <a:p>
            <a:fld id="{509D95EC-4CE0-4486-B094-8E5D937F2DDF}" type="slidenum">
              <a:rPr lang="el-GR" smtClean="0"/>
              <a:pPr/>
              <a:t>21</a:t>
            </a:fld>
            <a:endParaRPr lang="el-GR" dirty="0"/>
          </a:p>
        </p:txBody>
      </p:sp>
    </p:spTree>
    <p:extLst>
      <p:ext uri="{BB962C8B-B14F-4D97-AF65-F5344CB8AC3E}">
        <p14:creationId xmlns:p14="http://schemas.microsoft.com/office/powerpoint/2010/main" val="1153816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Φωτογραφία</a:t>
            </a:r>
          </a:p>
        </p:txBody>
      </p:sp>
      <p:sp>
        <p:nvSpPr>
          <p:cNvPr id="3" name="2 - Θέση περιεχομένου"/>
          <p:cNvSpPr>
            <a:spLocks noGrp="1"/>
          </p:cNvSpPr>
          <p:nvPr>
            <p:ph idx="1"/>
          </p:nvPr>
        </p:nvSpPr>
        <p:spPr>
          <a:xfrm>
            <a:off x="457200" y="1646237"/>
            <a:ext cx="8229600" cy="2142803"/>
          </a:xfrm>
        </p:spPr>
        <p:txBody>
          <a:bodyPr>
            <a:normAutofit/>
          </a:bodyPr>
          <a:lstStyle/>
          <a:p>
            <a:r>
              <a:rPr lang="el-GR" sz="2400" dirty="0" smtClean="0">
                <a:cs typeface="Arial" pitchFamily="34" charset="0"/>
              </a:rPr>
              <a:t>Η ψηφιακή εκτύπωση έχει σχεδόν εξολοκλήρου αντικαταστήσει την χρήση του παραδοσιακού φιλμ στις φωτογραφικές μηχανές.</a:t>
            </a:r>
            <a:endParaRPr lang="el-GR" sz="2400" dirty="0">
              <a:cs typeface="Arial" pitchFamily="34"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068960"/>
            <a:ext cx="5328592" cy="3334667"/>
          </a:xfrm>
          <a:prstGeom prst="rect">
            <a:avLst/>
          </a:prstGeom>
        </p:spPr>
      </p:pic>
      <p:sp>
        <p:nvSpPr>
          <p:cNvPr id="5" name="Ορθογώνιο 4"/>
          <p:cNvSpPr/>
          <p:nvPr/>
        </p:nvSpPr>
        <p:spPr>
          <a:xfrm>
            <a:off x="6012160" y="5572630"/>
            <a:ext cx="2808312" cy="830997"/>
          </a:xfrm>
          <a:prstGeom prst="rect">
            <a:avLst/>
          </a:prstGeom>
        </p:spPr>
        <p:txBody>
          <a:bodyPr wrap="square">
            <a:spAutoFit/>
          </a:bodyPr>
          <a:lstStyle/>
          <a:p>
            <a:r>
              <a:rPr lang="el-GR" sz="1200" dirty="0" smtClean="0">
                <a:latin typeface="Calibri" panose="020F0502020204030204" pitchFamily="34" charset="0"/>
              </a:rPr>
              <a:t>Ο</a:t>
            </a:r>
            <a:r>
              <a:rPr lang="en-US" sz="1200" dirty="0" smtClean="0">
                <a:latin typeface="Calibri" panose="020F0502020204030204" pitchFamily="34" charset="0"/>
              </a:rPr>
              <a:t> </a:t>
            </a:r>
            <a:r>
              <a:rPr lang="en-US" sz="1200" dirty="0">
                <a:latin typeface="Calibri" panose="020F0502020204030204" pitchFamily="34" charset="0"/>
              </a:rPr>
              <a:t>Max Factor (1904 - 1996) </a:t>
            </a:r>
            <a:r>
              <a:rPr lang="el-GR" sz="1200" dirty="0" smtClean="0">
                <a:latin typeface="Calibri" panose="020F0502020204030204" pitchFamily="34" charset="0"/>
              </a:rPr>
              <a:t>μακιγιάρει την ηθοποιό </a:t>
            </a:r>
            <a:r>
              <a:rPr lang="en-US" sz="1200" dirty="0" smtClean="0">
                <a:latin typeface="Calibri" panose="020F0502020204030204" pitchFamily="34" charset="0"/>
              </a:rPr>
              <a:t>Dorothy </a:t>
            </a:r>
            <a:r>
              <a:rPr lang="en-US" sz="1200" dirty="0" err="1">
                <a:latin typeface="Calibri" panose="020F0502020204030204" pitchFamily="34" charset="0"/>
              </a:rPr>
              <a:t>Mackaill</a:t>
            </a:r>
            <a:r>
              <a:rPr lang="en-US" sz="1200" dirty="0">
                <a:latin typeface="Calibri" panose="020F0502020204030204" pitchFamily="34" charset="0"/>
              </a:rPr>
              <a:t> (1903 - 1990</a:t>
            </a:r>
            <a:r>
              <a:rPr lang="en-US" sz="1200" dirty="0" smtClean="0">
                <a:latin typeface="Calibri" panose="020F0502020204030204" pitchFamily="34" charset="0"/>
              </a:rPr>
              <a:t>)</a:t>
            </a:r>
            <a:r>
              <a:rPr lang="el-GR" sz="1200" dirty="0" smtClean="0">
                <a:latin typeface="Calibri" panose="020F0502020204030204" pitchFamily="34" charset="0"/>
              </a:rPr>
              <a:t>.</a:t>
            </a:r>
            <a:r>
              <a:rPr lang="en-US" sz="1200" dirty="0" smtClean="0">
                <a:latin typeface="Calibri" panose="020F0502020204030204" pitchFamily="34" charset="0"/>
              </a:rPr>
              <a:t>(</a:t>
            </a:r>
            <a:r>
              <a:rPr lang="en-US" sz="1200" dirty="0">
                <a:latin typeface="Calibri" panose="020F0502020204030204" pitchFamily="34" charset="0"/>
              </a:rPr>
              <a:t>Photo by </a:t>
            </a:r>
            <a:r>
              <a:rPr lang="en-US" sz="1200" dirty="0" smtClean="0">
                <a:latin typeface="Calibri" panose="020F0502020204030204" pitchFamily="34" charset="0"/>
              </a:rPr>
              <a:t>©Margaret </a:t>
            </a:r>
            <a:r>
              <a:rPr lang="en-US" sz="1200" dirty="0">
                <a:latin typeface="Calibri" panose="020F0502020204030204" pitchFamily="34" charset="0"/>
              </a:rPr>
              <a:t>Chute/Getty Images)</a:t>
            </a:r>
            <a:endParaRPr lang="el-GR" sz="1200" dirty="0">
              <a:latin typeface="Calibri" panose="020F0502020204030204" pitchFamily="34" charset="0"/>
            </a:endParaRPr>
          </a:p>
        </p:txBody>
      </p:sp>
      <p:sp>
        <p:nvSpPr>
          <p:cNvPr id="6" name="Θέση αριθμού διαφάνειας 5"/>
          <p:cNvSpPr>
            <a:spLocks noGrp="1"/>
          </p:cNvSpPr>
          <p:nvPr>
            <p:ph type="sldNum" sz="quarter" idx="12"/>
          </p:nvPr>
        </p:nvSpPr>
        <p:spPr/>
        <p:txBody>
          <a:bodyPr/>
          <a:lstStyle/>
          <a:p>
            <a:fld id="{509D95EC-4CE0-4486-B094-8E5D937F2DDF}" type="slidenum">
              <a:rPr lang="el-GR" smtClean="0"/>
              <a:pPr/>
              <a:t>22</a:t>
            </a:fld>
            <a:endParaRPr lang="el-GR" dirty="0"/>
          </a:p>
        </p:txBody>
      </p:sp>
    </p:spTree>
    <p:extLst>
      <p:ext uri="{BB962C8B-B14F-4D97-AF65-F5344CB8AC3E}">
        <p14:creationId xmlns:p14="http://schemas.microsoft.com/office/powerpoint/2010/main" val="4290038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Ψηφιακές φωτογραφικές μηχανές</a:t>
            </a:r>
            <a:endParaRPr lang="el-GR" dirty="0"/>
          </a:p>
        </p:txBody>
      </p:sp>
      <p:sp>
        <p:nvSpPr>
          <p:cNvPr id="3" name="2 - Θέση περιεχομένου"/>
          <p:cNvSpPr>
            <a:spLocks noGrp="1"/>
          </p:cNvSpPr>
          <p:nvPr>
            <p:ph idx="1"/>
          </p:nvPr>
        </p:nvSpPr>
        <p:spPr/>
        <p:txBody>
          <a:bodyPr>
            <a:normAutofit/>
          </a:bodyPr>
          <a:lstStyle/>
          <a:p>
            <a:r>
              <a:rPr lang="el-GR" dirty="0" smtClean="0"/>
              <a:t>Οι ψηφιακές μηχανές αποτυπώνουν με μεγαλύτερη ευκρίνεια ένα επαγγελματικό μακιγιάζ.</a:t>
            </a:r>
          </a:p>
          <a:p>
            <a:r>
              <a:rPr lang="el-GR" dirty="0" smtClean="0"/>
              <a:t>Παρέχουν το πλεονέκτημα της  επεξεργασίας:</a:t>
            </a:r>
          </a:p>
          <a:p>
            <a:pPr lvl="2">
              <a:buFont typeface="Wingdings" pitchFamily="2" charset="2"/>
              <a:buChar char="Ø"/>
            </a:pPr>
            <a:r>
              <a:rPr lang="el-GR" dirty="0" smtClean="0"/>
              <a:t> της εικόνας</a:t>
            </a:r>
          </a:p>
          <a:p>
            <a:pPr lvl="2">
              <a:buFont typeface="Wingdings" pitchFamily="2" charset="2"/>
              <a:buChar char="Ø"/>
            </a:pPr>
            <a:r>
              <a:rPr lang="el-GR" dirty="0" smtClean="0"/>
              <a:t>  του χρώματος</a:t>
            </a:r>
          </a:p>
          <a:p>
            <a:pPr lvl="2">
              <a:buFont typeface="Wingdings" pitchFamily="2" charset="2"/>
              <a:buChar char="Ø"/>
            </a:pPr>
            <a:r>
              <a:rPr lang="el-GR" dirty="0" smtClean="0"/>
              <a:t> του φωτισμού και επομένως</a:t>
            </a:r>
          </a:p>
          <a:p>
            <a:pPr lvl="2">
              <a:buFont typeface="Wingdings" pitchFamily="2" charset="2"/>
              <a:buChar char="Ø"/>
            </a:pPr>
            <a:r>
              <a:rPr lang="el-GR" sz="2400" dirty="0" smtClean="0">
                <a:solidFill>
                  <a:srgbClr val="FFC000"/>
                </a:solidFill>
              </a:rPr>
              <a:t>να διορθώσουν σε κάποιο βαθμό,</a:t>
            </a:r>
          </a:p>
          <a:p>
            <a:pPr lvl="2">
              <a:buNone/>
            </a:pPr>
            <a:r>
              <a:rPr lang="el-GR" sz="2400" dirty="0" smtClean="0">
                <a:solidFill>
                  <a:srgbClr val="FFC000"/>
                </a:solidFill>
              </a:rPr>
              <a:t>	τυχόν ατέλειες του μακιγιάζ.</a:t>
            </a:r>
            <a:endParaRPr lang="el-GR" sz="2400" dirty="0">
              <a:solidFill>
                <a:srgbClr val="FFC000"/>
              </a:solidFill>
            </a:endParaRPr>
          </a:p>
        </p:txBody>
      </p:sp>
      <p:sp>
        <p:nvSpPr>
          <p:cNvPr id="2" name="Θέση αριθμού διαφάνειας 1"/>
          <p:cNvSpPr>
            <a:spLocks noGrp="1"/>
          </p:cNvSpPr>
          <p:nvPr>
            <p:ph type="sldNum" sz="quarter" idx="12"/>
          </p:nvPr>
        </p:nvSpPr>
        <p:spPr/>
        <p:txBody>
          <a:bodyPr/>
          <a:lstStyle/>
          <a:p>
            <a:fld id="{509D95EC-4CE0-4486-B094-8E5D937F2DDF}" type="slidenum">
              <a:rPr lang="el-GR" smtClean="0"/>
              <a:pPr/>
              <a:t>23</a:t>
            </a:fld>
            <a:endParaRPr lang="el-GR" dirty="0"/>
          </a:p>
        </p:txBody>
      </p:sp>
    </p:spTree>
    <p:extLst>
      <p:ext uri="{BB962C8B-B14F-4D97-AF65-F5344CB8AC3E}">
        <p14:creationId xmlns:p14="http://schemas.microsoft.com/office/powerpoint/2010/main" val="1695182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Μακιγιάζ </a:t>
            </a:r>
            <a:r>
              <a:rPr lang="el-GR" dirty="0" smtClean="0"/>
              <a:t>‘20</a:t>
            </a:r>
            <a:endParaRPr lang="el-GR" dirty="0"/>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2013" y="1646238"/>
            <a:ext cx="3099973" cy="4525962"/>
          </a:xfrm>
        </p:spPr>
      </p:pic>
      <p:sp>
        <p:nvSpPr>
          <p:cNvPr id="7" name="TextBox 6"/>
          <p:cNvSpPr txBox="1"/>
          <p:nvPr/>
        </p:nvSpPr>
        <p:spPr>
          <a:xfrm>
            <a:off x="3275856" y="6381328"/>
            <a:ext cx="2952328" cy="276999"/>
          </a:xfrm>
          <a:prstGeom prst="rect">
            <a:avLst/>
          </a:prstGeom>
          <a:noFill/>
        </p:spPr>
        <p:txBody>
          <a:bodyPr wrap="square" rtlCol="0">
            <a:spAutoFit/>
          </a:bodyPr>
          <a:lstStyle/>
          <a:p>
            <a:r>
              <a:rPr lang="en-US" sz="1200" dirty="0">
                <a:latin typeface="Calibri" panose="020F0502020204030204" pitchFamily="34" charset="0"/>
                <a:hlinkClick r:id="rId3"/>
              </a:rPr>
              <a:t>http://maybelline.tumblr.com/</a:t>
            </a:r>
            <a:endParaRPr lang="el-GR" sz="1200" dirty="0">
              <a:latin typeface="Calibri" panose="020F0502020204030204" pitchFamily="34" charset="0"/>
            </a:endParaRPr>
          </a:p>
        </p:txBody>
      </p:sp>
      <p:sp>
        <p:nvSpPr>
          <p:cNvPr id="3" name="Θέση αριθμού διαφάνειας 2"/>
          <p:cNvSpPr>
            <a:spLocks noGrp="1"/>
          </p:cNvSpPr>
          <p:nvPr>
            <p:ph type="sldNum" sz="quarter" idx="12"/>
          </p:nvPr>
        </p:nvSpPr>
        <p:spPr/>
        <p:txBody>
          <a:bodyPr/>
          <a:lstStyle/>
          <a:p>
            <a:fld id="{509D95EC-4CE0-4486-B094-8E5D937F2DDF}" type="slidenum">
              <a:rPr lang="el-GR" smtClean="0"/>
              <a:pPr/>
              <a:t>24</a:t>
            </a:fld>
            <a:endParaRPr lang="el-GR" dirty="0"/>
          </a:p>
        </p:txBody>
      </p:sp>
    </p:spTree>
    <p:extLst>
      <p:ext uri="{BB962C8B-B14F-4D97-AF65-F5344CB8AC3E}">
        <p14:creationId xmlns:p14="http://schemas.microsoft.com/office/powerpoint/2010/main" val="1974829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Μακιγιάζ ‘30</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8705" y="1646238"/>
            <a:ext cx="2946589" cy="4525962"/>
          </a:xfrm>
        </p:spPr>
      </p:pic>
      <p:sp>
        <p:nvSpPr>
          <p:cNvPr id="6" name="TextBox 5"/>
          <p:cNvSpPr txBox="1"/>
          <p:nvPr/>
        </p:nvSpPr>
        <p:spPr>
          <a:xfrm>
            <a:off x="3491880" y="6309319"/>
            <a:ext cx="2208810" cy="276999"/>
          </a:xfrm>
          <a:prstGeom prst="rect">
            <a:avLst/>
          </a:prstGeom>
          <a:noFill/>
        </p:spPr>
        <p:txBody>
          <a:bodyPr wrap="square" rtlCol="0">
            <a:spAutoFit/>
          </a:bodyPr>
          <a:lstStyle/>
          <a:p>
            <a:r>
              <a:rPr lang="en-US" sz="1200" dirty="0">
                <a:latin typeface="Calibri" panose="020F0502020204030204" pitchFamily="34" charset="0"/>
                <a:hlinkClick r:id="rId3"/>
              </a:rPr>
              <a:t>http://www.bloglovin.com/</a:t>
            </a:r>
            <a:endParaRPr lang="el-GR" sz="1200" dirty="0">
              <a:latin typeface="Calibri" panose="020F0502020204030204" pitchFamily="34" charset="0"/>
            </a:endParaRPr>
          </a:p>
        </p:txBody>
      </p:sp>
      <p:sp>
        <p:nvSpPr>
          <p:cNvPr id="2" name="Θέση αριθμού διαφάνειας 1"/>
          <p:cNvSpPr>
            <a:spLocks noGrp="1"/>
          </p:cNvSpPr>
          <p:nvPr>
            <p:ph type="sldNum" sz="quarter" idx="12"/>
          </p:nvPr>
        </p:nvSpPr>
        <p:spPr/>
        <p:txBody>
          <a:bodyPr/>
          <a:lstStyle/>
          <a:p>
            <a:fld id="{509D95EC-4CE0-4486-B094-8E5D937F2DDF}" type="slidenum">
              <a:rPr lang="el-GR" smtClean="0"/>
              <a:pPr/>
              <a:t>25</a:t>
            </a:fld>
            <a:endParaRPr lang="el-GR" dirty="0"/>
          </a:p>
        </p:txBody>
      </p:sp>
    </p:spTree>
    <p:extLst>
      <p:ext uri="{BB962C8B-B14F-4D97-AF65-F5344CB8AC3E}">
        <p14:creationId xmlns:p14="http://schemas.microsoft.com/office/powerpoint/2010/main" val="3214034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normAutofit/>
          </a:bodyPr>
          <a:lstStyle/>
          <a:p>
            <a:r>
              <a:rPr lang="el-GR" dirty="0" smtClean="0"/>
              <a:t>Τσιγώνια Αλεξάνδρα - Μικελάτου Έφη,</a:t>
            </a:r>
          </a:p>
          <a:p>
            <a:pPr>
              <a:buNone/>
            </a:pPr>
            <a:r>
              <a:rPr lang="el-GR" i="1" dirty="0" smtClean="0"/>
              <a:t>	Μακιγιάζ Παραστατικών Τεχνών-Τεχνική Προσθετικών υλικών.</a:t>
            </a:r>
            <a:r>
              <a:rPr lang="el-GR" dirty="0" smtClean="0"/>
              <a:t> (2010). Αθήνα, εκδόσεις Δεσμός</a:t>
            </a:r>
            <a:r>
              <a:rPr lang="en-US" smtClean="0"/>
              <a:t>.</a:t>
            </a:r>
            <a:endParaRPr lang="el-GR" dirty="0" smtClean="0"/>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429000"/>
            <a:ext cx="4098053" cy="2736304"/>
          </a:xfrm>
          <a:prstGeom prst="rect">
            <a:avLst/>
          </a:prstGeom>
        </p:spPr>
      </p:pic>
      <p:sp>
        <p:nvSpPr>
          <p:cNvPr id="5" name="Θέση αριθμού διαφάνειας 4"/>
          <p:cNvSpPr>
            <a:spLocks noGrp="1"/>
          </p:cNvSpPr>
          <p:nvPr>
            <p:ph type="sldNum" sz="quarter" idx="12"/>
          </p:nvPr>
        </p:nvSpPr>
        <p:spPr/>
        <p:txBody>
          <a:bodyPr/>
          <a:lstStyle/>
          <a:p>
            <a:fld id="{509D95EC-4CE0-4486-B094-8E5D937F2DDF}" type="slidenum">
              <a:rPr lang="el-GR" smtClean="0"/>
              <a:pPr/>
              <a:t>26</a:t>
            </a:fld>
            <a:endParaRPr lang="el-GR" dirty="0"/>
          </a:p>
        </p:txBody>
      </p:sp>
    </p:spTree>
    <p:extLst>
      <p:ext uri="{BB962C8B-B14F-4D97-AF65-F5344CB8AC3E}">
        <p14:creationId xmlns:p14="http://schemas.microsoft.com/office/powerpoint/2010/main" val="1610143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018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5470315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Ευθυμία Μικελάτου 2014</a:t>
            </a:r>
            <a:r>
              <a:rPr lang="el-GR" sz="2000" dirty="0"/>
              <a:t>. </a:t>
            </a:r>
            <a:r>
              <a:rPr lang="el-GR" sz="2000" dirty="0" smtClean="0"/>
              <a:t>Ευθυμία Μικελάτου. «Τεχνική Ψιμυθίωσης Θεαμάτων. </a:t>
            </a:r>
            <a:r>
              <a:rPr lang="el-GR" sz="2000" dirty="0"/>
              <a:t>Ενότητα 3</a:t>
            </a:r>
            <a:r>
              <a:rPr lang="el-GR" sz="2000" dirty="0" smtClean="0"/>
              <a:t>: Μακιγιάζ ασπρόμαυρης φωτογραφίας και φιλμ».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420260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Παράγοντες φωτισμού</a:t>
            </a:r>
          </a:p>
        </p:txBody>
      </p:sp>
      <p:sp>
        <p:nvSpPr>
          <p:cNvPr id="4" name="Θέση περιεχομένου 3"/>
          <p:cNvSpPr>
            <a:spLocks noGrp="1"/>
          </p:cNvSpPr>
          <p:nvPr>
            <p:ph idx="1"/>
          </p:nvPr>
        </p:nvSpPr>
        <p:spPr/>
        <p:txBody>
          <a:bodyPr/>
          <a:lstStyle/>
          <a:p>
            <a:pPr>
              <a:buFont typeface="Wingdings" pitchFamily="2" charset="2"/>
              <a:buChar char="Ø"/>
            </a:pPr>
            <a:r>
              <a:rPr lang="en-US" dirty="0">
                <a:cs typeface="Arial" pitchFamily="34" charset="0"/>
              </a:rPr>
              <a:t>Aυτοματοποιημένα σύγχρονα μέσα</a:t>
            </a:r>
          </a:p>
          <a:p>
            <a:pPr>
              <a:buFont typeface="Wingdings" pitchFamily="2" charset="2"/>
              <a:buChar char="Ø"/>
            </a:pPr>
            <a:r>
              <a:rPr lang="en-US" dirty="0">
                <a:cs typeface="Arial" pitchFamily="34" charset="0"/>
              </a:rPr>
              <a:t>Xρήση ηλεκτρονικών υπολογιστών</a:t>
            </a:r>
          </a:p>
          <a:p>
            <a:pPr>
              <a:buFont typeface="Wingdings" pitchFamily="2" charset="2"/>
              <a:buChar char="Ø"/>
            </a:pPr>
            <a:r>
              <a:rPr lang="en-US" dirty="0">
                <a:cs typeface="Arial" pitchFamily="34" charset="0"/>
              </a:rPr>
              <a:t> Eιδικά εφέ και</a:t>
            </a:r>
          </a:p>
          <a:p>
            <a:pPr>
              <a:buFont typeface="Wingdings" pitchFamily="2" charset="2"/>
              <a:buChar char="Ø"/>
            </a:pPr>
            <a:r>
              <a:rPr lang="en-US" dirty="0">
                <a:cs typeface="Arial" pitchFamily="34" charset="0"/>
              </a:rPr>
              <a:t> </a:t>
            </a:r>
            <a:r>
              <a:rPr lang="el-GR" dirty="0">
                <a:cs typeface="Arial" pitchFamily="34" charset="0"/>
              </a:rPr>
              <a:t>Π</a:t>
            </a:r>
            <a:r>
              <a:rPr lang="en-US" dirty="0">
                <a:cs typeface="Arial" pitchFamily="34" charset="0"/>
              </a:rPr>
              <a:t>ηγές φωτισμού</a:t>
            </a:r>
            <a:endParaRPr lang="el-GR" dirty="0">
              <a:cs typeface="Arial" pitchFamily="34" charset="0"/>
            </a:endParaRPr>
          </a:p>
          <a:p>
            <a:pPr>
              <a:buFont typeface="Wingdings" pitchFamily="2" charset="2"/>
              <a:buChar char="Ø"/>
            </a:pPr>
            <a:endParaRPr lang="en-US" i="1" dirty="0"/>
          </a:p>
          <a:p>
            <a:pPr>
              <a:buFont typeface="Wingdings" pitchFamily="2" charset="2"/>
              <a:buChar char="Ø"/>
            </a:pPr>
            <a:r>
              <a:rPr lang="en-US" b="1" dirty="0">
                <a:solidFill>
                  <a:srgbClr val="2DA2BF"/>
                </a:solidFill>
                <a:cs typeface="Arial" pitchFamily="34" charset="0"/>
              </a:rPr>
              <a:t>Κάθε σύστημα φωτισμού εμφανίζει </a:t>
            </a:r>
            <a:r>
              <a:rPr lang="el-GR" b="1" dirty="0">
                <a:solidFill>
                  <a:srgbClr val="2DA2BF"/>
                </a:solidFill>
                <a:cs typeface="Arial" pitchFamily="34" charset="0"/>
              </a:rPr>
              <a:t>σ</a:t>
            </a:r>
            <a:r>
              <a:rPr lang="en-US" b="1" dirty="0">
                <a:solidFill>
                  <a:srgbClr val="2DA2BF"/>
                </a:solidFill>
                <a:cs typeface="Arial" pitchFamily="34" charset="0"/>
              </a:rPr>
              <a:t>το πρόσωπο φωτεινότητες και σκιές</a:t>
            </a:r>
            <a:endParaRPr lang="el-GR" b="1" dirty="0">
              <a:solidFill>
                <a:srgbClr val="2DA2BF"/>
              </a:solidFill>
              <a:cs typeface="Arial" pitchFamily="34" charset="0"/>
            </a:endParaRPr>
          </a:p>
          <a:p>
            <a:endParaRPr lang="el-GR" dirty="0"/>
          </a:p>
        </p:txBody>
      </p:sp>
      <p:sp>
        <p:nvSpPr>
          <p:cNvPr id="3" name="Θέση αριθμού διαφάνειας 2"/>
          <p:cNvSpPr>
            <a:spLocks noGrp="1"/>
          </p:cNvSpPr>
          <p:nvPr>
            <p:ph type="sldNum" sz="quarter" idx="12"/>
          </p:nvPr>
        </p:nvSpPr>
        <p:spPr/>
        <p:txBody>
          <a:bodyPr/>
          <a:lstStyle/>
          <a:p>
            <a:fld id="{509D95EC-4CE0-4486-B094-8E5D937F2DDF}" type="slidenum">
              <a:rPr lang="el-GR" smtClean="0"/>
              <a:pPr/>
              <a:t>3</a:t>
            </a:fld>
            <a:endParaRPr lang="el-GR" dirty="0"/>
          </a:p>
        </p:txBody>
      </p:sp>
    </p:spTree>
    <p:extLst>
      <p:ext uri="{BB962C8B-B14F-4D97-AF65-F5344CB8AC3E}">
        <p14:creationId xmlns:p14="http://schemas.microsoft.com/office/powerpoint/2010/main" val="769786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base">
              <a:spcBef>
                <a:spcPts val="600"/>
              </a:spcBef>
              <a:spcAft>
                <a:spcPct val="0"/>
              </a:spcAft>
            </a:pPr>
            <a:r>
              <a:rPr lang="el-GR" dirty="0">
                <a:solidFill>
                  <a:prstClr val="black"/>
                </a:solidFill>
              </a:rPr>
              <a:t>[1] http://creativecommons.org/licenses/by-nc-sa/4.0/ </a:t>
            </a:r>
            <a:endParaRPr lang="en-US" dirty="0" smtClean="0">
              <a:solidFill>
                <a:prstClr val="black"/>
              </a:solidFill>
            </a:endParaRPr>
          </a:p>
          <a:p>
            <a:pPr fontAlgn="base">
              <a:spcBef>
                <a:spcPts val="600"/>
              </a:spcBef>
              <a:spcAft>
                <a:spcPct val="0"/>
              </a:spcAft>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fontAlgn="base">
              <a:spcBef>
                <a:spcPts val="600"/>
              </a:spcBef>
              <a:spcAft>
                <a:spcPct val="0"/>
              </a:spcAft>
            </a:pPr>
            <a:r>
              <a:rPr lang="el-GR" dirty="0" smtClean="0">
                <a:solidFill>
                  <a:prstClr val="black"/>
                </a:solidFill>
              </a:rPr>
              <a:t>Ο </a:t>
            </a:r>
            <a:r>
              <a:rPr lang="el-GR" dirty="0">
                <a:solidFill>
                  <a:prstClr val="black"/>
                </a:solidFill>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1247674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fontAlgn="base">
              <a:spcBef>
                <a:spcPct val="0"/>
              </a:spcBef>
              <a:spcAft>
                <a:spcPct val="0"/>
              </a:spcAft>
            </a:pP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pPr fontAlgn="base">
              <a:spcBef>
                <a:spcPct val="0"/>
              </a:spcBef>
              <a:spcAft>
                <a:spcPct val="0"/>
              </a:spcAft>
            </a:pPr>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pPr fontAlgn="base">
              <a:spcBef>
                <a:spcPct val="0"/>
              </a:spcBef>
              <a:spcAft>
                <a:spcPct val="0"/>
              </a:spcAft>
            </a:pPr>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pPr fontAlgn="base">
              <a:spcBef>
                <a:spcPct val="0"/>
              </a:spcBef>
              <a:spcAft>
                <a:spcPct val="0"/>
              </a:spcAft>
            </a:pPr>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fontAlgn="base">
              <a:spcBef>
                <a:spcPct val="0"/>
              </a:spcBef>
              <a:spcAft>
                <a:spcPct val="0"/>
              </a:spcAft>
            </a:pP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509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819483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577216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Οι πηγές φωτισμού  (1 από 2)</a:t>
            </a:r>
          </a:p>
        </p:txBody>
      </p:sp>
      <p:sp>
        <p:nvSpPr>
          <p:cNvPr id="4" name="Θέση περιεχομένου 3"/>
          <p:cNvSpPr>
            <a:spLocks noGrp="1"/>
          </p:cNvSpPr>
          <p:nvPr>
            <p:ph idx="1"/>
          </p:nvPr>
        </p:nvSpPr>
        <p:spPr>
          <a:xfrm>
            <a:off x="457200" y="1646237"/>
            <a:ext cx="5338936" cy="4526280"/>
          </a:xfrm>
        </p:spPr>
        <p:txBody>
          <a:bodyPr/>
          <a:lstStyle/>
          <a:p>
            <a:pPr marL="0" indent="0">
              <a:buNone/>
            </a:pPr>
            <a:r>
              <a:rPr lang="el-GR" dirty="0"/>
              <a:t>Μπορούν να:</a:t>
            </a:r>
          </a:p>
          <a:p>
            <a:r>
              <a:rPr lang="el-GR" dirty="0"/>
              <a:t> Μετατρέψουν την αντίληψη </a:t>
            </a:r>
            <a:r>
              <a:rPr lang="el-GR" dirty="0" smtClean="0"/>
              <a:t>των σχημάτων</a:t>
            </a:r>
            <a:r>
              <a:rPr lang="en-US" dirty="0" smtClean="0"/>
              <a:t>.</a:t>
            </a:r>
            <a:endParaRPr lang="el-GR" dirty="0"/>
          </a:p>
          <a:p>
            <a:r>
              <a:rPr lang="el-GR" dirty="0" smtClean="0"/>
              <a:t> Εμφανίσουν </a:t>
            </a:r>
            <a:r>
              <a:rPr lang="el-GR" dirty="0"/>
              <a:t>ένα </a:t>
            </a:r>
            <a:r>
              <a:rPr lang="el-GR" dirty="0" smtClean="0"/>
              <a:t>τρισδιάστατο αποτέλεσμα</a:t>
            </a:r>
            <a:r>
              <a:rPr lang="en-US" dirty="0" smtClean="0"/>
              <a:t>.</a:t>
            </a:r>
            <a:endParaRPr lang="el-GR" dirty="0"/>
          </a:p>
          <a:p>
            <a:r>
              <a:rPr lang="el-GR" dirty="0" smtClean="0"/>
              <a:t> Κατευθύνουν </a:t>
            </a:r>
            <a:r>
              <a:rPr lang="el-GR" dirty="0"/>
              <a:t>την προσοχή του κοινού  στην σωματικότητα των </a:t>
            </a:r>
            <a:r>
              <a:rPr lang="el-GR" dirty="0" smtClean="0"/>
              <a:t>κινήσεων</a:t>
            </a:r>
            <a:r>
              <a:rPr lang="en-US" dirty="0" smtClean="0"/>
              <a:t>.</a:t>
            </a:r>
            <a:r>
              <a:rPr lang="el-GR" dirty="0" smtClean="0"/>
              <a:t> </a:t>
            </a:r>
            <a:endParaRPr lang="el-GR" dirty="0"/>
          </a:p>
          <a:p>
            <a:endParaRPr lang="el-GR"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628800"/>
            <a:ext cx="3024336" cy="3726688"/>
          </a:xfrm>
          <a:prstGeom prst="rect">
            <a:avLst/>
          </a:prstGeom>
        </p:spPr>
      </p:pic>
      <p:sp>
        <p:nvSpPr>
          <p:cNvPr id="7" name="TextBox 6"/>
          <p:cNvSpPr txBox="1"/>
          <p:nvPr/>
        </p:nvSpPr>
        <p:spPr>
          <a:xfrm>
            <a:off x="5940152" y="5589240"/>
            <a:ext cx="2952328" cy="461665"/>
          </a:xfrm>
          <a:prstGeom prst="rect">
            <a:avLst/>
          </a:prstGeom>
          <a:noFill/>
        </p:spPr>
        <p:txBody>
          <a:bodyPr wrap="square" rtlCol="0">
            <a:spAutoFit/>
          </a:bodyPr>
          <a:lstStyle/>
          <a:p>
            <a:r>
              <a:rPr lang="en-US" sz="1200" dirty="0">
                <a:latin typeface="Calibri" panose="020F0502020204030204" pitchFamily="34" charset="0"/>
                <a:hlinkClick r:id="rId4"/>
              </a:rPr>
              <a:t>Rita </a:t>
            </a:r>
            <a:r>
              <a:rPr lang="en-US" sz="1200" dirty="0" smtClean="0">
                <a:latin typeface="Calibri" panose="020F0502020204030204" pitchFamily="34" charset="0"/>
                <a:hlinkClick r:id="rId4"/>
              </a:rPr>
              <a:t>Hayworth</a:t>
            </a:r>
            <a:r>
              <a:rPr lang="el-GR" sz="1200" dirty="0" smtClean="0">
                <a:latin typeface="Calibri" panose="020F0502020204030204" pitchFamily="34" charset="0"/>
                <a:hlinkClick r:id="rId4"/>
              </a:rPr>
              <a:t> </a:t>
            </a:r>
            <a:r>
              <a:rPr lang="el-GR" sz="1200" dirty="0" smtClean="0">
                <a:latin typeface="Calibri" panose="020F0502020204030204" pitchFamily="34" charset="0"/>
              </a:rPr>
              <a:t>από </a:t>
            </a:r>
            <a:r>
              <a:rPr lang="en-US" sz="1200" dirty="0" smtClean="0">
                <a:latin typeface="Calibri" panose="020F0502020204030204" pitchFamily="34" charset="0"/>
                <a:hlinkClick r:id="rId5"/>
              </a:rPr>
              <a:t>Wikiwatcher1</a:t>
            </a:r>
            <a:r>
              <a:rPr lang="el-GR" sz="1200" dirty="0" smtClean="0">
                <a:latin typeface="Calibri" panose="020F0502020204030204" pitchFamily="34" charset="0"/>
              </a:rPr>
              <a:t> διαθέσιμο ως κοινό κτήμα</a:t>
            </a:r>
            <a:endParaRPr lang="el-GR" sz="1200" dirty="0">
              <a:latin typeface="Calibri" panose="020F0502020204030204" pitchFamily="34" charset="0"/>
            </a:endParaRPr>
          </a:p>
        </p:txBody>
      </p:sp>
      <p:sp>
        <p:nvSpPr>
          <p:cNvPr id="3" name="Θέση αριθμού διαφάνειας 2"/>
          <p:cNvSpPr>
            <a:spLocks noGrp="1"/>
          </p:cNvSpPr>
          <p:nvPr>
            <p:ph type="sldNum" sz="quarter" idx="12"/>
          </p:nvPr>
        </p:nvSpPr>
        <p:spPr/>
        <p:txBody>
          <a:bodyPr/>
          <a:lstStyle/>
          <a:p>
            <a:fld id="{509D95EC-4CE0-4486-B094-8E5D937F2DDF}" type="slidenum">
              <a:rPr lang="el-GR" smtClean="0"/>
              <a:pPr/>
              <a:t>4</a:t>
            </a:fld>
            <a:endParaRPr lang="el-GR" dirty="0"/>
          </a:p>
        </p:txBody>
      </p:sp>
    </p:spTree>
    <p:extLst>
      <p:ext uri="{BB962C8B-B14F-4D97-AF65-F5344CB8AC3E}">
        <p14:creationId xmlns:p14="http://schemas.microsoft.com/office/powerpoint/2010/main" val="826681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Οι πηγές φωτισμού  </a:t>
            </a:r>
            <a:r>
              <a:rPr lang="el-GR" sz="3600" dirty="0" smtClean="0"/>
              <a:t>(2 </a:t>
            </a:r>
            <a:r>
              <a:rPr lang="el-GR" sz="3600" dirty="0"/>
              <a:t>από 2)</a:t>
            </a:r>
          </a:p>
        </p:txBody>
      </p:sp>
      <p:sp>
        <p:nvSpPr>
          <p:cNvPr id="3" name="2 - Θέση περιεχομένου"/>
          <p:cNvSpPr>
            <a:spLocks noGrp="1"/>
          </p:cNvSpPr>
          <p:nvPr>
            <p:ph idx="1"/>
          </p:nvPr>
        </p:nvSpPr>
        <p:spPr>
          <a:xfrm>
            <a:off x="457200" y="1646237"/>
            <a:ext cx="8219256" cy="2646859"/>
          </a:xfrm>
        </p:spPr>
        <p:txBody>
          <a:bodyPr>
            <a:normAutofit/>
          </a:bodyPr>
          <a:lstStyle/>
          <a:p>
            <a:r>
              <a:rPr lang="el-GR" dirty="0"/>
              <a:t>Να υποβάλλουν τον θεατή στην ψυχολογική διάθεση, την οποία αντανακλά </a:t>
            </a:r>
            <a:r>
              <a:rPr lang="el-GR" dirty="0" smtClean="0"/>
              <a:t>το θέμα</a:t>
            </a:r>
            <a:r>
              <a:rPr lang="en-US" dirty="0" smtClean="0"/>
              <a:t>.</a:t>
            </a:r>
            <a:endParaRPr lang="el-GR" dirty="0"/>
          </a:p>
          <a:p>
            <a:endParaRPr lang="el-GR" dirty="0"/>
          </a:p>
          <a:p>
            <a:r>
              <a:rPr lang="el-GR" dirty="0"/>
              <a:t> Ένα καλό σύστημα φωτισμού φέρνει στην σκηνή  μια σκηνοθετημένη </a:t>
            </a:r>
            <a:r>
              <a:rPr lang="el-GR" dirty="0" smtClean="0"/>
              <a:t>ατμόσφαιρα</a:t>
            </a:r>
            <a:r>
              <a:rPr lang="en-US" dirty="0" smtClean="0"/>
              <a:t>.</a:t>
            </a:r>
            <a:endParaRPr lang="el-GR" dirty="0"/>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365104"/>
            <a:ext cx="3258463" cy="1997483"/>
          </a:xfrm>
          <a:prstGeom prst="rect">
            <a:avLst/>
          </a:prstGeom>
        </p:spPr>
      </p:pic>
      <p:sp>
        <p:nvSpPr>
          <p:cNvPr id="6" name="TextBox 5"/>
          <p:cNvSpPr txBox="1"/>
          <p:nvPr/>
        </p:nvSpPr>
        <p:spPr>
          <a:xfrm>
            <a:off x="4499992" y="5363845"/>
            <a:ext cx="3528392" cy="646331"/>
          </a:xfrm>
          <a:prstGeom prst="rect">
            <a:avLst/>
          </a:prstGeom>
          <a:noFill/>
        </p:spPr>
        <p:txBody>
          <a:bodyPr wrap="square" rtlCol="0">
            <a:spAutoFit/>
          </a:bodyPr>
          <a:lstStyle/>
          <a:p>
            <a:r>
              <a:rPr lang="en-US" sz="1200" dirty="0">
                <a:hlinkClick r:id="rId3"/>
              </a:rPr>
              <a:t>symbol of thondon </a:t>
            </a:r>
            <a:r>
              <a:rPr lang="en-US" sz="1200" dirty="0" smtClean="0">
                <a:hlinkClick r:id="rId3"/>
              </a:rPr>
              <a:t>entertainment</a:t>
            </a:r>
            <a:r>
              <a:rPr lang="el-GR" sz="1200" dirty="0" smtClean="0"/>
              <a:t> α</a:t>
            </a:r>
            <a:r>
              <a:rPr lang="el-GR" sz="1200" dirty="0" smtClean="0">
                <a:latin typeface="Calibri" panose="020F0502020204030204" pitchFamily="34" charset="0"/>
              </a:rPr>
              <a:t>πό </a:t>
            </a:r>
            <a:r>
              <a:rPr lang="en-US" sz="1200" dirty="0" smtClean="0">
                <a:latin typeface="Calibri" panose="020F0502020204030204" pitchFamily="34" charset="0"/>
                <a:hlinkClick r:id="rId4"/>
              </a:rPr>
              <a:t>Jathurchan</a:t>
            </a:r>
            <a:r>
              <a:rPr lang="el-GR" sz="1200" dirty="0" smtClean="0">
                <a:latin typeface="Calibri" panose="020F0502020204030204" pitchFamily="34" charset="0"/>
              </a:rPr>
              <a:t> διαθέσιμο με άδεια </a:t>
            </a:r>
            <a:r>
              <a:rPr lang="en-US" sz="1200" dirty="0">
                <a:latin typeface="Calibri" panose="020F0502020204030204" pitchFamily="34" charset="0"/>
              </a:rPr>
              <a:t> </a:t>
            </a:r>
            <a:r>
              <a:rPr lang="en-US" sz="1200" dirty="0">
                <a:latin typeface="Calibri" panose="020F0502020204030204" pitchFamily="34" charset="0"/>
                <a:hlinkClick r:id="rId5" tooltip="w:en:Creative Commons"/>
              </a:rPr>
              <a:t>Creative Commons</a:t>
            </a:r>
            <a:r>
              <a:rPr lang="en-US" sz="1200" dirty="0">
                <a:latin typeface="Calibri" panose="020F0502020204030204" pitchFamily="34" charset="0"/>
              </a:rPr>
              <a:t> </a:t>
            </a:r>
            <a:r>
              <a:rPr lang="en-US" sz="1200" dirty="0">
                <a:latin typeface="Calibri" panose="020F0502020204030204" pitchFamily="34" charset="0"/>
                <a:hlinkClick r:id="rId6"/>
              </a:rPr>
              <a:t>Attribution-Share Alike 3.0 Unported</a:t>
            </a:r>
            <a:endParaRPr lang="en-US" sz="1200" dirty="0">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5</a:t>
            </a:fld>
            <a:endParaRPr lang="el-GR" dirty="0"/>
          </a:p>
        </p:txBody>
      </p:sp>
    </p:spTree>
    <p:extLst>
      <p:ext uri="{BB962C8B-B14F-4D97-AF65-F5344CB8AC3E}">
        <p14:creationId xmlns:p14="http://schemas.microsoft.com/office/powerpoint/2010/main" val="1626207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Φιλμ</a:t>
            </a:r>
          </a:p>
        </p:txBody>
      </p:sp>
      <p:sp>
        <p:nvSpPr>
          <p:cNvPr id="4" name="Θέση περιεχομένου 3"/>
          <p:cNvSpPr>
            <a:spLocks noGrp="1"/>
          </p:cNvSpPr>
          <p:nvPr>
            <p:ph idx="1"/>
          </p:nvPr>
        </p:nvSpPr>
        <p:spPr>
          <a:xfrm>
            <a:off x="457200" y="1646237"/>
            <a:ext cx="4618856" cy="4526280"/>
          </a:xfrm>
        </p:spPr>
        <p:txBody>
          <a:bodyPr/>
          <a:lstStyle/>
          <a:p>
            <a:r>
              <a:rPr lang="el-GR" dirty="0"/>
              <a:t>Τα </a:t>
            </a:r>
            <a:r>
              <a:rPr lang="el-GR" dirty="0" smtClean="0"/>
              <a:t>φιλμ </a:t>
            </a:r>
            <a:r>
              <a:rPr lang="el-GR" dirty="0"/>
              <a:t>είναι ένα φωτοευαίσθητο μέσο,  το οποίο τροποποιείται όταν δέχεται  την επίδραση του φωτός.</a:t>
            </a:r>
          </a:p>
          <a:p>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556792"/>
            <a:ext cx="2835140" cy="3546703"/>
          </a:xfrm>
          <a:prstGeom prst="rect">
            <a:avLst/>
          </a:prstGeom>
        </p:spPr>
      </p:pic>
      <p:sp>
        <p:nvSpPr>
          <p:cNvPr id="6" name="TextBox 5"/>
          <p:cNvSpPr txBox="1"/>
          <p:nvPr/>
        </p:nvSpPr>
        <p:spPr>
          <a:xfrm>
            <a:off x="5364088" y="5373216"/>
            <a:ext cx="3096344" cy="646331"/>
          </a:xfrm>
          <a:prstGeom prst="rect">
            <a:avLst/>
          </a:prstGeom>
          <a:noFill/>
        </p:spPr>
        <p:txBody>
          <a:bodyPr wrap="square" rtlCol="0">
            <a:spAutoFit/>
          </a:bodyPr>
          <a:lstStyle/>
          <a:p>
            <a:r>
              <a:rPr lang="en-US" sz="1200" dirty="0">
                <a:latin typeface="Calibri" panose="020F0502020204030204" pitchFamily="34" charset="0"/>
                <a:hlinkClick r:id="rId4"/>
              </a:rPr>
              <a:t>Marlene Dietrich for the film </a:t>
            </a:r>
            <a:r>
              <a:rPr lang="en-US" sz="1200" i="1" dirty="0">
                <a:latin typeface="Calibri" panose="020F0502020204030204" pitchFamily="34" charset="0"/>
                <a:hlinkClick r:id="rId4"/>
              </a:rPr>
              <a:t>Shanghai Express</a:t>
            </a:r>
            <a:r>
              <a:rPr lang="en-US" sz="1200" dirty="0">
                <a:latin typeface="Calibri" panose="020F0502020204030204" pitchFamily="34" charset="0"/>
                <a:hlinkClick r:id="rId4"/>
              </a:rPr>
              <a:t> (1932</a:t>
            </a:r>
            <a:r>
              <a:rPr lang="en-US" sz="1200" dirty="0" smtClean="0">
                <a:latin typeface="Calibri" panose="020F0502020204030204" pitchFamily="34" charset="0"/>
                <a:hlinkClick r:id="rId4"/>
              </a:rPr>
              <a:t>)</a:t>
            </a:r>
            <a:r>
              <a:rPr lang="el-GR" sz="1200" dirty="0" smtClean="0">
                <a:latin typeface="Calibri" panose="020F0502020204030204" pitchFamily="34" charset="0"/>
                <a:hlinkClick r:id="rId4"/>
              </a:rPr>
              <a:t> </a:t>
            </a:r>
            <a:r>
              <a:rPr lang="el-GR" sz="1200" dirty="0" smtClean="0">
                <a:latin typeface="Calibri" panose="020F0502020204030204" pitchFamily="34" charset="0"/>
              </a:rPr>
              <a:t>από </a:t>
            </a:r>
            <a:r>
              <a:rPr lang="en-US" sz="1200" dirty="0" smtClean="0">
                <a:latin typeface="Calibri" panose="020F0502020204030204" pitchFamily="34" charset="0"/>
                <a:hlinkClick r:id="rId5"/>
              </a:rPr>
              <a:t>TonyPolar</a:t>
            </a:r>
            <a:r>
              <a:rPr lang="el-GR" sz="1200" dirty="0" smtClean="0">
                <a:latin typeface="Calibri" panose="020F0502020204030204" pitchFamily="34" charset="0"/>
              </a:rPr>
              <a:t> διαθέσιμο ως κοινό κτήμα</a:t>
            </a:r>
            <a:endParaRPr lang="el-GR" sz="1200" dirty="0">
              <a:latin typeface="Calibri" panose="020F0502020204030204" pitchFamily="34" charset="0"/>
            </a:endParaRPr>
          </a:p>
        </p:txBody>
      </p:sp>
      <p:sp>
        <p:nvSpPr>
          <p:cNvPr id="3" name="Θέση αριθμού διαφάνειας 2"/>
          <p:cNvSpPr>
            <a:spLocks noGrp="1"/>
          </p:cNvSpPr>
          <p:nvPr>
            <p:ph type="sldNum" sz="quarter" idx="12"/>
          </p:nvPr>
        </p:nvSpPr>
        <p:spPr/>
        <p:txBody>
          <a:bodyPr/>
          <a:lstStyle/>
          <a:p>
            <a:fld id="{509D95EC-4CE0-4486-B094-8E5D937F2DDF}" type="slidenum">
              <a:rPr lang="el-GR" smtClean="0"/>
              <a:pPr/>
              <a:t>6</a:t>
            </a:fld>
            <a:endParaRPr lang="el-GR" dirty="0"/>
          </a:p>
        </p:txBody>
      </p:sp>
    </p:spTree>
    <p:extLst>
      <p:ext uri="{BB962C8B-B14F-4D97-AF65-F5344CB8AC3E}">
        <p14:creationId xmlns:p14="http://schemas.microsoft.com/office/powerpoint/2010/main" val="3780133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Κατηγορίες φιλμ</a:t>
            </a:r>
          </a:p>
        </p:txBody>
      </p:sp>
      <p:sp>
        <p:nvSpPr>
          <p:cNvPr id="3" name="2 - Θέση περιεχομένου"/>
          <p:cNvSpPr>
            <a:spLocks noGrp="1"/>
          </p:cNvSpPr>
          <p:nvPr>
            <p:ph idx="1"/>
          </p:nvPr>
        </p:nvSpPr>
        <p:spPr/>
        <p:txBody>
          <a:bodyPr>
            <a:normAutofit/>
          </a:bodyPr>
          <a:lstStyle/>
          <a:p>
            <a:r>
              <a:rPr lang="el-GR" dirty="0" smtClean="0">
                <a:cs typeface="Arial" pitchFamily="34" charset="0"/>
              </a:rPr>
              <a:t>Διακρίνονται </a:t>
            </a:r>
            <a:r>
              <a:rPr lang="el-GR" dirty="0">
                <a:cs typeface="Arial" pitchFamily="34" charset="0"/>
              </a:rPr>
              <a:t>σε έγχρωμα και ασπρόμαυρα.</a:t>
            </a:r>
          </a:p>
          <a:p>
            <a:r>
              <a:rPr lang="el-GR" dirty="0">
                <a:cs typeface="Arial" pitchFamily="34" charset="0"/>
              </a:rPr>
              <a:t>Τα ασπρόμαυρα αποδίδουν τα χρώματα στην σκάλα του γκρι ή είναι ευαίσθητα σε όλα τα χρώματα εκτός </a:t>
            </a:r>
            <a:r>
              <a:rPr lang="en-US" dirty="0">
                <a:cs typeface="Arial" pitchFamily="34" charset="0"/>
              </a:rPr>
              <a:t>από το κόκκινο. </a:t>
            </a:r>
            <a:endParaRPr lang="el-GR" dirty="0" smtClean="0">
              <a:cs typeface="Arial" pitchFamily="34" charset="0"/>
            </a:endParaRPr>
          </a:p>
          <a:p>
            <a:r>
              <a:rPr lang="en-US" dirty="0" smtClean="0">
                <a:cs typeface="Arial" pitchFamily="34" charset="0"/>
              </a:rPr>
              <a:t>Τα </a:t>
            </a:r>
            <a:r>
              <a:rPr lang="en-US" dirty="0">
                <a:cs typeface="Arial" pitchFamily="34" charset="0"/>
              </a:rPr>
              <a:t>πρώτα λέγονται </a:t>
            </a:r>
            <a:r>
              <a:rPr lang="en-US" dirty="0" smtClean="0">
                <a:cs typeface="Arial" pitchFamily="34" charset="0"/>
              </a:rPr>
              <a:t>πανχρωματκά</a:t>
            </a:r>
            <a:r>
              <a:rPr lang="el-GR" dirty="0" smtClean="0">
                <a:cs typeface="Arial" pitchFamily="34" charset="0"/>
              </a:rPr>
              <a:t>,</a:t>
            </a:r>
          </a:p>
          <a:p>
            <a:pPr>
              <a:buNone/>
            </a:pPr>
            <a:r>
              <a:rPr lang="el-GR" dirty="0" smtClean="0">
                <a:cs typeface="Arial" pitchFamily="34" charset="0"/>
              </a:rPr>
              <a:t>	</a:t>
            </a:r>
            <a:r>
              <a:rPr lang="en-US" dirty="0" smtClean="0">
                <a:cs typeface="Arial" pitchFamily="34" charset="0"/>
              </a:rPr>
              <a:t>ενώ </a:t>
            </a:r>
            <a:r>
              <a:rPr lang="en-US" dirty="0">
                <a:cs typeface="Arial" pitchFamily="34" charset="0"/>
              </a:rPr>
              <a:t>τα </a:t>
            </a:r>
            <a:r>
              <a:rPr lang="en-US" dirty="0" err="1">
                <a:cs typeface="Arial" pitchFamily="34" charset="0"/>
              </a:rPr>
              <a:t>δεύτερ</a:t>
            </a:r>
            <a:r>
              <a:rPr lang="en-US" dirty="0">
                <a:cs typeface="Arial" pitchFamily="34" charset="0"/>
              </a:rPr>
              <a:t>α </a:t>
            </a:r>
            <a:r>
              <a:rPr lang="en-US" dirty="0" smtClean="0">
                <a:cs typeface="Arial" pitchFamily="34" charset="0"/>
              </a:rPr>
              <a:t>ορθοχρωματικά.</a:t>
            </a:r>
            <a:endParaRPr lang="el-GR" dirty="0">
              <a:cs typeface="Arial" pitchFamily="34" charset="0"/>
            </a:endParaRPr>
          </a:p>
          <a:p>
            <a:r>
              <a:rPr lang="el-GR" dirty="0" smtClean="0">
                <a:cs typeface="Arial" pitchFamily="34" charset="0"/>
              </a:rPr>
              <a:t>Σημαντικό ρόλο </a:t>
            </a:r>
            <a:r>
              <a:rPr lang="el-GR" dirty="0">
                <a:cs typeface="Arial" pitchFamily="34" charset="0"/>
              </a:rPr>
              <a:t>παίζει και η ευαισθησία του φιλμ.</a:t>
            </a:r>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7</a:t>
            </a:fld>
            <a:endParaRPr lang="el-GR" dirty="0"/>
          </a:p>
        </p:txBody>
      </p:sp>
    </p:spTree>
    <p:extLst>
      <p:ext uri="{BB962C8B-B14F-4D97-AF65-F5344CB8AC3E}">
        <p14:creationId xmlns:p14="http://schemas.microsoft.com/office/powerpoint/2010/main" val="2555106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Τα φίλτρα</a:t>
            </a:r>
          </a:p>
        </p:txBody>
      </p:sp>
      <p:sp>
        <p:nvSpPr>
          <p:cNvPr id="3" name="2 - Θέση περιεχομένου"/>
          <p:cNvSpPr>
            <a:spLocks noGrp="1"/>
          </p:cNvSpPr>
          <p:nvPr>
            <p:ph idx="1"/>
          </p:nvPr>
        </p:nvSpPr>
        <p:spPr/>
        <p:txBody>
          <a:bodyPr>
            <a:normAutofit/>
          </a:bodyPr>
          <a:lstStyle/>
          <a:p>
            <a:r>
              <a:rPr lang="en-US" dirty="0">
                <a:cs typeface="Arial" pitchFamily="34" charset="0"/>
              </a:rPr>
              <a:t>Η χρήση φίλτρων διαφόρων χρωμάτων αποδίδουν συγκεκριμένα τα χρώματα του χώρου. </a:t>
            </a:r>
            <a:endParaRPr lang="el-GR" dirty="0" smtClean="0">
              <a:cs typeface="Arial" pitchFamily="34" charset="0"/>
            </a:endParaRPr>
          </a:p>
          <a:p>
            <a:r>
              <a:rPr lang="en-US" dirty="0" smtClean="0">
                <a:cs typeface="Arial" pitchFamily="34" charset="0"/>
              </a:rPr>
              <a:t>Το </a:t>
            </a:r>
            <a:r>
              <a:rPr lang="en-US" dirty="0">
                <a:cs typeface="Arial" pitchFamily="34" charset="0"/>
              </a:rPr>
              <a:t>φίλτρο απορροφά το συμπληρωματικό του χρώμα και μέρος της ακτινοβολίας των αναλογικών </a:t>
            </a:r>
            <a:r>
              <a:rPr lang="en-US" dirty="0" smtClean="0">
                <a:cs typeface="Arial" pitchFamily="34" charset="0"/>
              </a:rPr>
              <a:t>χρωμάτων</a:t>
            </a:r>
            <a:r>
              <a:rPr lang="el-GR" dirty="0" smtClean="0">
                <a:cs typeface="Arial" pitchFamily="34" charset="0"/>
              </a:rPr>
              <a:t> του</a:t>
            </a:r>
            <a:r>
              <a:rPr lang="en-US" dirty="0" smtClean="0">
                <a:cs typeface="Arial" pitchFamily="34" charset="0"/>
              </a:rPr>
              <a:t>.</a:t>
            </a:r>
            <a:endParaRPr lang="el-GR" dirty="0" smtClean="0">
              <a:cs typeface="Arial" pitchFamily="34" charset="0"/>
            </a:endParaRPr>
          </a:p>
          <a:p>
            <a:pPr>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8</a:t>
            </a:fld>
            <a:endParaRPr lang="el-GR" dirty="0"/>
          </a:p>
        </p:txBody>
      </p:sp>
    </p:spTree>
    <p:extLst>
      <p:ext uri="{BB962C8B-B14F-4D97-AF65-F5344CB8AC3E}">
        <p14:creationId xmlns:p14="http://schemas.microsoft.com/office/powerpoint/2010/main" val="3361878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Ο </a:t>
            </a:r>
            <a:r>
              <a:rPr lang="el-GR" sz="3600" dirty="0" smtClean="0"/>
              <a:t>φωτισμός 1/2</a:t>
            </a:r>
            <a:endParaRPr lang="el-GR" sz="3600" dirty="0"/>
          </a:p>
        </p:txBody>
      </p:sp>
      <p:sp>
        <p:nvSpPr>
          <p:cNvPr id="3" name="2 - Θέση περιεχομένου"/>
          <p:cNvSpPr>
            <a:spLocks noGrp="1"/>
          </p:cNvSpPr>
          <p:nvPr>
            <p:ph idx="1"/>
          </p:nvPr>
        </p:nvSpPr>
        <p:spPr>
          <a:xfrm>
            <a:off x="457200" y="1646237"/>
            <a:ext cx="8229600" cy="3006899"/>
          </a:xfrm>
        </p:spPr>
        <p:txBody>
          <a:bodyPr>
            <a:normAutofit lnSpcReduction="10000"/>
          </a:bodyPr>
          <a:lstStyle/>
          <a:p>
            <a:r>
              <a:rPr lang="el-GR" dirty="0">
                <a:cs typeface="Arial" pitchFamily="34" charset="0"/>
              </a:rPr>
              <a:t>Η σύγχρονη τεχνολογία με τον τεχνικό φωτισμό από το ηλεκτρικούς λαμπτήρες και  τους προβολείς, απαιτεί ένα πιο επαγγελματικό μακιγιάζ με γνώσεις ανατομίας, φωτισμού, χημείας των υλικών και άρτια τεχνική εφαρμογή.</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1" y="4653136"/>
            <a:ext cx="3258463" cy="1997483"/>
          </a:xfrm>
          <a:prstGeom prst="rect">
            <a:avLst/>
          </a:prstGeom>
        </p:spPr>
      </p:pic>
      <p:sp>
        <p:nvSpPr>
          <p:cNvPr id="6" name="TextBox 5"/>
          <p:cNvSpPr txBox="1"/>
          <p:nvPr/>
        </p:nvSpPr>
        <p:spPr>
          <a:xfrm>
            <a:off x="4355976" y="6004288"/>
            <a:ext cx="3528392" cy="646331"/>
          </a:xfrm>
          <a:prstGeom prst="rect">
            <a:avLst/>
          </a:prstGeom>
          <a:noFill/>
        </p:spPr>
        <p:txBody>
          <a:bodyPr wrap="square" rtlCol="0">
            <a:spAutoFit/>
          </a:bodyPr>
          <a:lstStyle/>
          <a:p>
            <a:r>
              <a:rPr lang="en-US" sz="1200" dirty="0">
                <a:hlinkClick r:id="rId3"/>
              </a:rPr>
              <a:t>symbol of thondon </a:t>
            </a:r>
            <a:r>
              <a:rPr lang="en-US" sz="1200" dirty="0" smtClean="0">
                <a:hlinkClick r:id="rId3"/>
              </a:rPr>
              <a:t>entertainment</a:t>
            </a:r>
            <a:r>
              <a:rPr lang="el-GR" sz="1200" dirty="0" smtClean="0"/>
              <a:t> α</a:t>
            </a:r>
            <a:r>
              <a:rPr lang="el-GR" sz="1200" dirty="0" smtClean="0">
                <a:latin typeface="Calibri" panose="020F0502020204030204" pitchFamily="34" charset="0"/>
              </a:rPr>
              <a:t>πό </a:t>
            </a:r>
            <a:r>
              <a:rPr lang="en-US" sz="1200" dirty="0" smtClean="0">
                <a:latin typeface="Calibri" panose="020F0502020204030204" pitchFamily="34" charset="0"/>
                <a:hlinkClick r:id="rId4"/>
              </a:rPr>
              <a:t>Jathurchan</a:t>
            </a:r>
            <a:r>
              <a:rPr lang="el-GR" sz="1200" dirty="0" smtClean="0">
                <a:latin typeface="Calibri" panose="020F0502020204030204" pitchFamily="34" charset="0"/>
              </a:rPr>
              <a:t> διαθέσιμο με άδεια </a:t>
            </a:r>
            <a:r>
              <a:rPr lang="en-US" sz="1200" dirty="0">
                <a:latin typeface="Calibri" panose="020F0502020204030204" pitchFamily="34" charset="0"/>
              </a:rPr>
              <a:t> </a:t>
            </a:r>
            <a:r>
              <a:rPr lang="en-US" sz="1200" dirty="0">
                <a:latin typeface="Calibri" panose="020F0502020204030204" pitchFamily="34" charset="0"/>
                <a:hlinkClick r:id="rId5" tooltip="w:en:Creative Commons"/>
              </a:rPr>
              <a:t>Creative Commons</a:t>
            </a:r>
            <a:r>
              <a:rPr lang="en-US" sz="1200" dirty="0">
                <a:latin typeface="Calibri" panose="020F0502020204030204" pitchFamily="34" charset="0"/>
              </a:rPr>
              <a:t> </a:t>
            </a:r>
            <a:r>
              <a:rPr lang="en-US" sz="1200" dirty="0">
                <a:latin typeface="Calibri" panose="020F0502020204030204" pitchFamily="34" charset="0"/>
                <a:hlinkClick r:id="rId6"/>
              </a:rPr>
              <a:t>Attribution-Share Alike 3.0 Unported</a:t>
            </a:r>
            <a:endParaRPr lang="en-US" sz="1200" dirty="0">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fld id="{509D95EC-4CE0-4486-B094-8E5D937F2DDF}" type="slidenum">
              <a:rPr lang="el-GR" smtClean="0"/>
              <a:pPr/>
              <a:t>9</a:t>
            </a:fld>
            <a:endParaRPr lang="el-GR" dirty="0"/>
          </a:p>
        </p:txBody>
      </p:sp>
    </p:spTree>
    <p:extLst>
      <p:ext uri="{BB962C8B-B14F-4D97-AF65-F5344CB8AC3E}">
        <p14:creationId xmlns:p14="http://schemas.microsoft.com/office/powerpoint/2010/main" val="251122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ήξη">
  <a:themeElements>
    <a:clrScheme name="Προσαρμοσμένος 2">
      <a:dk1>
        <a:srgbClr val="00B05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310</TotalTime>
  <Words>1576</Words>
  <Application>Microsoft Office PowerPoint</Application>
  <PresentationFormat>Προβολή στην οθόνη (4:3)</PresentationFormat>
  <Paragraphs>195</Paragraphs>
  <Slides>33</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33</vt:i4>
      </vt:variant>
    </vt:vector>
  </HeadingPairs>
  <TitlesOfParts>
    <vt:vector size="36" baseType="lpstr">
      <vt:lpstr>Τήξη</vt:lpstr>
      <vt:lpstr>OC_template_updated</vt:lpstr>
      <vt:lpstr>1_OC_template_updated</vt:lpstr>
      <vt:lpstr>Τεχνική Ψιμυθίωσης Θεαμάτων</vt:lpstr>
      <vt:lpstr>Μακιγιάζ ασπρόμαυρης  φωτογραφίας και φιλμ</vt:lpstr>
      <vt:lpstr>Παράγοντες φωτισμού</vt:lpstr>
      <vt:lpstr>Οι πηγές φωτισμού  (1 από 2)</vt:lpstr>
      <vt:lpstr>Οι πηγές φωτισμού  (2 από 2)</vt:lpstr>
      <vt:lpstr>Φιλμ</vt:lpstr>
      <vt:lpstr>Κατηγορίες φιλμ</vt:lpstr>
      <vt:lpstr>Τα φίλτρα</vt:lpstr>
      <vt:lpstr>Ο φωτισμός 1/2</vt:lpstr>
      <vt:lpstr>Ο φωτισμός 2/2</vt:lpstr>
      <vt:lpstr>Οι βασικές αρχές φωτισμού</vt:lpstr>
      <vt:lpstr>Οι τεχνικές φωτισμού</vt:lpstr>
      <vt:lpstr>Οι θέσεις των φώτων 1/2</vt:lpstr>
      <vt:lpstr>Οι θέσεις των φώτων 2/2</vt:lpstr>
      <vt:lpstr>Ασπρόμαυρο φιλμ</vt:lpstr>
      <vt:lpstr>Άχρωμα φίλτρα</vt:lpstr>
      <vt:lpstr>Το μακιγιάζ 1/3</vt:lpstr>
      <vt:lpstr>Το μακιγιάζ 2/3</vt:lpstr>
      <vt:lpstr>Το μακιγιάζ 3/3</vt:lpstr>
      <vt:lpstr>Παράδειγμα 1</vt:lpstr>
      <vt:lpstr>Παράδειγμα 2</vt:lpstr>
      <vt:lpstr>Φωτογραφία</vt:lpstr>
      <vt:lpstr>Ψηφιακές φωτογραφικές μηχανές</vt:lpstr>
      <vt:lpstr>Μακιγιάζ ‘20</vt:lpstr>
      <vt:lpstr>Μακιγιάζ ‘30</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Τεχνική Ψιμυθίωση Θεαμάτων</dc:title>
  <dc:creator>opencourses@teiath.gr</dc:creator>
  <cp:lastModifiedBy>fkaram2</cp:lastModifiedBy>
  <cp:revision>42</cp:revision>
  <dcterms:created xsi:type="dcterms:W3CDTF">2015-03-22T18:35:29Z</dcterms:created>
  <dcterms:modified xsi:type="dcterms:W3CDTF">2015-07-20T07:41:11Z</dcterms:modified>
</cp:coreProperties>
</file>