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8"/>
  </p:notesMasterIdLst>
  <p:handoutMasterIdLst>
    <p:handoutMasterId r:id="rId29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57" r:id="rId21"/>
    <p:sldId id="262" r:id="rId22"/>
    <p:sldId id="264" r:id="rId23"/>
    <p:sldId id="284" r:id="rId24"/>
    <p:sldId id="285" r:id="rId25"/>
    <p:sldId id="266" r:id="rId26"/>
    <p:sldId id="261" r:id="rId27"/>
  </p:sldIdLst>
  <p:sldSz cx="9144000" cy="6858000" type="screen4x3"/>
  <p:notesSz cx="7104063" cy="10234613"/>
  <p:custDataLst>
    <p:tags r:id="rId3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65" d="100"/>
          <a:sy n="65" d="100"/>
        </p:scale>
        <p:origin x="-6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08/03/2015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08/03/2015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438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25" y="-11269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/>
          <p:nvPr userDrawn="1"/>
        </p:nvSpPr>
        <p:spPr>
          <a:xfrm>
            <a:off x="-15024" y="-11269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Rounded Rectangle 2"/>
          <p:cNvSpPr/>
          <p:nvPr userDrawn="1"/>
        </p:nvSpPr>
        <p:spPr>
          <a:xfrm>
            <a:off x="236496" y="-11269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36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35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25" y="-11269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/>
          <p:nvPr userDrawn="1"/>
        </p:nvSpPr>
        <p:spPr>
          <a:xfrm>
            <a:off x="-15024" y="-11269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Rounded Rectangle 2"/>
          <p:cNvSpPr/>
          <p:nvPr userDrawn="1"/>
        </p:nvSpPr>
        <p:spPr>
          <a:xfrm>
            <a:off x="236496" y="-11269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530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25" y="-11269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/>
          <p:nvPr userDrawn="1"/>
        </p:nvSpPr>
        <p:spPr>
          <a:xfrm>
            <a:off x="-15024" y="-11269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Rounded Rectangle 2"/>
          <p:cNvSpPr/>
          <p:nvPr userDrawn="1"/>
        </p:nvSpPr>
        <p:spPr>
          <a:xfrm>
            <a:off x="236496" y="-11269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41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25" y="-11269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/>
          <p:nvPr userDrawn="1"/>
        </p:nvSpPr>
        <p:spPr>
          <a:xfrm>
            <a:off x="-15024" y="-11269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ounded Rectangle 2"/>
          <p:cNvSpPr/>
          <p:nvPr userDrawn="1"/>
        </p:nvSpPr>
        <p:spPr>
          <a:xfrm>
            <a:off x="236496" y="-11269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81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12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4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25" y="-11269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/>
          <p:nvPr userDrawn="1"/>
        </p:nvSpPr>
        <p:spPr>
          <a:xfrm>
            <a:off x="-15024" y="-11269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Rounded Rectangle 2"/>
          <p:cNvSpPr/>
          <p:nvPr userDrawn="1"/>
        </p:nvSpPr>
        <p:spPr>
          <a:xfrm>
            <a:off x="236496" y="-11269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5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27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72F1A-87AE-45A8-B61A-C11D8A047E07}" type="slidenum">
              <a:rPr lang="el-GR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alt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869388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31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Αρχές Γενικής Λογιστικής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9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Κυκλοφορούν Ενεργητικό – Αποθέματα</a:t>
            </a:r>
            <a:endParaRPr lang="el-GR" sz="2800" dirty="0" smtClean="0"/>
          </a:p>
          <a:p>
            <a:r>
              <a:rPr lang="el-GR" sz="2400" dirty="0"/>
              <a:t>Κωνσταντίνος Πολίτης, Οικονομολόγος</a:t>
            </a:r>
            <a:r>
              <a:rPr lang="en-US" sz="2400" dirty="0"/>
              <a:t>, MEd, MBA</a:t>
            </a:r>
            <a:r>
              <a:rPr lang="el-GR" sz="2400" dirty="0"/>
              <a:t> </a:t>
            </a:r>
            <a:endParaRPr lang="en-US" sz="2400" dirty="0"/>
          </a:p>
          <a:p>
            <a:r>
              <a:rPr lang="el-GR" sz="2400" dirty="0" smtClean="0"/>
              <a:t>Καθηγητής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  <a:r>
              <a:rPr lang="el-GR" sz="2400" dirty="0"/>
              <a:t>Εφαρμογών</a:t>
            </a:r>
          </a:p>
          <a:p>
            <a:r>
              <a:rPr lang="el-GR" sz="2400" dirty="0"/>
              <a:t>Τμήμα Διοίκησης Τουριστικών Επιχειρήσεων</a:t>
            </a:r>
            <a:r>
              <a:rPr lang="el-GR" sz="2400" b="1" dirty="0"/>
              <a:t> 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Αποθέματα </a:t>
            </a:r>
            <a:r>
              <a:rPr lang="el-GR" altLang="el-GR" sz="3200" b="0" dirty="0" smtClean="0"/>
              <a:t>(9 </a:t>
            </a:r>
            <a:r>
              <a:rPr lang="el-GR" altLang="el-GR" sz="3200" b="0" dirty="0"/>
              <a:t>από 10)</a:t>
            </a:r>
            <a:endParaRPr lang="el-GR" altLang="el-GR" sz="3600" dirty="0" smtClean="0">
              <a:latin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b="1" dirty="0" smtClean="0"/>
              <a:t>Μικτό Κέρδος :</a:t>
            </a:r>
          </a:p>
          <a:p>
            <a:pPr indent="560388" eaLnBrk="1" hangingPunct="1"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Συνολικά καθαρά έσοδα πωλήσεων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μείον : </a:t>
            </a:r>
            <a:r>
              <a:rPr lang="el-GR" altLang="el-GR" sz="2400" u="sng" dirty="0"/>
              <a:t>Κ</a:t>
            </a:r>
            <a:r>
              <a:rPr lang="el-GR" altLang="el-GR" sz="2400" u="sng" dirty="0" smtClean="0"/>
              <a:t>όστος πωληθέντων</a:t>
            </a:r>
          </a:p>
          <a:p>
            <a:pPr marL="984250" indent="-538163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Μικτό κέρδος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81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Αποθέματα </a:t>
            </a:r>
            <a:r>
              <a:rPr lang="el-GR" altLang="el-GR" sz="3200" b="0" dirty="0"/>
              <a:t>(</a:t>
            </a:r>
            <a:r>
              <a:rPr lang="el-GR" altLang="el-GR" sz="3200" b="0" dirty="0" smtClean="0"/>
              <a:t>10 </a:t>
            </a:r>
            <a:r>
              <a:rPr lang="el-GR" altLang="el-GR" sz="3200" b="0" dirty="0"/>
              <a:t>από 10)</a:t>
            </a:r>
            <a:endParaRPr lang="el-GR" altLang="el-GR" sz="3600" dirty="0" smtClean="0">
              <a:latin typeface="Tahom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b="1" dirty="0" smtClean="0"/>
              <a:t>Καθαρό Κέρδος:</a:t>
            </a:r>
          </a:p>
          <a:p>
            <a:pPr indent="1450975" eaLnBrk="1" hangingPunct="1">
              <a:buFontTx/>
              <a:buNone/>
            </a:pPr>
            <a:r>
              <a:rPr lang="el-GR" altLang="el-GR" sz="2400" dirty="0" smtClean="0"/>
              <a:t>Μικτό κέρδος</a:t>
            </a:r>
          </a:p>
          <a:p>
            <a:pPr eaLnBrk="1" hangingPunct="1">
              <a:buFontTx/>
              <a:buNone/>
            </a:pPr>
            <a:r>
              <a:rPr lang="el-GR" altLang="el-GR" sz="2400" dirty="0" smtClean="0"/>
              <a:t>Μείον Έξοδα : Διοίκησης</a:t>
            </a:r>
          </a:p>
          <a:p>
            <a:pPr indent="1450975" eaLnBrk="1" hangingPunct="1">
              <a:buFontTx/>
              <a:buNone/>
            </a:pPr>
            <a:r>
              <a:rPr lang="el-GR" altLang="el-GR" sz="2400" dirty="0" smtClean="0"/>
              <a:t>Διάθεσης</a:t>
            </a:r>
          </a:p>
          <a:p>
            <a:pPr indent="1450975" eaLnBrk="1" hangingPunct="1">
              <a:buFontTx/>
              <a:buNone/>
            </a:pPr>
            <a:r>
              <a:rPr lang="el-GR" altLang="el-GR" sz="2400" dirty="0" smtClean="0"/>
              <a:t>Ανάπτυξης</a:t>
            </a:r>
          </a:p>
          <a:p>
            <a:pPr indent="1450975" eaLnBrk="1" hangingPunct="1">
              <a:buFontTx/>
              <a:buNone/>
            </a:pPr>
            <a:r>
              <a:rPr lang="el-GR" altLang="el-GR" sz="2400" u="sng" dirty="0" smtClean="0"/>
              <a:t>Χρηματοοικονομικά</a:t>
            </a:r>
            <a:endParaRPr lang="el-GR" altLang="el-GR" sz="2400" u="sng" dirty="0"/>
          </a:p>
          <a:p>
            <a:pPr marL="1160463" indent="633413" eaLnBrk="1" hangingPunct="1"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Καθαρό κέρδος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23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/>
              <a:t>Μικτοί </a:t>
            </a:r>
            <a:r>
              <a:rPr lang="el-GR" altLang="el-GR" sz="4000" dirty="0" smtClean="0"/>
              <a:t>λογαριασμοί </a:t>
            </a:r>
            <a:r>
              <a:rPr lang="el-GR" altLang="el-GR" sz="3200" b="0" dirty="0" smtClean="0"/>
              <a:t>(1 από 7)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l-GR" altLang="el-GR" sz="2400" dirty="0" smtClean="0"/>
              <a:t>Περιέχουν </a:t>
            </a:r>
            <a:r>
              <a:rPr lang="el-GR" altLang="el-GR" sz="2400" dirty="0"/>
              <a:t>αξία και </a:t>
            </a:r>
            <a:r>
              <a:rPr lang="el-GR" altLang="el-GR" sz="2400" dirty="0" smtClean="0"/>
              <a:t>αποτέλεσμα.</a:t>
            </a:r>
          </a:p>
          <a:p>
            <a:pPr marL="609600" indent="-609600" eaLnBrk="1" hangingPunct="1">
              <a:spcBef>
                <a:spcPts val="1200"/>
              </a:spcBef>
            </a:pPr>
            <a:r>
              <a:rPr lang="el-GR" altLang="el-GR" sz="2400" dirty="0" smtClean="0"/>
              <a:t>Για να κάνω την εκκαθάριση ενός Απλά μικτού λογαριασμού :</a:t>
            </a:r>
          </a:p>
          <a:p>
            <a:pPr marL="609600" indent="-609600" eaLnBrk="1" hangingPunct="1">
              <a:spcBef>
                <a:spcPts val="1200"/>
              </a:spcBef>
              <a:buFontTx/>
              <a:buAutoNum type="arabicParenR"/>
            </a:pPr>
            <a:r>
              <a:rPr lang="el-GR" altLang="el-GR" sz="2400" dirty="0" smtClean="0"/>
              <a:t>Θα μου δίνετε το τελικό απόθεμα.</a:t>
            </a:r>
          </a:p>
          <a:p>
            <a:pPr marL="609600" indent="-609600" eaLnBrk="1" hangingPunct="1">
              <a:spcBef>
                <a:spcPts val="1200"/>
              </a:spcBef>
              <a:buFontTx/>
              <a:buAutoNum type="arabicParenR"/>
            </a:pPr>
            <a:r>
              <a:rPr lang="el-GR" altLang="el-GR" sz="2400" dirty="0" smtClean="0"/>
              <a:t>Το Τ.Α. το προσθέτω πρόχειρα και μαθηματικά στην πίστωση του μικτού λογαριασμού.</a:t>
            </a:r>
          </a:p>
          <a:p>
            <a:pPr marL="609600" indent="-609600" eaLnBrk="1" hangingPunct="1">
              <a:spcBef>
                <a:spcPts val="1200"/>
              </a:spcBef>
              <a:buFontTx/>
              <a:buAutoNum type="arabicParenR"/>
            </a:pPr>
            <a:r>
              <a:rPr lang="el-GR" altLang="el-GR" sz="2400" dirty="0" smtClean="0"/>
              <a:t>Από τη σχέση Χ&gt;Π= Ζημιά και Χ&lt;Π= Κέρδος βρίσκω το αποτέλεσμα και κάνω και την αντίστοιχη εγγραφή στο Ημερολόγιο.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18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Μικτοί </a:t>
            </a:r>
            <a:r>
              <a:rPr lang="el-GR" altLang="el-GR" dirty="0" smtClean="0"/>
              <a:t>λογαριασμοί </a:t>
            </a:r>
            <a:r>
              <a:rPr lang="el-GR" altLang="el-GR" sz="3200" b="0" dirty="0" smtClean="0"/>
              <a:t>(2 </a:t>
            </a:r>
            <a:r>
              <a:rPr lang="el-GR" altLang="el-GR" sz="3200" b="0" dirty="0"/>
              <a:t>από 7)</a:t>
            </a:r>
            <a:endParaRPr lang="el-GR" altLang="el-GR" sz="40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0713" indent="-620713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rabicPeriod" startAt="4"/>
            </a:pPr>
            <a:r>
              <a:rPr lang="el-GR" altLang="el-GR" sz="2400" dirty="0" smtClean="0"/>
              <a:t>Το αποτέλεσμα που βρίσκω μεταφέρεται στο λογαριασμό Αποτελέσματα Χρήσης ενώ το υπόλοιπο του λογαριασμού εμφανίζεται στον τελικό Ισολογισμό.</a:t>
            </a:r>
          </a:p>
          <a:p>
            <a:pPr marL="620713" indent="-620713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altLang="el-GR" sz="2400" b="1" dirty="0" smtClean="0"/>
              <a:t>ΠΑΡΑΤΗΡΗΣΗ : </a:t>
            </a:r>
            <a:r>
              <a:rPr lang="el-GR" altLang="el-GR" sz="2400" dirty="0" smtClean="0"/>
              <a:t>Εάν η εκκαθάριση του λογαριασμού γίνει σωστά τότε το Τ.Α. ισούται με το υπόλοιπο του λογαριασμού.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36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Μικτοί </a:t>
            </a:r>
            <a:r>
              <a:rPr lang="el-GR" altLang="el-GR" dirty="0" smtClean="0"/>
              <a:t>λογαριασμοί </a:t>
            </a:r>
            <a:r>
              <a:rPr lang="el-GR" altLang="el-GR" sz="3200" b="0" dirty="0" smtClean="0"/>
              <a:t>(3 </a:t>
            </a:r>
            <a:r>
              <a:rPr lang="el-GR" altLang="el-GR" sz="3200" b="0" dirty="0"/>
              <a:t>από 7)</a:t>
            </a:r>
            <a:endParaRPr lang="el-GR" altLang="el-GR" sz="40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Παράδειγμα :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Ο λογαριασμός Τρόφιμα του Ξενοδοχείου ΑΛΦΑ τηρείται Απλά Μικτός ( Χρέωση 1.000 € και Πίστωση 800 €. Να γίνει η εκκαθάριση του όταν το Τ.Α. είναι : </a:t>
            </a:r>
          </a:p>
          <a:p>
            <a:pPr marL="609600" indent="-609600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l-GR" altLang="el-GR" sz="2400" dirty="0" smtClean="0"/>
              <a:t>Τ.Α = 300 €. </a:t>
            </a:r>
          </a:p>
          <a:p>
            <a:pPr marL="609600" indent="-609600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l-GR" altLang="el-GR" sz="2400" dirty="0" smtClean="0"/>
              <a:t>Τ.Α = 100 €. </a:t>
            </a:r>
          </a:p>
          <a:p>
            <a:pPr marL="609600" indent="-609600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l-GR" altLang="el-GR" sz="2400" dirty="0" smtClean="0"/>
              <a:t>Τ.Α = 200 €.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95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Μικτοί </a:t>
            </a:r>
            <a:r>
              <a:rPr lang="el-GR" altLang="el-GR" dirty="0" smtClean="0"/>
              <a:t>λογαριασμοί </a:t>
            </a:r>
            <a:r>
              <a:rPr lang="el-GR" altLang="el-GR" sz="3200" b="0" dirty="0" smtClean="0"/>
              <a:t>(4 </a:t>
            </a:r>
            <a:r>
              <a:rPr lang="el-GR" altLang="el-GR" sz="3200" b="0" dirty="0"/>
              <a:t>από 7)</a:t>
            </a:r>
            <a:endParaRPr lang="el-GR" altLang="el-GR" sz="40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>
            <a:normAutofit/>
          </a:bodyPr>
          <a:lstStyle/>
          <a:p>
            <a:pPr marL="609600" indent="-609600" eaLnBrk="1" hangingPunct="1"/>
            <a:r>
              <a:rPr lang="el-GR" altLang="el-GR" sz="2400" dirty="0" smtClean="0"/>
              <a:t>Λύση :</a:t>
            </a: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2339278"/>
              </p:ext>
            </p:extLst>
          </p:nvPr>
        </p:nvGraphicFramePr>
        <p:xfrm>
          <a:off x="899592" y="1988840"/>
          <a:ext cx="3816424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212"/>
                <a:gridCol w="190821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Τρόφιμα </a:t>
                      </a:r>
                      <a:endParaRPr lang="el-GR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sz="2400" dirty="0" smtClean="0"/>
                        <a:t>1.000</a:t>
                      </a:r>
                      <a:endParaRPr lang="el-GR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2400" dirty="0" smtClean="0"/>
                        <a:t>800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2400" dirty="0" smtClean="0"/>
                        <a:t>300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sz="2400" dirty="0" smtClean="0"/>
                        <a:t>Χ&lt;Π = Κέρδος</a:t>
                      </a:r>
                      <a:endParaRPr lang="el-GR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400" dirty="0" smtClean="0"/>
                        <a:t>100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42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Μικτοί </a:t>
            </a:r>
            <a:r>
              <a:rPr lang="el-GR" altLang="el-GR" dirty="0" smtClean="0"/>
              <a:t>λογαριασμοί </a:t>
            </a:r>
            <a:r>
              <a:rPr lang="el-GR" altLang="el-GR" sz="3200" b="0" dirty="0" smtClean="0"/>
              <a:t>(5 </a:t>
            </a:r>
            <a:r>
              <a:rPr lang="el-GR" altLang="el-GR" sz="3200" b="0" dirty="0"/>
              <a:t>από 7)</a:t>
            </a:r>
            <a:endParaRPr lang="el-GR" altLang="el-GR" sz="4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628800"/>
            <a:ext cx="8064896" cy="359767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2400" b="1" dirty="0" smtClean="0"/>
              <a:t>ΗΜΕΡΟΛΟΓΙΟ</a:t>
            </a:r>
            <a:endParaRPr lang="el-GR" altLang="el-GR" sz="2400" b="1" u="sng" dirty="0" smtClean="0"/>
          </a:p>
        </p:txBody>
      </p:sp>
      <p:graphicFrame>
        <p:nvGraphicFramePr>
          <p:cNvPr id="6" name="Group 8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35241263"/>
              </p:ext>
            </p:extLst>
          </p:nvPr>
        </p:nvGraphicFramePr>
        <p:xfrm>
          <a:off x="323528" y="2060848"/>
          <a:ext cx="8229599" cy="3691128"/>
        </p:xfrm>
        <a:graphic>
          <a:graphicData uri="http://schemas.openxmlformats.org/drawingml/2006/table">
            <a:tbl>
              <a:tblPr/>
              <a:tblGrid>
                <a:gridCol w="409306"/>
                <a:gridCol w="338839"/>
                <a:gridCol w="340339"/>
                <a:gridCol w="340338"/>
                <a:gridCol w="4449891"/>
                <a:gridCol w="1173944"/>
                <a:gridCol w="1176942"/>
              </a:tblGrid>
              <a:tr h="862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Α/Α</a:t>
                      </a:r>
                    </a:p>
                  </a:txBody>
                  <a:tcPr marL="86359" marR="86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Μ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Κ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Κ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ΛΟΓΑΡΙΑΣΜΟΙ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Χρεούμενοι - Πιστούμενοι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ΠΟΣΑ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Χρέωσης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ΠΟΣΑ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Πίστωσης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335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6359" marR="86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Τρόφιμα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Μηχανήματα</a:t>
                      </a:r>
                      <a:endParaRPr kumimoji="0" lang="el-GR" altLang="el-GR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Εκκαθάριση Λογαριασμού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46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Μικτοί </a:t>
            </a:r>
            <a:r>
              <a:rPr lang="el-GR" altLang="el-GR" dirty="0" smtClean="0"/>
              <a:t>λογαριασμοί </a:t>
            </a:r>
            <a:r>
              <a:rPr lang="el-GR" altLang="el-GR" sz="3200" b="0" dirty="0" smtClean="0"/>
              <a:t>(6 </a:t>
            </a:r>
            <a:r>
              <a:rPr lang="el-GR" altLang="el-GR" sz="3200" b="0" dirty="0"/>
              <a:t>από 7)</a:t>
            </a:r>
            <a:endParaRPr lang="el-GR" altLang="el-GR" sz="4000" dirty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>
            <a:normAutofit/>
          </a:bodyPr>
          <a:lstStyle/>
          <a:p>
            <a:pPr marL="609600" indent="-609600" eaLnBrk="1" hangingPunct="1"/>
            <a:r>
              <a:rPr lang="el-GR" altLang="el-GR" sz="2400" dirty="0" smtClean="0"/>
              <a:t>Λύση :</a:t>
            </a:r>
          </a:p>
        </p:txBody>
      </p:sp>
      <p:graphicFrame>
        <p:nvGraphicFramePr>
          <p:cNvPr id="8" name="Πίνακα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0182340"/>
              </p:ext>
            </p:extLst>
          </p:nvPr>
        </p:nvGraphicFramePr>
        <p:xfrm>
          <a:off x="899592" y="1988840"/>
          <a:ext cx="3816424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212"/>
                <a:gridCol w="190821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Τρόφιμα </a:t>
                      </a:r>
                      <a:endParaRPr lang="el-GR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sz="2400" dirty="0" smtClean="0"/>
                        <a:t>1.000</a:t>
                      </a:r>
                      <a:endParaRPr lang="el-GR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2400" dirty="0" smtClean="0"/>
                        <a:t>800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2400" dirty="0" smtClean="0"/>
                        <a:t>100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sz="2400" dirty="0" smtClean="0"/>
                        <a:t>Χ&gt;Π = Ζημιά</a:t>
                      </a:r>
                      <a:endParaRPr lang="el-GR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400" dirty="0" smtClean="0"/>
                        <a:t>100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76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Μικτοί </a:t>
            </a:r>
            <a:r>
              <a:rPr lang="el-GR" altLang="el-GR" dirty="0" smtClean="0"/>
              <a:t>λογαριασμοί </a:t>
            </a:r>
            <a:r>
              <a:rPr lang="el-GR" altLang="el-GR" sz="3200" b="0" dirty="0" smtClean="0"/>
              <a:t>(7 </a:t>
            </a:r>
            <a:r>
              <a:rPr lang="el-GR" altLang="el-GR" sz="3200" b="0" dirty="0"/>
              <a:t>από 7)</a:t>
            </a:r>
            <a:endParaRPr lang="el-GR" altLang="el-GR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25538"/>
            <a:ext cx="8610600" cy="935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24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1800" dirty="0" smtClean="0">
                <a:latin typeface="Tahoma" pitchFamily="34" charset="0"/>
              </a:rPr>
              <a:t>                                                ΗΜΕΡΟΛΟΓΙΟ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1800" u="sng" dirty="0" smtClean="0">
              <a:latin typeface="Tahoma" pitchFamily="34" charset="0"/>
            </a:endParaRPr>
          </a:p>
        </p:txBody>
      </p:sp>
      <p:graphicFrame>
        <p:nvGraphicFramePr>
          <p:cNvPr id="6" name="Group 8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3542844"/>
              </p:ext>
            </p:extLst>
          </p:nvPr>
        </p:nvGraphicFramePr>
        <p:xfrm>
          <a:off x="323528" y="2060848"/>
          <a:ext cx="8229599" cy="3691128"/>
        </p:xfrm>
        <a:graphic>
          <a:graphicData uri="http://schemas.openxmlformats.org/drawingml/2006/table">
            <a:tbl>
              <a:tblPr/>
              <a:tblGrid>
                <a:gridCol w="409306"/>
                <a:gridCol w="338839"/>
                <a:gridCol w="340339"/>
                <a:gridCol w="340338"/>
                <a:gridCol w="4449891"/>
                <a:gridCol w="1173944"/>
                <a:gridCol w="1176942"/>
              </a:tblGrid>
              <a:tr h="862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Α/Α</a:t>
                      </a:r>
                    </a:p>
                  </a:txBody>
                  <a:tcPr marL="86359" marR="86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Μ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Κ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Κ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ΛΟΓΑΡΙΑΣΜΟΙ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Χρεούμενοι - Πιστούμενοι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ΠΟΣΑ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Χρέωσης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ΠΟΣΑ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Πίστωσης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335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6359" marR="86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Ζημιά τροφίμων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Τρόφιμα</a:t>
                      </a:r>
                      <a:endParaRPr kumimoji="0" lang="el-GR" altLang="el-GR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Εκκαθάριση Λογαριασμού</a:t>
                      </a:r>
                    </a:p>
                  </a:txBody>
                  <a:tcPr marL="86359" marR="8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70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Σας ευχαριστώ πολύ</a:t>
            </a:r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/>
              <a:t>Αποθέματα </a:t>
            </a:r>
            <a:r>
              <a:rPr lang="el-GR" altLang="el-GR" sz="3200" b="0" dirty="0" smtClean="0"/>
              <a:t>(1 από 10)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dirty="0" smtClean="0"/>
              <a:t>Ορισμός :</a:t>
            </a:r>
            <a:r>
              <a:rPr lang="el-GR" altLang="el-GR" sz="2400" dirty="0" smtClean="0"/>
              <a:t> Αποθέματα είναι εκείνα τα υλικά αγαθά  που ανήκουν κατά κυριότητα σε μία επιχείρηση και τα οποία δεν προορίζονται για πάγια εκμετάλλευση.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Τέτοια αγαθά μπορεί να :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 smtClean="0"/>
              <a:t>Πουληθούν αυτούσια.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 smtClean="0"/>
              <a:t>Αναλωθούν ή να χρησιμοποιηθούν για την παροχή υπηρεσιών ή την παραγωγή αγαθών προς πώληση.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 smtClean="0"/>
              <a:t>Αναλωθούν για άλλες λειτουργικές ανάγκες.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54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Κωνσταντίνος Πολίτης 2014. Κωνσταντίνος Πολίτης. «Αρχές Γενικής Λογιστικής. Ενότητα 9</a:t>
            </a:r>
            <a:r>
              <a:rPr lang="en-US" sz="2000" dirty="0" smtClean="0"/>
              <a:t>:</a:t>
            </a:r>
            <a:r>
              <a:rPr lang="el-GR" sz="2000" dirty="0"/>
              <a:t> Κυκλοφορούν Ενεργητικό – Αποθέματα».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2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54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Αποθέματα </a:t>
            </a:r>
            <a:r>
              <a:rPr lang="el-GR" altLang="el-GR" sz="3200" b="0" dirty="0" smtClean="0"/>
              <a:t>(2 </a:t>
            </a:r>
            <a:r>
              <a:rPr lang="el-GR" altLang="el-GR" sz="3200" b="0" dirty="0"/>
              <a:t>από 10)</a:t>
            </a:r>
            <a:endParaRPr lang="el-GR" altLang="el-GR" sz="3200" dirty="0" smtClean="0">
              <a:latin typeface="Tahom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dirty="0" smtClean="0"/>
              <a:t>Κόστος κτήσεως αποθεμάτων (Εμπορευμάτων) :</a:t>
            </a:r>
          </a:p>
          <a:p>
            <a:pPr indent="20638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Συνυπολογίζεται από τα στοιχεία :</a:t>
            </a:r>
          </a:p>
          <a:p>
            <a:pPr marL="360000" indent="360000">
              <a:lnSpc>
                <a:spcPct val="114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Αρχικό απόθεμα,</a:t>
            </a:r>
          </a:p>
          <a:p>
            <a:pPr marL="360000" indent="360000">
              <a:lnSpc>
                <a:spcPct val="114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Καθαρή Τιμολογιακή Αξία (Αγορές χρήσης),</a:t>
            </a:r>
          </a:p>
          <a:p>
            <a:pPr marL="360000" indent="360000">
              <a:lnSpc>
                <a:spcPct val="114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Ειδικά έξοδα Αγορών,</a:t>
            </a:r>
          </a:p>
          <a:p>
            <a:pPr marL="360000" indent="360000">
              <a:lnSpc>
                <a:spcPct val="114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Εκπτώσεις Αγορών,</a:t>
            </a:r>
          </a:p>
          <a:p>
            <a:pPr marL="360000" indent="360000">
              <a:lnSpc>
                <a:spcPct val="114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Επιστροφές Αγορών.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06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Αποθέματα </a:t>
            </a:r>
            <a:r>
              <a:rPr lang="el-GR" altLang="el-GR" sz="3200" b="0" dirty="0" smtClean="0"/>
              <a:t>(3 </a:t>
            </a:r>
            <a:r>
              <a:rPr lang="el-GR" altLang="el-GR" sz="3200" b="0" dirty="0"/>
              <a:t>από 10)</a:t>
            </a:r>
            <a:endParaRPr lang="el-GR" altLang="el-GR" sz="3600" dirty="0" smtClean="0">
              <a:latin typeface="Tahom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dirty="0" smtClean="0"/>
              <a:t>Συνολικό Κόστος Εμπορευμάτων προς πώληση:</a:t>
            </a:r>
          </a:p>
          <a:p>
            <a:pPr indent="277813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 smtClean="0"/>
              <a:t>Αρχικό απόθεμα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Συν : Αγορές χρήσης (Καθαρή Τιμολογιακή Αξία),</a:t>
            </a:r>
          </a:p>
          <a:p>
            <a:pPr indent="277813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 smtClean="0"/>
              <a:t>Ειδικά έξοδα Αγορών 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Μείον : Εκπτώσεις Αγορών,</a:t>
            </a:r>
          </a:p>
          <a:p>
            <a:pPr indent="277813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 smtClean="0"/>
              <a:t>Επιστροφές Αγορών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ΣΥΝΟΛΙΚΟ ΚΟΣΤΟΣ ΕΜΠΟΡΕΥΜΑΤΩΝ ΠΡΟΣ ΠΩΛΗΣΗ.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26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Αποθέματα </a:t>
            </a:r>
            <a:r>
              <a:rPr lang="el-GR" altLang="el-GR" sz="3200" b="0" dirty="0" smtClean="0"/>
              <a:t>(4 </a:t>
            </a:r>
            <a:r>
              <a:rPr lang="el-GR" altLang="el-GR" sz="3200" b="0" dirty="0"/>
              <a:t>από 10)</a:t>
            </a:r>
            <a:endParaRPr lang="el-GR" altLang="el-GR" sz="3600" dirty="0" smtClean="0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dirty="0" smtClean="0"/>
              <a:t>Σχετικοί λογαριασμοί :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Αποθέματα απογραφής : Παρακολουθεί τόσο τα αρχικά αποθέματα όσο και τα τελικά.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Αγορές χρήσης: Παρακολουθεί τις αγορές. (Χρεώνεται με κάθε αγορά). 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Ειδικά έξοδα Αγορών: (Χρεώνεται).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Εκπτώσεις Αγορών: (Πιστώνεται).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Επιστροφές Αγορών: (Πιστώνεται).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18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Αποθέματα </a:t>
            </a:r>
            <a:r>
              <a:rPr lang="el-GR" altLang="el-GR" sz="3200" b="0" dirty="0" smtClean="0"/>
              <a:t>(5 </a:t>
            </a:r>
            <a:r>
              <a:rPr lang="el-GR" altLang="el-GR" sz="3200" b="0" dirty="0"/>
              <a:t>από 10)</a:t>
            </a:r>
            <a:endParaRPr lang="el-GR" altLang="el-GR" sz="3600" dirty="0" smtClean="0">
              <a:latin typeface="Tahom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b="1" dirty="0" smtClean="0"/>
              <a:t>Έσοδα από πωλήσεις :</a:t>
            </a:r>
          </a:p>
          <a:p>
            <a:pPr eaLnBrk="1" hangingPunct="1">
              <a:buFontTx/>
              <a:buNone/>
            </a:pPr>
            <a:r>
              <a:rPr lang="el-GR" altLang="el-GR" sz="2400" dirty="0" smtClean="0"/>
              <a:t>Συνυπολογίζονται από τα στοιχεία 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Καθαρή Τιμολογιακή Αξία (Πωλήσεις),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Εκπτώσεις Πωλήσεων,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Επιστροφές Πωλήσεων.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90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Αποθέματα </a:t>
            </a:r>
            <a:r>
              <a:rPr lang="el-GR" altLang="el-GR" sz="3200" b="0" dirty="0" smtClean="0"/>
              <a:t>(6 </a:t>
            </a:r>
            <a:r>
              <a:rPr lang="el-GR" altLang="el-GR" sz="3200" b="0" dirty="0"/>
              <a:t>από 10)</a:t>
            </a:r>
            <a:endParaRPr lang="el-GR" altLang="el-GR" sz="3600" dirty="0" smtClean="0">
              <a:latin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b="1" dirty="0" smtClean="0"/>
              <a:t>Έσοδα από πωλήσεις:</a:t>
            </a:r>
          </a:p>
          <a:p>
            <a:pPr indent="1004888" eaLnBrk="1" hangingPunct="1">
              <a:buFontTx/>
              <a:buNone/>
            </a:pPr>
            <a:r>
              <a:rPr lang="el-GR" altLang="el-GR" sz="2400" u="sng" dirty="0" smtClean="0"/>
              <a:t>Πωλήσεις</a:t>
            </a:r>
          </a:p>
          <a:p>
            <a:pPr indent="20638" eaLnBrk="1" hangingPunct="1">
              <a:buFontTx/>
              <a:buNone/>
            </a:pPr>
            <a:r>
              <a:rPr lang="el-GR" altLang="el-GR" sz="2400" dirty="0" smtClean="0"/>
              <a:t>Μείον : Εκπτώσεις Πωλήσεων.</a:t>
            </a:r>
          </a:p>
          <a:p>
            <a:pPr indent="1004888" eaLnBrk="1" hangingPunct="1">
              <a:buFontTx/>
              <a:buNone/>
            </a:pPr>
            <a:r>
              <a:rPr lang="el-GR" altLang="el-GR" sz="2400" u="sng" dirty="0" smtClean="0"/>
              <a:t>Επιστροφές Πωλήσεων</a:t>
            </a:r>
          </a:p>
          <a:p>
            <a:pPr marL="685800" indent="661988"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Συνολικά καθαρά έσοδα πωλήσεων.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26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Αποθέματα </a:t>
            </a:r>
            <a:r>
              <a:rPr lang="el-GR" altLang="el-GR" sz="3200" b="0" dirty="0" smtClean="0"/>
              <a:t>(7 </a:t>
            </a:r>
            <a:r>
              <a:rPr lang="el-GR" altLang="el-GR" sz="3200" b="0" dirty="0"/>
              <a:t>από 10)</a:t>
            </a:r>
            <a:endParaRPr lang="el-GR" altLang="el-GR" sz="3600" dirty="0" smtClean="0">
              <a:latin typeface="Tahoma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altLang="el-GR" sz="2400" b="1" dirty="0" smtClean="0"/>
              <a:t>Σχετικοί λογαριασμοί :</a:t>
            </a:r>
            <a:endParaRPr lang="el-GR" altLang="el-GR" sz="2400" dirty="0" smtClean="0"/>
          </a:p>
          <a:p>
            <a:pPr marL="685800" eaLnBrk="1" hangingPunct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Πωλήσεις : Παρακολουθεί τις πωλήσεις. </a:t>
            </a:r>
          </a:p>
          <a:p>
            <a:pPr indent="371475" ea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el-GR" altLang="el-GR" sz="2400" dirty="0" smtClean="0"/>
              <a:t>(Πιστώνεται με κάθε πώληση). </a:t>
            </a:r>
          </a:p>
          <a:p>
            <a:pPr marL="685800" eaLnBrk="1" hangingPunct="1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Εκπτώσεις Πωλήσεων: (Χρεώνεται).</a:t>
            </a:r>
          </a:p>
          <a:p>
            <a:pPr marL="685800" eaLnBrk="1" hangingPunct="1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Επιστροφές Πωλήσεων: (Χρεώνεται). </a:t>
            </a:r>
          </a:p>
          <a:p>
            <a:pPr indent="20638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62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Αποθέματα </a:t>
            </a:r>
            <a:r>
              <a:rPr lang="el-GR" altLang="el-GR" sz="3200" b="0" dirty="0" smtClean="0"/>
              <a:t>(8 </a:t>
            </a:r>
            <a:r>
              <a:rPr lang="el-GR" altLang="el-GR" sz="3200" b="0" dirty="0"/>
              <a:t>από 10)</a:t>
            </a:r>
            <a:endParaRPr lang="el-GR" altLang="el-GR" sz="3600" dirty="0" smtClean="0"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b="1" dirty="0" smtClean="0"/>
              <a:t>Κόστος Πωληθέντων :</a:t>
            </a:r>
          </a:p>
          <a:p>
            <a:pPr indent="560388" eaLnBrk="1" hangingPunct="1">
              <a:buFontTx/>
              <a:buNone/>
            </a:pPr>
            <a:r>
              <a:rPr lang="el-GR" altLang="el-GR" sz="2400" dirty="0" smtClean="0"/>
              <a:t>Συνολικό κόστος εμπορευμάτων </a:t>
            </a:r>
          </a:p>
          <a:p>
            <a:pPr indent="560388" eaLnBrk="1" hangingPunct="1">
              <a:buFontTx/>
              <a:buNone/>
            </a:pPr>
            <a:r>
              <a:rPr lang="el-GR" altLang="el-GR" sz="2400" dirty="0" smtClean="0"/>
              <a:t>προς πώληση</a:t>
            </a:r>
          </a:p>
          <a:p>
            <a:pPr eaLnBrk="1" hangingPunct="1">
              <a:buFontTx/>
              <a:buNone/>
            </a:pPr>
            <a:r>
              <a:rPr lang="el-GR" altLang="el-GR" sz="2400" dirty="0" smtClean="0"/>
              <a:t>μείον : </a:t>
            </a:r>
            <a:r>
              <a:rPr lang="el-GR" altLang="el-GR" sz="2400" u="sng" dirty="0"/>
              <a:t>Τ</a:t>
            </a:r>
            <a:r>
              <a:rPr lang="el-GR" altLang="el-GR" sz="2400" u="sng" dirty="0" smtClean="0"/>
              <a:t>ελικό απόθεμα</a:t>
            </a:r>
          </a:p>
          <a:p>
            <a:pPr marL="903288" indent="-539750"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Κόστος πωληθέντων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23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Αρχές Γενικής Λογιστική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Αρχές Γενικής Λογιστικής</Template>
  <TotalTime>1</TotalTime>
  <Words>1217</Words>
  <Application>Microsoft Office PowerPoint</Application>
  <PresentationFormat>Προβολή στην οθόνη (4:3)</PresentationFormat>
  <Paragraphs>231</Paragraphs>
  <Slides>25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25</vt:i4>
      </vt:variant>
    </vt:vector>
  </HeadingPairs>
  <TitlesOfParts>
    <vt:vector size="27" baseType="lpstr">
      <vt:lpstr>Αρχές Γενικής Λογιστικής</vt:lpstr>
      <vt:lpstr>template</vt:lpstr>
      <vt:lpstr>Αρχές Γενικής Λογιστικής</vt:lpstr>
      <vt:lpstr>Αποθέματα (1 από 10)</vt:lpstr>
      <vt:lpstr>Αποθέματα (2 από 10)</vt:lpstr>
      <vt:lpstr>Αποθέματα (3 από 10)</vt:lpstr>
      <vt:lpstr>Αποθέματα (4 από 10)</vt:lpstr>
      <vt:lpstr>Αποθέματα (5 από 10)</vt:lpstr>
      <vt:lpstr>Αποθέματα (6 από 10)</vt:lpstr>
      <vt:lpstr>Αποθέματα (7 από 10)</vt:lpstr>
      <vt:lpstr>Αποθέματα (8 από 10)</vt:lpstr>
      <vt:lpstr>Αποθέματα (9 από 10)</vt:lpstr>
      <vt:lpstr>Αποθέματα (10 από 10)</vt:lpstr>
      <vt:lpstr>Μικτοί λογαριασμοί (1 από 7)</vt:lpstr>
      <vt:lpstr>Μικτοί λογαριασμοί (2 από 7)</vt:lpstr>
      <vt:lpstr>Μικτοί λογαριασμοί (3 από 7)</vt:lpstr>
      <vt:lpstr>Μικτοί λογαριασμοί (4 από 7)</vt:lpstr>
      <vt:lpstr>Μικτοί λογαριασμοί (5 από 7)</vt:lpstr>
      <vt:lpstr>Μικτοί λογαριασμοί (6 από 7)</vt:lpstr>
      <vt:lpstr>Μικτοί λογαριασμοί (7 από 7)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Αρχές Γενικής Λογιστικής</dc:title>
  <dc:creator>opencourses@teiath.gr</dc:creator>
  <cp:lastModifiedBy>OWNER</cp:lastModifiedBy>
  <cp:revision>5</cp:revision>
  <dcterms:created xsi:type="dcterms:W3CDTF">2014-10-06T12:01:22Z</dcterms:created>
  <dcterms:modified xsi:type="dcterms:W3CDTF">2015-03-08T16:51:22Z</dcterms:modified>
</cp:coreProperties>
</file>