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31"/>
  </p:notesMasterIdLst>
  <p:handoutMasterIdLst>
    <p:handoutMasterId r:id="rId32"/>
  </p:handoutMasterIdLst>
  <p:sldIdLst>
    <p:sldId id="27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6" r:id="rId27"/>
    <p:sldId id="287" r:id="rId28"/>
    <p:sldId id="284" r:id="rId29"/>
    <p:sldId id="285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639BE2A-3BEA-471F-86BB-B7D2DC4830F6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DB0EA432-B5D3-4FF7-BC85-5DE4BF98A348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E7A077D7-E010-4207-A950-2712F74CE5B5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E3821036-089E-4568-BC8A-7BE07C425BCC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A62956C1-17C1-460E-B7ED-D53716D08CAC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E59321B-4FB6-41C5-8E36-AEA714779E1B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71B404D6-7807-419F-B99C-C981350E19E3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93B60B73-2217-4565-9C17-19DD5B890603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67A8154F-0C90-4BA4-A53B-96D83D7181FC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E242767F-3C1C-4928-963C-5495D56E77B1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CD53FA8C-76E9-4531-A3E2-82BFAE00D8E7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83847" cy="460595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FF1D290-F4C9-44A2-B841-E4D11EAFC025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7463" cy="3824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71913" cy="459379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71890427-78CB-4576-9F1B-5D0046D2332A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F382C691-1981-4A43-943E-B67B090AE098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EB0A45EC-5805-45F0-BF3F-5A4F1ED65D9F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3329E218-38E4-4674-ADBF-608851341C3F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A990DEC8-F72F-4E76-9A8F-E2CDAF0032CB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A5956962-1BC7-4A2F-B77E-B84F5F741B84}" type="slidenum">
              <a:rPr lang="en-GB" altLang="el-GR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GB" altLang="el-G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77875"/>
            <a:ext cx="5091113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10109" y="4861251"/>
            <a:ext cx="5665945" cy="458772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89808-AB38-425E-8AE2-FA775F6115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4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4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9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8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8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2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2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3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10527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7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7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9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2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2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5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1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8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8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 smtClean="0"/>
              <a:t>ΔΙΑΧΕΙΡΙΣΗ ΑΡΧΕΙΑΚΩΝ ΕΓΓΡΑΦΩΝ, ΣΗΜΕΙΩΣΕΙΣ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9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Διαχείριση αρχειακών εγγράφων 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/>
              <a:t>Ενότητα 10</a:t>
            </a:r>
            <a:r>
              <a:rPr lang="el-GR" sz="2400" dirty="0"/>
              <a:t>:</a:t>
            </a:r>
            <a:r>
              <a:rPr lang="en-US" sz="2400" dirty="0"/>
              <a:t> </a:t>
            </a:r>
            <a:r>
              <a:rPr lang="el-GR" sz="2400" dirty="0"/>
              <a:t>Ανάλυση Έργου</a:t>
            </a:r>
            <a:endParaRPr lang="en-US" sz="2400" dirty="0"/>
          </a:p>
          <a:p>
            <a:r>
              <a:rPr lang="el-GR" sz="2400" dirty="0" smtClean="0"/>
              <a:t>Δρ. Ευγενία Βασιλακάκη</a:t>
            </a:r>
          </a:p>
          <a:p>
            <a:r>
              <a:rPr lang="el-GR" sz="2400" dirty="0" smtClean="0"/>
              <a:t>Τμήμα</a:t>
            </a:r>
            <a:r>
              <a:rPr lang="el-GR" sz="2400" dirty="0"/>
              <a:t> Βιβλιοθηκονομίας και Συστημάτων Πληροφόρησης</a:t>
            </a:r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4029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/>
          <a:stretch/>
        </p:blipFill>
        <p:spPr bwMode="auto">
          <a:xfrm>
            <a:off x="4045866" y="5306939"/>
            <a:ext cx="3348000" cy="7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7/16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/>
              <a:t>Δύο συνήθη λάθη κατά την ανάλυση στοιχείων είναι</a:t>
            </a:r>
            <a:r>
              <a:rPr lang="el-GR" altLang="el-GR" dirty="0" smtClean="0"/>
              <a:t>:</a:t>
            </a:r>
            <a:endParaRPr lang="el-GR" altLang="el-GR" dirty="0"/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Μανία </a:t>
            </a:r>
            <a:r>
              <a:rPr lang="el-GR" altLang="el-GR" dirty="0"/>
              <a:t>των Δεδομένων (Data Obsession): ο αναλυτής θεωρεί ότι κάθε στοιχείο που έχει συλλεχθεί θα πρέπει να αξιοποιηθεί.</a:t>
            </a:r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Σπουδαιότητα </a:t>
            </a:r>
            <a:r>
              <a:rPr lang="el-GR" altLang="el-GR" dirty="0"/>
              <a:t>Δεδομένων (Data Glorification): ο αναλυτής θεωρεί ότι όλα τα στοιχεία είναι </a:t>
            </a:r>
            <a:r>
              <a:rPr lang="el-GR" altLang="el-GR" dirty="0" smtClean="0"/>
              <a:t>σημαντικά και </a:t>
            </a:r>
            <a:r>
              <a:rPr lang="el-GR" altLang="el-GR" dirty="0"/>
              <a:t>συμβάλλουν στη διαμόρφωση του προγράμματος βελτιστοποίησης των διαδικασιών και των εγγράφων.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3681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8/16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/>
              <a:t>Η ανάλυση της κάθε διαδικασίας, αλλά και του κάθε εγγράφου και στοιχείου θα πρέπει να γίνεται με μόνο ενδιαφέρον τη βελτίωση των διαδικασιών και των εγγράφων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/>
              <a:t>Το πρόγραμμα που θα δημιουργηθεί θα πρέπει να προτείνει πραγματικές αλλαγές και όχι αναφορές που δείχνουν καλές στα </a:t>
            </a:r>
            <a:r>
              <a:rPr lang="el-GR" altLang="el-GR" dirty="0" smtClean="0"/>
              <a:t>χαρτιά, αλλά </a:t>
            </a:r>
            <a:r>
              <a:rPr lang="el-GR" altLang="el-GR" dirty="0"/>
              <a:t>δε μπορούν να εφαρμοστούν.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673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9</a:t>
            </a:r>
            <a:r>
              <a:rPr lang="el-GR" sz="3300" b="0" dirty="0" smtClean="0">
                <a:solidFill>
                  <a:prstClr val="black"/>
                </a:solidFill>
              </a:rPr>
              <a:t>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b="1" dirty="0"/>
              <a:t>Μερικές σκέψεις σχετικά με την Ανάλυση:</a:t>
            </a:r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Ποια </a:t>
            </a:r>
            <a:r>
              <a:rPr lang="el-GR" altLang="el-GR" dirty="0"/>
              <a:t>έγγραφα είναι περιττά και δε χρειάζονται.</a:t>
            </a:r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Ποια </a:t>
            </a:r>
            <a:r>
              <a:rPr lang="el-GR" altLang="el-GR" dirty="0"/>
              <a:t>έγγραφα είναι ημι-ενεργά και μπορούν να εφαρμόσουν </a:t>
            </a:r>
            <a:r>
              <a:rPr lang="el-GR" altLang="el-GR" dirty="0" smtClean="0"/>
              <a:t>σε αυτά διαδικασίες </a:t>
            </a:r>
            <a:r>
              <a:rPr lang="el-GR" altLang="el-GR" dirty="0"/>
              <a:t>εκκαθάρισης.</a:t>
            </a:r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Ποια </a:t>
            </a:r>
            <a:r>
              <a:rPr lang="el-GR" altLang="el-GR" dirty="0"/>
              <a:t>έγγραφα παράγονται </a:t>
            </a:r>
            <a:r>
              <a:rPr lang="el-GR" altLang="el-GR" dirty="0" smtClean="0"/>
              <a:t>ή </a:t>
            </a:r>
            <a:r>
              <a:rPr lang="el-GR" altLang="el-GR" dirty="0"/>
              <a:t>διατηρούνται σε πολλαπλά αντίτυπα χωρίς να υπάρχει λόγος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78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10/16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b="1" dirty="0">
                <a:cs typeface="Times New Roman" pitchFamily="18" charset="0"/>
              </a:rPr>
              <a:t>Μερικές σκέψεις σχετικά με την </a:t>
            </a:r>
            <a:r>
              <a:rPr lang="el-GR" altLang="el-GR" b="1" dirty="0" smtClean="0">
                <a:cs typeface="Times New Roman" pitchFamily="18" charset="0"/>
              </a:rPr>
              <a:t>Ανάλυση </a:t>
            </a:r>
            <a:r>
              <a:rPr lang="el-GR" altLang="el-GR" dirty="0" smtClean="0">
                <a:cs typeface="Times New Roman" pitchFamily="18" charset="0"/>
              </a:rPr>
              <a:t>(συνέχεια)</a:t>
            </a:r>
            <a:r>
              <a:rPr lang="el-GR" altLang="el-GR" b="1" dirty="0" smtClean="0">
                <a:cs typeface="Times New Roman" pitchFamily="18" charset="0"/>
              </a:rPr>
              <a:t>:</a:t>
            </a:r>
            <a:endParaRPr lang="el-GR" altLang="el-GR" b="1" dirty="0">
              <a:cs typeface="Times New Roman" pitchFamily="18" charset="0"/>
            </a:endParaRPr>
          </a:p>
          <a:p>
            <a:pPr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 smtClean="0">
                <a:cs typeface="Times New Roman" pitchFamily="18" charset="0"/>
              </a:rPr>
              <a:t>Ποια </a:t>
            </a:r>
            <a:r>
              <a:rPr lang="el-GR" altLang="el-GR" dirty="0">
                <a:cs typeface="Times New Roman" pitchFamily="18" charset="0"/>
              </a:rPr>
              <a:t>έγγραφα είναι σημαντικά και θα πρέπει να εφαρμοστούν </a:t>
            </a:r>
            <a:r>
              <a:rPr lang="el-GR" altLang="el-GR" dirty="0"/>
              <a:t>αποτελεσματικότερες διαδικασίες διαχείρισης και φύλαξης.</a:t>
            </a:r>
          </a:p>
          <a:p>
            <a:pPr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 smtClean="0">
                <a:cs typeface="Times New Roman" pitchFamily="18" charset="0"/>
              </a:rPr>
              <a:t>Ποια </a:t>
            </a:r>
            <a:r>
              <a:rPr lang="el-GR" altLang="el-GR" dirty="0">
                <a:cs typeface="Times New Roman" pitchFamily="18" charset="0"/>
              </a:rPr>
              <a:t>έγγραφα έχουν αρχειακή αξία και άρα πρέπει να διατηρηθούν </a:t>
            </a:r>
            <a:r>
              <a:rPr lang="el-GR" altLang="el-GR" dirty="0"/>
              <a:t>στο διηνεκές.</a:t>
            </a:r>
          </a:p>
          <a:p>
            <a:pPr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 smtClean="0">
                <a:cs typeface="Times New Roman" pitchFamily="18" charset="0"/>
              </a:rPr>
              <a:t>Ποια η </a:t>
            </a:r>
            <a:r>
              <a:rPr lang="el-GR" altLang="el-GR" dirty="0">
                <a:cs typeface="Times New Roman" pitchFamily="18" charset="0"/>
              </a:rPr>
              <a:t>διαδικασία αρχειοθέτησης και φύλαξης του τρέχοντος αρχείου </a:t>
            </a:r>
            <a:r>
              <a:rPr lang="el-GR" altLang="el-GR" dirty="0"/>
              <a:t>και πως μπορεί να βελτιωθεί.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7394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11/16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Η Οργάνωση των στοιχείων προς ανάλυση είναι επίσης μια απαραίτητη και εξαιρετικά σημαντική εργασία για την επιτυχή έκβαση του σταδίου.</a:t>
            </a:r>
          </a:p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Συνήθως, τα στοιχεία οργανώνονται με βάση το οργανόγραμμα και μετά τις συγκεκριμένες διαδικασίες και τα έγγραφα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Εν συνεχεία, εντοπίζονται τα σημεία εκείνα στα οποία υπάρχει αλληλεπίδραση μεταξύ των διευθύνσεων ή των τμημάτων ή και των θέσεων εργασίας μέσα στον οργανισμό.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3585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12/16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91264" cy="496855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Η οργάνωση των στοιχείων καθορίζεται από την ίδια τη δομή των οργανισμών, από τις διαδικασίες που τηρούνται και από τα έγγραφα που διαχειρίζονται.</a:t>
            </a:r>
          </a:p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Η συλλογή τους συμπίπτει και με την οργάνωση του Οργανισμού και τη σειρά διεξαγωγής των επιμέρους διαδικασιών. Για αυτό το </a:t>
            </a:r>
            <a:r>
              <a:rPr lang="el-GR" altLang="el-GR" dirty="0" smtClean="0"/>
              <a:t>λόγο, </a:t>
            </a:r>
            <a:r>
              <a:rPr lang="el-GR" altLang="el-GR" dirty="0"/>
              <a:t>τα στοιχεία για τα έγγραφα και τις διαδικασίες που συλλέγονται κάθε φορά από ένα τμήμα ή διεύθυνση ή για μία </a:t>
            </a:r>
            <a:r>
              <a:rPr lang="el-GR" altLang="el-GR" dirty="0" smtClean="0"/>
              <a:t>διαδικασία, </a:t>
            </a:r>
            <a:r>
              <a:rPr lang="el-GR" altLang="el-GR" dirty="0"/>
              <a:t>θα πρέπει να διατηρούνται ως σώμα.</a:t>
            </a:r>
          </a:p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Με αυτό τον </a:t>
            </a:r>
            <a:r>
              <a:rPr lang="el-GR" altLang="el-GR" dirty="0" smtClean="0"/>
              <a:t>τρόπο, διευκολύνεται </a:t>
            </a:r>
            <a:r>
              <a:rPr lang="el-GR" altLang="el-GR" dirty="0"/>
              <a:t>η οργάνωση και η μετέπειτα ανάλυσή 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16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13/16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507288" cy="4968552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Τα στοιχεία θα πρέπει να αναδομηθούν ώστε να αναπαραστήσουν το οργανόγραμμα του Οργανισμού, </a:t>
            </a:r>
            <a:r>
              <a:rPr lang="el-GR" altLang="el-GR" dirty="0" smtClean="0"/>
              <a:t>και τις </a:t>
            </a:r>
            <a:r>
              <a:rPr lang="el-GR" altLang="el-GR" dirty="0"/>
              <a:t>διαδικασίες που διεκπεραιώνει καθημερινά. Παράλληλα, θα πρέπει να συνδυαστούν με τα έγγραφα που παράγονται ή διαχειρίζονται στο πλαίσιο της κάθε διαδικασίες και της κάθε επιμέρους φάσης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Αυτό το στάδιο προϋποθέτει ότι ο αναλυτής έχει:</a:t>
            </a:r>
          </a:p>
          <a:p>
            <a:pPr marL="457200" indent="-457200">
              <a:buFont typeface="+mj-lt"/>
              <a:buAutoNum type="arabicPeriod"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 smtClean="0"/>
              <a:t>Συγκεντρώσει </a:t>
            </a:r>
            <a:r>
              <a:rPr lang="el-GR" altLang="el-GR" dirty="0"/>
              <a:t>όλη την απαραίτητη πληροφορία και</a:t>
            </a:r>
          </a:p>
          <a:p>
            <a:pPr marL="457200" indent="-457200">
              <a:buFont typeface="+mj-lt"/>
              <a:buAutoNum type="arabicPeriod"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 smtClean="0"/>
              <a:t>Έχει </a:t>
            </a:r>
            <a:r>
              <a:rPr lang="el-GR" altLang="el-GR" dirty="0"/>
              <a:t>μια πολύ καλή κατανόηση και εικόνα του τρόπου δουλειάς </a:t>
            </a:r>
            <a:r>
              <a:rPr lang="el-GR" altLang="el-GR" dirty="0" smtClean="0"/>
              <a:t>της </a:t>
            </a:r>
            <a:r>
              <a:rPr lang="el-GR" altLang="el-GR" dirty="0"/>
              <a:t>κάθε θέσης εργασίας που λαμβάνει μέρος στη κάθε φάση των διαδικασιών.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4250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14/16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 smtClean="0"/>
              <a:t>Η Εικόνα </a:t>
            </a:r>
            <a:r>
              <a:rPr lang="el-GR" altLang="el-GR" dirty="0"/>
              <a:t>που </a:t>
            </a:r>
            <a:r>
              <a:rPr lang="el-GR" altLang="el-GR" dirty="0" smtClean="0"/>
              <a:t>ο αναλυτής </a:t>
            </a:r>
            <a:r>
              <a:rPr lang="el-GR" altLang="el-GR" dirty="0"/>
              <a:t>έχει εξασφαλίσει από τα προηγούμενα δύο στάδια της προετοιμασίας και της συλλογής στοιχείων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0" indent="0">
              <a:spcBef>
                <a:spcPts val="1800"/>
              </a:spcBef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Ο αναλυτής αναπαριστά τις διαδικασίες και τις συνδέει με τα έγγραφα προκειμένου να εντοπίσει τα σημεία εκείνα τα οποία είναι προβληματικά ή περιττά. Με τον εντοπισμό αυτών, ο αναλυτής μπορεί να προτείνει λύσεις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0" indent="0">
              <a:spcBef>
                <a:spcPts val="1800"/>
              </a:spcBef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Οι προτάσεις του θα πρέπει να είναι εφαρμόσιμες σε πραγματικό επίπεδο και όχι ιδεατές.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8635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15/16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/>
              <a:t>Οι προτάσεις αυτές θα οδηγήσουν και στη διαμόρφωση και καινούργιων εγγράφων ή στην τυποποίηση πεδίων των υπαρχόντων ή στην ενσωμάτωση και αυτόματη παραγωγή ή διαχείριση αυτών από ένα ηλεκτρονικό σύστημα</a:t>
            </a:r>
            <a:r>
              <a:rPr lang="el-GR" altLang="el-GR" sz="2300" dirty="0" smtClean="0"/>
              <a:t>.</a:t>
            </a:r>
            <a:endParaRPr lang="el-GR" altLang="el-GR" sz="2300" dirty="0"/>
          </a:p>
          <a:p>
            <a:pPr marL="0" indent="0">
              <a:spcBef>
                <a:spcPts val="1800"/>
              </a:spcBef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/>
              <a:t>Κάθε διαδικασία εξετάζεται ξεχωριστά και έπειτα σε συνάρτηση με τις διαδικασίες </a:t>
            </a:r>
            <a:r>
              <a:rPr lang="el-GR" altLang="el-GR" sz="2300" dirty="0" smtClean="0"/>
              <a:t>με τις οποίες </a:t>
            </a:r>
            <a:r>
              <a:rPr lang="el-GR" altLang="el-GR" sz="2300" dirty="0"/>
              <a:t>αλληλεπιδρά. Περιορισμοί καταγράφονται και ενσωματώνονται στις βελτιωμένες διαδικασίες, αλλά και στα τυποποιημένα έγγραφα.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419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16/16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7780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/>
              <a:t>Οι αλλαγές που προτείνονται πέρα του ότι θα πρέπει να είναι </a:t>
            </a:r>
            <a:r>
              <a:rPr lang="el-GR" altLang="el-GR" sz="2300" dirty="0" smtClean="0"/>
              <a:t>υλοποιήσιμες, </a:t>
            </a:r>
            <a:r>
              <a:rPr lang="el-GR" altLang="el-GR" sz="2300" dirty="0"/>
              <a:t>θα πρέπει να λαμβάνουν υπόψη και τους εξής περιορισμούς:</a:t>
            </a:r>
          </a:p>
          <a:p>
            <a:pPr>
              <a:tabLst>
                <a:tab pos="17780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 smtClean="0"/>
              <a:t>Κόστος, </a:t>
            </a:r>
            <a:r>
              <a:rPr lang="el-GR" altLang="el-GR" sz="2300" dirty="0"/>
              <a:t>το πιθανό κόστος για την ενσωμάτωσή τους στο </a:t>
            </a:r>
            <a:r>
              <a:rPr lang="el-GR" altLang="el-GR" sz="2300" dirty="0" smtClean="0"/>
              <a:t>υπάρχον </a:t>
            </a:r>
            <a:r>
              <a:rPr lang="el-GR" altLang="el-GR" sz="2300" dirty="0"/>
              <a:t>σύστημα ή η δημιουργία ενός νέου.</a:t>
            </a:r>
          </a:p>
          <a:p>
            <a:pPr>
              <a:tabLst>
                <a:tab pos="17780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 smtClean="0"/>
              <a:t>Χρόνος, </a:t>
            </a:r>
            <a:r>
              <a:rPr lang="el-GR" altLang="el-GR" sz="2300" dirty="0"/>
              <a:t>το αναγκαίο χρονικό διάστημα ενσωμάτωσης των αλλαγών.</a:t>
            </a:r>
          </a:p>
          <a:p>
            <a:pPr>
              <a:tabLst>
                <a:tab pos="17780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 smtClean="0"/>
              <a:t>Προσωπικό, </a:t>
            </a:r>
            <a:r>
              <a:rPr lang="el-GR" altLang="el-GR" sz="2300" dirty="0"/>
              <a:t>αρνητικό κλίμα από πλευράς προσωπικού.</a:t>
            </a:r>
          </a:p>
          <a:p>
            <a:pPr>
              <a:tabLst>
                <a:tab pos="17780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 smtClean="0"/>
              <a:t>Νομικοί περιορισμοί.</a:t>
            </a:r>
            <a:endParaRPr lang="el-GR" altLang="el-GR" sz="23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2498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altLang="el-GR" dirty="0" smtClean="0"/>
              <a:t>Περιεχόμενα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9156">
              <a:spcBef>
                <a:spcPts val="1800"/>
              </a:spcBef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Διαδικασία Ενσωμάτωσης </a:t>
            </a:r>
            <a:r>
              <a:rPr lang="el-GR" altLang="en-US" dirty="0" smtClean="0"/>
              <a:t>“</a:t>
            </a:r>
            <a:r>
              <a:rPr lang="el-GR" altLang="el-GR" dirty="0" smtClean="0"/>
              <a:t>Διαχείρισης Εγγράφων</a:t>
            </a:r>
            <a:r>
              <a:rPr lang="el-GR" altLang="en-US" dirty="0" smtClean="0"/>
              <a:t>”.</a:t>
            </a:r>
            <a:endParaRPr lang="el-GR" altLang="el-GR" dirty="0" smtClean="0"/>
          </a:p>
          <a:p>
            <a:pPr marL="389156">
              <a:spcBef>
                <a:spcPts val="1800"/>
              </a:spcBef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Επιμέρους Στάδια.</a:t>
            </a:r>
          </a:p>
          <a:p>
            <a:pPr marL="389156">
              <a:spcBef>
                <a:spcPts val="1800"/>
              </a:spcBef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Επιμέρους Εργαλεία.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2291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Bantin, P.C. (2008). </a:t>
            </a:r>
            <a:r>
              <a:rPr lang="en-US" i="1" dirty="0"/>
              <a:t>Understanding data and information systems for recordkeeping</a:t>
            </a:r>
            <a:r>
              <a:rPr lang="en-US" dirty="0"/>
              <a:t>. London: Neal- Schuman.</a:t>
            </a:r>
          </a:p>
          <a:p>
            <a:r>
              <a:rPr lang="en-US" dirty="0"/>
              <a:t>Cox, R.J. (2001). </a:t>
            </a:r>
            <a:r>
              <a:rPr lang="en-US" i="1" dirty="0"/>
              <a:t>Managing records as evidence and information</a:t>
            </a:r>
            <a:r>
              <a:rPr lang="en-US" dirty="0"/>
              <a:t>. US: Greenwood.</a:t>
            </a:r>
          </a:p>
          <a:p>
            <a:r>
              <a:rPr lang="en-US" dirty="0"/>
              <a:t>Hare, C. and McLeod, J. (2004). </a:t>
            </a:r>
            <a:r>
              <a:rPr lang="en-US" i="1" dirty="0"/>
              <a:t>How to manage records in the e-environment</a:t>
            </a:r>
            <a:r>
              <a:rPr lang="en-US" dirty="0"/>
              <a:t>. London: Routledge.</a:t>
            </a:r>
          </a:p>
          <a:p>
            <a:r>
              <a:rPr lang="en-US" dirty="0"/>
              <a:t>Penn, I.A., Pennix, G.B. and Coulson, J. (1996). </a:t>
            </a:r>
            <a:r>
              <a:rPr lang="en-US" i="1" dirty="0"/>
              <a:t>Records management handbook</a:t>
            </a:r>
            <a:r>
              <a:rPr lang="en-US" dirty="0"/>
              <a:t>. Cambridge: Gower.</a:t>
            </a:r>
            <a:endParaRPr lang="el-GR" dirty="0"/>
          </a:p>
          <a:p>
            <a:r>
              <a:rPr lang="en-US" dirty="0"/>
              <a:t>Read, J. and Ginn, M.L. (2008). </a:t>
            </a:r>
            <a:r>
              <a:rPr lang="en-US" i="1" dirty="0"/>
              <a:t>Records Management</a:t>
            </a:r>
            <a:r>
              <a:rPr lang="en-US" dirty="0"/>
              <a:t>. US: South Western Cengage Learning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33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826369"/>
            <a:ext cx="5828703" cy="873332"/>
            <a:chOff x="1767633" y="5826369"/>
            <a:chExt cx="5828703" cy="8733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03" b="-1"/>
            <a:stretch/>
          </p:blipFill>
          <p:spPr bwMode="auto">
            <a:xfrm>
              <a:off x="3923928" y="5826369"/>
              <a:ext cx="3672408" cy="87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02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4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Βασιλακάκου 2014. Ευγενία Βασιλακάκου. «Διαχείριση αρχειακών </a:t>
            </a:r>
            <a:r>
              <a:rPr lang="el-GR" sz="2000" dirty="0" smtClean="0"/>
              <a:t>εγγράφων (Θ).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 smtClean="0"/>
              <a:t> Ανάλυση έργου».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168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7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121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Διαδικασία ενσωμάτωσης αρχών </a:t>
            </a:r>
            <a:r>
              <a:rPr lang="el-GR" sz="3300" b="0" dirty="0"/>
              <a:t>(</a:t>
            </a:r>
            <a:r>
              <a:rPr lang="el-GR" sz="3300" b="0" dirty="0" smtClean="0"/>
              <a:t>Διαχείρισης εγγράφων)</a:t>
            </a:r>
            <a:endParaRPr lang="el-GR" sz="3300" b="0" dirty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810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 smtClean="0"/>
              <a:t>Η διαδικασία αυτή περιλαμβάνει πέντε (5) στάδια, αλλά και επιμέρους εργαλεία.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Συγκεκριμένα τα στάδια αυτά είναι: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1. Προετοιμασία/ Προπαρασκευή (Project Preparation)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2. Διαχείριση Έργου (Project Management)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3. Συλλογής Στοιχείων (Data Collection)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b="1" dirty="0" smtClean="0"/>
              <a:t>4. Ανάλυση Έργου (Project Analysis)</a:t>
            </a:r>
          </a:p>
          <a:p>
            <a:pPr indent="-30528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5. Αξιολόγηση και Εφαρμογή Έργου (Project Evaluation and Implementation)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889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</a:t>
            </a:r>
            <a:r>
              <a:rPr lang="el-GR" dirty="0" smtClean="0"/>
              <a:t>Έργου</a:t>
            </a:r>
            <a:br>
              <a:rPr lang="el-GR" dirty="0" smtClean="0"/>
            </a:br>
            <a:r>
              <a:rPr lang="el-GR" sz="3300" b="0" dirty="0" smtClean="0"/>
              <a:t>(</a:t>
            </a:r>
            <a:r>
              <a:rPr lang="en-US" sz="3300" b="0" dirty="0"/>
              <a:t>Project Analysis</a:t>
            </a:r>
            <a:r>
              <a:rPr lang="en-US" sz="3300" b="0" dirty="0" smtClean="0"/>
              <a:t>)</a:t>
            </a:r>
            <a:r>
              <a:rPr lang="el-GR" sz="3300" b="0" dirty="0" smtClean="0"/>
              <a:t> 1/16</a:t>
            </a:r>
            <a:endParaRPr lang="el-GR" sz="3300" b="0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200" dirty="0"/>
              <a:t>Η ανάλυση των στοιχείων ξεκινά ταυτόχρονα με τη συλλογή στοιχείων. Ο αναλυτής δε θα πρέπει να περιμένει να συγκεντρώσει όλο το υλικό πριν να ξεκινήσει να το αναλύει. </a:t>
            </a:r>
          </a:p>
          <a:p>
            <a:pPr marL="0" indent="0">
              <a:spcBef>
                <a:spcPts val="1000"/>
              </a:spcBef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200" dirty="0"/>
              <a:t>Η ανάλυση των στοιχείων πρέπει να πραγματοποιείται ταυτόχρονα με τη συλλογή στοιχείων κυρίως για τους εξής λόγους:</a:t>
            </a:r>
          </a:p>
          <a:p>
            <a:pPr>
              <a:spcBef>
                <a:spcPts val="1000"/>
              </a:spcBef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200" dirty="0" smtClean="0"/>
              <a:t>Για </a:t>
            </a:r>
            <a:r>
              <a:rPr lang="el-GR" altLang="el-GR" sz="2200" dirty="0"/>
              <a:t>να είναι σίγουρος ότι συγκεντρώνει την απαραίτητη πληροφορία.</a:t>
            </a:r>
          </a:p>
          <a:p>
            <a:pPr>
              <a:spcBef>
                <a:spcPts val="1000"/>
              </a:spcBef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200" dirty="0" smtClean="0"/>
              <a:t>Για </a:t>
            </a:r>
            <a:r>
              <a:rPr lang="el-GR" altLang="el-GR" sz="2200" dirty="0"/>
              <a:t>να μπορεί να κατευθύνει καλύτερα τη συλλογή δεδομένων.</a:t>
            </a:r>
          </a:p>
          <a:p>
            <a:pPr>
              <a:spcBef>
                <a:spcPts val="1000"/>
              </a:spcBef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200" dirty="0" smtClean="0"/>
              <a:t>Για να επιλέξει από ποιες ακόμα πηγές θα συγκεντρώσει υλικό.</a:t>
            </a:r>
          </a:p>
          <a:p>
            <a:pPr>
              <a:spcBef>
                <a:spcPts val="1000"/>
              </a:spcBef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200" dirty="0" smtClean="0"/>
              <a:t>Για να επιβεβαιώσει τους αρχικούς στόχους, αλλά και τις ελλείψεις που θα πρέπει να αντιμετωπιστούν. </a:t>
            </a:r>
            <a:endParaRPr lang="el-GR" alt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2439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2/16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/>
              <a:t>Η κύρια ανάλυση των στοιχείων θα ξεκινήσει μετά την ολοκλήρωση του πρώτου σταδίου συλλογής δεδομένων. Σε πολλά έργα, το στάδιο της συλλογής και αντίστοιχα ανάλυσης χωρίζεται σε δύο μέρη. </a:t>
            </a:r>
          </a:p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b="1" dirty="0"/>
              <a:t>Συγκεκριμένα:</a:t>
            </a:r>
          </a:p>
          <a:p>
            <a:pPr>
              <a:buFont typeface="Courier New" panose="02070309020205020404" pitchFamily="49" charset="0"/>
              <a:buChar char="o"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/>
              <a:t>Α' μέρος Συλλογή: αρχική συλλογή </a:t>
            </a:r>
            <a:r>
              <a:rPr lang="el-GR" altLang="el-GR" sz="2300" dirty="0" smtClean="0"/>
              <a:t>στοιχείων.</a:t>
            </a:r>
            <a:endParaRPr lang="el-GR" altLang="el-GR" sz="2300" dirty="0"/>
          </a:p>
          <a:p>
            <a:pPr>
              <a:buFont typeface="Courier New" panose="02070309020205020404" pitchFamily="49" charset="0"/>
              <a:buChar char="o"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/>
              <a:t>Α' μέρος Ανάλυσης: αρχική ανάλυση των στοιχείων.</a:t>
            </a:r>
          </a:p>
          <a:p>
            <a:pPr>
              <a:buFont typeface="Courier New" panose="02070309020205020404" pitchFamily="49" charset="0"/>
              <a:buChar char="o"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/>
              <a:t>Β' μέρος Συλλογή: συλλογή επιπρόσθετων στοιχείων για ειδικότερες περιοχές ενδιαφέροντος.</a:t>
            </a:r>
          </a:p>
          <a:p>
            <a:pPr>
              <a:buFont typeface="Courier New" panose="02070309020205020404" pitchFamily="49" charset="0"/>
              <a:buChar char="o"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sz="2300" dirty="0"/>
              <a:t>Β' μέρος Ανάλυση: επιπρόσθετη ανάλυση των στοιχείων </a:t>
            </a:r>
            <a:r>
              <a:rPr lang="el-GR" altLang="el-GR" sz="2300" dirty="0" smtClean="0"/>
              <a:t>με </a:t>
            </a:r>
            <a:r>
              <a:rPr lang="el-GR" altLang="el-GR" sz="2300" dirty="0"/>
              <a:t>βάση αυτά που συγκεντρώθηκαν.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7243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3/16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 smtClean="0"/>
              <a:t>Το </a:t>
            </a:r>
            <a:r>
              <a:rPr lang="el-GR" altLang="el-GR" dirty="0"/>
              <a:t>κύριο μέρος της ανάλυσης ξεκινά μετά και τη συμπληρωματική συλλογή στοιχείων κατά το δεύτερο μέρος του αντίστοιχου σταδίου.</a:t>
            </a:r>
          </a:p>
          <a:p>
            <a:pPr marL="0" indent="0">
              <a:buNone/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/>
              <a:t>Βασική αρχή κατά την ανάλυση των δεδομένων είναι η ανάπτυξη ενός προγράμματος που πραγματικά θα προτείνει τρόπους και μεθόδους βελτίωσης των διαδικασιών και τυποποίησης των εγγράφων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2963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4/16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>
                <a:cs typeface="Times New Roman" pitchFamily="18" charset="0"/>
              </a:rPr>
              <a:t>Ταυτόχρονα</a:t>
            </a:r>
            <a:r>
              <a:rPr lang="el-GR" altLang="el-GR" dirty="0">
                <a:cs typeface="Times New Roman" pitchFamily="18" charset="0"/>
              </a:rPr>
              <a:t>, θα στοχεύει στην επίλυση των προβλημάτων των </a:t>
            </a:r>
            <a:r>
              <a:rPr lang="el-GR" altLang="el-GR" dirty="0"/>
              <a:t>υπαλλήλων στη καθημερινή διεκπεραίωση των εργασιών τους σε περίπτωση που συνάδει με τη πραγματική βελτίωση των διαδικασιών.</a:t>
            </a:r>
          </a:p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>
                <a:cs typeface="Times New Roman" pitchFamily="18" charset="0"/>
              </a:rPr>
              <a:t>Το πρόγραμμα που θα προκύψει θα πρέπει να προτείνει πραγματικές </a:t>
            </a:r>
            <a:r>
              <a:rPr lang="el-GR" altLang="el-GR" dirty="0"/>
              <a:t>και υλοποιήσιμες λύσεις. Προτάσεις που μπορούν να εφαρμοστούν και να επιτύχουν τη βελτίωση των διαδικασιών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4368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</a:t>
            </a:r>
            <a:r>
              <a:rPr lang="el-GR" sz="3300" b="0" dirty="0" smtClean="0">
                <a:solidFill>
                  <a:prstClr val="black"/>
                </a:solidFill>
              </a:rPr>
              <a:t>5/16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b="1" dirty="0"/>
              <a:t>Καλές Πρακτικές</a:t>
            </a:r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Προσδιορισμός </a:t>
            </a:r>
            <a:r>
              <a:rPr lang="el-GR" altLang="el-GR" dirty="0"/>
              <a:t>του σκοπού της ανάλυσης.</a:t>
            </a:r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/>
              <a:t>Εξέταση </a:t>
            </a:r>
            <a:r>
              <a:rPr lang="el-GR" altLang="el-GR" dirty="0"/>
              <a:t>όλων των τρόπων επεξεργασίας των στοιχείων.</a:t>
            </a:r>
          </a:p>
          <a:p>
            <a:pPr>
              <a:tabLst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l-GR" altLang="el-GR" dirty="0" smtClean="0"/>
              <a:t>Προσδιορισμός </a:t>
            </a:r>
            <a:r>
              <a:rPr lang="el-GR" altLang="el-GR" dirty="0"/>
              <a:t>των προβλημάτων και των δυσλειτουργιών στην υπάρχουσα διεξαγωγή των καθημερινών εργασιών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3994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dirty="0">
                <a:solidFill>
                  <a:prstClr val="black"/>
                </a:solidFill>
              </a:rPr>
              <a:t>Ανάλυση Έργου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300" b="0" dirty="0">
                <a:solidFill>
                  <a:prstClr val="black"/>
                </a:solidFill>
              </a:rPr>
              <a:t>(</a:t>
            </a:r>
            <a:r>
              <a:rPr lang="en-US" sz="3300" b="0" dirty="0">
                <a:solidFill>
                  <a:prstClr val="black"/>
                </a:solidFill>
              </a:rPr>
              <a:t>Project Analysis)</a:t>
            </a:r>
            <a:r>
              <a:rPr lang="el-GR" sz="3300" b="0" dirty="0">
                <a:solidFill>
                  <a:prstClr val="black"/>
                </a:solidFill>
              </a:rPr>
              <a:t> 6</a:t>
            </a:r>
            <a:r>
              <a:rPr lang="el-GR" sz="3300" b="0" dirty="0" smtClean="0">
                <a:solidFill>
                  <a:prstClr val="black"/>
                </a:solidFill>
              </a:rPr>
              <a:t>/16</a:t>
            </a:r>
            <a:endParaRPr lang="el-GR" altLang="el-GR" sz="29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960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b="1" dirty="0">
                <a:cs typeface="Times New Roman" pitchFamily="18" charset="0"/>
              </a:rPr>
              <a:t>Καλές </a:t>
            </a:r>
            <a:r>
              <a:rPr lang="el-GR" altLang="el-GR" b="1" dirty="0" smtClean="0">
                <a:cs typeface="Times New Roman" pitchFamily="18" charset="0"/>
              </a:rPr>
              <a:t>Πρακτικές</a:t>
            </a:r>
            <a:r>
              <a:rPr lang="el-GR" altLang="el-GR" dirty="0" smtClean="0">
                <a:cs typeface="Times New Roman" pitchFamily="18" charset="0"/>
              </a:rPr>
              <a:t> (συνέχεια)</a:t>
            </a:r>
            <a:endParaRPr lang="el-GR" altLang="el-GR" b="1" dirty="0">
              <a:cs typeface="Times New Roman" pitchFamily="18" charset="0"/>
            </a:endParaRPr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>
                <a:cs typeface="Times New Roman" pitchFamily="18" charset="0"/>
              </a:rPr>
              <a:t>Προσδιορισμός </a:t>
            </a:r>
            <a:r>
              <a:rPr lang="el-GR" altLang="el-GR" dirty="0">
                <a:cs typeface="Times New Roman" pitchFamily="18" charset="0"/>
              </a:rPr>
              <a:t>των διαδικασιών που πρέπει να αλλαχθούν, </a:t>
            </a:r>
            <a:r>
              <a:rPr lang="el-GR" altLang="el-GR" dirty="0"/>
              <a:t>βελτιωθούν οι επιμέρους εργασίες.</a:t>
            </a:r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>
                <a:cs typeface="Times New Roman" pitchFamily="18" charset="0"/>
              </a:rPr>
              <a:t>Εξέταση </a:t>
            </a:r>
            <a:r>
              <a:rPr lang="el-GR" altLang="el-GR" dirty="0">
                <a:cs typeface="Times New Roman" pitchFamily="18" charset="0"/>
              </a:rPr>
              <a:t>εναλλακτικών και πρόταση νέων διαδικασιών ή εργασιών </a:t>
            </a:r>
            <a:r>
              <a:rPr lang="el-GR" altLang="el-GR" dirty="0"/>
              <a:t>για την υλοποίηση των καθημερινών εργασιών.</a:t>
            </a:r>
          </a:p>
          <a:p>
            <a:pPr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altLang="el-GR" dirty="0" smtClean="0">
                <a:cs typeface="Times New Roman" pitchFamily="18" charset="0"/>
              </a:rPr>
              <a:t>Προσδιορισμός </a:t>
            </a:r>
            <a:r>
              <a:rPr lang="el-GR" altLang="el-GR" dirty="0">
                <a:cs typeface="Times New Roman" pitchFamily="18" charset="0"/>
              </a:rPr>
              <a:t>τυχών περιορισμών, αλλά και συγκεκριμένων </a:t>
            </a:r>
            <a:r>
              <a:rPr lang="el-GR" altLang="el-GR" dirty="0"/>
              <a:t>συνθηκών που πρέπει να ληφθούν </a:t>
            </a:r>
            <a:r>
              <a:rPr lang="el-GR" altLang="el-GR" dirty="0" smtClean="0"/>
              <a:t>υπόψη.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011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OC_template_2</Template>
  <TotalTime>63</TotalTime>
  <Words>1834</Words>
  <Application>Microsoft Office PowerPoint</Application>
  <PresentationFormat>Προβολή στην οθόνη (4:3)</PresentationFormat>
  <Paragraphs>193</Paragraphs>
  <Slides>27</Slides>
  <Notes>25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OC_template_2</vt:lpstr>
      <vt:lpstr>1_OC_template_updated</vt:lpstr>
      <vt:lpstr>OC_template_updated</vt:lpstr>
      <vt:lpstr>Διαχείριση αρχειακών εγγράφων </vt:lpstr>
      <vt:lpstr>Περιεχόμενα</vt:lpstr>
      <vt:lpstr>Διαδικασία ενσωμάτωσης αρχών (Διαχείρισης εγγράφων)</vt:lpstr>
      <vt:lpstr>Ανάλυση Έργου (Project Analysis) 1/16</vt:lpstr>
      <vt:lpstr>Ανάλυση Έργου (Project Analysis) 2/16</vt:lpstr>
      <vt:lpstr>Ανάλυση Έργου (Project Analysis) 3/16</vt:lpstr>
      <vt:lpstr>Ανάλυση Έργου (Project Analysis) 4/16</vt:lpstr>
      <vt:lpstr>Ανάλυση Έργου (Project Analysis) 5/16</vt:lpstr>
      <vt:lpstr>Ανάλυση Έργου (Project Analysis) 6/16</vt:lpstr>
      <vt:lpstr>Ανάλυση Έργου (Project Analysis) 7/16</vt:lpstr>
      <vt:lpstr>Ανάλυση Έργου (Project Analysis) 8/16</vt:lpstr>
      <vt:lpstr>Ανάλυση Έργου (Project Analysis) 9/16</vt:lpstr>
      <vt:lpstr>Ανάλυση Έργου (Project Analysis) 10/16</vt:lpstr>
      <vt:lpstr>Ανάλυση Έργου (Project Analysis) 11/16</vt:lpstr>
      <vt:lpstr>Ανάλυση Έργου (Project Analysis) 12/16</vt:lpstr>
      <vt:lpstr>Ανάλυση Έργου (Project Analysis) 13/16</vt:lpstr>
      <vt:lpstr>Ανάλυση Έργου (Project Analysis) 14/16</vt:lpstr>
      <vt:lpstr>Ανάλυση Έργου (Project Analysis) 15/16</vt:lpstr>
      <vt:lpstr>Ανάλυση Έργου (Project Analysis) 16/16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17</cp:revision>
  <dcterms:created xsi:type="dcterms:W3CDTF">2014-04-29T10:43:05Z</dcterms:created>
  <dcterms:modified xsi:type="dcterms:W3CDTF">2015-02-27T12:50:48Z</dcterms:modified>
</cp:coreProperties>
</file>