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7"/>
  </p:notesMasterIdLst>
  <p:handoutMasterIdLst>
    <p:handoutMasterId r:id="rId38"/>
  </p:handoutMasterIdLst>
  <p:sldIdLst>
    <p:sldId id="256" r:id="rId3"/>
    <p:sldId id="320" r:id="rId4"/>
    <p:sldId id="321" r:id="rId5"/>
    <p:sldId id="322" r:id="rId6"/>
    <p:sldId id="323" r:id="rId7"/>
    <p:sldId id="324" r:id="rId8"/>
    <p:sldId id="325" r:id="rId9"/>
    <p:sldId id="326" r:id="rId10"/>
    <p:sldId id="327" r:id="rId11"/>
    <p:sldId id="328" r:id="rId12"/>
    <p:sldId id="329" r:id="rId13"/>
    <p:sldId id="330" r:id="rId14"/>
    <p:sldId id="331" r:id="rId15"/>
    <p:sldId id="439" r:id="rId16"/>
    <p:sldId id="332" r:id="rId17"/>
    <p:sldId id="333" r:id="rId18"/>
    <p:sldId id="334" r:id="rId19"/>
    <p:sldId id="440" r:id="rId20"/>
    <p:sldId id="335" r:id="rId21"/>
    <p:sldId id="336" r:id="rId22"/>
    <p:sldId id="337" r:id="rId23"/>
    <p:sldId id="441" r:id="rId24"/>
    <p:sldId id="338" r:id="rId25"/>
    <p:sldId id="442" r:id="rId26"/>
    <p:sldId id="339" r:id="rId27"/>
    <p:sldId id="340" r:id="rId28"/>
    <p:sldId id="257" r:id="rId29"/>
    <p:sldId id="262" r:id="rId30"/>
    <p:sldId id="264" r:id="rId31"/>
    <p:sldId id="443" r:id="rId32"/>
    <p:sldId id="444" r:id="rId33"/>
    <p:sldId id="266" r:id="rId34"/>
    <p:sldId id="267"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701CF8A-7E80-4F73-A9CD-34515E3EA9CB}" type="slidenum">
              <a:rPr lang="en-US" altLang="el-GR" sz="1200" b="0">
                <a:solidFill>
                  <a:prstClr val="black"/>
                </a:solidFill>
              </a:rPr>
              <a:pPr eaLnBrk="1" hangingPunct="1"/>
              <a:t>9</a:t>
            </a:fld>
            <a:endParaRPr lang="en-US" altLang="el-GR" sz="1200" b="0">
              <a:solidFill>
                <a:prstClr val="black"/>
              </a:solidFill>
            </a:endParaRPr>
          </a:p>
        </p:txBody>
      </p:sp>
      <p:sp>
        <p:nvSpPr>
          <p:cNvPr id="135170" name="Rectangle 2"/>
          <p:cNvSpPr>
            <a:spLocks noGrp="1" noRot="1" noChangeAspect="1" noChangeArrowheads="1" noTextEdit="1"/>
          </p:cNvSpPr>
          <p:nvPr>
            <p:ph type="sldImg"/>
          </p:nvPr>
        </p:nvSpPr>
        <p:spPr>
          <a:xfrm>
            <a:off x="993775" y="768350"/>
            <a:ext cx="5116513" cy="3836988"/>
          </a:xfrm>
          <a:ln/>
        </p:spPr>
      </p:sp>
      <p:sp>
        <p:nvSpPr>
          <p:cNvPr id="13517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4B86302-0CC8-469B-9DF3-0CC7259A0EE6}" type="slidenum">
              <a:rPr lang="en-US" altLang="el-GR" sz="1200" b="0">
                <a:solidFill>
                  <a:prstClr val="black"/>
                </a:solidFill>
              </a:rPr>
              <a:pPr eaLnBrk="1" hangingPunct="1"/>
              <a:t>10</a:t>
            </a:fld>
            <a:endParaRPr lang="en-US" altLang="el-GR" sz="1200" b="0">
              <a:solidFill>
                <a:prstClr val="black"/>
              </a:solidFill>
            </a:endParaRPr>
          </a:p>
        </p:txBody>
      </p:sp>
      <p:sp>
        <p:nvSpPr>
          <p:cNvPr id="137218" name="Rectangle 2"/>
          <p:cNvSpPr>
            <a:spLocks noGrp="1" noRot="1" noChangeAspect="1" noChangeArrowheads="1" noTextEdit="1"/>
          </p:cNvSpPr>
          <p:nvPr>
            <p:ph type="sldImg"/>
          </p:nvPr>
        </p:nvSpPr>
        <p:spPr>
          <a:xfrm>
            <a:off x="993775" y="768350"/>
            <a:ext cx="5116513" cy="3836988"/>
          </a:xfrm>
          <a:ln/>
        </p:spPr>
      </p:sp>
      <p:sp>
        <p:nvSpPr>
          <p:cNvPr id="13721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3FD8A42-988D-487F-9430-886DC46DC3F6}" type="slidenum">
              <a:rPr lang="en-US" altLang="el-GR" sz="1200" b="0">
                <a:solidFill>
                  <a:prstClr val="black"/>
                </a:solidFill>
              </a:rPr>
              <a:pPr eaLnBrk="1" hangingPunct="1"/>
              <a:t>11</a:t>
            </a:fld>
            <a:endParaRPr lang="en-US" altLang="el-GR" sz="1200" b="0">
              <a:solidFill>
                <a:prstClr val="black"/>
              </a:solidFill>
            </a:endParaRPr>
          </a:p>
        </p:txBody>
      </p:sp>
      <p:sp>
        <p:nvSpPr>
          <p:cNvPr id="139266" name="Rectangle 2"/>
          <p:cNvSpPr>
            <a:spLocks noGrp="1" noRot="1" noChangeAspect="1" noChangeArrowheads="1" noTextEdit="1"/>
          </p:cNvSpPr>
          <p:nvPr>
            <p:ph type="sldImg"/>
          </p:nvPr>
        </p:nvSpPr>
        <p:spPr>
          <a:xfrm>
            <a:off x="993775" y="768350"/>
            <a:ext cx="5116513" cy="3836988"/>
          </a:xfrm>
          <a:ln/>
        </p:spPr>
      </p:sp>
      <p:sp>
        <p:nvSpPr>
          <p:cNvPr id="13926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A22469C-EA5D-4957-B7AA-B562C93E7D94}" type="slidenum">
              <a:rPr lang="en-US" altLang="el-GR" sz="1200" b="0">
                <a:solidFill>
                  <a:prstClr val="black"/>
                </a:solidFill>
              </a:rPr>
              <a:pPr eaLnBrk="1" hangingPunct="1"/>
              <a:t>12</a:t>
            </a:fld>
            <a:endParaRPr lang="en-US" altLang="el-GR" sz="1200" b="0">
              <a:solidFill>
                <a:prstClr val="black"/>
              </a:solidFill>
            </a:endParaRPr>
          </a:p>
        </p:txBody>
      </p:sp>
      <p:sp>
        <p:nvSpPr>
          <p:cNvPr id="141314" name="Rectangle 2"/>
          <p:cNvSpPr>
            <a:spLocks noGrp="1" noRot="1" noChangeAspect="1" noChangeArrowheads="1" noTextEdit="1"/>
          </p:cNvSpPr>
          <p:nvPr>
            <p:ph type="sldImg"/>
          </p:nvPr>
        </p:nvSpPr>
        <p:spPr>
          <a:xfrm>
            <a:off x="993775" y="768350"/>
            <a:ext cx="5116513" cy="3836988"/>
          </a:xfrm>
          <a:ln/>
        </p:spPr>
      </p:sp>
      <p:sp>
        <p:nvSpPr>
          <p:cNvPr id="14131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A22469C-EA5D-4957-B7AA-B562C93E7D94}" type="slidenum">
              <a:rPr lang="en-US" altLang="el-GR" sz="1200" b="0">
                <a:solidFill>
                  <a:prstClr val="black"/>
                </a:solidFill>
              </a:rPr>
              <a:pPr eaLnBrk="1" hangingPunct="1"/>
              <a:t>13</a:t>
            </a:fld>
            <a:endParaRPr lang="en-US" altLang="el-GR" sz="1200" b="0">
              <a:solidFill>
                <a:prstClr val="black"/>
              </a:solidFill>
            </a:endParaRPr>
          </a:p>
        </p:txBody>
      </p:sp>
      <p:sp>
        <p:nvSpPr>
          <p:cNvPr id="141314" name="Rectangle 2"/>
          <p:cNvSpPr>
            <a:spLocks noGrp="1" noRot="1" noChangeAspect="1" noChangeArrowheads="1" noTextEdit="1"/>
          </p:cNvSpPr>
          <p:nvPr>
            <p:ph type="sldImg"/>
          </p:nvPr>
        </p:nvSpPr>
        <p:spPr>
          <a:xfrm>
            <a:off x="993775" y="768350"/>
            <a:ext cx="5116513" cy="3836988"/>
          </a:xfrm>
          <a:ln/>
        </p:spPr>
      </p:sp>
      <p:sp>
        <p:nvSpPr>
          <p:cNvPr id="14131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122DC09-CD89-41EE-9A93-09134BC566C4}" type="slidenum">
              <a:rPr lang="en-US" altLang="el-GR" sz="1200" b="0">
                <a:solidFill>
                  <a:prstClr val="black"/>
                </a:solidFill>
              </a:rPr>
              <a:pPr eaLnBrk="1" hangingPunct="1"/>
              <a:t>14</a:t>
            </a:fld>
            <a:endParaRPr lang="en-US" altLang="el-GR" sz="1200" b="0">
              <a:solidFill>
                <a:prstClr val="black"/>
              </a:solidFill>
            </a:endParaRPr>
          </a:p>
        </p:txBody>
      </p:sp>
      <p:sp>
        <p:nvSpPr>
          <p:cNvPr id="143362" name="Rectangle 2"/>
          <p:cNvSpPr>
            <a:spLocks noGrp="1" noRot="1" noChangeAspect="1" noChangeArrowheads="1" noTextEdit="1"/>
          </p:cNvSpPr>
          <p:nvPr>
            <p:ph type="sldImg"/>
          </p:nvPr>
        </p:nvSpPr>
        <p:spPr>
          <a:xfrm>
            <a:off x="993775" y="768350"/>
            <a:ext cx="5116513" cy="3836988"/>
          </a:xfrm>
          <a:ln/>
        </p:spPr>
      </p:sp>
      <p:sp>
        <p:nvSpPr>
          <p:cNvPr id="14336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C711C13-7410-4B8C-8757-9AF8E237E51A}" type="slidenum">
              <a:rPr lang="en-US" altLang="el-GR" sz="1200" b="0">
                <a:solidFill>
                  <a:prstClr val="black"/>
                </a:solidFill>
              </a:rPr>
              <a:pPr eaLnBrk="1" hangingPunct="1"/>
              <a:t>15</a:t>
            </a:fld>
            <a:endParaRPr lang="en-US" altLang="el-GR" sz="1200" b="0">
              <a:solidFill>
                <a:prstClr val="black"/>
              </a:solidFill>
            </a:endParaRPr>
          </a:p>
        </p:txBody>
      </p:sp>
      <p:sp>
        <p:nvSpPr>
          <p:cNvPr id="145410" name="Rectangle 2"/>
          <p:cNvSpPr>
            <a:spLocks noGrp="1" noRot="1" noChangeAspect="1" noChangeArrowheads="1" noTextEdit="1"/>
          </p:cNvSpPr>
          <p:nvPr>
            <p:ph type="sldImg"/>
          </p:nvPr>
        </p:nvSpPr>
        <p:spPr>
          <a:xfrm>
            <a:off x="993775" y="768350"/>
            <a:ext cx="5116513" cy="3836988"/>
          </a:xfrm>
          <a:ln/>
        </p:spPr>
      </p:sp>
      <p:sp>
        <p:nvSpPr>
          <p:cNvPr id="14541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9567B89-2192-4340-BBC1-548AED79A21B}" type="slidenum">
              <a:rPr lang="en-US" altLang="el-GR" sz="1200" b="0">
                <a:solidFill>
                  <a:prstClr val="black"/>
                </a:solidFill>
              </a:rPr>
              <a:pPr eaLnBrk="1" hangingPunct="1"/>
              <a:t>16</a:t>
            </a:fld>
            <a:endParaRPr lang="en-US" altLang="el-GR" sz="1200" b="0">
              <a:solidFill>
                <a:prstClr val="black"/>
              </a:solidFill>
            </a:endParaRPr>
          </a:p>
        </p:txBody>
      </p:sp>
      <p:sp>
        <p:nvSpPr>
          <p:cNvPr id="147458" name="Rectangle 2"/>
          <p:cNvSpPr>
            <a:spLocks noGrp="1" noRot="1" noChangeAspect="1" noChangeArrowheads="1" noTextEdit="1"/>
          </p:cNvSpPr>
          <p:nvPr>
            <p:ph type="sldImg"/>
          </p:nvPr>
        </p:nvSpPr>
        <p:spPr>
          <a:xfrm>
            <a:off x="993775" y="768350"/>
            <a:ext cx="5116513" cy="3836988"/>
          </a:xfrm>
          <a:ln/>
        </p:spPr>
      </p:sp>
      <p:sp>
        <p:nvSpPr>
          <p:cNvPr id="1474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9567B89-2192-4340-BBC1-548AED79A21B}" type="slidenum">
              <a:rPr lang="en-US" altLang="el-GR" sz="1200" b="0">
                <a:solidFill>
                  <a:prstClr val="black"/>
                </a:solidFill>
              </a:rPr>
              <a:pPr eaLnBrk="1" hangingPunct="1"/>
              <a:t>17</a:t>
            </a:fld>
            <a:endParaRPr lang="en-US" altLang="el-GR" sz="1200" b="0">
              <a:solidFill>
                <a:prstClr val="black"/>
              </a:solidFill>
            </a:endParaRPr>
          </a:p>
        </p:txBody>
      </p:sp>
      <p:sp>
        <p:nvSpPr>
          <p:cNvPr id="147458" name="Rectangle 2"/>
          <p:cNvSpPr>
            <a:spLocks noGrp="1" noRot="1" noChangeAspect="1" noChangeArrowheads="1" noTextEdit="1"/>
          </p:cNvSpPr>
          <p:nvPr>
            <p:ph type="sldImg"/>
          </p:nvPr>
        </p:nvSpPr>
        <p:spPr>
          <a:xfrm>
            <a:off x="993775" y="768350"/>
            <a:ext cx="5116513" cy="3836988"/>
          </a:xfrm>
          <a:ln/>
        </p:spPr>
      </p:sp>
      <p:sp>
        <p:nvSpPr>
          <p:cNvPr id="1474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2709906-E6A6-4192-B8A1-FC21E4D0A419}" type="slidenum">
              <a:rPr lang="en-US" altLang="el-GR" sz="1200" b="0">
                <a:solidFill>
                  <a:prstClr val="black"/>
                </a:solidFill>
              </a:rPr>
              <a:pPr eaLnBrk="1" hangingPunct="1"/>
              <a:t>18</a:t>
            </a:fld>
            <a:endParaRPr lang="en-US" altLang="el-GR" sz="1200" b="0">
              <a:solidFill>
                <a:prstClr val="black"/>
              </a:solidFill>
            </a:endParaRPr>
          </a:p>
        </p:txBody>
      </p:sp>
      <p:sp>
        <p:nvSpPr>
          <p:cNvPr id="149506" name="Rectangle 2"/>
          <p:cNvSpPr>
            <a:spLocks noGrp="1" noRot="1" noChangeAspect="1" noChangeArrowheads="1" noTextEdit="1"/>
          </p:cNvSpPr>
          <p:nvPr>
            <p:ph type="sldImg"/>
          </p:nvPr>
        </p:nvSpPr>
        <p:spPr>
          <a:xfrm>
            <a:off x="993775" y="768350"/>
            <a:ext cx="5116513" cy="3836988"/>
          </a:xfrm>
          <a:ln/>
        </p:spPr>
      </p:sp>
      <p:sp>
        <p:nvSpPr>
          <p:cNvPr id="14950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D54DE91-D2E1-4FF1-8FFB-D17904F97393}" type="slidenum">
              <a:rPr lang="en-US" altLang="el-GR" sz="1200" b="0">
                <a:solidFill>
                  <a:prstClr val="black"/>
                </a:solidFill>
              </a:rPr>
              <a:pPr eaLnBrk="1" hangingPunct="1"/>
              <a:t>1</a:t>
            </a:fld>
            <a:endParaRPr lang="en-US" altLang="el-GR" sz="1200" b="0">
              <a:solidFill>
                <a:prstClr val="black"/>
              </a:solidFill>
            </a:endParaRPr>
          </a:p>
        </p:txBody>
      </p:sp>
      <p:sp>
        <p:nvSpPr>
          <p:cNvPr id="118786" name="Rectangle 2"/>
          <p:cNvSpPr>
            <a:spLocks noGrp="1" noRot="1" noChangeAspect="1" noChangeArrowheads="1" noTextEdit="1"/>
          </p:cNvSpPr>
          <p:nvPr>
            <p:ph type="sldImg"/>
          </p:nvPr>
        </p:nvSpPr>
        <p:spPr>
          <a:xfrm>
            <a:off x="993775" y="768350"/>
            <a:ext cx="5116513" cy="3836988"/>
          </a:xfrm>
          <a:ln/>
        </p:spPr>
      </p:sp>
      <p:sp>
        <p:nvSpPr>
          <p:cNvPr id="1187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A634DDA-1362-4560-9A4F-B17F7D7F29E5}" type="slidenum">
              <a:rPr lang="en-US" altLang="el-GR" sz="1200" b="0">
                <a:solidFill>
                  <a:prstClr val="black"/>
                </a:solidFill>
              </a:rPr>
              <a:pPr eaLnBrk="1" hangingPunct="1"/>
              <a:t>19</a:t>
            </a:fld>
            <a:endParaRPr lang="en-US" altLang="el-GR" sz="1200" b="0">
              <a:solidFill>
                <a:prstClr val="black"/>
              </a:solidFill>
            </a:endParaRPr>
          </a:p>
        </p:txBody>
      </p:sp>
      <p:sp>
        <p:nvSpPr>
          <p:cNvPr id="151554" name="Rectangle 2"/>
          <p:cNvSpPr>
            <a:spLocks noGrp="1" noRot="1" noChangeAspect="1" noChangeArrowheads="1" noTextEdit="1"/>
          </p:cNvSpPr>
          <p:nvPr>
            <p:ph type="sldImg"/>
          </p:nvPr>
        </p:nvSpPr>
        <p:spPr>
          <a:xfrm>
            <a:off x="993775" y="768350"/>
            <a:ext cx="5116513" cy="3836988"/>
          </a:xfrm>
          <a:ln/>
        </p:spPr>
      </p:sp>
      <p:sp>
        <p:nvSpPr>
          <p:cNvPr id="15155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D45AA8D-0194-4F45-830B-3E30045E7717}" type="slidenum">
              <a:rPr lang="en-US" altLang="el-GR" sz="1200" b="0">
                <a:solidFill>
                  <a:prstClr val="black"/>
                </a:solidFill>
              </a:rPr>
              <a:pPr eaLnBrk="1" hangingPunct="1"/>
              <a:t>20</a:t>
            </a:fld>
            <a:endParaRPr lang="en-US" altLang="el-GR" sz="1200" b="0">
              <a:solidFill>
                <a:prstClr val="black"/>
              </a:solidFill>
            </a:endParaRPr>
          </a:p>
        </p:txBody>
      </p:sp>
      <p:sp>
        <p:nvSpPr>
          <p:cNvPr id="153602" name="Rectangle 2"/>
          <p:cNvSpPr>
            <a:spLocks noGrp="1" noRot="1" noChangeAspect="1" noChangeArrowheads="1" noTextEdit="1"/>
          </p:cNvSpPr>
          <p:nvPr>
            <p:ph type="sldImg"/>
          </p:nvPr>
        </p:nvSpPr>
        <p:spPr>
          <a:xfrm>
            <a:off x="993775" y="768350"/>
            <a:ext cx="5116513" cy="3836988"/>
          </a:xfrm>
          <a:ln/>
        </p:spPr>
      </p:sp>
      <p:sp>
        <p:nvSpPr>
          <p:cNvPr id="15360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D45AA8D-0194-4F45-830B-3E30045E7717}" type="slidenum">
              <a:rPr lang="en-US" altLang="el-GR" sz="1200" b="0">
                <a:solidFill>
                  <a:prstClr val="black"/>
                </a:solidFill>
              </a:rPr>
              <a:pPr eaLnBrk="1" hangingPunct="1"/>
              <a:t>21</a:t>
            </a:fld>
            <a:endParaRPr lang="en-US" altLang="el-GR" sz="1200" b="0">
              <a:solidFill>
                <a:prstClr val="black"/>
              </a:solidFill>
            </a:endParaRPr>
          </a:p>
        </p:txBody>
      </p:sp>
      <p:sp>
        <p:nvSpPr>
          <p:cNvPr id="153602" name="Rectangle 2"/>
          <p:cNvSpPr>
            <a:spLocks noGrp="1" noRot="1" noChangeAspect="1" noChangeArrowheads="1" noTextEdit="1"/>
          </p:cNvSpPr>
          <p:nvPr>
            <p:ph type="sldImg"/>
          </p:nvPr>
        </p:nvSpPr>
        <p:spPr>
          <a:xfrm>
            <a:off x="993775" y="768350"/>
            <a:ext cx="5116513" cy="3836988"/>
          </a:xfrm>
          <a:ln/>
        </p:spPr>
      </p:sp>
      <p:sp>
        <p:nvSpPr>
          <p:cNvPr id="15360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1DB02AF-B0A0-4158-BC0E-7EB6BC67DFBE}" type="slidenum">
              <a:rPr lang="en-US" altLang="el-GR" sz="1200" b="0">
                <a:solidFill>
                  <a:prstClr val="black"/>
                </a:solidFill>
              </a:rPr>
              <a:pPr eaLnBrk="1" hangingPunct="1"/>
              <a:t>22</a:t>
            </a:fld>
            <a:endParaRPr lang="en-US" altLang="el-GR" sz="1200" b="0">
              <a:solidFill>
                <a:prstClr val="black"/>
              </a:solidFill>
            </a:endParaRPr>
          </a:p>
        </p:txBody>
      </p:sp>
      <p:sp>
        <p:nvSpPr>
          <p:cNvPr id="155650" name="Rectangle 2"/>
          <p:cNvSpPr>
            <a:spLocks noGrp="1" noRot="1" noChangeAspect="1" noChangeArrowheads="1" noTextEdit="1"/>
          </p:cNvSpPr>
          <p:nvPr>
            <p:ph type="sldImg"/>
          </p:nvPr>
        </p:nvSpPr>
        <p:spPr>
          <a:xfrm>
            <a:off x="993775" y="768350"/>
            <a:ext cx="5116513" cy="3836988"/>
          </a:xfrm>
          <a:ln/>
        </p:spPr>
      </p:sp>
      <p:sp>
        <p:nvSpPr>
          <p:cNvPr id="15565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1DB02AF-B0A0-4158-BC0E-7EB6BC67DFBE}" type="slidenum">
              <a:rPr lang="en-US" altLang="el-GR" sz="1200" b="0">
                <a:solidFill>
                  <a:prstClr val="black"/>
                </a:solidFill>
              </a:rPr>
              <a:pPr eaLnBrk="1" hangingPunct="1"/>
              <a:t>23</a:t>
            </a:fld>
            <a:endParaRPr lang="en-US" altLang="el-GR" sz="1200" b="0">
              <a:solidFill>
                <a:prstClr val="black"/>
              </a:solidFill>
            </a:endParaRPr>
          </a:p>
        </p:txBody>
      </p:sp>
      <p:sp>
        <p:nvSpPr>
          <p:cNvPr id="155650" name="Rectangle 2"/>
          <p:cNvSpPr>
            <a:spLocks noGrp="1" noRot="1" noChangeAspect="1" noChangeArrowheads="1" noTextEdit="1"/>
          </p:cNvSpPr>
          <p:nvPr>
            <p:ph type="sldImg"/>
          </p:nvPr>
        </p:nvSpPr>
        <p:spPr>
          <a:xfrm>
            <a:off x="993775" y="768350"/>
            <a:ext cx="5116513" cy="3836988"/>
          </a:xfrm>
          <a:ln/>
        </p:spPr>
      </p:sp>
      <p:sp>
        <p:nvSpPr>
          <p:cNvPr id="15565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74910E1-CA77-4D41-A1D1-0ACCE6DBDF1A}" type="slidenum">
              <a:rPr lang="en-US" altLang="el-GR" sz="1200" b="0">
                <a:solidFill>
                  <a:prstClr val="black"/>
                </a:solidFill>
              </a:rPr>
              <a:pPr eaLnBrk="1" hangingPunct="1"/>
              <a:t>24</a:t>
            </a:fld>
            <a:endParaRPr lang="en-US" altLang="el-GR" sz="1200" b="0">
              <a:solidFill>
                <a:prstClr val="black"/>
              </a:solidFill>
            </a:endParaRPr>
          </a:p>
        </p:txBody>
      </p:sp>
      <p:sp>
        <p:nvSpPr>
          <p:cNvPr id="157698" name="Rectangle 2"/>
          <p:cNvSpPr>
            <a:spLocks noGrp="1" noRot="1" noChangeAspect="1" noChangeArrowheads="1" noTextEdit="1"/>
          </p:cNvSpPr>
          <p:nvPr>
            <p:ph type="sldImg"/>
          </p:nvPr>
        </p:nvSpPr>
        <p:spPr>
          <a:xfrm>
            <a:off x="993775" y="768350"/>
            <a:ext cx="5116513" cy="3836988"/>
          </a:xfrm>
          <a:ln/>
        </p:spPr>
      </p:sp>
      <p:sp>
        <p:nvSpPr>
          <p:cNvPr id="15769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80A271C-00CF-4FCC-881E-3C16BAF3F00E}" type="slidenum">
              <a:rPr lang="en-US" altLang="el-GR" sz="1200" b="0">
                <a:solidFill>
                  <a:prstClr val="black"/>
                </a:solidFill>
              </a:rPr>
              <a:pPr eaLnBrk="1" hangingPunct="1"/>
              <a:t>25</a:t>
            </a:fld>
            <a:endParaRPr lang="en-US" altLang="el-GR" sz="1200" b="0">
              <a:solidFill>
                <a:prstClr val="black"/>
              </a:solidFill>
            </a:endParaRPr>
          </a:p>
        </p:txBody>
      </p:sp>
      <p:sp>
        <p:nvSpPr>
          <p:cNvPr id="159746" name="Rectangle 2"/>
          <p:cNvSpPr>
            <a:spLocks noGrp="1" noRot="1" noChangeAspect="1" noChangeArrowheads="1" noTextEdit="1"/>
          </p:cNvSpPr>
          <p:nvPr>
            <p:ph type="sldImg"/>
          </p:nvPr>
        </p:nvSpPr>
        <p:spPr>
          <a:xfrm>
            <a:off x="993775" y="768350"/>
            <a:ext cx="5116513" cy="3836988"/>
          </a:xfrm>
          <a:ln/>
        </p:spPr>
      </p:sp>
      <p:sp>
        <p:nvSpPr>
          <p:cNvPr id="15974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FB398A14-34DF-40CE-9510-94B36E541DD7}" type="slidenum">
              <a:rPr lang="en-US" altLang="el-GR" sz="1200" b="0">
                <a:solidFill>
                  <a:prstClr val="black"/>
                </a:solidFill>
              </a:rPr>
              <a:pPr eaLnBrk="1" hangingPunct="1"/>
              <a:t>2</a:t>
            </a:fld>
            <a:endParaRPr lang="en-US" altLang="el-GR" sz="1200" b="0">
              <a:solidFill>
                <a:prstClr val="black"/>
              </a:solidFill>
            </a:endParaRPr>
          </a:p>
        </p:txBody>
      </p:sp>
      <p:sp>
        <p:nvSpPr>
          <p:cNvPr id="120834" name="Rectangle 2"/>
          <p:cNvSpPr>
            <a:spLocks noGrp="1" noRot="1" noChangeAspect="1" noChangeArrowheads="1" noTextEdit="1"/>
          </p:cNvSpPr>
          <p:nvPr>
            <p:ph type="sldImg"/>
          </p:nvPr>
        </p:nvSpPr>
        <p:spPr>
          <a:xfrm>
            <a:off x="993775" y="768350"/>
            <a:ext cx="5116513" cy="3836988"/>
          </a:xfrm>
          <a:ln/>
        </p:spPr>
      </p:sp>
      <p:sp>
        <p:nvSpPr>
          <p:cNvPr id="12083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F76CC959-F863-4A4B-AC8F-C70746B4914A}" type="slidenum">
              <a:rPr lang="en-US" altLang="el-GR" sz="1200" b="0">
                <a:solidFill>
                  <a:prstClr val="black"/>
                </a:solidFill>
              </a:rPr>
              <a:pPr eaLnBrk="1" hangingPunct="1"/>
              <a:t>3</a:t>
            </a:fld>
            <a:endParaRPr lang="en-US" altLang="el-GR" sz="1200" b="0">
              <a:solidFill>
                <a:prstClr val="black"/>
              </a:solidFill>
            </a:endParaRPr>
          </a:p>
        </p:txBody>
      </p:sp>
      <p:sp>
        <p:nvSpPr>
          <p:cNvPr id="122882" name="Rectangle 2"/>
          <p:cNvSpPr>
            <a:spLocks noGrp="1" noRot="1" noChangeAspect="1" noChangeArrowheads="1" noTextEdit="1"/>
          </p:cNvSpPr>
          <p:nvPr>
            <p:ph type="sldImg"/>
          </p:nvPr>
        </p:nvSpPr>
        <p:spPr>
          <a:xfrm>
            <a:off x="993775" y="768350"/>
            <a:ext cx="5116513" cy="3836988"/>
          </a:xfrm>
          <a:ln/>
        </p:spPr>
      </p:sp>
      <p:sp>
        <p:nvSpPr>
          <p:cNvPr id="12288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973EFF3-CDA9-4224-8721-41B623516AE2}" type="slidenum">
              <a:rPr lang="en-US" altLang="el-GR" sz="1200" b="0">
                <a:solidFill>
                  <a:prstClr val="black"/>
                </a:solidFill>
              </a:rPr>
              <a:pPr eaLnBrk="1" hangingPunct="1"/>
              <a:t>4</a:t>
            </a:fld>
            <a:endParaRPr lang="en-US" altLang="el-GR" sz="1200" b="0">
              <a:solidFill>
                <a:prstClr val="black"/>
              </a:solidFill>
            </a:endParaRPr>
          </a:p>
        </p:txBody>
      </p:sp>
      <p:sp>
        <p:nvSpPr>
          <p:cNvPr id="124930" name="Rectangle 2"/>
          <p:cNvSpPr>
            <a:spLocks noGrp="1" noRot="1" noChangeAspect="1" noChangeArrowheads="1" noTextEdit="1"/>
          </p:cNvSpPr>
          <p:nvPr>
            <p:ph type="sldImg"/>
          </p:nvPr>
        </p:nvSpPr>
        <p:spPr>
          <a:xfrm>
            <a:off x="993775" y="768350"/>
            <a:ext cx="5116513" cy="3836988"/>
          </a:xfrm>
          <a:ln/>
        </p:spPr>
      </p:sp>
      <p:sp>
        <p:nvSpPr>
          <p:cNvPr id="1249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F847B2D-C329-4563-BF12-9BA085A79631}" type="slidenum">
              <a:rPr lang="en-US" altLang="el-GR" sz="1200" b="0">
                <a:solidFill>
                  <a:prstClr val="black"/>
                </a:solidFill>
              </a:rPr>
              <a:pPr eaLnBrk="1" hangingPunct="1"/>
              <a:t>5</a:t>
            </a:fld>
            <a:endParaRPr lang="en-US" altLang="el-GR" sz="1200" b="0">
              <a:solidFill>
                <a:prstClr val="black"/>
              </a:solidFill>
            </a:endParaRPr>
          </a:p>
        </p:txBody>
      </p:sp>
      <p:sp>
        <p:nvSpPr>
          <p:cNvPr id="126978" name="Rectangle 2"/>
          <p:cNvSpPr>
            <a:spLocks noGrp="1" noRot="1" noChangeAspect="1" noChangeArrowheads="1" noTextEdit="1"/>
          </p:cNvSpPr>
          <p:nvPr>
            <p:ph type="sldImg"/>
          </p:nvPr>
        </p:nvSpPr>
        <p:spPr>
          <a:xfrm>
            <a:off x="993775" y="768350"/>
            <a:ext cx="5116513" cy="3836988"/>
          </a:xfrm>
          <a:ln/>
        </p:spPr>
      </p:sp>
      <p:sp>
        <p:nvSpPr>
          <p:cNvPr id="1269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AED1C6F-0598-49AA-939B-C7BE92D2BD48}" type="slidenum">
              <a:rPr lang="en-US" altLang="el-GR" sz="1200" b="0">
                <a:solidFill>
                  <a:prstClr val="black"/>
                </a:solidFill>
              </a:rPr>
              <a:pPr eaLnBrk="1" hangingPunct="1"/>
              <a:t>6</a:t>
            </a:fld>
            <a:endParaRPr lang="en-US" altLang="el-GR" sz="1200" b="0">
              <a:solidFill>
                <a:prstClr val="black"/>
              </a:solidFill>
            </a:endParaRPr>
          </a:p>
        </p:txBody>
      </p:sp>
      <p:sp>
        <p:nvSpPr>
          <p:cNvPr id="129026" name="Rectangle 2"/>
          <p:cNvSpPr>
            <a:spLocks noGrp="1" noRot="1" noChangeAspect="1" noChangeArrowheads="1" noTextEdit="1"/>
          </p:cNvSpPr>
          <p:nvPr>
            <p:ph type="sldImg"/>
          </p:nvPr>
        </p:nvSpPr>
        <p:spPr>
          <a:xfrm>
            <a:off x="993775" y="768350"/>
            <a:ext cx="5116513" cy="3836988"/>
          </a:xfrm>
          <a:ln/>
        </p:spPr>
      </p:sp>
      <p:sp>
        <p:nvSpPr>
          <p:cNvPr id="1290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799C03A-EC3C-42D0-8AB8-A777D895A593}" type="slidenum">
              <a:rPr lang="en-US" altLang="el-GR" sz="1200" b="0">
                <a:solidFill>
                  <a:prstClr val="black"/>
                </a:solidFill>
              </a:rPr>
              <a:pPr eaLnBrk="1" hangingPunct="1"/>
              <a:t>7</a:t>
            </a:fld>
            <a:endParaRPr lang="en-US" altLang="el-GR" sz="1200" b="0">
              <a:solidFill>
                <a:prstClr val="black"/>
              </a:solidFill>
            </a:endParaRPr>
          </a:p>
        </p:txBody>
      </p:sp>
      <p:sp>
        <p:nvSpPr>
          <p:cNvPr id="131074" name="Rectangle 2"/>
          <p:cNvSpPr>
            <a:spLocks noGrp="1" noRot="1" noChangeAspect="1" noChangeArrowheads="1" noTextEdit="1"/>
          </p:cNvSpPr>
          <p:nvPr>
            <p:ph type="sldImg"/>
          </p:nvPr>
        </p:nvSpPr>
        <p:spPr>
          <a:xfrm>
            <a:off x="993775" y="768350"/>
            <a:ext cx="5116513" cy="3836988"/>
          </a:xfrm>
          <a:ln/>
        </p:spPr>
      </p:sp>
      <p:sp>
        <p:nvSpPr>
          <p:cNvPr id="1310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83EE0C4-7DB7-4F30-9BCE-6D7866F630FB}" type="slidenum">
              <a:rPr lang="en-US" altLang="el-GR" sz="1200" b="0">
                <a:solidFill>
                  <a:prstClr val="black"/>
                </a:solidFill>
              </a:rPr>
              <a:pPr eaLnBrk="1" hangingPunct="1"/>
              <a:t>8</a:t>
            </a:fld>
            <a:endParaRPr lang="en-US" altLang="el-GR" sz="1200" b="0">
              <a:solidFill>
                <a:prstClr val="black"/>
              </a:solidFill>
            </a:endParaRPr>
          </a:p>
        </p:txBody>
      </p:sp>
      <p:sp>
        <p:nvSpPr>
          <p:cNvPr id="133122" name="Rectangle 2"/>
          <p:cNvSpPr>
            <a:spLocks noGrp="1" noRot="1" noChangeAspect="1" noChangeArrowheads="1" noTextEdit="1"/>
          </p:cNvSpPr>
          <p:nvPr>
            <p:ph type="sldImg"/>
          </p:nvPr>
        </p:nvSpPr>
        <p:spPr>
          <a:xfrm>
            <a:off x="993775" y="768350"/>
            <a:ext cx="5116513" cy="3836988"/>
          </a:xfrm>
          <a:ln/>
        </p:spPr>
      </p:sp>
      <p:sp>
        <p:nvSpPr>
          <p:cNvPr id="13312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6</a:t>
            </a:r>
            <a:r>
              <a:rPr lang="el-GR" sz="2600" dirty="0" smtClean="0"/>
              <a:t>:</a:t>
            </a:r>
            <a:r>
              <a:rPr lang="en-US" sz="2600" dirty="0" smtClean="0"/>
              <a:t> </a:t>
            </a:r>
            <a:r>
              <a:rPr lang="el-GR" sz="2600" dirty="0"/>
              <a:t>Η ελληνική </a:t>
            </a:r>
            <a:r>
              <a:rPr lang="el-GR" sz="2600" dirty="0" smtClean="0"/>
              <a:t>πραγματικότητα</a:t>
            </a:r>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9D30592-4243-4100-A699-6DF8C88B80FA}"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Σε γενικές γραμμές, παρά τις πρωτοβουλίες που ελήφθησαν στη δεκαετία του 1980 σε διάφορα επίπεδα από την Πολιτεία, τόσο για τη μείωση της ζήτησης όσο και για τη μείωση της προσφοράς, η περίοδος αυτή χαρακτηρίζεται από την απουσία ενιαίας εθνικής στρατηγικής και πολιτικής για τα ναρκωτικά η οποία, αξιολογώντας τα αποτελέσματα των παρεμβάσεων σε όλους τους τομείς και θέτοντας μακροπρόθεσμους στόχους, θα ορίζει τις προτεραιότητες και την πολιτική ανάπτυξης νέων υπηρεσιών και μηχανισμών.</a:t>
            </a:r>
          </a:p>
          <a:p>
            <a:r>
              <a:rPr lang="el-GR" dirty="0" smtClean="0"/>
              <a:t>Στα τέλη της δεκαετίας του 1980 ξεκινούν οι προσπάθειες για την αντιμετώπιση της </a:t>
            </a:r>
            <a:r>
              <a:rPr lang="el-GR" dirty="0" err="1" smtClean="0"/>
              <a:t>τοξικοεξάρτησης</a:t>
            </a:r>
            <a:r>
              <a:rPr lang="el-GR" dirty="0" smtClean="0"/>
              <a:t> με εξειδικευμένα προγράμματα και στο πλαίσιο του Ψυχιατρικού Νοσοκομείου Αττικής (18 ΑΝΩ) και στο </a:t>
            </a:r>
            <a:r>
              <a:rPr lang="el-GR" dirty="0" err="1" smtClean="0"/>
              <a:t>Αιγινήτειο</a:t>
            </a:r>
            <a:r>
              <a:rPr lang="el-GR" dirty="0" smtClean="0"/>
              <a:t> Νοσοκομείο με τη δημιουργία Συμβουλευτικού Σταθμού.</a:t>
            </a:r>
          </a:p>
        </p:txBody>
      </p:sp>
      <p:sp>
        <p:nvSpPr>
          <p:cNvPr id="3" name="Τίτλος 2"/>
          <p:cNvSpPr>
            <a:spLocks noGrp="1"/>
          </p:cNvSpPr>
          <p:nvPr>
            <p:ph type="title"/>
          </p:nvPr>
        </p:nvSpPr>
        <p:spPr/>
        <p:txBody>
          <a:bodyPr/>
          <a:lstStyle/>
          <a:p>
            <a:r>
              <a:rPr lang="el-GR" dirty="0"/>
              <a:t>Ο δρόμος για την Ιθάκη </a:t>
            </a:r>
            <a:r>
              <a:rPr lang="el-GR" sz="2800" b="0" dirty="0" smtClean="0"/>
              <a:t>4/4</a:t>
            </a:r>
            <a:endParaRPr lang="el-GR" dirty="0"/>
          </a:p>
        </p:txBody>
      </p:sp>
    </p:spTree>
    <p:extLst>
      <p:ext uri="{BB962C8B-B14F-4D97-AF65-F5344CB8AC3E}">
        <p14:creationId xmlns:p14="http://schemas.microsoft.com/office/powerpoint/2010/main" val="2371407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AFC66DD-CC27-4664-8B15-5802BDE2740A}"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328940"/>
          </a:xfrm>
        </p:spPr>
        <p:txBody>
          <a:bodyPr/>
          <a:lstStyle/>
          <a:p>
            <a:r>
              <a:rPr lang="el-GR" sz="2100" dirty="0" smtClean="0"/>
              <a:t>Το 1993 ψηφίζεται ένας καινούριος νόμος για τα ναρκωτικά, ο 2161, που περιλαμβάνει τη δημιουργία του Οργανισμού Κατά των Ναρκωτικών (ΟΚΑΝΑ).</a:t>
            </a:r>
          </a:p>
          <a:p>
            <a:r>
              <a:rPr lang="el-GR" sz="2100" dirty="0" smtClean="0"/>
              <a:t>Η δημιουργία του ΟΚΑΝΑ συνδέθηκε με την απειλή διάδοσης του AIDS και με την αύξηση του αριθμού των εξαρτημένων στις ανάγκες των οποίων θεωρήθηκε ότι τα «στεγνά» θεραπευτικά προγράμματα δεν μπορούσαν να ανταποκριθούν.</a:t>
            </a:r>
          </a:p>
          <a:p>
            <a:r>
              <a:rPr lang="el-GR" sz="2100" dirty="0" smtClean="0"/>
              <a:t>Ως εκ τούτου, ο νέος οργανισμός γίνεται εκφραστής της στροφής προς τα προγράμματα μείωσης της βλάβης.</a:t>
            </a:r>
          </a:p>
          <a:p>
            <a:r>
              <a:rPr lang="el-GR" sz="2100" dirty="0" smtClean="0"/>
              <a:t>Τα πρώτα χρόνια εφαρμογής των προγραμμάτων </a:t>
            </a:r>
            <a:r>
              <a:rPr lang="el-GR" sz="2100" dirty="0" err="1" smtClean="0"/>
              <a:t>μεθαδόνης</a:t>
            </a:r>
            <a:r>
              <a:rPr lang="el-GR" sz="2100" dirty="0" smtClean="0"/>
              <a:t> επιδιώχθηκε να τηρηθούν υψηλές προδιαγραφές, που σημαίνει απαγόρευση της παράλληλης χρήσης, παροχή υπηρεσιών ψυχολογικής υποστήριξης και αυστηρό πλαίσιο για τη χορήγηση των υποκατάστατων.</a:t>
            </a:r>
          </a:p>
        </p:txBody>
      </p:sp>
      <p:sp>
        <p:nvSpPr>
          <p:cNvPr id="3" name="Τίτλος 2"/>
          <p:cNvSpPr>
            <a:spLocks noGrp="1"/>
          </p:cNvSpPr>
          <p:nvPr>
            <p:ph type="title"/>
          </p:nvPr>
        </p:nvSpPr>
        <p:spPr/>
        <p:txBody>
          <a:bodyPr/>
          <a:lstStyle/>
          <a:p>
            <a:r>
              <a:rPr lang="el-GR" dirty="0" smtClean="0"/>
              <a:t>Η μείωση της βλάβης </a:t>
            </a:r>
            <a:r>
              <a:rPr lang="el-GR" sz="2800" b="0" dirty="0" smtClean="0"/>
              <a:t>1/2</a:t>
            </a:r>
            <a:endParaRPr lang="el-GR" sz="2800" b="0" dirty="0"/>
          </a:p>
        </p:txBody>
      </p:sp>
    </p:spTree>
    <p:extLst>
      <p:ext uri="{BB962C8B-B14F-4D97-AF65-F5344CB8AC3E}">
        <p14:creationId xmlns:p14="http://schemas.microsoft.com/office/powerpoint/2010/main" val="1353596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824DB9A-A2C5-46C6-8605-B0DF90C89C28}"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Το Μάρτιο του 1999 προκύπτει από τη 42η σύνοδο της Επιτροπής για τις Ναρκωτικές Ουσίες στη Βιέννη το πρώτο σχέδιο δράσης των Ηνωμένων Εθνών για τη μείωση της ζήτησης.</a:t>
            </a:r>
          </a:p>
          <a:p>
            <a:r>
              <a:rPr lang="el-GR" dirty="0" smtClean="0"/>
              <a:t>Βασικοί άξονες του σχεδίου αποτελούν η διάδοση και βελτίωση των πληροφοριών, η ανάπτυξη προγραμμάτων με στόχο την πρόληψη της χρήσης ουσιών και τη μείωση των συνεπειών στην υγεία και την κοινωνία, η ευρεία συμμετοχή όλων των εμπλεκόμενων φορέων και η αξιολόγηση των στρατηγικών (EMCDDA, 1999).</a:t>
            </a:r>
          </a:p>
        </p:txBody>
      </p:sp>
      <p:sp>
        <p:nvSpPr>
          <p:cNvPr id="3" name="Τίτλος 2"/>
          <p:cNvSpPr>
            <a:spLocks noGrp="1"/>
          </p:cNvSpPr>
          <p:nvPr>
            <p:ph type="title"/>
          </p:nvPr>
        </p:nvSpPr>
        <p:spPr/>
        <p:txBody>
          <a:bodyPr/>
          <a:lstStyle/>
          <a:p>
            <a:r>
              <a:rPr lang="el-GR" dirty="0"/>
              <a:t>Η μείωση της βλάβης </a:t>
            </a:r>
            <a:r>
              <a:rPr lang="el-GR" sz="2800" b="0" dirty="0" smtClean="0"/>
              <a:t>2/2</a:t>
            </a:r>
            <a:endParaRPr lang="el-GR" dirty="0"/>
          </a:p>
        </p:txBody>
      </p:sp>
    </p:spTree>
    <p:extLst>
      <p:ext uri="{BB962C8B-B14F-4D97-AF65-F5344CB8AC3E}">
        <p14:creationId xmlns:p14="http://schemas.microsoft.com/office/powerpoint/2010/main" val="4103870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EBBC6CC-051A-43F8-AF52-3C45608729D1}" type="slidenum">
              <a:rPr lang="en-US" altLang="el-GR" sz="1400" b="0">
                <a:solidFill>
                  <a:srgbClr val="000000"/>
                </a:solidFill>
              </a:rPr>
              <a:pPr eaLnBrk="1" hangingPunct="1"/>
              <a:t>12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Στα τέλη του 2001 εξαγγέλλεται το πρώτο ελληνικό εθνικό σχέδιο δράσης για τα ναρκωτικά. Βασικοί στόχοι του σχεδίου είναι οι εξής:</a:t>
            </a:r>
          </a:p>
          <a:p>
            <a:pPr marL="457200" indent="-457200">
              <a:buFont typeface="+mj-lt"/>
              <a:buAutoNum type="arabicPeriod"/>
            </a:pPr>
            <a:r>
              <a:rPr lang="el-GR" dirty="0" smtClean="0"/>
              <a:t>Ανάπτυξη υποδομής και προγραμμάτων πρόληψης, ώστε να καλύψουν ολόκληρη την επικράτεια.</a:t>
            </a:r>
          </a:p>
          <a:p>
            <a:pPr marL="457200" indent="-457200">
              <a:buFont typeface="+mj-lt"/>
              <a:buAutoNum type="arabicPeriod"/>
            </a:pPr>
            <a:r>
              <a:rPr lang="el-GR" dirty="0" smtClean="0"/>
              <a:t>Ανάπτυξη νέων θεραπευτικών δομών, οι οποίες θα μπορούν να εξυπηρετήσουν χρήστες με διαφορετικές ανάγκες, σε όλη την επικράτεια. Η κατεύθυνση που προτείνεται είναι η ανάπτυξη σε κάθε περιφέρεια υπηρεσιών τριών τύπων: προγράμματα για εφήβους, στεγνά θεραπευτικά προγράμματα ανοιχτά ή διαμονής και θεραπευτικά προγράμματα απεξάρτησης με χρήση υποκατάστατων ή ανταγωνιστών.</a:t>
            </a:r>
          </a:p>
        </p:txBody>
      </p:sp>
      <p:sp>
        <p:nvSpPr>
          <p:cNvPr id="3" name="Τίτλος 2"/>
          <p:cNvSpPr>
            <a:spLocks noGrp="1"/>
          </p:cNvSpPr>
          <p:nvPr>
            <p:ph type="title"/>
          </p:nvPr>
        </p:nvSpPr>
        <p:spPr/>
        <p:txBody>
          <a:bodyPr/>
          <a:lstStyle/>
          <a:p>
            <a:r>
              <a:rPr lang="el-GR" dirty="0" smtClean="0"/>
              <a:t>Εθνική στρατηγική </a:t>
            </a:r>
            <a:r>
              <a:rPr lang="el-GR" sz="2800" b="0" dirty="0" smtClean="0"/>
              <a:t>1/4</a:t>
            </a:r>
            <a:endParaRPr lang="el-GR" sz="2800" b="0" dirty="0"/>
          </a:p>
        </p:txBody>
      </p:sp>
    </p:spTree>
    <p:extLst>
      <p:ext uri="{BB962C8B-B14F-4D97-AF65-F5344CB8AC3E}">
        <p14:creationId xmlns:p14="http://schemas.microsoft.com/office/powerpoint/2010/main" val="984579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EBBC6CC-051A-43F8-AF52-3C45608729D1}" type="slidenum">
              <a:rPr lang="en-US" altLang="el-GR" sz="1400" b="0">
                <a:solidFill>
                  <a:srgbClr val="000000"/>
                </a:solidFill>
              </a:rPr>
              <a:pPr eaLnBrk="1" hangingPunct="1"/>
              <a:t>13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pPr marL="457200" indent="-457200">
              <a:spcBef>
                <a:spcPts val="1200"/>
              </a:spcBef>
              <a:buFont typeface="+mj-lt"/>
              <a:buAutoNum type="arabicPeriod" startAt="3"/>
            </a:pPr>
            <a:r>
              <a:rPr lang="el-GR" dirty="0" smtClean="0"/>
              <a:t>Μείωση της βλάβης.</a:t>
            </a:r>
          </a:p>
          <a:p>
            <a:pPr marL="457200" indent="-457200">
              <a:spcBef>
                <a:spcPts val="1200"/>
              </a:spcBef>
              <a:buFont typeface="+mj-lt"/>
              <a:buAutoNum type="arabicPeriod" startAt="3"/>
            </a:pPr>
            <a:r>
              <a:rPr lang="el-GR" dirty="0" smtClean="0"/>
              <a:t>Μείωση της διάδοσης της χρήσης σε νεαρούς χρήστες.</a:t>
            </a:r>
          </a:p>
          <a:p>
            <a:pPr marL="457200" indent="-457200">
              <a:spcBef>
                <a:spcPts val="1200"/>
              </a:spcBef>
              <a:buFont typeface="+mj-lt"/>
              <a:buAutoNum type="arabicPeriod" startAt="3"/>
            </a:pPr>
            <a:r>
              <a:rPr lang="el-GR" dirty="0" smtClean="0"/>
              <a:t>Αντιστροφή της ανοδικής τάσης των θανάτων.</a:t>
            </a:r>
          </a:p>
          <a:p>
            <a:pPr marL="457200" indent="-457200">
              <a:spcBef>
                <a:spcPts val="1200"/>
              </a:spcBef>
              <a:buFont typeface="+mj-lt"/>
              <a:buAutoNum type="arabicPeriod" startAt="3"/>
            </a:pPr>
            <a:r>
              <a:rPr lang="el-GR" dirty="0" smtClean="0"/>
              <a:t>Μείωση της παραβατικότητας που σχετίζεται με τη χρήση.</a:t>
            </a:r>
          </a:p>
          <a:p>
            <a:pPr marL="457200" indent="-457200">
              <a:spcBef>
                <a:spcPts val="1200"/>
              </a:spcBef>
              <a:buFont typeface="+mj-lt"/>
              <a:buAutoNum type="arabicPeriod" startAt="3"/>
            </a:pPr>
            <a:r>
              <a:rPr lang="el-GR" dirty="0" smtClean="0"/>
              <a:t>Μείωση της διάθεσης των παράνομων ναρκωτικών.</a:t>
            </a:r>
          </a:p>
        </p:txBody>
      </p:sp>
      <p:sp>
        <p:nvSpPr>
          <p:cNvPr id="3" name="Τίτλος 2"/>
          <p:cNvSpPr>
            <a:spLocks noGrp="1"/>
          </p:cNvSpPr>
          <p:nvPr>
            <p:ph type="title"/>
          </p:nvPr>
        </p:nvSpPr>
        <p:spPr/>
        <p:txBody>
          <a:bodyPr/>
          <a:lstStyle/>
          <a:p>
            <a:r>
              <a:rPr lang="el-GR" dirty="0"/>
              <a:t>Εθνική στρατηγική </a:t>
            </a:r>
            <a:r>
              <a:rPr lang="el-GR" sz="2800" b="0" dirty="0" smtClean="0"/>
              <a:t>2/4</a:t>
            </a:r>
            <a:endParaRPr lang="el-GR" dirty="0"/>
          </a:p>
        </p:txBody>
      </p:sp>
    </p:spTree>
    <p:extLst>
      <p:ext uri="{BB962C8B-B14F-4D97-AF65-F5344CB8AC3E}">
        <p14:creationId xmlns:p14="http://schemas.microsoft.com/office/powerpoint/2010/main" val="1449021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4A7E9A4-CF36-43F9-ADA3-386854C3C77B}" type="slidenum">
              <a:rPr lang="en-US" altLang="el-GR" sz="1400" b="0">
                <a:solidFill>
                  <a:srgbClr val="000000"/>
                </a:solidFill>
              </a:rPr>
              <a:pPr eaLnBrk="1" hangingPunct="1"/>
              <a:t>14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Το Εθνικό Σχέδιο Δράσης μπαίνει σε εφαρμογή το 2002 με αρκετές δυσκολίες, οι οποίες σχετίζονται κυρίως με αντιδράσεις που αντιμετωπίζουν οι φορείς υλοποίησης (ΟΚΑΝΑ, ΚΕΘΕΑ) από τις τοπικές κοινωνίες στη δημιουργία νέων μονάδων ή με γραφειοκρατικά προβλήματα.</a:t>
            </a:r>
          </a:p>
          <a:p>
            <a:r>
              <a:rPr lang="el-GR" dirty="0" smtClean="0"/>
              <a:t>Η ανάπτυξη νέων μονάδων συναντά επίσης πολύ συχνά εμπόδια λόγω δυσκολιών χρηματοδότησης, χρονοβόρων διαδικασιών στις προσλήψεις και άλλων γραφειοκρατικών προβλημάτων.</a:t>
            </a:r>
          </a:p>
        </p:txBody>
      </p:sp>
      <p:sp>
        <p:nvSpPr>
          <p:cNvPr id="3" name="Τίτλος 2"/>
          <p:cNvSpPr>
            <a:spLocks noGrp="1"/>
          </p:cNvSpPr>
          <p:nvPr>
            <p:ph type="title"/>
          </p:nvPr>
        </p:nvSpPr>
        <p:spPr/>
        <p:txBody>
          <a:bodyPr/>
          <a:lstStyle/>
          <a:p>
            <a:r>
              <a:rPr lang="el-GR" dirty="0"/>
              <a:t>Εθνική στρατηγική </a:t>
            </a:r>
            <a:r>
              <a:rPr lang="el-GR" sz="2800" b="0" dirty="0" smtClean="0"/>
              <a:t>3/4</a:t>
            </a:r>
            <a:endParaRPr lang="el-GR" dirty="0"/>
          </a:p>
        </p:txBody>
      </p:sp>
    </p:spTree>
    <p:extLst>
      <p:ext uri="{BB962C8B-B14F-4D97-AF65-F5344CB8AC3E}">
        <p14:creationId xmlns:p14="http://schemas.microsoft.com/office/powerpoint/2010/main" val="2099706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36627C2-9B59-442C-8B66-15200A19A592}" type="slidenum">
              <a:rPr lang="en-US" altLang="el-GR" sz="1400" b="0">
                <a:solidFill>
                  <a:srgbClr val="000000"/>
                </a:solidFill>
              </a:rPr>
              <a:pPr eaLnBrk="1" hangingPunct="1"/>
              <a:t>15</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640960" cy="5472956"/>
          </a:xfrm>
        </p:spPr>
        <p:txBody>
          <a:bodyPr/>
          <a:lstStyle/>
          <a:p>
            <a:pPr>
              <a:lnSpc>
                <a:spcPct val="105000"/>
              </a:lnSpc>
              <a:spcBef>
                <a:spcPts val="600"/>
              </a:spcBef>
            </a:pPr>
            <a:r>
              <a:rPr lang="el-GR" dirty="0" smtClean="0"/>
              <a:t>Το 2002 ξεκινά η πιλοτική λειτουργία του Κέντρου Απεξάρτησης Τοξικομανών Κρατουμένων στον Ελαιώνα Θηβών με στόχο την απεξάρτηση και κοινωνική επανένταξη των κρατούμενων χρηστών.</a:t>
            </a:r>
          </a:p>
          <a:p>
            <a:pPr>
              <a:lnSpc>
                <a:spcPct val="105000"/>
              </a:lnSpc>
              <a:spcBef>
                <a:spcPts val="600"/>
              </a:spcBef>
            </a:pPr>
            <a:r>
              <a:rPr lang="el-GR" dirty="0" smtClean="0"/>
              <a:t>Παράλληλα, ορίζονται οι προϋποθέσεις για τη συμμετοχή τους στο πρόγραμμα: </a:t>
            </a:r>
          </a:p>
          <a:p>
            <a:pPr lvl="1">
              <a:lnSpc>
                <a:spcPct val="105000"/>
              </a:lnSpc>
              <a:spcBef>
                <a:spcPts val="600"/>
              </a:spcBef>
            </a:pPr>
            <a:r>
              <a:rPr lang="el-GR" dirty="0" smtClean="0"/>
              <a:t>Να είναι άνω των 17 ετών.</a:t>
            </a:r>
          </a:p>
          <a:p>
            <a:pPr lvl="1">
              <a:lnSpc>
                <a:spcPct val="105000"/>
              </a:lnSpc>
              <a:spcBef>
                <a:spcPts val="600"/>
              </a:spcBef>
            </a:pPr>
            <a:r>
              <a:rPr lang="el-GR" dirty="0" smtClean="0"/>
              <a:t>Η ποινή τους να μην υπερβαίνει τα 12 έτη κάθειρξης.</a:t>
            </a:r>
          </a:p>
          <a:p>
            <a:pPr lvl="1">
              <a:lnSpc>
                <a:spcPct val="105000"/>
              </a:lnSpc>
              <a:spcBef>
                <a:spcPts val="600"/>
              </a:spcBef>
            </a:pPr>
            <a:r>
              <a:rPr lang="el-GR" dirty="0" smtClean="0"/>
              <a:t>Να έχουν εκτίσει το 1/5 της ποινής τους.</a:t>
            </a:r>
          </a:p>
          <a:p>
            <a:pPr lvl="1">
              <a:lnSpc>
                <a:spcPct val="105000"/>
              </a:lnSpc>
              <a:spcBef>
                <a:spcPts val="600"/>
              </a:spcBef>
            </a:pPr>
            <a:r>
              <a:rPr lang="el-GR" dirty="0" smtClean="0"/>
              <a:t>Να έχει αποδειχθεί ότι είναι χρήστες ουσιών.</a:t>
            </a:r>
          </a:p>
          <a:p>
            <a:pPr lvl="1">
              <a:lnSpc>
                <a:spcPct val="105000"/>
              </a:lnSpc>
              <a:spcBef>
                <a:spcPts val="600"/>
              </a:spcBef>
            </a:pPr>
            <a:r>
              <a:rPr lang="el-GR" dirty="0" smtClean="0"/>
              <a:t>Να μην είναι υπόδικοι.</a:t>
            </a:r>
          </a:p>
          <a:p>
            <a:pPr lvl="1">
              <a:lnSpc>
                <a:spcPct val="105000"/>
              </a:lnSpc>
              <a:spcBef>
                <a:spcPts val="600"/>
              </a:spcBef>
            </a:pPr>
            <a:r>
              <a:rPr lang="el-GR" dirty="0" smtClean="0"/>
              <a:t>Να μην πάσχουν από ψυχική νόσο και </a:t>
            </a:r>
          </a:p>
          <a:p>
            <a:pPr lvl="1">
              <a:lnSpc>
                <a:spcPct val="105000"/>
              </a:lnSpc>
              <a:spcBef>
                <a:spcPts val="600"/>
              </a:spcBef>
            </a:pPr>
            <a:r>
              <a:rPr lang="el-GR" dirty="0" smtClean="0"/>
              <a:t>Να κατανοούν την ελληνική γλώσσα.</a:t>
            </a:r>
          </a:p>
        </p:txBody>
      </p:sp>
      <p:sp>
        <p:nvSpPr>
          <p:cNvPr id="3" name="Τίτλος 2"/>
          <p:cNvSpPr>
            <a:spLocks noGrp="1"/>
          </p:cNvSpPr>
          <p:nvPr>
            <p:ph type="title"/>
          </p:nvPr>
        </p:nvSpPr>
        <p:spPr/>
        <p:txBody>
          <a:bodyPr/>
          <a:lstStyle/>
          <a:p>
            <a:r>
              <a:rPr lang="el-GR" dirty="0"/>
              <a:t>Εθνική στρατηγική </a:t>
            </a:r>
            <a:r>
              <a:rPr lang="el-GR" sz="2800" b="0" dirty="0" smtClean="0"/>
              <a:t>4/4</a:t>
            </a:r>
            <a:endParaRPr lang="el-GR" dirty="0"/>
          </a:p>
        </p:txBody>
      </p:sp>
    </p:spTree>
    <p:extLst>
      <p:ext uri="{BB962C8B-B14F-4D97-AF65-F5344CB8AC3E}">
        <p14:creationId xmlns:p14="http://schemas.microsoft.com/office/powerpoint/2010/main" val="3128897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CCE1D2A-61CB-4B15-9319-EA4926552A79}" type="slidenum">
              <a:rPr lang="en-US" altLang="el-GR" sz="1400" b="0">
                <a:solidFill>
                  <a:srgbClr val="000000"/>
                </a:solidFill>
              </a:rPr>
              <a:pPr eaLnBrk="1" hangingPunct="1"/>
              <a:t>16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 σχεδιασμός μιας σύγχρονης και αποτελεσματικής εθνικής στρατηγικής θα προϋπόθετε τη δημιουργία ολοκληρωμένων δικτύων ανά γεωγραφική περιφέρεια, τα οποία θα περιλαμβάνουν τουλάχιστον μια μονάδα από κάθε κατηγορία υπηρεσιών: πρόληψης, έγκαιρης παρέμβασης, σωματικής αποτοξίνωσης, ψυχικής απεξάρτησης, κοινωνικής επανένταξης, μείωσης της βλάβης καθώς και μονάδες στο πλαίσιο του σωφρονιστικού συστήματος.</a:t>
            </a:r>
          </a:p>
        </p:txBody>
      </p:sp>
      <p:sp>
        <p:nvSpPr>
          <p:cNvPr id="3" name="Τίτλος 2"/>
          <p:cNvSpPr>
            <a:spLocks noGrp="1"/>
          </p:cNvSpPr>
          <p:nvPr>
            <p:ph type="title"/>
          </p:nvPr>
        </p:nvSpPr>
        <p:spPr/>
        <p:txBody>
          <a:bodyPr/>
          <a:lstStyle/>
          <a:p>
            <a:r>
              <a:rPr lang="el-GR" dirty="0" smtClean="0"/>
              <a:t>Προτάσεις για τη στρατηγική </a:t>
            </a:r>
            <a:r>
              <a:rPr lang="el-GR" sz="2800" b="0" dirty="0" smtClean="0"/>
              <a:t>1/3</a:t>
            </a:r>
            <a:endParaRPr lang="el-GR" sz="2800" b="0" dirty="0"/>
          </a:p>
        </p:txBody>
      </p:sp>
    </p:spTree>
    <p:extLst>
      <p:ext uri="{BB962C8B-B14F-4D97-AF65-F5344CB8AC3E}">
        <p14:creationId xmlns:p14="http://schemas.microsoft.com/office/powerpoint/2010/main" val="4155649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CCE1D2A-61CB-4B15-9319-EA4926552A79}" type="slidenum">
              <a:rPr lang="en-US" altLang="el-GR" sz="1400" b="0">
                <a:solidFill>
                  <a:srgbClr val="000000"/>
                </a:solidFill>
              </a:rPr>
              <a:pPr eaLnBrk="1" hangingPunct="1"/>
              <a:t>17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Τα προγράμματα πρόληψης και έγκαιρης παρέμβασης στο σχολείο, στη κοινότητα, σε χώρους διασκέδασης μπορούν όντως να μειώσουν τον αριθμό των νέων ατόμων που ξεκινούν να πειραματίζονται με τη χρήση.</a:t>
            </a:r>
          </a:p>
          <a:p>
            <a:r>
              <a:rPr lang="el-GR" dirty="0" smtClean="0"/>
              <a:t>Σε επίπεδο θεραπείας ο πλουραλισμός των προγραμμάτων, με ή χωρίς φαρμακευτική υποστήριξη, για διαφορετικές ομάδες χρηστών (έφηβοι, εργαζόμενοι, γονείς, μετανάστες </a:t>
            </a:r>
            <a:r>
              <a:rPr lang="el-GR" dirty="0" err="1" smtClean="0"/>
              <a:t>κ.ά</a:t>
            </a:r>
            <a:r>
              <a:rPr lang="el-GR" dirty="0" smtClean="0"/>
              <a:t>,) εξασφαλίζει μεγαλύτερη αποτελεσματικότητα.</a:t>
            </a:r>
          </a:p>
        </p:txBody>
      </p:sp>
      <p:sp>
        <p:nvSpPr>
          <p:cNvPr id="3" name="Τίτλος 2"/>
          <p:cNvSpPr>
            <a:spLocks noGrp="1"/>
          </p:cNvSpPr>
          <p:nvPr>
            <p:ph type="title"/>
          </p:nvPr>
        </p:nvSpPr>
        <p:spPr/>
        <p:txBody>
          <a:bodyPr/>
          <a:lstStyle/>
          <a:p>
            <a:r>
              <a:rPr lang="el-GR" dirty="0"/>
              <a:t>Προτάσεις για τη στρατηγική </a:t>
            </a:r>
            <a:r>
              <a:rPr lang="el-GR" sz="2800" b="0" dirty="0" smtClean="0"/>
              <a:t>2/3</a:t>
            </a:r>
            <a:endParaRPr lang="el-GR" dirty="0"/>
          </a:p>
        </p:txBody>
      </p:sp>
    </p:spTree>
    <p:extLst>
      <p:ext uri="{BB962C8B-B14F-4D97-AF65-F5344CB8AC3E}">
        <p14:creationId xmlns:p14="http://schemas.microsoft.com/office/powerpoint/2010/main" val="2707331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9073B5E-CD23-49C8-BD8D-F8C74E5DC5D7}" type="slidenum">
              <a:rPr lang="en-US" altLang="el-GR" sz="1400" b="0">
                <a:solidFill>
                  <a:srgbClr val="000000"/>
                </a:solidFill>
              </a:rPr>
              <a:pPr eaLnBrk="1" hangingPunct="1"/>
              <a:t>18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Τα προγράμματα προσέγγισης χρηστών στο δρόμο δίνουν τη δυνατότητα σύνδεσης των εξαρτημένων με τις θεραπευτικές υπηρεσίες, όταν το θελήσουν, και διευκολύνουν την πρόσβασή τους σε αυτές.</a:t>
            </a:r>
          </a:p>
          <a:p>
            <a:r>
              <a:rPr lang="el-GR" dirty="0" smtClean="0"/>
              <a:t>Η λειτουργία δομών κοινωνικής επανένταξης όπου θα παρέχονται υπηρεσίες κατάρτισης, σύνδεσης με την αγορά εργασίας και επίλυσης των νομικών εκκρεμοτήτων είναι προϋπόθεση για την ομαλή ένταξη των </a:t>
            </a:r>
            <a:r>
              <a:rPr lang="el-GR" dirty="0" err="1" smtClean="0"/>
              <a:t>απεξαρτημένων</a:t>
            </a:r>
            <a:r>
              <a:rPr lang="el-GR" dirty="0" smtClean="0"/>
              <a:t>.</a:t>
            </a:r>
          </a:p>
          <a:p>
            <a:r>
              <a:rPr lang="el-GR" dirty="0" smtClean="0"/>
              <a:t>Όλες οι μονάδες αντιμετώπισης της εξάρτησης είναι χρήσιμο να μην αποτελούν ένα αποκομμένο δίκτυο, αλλά να συνδεθούν με τα συστήματα υγείας, πρόνοιας και απασχόλησης, τα οποία μπορούν να παίξουν σημαντικό ρόλο στην προσπάθεια.</a:t>
            </a:r>
          </a:p>
        </p:txBody>
      </p:sp>
      <p:sp>
        <p:nvSpPr>
          <p:cNvPr id="3" name="Τίτλος 2"/>
          <p:cNvSpPr>
            <a:spLocks noGrp="1"/>
          </p:cNvSpPr>
          <p:nvPr>
            <p:ph type="title"/>
          </p:nvPr>
        </p:nvSpPr>
        <p:spPr/>
        <p:txBody>
          <a:bodyPr/>
          <a:lstStyle/>
          <a:p>
            <a:r>
              <a:rPr lang="el-GR" dirty="0"/>
              <a:t>Προτάσεις για τη στρατηγική </a:t>
            </a:r>
            <a:r>
              <a:rPr lang="el-GR" sz="2800" b="0" dirty="0" smtClean="0"/>
              <a:t>3/3</a:t>
            </a:r>
            <a:endParaRPr lang="el-GR" dirty="0"/>
          </a:p>
        </p:txBody>
      </p:sp>
    </p:spTree>
    <p:extLst>
      <p:ext uri="{BB962C8B-B14F-4D97-AF65-F5344CB8AC3E}">
        <p14:creationId xmlns:p14="http://schemas.microsoft.com/office/powerpoint/2010/main" val="157960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FBFC202-972E-40EA-8302-CE4861729D3F}"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472956"/>
          </a:xfrm>
        </p:spPr>
        <p:txBody>
          <a:bodyPr/>
          <a:lstStyle/>
          <a:p>
            <a:r>
              <a:rPr lang="el-GR" dirty="0" smtClean="0"/>
              <a:t>Την ίδια εποχή που στην υπόλοιπη Ευρώπη αμφισβητείται ο θεσμός, στην Ελλάδα γίνονται οι πρώτες οργανωμένες προσπάθειες δημιουργίας θεραπευτικών κοινοτήτων με σημαντική καθυστέρηση.</a:t>
            </a:r>
          </a:p>
          <a:p>
            <a:r>
              <a:rPr lang="el-GR" dirty="0" smtClean="0"/>
              <a:t>Η έλλειψη πολιτικής στην ανάπτυξη του κράτους πρόνοιας ήταν αποτέλεσμα της δυναμικής αλληλεπίδρασης διαφόρων ιστορικών, πολιτικών, κοινωνικών, οικονομικών και πολιτιστικών γεγονότων εκείνης της περιόδου.</a:t>
            </a:r>
          </a:p>
          <a:p>
            <a:r>
              <a:rPr lang="el-GR" dirty="0" smtClean="0"/>
              <a:t>Η καθυστέρηση που εμφανίζεται στην Ελλάδα στον τομέα της ψυχοκοινωνικής μεταρρύθμισης έχει τις ρίζες της, αφενός, σε κοινωνικοπολιτικά και οικονομικά αίτια που εμπόδισαν γενικότερα την ανάπτυξη της κοινωνικής πολιτικής και, αφετέρου, στη στάση των ειδικών για τη ψυχική ασθένεια σε συνάρτηση με τα ιδιαίτερα </a:t>
            </a:r>
            <a:r>
              <a:rPr lang="el-GR" dirty="0" err="1" smtClean="0"/>
              <a:t>κοινωνικοπολιτισμικά</a:t>
            </a:r>
            <a:r>
              <a:rPr lang="el-GR" dirty="0" smtClean="0"/>
              <a:t> στοιχεία της εποχής.</a:t>
            </a:r>
          </a:p>
        </p:txBody>
      </p:sp>
      <p:sp>
        <p:nvSpPr>
          <p:cNvPr id="3" name="Τίτλος 2"/>
          <p:cNvSpPr>
            <a:spLocks noGrp="1"/>
          </p:cNvSpPr>
          <p:nvPr>
            <p:ph type="title"/>
          </p:nvPr>
        </p:nvSpPr>
        <p:spPr/>
        <p:txBody>
          <a:bodyPr/>
          <a:lstStyle/>
          <a:p>
            <a:r>
              <a:rPr lang="el-GR" dirty="0" smtClean="0"/>
              <a:t>Ο ελληνικός ετεροχρονισμός </a:t>
            </a:r>
            <a:r>
              <a:rPr lang="el-GR" sz="2800" b="0" dirty="0" smtClean="0"/>
              <a:t>1/5</a:t>
            </a:r>
            <a:endParaRPr lang="el-GR" sz="2800" b="0" dirty="0"/>
          </a:p>
        </p:txBody>
      </p:sp>
    </p:spTree>
    <p:extLst>
      <p:ext uri="{BB962C8B-B14F-4D97-AF65-F5344CB8AC3E}">
        <p14:creationId xmlns:p14="http://schemas.microsoft.com/office/powerpoint/2010/main" val="3054618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4C1B557-4600-45DF-90C4-E0666C416619}" type="slidenum">
              <a:rPr lang="en-US" altLang="el-GR" sz="1400" b="0">
                <a:solidFill>
                  <a:srgbClr val="000000"/>
                </a:solidFill>
              </a:rPr>
              <a:pPr eaLnBrk="1" hangingPunct="1"/>
              <a:t>19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αντιμετώπιση της λίστας αναμονής και η αναβάθμιση των υπηρεσιών που παρέχονται στους εξαρτημένους μπορεί να βασιστεί σε μέτρα τριών κατευθύνσεων:</a:t>
            </a:r>
          </a:p>
          <a:p>
            <a:pPr lvl="1"/>
            <a:r>
              <a:rPr lang="el-GR" dirty="0" smtClean="0"/>
              <a:t>Την ανάπτυξη εξειδικευμένων προγραμμάτων σε διάφορες περιοχές, πάντα εντός του κοινωνικού ιστού, στα νοσοκομεία και στην κοινότητα, που θα πλαισιώνονται από ψυχοκοινωνικές υπηρεσίες.</a:t>
            </a:r>
          </a:p>
          <a:p>
            <a:pPr lvl="1"/>
            <a:r>
              <a:rPr lang="el-GR" dirty="0" smtClean="0"/>
              <a:t>Την καθιέρωση διπλής βάρδιας στα προγράμματα </a:t>
            </a:r>
            <a:r>
              <a:rPr lang="el-GR" dirty="0" err="1" smtClean="0"/>
              <a:t>υποκαταστάτων</a:t>
            </a:r>
            <a:r>
              <a:rPr lang="el-GR" dirty="0" smtClean="0"/>
              <a:t>.</a:t>
            </a:r>
          </a:p>
          <a:p>
            <a:pPr lvl="1"/>
            <a:r>
              <a:rPr lang="el-GR" dirty="0" smtClean="0"/>
              <a:t>Τη συνεργασία των προγραμμάτων υποκατάστασης με «στεγνά» προγράμματα, ώστε να διασφαλίζεται η προοπτική της απεξάρτησης και της κοινωνικής επανένταξης.</a:t>
            </a:r>
          </a:p>
        </p:txBody>
      </p:sp>
      <p:sp>
        <p:nvSpPr>
          <p:cNvPr id="3" name="Τίτλος 2"/>
          <p:cNvSpPr>
            <a:spLocks noGrp="1"/>
          </p:cNvSpPr>
          <p:nvPr>
            <p:ph type="title"/>
          </p:nvPr>
        </p:nvSpPr>
        <p:spPr/>
        <p:txBody>
          <a:bodyPr/>
          <a:lstStyle/>
          <a:p>
            <a:r>
              <a:rPr lang="el-GR" dirty="0" smtClean="0"/>
              <a:t>Η δικτύωση και η συμπληρωματικότητα των φορέων </a:t>
            </a:r>
            <a:r>
              <a:rPr lang="el-GR" sz="2800" b="0" dirty="0" smtClean="0"/>
              <a:t>1/7</a:t>
            </a:r>
            <a:endParaRPr lang="el-GR" sz="2800" b="0" dirty="0"/>
          </a:p>
        </p:txBody>
      </p:sp>
    </p:spTree>
    <p:extLst>
      <p:ext uri="{BB962C8B-B14F-4D97-AF65-F5344CB8AC3E}">
        <p14:creationId xmlns:p14="http://schemas.microsoft.com/office/powerpoint/2010/main" val="402148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8D2F00B-A6F9-4C22-ACD1-9EAEA1E037B0}" type="slidenum">
              <a:rPr lang="en-US" altLang="el-GR" sz="1400" b="0">
                <a:solidFill>
                  <a:srgbClr val="000000"/>
                </a:solidFill>
              </a:rPr>
              <a:pPr eaLnBrk="1" hangingPunct="1"/>
              <a:t>20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Στο πλαίσιο ενός εθνικού σχεδιασμού για τα ναρκωτικά η συνεργασία μεταξύ των φορέων απεξάρτησης, κοινωνικής φροντίδας και δημόσιας υγείας μπορεί να εξειδικευτεί με μέτρα όπως:</a:t>
            </a:r>
          </a:p>
          <a:p>
            <a:pPr marL="812800" lvl="1" indent="-457200"/>
            <a:r>
              <a:rPr lang="el-GR" dirty="0" smtClean="0"/>
              <a:t>Η δημιουργία προγραμμάτων βραχείας θεραπείας και σωματικής αποτοξίνωσης σε εξωτερική βάση για όσους είναι στη λίστα αναμονής και θέλουν να αποτοξινωθούν από τις παράνομες ουσίες αλλά και για εκείνους που παραμένουν σε προγράμματα συντήρησης και θέλουν να αποτοξινωθούν και από τα υποκατάστατα.</a:t>
            </a:r>
          </a:p>
        </p:txBody>
      </p:sp>
      <p:sp>
        <p:nvSpPr>
          <p:cNvPr id="3" name="Τίτλος 2"/>
          <p:cNvSpPr>
            <a:spLocks noGrp="1"/>
          </p:cNvSpPr>
          <p:nvPr>
            <p:ph type="title"/>
          </p:nvPr>
        </p:nvSpPr>
        <p:spPr/>
        <p:txBody>
          <a:bodyPr/>
          <a:lstStyle/>
          <a:p>
            <a:r>
              <a:rPr lang="el-GR" dirty="0"/>
              <a:t>Η δικτύωση και η συμπληρωματικότητα των φορέων </a:t>
            </a:r>
            <a:r>
              <a:rPr lang="el-GR" sz="2800" b="0" dirty="0" smtClean="0"/>
              <a:t>2/7</a:t>
            </a:r>
            <a:endParaRPr lang="el-GR" dirty="0"/>
          </a:p>
        </p:txBody>
      </p:sp>
    </p:spTree>
    <p:extLst>
      <p:ext uri="{BB962C8B-B14F-4D97-AF65-F5344CB8AC3E}">
        <p14:creationId xmlns:p14="http://schemas.microsoft.com/office/powerpoint/2010/main" val="3351063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8D2F00B-A6F9-4C22-ACD1-9EAEA1E037B0}" type="slidenum">
              <a:rPr lang="en-US" altLang="el-GR" sz="1400" b="0">
                <a:solidFill>
                  <a:srgbClr val="000000"/>
                </a:solidFill>
              </a:rPr>
              <a:pPr eaLnBrk="1" hangingPunct="1"/>
              <a:t>21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pPr marL="715963" lvl="1" indent="-457200"/>
            <a:r>
              <a:rPr lang="el-GR" dirty="0" smtClean="0"/>
              <a:t>Η δημιουργία κέντρων σωματικής αποτοξίνωσης με δωρεάν παροχή υπηρεσιών, για να σταματήσει η εκμετάλλευση των εξαρτημένων και των οικογενειών τους από ιδιωτικές κλινικές. Τα κέντρα αυτά μπορούν να ενταχθούν στο ΕΣΥ και να συνεργάζονται με τις θεραπευτικές κοινότητες, οι οποίες θα αναλάβουν τη κινητοποίηση και την ψυχοκοινωνική στήριξη των εξυπηρετουμένων, δίνοντας σε όσους αποτοξινώνονται τη δυνατότητα να παρακολουθήσουν πρόγραμμα ψυχικής απεξάρτησης και να ενταχθούν στην κοινωνία.</a:t>
            </a:r>
          </a:p>
        </p:txBody>
      </p:sp>
      <p:sp>
        <p:nvSpPr>
          <p:cNvPr id="3" name="Τίτλος 2"/>
          <p:cNvSpPr>
            <a:spLocks noGrp="1"/>
          </p:cNvSpPr>
          <p:nvPr>
            <p:ph type="title"/>
          </p:nvPr>
        </p:nvSpPr>
        <p:spPr/>
        <p:txBody>
          <a:bodyPr/>
          <a:lstStyle/>
          <a:p>
            <a:r>
              <a:rPr lang="el-GR" dirty="0"/>
              <a:t>Η δικτύωση και η συμπληρωματικότητα των φορέων </a:t>
            </a:r>
            <a:r>
              <a:rPr lang="el-GR" sz="2800" b="0" dirty="0" smtClean="0"/>
              <a:t>3/7</a:t>
            </a:r>
            <a:endParaRPr lang="el-GR" dirty="0"/>
          </a:p>
        </p:txBody>
      </p:sp>
    </p:spTree>
    <p:extLst>
      <p:ext uri="{BB962C8B-B14F-4D97-AF65-F5344CB8AC3E}">
        <p14:creationId xmlns:p14="http://schemas.microsoft.com/office/powerpoint/2010/main" val="3916748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89536FE-1D47-4BA6-8BA8-301B0AEA6CA6}" type="slidenum">
              <a:rPr lang="en-US" altLang="el-GR" sz="1400" b="0">
                <a:solidFill>
                  <a:srgbClr val="000000"/>
                </a:solidFill>
              </a:rPr>
              <a:pPr eaLnBrk="1" hangingPunct="1"/>
              <a:t>22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pPr>
              <a:buFont typeface="Courier New" panose="02070309020205020404" pitchFamily="49" charset="0"/>
              <a:buChar char="o"/>
            </a:pPr>
            <a:r>
              <a:rPr lang="el-GR" dirty="0" smtClean="0"/>
              <a:t>Η καθιέρωση υψηλών προδιαγραφών για τα προγράμματα συντήρησης, ώστε να στοχεύουν στη διακοπή της χρήσης και των </a:t>
            </a:r>
            <a:r>
              <a:rPr lang="el-GR" dirty="0" err="1" smtClean="0"/>
              <a:t>υποκαταστάτων</a:t>
            </a:r>
            <a:r>
              <a:rPr lang="el-GR" dirty="0" smtClean="0"/>
              <a:t> και στην απεξάρτηση. Εδώ οι θεραπευτικές κοινότητες έχουν πολλά να δώσουν από τη μεθοδολογία και την τεχνογνωσία τους και ιδίως σε σχέση με τον τρόπο που οι ίδιοι οι χρήστες μπορούν να αναλάβουν πρωτοβουλία, για να αλλάξουν τη ζωή τους και όχι να είναι παθητικοί χρήστες ενός φαρμάκου.</a:t>
            </a:r>
          </a:p>
        </p:txBody>
      </p:sp>
      <p:sp>
        <p:nvSpPr>
          <p:cNvPr id="3" name="Τίτλος 2"/>
          <p:cNvSpPr>
            <a:spLocks noGrp="1"/>
          </p:cNvSpPr>
          <p:nvPr>
            <p:ph type="title"/>
          </p:nvPr>
        </p:nvSpPr>
        <p:spPr/>
        <p:txBody>
          <a:bodyPr/>
          <a:lstStyle/>
          <a:p>
            <a:r>
              <a:rPr lang="el-GR" dirty="0"/>
              <a:t>Η δικτύωση και η συμπληρωματικότητα των φορέων </a:t>
            </a:r>
            <a:r>
              <a:rPr lang="el-GR" sz="2800" b="0" dirty="0" smtClean="0"/>
              <a:t>4/7</a:t>
            </a:r>
            <a:endParaRPr lang="el-GR" dirty="0"/>
          </a:p>
        </p:txBody>
      </p:sp>
    </p:spTree>
    <p:extLst>
      <p:ext uri="{BB962C8B-B14F-4D97-AF65-F5344CB8AC3E}">
        <p14:creationId xmlns:p14="http://schemas.microsoft.com/office/powerpoint/2010/main" val="3091249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89536FE-1D47-4BA6-8BA8-301B0AEA6CA6}" type="slidenum">
              <a:rPr lang="en-US" altLang="el-GR" sz="1400" b="0">
                <a:solidFill>
                  <a:srgbClr val="000000"/>
                </a:solidFill>
              </a:rPr>
              <a:pPr eaLnBrk="1" hangingPunct="1"/>
              <a:t>23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pPr>
              <a:buFont typeface="Courier New" panose="02070309020205020404" pitchFamily="49" charset="0"/>
              <a:buChar char="o"/>
            </a:pPr>
            <a:r>
              <a:rPr lang="el-GR" dirty="0" smtClean="0"/>
              <a:t>Η δικτύωση των οργανισμών αντιμετώπισης της εξάρτησης με τις υπηρεσίες υγείας για την αντιμετώπιση των προβλημάτων σωματικής και ψυχικής υγείας και με τις υπηρεσίες πρόνοιας για την υποστήριξη της κοινωνικής ένταξης. Μέχρι σήμερα δεν έχει αξιοποιηθεί το υφιστάμενο δίκτυο υπηρεσιών υγείας και πρόνοιας. Οι όποιες μορφές συνεργασίας έχουν αναπτυχθεί έως τώρα βασίζονται στην ευαισθητοποίηση και στην πρωτοβουλία προσώπων και δεν είναι θεσμοθετημένες.</a:t>
            </a:r>
          </a:p>
        </p:txBody>
      </p:sp>
      <p:sp>
        <p:nvSpPr>
          <p:cNvPr id="3" name="Τίτλος 2"/>
          <p:cNvSpPr>
            <a:spLocks noGrp="1"/>
          </p:cNvSpPr>
          <p:nvPr>
            <p:ph type="title"/>
          </p:nvPr>
        </p:nvSpPr>
        <p:spPr/>
        <p:txBody>
          <a:bodyPr/>
          <a:lstStyle/>
          <a:p>
            <a:r>
              <a:rPr lang="el-GR" dirty="0"/>
              <a:t>Η δικτύωση και η συμπληρωματικότητα των φορέων </a:t>
            </a:r>
            <a:r>
              <a:rPr lang="el-GR" sz="2800" b="0" dirty="0" smtClean="0"/>
              <a:t>5/7</a:t>
            </a:r>
            <a:endParaRPr lang="el-GR" dirty="0"/>
          </a:p>
        </p:txBody>
      </p:sp>
    </p:spTree>
    <p:extLst>
      <p:ext uri="{BB962C8B-B14F-4D97-AF65-F5344CB8AC3E}">
        <p14:creationId xmlns:p14="http://schemas.microsoft.com/office/powerpoint/2010/main" val="1258446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6987C06-4584-4D3F-B3D3-F9E0B24C8CE8}" type="slidenum">
              <a:rPr lang="en-US" altLang="el-GR" sz="1400" b="0">
                <a:solidFill>
                  <a:srgbClr val="000000"/>
                </a:solidFill>
              </a:rPr>
              <a:pPr eaLnBrk="1" hangingPunct="1"/>
              <a:t>24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pPr>
              <a:buFont typeface="Courier New" panose="02070309020205020404" pitchFamily="49" charset="0"/>
              <a:buChar char="o"/>
            </a:pPr>
            <a:r>
              <a:rPr lang="el-GR" dirty="0" smtClean="0"/>
              <a:t>Η δημιουργία καινοτόμων προγραμμάτων υποδοχής, αξιολόγησης και παραπομπής, ώστε κάθε ενδιαφερόμενος να παραπέμπεται στο κατάλληλο γι αυτόν πρόγραμμα και να αποφευχθεί το φαινόμενο της «περιστρεφόμενης πόρτας», η μετακίνηση, δηλαδή, των χρηστών από τη μια υπηρεσία στην άλλη, χωρίς να τους παρέχεται ουσιαστική βοήθεια.</a:t>
            </a:r>
          </a:p>
          <a:p>
            <a:pPr>
              <a:buFont typeface="Courier New" panose="02070309020205020404" pitchFamily="49" charset="0"/>
              <a:buChar char="o"/>
            </a:pPr>
            <a:r>
              <a:rPr lang="el-GR" dirty="0" smtClean="0"/>
              <a:t>Η παροχή ψυχοκοινωνικής στήριξης από διάφορους φορείς υγείας και πρόνοιας σε όσους είναι σε λίστα αναμονής ή συμμετέχουν σε προγράμματα μείωσης της βλάβης χαμηλών προδιαγραφών, ώστε να μην αναδεικνύεται το φάρμακο σε μαγική λύση, δημιουργώντας αποπροσανατολισμό και ματαιώσεις στους χρήστες ουσιών και στις οικογένειές τους.</a:t>
            </a:r>
          </a:p>
        </p:txBody>
      </p:sp>
      <p:sp>
        <p:nvSpPr>
          <p:cNvPr id="3" name="Τίτλος 2"/>
          <p:cNvSpPr>
            <a:spLocks noGrp="1"/>
          </p:cNvSpPr>
          <p:nvPr>
            <p:ph type="title"/>
          </p:nvPr>
        </p:nvSpPr>
        <p:spPr/>
        <p:txBody>
          <a:bodyPr/>
          <a:lstStyle/>
          <a:p>
            <a:r>
              <a:rPr lang="el-GR" dirty="0"/>
              <a:t>Η δικτύωση και η συμπληρωματικότητα των φορέων </a:t>
            </a:r>
            <a:r>
              <a:rPr lang="el-GR" sz="2800" b="0" dirty="0" smtClean="0"/>
              <a:t>6/7</a:t>
            </a:r>
            <a:endParaRPr lang="el-GR" dirty="0"/>
          </a:p>
        </p:txBody>
      </p:sp>
    </p:spTree>
    <p:extLst>
      <p:ext uri="{BB962C8B-B14F-4D97-AF65-F5344CB8AC3E}">
        <p14:creationId xmlns:p14="http://schemas.microsoft.com/office/powerpoint/2010/main" val="762453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B6A91B7-50FB-47B8-A770-0ACDAAB4DB2B}" type="slidenum">
              <a:rPr lang="en-US" altLang="el-GR" sz="1400" b="0">
                <a:solidFill>
                  <a:srgbClr val="000000"/>
                </a:solidFill>
              </a:rPr>
              <a:pPr eaLnBrk="1" hangingPunct="1"/>
              <a:t>25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pPr>
              <a:buFont typeface="Courier New" panose="02070309020205020404" pitchFamily="49" charset="0"/>
              <a:buChar char="o"/>
            </a:pPr>
            <a:r>
              <a:rPr lang="el-GR" dirty="0" smtClean="0"/>
              <a:t>Η δημιουργία προγραμμάτων προσέγγισης χρηστών στο δρόμο με στόχο την ενημέρωση και την κινητοποίησή τους για θεραπεία, από πρώην χρήστες και επαγγελματίες υγείας με αίσθημα υψηλής δέσμευσης και βαθιά γνώση του αντικειμένου.</a:t>
            </a:r>
          </a:p>
          <a:p>
            <a:pPr>
              <a:buFont typeface="Courier New" panose="02070309020205020404" pitchFamily="49" charset="0"/>
              <a:buChar char="o"/>
            </a:pPr>
            <a:r>
              <a:rPr lang="el-GR" dirty="0" smtClean="0"/>
              <a:t>Η δημιουργία προγραμμάτων αγωγής της κοινότητας για τη μείωση των προκαταλήψεων και των στερεοτύπων γύρω από τα εξαρτημένα και </a:t>
            </a:r>
            <a:r>
              <a:rPr lang="el-GR" dirty="0" err="1" smtClean="0"/>
              <a:t>απεξαρτημένα</a:t>
            </a:r>
            <a:r>
              <a:rPr lang="el-GR" dirty="0" smtClean="0"/>
              <a:t> άτομα καθώς και τα προγράμματα θεραπείας.</a:t>
            </a:r>
          </a:p>
        </p:txBody>
      </p:sp>
      <p:sp>
        <p:nvSpPr>
          <p:cNvPr id="3" name="Τίτλος 2"/>
          <p:cNvSpPr>
            <a:spLocks noGrp="1"/>
          </p:cNvSpPr>
          <p:nvPr>
            <p:ph type="title"/>
          </p:nvPr>
        </p:nvSpPr>
        <p:spPr/>
        <p:txBody>
          <a:bodyPr/>
          <a:lstStyle/>
          <a:p>
            <a:r>
              <a:rPr lang="el-GR" dirty="0"/>
              <a:t>Η δικτύωση και η συμπληρωματικότητα των φορέων </a:t>
            </a:r>
            <a:r>
              <a:rPr lang="el-GR" sz="2800" b="0" dirty="0" smtClean="0"/>
              <a:t>7/7</a:t>
            </a:r>
            <a:endParaRPr lang="el-GR" dirty="0"/>
          </a:p>
        </p:txBody>
      </p:sp>
    </p:spTree>
    <p:extLst>
      <p:ext uri="{BB962C8B-B14F-4D97-AF65-F5344CB8AC3E}">
        <p14:creationId xmlns:p14="http://schemas.microsoft.com/office/powerpoint/2010/main" val="2870495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6</a:t>
            </a:r>
            <a:r>
              <a:rPr lang="en-US" sz="2000" dirty="0" smtClean="0"/>
              <a:t>:</a:t>
            </a:r>
            <a:r>
              <a:rPr lang="el-GR" sz="2000" dirty="0"/>
              <a:t> Η ελληνική </a:t>
            </a:r>
            <a:r>
              <a:rPr lang="el-GR" sz="2000" dirty="0" smtClean="0"/>
              <a:t>πραγματικότητα».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E2C7AB2-F82A-482F-A691-087303EEB3BA}"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τετραετής  εμφύλια σύγκρουση και αργότερα η επταετής στρατιωτική δικτατορία δημιούργησαν κλίμα επιφυλακτικότητας και καχυποψίας της επίσημης Πολιτείας απέναντι στις προτάσεις που έρχονταν να ανατρέψουν την καθεστηκυία τάξη πραγμάτων.</a:t>
            </a:r>
          </a:p>
          <a:p>
            <a:r>
              <a:rPr lang="el-GR" dirty="0" smtClean="0"/>
              <a:t>Παράλληλα, για δεκαετίες τα ατομικά και πολιτικά δικαιώματα ήταν περιορισμένα και συνεπώς ήταν δύσκολο να εκφραστούν τα αντίστοιχα κοινωνικά κινήματα και οι νεωτεριστικές ιδέες που εμφανίστηκαν στην Ευρώπη, πολύ δε περισσότερο να εφαρμοστούν στην πράξη.</a:t>
            </a:r>
          </a:p>
          <a:p>
            <a:r>
              <a:rPr lang="el-GR" dirty="0" smtClean="0"/>
              <a:t>Γενικά, οι δαπάνες για κοινωνική προστασία ήταν ελάχιστες σε σύγκριση με τις άλλες ευρωπαϊκές χώρες, και τις ανάγκες για κοινωνική προστασία των ατόμων ήρθε να καλύψει σε μεγάλο βαθμό ο κύκλος αλληλοβοήθειας της οικογένειας.</a:t>
            </a:r>
          </a:p>
        </p:txBody>
      </p:sp>
      <p:sp>
        <p:nvSpPr>
          <p:cNvPr id="3" name="Τίτλος 2"/>
          <p:cNvSpPr>
            <a:spLocks noGrp="1"/>
          </p:cNvSpPr>
          <p:nvPr>
            <p:ph type="title"/>
          </p:nvPr>
        </p:nvSpPr>
        <p:spPr/>
        <p:txBody>
          <a:bodyPr/>
          <a:lstStyle/>
          <a:p>
            <a:r>
              <a:rPr lang="el-GR" dirty="0"/>
              <a:t>Ο ελληνικός ετεροχρονισμός </a:t>
            </a:r>
            <a:r>
              <a:rPr lang="el-GR" sz="2800" b="0" dirty="0" smtClean="0"/>
              <a:t>2/5</a:t>
            </a:r>
            <a:endParaRPr lang="el-GR" dirty="0"/>
          </a:p>
        </p:txBody>
      </p:sp>
    </p:spTree>
    <p:extLst>
      <p:ext uri="{BB962C8B-B14F-4D97-AF65-F5344CB8AC3E}">
        <p14:creationId xmlns:p14="http://schemas.microsoft.com/office/powerpoint/2010/main" val="2364753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3875DEA-A9E0-4135-B1F6-CD3C14DBD389}"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Μέχρι τότε τόσο η </a:t>
            </a:r>
            <a:r>
              <a:rPr lang="el-GR" dirty="0" err="1" smtClean="0"/>
              <a:t>τοξικοεξάρτηση</a:t>
            </a:r>
            <a:r>
              <a:rPr lang="el-GR" dirty="0" smtClean="0"/>
              <a:t> όσο και η ψυχική ασθένεια αποτελούσαν ηθικά φορτισμένες έννοιες και γίνονταν αντιληπτές ως μολυσματικές ασθένειες που μεταδίδονταν κληρονομικά και, επομένως, στιγμάτιζαν έντονα το άτομο που ήταν φορέας τους, καθώς και την οικογένεια με την οποία είχε «δεσμούς αίματος».</a:t>
            </a:r>
          </a:p>
          <a:p>
            <a:r>
              <a:rPr lang="el-GR" dirty="0" smtClean="0"/>
              <a:t>Η τοξικομανία ιδιαίτερα εθεωρείτο αποκλειστικά αποτέλεσμα της «ψυχοπαθολογίας» της οικογένειας, και, άρα, απόδειξη της «αποτυχίας» της. </a:t>
            </a:r>
          </a:p>
          <a:p>
            <a:r>
              <a:rPr lang="el-GR" dirty="0" smtClean="0"/>
              <a:t>Έτσι από τη μια πλευρά, η ταυτότητα του ατόμου συνδεόταν άμεσα με την οικογένεια καταγωγής και καθοριζόταν πρωταρχικά από αυτήν, ενώ, από την άλλη πλευρά, τα χαρακτηριστικά του ατόμου διαμόρφωναν την αντίληψη της κοινωνίας για την οικογένειά του.</a:t>
            </a:r>
          </a:p>
        </p:txBody>
      </p:sp>
      <p:sp>
        <p:nvSpPr>
          <p:cNvPr id="3" name="Τίτλος 2"/>
          <p:cNvSpPr>
            <a:spLocks noGrp="1"/>
          </p:cNvSpPr>
          <p:nvPr>
            <p:ph type="title"/>
          </p:nvPr>
        </p:nvSpPr>
        <p:spPr/>
        <p:txBody>
          <a:bodyPr/>
          <a:lstStyle/>
          <a:p>
            <a:r>
              <a:rPr lang="el-GR" dirty="0"/>
              <a:t>Ο ελληνικός ετεροχρονισμός </a:t>
            </a:r>
            <a:r>
              <a:rPr lang="el-GR" sz="2800" b="0" dirty="0" smtClean="0"/>
              <a:t>3/5</a:t>
            </a:r>
            <a:endParaRPr lang="el-GR" dirty="0"/>
          </a:p>
        </p:txBody>
      </p:sp>
    </p:spTree>
    <p:extLst>
      <p:ext uri="{BB962C8B-B14F-4D97-AF65-F5344CB8AC3E}">
        <p14:creationId xmlns:p14="http://schemas.microsoft.com/office/powerpoint/2010/main" val="371967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7A272958-C8FE-47DF-BEAC-0A65A974E7A4}"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οικογένεια, που είχε τον ρόλο της πρωταρχικής μονάδας κοινωνικοποίησης, στην προσπάθειά της να προστατευθεί και να επιβιώσει κοινωνικά, έφτανε να οδηγηθεί στην εγκατάλειψη του μέλους της που απειλούσε την κοινωνική της ύπαρξη.</a:t>
            </a:r>
          </a:p>
          <a:p>
            <a:r>
              <a:rPr lang="el-GR" dirty="0" smtClean="0"/>
              <a:t>Η φυλακή και το ψυχιατρείο, όπου συνήθως κατέληγαν οι τοξικομανείς, ήταν χώροι απομόνωσης που απάλλασσαν την οικογένεια από το κοινωνικό όνειδος.</a:t>
            </a:r>
          </a:p>
        </p:txBody>
      </p:sp>
      <p:sp>
        <p:nvSpPr>
          <p:cNvPr id="3" name="Τίτλος 2"/>
          <p:cNvSpPr>
            <a:spLocks noGrp="1"/>
          </p:cNvSpPr>
          <p:nvPr>
            <p:ph type="title"/>
          </p:nvPr>
        </p:nvSpPr>
        <p:spPr/>
        <p:txBody>
          <a:bodyPr/>
          <a:lstStyle/>
          <a:p>
            <a:r>
              <a:rPr lang="el-GR" dirty="0"/>
              <a:t>Ο ελληνικός ετεροχρονισμός </a:t>
            </a:r>
            <a:r>
              <a:rPr lang="el-GR" sz="2800" b="0" dirty="0" smtClean="0"/>
              <a:t>4/5</a:t>
            </a:r>
            <a:endParaRPr lang="el-GR" dirty="0"/>
          </a:p>
        </p:txBody>
      </p:sp>
    </p:spTree>
    <p:extLst>
      <p:ext uri="{BB962C8B-B14F-4D97-AF65-F5344CB8AC3E}">
        <p14:creationId xmlns:p14="http://schemas.microsoft.com/office/powerpoint/2010/main" val="917649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321A806-A05C-4BEF-85A7-5AB23F589327}"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προσπάθειες για την εφαρμογή προγράμματος κοινωνικής ψυχιατρικής αναπτύσσονται μετά την Μεταπολίτευση και σε αυτό το πλαίσιο θα εμφανιστούν και τα προγράμματα για την αντιμετώπιση της τοξικομανίας.</a:t>
            </a:r>
          </a:p>
          <a:p>
            <a:r>
              <a:rPr lang="el-GR" dirty="0" smtClean="0"/>
              <a:t>Το προηγούμενο διάστημα και μέχρι τα τέλη της δεκαετίας του 1970, άλλωστε, η χρήση παράνομων ουσιών στην Ελλάδα φαίνεται να περιορίζεται σε συγκεκριμένες ομάδες των μεγάλων αστικών κέντρων, όπως οι καλλιτέχνες, οι εργάτες από τη Μικρά Ασία, που συνήθιζαν να καπνίζουν κάνναβη στο πλαίσιο της ανατολίτικης, και οι άνθρωποι της νύχτας.</a:t>
            </a:r>
          </a:p>
          <a:p>
            <a:r>
              <a:rPr lang="el-GR" dirty="0" smtClean="0"/>
              <a:t>Το κράτος εξαντλούσε τη παρέμβασή του στην ανακοίνωση σποραδικώς συλλήψεων, ενώ η κοινή γνώμη έβλεπε το φαινόμενο από απόσταση ως ξένο και άσχετο με την ελληνική κοινωνία.</a:t>
            </a:r>
          </a:p>
        </p:txBody>
      </p:sp>
      <p:sp>
        <p:nvSpPr>
          <p:cNvPr id="3" name="Τίτλος 2"/>
          <p:cNvSpPr>
            <a:spLocks noGrp="1"/>
          </p:cNvSpPr>
          <p:nvPr>
            <p:ph type="title"/>
          </p:nvPr>
        </p:nvSpPr>
        <p:spPr/>
        <p:txBody>
          <a:bodyPr/>
          <a:lstStyle/>
          <a:p>
            <a:r>
              <a:rPr lang="el-GR" dirty="0"/>
              <a:t>Ο ελληνικός ετεροχρονισμός </a:t>
            </a:r>
            <a:r>
              <a:rPr lang="el-GR" sz="2800" b="0" dirty="0" smtClean="0"/>
              <a:t>5/5</a:t>
            </a:r>
            <a:endParaRPr lang="el-GR" dirty="0"/>
          </a:p>
        </p:txBody>
      </p:sp>
    </p:spTree>
    <p:extLst>
      <p:ext uri="{BB962C8B-B14F-4D97-AF65-F5344CB8AC3E}">
        <p14:creationId xmlns:p14="http://schemas.microsoft.com/office/powerpoint/2010/main" val="1367001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151CCB6-2123-488C-9D38-0F65C3680A72}"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328940"/>
          </a:xfrm>
        </p:spPr>
        <p:txBody>
          <a:bodyPr/>
          <a:lstStyle/>
          <a:p>
            <a:r>
              <a:rPr lang="el-GR" sz="2100" dirty="0" smtClean="0"/>
              <a:t>Από τα τέλη της δεκαετίας του 1970 αρχίζει να παρατηρείται σταδιακή αύξηση της χρήσης ναρκωτικών ουσιών, γεγονός που επιβεβαιώνεται και από τα στοιχεία της Δίωξης και τις δικαστικές υπηρεσίες (ΕΚΤΕΠΝ, 1996).</a:t>
            </a:r>
          </a:p>
          <a:p>
            <a:r>
              <a:rPr lang="el-GR" sz="2100" dirty="0" smtClean="0"/>
              <a:t>Ο ρυθμός εξάπλωσης του προβλήματος και η μορφή που λαμβάνει πλέον η χρήση το φέρνουν σταδιακά στο προσκήνιο. Η ηρωίνη αρχίζει να προβάλλεται ως το «επικίνδυνο ναρκωτικό» με καταστροφικές συνέπειες για την κοινωνία.</a:t>
            </a:r>
          </a:p>
          <a:p>
            <a:r>
              <a:rPr lang="el-GR" sz="2100" dirty="0" smtClean="0"/>
              <a:t>Οι αλλαγές αυτές συνοδεύονται από διαφοροποίηση της αντίληψης της ελληνικής κοινωνίας για τη τοξικομανία, γεγονός στο οποίο συνέβαλε ιδιαίτερα ο Τύπος. </a:t>
            </a:r>
          </a:p>
          <a:p>
            <a:r>
              <a:rPr lang="el-GR" sz="2100" dirty="0" smtClean="0"/>
              <a:t>Με αφορμή τους πρώτους επίσημα δηλωμένους θανάτους από ναρκωτικά το 1980, το πρόβλημα της τοξικομανίας αρχίζει σταδιακά να προβάλλεται ως θέμα βαρύνουσας σημασίας και κοινού ενδιαφέροντος.</a:t>
            </a:r>
          </a:p>
        </p:txBody>
      </p:sp>
      <p:sp>
        <p:nvSpPr>
          <p:cNvPr id="3" name="Τίτλος 2"/>
          <p:cNvSpPr>
            <a:spLocks noGrp="1"/>
          </p:cNvSpPr>
          <p:nvPr>
            <p:ph type="title"/>
          </p:nvPr>
        </p:nvSpPr>
        <p:spPr/>
        <p:txBody>
          <a:bodyPr/>
          <a:lstStyle/>
          <a:p>
            <a:r>
              <a:rPr lang="el-GR" dirty="0" smtClean="0"/>
              <a:t>Ο δρόμος για την Ιθάκη </a:t>
            </a:r>
            <a:r>
              <a:rPr lang="el-GR" sz="2800" b="0" dirty="0" smtClean="0"/>
              <a:t>1/4</a:t>
            </a:r>
            <a:endParaRPr lang="el-GR" sz="2800" b="0" dirty="0"/>
          </a:p>
        </p:txBody>
      </p:sp>
    </p:spTree>
    <p:extLst>
      <p:ext uri="{BB962C8B-B14F-4D97-AF65-F5344CB8AC3E}">
        <p14:creationId xmlns:p14="http://schemas.microsoft.com/office/powerpoint/2010/main" val="785284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BD8ABB8-2F54-4304-AB30-A3AE77A17344}"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400948"/>
          </a:xfrm>
        </p:spPr>
        <p:txBody>
          <a:bodyPr/>
          <a:lstStyle/>
          <a:p>
            <a:r>
              <a:rPr lang="el-GR" dirty="0" smtClean="0"/>
              <a:t>Ενώ μέχρι τότε η τοξικομανία δεν αποτελεί μείζον πολιτικό ζήτημα, οι εξελίξεις αυτές, σε συνδυασμό με τις καταγγελίες για απουσία κυβερνητικής πολιτικής γύρω από το θέμα, θα οδηγήσουν σύντομα στη πρώτη επίσημη πρωτοβουλία της κυβέρνησης του ΠΑΣΟΚ με στόχο τη μείωση της ζήτησης (</a:t>
            </a:r>
            <a:r>
              <a:rPr lang="el-GR" dirty="0" err="1" smtClean="0"/>
              <a:t>Τσίλη</a:t>
            </a:r>
            <a:r>
              <a:rPr lang="el-GR" dirty="0" smtClean="0"/>
              <a:t>, 1995).</a:t>
            </a:r>
          </a:p>
          <a:p>
            <a:r>
              <a:rPr lang="el-GR" dirty="0" smtClean="0"/>
              <a:t>Πρωτοβουλία που δεν είναι τυχαίο ότι συμπίπτει χρονικά με την έναρξη των συζητήσεων για το Εθνικό Σύστημα Υγείας και τις πρώτες προσπάθειες για τη ψυχιατρική μεταρρύθμιση στην Ελλάδα.</a:t>
            </a:r>
          </a:p>
          <a:p>
            <a:r>
              <a:rPr lang="el-GR" dirty="0" smtClean="0"/>
              <a:t>Το 1983 και ενώ η Ελλάδα είναι από διετίας ενταγμένη στην ΕΟΚ με τις μεταβολές που αυτό σταδιακά συνεπάγεται στην οργάνωση του κράτους και στον τρόπο ζωής, ιδρύεται η θεραπευτική κοινότητα ΙΘΑΚΗ, η πρώτη εξειδικευμένη δομή θεραπευτικής αντιμετώπισης της </a:t>
            </a:r>
            <a:r>
              <a:rPr lang="el-GR" dirty="0" err="1" smtClean="0"/>
              <a:t>τοξικοεξάρτησης</a:t>
            </a:r>
            <a:r>
              <a:rPr lang="el-GR" dirty="0" smtClean="0"/>
              <a:t> στη χώρα μας.</a:t>
            </a:r>
          </a:p>
        </p:txBody>
      </p:sp>
      <p:sp>
        <p:nvSpPr>
          <p:cNvPr id="3" name="Τίτλος 2"/>
          <p:cNvSpPr>
            <a:spLocks noGrp="1"/>
          </p:cNvSpPr>
          <p:nvPr>
            <p:ph type="title"/>
          </p:nvPr>
        </p:nvSpPr>
        <p:spPr/>
        <p:txBody>
          <a:bodyPr/>
          <a:lstStyle/>
          <a:p>
            <a:r>
              <a:rPr lang="el-GR" dirty="0"/>
              <a:t>Ο δρόμος για την Ιθάκη </a:t>
            </a:r>
            <a:r>
              <a:rPr lang="el-GR" sz="2800" b="0" dirty="0" smtClean="0"/>
              <a:t>2/4</a:t>
            </a:r>
            <a:endParaRPr lang="el-GR" dirty="0"/>
          </a:p>
        </p:txBody>
      </p:sp>
    </p:spTree>
    <p:extLst>
      <p:ext uri="{BB962C8B-B14F-4D97-AF65-F5344CB8AC3E}">
        <p14:creationId xmlns:p14="http://schemas.microsoft.com/office/powerpoint/2010/main" val="1000580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00A3928-909F-49DF-BBD7-1EA1E31627B2}"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24936" cy="5256932"/>
          </a:xfrm>
        </p:spPr>
        <p:txBody>
          <a:bodyPr/>
          <a:lstStyle/>
          <a:p>
            <a:r>
              <a:rPr lang="el-GR" sz="2100" dirty="0" smtClean="0"/>
              <a:t>Το πρόγραμμα, που θα λειτουργήσει πιλοτικά για τέσσερα χρόνια, περιλαμβάνει τη Θεραπευτική Κοινότητα ΙΘΑΚΗ, κέντρο σωματικής αποτοξίνωσης στην Αθήνα και δυο συμβουλευτικούς σταθμούς σε Αθήνα και Θεσσαλονίκη.</a:t>
            </a:r>
          </a:p>
          <a:p>
            <a:r>
              <a:rPr lang="el-GR" sz="2100" dirty="0" smtClean="0"/>
              <a:t>Υπάγεται διοικητικά και οικονομικά στον Εθνικό Οργανισμό Πρόνοιας (ΕΟΠ) και το </a:t>
            </a:r>
            <a:r>
              <a:rPr lang="el-GR" sz="2100" dirty="0" err="1" smtClean="0"/>
              <a:t>Παιδιοψυχιατρικό</a:t>
            </a:r>
            <a:r>
              <a:rPr lang="el-GR" sz="2100" dirty="0" smtClean="0"/>
              <a:t> Νοσοκομείο Αττικής (ΠΝΑ). Το Ειδικό Θεραπευτικό Πρόγραμμα για άτομα εξαρτημένα από φαρμακευτικές ουσίες αργότερα θα μετεξελιχθεί στο Κέντρο Θεραπείας Εξαρτημένων Ατόμων (ΚΕΘΕΑ), ως αυτοδιοικούμενο ΝΠΙΔ με τη χρηματοδότηση του Υπουργείου Υγείας και τελώντας υπό την αιγίδα του.</a:t>
            </a:r>
          </a:p>
          <a:p>
            <a:r>
              <a:rPr lang="el-GR" sz="2100" dirty="0" smtClean="0"/>
              <a:t>Έχει ως βασικές αρχές την οικιοθελή προσέλευση και το «στεγνό» πρόγραμμα (μη χορήγηση υποκατάστατων ή άλλων ουσιών).</a:t>
            </a:r>
          </a:p>
          <a:p>
            <a:r>
              <a:rPr lang="el-GR" sz="2100" dirty="0" smtClean="0"/>
              <a:t>Βασίζεται στο μοντέλο των θεραπευτικών κοινοτήτων αυτοβοήθειας με στόχο την ψυχική απεξάρτηση και την κοινωνική ένταξη.</a:t>
            </a:r>
          </a:p>
        </p:txBody>
      </p:sp>
      <p:sp>
        <p:nvSpPr>
          <p:cNvPr id="3" name="Τίτλος 2"/>
          <p:cNvSpPr>
            <a:spLocks noGrp="1"/>
          </p:cNvSpPr>
          <p:nvPr>
            <p:ph type="title"/>
          </p:nvPr>
        </p:nvSpPr>
        <p:spPr/>
        <p:txBody>
          <a:bodyPr/>
          <a:lstStyle/>
          <a:p>
            <a:r>
              <a:rPr lang="el-GR" dirty="0"/>
              <a:t>Ο δρόμος για την Ιθάκη </a:t>
            </a:r>
            <a:r>
              <a:rPr lang="el-GR" sz="2800" b="0" dirty="0" smtClean="0"/>
              <a:t>3/4</a:t>
            </a:r>
            <a:endParaRPr lang="el-GR" dirty="0"/>
          </a:p>
        </p:txBody>
      </p:sp>
    </p:spTree>
    <p:extLst>
      <p:ext uri="{BB962C8B-B14F-4D97-AF65-F5344CB8AC3E}">
        <p14:creationId xmlns:p14="http://schemas.microsoft.com/office/powerpoint/2010/main" val="26733559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321</TotalTime>
  <Words>3009</Words>
  <Application>Microsoft Office PowerPoint</Application>
  <PresentationFormat>Προβολή στην οθόνη (4:3)</PresentationFormat>
  <Paragraphs>215</Paragraphs>
  <Slides>34</Slides>
  <Notes>33</Notes>
  <HiddenSlides>0</HiddenSlides>
  <MMClips>0</MMClips>
  <ScaleCrop>false</ScaleCrop>
  <HeadingPairs>
    <vt:vector size="4" baseType="variant">
      <vt:variant>
        <vt:lpstr>Θέμα</vt:lpstr>
      </vt:variant>
      <vt:variant>
        <vt:i4>2</vt:i4>
      </vt:variant>
      <vt:variant>
        <vt:lpstr>Τίτλοι διαφανειών</vt:lpstr>
      </vt:variant>
      <vt:variant>
        <vt:i4>34</vt:i4>
      </vt:variant>
    </vt:vector>
  </HeadingPairs>
  <TitlesOfParts>
    <vt:vector size="36" baseType="lpstr">
      <vt:lpstr>template final</vt:lpstr>
      <vt:lpstr>Default Design</vt:lpstr>
      <vt:lpstr>Κοινωνική Εργασία με Εξαρτημένα Άτομα</vt:lpstr>
      <vt:lpstr>Ο ελληνικός ετεροχρονισμός 1/5</vt:lpstr>
      <vt:lpstr>Ο ελληνικός ετεροχρονισμός 2/5</vt:lpstr>
      <vt:lpstr>Ο ελληνικός ετεροχρονισμός 3/5</vt:lpstr>
      <vt:lpstr>Ο ελληνικός ετεροχρονισμός 4/5</vt:lpstr>
      <vt:lpstr>Ο ελληνικός ετεροχρονισμός 5/5</vt:lpstr>
      <vt:lpstr>Ο δρόμος για την Ιθάκη 1/4</vt:lpstr>
      <vt:lpstr>Ο δρόμος για την Ιθάκη 2/4</vt:lpstr>
      <vt:lpstr>Ο δρόμος για την Ιθάκη 3/4</vt:lpstr>
      <vt:lpstr>Ο δρόμος για την Ιθάκη 4/4</vt:lpstr>
      <vt:lpstr>Η μείωση της βλάβης 1/2</vt:lpstr>
      <vt:lpstr>Η μείωση της βλάβης 2/2</vt:lpstr>
      <vt:lpstr>Εθνική στρατηγική 1/4</vt:lpstr>
      <vt:lpstr>Εθνική στρατηγική 2/4</vt:lpstr>
      <vt:lpstr>Εθνική στρατηγική 3/4</vt:lpstr>
      <vt:lpstr>Εθνική στρατηγική 4/4</vt:lpstr>
      <vt:lpstr>Προτάσεις για τη στρατηγική 1/3</vt:lpstr>
      <vt:lpstr>Προτάσεις για τη στρατηγική 2/3</vt:lpstr>
      <vt:lpstr>Προτάσεις για τη στρατηγική 3/3</vt:lpstr>
      <vt:lpstr>Η δικτύωση και η συμπληρωματικότητα των φορέων 1/7</vt:lpstr>
      <vt:lpstr>Η δικτύωση και η συμπληρωματικότητα των φορέων 2/7</vt:lpstr>
      <vt:lpstr>Η δικτύωση και η συμπληρωματικότητα των φορέων 3/7</vt:lpstr>
      <vt:lpstr>Η δικτύωση και η συμπληρωματικότητα των φορέων 4/7</vt:lpstr>
      <vt:lpstr>Η δικτύωση και η συμπληρωματικότητα των φορέων 5/7</vt:lpstr>
      <vt:lpstr>Η δικτύωση και η συμπληρωματικότητα των φορέων 6/7</vt:lpstr>
      <vt:lpstr>Η δικτύωση και η συμπληρωματικότητα των φορέων 7/7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2015-02-13T15:19:30Z</dcterms:modified>
</cp:coreProperties>
</file>