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19"/>
  </p:notesMasterIdLst>
  <p:handoutMasterIdLst>
    <p:handoutMasterId r:id="rId20"/>
  </p:handoutMasterIdLst>
  <p:sldIdLst>
    <p:sldId id="271" r:id="rId4"/>
    <p:sldId id="272" r:id="rId5"/>
    <p:sldId id="273" r:id="rId6"/>
    <p:sldId id="274" r:id="rId7"/>
    <p:sldId id="275" r:id="rId8"/>
    <p:sldId id="276" r:id="rId9"/>
    <p:sldId id="278" r:id="rId10"/>
    <p:sldId id="277" r:id="rId11"/>
    <p:sldId id="257" r:id="rId12"/>
    <p:sldId id="262" r:id="rId13"/>
    <p:sldId id="264" r:id="rId14"/>
    <p:sldId id="269" r:id="rId15"/>
    <p:sldId id="270" r:id="rId16"/>
    <p:sldId id="266" r:id="rId17"/>
    <p:sldId id="261" r:id="rId18"/>
  </p:sldIdLst>
  <p:sldSz cx="9144000" cy="6858000" type="screen4x3"/>
  <p:notesSz cx="7104063" cy="10234613"/>
  <p:custDataLst>
    <p:tags r:id="rId2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28/7/2015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28/7/2015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61991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143000" indent="-422275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885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1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794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825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665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356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763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80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866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002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54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reast_anatomy_normal_scheme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/index.php?title=User:%C4%90%E1%BA%A1t_Ph%E1%BA%A1m_Ti%E1%BA%BFn&amp;action=edit&amp;redlink=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GifTagger" TargetMode="External"/><Relationship Id="rId4" Type="http://schemas.openxmlformats.org/officeDocument/2006/relationships/hyperlink" Target="http://commons.wikimedia.org/wiki/File:En_Breast_cancer_illustrations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Diagram_showing_the_network_of_lymph_nodes_in_and_around_the_breast_CRUK_315.sv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4.0/deed.en" TargetMode="External"/><Relationship Id="rId4" Type="http://schemas.openxmlformats.org/officeDocument/2006/relationships/hyperlink" Target="http://commons.wikimedia.org/wiki/User:F%C3%A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Διαγνωστική νοσηλευτική σημειολογία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5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Μαστός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200" dirty="0" smtClean="0"/>
              <a:t>Αντωνία </a:t>
            </a:r>
            <a:r>
              <a:rPr lang="el-GR" sz="2200" dirty="0"/>
              <a:t>Καλογιάννη, Καθηγήτρια </a:t>
            </a:r>
            <a:r>
              <a:rPr lang="el-GR" sz="2200" dirty="0" smtClean="0"/>
              <a:t>Εφαρμογών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Νοσηλευτικής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373051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80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Αντωνία Καλογιάννη 2014. </a:t>
            </a:r>
            <a:r>
              <a:rPr lang="el-GR" sz="2000" dirty="0"/>
              <a:t>Αντωνία Καλογιάννη. «Διαγνωστική νοσηλευτική σημειολογία.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5:</a:t>
            </a:r>
            <a:r>
              <a:rPr lang="el-GR" sz="2000" dirty="0" smtClean="0"/>
              <a:t> </a:t>
            </a:r>
            <a:r>
              <a:rPr lang="el-GR" sz="2000" dirty="0"/>
              <a:t>Μαστός».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Μαστός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5004048" y="1196752"/>
            <a:ext cx="3960440" cy="446449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l-GR" altLang="el-GR" sz="2200" b="1" dirty="0"/>
              <a:t>Αποτελείται </a:t>
            </a:r>
            <a:r>
              <a:rPr lang="el-GR" altLang="el-GR" sz="2200" b="1" dirty="0" smtClean="0"/>
              <a:t>από</a:t>
            </a:r>
            <a:r>
              <a:rPr lang="el-GR" altLang="el-GR" sz="2200" b="1" dirty="0"/>
              <a:t>:</a:t>
            </a:r>
          </a:p>
          <a:p>
            <a:pPr marL="627063" lvl="1">
              <a:lnSpc>
                <a:spcPct val="120000"/>
              </a:lnSpc>
            </a:pPr>
            <a:r>
              <a:rPr lang="el-GR" altLang="el-GR" sz="2200" dirty="0"/>
              <a:t>Αδενικό ιστό: 12-20 λοβούς που εκβάλουν στη </a:t>
            </a:r>
            <a:r>
              <a:rPr lang="el-GR" altLang="el-GR" sz="2200" dirty="0" smtClean="0"/>
              <a:t>θηλή.</a:t>
            </a:r>
            <a:endParaRPr lang="el-GR" altLang="el-GR" sz="2200" dirty="0"/>
          </a:p>
          <a:p>
            <a:pPr marL="627063" lvl="1">
              <a:lnSpc>
                <a:spcPct val="120000"/>
              </a:lnSpc>
            </a:pPr>
            <a:r>
              <a:rPr lang="el-GR" altLang="el-GR" sz="2200" dirty="0"/>
              <a:t>Ινώδη ιστό </a:t>
            </a:r>
            <a:r>
              <a:rPr lang="el-GR" altLang="el-GR" sz="2200" dirty="0" smtClean="0"/>
              <a:t>και </a:t>
            </a:r>
            <a:r>
              <a:rPr lang="el-GR" altLang="el-GR" sz="2200" dirty="0"/>
              <a:t>συνδέσμους που </a:t>
            </a:r>
            <a:r>
              <a:rPr lang="el-GR" altLang="el-GR" sz="2200" dirty="0" smtClean="0"/>
              <a:t>καταλήγουν </a:t>
            </a:r>
            <a:r>
              <a:rPr lang="el-GR" altLang="el-GR" sz="2200" dirty="0"/>
              <a:t>στο δέρμα και την περιτονία του </a:t>
            </a:r>
            <a:r>
              <a:rPr lang="el-GR" altLang="el-GR" sz="2200" dirty="0" smtClean="0"/>
              <a:t>μυός.</a:t>
            </a:r>
            <a:endParaRPr lang="el-GR" altLang="el-GR" sz="2200" dirty="0"/>
          </a:p>
          <a:p>
            <a:pPr marL="627063" lvl="1"/>
            <a:r>
              <a:rPr lang="el-GR" altLang="el-GR" sz="2200" dirty="0"/>
              <a:t>Λιπώδη ιστό που περιβάλλει το </a:t>
            </a:r>
            <a:r>
              <a:rPr lang="el-GR" altLang="el-GR" sz="2200" dirty="0" smtClean="0"/>
              <a:t>μαστό.</a:t>
            </a:r>
            <a:endParaRPr lang="el-GR" altLang="el-GR" sz="2200" dirty="0"/>
          </a:p>
        </p:txBody>
      </p:sp>
      <p:pic>
        <p:nvPicPr>
          <p:cNvPr id="6146" name="Picture 2" descr="File:Breast anatomy normal sche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07900"/>
            <a:ext cx="4933950" cy="57054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4788024" y="6362819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Breast anatomy normal </a:t>
            </a:r>
            <a:r>
              <a:rPr lang="en-US" sz="1200" dirty="0" smtClean="0">
                <a:latin typeface="+mn-lt"/>
                <a:hlinkClick r:id="rId3"/>
              </a:rPr>
              <a:t>scheme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Đạt Phạm Tiến (page does not exist)"/>
              </a:rPr>
              <a:t>Đạt Phạm </a:t>
            </a:r>
            <a:r>
              <a:rPr lang="en-US" sz="1200" dirty="0" smtClean="0">
                <a:latin typeface="+mn-lt"/>
                <a:hlinkClick r:id="rId4" tooltip="User:Đạt Phạm Tiến (page does not exist)"/>
              </a:rPr>
              <a:t>Tiến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5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1259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3970784" cy="468052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l-GR" altLang="el-GR" sz="2200" dirty="0" smtClean="0"/>
              <a:t>Συμπτώματα</a:t>
            </a:r>
          </a:p>
          <a:p>
            <a:pPr lvl="1">
              <a:lnSpc>
                <a:spcPct val="110000"/>
              </a:lnSpc>
            </a:pPr>
            <a:r>
              <a:rPr lang="el-GR" altLang="el-GR" sz="2200" dirty="0" smtClean="0"/>
              <a:t>Άλγος.</a:t>
            </a:r>
          </a:p>
          <a:p>
            <a:pPr lvl="1">
              <a:lnSpc>
                <a:spcPct val="110000"/>
              </a:lnSpc>
            </a:pPr>
            <a:r>
              <a:rPr lang="el-GR" altLang="el-GR" sz="2200" dirty="0" smtClean="0"/>
              <a:t>Ρύση.</a:t>
            </a:r>
          </a:p>
          <a:p>
            <a:pPr lvl="1">
              <a:lnSpc>
                <a:spcPct val="110000"/>
              </a:lnSpc>
            </a:pPr>
            <a:r>
              <a:rPr lang="el-GR" altLang="el-GR" sz="2200" dirty="0" smtClean="0"/>
              <a:t>Διογκώσεις κ.α</a:t>
            </a:r>
            <a:r>
              <a:rPr lang="el-GR" altLang="el-GR" sz="2200" dirty="0"/>
              <a:t>.</a:t>
            </a:r>
            <a:endParaRPr lang="el-GR" altLang="el-GR" sz="2200" dirty="0" smtClean="0"/>
          </a:p>
          <a:p>
            <a:pPr>
              <a:lnSpc>
                <a:spcPct val="110000"/>
              </a:lnSpc>
            </a:pPr>
            <a:r>
              <a:rPr lang="el-GR" altLang="el-GR" sz="2200" dirty="0" smtClean="0"/>
              <a:t>Κύηση – Γαλουχία.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Κλινική αξιολόγηση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000" b="0" dirty="0" smtClean="0"/>
              <a:t>Ιστορικό</a:t>
            </a:r>
            <a:endParaRPr lang="el-GR" sz="3000" b="0" dirty="0"/>
          </a:p>
        </p:txBody>
      </p:sp>
      <p:sp>
        <p:nvSpPr>
          <p:cNvPr id="4" name="Ορθογώνιο 3"/>
          <p:cNvSpPr/>
          <p:nvPr/>
        </p:nvSpPr>
        <p:spPr>
          <a:xfrm>
            <a:off x="4392488" y="1556792"/>
            <a:ext cx="4572000" cy="43673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Αναζήτηση παραγόντων κινδύνου για </a:t>
            </a:r>
            <a:r>
              <a:rPr lang="el-GR" altLang="el-GR" sz="2200" dirty="0" smtClean="0">
                <a:solidFill>
                  <a:prstClr val="black"/>
                </a:solidFill>
                <a:latin typeface="Calibri"/>
              </a:rPr>
              <a:t>κακοήθεια.</a:t>
            </a:r>
            <a:endParaRPr lang="el-GR" altLang="el-GR" sz="2200" dirty="0">
              <a:solidFill>
                <a:prstClr val="black"/>
              </a:solidFill>
              <a:latin typeface="Calibri"/>
            </a:endParaRPr>
          </a:p>
          <a:p>
            <a:pPr marL="742950" lvl="1" indent="-382588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altLang="el-GR" sz="2200" dirty="0" smtClean="0">
                <a:solidFill>
                  <a:prstClr val="black"/>
                </a:solidFill>
                <a:latin typeface="Calibri"/>
              </a:rPr>
              <a:t>Μαστοπάθεια.</a:t>
            </a:r>
            <a:endParaRPr lang="el-GR" altLang="el-GR" sz="2200" dirty="0">
              <a:solidFill>
                <a:prstClr val="black"/>
              </a:solidFill>
              <a:latin typeface="Calibri"/>
            </a:endParaRPr>
          </a:p>
          <a:p>
            <a:pPr marL="742950" lvl="1" indent="-382588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altLang="el-GR" sz="2200" dirty="0" smtClean="0">
                <a:solidFill>
                  <a:prstClr val="black"/>
                </a:solidFill>
                <a:latin typeface="Calibri"/>
              </a:rPr>
              <a:t>Πρώιμη </a:t>
            </a: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έναρξη Ε.Ρ</a:t>
            </a:r>
            <a:r>
              <a:rPr lang="el-GR" altLang="el-GR" sz="22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altLang="el-GR" sz="2200" dirty="0">
              <a:solidFill>
                <a:prstClr val="black"/>
              </a:solidFill>
              <a:latin typeface="Calibri"/>
            </a:endParaRPr>
          </a:p>
          <a:p>
            <a:pPr marL="742950" lvl="1" indent="-382588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altLang="el-GR" sz="2200" dirty="0" smtClean="0">
                <a:solidFill>
                  <a:prstClr val="black"/>
                </a:solidFill>
                <a:latin typeface="Calibri"/>
              </a:rPr>
              <a:t>Κύηση </a:t>
            </a: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σε μεγάλη </a:t>
            </a:r>
            <a:r>
              <a:rPr lang="el-GR" altLang="el-GR" sz="2200" dirty="0" smtClean="0">
                <a:solidFill>
                  <a:prstClr val="black"/>
                </a:solidFill>
                <a:latin typeface="Calibri"/>
              </a:rPr>
              <a:t>ηλικία.</a:t>
            </a:r>
            <a:endParaRPr lang="el-GR" altLang="el-GR" sz="2200" dirty="0">
              <a:solidFill>
                <a:prstClr val="black"/>
              </a:solidFill>
              <a:latin typeface="Calibri"/>
            </a:endParaRPr>
          </a:p>
          <a:p>
            <a:pPr marL="742950" lvl="1" indent="-382588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altLang="el-GR" sz="2200" dirty="0" smtClean="0">
                <a:solidFill>
                  <a:prstClr val="black"/>
                </a:solidFill>
                <a:latin typeface="Calibri"/>
              </a:rPr>
              <a:t>Κληρονομικότητα.</a:t>
            </a:r>
            <a:endParaRPr lang="el-GR" altLang="el-GR" sz="2200" dirty="0">
              <a:solidFill>
                <a:prstClr val="black"/>
              </a:solidFill>
              <a:latin typeface="Calibri"/>
            </a:endParaRPr>
          </a:p>
          <a:p>
            <a:pPr marL="742950" lvl="1" indent="-382588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Μακροχρόνια λήψη ορμονών κ.α.</a:t>
            </a:r>
          </a:p>
          <a:p>
            <a:pPr marL="742950" lvl="1" indent="-382588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l-GR" altLang="el-GR" sz="2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4283968" y="1628800"/>
            <a:ext cx="0" cy="3744416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37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b="1" dirty="0" smtClean="0"/>
              <a:t>Επισκόπηση μαστού</a:t>
            </a:r>
            <a:endParaRPr lang="el-GR" altLang="el-GR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608512"/>
          </a:xfrm>
        </p:spPr>
        <p:txBody>
          <a:bodyPr numCol="2">
            <a:noAutofit/>
          </a:bodyPr>
          <a:lstStyle/>
          <a:p>
            <a:pPr>
              <a:buFontTx/>
              <a:buNone/>
            </a:pPr>
            <a:r>
              <a:rPr lang="el-GR" altLang="el-GR" sz="2200" b="1" dirty="0" smtClean="0"/>
              <a:t>Μαστός</a:t>
            </a:r>
          </a:p>
          <a:p>
            <a:r>
              <a:rPr lang="el-GR" altLang="el-GR" sz="2200" dirty="0" smtClean="0"/>
              <a:t>Μέγεθος και Συμμετρία.</a:t>
            </a:r>
          </a:p>
          <a:p>
            <a:r>
              <a:rPr lang="el-GR" altLang="el-GR" sz="2200" dirty="0" smtClean="0"/>
              <a:t>Μορφολογία.</a:t>
            </a:r>
          </a:p>
          <a:p>
            <a:r>
              <a:rPr lang="el-GR" altLang="el-GR" sz="2200" dirty="0" smtClean="0"/>
              <a:t>Δέρμα:</a:t>
            </a:r>
          </a:p>
          <a:p>
            <a:pPr lvl="1"/>
            <a:r>
              <a:rPr lang="el-GR" altLang="el-GR" sz="2200" dirty="0" smtClean="0"/>
              <a:t>Χρώμα,</a:t>
            </a:r>
          </a:p>
          <a:p>
            <a:pPr lvl="1"/>
            <a:r>
              <a:rPr lang="el-GR" altLang="el-GR" sz="2200" dirty="0" smtClean="0"/>
              <a:t>Οίδημα,</a:t>
            </a:r>
          </a:p>
          <a:p>
            <a:pPr lvl="1"/>
            <a:r>
              <a:rPr lang="el-GR" altLang="el-GR" sz="2200" dirty="0" smtClean="0"/>
              <a:t>Αγγείωση,</a:t>
            </a:r>
          </a:p>
          <a:p>
            <a:pPr lvl="1"/>
            <a:r>
              <a:rPr lang="el-GR" altLang="el-GR" sz="2200" dirty="0" smtClean="0"/>
              <a:t>Έλκη.</a:t>
            </a:r>
          </a:p>
          <a:p>
            <a:pPr marL="715963">
              <a:buFontTx/>
              <a:buNone/>
            </a:pPr>
            <a:r>
              <a:rPr lang="el-GR" altLang="el-GR" sz="2200" b="1" dirty="0" smtClean="0"/>
              <a:t>Θηλή</a:t>
            </a:r>
          </a:p>
          <a:p>
            <a:pPr marL="715963"/>
            <a:r>
              <a:rPr lang="el-GR" altLang="el-GR" sz="2200" dirty="0" smtClean="0"/>
              <a:t>Μέγεθος και μορφή.</a:t>
            </a:r>
          </a:p>
          <a:p>
            <a:pPr marL="715963"/>
            <a:r>
              <a:rPr lang="el-GR" altLang="el-GR" sz="2200" dirty="0" smtClean="0"/>
              <a:t>Κατεύθυνση.</a:t>
            </a:r>
            <a:endParaRPr lang="el-GR" altLang="el-GR" sz="2200" dirty="0" smtClean="0"/>
          </a:p>
          <a:p>
            <a:pPr marL="715963"/>
            <a:r>
              <a:rPr lang="el-GR" altLang="el-GR" sz="2200" dirty="0" smtClean="0"/>
              <a:t>Εξανθήματα ή έλκη.</a:t>
            </a:r>
          </a:p>
          <a:p>
            <a:pPr marL="715963"/>
            <a:r>
              <a:rPr lang="el-GR" altLang="el-GR" sz="2200" dirty="0" smtClean="0"/>
              <a:t>Έκκριμα.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cxnSp>
        <p:nvCxnSpPr>
          <p:cNvPr id="5" name="Ευθεία γραμμή σύνδεσης 4"/>
          <p:cNvCxnSpPr>
            <a:stCxn id="4099" idx="0"/>
          </p:cNvCxnSpPr>
          <p:nvPr/>
        </p:nvCxnSpPr>
        <p:spPr>
          <a:xfrm flipH="1">
            <a:off x="4572000" y="1340768"/>
            <a:ext cx="10344" cy="3960440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42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b="1" dirty="0" smtClean="0"/>
              <a:t>Ψηλάφηση μαστού</a:t>
            </a:r>
            <a:endParaRPr lang="el-GR" altLang="el-GR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l-GR" altLang="el-GR" dirty="0" smtClean="0"/>
              <a:t>Σύσταση και ελαστικότητα.</a:t>
            </a:r>
          </a:p>
          <a:p>
            <a:pPr>
              <a:lnSpc>
                <a:spcPct val="130000"/>
              </a:lnSpc>
            </a:pPr>
            <a:r>
              <a:rPr lang="el-GR" altLang="el-GR" dirty="0" smtClean="0"/>
              <a:t>Σκλήρυνση (μάζες, όζοι).</a:t>
            </a:r>
          </a:p>
          <a:p>
            <a:pPr>
              <a:lnSpc>
                <a:spcPct val="140000"/>
              </a:lnSpc>
            </a:pPr>
            <a:r>
              <a:rPr lang="el-GR" altLang="el-GR" dirty="0" smtClean="0"/>
              <a:t>Ευαισθησία.</a:t>
            </a:r>
          </a:p>
          <a:p>
            <a:pPr>
              <a:lnSpc>
                <a:spcPct val="140000"/>
              </a:lnSpc>
            </a:pPr>
            <a:r>
              <a:rPr lang="el-GR" altLang="el-GR" dirty="0" smtClean="0"/>
              <a:t>Εκροή υγρού από τη θηλή.</a:t>
            </a:r>
          </a:p>
          <a:p>
            <a:pPr>
              <a:lnSpc>
                <a:spcPct val="120000"/>
              </a:lnSpc>
            </a:pPr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613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b="1" dirty="0" smtClean="0"/>
              <a:t>Χαρακτηριστικά όγκου</a:t>
            </a:r>
            <a:endParaRPr lang="el-GR" alt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507288" cy="5040560"/>
          </a:xfrm>
        </p:spPr>
        <p:txBody>
          <a:bodyPr>
            <a:normAutofit fontScale="92500"/>
          </a:bodyPr>
          <a:lstStyle/>
          <a:p>
            <a:pPr>
              <a:lnSpc>
                <a:spcPct val="140000"/>
              </a:lnSpc>
            </a:pPr>
            <a:r>
              <a:rPr lang="el-GR" altLang="el-GR" sz="2800" dirty="0" smtClean="0"/>
              <a:t>Θέση.</a:t>
            </a:r>
          </a:p>
          <a:p>
            <a:pPr>
              <a:lnSpc>
                <a:spcPct val="140000"/>
              </a:lnSpc>
            </a:pPr>
            <a:r>
              <a:rPr lang="el-GR" altLang="el-GR" sz="2800" dirty="0" smtClean="0"/>
              <a:t>Μέγεθος σε </a:t>
            </a:r>
            <a:r>
              <a:rPr lang="en-US" altLang="el-GR" sz="2800" dirty="0" smtClean="0"/>
              <a:t>cm</a:t>
            </a:r>
            <a:r>
              <a:rPr lang="el-GR" altLang="el-GR" sz="2800" dirty="0" smtClean="0"/>
              <a:t>.</a:t>
            </a:r>
            <a:endParaRPr lang="en-US" altLang="el-GR" sz="2800" dirty="0" smtClean="0"/>
          </a:p>
          <a:p>
            <a:pPr>
              <a:lnSpc>
                <a:spcPct val="140000"/>
              </a:lnSpc>
            </a:pPr>
            <a:r>
              <a:rPr lang="el-GR" altLang="el-GR" sz="2800" dirty="0" smtClean="0"/>
              <a:t>Μορφολογία</a:t>
            </a:r>
            <a:r>
              <a:rPr lang="el-GR" altLang="el-GR" sz="2800" dirty="0"/>
              <a:t> </a:t>
            </a:r>
            <a:r>
              <a:rPr lang="el-GR" altLang="el-GR" sz="2800" dirty="0" smtClean="0"/>
              <a:t>(στρογγυλός, δισκοειδής , ακανόνιστος κλπ.).</a:t>
            </a:r>
          </a:p>
          <a:p>
            <a:pPr>
              <a:lnSpc>
                <a:spcPct val="140000"/>
              </a:lnSpc>
            </a:pPr>
            <a:r>
              <a:rPr lang="el-GR" altLang="el-GR" sz="2800" dirty="0" smtClean="0"/>
              <a:t>Σύσταση.</a:t>
            </a:r>
          </a:p>
          <a:p>
            <a:pPr>
              <a:lnSpc>
                <a:spcPct val="140000"/>
              </a:lnSpc>
            </a:pPr>
            <a:r>
              <a:rPr lang="el-GR" altLang="el-GR" sz="2800" dirty="0" smtClean="0"/>
              <a:t>Όρια.</a:t>
            </a:r>
          </a:p>
          <a:p>
            <a:pPr>
              <a:lnSpc>
                <a:spcPct val="140000"/>
              </a:lnSpc>
            </a:pPr>
            <a:r>
              <a:rPr lang="el-GR" altLang="el-GR" sz="2800" dirty="0" smtClean="0"/>
              <a:t>Κινητικότητα.</a:t>
            </a:r>
          </a:p>
          <a:p>
            <a:pPr>
              <a:lnSpc>
                <a:spcPct val="140000"/>
              </a:lnSpc>
            </a:pPr>
            <a:r>
              <a:rPr lang="el-GR" altLang="el-GR" sz="2800" dirty="0" smtClean="0"/>
              <a:t>Ευαισθησία.</a:t>
            </a:r>
          </a:p>
          <a:p>
            <a:pPr>
              <a:lnSpc>
                <a:spcPct val="140000"/>
              </a:lnSpc>
            </a:pPr>
            <a:endParaRPr lang="en-US" altLang="el-GR" sz="28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205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Σημεία καρκίνου του μαστού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pic>
        <p:nvPicPr>
          <p:cNvPr id="2050" name="Picture 2" descr="File:En Breast cancer illustratio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35" y="947480"/>
            <a:ext cx="3739487" cy="569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/>
          <p:nvPr/>
        </p:nvSpPr>
        <p:spPr>
          <a:xfrm>
            <a:off x="4860032" y="6021288"/>
            <a:ext cx="282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En Breast cancer </a:t>
            </a:r>
            <a:r>
              <a:rPr lang="en-US" sz="1200" dirty="0" smtClean="0">
                <a:latin typeface="+mn-lt"/>
                <a:hlinkClick r:id="rId4"/>
              </a:rPr>
              <a:t>illustrations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GifTagger"/>
              </a:rPr>
              <a:t>GifTagger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671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b="1" dirty="0" smtClean="0"/>
              <a:t>Λεμφαδένες μαστού</a:t>
            </a:r>
            <a:endParaRPr lang="el-GR" altLang="el-GR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l-GR" altLang="el-GR" b="1" dirty="0" smtClean="0"/>
              <a:t>Κεντρικοί μασχαλιαίοι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Θωρακικοί ή πρόσθιοι (μασχαλιαία κοιλότητα).</a:t>
            </a:r>
          </a:p>
          <a:p>
            <a:pPr lvl="1"/>
            <a:r>
              <a:rPr lang="el-GR" altLang="el-GR" dirty="0" smtClean="0"/>
              <a:t>Υποπλάτιοι</a:t>
            </a:r>
            <a:r>
              <a:rPr lang="el-GR" altLang="el-GR" dirty="0"/>
              <a:t> </a:t>
            </a:r>
            <a:r>
              <a:rPr lang="el-GR" altLang="el-GR" dirty="0" smtClean="0"/>
              <a:t>(οπίσθια μασχαλιαία).</a:t>
            </a:r>
          </a:p>
          <a:p>
            <a:pPr lvl="1"/>
            <a:r>
              <a:rPr lang="el-GR" altLang="el-GR" dirty="0" smtClean="0"/>
              <a:t>Πλάγιοι (κεφαλή βραχίονα).</a:t>
            </a:r>
          </a:p>
          <a:p>
            <a:pPr>
              <a:lnSpc>
                <a:spcPct val="40000"/>
              </a:lnSpc>
            </a:pPr>
            <a:endParaRPr lang="el-GR" altLang="el-GR" sz="2800" dirty="0" smtClean="0"/>
          </a:p>
          <a:p>
            <a:r>
              <a:rPr lang="el-GR" altLang="el-GR" b="1" dirty="0" smtClean="0"/>
              <a:t>Υπερκλείδιοι.</a:t>
            </a:r>
          </a:p>
          <a:p>
            <a:pPr>
              <a:lnSpc>
                <a:spcPct val="40000"/>
              </a:lnSpc>
            </a:pPr>
            <a:endParaRPr lang="el-GR" altLang="el-GR" b="1" dirty="0" smtClean="0"/>
          </a:p>
          <a:p>
            <a:r>
              <a:rPr lang="el-GR" altLang="el-GR" b="1" dirty="0" smtClean="0"/>
              <a:t>Υποκλείδιοι.</a:t>
            </a:r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pic>
        <p:nvPicPr>
          <p:cNvPr id="1026" name="Picture 2" descr="File:Diagram showing the network of lymph nodes in and around the breast CRUK 315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08920"/>
            <a:ext cx="459127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4366351" y="6021288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Diagram showing the network of lymph nodes in and around the breast CRUK </a:t>
            </a:r>
            <a:r>
              <a:rPr lang="en-US" sz="1200" dirty="0" smtClean="0">
                <a:latin typeface="+mn-lt"/>
                <a:hlinkClick r:id="rId3"/>
              </a:rPr>
              <a:t>315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Fæ"/>
              </a:rPr>
              <a:t>Fæ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BY-SA 4.0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662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File:Pink ribbon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29000"/>
            <a:ext cx="1478213" cy="239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4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plate final">
  <a:themeElements>
    <a:clrScheme name="Προσαρμοσμένο 16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33</TotalTime>
  <Words>816</Words>
  <Application>Microsoft Office PowerPoint</Application>
  <PresentationFormat>Προβολή στην οθόνη (4:3)</PresentationFormat>
  <Paragraphs>130</Paragraphs>
  <Slides>15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15</vt:i4>
      </vt:variant>
    </vt:vector>
  </HeadingPairs>
  <TitlesOfParts>
    <vt:vector size="18" baseType="lpstr">
      <vt:lpstr>template</vt:lpstr>
      <vt:lpstr>OC_template_updated</vt:lpstr>
      <vt:lpstr>template final</vt:lpstr>
      <vt:lpstr>Διαγνωστική νοσηλευτική σημειολογία</vt:lpstr>
      <vt:lpstr>Μαστός</vt:lpstr>
      <vt:lpstr>Κλινική αξιολόγηση  Ιστορικό</vt:lpstr>
      <vt:lpstr>Επισκόπηση μαστού</vt:lpstr>
      <vt:lpstr>Ψηλάφηση μαστού</vt:lpstr>
      <vt:lpstr>Χαρακτηριστικά όγκου</vt:lpstr>
      <vt:lpstr>Σημεία καρκίνου του μαστού</vt:lpstr>
      <vt:lpstr>Λεμφαδένες μαστού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Διαγνωστική νοσηλευτική σημειολογία</dc:title>
  <dc:creator>opencourses@teiath.gr</dc:creator>
  <cp:lastModifiedBy>natasakar new</cp:lastModifiedBy>
  <cp:revision>7</cp:revision>
  <dcterms:created xsi:type="dcterms:W3CDTF">2015-05-25T11:37:42Z</dcterms:created>
  <dcterms:modified xsi:type="dcterms:W3CDTF">2015-07-28T10:41:55Z</dcterms:modified>
</cp:coreProperties>
</file>