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42"/>
  </p:notesMasterIdLst>
  <p:handoutMasterIdLst>
    <p:handoutMasterId r:id="rId43"/>
  </p:handoutMasterIdLst>
  <p:sldIdLst>
    <p:sldId id="256" r:id="rId4"/>
    <p:sldId id="273" r:id="rId5"/>
    <p:sldId id="274" r:id="rId6"/>
    <p:sldId id="275" r:id="rId7"/>
    <p:sldId id="276" r:id="rId8"/>
    <p:sldId id="279" r:id="rId9"/>
    <p:sldId id="278" r:id="rId10"/>
    <p:sldId id="277" r:id="rId11"/>
    <p:sldId id="280" r:id="rId12"/>
    <p:sldId id="282" r:id="rId13"/>
    <p:sldId id="283" r:id="rId14"/>
    <p:sldId id="285" r:id="rId15"/>
    <p:sldId id="286" r:id="rId16"/>
    <p:sldId id="287" r:id="rId17"/>
    <p:sldId id="289" r:id="rId18"/>
    <p:sldId id="288" r:id="rId19"/>
    <p:sldId id="290" r:id="rId20"/>
    <p:sldId id="284" r:id="rId21"/>
    <p:sldId id="291" r:id="rId22"/>
    <p:sldId id="292" r:id="rId23"/>
    <p:sldId id="293" r:id="rId24"/>
    <p:sldId id="296" r:id="rId25"/>
    <p:sldId id="294" r:id="rId26"/>
    <p:sldId id="295" r:id="rId27"/>
    <p:sldId id="297" r:id="rId28"/>
    <p:sldId id="298" r:id="rId29"/>
    <p:sldId id="299" r:id="rId30"/>
    <p:sldId id="300" r:id="rId31"/>
    <p:sldId id="301" r:id="rId32"/>
    <p:sldId id="302" r:id="rId33"/>
    <p:sldId id="257" r:id="rId34"/>
    <p:sldId id="262" r:id="rId35"/>
    <p:sldId id="264" r:id="rId36"/>
    <p:sldId id="269" r:id="rId37"/>
    <p:sldId id="270" r:id="rId38"/>
    <p:sldId id="266" r:id="rId39"/>
    <p:sldId id="303" r:id="rId40"/>
    <p:sldId id="261"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928720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46783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65576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41356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8641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62541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08984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0009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25010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5687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6945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Διασφάλιση ποιότητας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a:t>
            </a:r>
            <a:r>
              <a:rPr lang="el-GR" sz="2600" b="1" dirty="0"/>
              <a:t>2</a:t>
            </a:r>
            <a:r>
              <a:rPr lang="el-GR" sz="2600" dirty="0" smtClean="0"/>
              <a:t>:</a:t>
            </a:r>
            <a:r>
              <a:rPr lang="en-US" sz="2600" dirty="0" smtClean="0"/>
              <a:t> </a:t>
            </a:r>
            <a:r>
              <a:rPr lang="el-GR" sz="2600" dirty="0" smtClean="0"/>
              <a:t>Ποιότητα</a:t>
            </a:r>
            <a:endParaRPr lang="en-US" sz="2600" dirty="0" smtClean="0"/>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Διαπίστευση </a:t>
            </a:r>
            <a:endParaRPr lang="el-GR" dirty="0"/>
          </a:p>
        </p:txBody>
      </p:sp>
      <p:sp>
        <p:nvSpPr>
          <p:cNvPr id="3" name="Θέση περιεχομένου 2"/>
          <p:cNvSpPr>
            <a:spLocks noGrp="1"/>
          </p:cNvSpPr>
          <p:nvPr>
            <p:ph idx="1"/>
          </p:nvPr>
        </p:nvSpPr>
        <p:spPr>
          <a:xfrm>
            <a:off x="323528" y="1196752"/>
            <a:ext cx="8568952" cy="5472608"/>
          </a:xfrm>
        </p:spPr>
        <p:txBody>
          <a:bodyPr>
            <a:normAutofit/>
          </a:bodyPr>
          <a:lstStyle/>
          <a:p>
            <a:r>
              <a:rPr lang="el-GR" sz="2300" dirty="0"/>
              <a:t>Σύμφωνα με το Ευρωπαϊκό Πρότυπο ΕΛOΤ ΕΝ 45020:1996, διαπίστευση (accreditation) είναι η διαδικασία με την οποία ένας αρμόδιος φορέας παρέχει επίσημη αναγνώριση, ότι ένας άλλος φορέας ή πρόσωπο είναι ικανός να πραγματοποιεί ειδικά έργα.</a:t>
            </a:r>
          </a:p>
          <a:p>
            <a:r>
              <a:rPr lang="el-GR" sz="2300" dirty="0"/>
              <a:t>Στην Ελλάδα αρμόδιος φορέας Διαπίστευσης είναι το Εθνικό Συμβούλιο Διαπίστευσης (ΕΣΥΔ</a:t>
            </a:r>
            <a:r>
              <a:rPr lang="el-GR" sz="2300" dirty="0" smtClean="0"/>
              <a:t>).</a:t>
            </a:r>
          </a:p>
          <a:p>
            <a:r>
              <a:rPr lang="el-GR" sz="2300" dirty="0"/>
              <a:t>Το έργο του </a:t>
            </a:r>
            <a:r>
              <a:rPr lang="el-GR" sz="2300" dirty="0" smtClean="0"/>
              <a:t>ΕΣΥΔ επικουρείται </a:t>
            </a:r>
            <a:r>
              <a:rPr lang="el-GR" sz="2300" dirty="0"/>
              <a:t>από δύο Γενικές Τεχνικές Επιτροπές:</a:t>
            </a:r>
          </a:p>
          <a:p>
            <a:pPr lvl="1"/>
            <a:r>
              <a:rPr lang="el-GR" sz="2300" dirty="0" smtClean="0"/>
              <a:t>τη </a:t>
            </a:r>
            <a:r>
              <a:rPr lang="el-GR" sz="2300" dirty="0"/>
              <a:t>Γενική Τεχνική Επιτροπή Φορέων ελέγχου και </a:t>
            </a:r>
            <a:r>
              <a:rPr lang="el-GR" sz="2300" dirty="0" smtClean="0"/>
              <a:t>πιστοποίησης </a:t>
            </a:r>
            <a:r>
              <a:rPr lang="el-GR" sz="2300" dirty="0"/>
              <a:t>και</a:t>
            </a:r>
          </a:p>
          <a:p>
            <a:pPr lvl="1"/>
            <a:r>
              <a:rPr lang="el-GR" sz="2300" dirty="0" smtClean="0"/>
              <a:t>τη </a:t>
            </a:r>
            <a:r>
              <a:rPr lang="el-GR" sz="2300" dirty="0"/>
              <a:t>Γενική Τεχνική Επιτροπή </a:t>
            </a:r>
            <a:r>
              <a:rPr lang="el-GR" sz="2300" dirty="0" smtClean="0"/>
              <a:t>Εργαστηρίων.</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322072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αρχές </a:t>
            </a:r>
            <a:r>
              <a:rPr lang="el-GR" dirty="0" smtClean="0"/>
              <a:t/>
            </a:r>
            <a:br>
              <a:rPr lang="el-GR" dirty="0" smtClean="0"/>
            </a:br>
            <a:r>
              <a:rPr lang="el-GR" dirty="0" smtClean="0"/>
              <a:t>διαχείρισης </a:t>
            </a:r>
            <a:r>
              <a:rPr lang="el-GR" dirty="0"/>
              <a:t>της </a:t>
            </a:r>
            <a:r>
              <a:rPr lang="el-GR" dirty="0" smtClean="0"/>
              <a:t>ποιότητας </a:t>
            </a:r>
            <a:r>
              <a:rPr lang="el-GR" sz="3000" b="0" dirty="0" smtClean="0"/>
              <a:t>1/</a:t>
            </a:r>
            <a:r>
              <a:rPr lang="en-US" sz="3000" b="0" dirty="0" smtClean="0"/>
              <a:t>7</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5" name="Θέση περιεχομένου 4"/>
          <p:cNvSpPr>
            <a:spLocks noGrp="1"/>
          </p:cNvSpPr>
          <p:nvPr>
            <p:ph idx="1"/>
          </p:nvPr>
        </p:nvSpPr>
        <p:spPr/>
        <p:txBody>
          <a:bodyPr/>
          <a:lstStyle/>
          <a:p>
            <a:pPr marL="457200" indent="-457200">
              <a:buFont typeface="+mj-lt"/>
              <a:buAutoNum type="arabicPeriod"/>
            </a:pPr>
            <a:r>
              <a:rPr lang="el-GR" b="1" dirty="0"/>
              <a:t>Ο οργανισμός στην υπηρεσία του </a:t>
            </a:r>
            <a:r>
              <a:rPr lang="el-GR" b="1" dirty="0" smtClean="0"/>
              <a:t>πελάτη </a:t>
            </a:r>
          </a:p>
          <a:p>
            <a:pPr marL="444500" indent="0">
              <a:spcBef>
                <a:spcPts val="0"/>
              </a:spcBef>
              <a:buNone/>
            </a:pPr>
            <a:r>
              <a:rPr lang="el-GR" dirty="0" smtClean="0"/>
              <a:t>(Customer </a:t>
            </a:r>
            <a:r>
              <a:rPr lang="el-GR" dirty="0"/>
              <a:t>Focus Organization</a:t>
            </a:r>
            <a:r>
              <a:rPr lang="el-GR" dirty="0" smtClean="0"/>
              <a:t>).</a:t>
            </a:r>
          </a:p>
          <a:p>
            <a:pPr marL="444500" indent="0">
              <a:buNone/>
            </a:pPr>
            <a:r>
              <a:rPr lang="en-US" dirty="0" smtClean="0"/>
              <a:t>“</a:t>
            </a:r>
            <a:r>
              <a:rPr lang="el-GR" dirty="0" smtClean="0"/>
              <a:t>Οι  </a:t>
            </a:r>
            <a:r>
              <a:rPr lang="el-GR" dirty="0"/>
              <a:t>εταιρίες εξαρτώνται από τους πελάτες τους και συνεπώς θα πρέπει να κατανοούν τις άμεσες και μελλοντικές ανάγκες των πελατών, θα πρέπει να ικανοποιούν τις απαιτήσεις των πελατών και θα πρέπει να προσπαθούν να υπερβάλλουν τις προσδοκίες των </a:t>
            </a:r>
            <a:r>
              <a:rPr lang="el-GR" dirty="0" smtClean="0"/>
              <a:t>πελατών</a:t>
            </a:r>
            <a:r>
              <a:rPr lang="en-US" dirty="0" smtClean="0"/>
              <a:t>”</a:t>
            </a:r>
            <a:r>
              <a:rPr lang="el-GR" dirty="0" smtClean="0"/>
              <a:t> </a:t>
            </a:r>
            <a:r>
              <a:rPr lang="el-GR" dirty="0"/>
              <a:t>(ISO 9004:2000).</a:t>
            </a:r>
          </a:p>
          <a:p>
            <a:pPr marL="457200" indent="-457200">
              <a:buFont typeface="+mj-lt"/>
              <a:buAutoNum type="arabicPeriod"/>
            </a:pPr>
            <a:endParaRPr lang="el-GR" dirty="0"/>
          </a:p>
        </p:txBody>
      </p:sp>
    </p:spTree>
    <p:extLst>
      <p:ext uri="{BB962C8B-B14F-4D97-AF65-F5344CB8AC3E}">
        <p14:creationId xmlns:p14="http://schemas.microsoft.com/office/powerpoint/2010/main" val="3423046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αρχές </a:t>
            </a:r>
            <a:r>
              <a:rPr lang="el-GR" dirty="0" smtClean="0"/>
              <a:t/>
            </a:r>
            <a:br>
              <a:rPr lang="el-GR" dirty="0" smtClean="0"/>
            </a:br>
            <a:r>
              <a:rPr lang="el-GR" dirty="0" smtClean="0"/>
              <a:t>διαχείρισης </a:t>
            </a:r>
            <a:r>
              <a:rPr lang="el-GR" dirty="0"/>
              <a:t>της </a:t>
            </a:r>
            <a:r>
              <a:rPr lang="el-GR" dirty="0" smtClean="0"/>
              <a:t>ποιότητας </a:t>
            </a:r>
            <a:r>
              <a:rPr lang="en-US" sz="3000" b="0" dirty="0"/>
              <a:t>2</a:t>
            </a:r>
            <a:r>
              <a:rPr lang="el-GR" sz="3000" b="0" dirty="0" smtClean="0"/>
              <a:t>/</a:t>
            </a:r>
            <a:r>
              <a:rPr lang="en-US" sz="3000" b="0" dirty="0" smtClean="0"/>
              <a:t>7</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5" name="Θέση περιεχομένου 4"/>
          <p:cNvSpPr>
            <a:spLocks noGrp="1"/>
          </p:cNvSpPr>
          <p:nvPr>
            <p:ph idx="1"/>
          </p:nvPr>
        </p:nvSpPr>
        <p:spPr/>
        <p:txBody>
          <a:bodyPr/>
          <a:lstStyle/>
          <a:p>
            <a:pPr marL="457200" indent="-457200">
              <a:buFont typeface="+mj-lt"/>
              <a:buAutoNum type="arabicPeriod" startAt="2"/>
            </a:pPr>
            <a:r>
              <a:rPr lang="el-GR" b="1" dirty="0"/>
              <a:t>Ηγεσία </a:t>
            </a:r>
            <a:r>
              <a:rPr lang="el-GR" b="1" dirty="0" smtClean="0"/>
              <a:t>ανθρώπινου </a:t>
            </a:r>
            <a:r>
              <a:rPr lang="el-GR" b="1" dirty="0"/>
              <a:t>δυναμικού </a:t>
            </a:r>
            <a:r>
              <a:rPr lang="el-GR" b="1" dirty="0" smtClean="0"/>
              <a:t>και </a:t>
            </a:r>
            <a:r>
              <a:rPr lang="el-GR" b="1" dirty="0"/>
              <a:t>διοίκησης </a:t>
            </a:r>
            <a:r>
              <a:rPr lang="el-GR" b="1" dirty="0" smtClean="0"/>
              <a:t>παραγωγής.</a:t>
            </a:r>
          </a:p>
          <a:p>
            <a:pPr marL="444500" indent="0">
              <a:buNone/>
            </a:pPr>
            <a:r>
              <a:rPr lang="en-US" dirty="0" smtClean="0"/>
              <a:t>“</a:t>
            </a:r>
            <a:r>
              <a:rPr lang="el-GR" dirty="0" smtClean="0"/>
              <a:t>Οι </a:t>
            </a:r>
            <a:r>
              <a:rPr lang="el-GR" dirty="0"/>
              <a:t>ηγέτες καθιερώνουν ενότητα στον σκοπό και στην πορεία της εταιρείας. Θα πρέπει να μπορούν να δημιουργούν και να διατηρούν το εσωτερικό περιβάλλον μέσα στο οποίο το προσωπικό της εταιρείας να μπορεί να εμπλέκεται πλήρως στην επίτευξη των αντικειμενικών στόχων της </a:t>
            </a:r>
            <a:r>
              <a:rPr lang="el-GR" dirty="0" smtClean="0"/>
              <a:t>εταιρείας</a:t>
            </a:r>
            <a:r>
              <a:rPr lang="en-US" dirty="0" smtClean="0"/>
              <a:t>”</a:t>
            </a:r>
            <a:r>
              <a:rPr lang="el-GR" dirty="0" smtClean="0"/>
              <a:t> (</a:t>
            </a:r>
            <a:r>
              <a:rPr lang="el-GR" dirty="0"/>
              <a:t>ΙSO 9004:2000).</a:t>
            </a:r>
          </a:p>
        </p:txBody>
      </p:sp>
    </p:spTree>
    <p:extLst>
      <p:ext uri="{BB962C8B-B14F-4D97-AF65-F5344CB8AC3E}">
        <p14:creationId xmlns:p14="http://schemas.microsoft.com/office/powerpoint/2010/main" val="1806978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αρχές </a:t>
            </a:r>
            <a:r>
              <a:rPr lang="el-GR" dirty="0" smtClean="0"/>
              <a:t/>
            </a:r>
            <a:br>
              <a:rPr lang="el-GR" dirty="0" smtClean="0"/>
            </a:br>
            <a:r>
              <a:rPr lang="el-GR" dirty="0" smtClean="0"/>
              <a:t>διαχείρισης </a:t>
            </a:r>
            <a:r>
              <a:rPr lang="el-GR" dirty="0"/>
              <a:t>της </a:t>
            </a:r>
            <a:r>
              <a:rPr lang="el-GR" dirty="0" smtClean="0"/>
              <a:t>ποιότητας </a:t>
            </a:r>
            <a:r>
              <a:rPr lang="en-US" sz="3000" b="0" dirty="0"/>
              <a:t>3</a:t>
            </a:r>
            <a:r>
              <a:rPr lang="el-GR" sz="3000" b="0" dirty="0" smtClean="0"/>
              <a:t>/</a:t>
            </a:r>
            <a:r>
              <a:rPr lang="en-US" sz="3000" b="0" dirty="0" smtClean="0"/>
              <a:t>7</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5" name="Θέση περιεχομένου 4"/>
          <p:cNvSpPr>
            <a:spLocks noGrp="1"/>
          </p:cNvSpPr>
          <p:nvPr>
            <p:ph idx="1"/>
          </p:nvPr>
        </p:nvSpPr>
        <p:spPr/>
        <p:txBody>
          <a:bodyPr/>
          <a:lstStyle/>
          <a:p>
            <a:pPr marL="457200" indent="-457200">
              <a:buFont typeface="+mj-lt"/>
              <a:buAutoNum type="arabicPeriod" startAt="3"/>
            </a:pPr>
            <a:r>
              <a:rPr lang="el-GR" b="1" dirty="0"/>
              <a:t>Εμπλοκή του </a:t>
            </a:r>
            <a:r>
              <a:rPr lang="el-GR" b="1" dirty="0" smtClean="0"/>
              <a:t>προσωπικού</a:t>
            </a:r>
            <a:r>
              <a:rPr lang="en-US" b="1" dirty="0" smtClean="0"/>
              <a:t>.</a:t>
            </a:r>
          </a:p>
          <a:p>
            <a:pPr marL="444500" indent="0">
              <a:buNone/>
            </a:pPr>
            <a:r>
              <a:rPr lang="en-US" dirty="0" smtClean="0"/>
              <a:t>“</a:t>
            </a:r>
            <a:r>
              <a:rPr lang="el-GR" dirty="0" smtClean="0"/>
              <a:t>Το </a:t>
            </a:r>
            <a:r>
              <a:rPr lang="el-GR" dirty="0"/>
              <a:t>προσωπικό σε όλα τα επίπεδα είναι η ουσία μιας εταιρίας και η πλήρης εμπλοκή του δίνει την δυνατότητα να χρησιμοποιηθούν οι ικανότητές του για το καλό της </a:t>
            </a:r>
            <a:r>
              <a:rPr lang="el-GR" dirty="0" smtClean="0"/>
              <a:t>εταιρίας</a:t>
            </a:r>
            <a:r>
              <a:rPr lang="en-US" dirty="0" smtClean="0"/>
              <a:t>”</a:t>
            </a:r>
            <a:r>
              <a:rPr lang="el-GR" dirty="0" smtClean="0"/>
              <a:t> </a:t>
            </a:r>
            <a:r>
              <a:rPr lang="el-GR" dirty="0"/>
              <a:t>(ISO 9004:2000).</a:t>
            </a:r>
          </a:p>
        </p:txBody>
      </p:sp>
    </p:spTree>
    <p:extLst>
      <p:ext uri="{BB962C8B-B14F-4D97-AF65-F5344CB8AC3E}">
        <p14:creationId xmlns:p14="http://schemas.microsoft.com/office/powerpoint/2010/main" val="1848869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αρχές </a:t>
            </a:r>
            <a:r>
              <a:rPr lang="el-GR" dirty="0" smtClean="0"/>
              <a:t/>
            </a:r>
            <a:br>
              <a:rPr lang="el-GR" dirty="0" smtClean="0"/>
            </a:br>
            <a:r>
              <a:rPr lang="el-GR" dirty="0" smtClean="0"/>
              <a:t>διαχείρισης </a:t>
            </a:r>
            <a:r>
              <a:rPr lang="el-GR" dirty="0"/>
              <a:t>της </a:t>
            </a:r>
            <a:r>
              <a:rPr lang="el-GR" dirty="0" smtClean="0"/>
              <a:t>ποιότητας </a:t>
            </a:r>
            <a:r>
              <a:rPr lang="en-US" sz="3000" b="0" dirty="0"/>
              <a:t>4</a:t>
            </a:r>
            <a:r>
              <a:rPr lang="el-GR" sz="3000" b="0" dirty="0" smtClean="0"/>
              <a:t>/</a:t>
            </a:r>
            <a:r>
              <a:rPr lang="en-US" sz="3000" b="0" dirty="0" smtClean="0"/>
              <a:t>7</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5" name="Θέση περιεχομένου 4"/>
          <p:cNvSpPr>
            <a:spLocks noGrp="1"/>
          </p:cNvSpPr>
          <p:nvPr>
            <p:ph idx="1"/>
          </p:nvPr>
        </p:nvSpPr>
        <p:spPr/>
        <p:txBody>
          <a:bodyPr/>
          <a:lstStyle/>
          <a:p>
            <a:pPr marL="457200" indent="-457200">
              <a:buFont typeface="+mj-lt"/>
              <a:buAutoNum type="arabicPeriod" startAt="4"/>
            </a:pPr>
            <a:r>
              <a:rPr lang="el-GR" b="1" dirty="0"/>
              <a:t>Η διεργασιοκεντρική προσέγγιση</a:t>
            </a:r>
            <a:r>
              <a:rPr lang="el-GR" dirty="0"/>
              <a:t> (process approach) οδηγεί σε καλύτερη διαχείριση  των πόρων, μικρότερους χρονικούς κύκλους παραγωγής (cycles times), και χαμηλότερο κόστος.</a:t>
            </a:r>
          </a:p>
          <a:p>
            <a:pPr marL="444500" indent="0">
              <a:buNone/>
            </a:pPr>
            <a:r>
              <a:rPr lang="en-US" dirty="0" smtClean="0"/>
              <a:t>“</a:t>
            </a:r>
            <a:r>
              <a:rPr lang="el-GR" dirty="0" smtClean="0"/>
              <a:t>Ένα </a:t>
            </a:r>
            <a:r>
              <a:rPr lang="el-GR" dirty="0"/>
              <a:t>επιθυμητό αποτέλεσμα επιτυγχάνεται αποτελεσματικότερα όταν οι δραστηριότητες και οι σχετικοί πόροι διαχειρίζονται σαν μια </a:t>
            </a:r>
            <a:r>
              <a:rPr lang="el-GR" dirty="0" smtClean="0"/>
              <a:t>διεργασία</a:t>
            </a:r>
            <a:r>
              <a:rPr lang="en-US" dirty="0" smtClean="0"/>
              <a:t>”</a:t>
            </a:r>
            <a:r>
              <a:rPr lang="el-GR" dirty="0" smtClean="0"/>
              <a:t> (</a:t>
            </a:r>
            <a:r>
              <a:rPr lang="el-GR" dirty="0"/>
              <a:t>ΙSO 9004:2000</a:t>
            </a:r>
            <a:r>
              <a:rPr lang="el-GR" dirty="0" smtClean="0"/>
              <a:t>).</a:t>
            </a:r>
            <a:endParaRPr lang="el-GR" dirty="0"/>
          </a:p>
        </p:txBody>
      </p:sp>
    </p:spTree>
    <p:extLst>
      <p:ext uri="{BB962C8B-B14F-4D97-AF65-F5344CB8AC3E}">
        <p14:creationId xmlns:p14="http://schemas.microsoft.com/office/powerpoint/2010/main" val="3120530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αρχές </a:t>
            </a:r>
            <a:r>
              <a:rPr lang="el-GR" dirty="0" smtClean="0"/>
              <a:t/>
            </a:r>
            <a:br>
              <a:rPr lang="el-GR" dirty="0" smtClean="0"/>
            </a:br>
            <a:r>
              <a:rPr lang="el-GR" dirty="0" smtClean="0"/>
              <a:t>διαχείρισης </a:t>
            </a:r>
            <a:r>
              <a:rPr lang="el-GR" dirty="0"/>
              <a:t>της </a:t>
            </a:r>
            <a:r>
              <a:rPr lang="el-GR" dirty="0" smtClean="0"/>
              <a:t>ποιότητας </a:t>
            </a:r>
            <a:r>
              <a:rPr lang="en-US" sz="3000" b="0" dirty="0"/>
              <a:t>5</a:t>
            </a:r>
            <a:r>
              <a:rPr lang="el-GR" sz="3000" b="0" dirty="0" smtClean="0"/>
              <a:t>/</a:t>
            </a:r>
            <a:r>
              <a:rPr lang="en-US" sz="3000" b="0" dirty="0" smtClean="0"/>
              <a:t>7</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5" name="Θέση περιεχομένου 4"/>
          <p:cNvSpPr>
            <a:spLocks noGrp="1"/>
          </p:cNvSpPr>
          <p:nvPr>
            <p:ph idx="1"/>
          </p:nvPr>
        </p:nvSpPr>
        <p:spPr/>
        <p:txBody>
          <a:bodyPr/>
          <a:lstStyle/>
          <a:p>
            <a:pPr marL="457200" indent="-457200">
              <a:buFont typeface="+mj-lt"/>
              <a:buAutoNum type="arabicPeriod" startAt="5"/>
            </a:pPr>
            <a:r>
              <a:rPr lang="el-GR" b="1" dirty="0" smtClean="0"/>
              <a:t>Συστηματική </a:t>
            </a:r>
            <a:r>
              <a:rPr lang="el-GR" b="1" dirty="0"/>
              <a:t>προσέγγιση στη διοίκηση, ευθυγράμμιση των διεργασιών με τους βασικούς στόχους </a:t>
            </a:r>
            <a:r>
              <a:rPr lang="el-GR" dirty="0"/>
              <a:t>(κλειδιά) της εταιρίας. </a:t>
            </a:r>
          </a:p>
          <a:p>
            <a:pPr marL="444500" indent="0">
              <a:buNone/>
            </a:pPr>
            <a:r>
              <a:rPr lang="en-US" dirty="0" smtClean="0"/>
              <a:t>“</a:t>
            </a:r>
            <a:r>
              <a:rPr lang="el-GR" dirty="0" smtClean="0"/>
              <a:t>Η </a:t>
            </a:r>
            <a:r>
              <a:rPr lang="el-GR" dirty="0"/>
              <a:t>αναγνώριση, η κατανόηση και η διαχείριση αλληλένδετων διεργασιών σαν ένα σύστημα, συμβάλλει στην αποτελεσματικότητα και ικανότητα μιας εταιρείας στην επίτευξη των αντικειμενικών της </a:t>
            </a:r>
            <a:r>
              <a:rPr lang="el-GR" dirty="0" smtClean="0"/>
              <a:t>στόχων</a:t>
            </a:r>
            <a:r>
              <a:rPr lang="en-US" dirty="0" smtClean="0"/>
              <a:t>”</a:t>
            </a:r>
            <a:r>
              <a:rPr lang="el-GR" dirty="0" smtClean="0"/>
              <a:t> </a:t>
            </a:r>
            <a:r>
              <a:rPr lang="el-GR" dirty="0"/>
              <a:t>(lS0 9004:2000</a:t>
            </a:r>
            <a:r>
              <a:rPr lang="el-GR" dirty="0" smtClean="0"/>
              <a:t>).</a:t>
            </a:r>
            <a:endParaRPr lang="el-GR" dirty="0"/>
          </a:p>
        </p:txBody>
      </p:sp>
    </p:spTree>
    <p:extLst>
      <p:ext uri="{BB962C8B-B14F-4D97-AF65-F5344CB8AC3E}">
        <p14:creationId xmlns:p14="http://schemas.microsoft.com/office/powerpoint/2010/main" val="3588126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αρχές </a:t>
            </a:r>
            <a:r>
              <a:rPr lang="el-GR" dirty="0" smtClean="0"/>
              <a:t/>
            </a:r>
            <a:br>
              <a:rPr lang="el-GR" dirty="0" smtClean="0"/>
            </a:br>
            <a:r>
              <a:rPr lang="el-GR" dirty="0" smtClean="0"/>
              <a:t>διαχείρισης </a:t>
            </a:r>
            <a:r>
              <a:rPr lang="el-GR" dirty="0"/>
              <a:t>της </a:t>
            </a:r>
            <a:r>
              <a:rPr lang="el-GR" dirty="0" smtClean="0"/>
              <a:t>ποιότητας </a:t>
            </a:r>
            <a:r>
              <a:rPr lang="en-US" sz="3000" b="0" dirty="0"/>
              <a:t>6</a:t>
            </a:r>
            <a:r>
              <a:rPr lang="el-GR" sz="3000" b="0" dirty="0" smtClean="0"/>
              <a:t>/</a:t>
            </a:r>
            <a:r>
              <a:rPr lang="en-US" sz="3000" b="0" dirty="0" smtClean="0"/>
              <a:t>7</a:t>
            </a:r>
            <a:endParaRPr lang="el-GR" sz="3000" b="0" dirty="0"/>
          </a:p>
        </p:txBody>
      </p:sp>
      <p:sp>
        <p:nvSpPr>
          <p:cNvPr id="4" name="Θέση αριθμού διαφάνειας 3"/>
          <p:cNvSpPr>
            <a:spLocks noGrp="1"/>
          </p:cNvSpPr>
          <p:nvPr>
            <p:ph type="sldNum" sz="quarter" idx="12"/>
          </p:nvPr>
        </p:nvSpPr>
        <p:spPr>
          <a:xfrm>
            <a:off x="6758880" y="6356350"/>
            <a:ext cx="2133600" cy="365125"/>
          </a:xfrm>
        </p:spPr>
        <p:txBody>
          <a:bodyPr/>
          <a:lstStyle/>
          <a:p>
            <a:pPr>
              <a:defRPr/>
            </a:pPr>
            <a:fld id="{7E55E3B3-0445-4CFC-BED8-763D4409E61F}" type="slidenum">
              <a:rPr lang="el-GR" smtClean="0"/>
              <a:pPr>
                <a:defRPr/>
              </a:pPr>
              <a:t>15</a:t>
            </a:fld>
            <a:endParaRPr lang="el-GR" dirty="0"/>
          </a:p>
        </p:txBody>
      </p:sp>
      <p:sp>
        <p:nvSpPr>
          <p:cNvPr id="5" name="Θέση περιεχομένου 4"/>
          <p:cNvSpPr>
            <a:spLocks noGrp="1"/>
          </p:cNvSpPr>
          <p:nvPr>
            <p:ph idx="1"/>
          </p:nvPr>
        </p:nvSpPr>
        <p:spPr/>
        <p:txBody>
          <a:bodyPr>
            <a:normAutofit/>
          </a:bodyPr>
          <a:lstStyle/>
          <a:p>
            <a:pPr marL="457200" indent="-457200">
              <a:buFont typeface="+mj-lt"/>
              <a:buAutoNum type="arabicPeriod" startAt="6"/>
            </a:pPr>
            <a:r>
              <a:rPr lang="el-GR" sz="2300" b="1" dirty="0"/>
              <a:t>Συνεχής βελτίωση της </a:t>
            </a:r>
            <a:r>
              <a:rPr lang="el-GR" sz="2300" b="1" dirty="0" smtClean="0"/>
              <a:t>ποιότητας</a:t>
            </a:r>
            <a:r>
              <a:rPr lang="en-US" sz="2300" b="1" dirty="0" smtClean="0"/>
              <a:t>.</a:t>
            </a:r>
            <a:endParaRPr lang="el-GR" sz="2300" b="1" dirty="0"/>
          </a:p>
          <a:p>
            <a:pPr marL="444500" indent="0">
              <a:buNone/>
            </a:pPr>
            <a:r>
              <a:rPr lang="en-US" sz="2300" dirty="0" smtClean="0"/>
              <a:t>“</a:t>
            </a:r>
            <a:r>
              <a:rPr lang="el-GR" sz="2300" dirty="0" smtClean="0"/>
              <a:t>Η </a:t>
            </a:r>
            <a:r>
              <a:rPr lang="el-GR" sz="2300" dirty="0"/>
              <a:t>συνεχής βελτίωση της συνολικής απόδοσης μιας εταιρείας θα πρέπει να είναι ένας μόνιμος αντικειμενικός στόχος της </a:t>
            </a:r>
            <a:r>
              <a:rPr lang="el-GR" sz="2300" dirty="0" smtClean="0"/>
              <a:t>εταιρείας</a:t>
            </a:r>
            <a:r>
              <a:rPr lang="en-US" sz="2300" dirty="0" smtClean="0"/>
              <a:t>”</a:t>
            </a:r>
            <a:r>
              <a:rPr lang="el-GR" sz="2300" dirty="0" smtClean="0"/>
              <a:t> </a:t>
            </a:r>
            <a:r>
              <a:rPr lang="el-GR" sz="2300" dirty="0"/>
              <a:t>(ISO 9004:2000). </a:t>
            </a:r>
          </a:p>
        </p:txBody>
      </p:sp>
      <p:grpSp>
        <p:nvGrpSpPr>
          <p:cNvPr id="3" name="Group 2"/>
          <p:cNvGrpSpPr>
            <a:grpSpLocks noChangeAspect="1"/>
          </p:cNvGrpSpPr>
          <p:nvPr/>
        </p:nvGrpSpPr>
        <p:grpSpPr bwMode="auto">
          <a:xfrm>
            <a:off x="41831" y="3140968"/>
            <a:ext cx="4678594" cy="3240360"/>
            <a:chOff x="6250" y="4971"/>
            <a:chExt cx="4050" cy="2805"/>
          </a:xfrm>
        </p:grpSpPr>
        <p:sp>
          <p:nvSpPr>
            <p:cNvPr id="6" name="AutoShape 3"/>
            <p:cNvSpPr>
              <a:spLocks noChangeAspect="1" noChangeArrowheads="1"/>
            </p:cNvSpPr>
            <p:nvPr/>
          </p:nvSpPr>
          <p:spPr bwMode="auto">
            <a:xfrm>
              <a:off x="6250" y="4971"/>
              <a:ext cx="4050" cy="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dirty="0"/>
            </a:p>
          </p:txBody>
        </p:sp>
        <p:sp>
          <p:nvSpPr>
            <p:cNvPr id="7" name="AutoShape 4"/>
            <p:cNvSpPr>
              <a:spLocks noChangeArrowheads="1"/>
            </p:cNvSpPr>
            <p:nvPr/>
          </p:nvSpPr>
          <p:spPr bwMode="auto">
            <a:xfrm>
              <a:off x="6655" y="5552"/>
              <a:ext cx="1350" cy="2138"/>
            </a:xfrm>
            <a:prstGeom prst="curvedRightArrow">
              <a:avLst>
                <a:gd name="adj1" fmla="val 31674"/>
                <a:gd name="adj2" fmla="val 63348"/>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dirty="0"/>
            </a:p>
          </p:txBody>
        </p:sp>
        <p:sp>
          <p:nvSpPr>
            <p:cNvPr id="8" name="AutoShape 5"/>
            <p:cNvSpPr>
              <a:spLocks noChangeArrowheads="1"/>
            </p:cNvSpPr>
            <p:nvPr/>
          </p:nvSpPr>
          <p:spPr bwMode="auto">
            <a:xfrm rot="10800000">
              <a:off x="8680" y="5520"/>
              <a:ext cx="1395" cy="2058"/>
            </a:xfrm>
            <a:prstGeom prst="curvedRightArrow">
              <a:avLst>
                <a:gd name="adj1" fmla="val 29505"/>
                <a:gd name="adj2" fmla="val 59011"/>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dirty="0"/>
            </a:p>
          </p:txBody>
        </p:sp>
        <p:sp>
          <p:nvSpPr>
            <p:cNvPr id="9" name="Text Box 6"/>
            <p:cNvSpPr txBox="1">
              <a:spLocks noChangeArrowheads="1"/>
            </p:cNvSpPr>
            <p:nvPr/>
          </p:nvSpPr>
          <p:spPr bwMode="auto">
            <a:xfrm>
              <a:off x="7735" y="7141"/>
              <a:ext cx="900" cy="4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l-GR" sz="1100" b="1" i="1" u="none" strike="noStrike" cap="none" normalizeH="0" baseline="0" dirty="0" smtClean="0">
                  <a:ln>
                    <a:noFill/>
                  </a:ln>
                  <a:solidFill>
                    <a:schemeClr val="tx1"/>
                  </a:solidFill>
                  <a:effectLst/>
                  <a:latin typeface="Verdana" pitchFamily="34" charset="0"/>
                  <a:cs typeface="Arial" pitchFamily="34" charset="0"/>
                </a:rPr>
                <a:t>PLAN</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9085" y="6330"/>
              <a:ext cx="990" cy="4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l-GR" sz="1100" b="1" i="1" u="none" strike="noStrike" cap="none" normalizeH="0" baseline="0" dirty="0" smtClean="0">
                  <a:ln>
                    <a:noFill/>
                  </a:ln>
                  <a:solidFill>
                    <a:schemeClr val="tx1"/>
                  </a:solidFill>
                  <a:effectLst/>
                  <a:latin typeface="Verdana" pitchFamily="34" charset="0"/>
                  <a:cs typeface="Arial" pitchFamily="34" charset="0"/>
                </a:rPr>
                <a:t>DO</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8"/>
            <p:cNvSpPr txBox="1">
              <a:spLocks noChangeArrowheads="1"/>
            </p:cNvSpPr>
            <p:nvPr/>
          </p:nvSpPr>
          <p:spPr bwMode="auto">
            <a:xfrm>
              <a:off x="7870" y="5137"/>
              <a:ext cx="1080" cy="5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l-GR" sz="1100" b="1" i="1" u="none" strike="noStrike" cap="none" normalizeH="0" baseline="0" dirty="0" smtClean="0">
                  <a:ln>
                    <a:noFill/>
                  </a:ln>
                  <a:solidFill>
                    <a:schemeClr val="tx1"/>
                  </a:solidFill>
                  <a:effectLst/>
                  <a:latin typeface="Verdana" pitchFamily="34" charset="0"/>
                  <a:cs typeface="Arial" pitchFamily="34" charset="0"/>
                </a:rPr>
                <a:t>CHECK</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9"/>
            <p:cNvSpPr txBox="1">
              <a:spLocks noChangeArrowheads="1"/>
            </p:cNvSpPr>
            <p:nvPr/>
          </p:nvSpPr>
          <p:spPr bwMode="auto">
            <a:xfrm>
              <a:off x="6385" y="6186"/>
              <a:ext cx="1080"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l-GR" sz="1100" b="1" i="1" u="none" strike="noStrike" cap="none" normalizeH="0" baseline="0" dirty="0" smtClean="0">
                  <a:ln>
                    <a:noFill/>
                  </a:ln>
                  <a:solidFill>
                    <a:schemeClr val="tx1"/>
                  </a:solidFill>
                  <a:effectLst/>
                  <a:latin typeface="Verdana" pitchFamily="34" charset="0"/>
                  <a:cs typeface="Arial" pitchFamily="34" charset="0"/>
                </a:rPr>
                <a:t>ACT</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3" name="Ορθογώνιο 12"/>
          <p:cNvSpPr/>
          <p:nvPr/>
        </p:nvSpPr>
        <p:spPr>
          <a:xfrm>
            <a:off x="1405730" y="6445206"/>
            <a:ext cx="2249014" cy="369332"/>
          </a:xfrm>
          <a:prstGeom prst="rect">
            <a:avLst/>
          </a:prstGeom>
        </p:spPr>
        <p:txBody>
          <a:bodyPr wrap="none">
            <a:spAutoFit/>
          </a:bodyPr>
          <a:lstStyle/>
          <a:p>
            <a:r>
              <a:rPr lang="el-GR" b="1" dirty="0">
                <a:latin typeface="+mn-lt"/>
              </a:rPr>
              <a:t>Ο κύκλος του </a:t>
            </a:r>
            <a:r>
              <a:rPr lang="en-US" b="1" dirty="0">
                <a:latin typeface="+mn-lt"/>
              </a:rPr>
              <a:t>Deming</a:t>
            </a:r>
            <a:endParaRPr lang="el-GR" b="1" dirty="0">
              <a:latin typeface="+mn-lt"/>
            </a:endParaRPr>
          </a:p>
        </p:txBody>
      </p:sp>
      <p:sp>
        <p:nvSpPr>
          <p:cNvPr id="14" name="Ορθογώνιο 13"/>
          <p:cNvSpPr/>
          <p:nvPr/>
        </p:nvSpPr>
        <p:spPr>
          <a:xfrm>
            <a:off x="4709586" y="2975520"/>
            <a:ext cx="3894862" cy="3785652"/>
          </a:xfrm>
          <a:prstGeom prst="rect">
            <a:avLst/>
          </a:prstGeom>
          <a:ln>
            <a:solidFill>
              <a:schemeClr val="tx1"/>
            </a:solidFill>
          </a:ln>
        </p:spPr>
        <p:txBody>
          <a:bodyPr wrap="square">
            <a:spAutoFit/>
          </a:bodyPr>
          <a:lstStyle/>
          <a:p>
            <a:pPr>
              <a:spcBef>
                <a:spcPts val="600"/>
              </a:spcBef>
            </a:pPr>
            <a:r>
              <a:rPr lang="el-GR" sz="2000" dirty="0" smtClean="0">
                <a:latin typeface="+mn-lt"/>
              </a:rPr>
              <a:t>Ο κύκλος Σχεδιάζω-Kάνω- Ελέγχω- Ενεργώ (Plan- Do- Check-Act) του Δρ. Deming:</a:t>
            </a:r>
          </a:p>
          <a:p>
            <a:pPr>
              <a:spcBef>
                <a:spcPts val="600"/>
              </a:spcBef>
            </a:pPr>
            <a:r>
              <a:rPr lang="en-US" sz="2000" dirty="0" smtClean="0">
                <a:latin typeface="+mn-lt"/>
              </a:rPr>
              <a:t>P</a:t>
            </a:r>
            <a:r>
              <a:rPr lang="en-US" sz="2000" dirty="0">
                <a:latin typeface="+mn-lt"/>
              </a:rPr>
              <a:t>: </a:t>
            </a:r>
            <a:r>
              <a:rPr lang="el-GR" sz="2000" dirty="0">
                <a:latin typeface="+mn-lt"/>
              </a:rPr>
              <a:t>Σχεδιάζω δραστηριότητες (</a:t>
            </a:r>
            <a:r>
              <a:rPr lang="en-US" sz="2000" dirty="0">
                <a:latin typeface="+mn-lt"/>
              </a:rPr>
              <a:t>Plan activities)</a:t>
            </a:r>
          </a:p>
          <a:p>
            <a:pPr>
              <a:spcBef>
                <a:spcPts val="600"/>
              </a:spcBef>
            </a:pPr>
            <a:r>
              <a:rPr lang="en-US" sz="2000" dirty="0">
                <a:latin typeface="+mn-lt"/>
              </a:rPr>
              <a:t>D: </a:t>
            </a:r>
            <a:r>
              <a:rPr lang="el-GR" sz="2000" dirty="0">
                <a:latin typeface="+mn-lt"/>
              </a:rPr>
              <a:t>Θέτω σε λειτουργία το σχέδιο (</a:t>
            </a:r>
            <a:r>
              <a:rPr lang="en-US" sz="2000" dirty="0">
                <a:latin typeface="+mn-lt"/>
              </a:rPr>
              <a:t>Implement the plan)</a:t>
            </a:r>
          </a:p>
          <a:p>
            <a:pPr>
              <a:spcBef>
                <a:spcPts val="600"/>
              </a:spcBef>
            </a:pPr>
            <a:r>
              <a:rPr lang="en-US" sz="2000" dirty="0">
                <a:latin typeface="+mn-lt"/>
              </a:rPr>
              <a:t>C: </a:t>
            </a:r>
            <a:r>
              <a:rPr lang="el-GR" sz="2000" dirty="0">
                <a:latin typeface="+mn-lt"/>
              </a:rPr>
              <a:t>Ελέγχω τα αποτελέσματα (</a:t>
            </a:r>
            <a:r>
              <a:rPr lang="en-US" sz="2000" dirty="0">
                <a:latin typeface="+mn-lt"/>
              </a:rPr>
              <a:t>check the results)</a:t>
            </a:r>
          </a:p>
          <a:p>
            <a:pPr>
              <a:spcBef>
                <a:spcPts val="600"/>
              </a:spcBef>
            </a:pPr>
            <a:r>
              <a:rPr lang="en-US" sz="2000" dirty="0">
                <a:latin typeface="+mn-lt"/>
              </a:rPr>
              <a:t>A: </a:t>
            </a:r>
            <a:r>
              <a:rPr lang="el-GR" sz="2000" dirty="0">
                <a:latin typeface="+mn-lt"/>
              </a:rPr>
              <a:t>Βελτιώνω τη διεργασία (</a:t>
            </a:r>
            <a:r>
              <a:rPr lang="en-US" sz="2000" dirty="0">
                <a:latin typeface="+mn-lt"/>
              </a:rPr>
              <a:t>Improve the process</a:t>
            </a:r>
            <a:r>
              <a:rPr lang="en-US" sz="2000" dirty="0" smtClean="0">
                <a:latin typeface="+mn-lt"/>
              </a:rPr>
              <a:t>)</a:t>
            </a:r>
            <a:endParaRPr lang="el-GR" sz="2000" dirty="0">
              <a:latin typeface="+mn-lt"/>
            </a:endParaRPr>
          </a:p>
        </p:txBody>
      </p:sp>
    </p:spTree>
    <p:extLst>
      <p:ext uri="{BB962C8B-B14F-4D97-AF65-F5344CB8AC3E}">
        <p14:creationId xmlns:p14="http://schemas.microsoft.com/office/powerpoint/2010/main" val="796558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αρχές </a:t>
            </a:r>
            <a:r>
              <a:rPr lang="el-GR" dirty="0" smtClean="0"/>
              <a:t/>
            </a:r>
            <a:br>
              <a:rPr lang="el-GR" dirty="0" smtClean="0"/>
            </a:br>
            <a:r>
              <a:rPr lang="el-GR" dirty="0" smtClean="0"/>
              <a:t>διαχείρισης </a:t>
            </a:r>
            <a:r>
              <a:rPr lang="el-GR" dirty="0"/>
              <a:t>της </a:t>
            </a:r>
            <a:r>
              <a:rPr lang="el-GR" dirty="0" smtClean="0"/>
              <a:t>ποιότητας </a:t>
            </a:r>
            <a:r>
              <a:rPr lang="en-US" sz="3000" b="0" dirty="0"/>
              <a:t>7</a:t>
            </a:r>
            <a:r>
              <a:rPr lang="el-GR" sz="3000" b="0" dirty="0" smtClean="0"/>
              <a:t>/</a:t>
            </a:r>
            <a:r>
              <a:rPr lang="en-US" sz="3000" b="0" dirty="0" smtClean="0"/>
              <a:t>7</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5" name="Θέση περιεχομένου 4"/>
          <p:cNvSpPr>
            <a:spLocks noGrp="1"/>
          </p:cNvSpPr>
          <p:nvPr>
            <p:ph idx="1"/>
          </p:nvPr>
        </p:nvSpPr>
        <p:spPr/>
        <p:txBody>
          <a:bodyPr/>
          <a:lstStyle/>
          <a:p>
            <a:pPr marL="457200" indent="-457200">
              <a:buFont typeface="+mj-lt"/>
              <a:buAutoNum type="arabicPeriod" startAt="7"/>
            </a:pPr>
            <a:r>
              <a:rPr lang="el-GR" b="1" dirty="0"/>
              <a:t>Τεκμηριωμένη προσέγγιση στη λήψη αποφάσεων </a:t>
            </a:r>
            <a:endParaRPr lang="en-US" b="1" dirty="0" smtClean="0"/>
          </a:p>
          <a:p>
            <a:pPr marL="444500" indent="0">
              <a:spcBef>
                <a:spcPts val="0"/>
              </a:spcBef>
              <a:buNone/>
            </a:pPr>
            <a:r>
              <a:rPr lang="el-GR" dirty="0" smtClean="0"/>
              <a:t>(</a:t>
            </a:r>
            <a:r>
              <a:rPr lang="el-GR" dirty="0"/>
              <a:t>Factual Approach to Decision Making).</a:t>
            </a:r>
          </a:p>
          <a:p>
            <a:pPr marL="444500" indent="0">
              <a:buNone/>
            </a:pPr>
            <a:r>
              <a:rPr lang="en-US" dirty="0" smtClean="0"/>
              <a:t>“</a:t>
            </a:r>
            <a:r>
              <a:rPr lang="el-GR" dirty="0" smtClean="0"/>
              <a:t>Οι </a:t>
            </a:r>
            <a:r>
              <a:rPr lang="el-GR" dirty="0"/>
              <a:t>αποτελεσματικές αποφάσεις βασίζονται στην ανάλυση των δεδομένων και </a:t>
            </a:r>
            <a:r>
              <a:rPr lang="el-GR" dirty="0" smtClean="0"/>
              <a:t>των πληροφοριών</a:t>
            </a:r>
            <a:r>
              <a:rPr lang="en-US" dirty="0" smtClean="0"/>
              <a:t>”</a:t>
            </a:r>
            <a:r>
              <a:rPr lang="el-GR" dirty="0" smtClean="0"/>
              <a:t> (ISO 9004:2000).</a:t>
            </a:r>
            <a:endParaRPr lang="en-US" dirty="0" smtClean="0"/>
          </a:p>
          <a:p>
            <a:pPr marL="457200" indent="-457200">
              <a:buFont typeface="+mj-lt"/>
              <a:buAutoNum type="arabicPeriod" startAt="8"/>
            </a:pPr>
            <a:r>
              <a:rPr lang="el-GR" b="1" dirty="0"/>
              <a:t>Αμοιβαίως εποικοδομητικές σχέσεις με προμηθευτές </a:t>
            </a:r>
            <a:r>
              <a:rPr lang="el-GR" dirty="0"/>
              <a:t>(Mutually Beneficial Supplier Relationships). </a:t>
            </a:r>
          </a:p>
          <a:p>
            <a:pPr marL="444500" indent="0">
              <a:buNone/>
            </a:pPr>
            <a:r>
              <a:rPr lang="en-US" dirty="0" smtClean="0"/>
              <a:t>“</a:t>
            </a:r>
            <a:r>
              <a:rPr lang="el-GR" dirty="0" smtClean="0"/>
              <a:t>Μια </a:t>
            </a:r>
            <a:r>
              <a:rPr lang="el-GR" dirty="0"/>
              <a:t>εταιρεία και οι προμηθευτές της είναι αλληλο-εξαρτημένοι και μια κοινά ωφέλιμη σχέση ενδυναμώνει την ικανότητα και των δυο να γίνουν </a:t>
            </a:r>
            <a:r>
              <a:rPr lang="el-GR" dirty="0" smtClean="0"/>
              <a:t>καλύτεροι</a:t>
            </a:r>
            <a:r>
              <a:rPr lang="en-US" dirty="0" smtClean="0"/>
              <a:t>”</a:t>
            </a:r>
            <a:r>
              <a:rPr lang="el-GR" dirty="0" smtClean="0"/>
              <a:t> </a:t>
            </a:r>
            <a:r>
              <a:rPr lang="el-GR" dirty="0"/>
              <a:t>(ISO 9004:2000).</a:t>
            </a:r>
          </a:p>
          <a:p>
            <a:pPr marL="0" indent="0">
              <a:buNone/>
            </a:pPr>
            <a:endParaRPr lang="el-GR" dirty="0"/>
          </a:p>
        </p:txBody>
      </p:sp>
    </p:spTree>
    <p:extLst>
      <p:ext uri="{BB962C8B-B14F-4D97-AF65-F5344CB8AC3E}">
        <p14:creationId xmlns:p14="http://schemas.microsoft.com/office/powerpoint/2010/main" val="3702410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a:t>
            </a:r>
            <a:r>
              <a:rPr lang="el-GR" dirty="0"/>
              <a:t>σειρά προτύπων ISO 9000: </a:t>
            </a:r>
            <a:r>
              <a:rPr lang="el-GR" dirty="0" smtClean="0"/>
              <a:t>2000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smtClean="0"/>
              <a:t>Η </a:t>
            </a:r>
            <a:r>
              <a:rPr lang="el-GR" dirty="0"/>
              <a:t>διαχείριση και η διασφάλιση της ποιότητας μέσω της σειράς προτύπων ISO 9000 στην Ελλάδα εποπτεύεται από διάφορους κρατικούς φορείς όπως π.χ. είναι το υπουργείο Βιομηχανίας και ο ΕΛOΤ, ή από τεχνικούς συμβούλους του κράτους, όπως το ΤΕΕ και υλοποιείται μέσω πολλών και ποικίλων εμπλεκομένων με την ποιότητα φορέων, όπως είναι οι φορείς πιστοποίησης και εκπαίδευσης, τα εργαστήρια δοκιμών, οι σύμβουλοι, οι πιστοποιημένες κατά ISO 9000 εταιρείες κ.ά. φορείς.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575594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σειρά προτύπων ISO 9000: 2000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395536" y="1196752"/>
            <a:ext cx="8424936" cy="5544616"/>
          </a:xfrm>
        </p:spPr>
        <p:txBody>
          <a:bodyPr>
            <a:normAutofit/>
          </a:bodyPr>
          <a:lstStyle/>
          <a:p>
            <a:r>
              <a:rPr lang="el-GR" dirty="0"/>
              <a:t>Η σειρά αυτών των προτύπων περιγράφει γενικές διαδικασίες που εφαρμόζονται σε διάφορες επιχειρήσεις ή υπηρεσίες, και ορίζουν τις ελάχιστες απαιτήσεις που πρέπει να ικανοποιούν ώστε να διασφαλίζουν τους πελάτες τους σχετικά με το προσφερόμενο προϊόν. </a:t>
            </a:r>
            <a:endParaRPr lang="el-GR" dirty="0" smtClean="0"/>
          </a:p>
          <a:p>
            <a:r>
              <a:rPr lang="el-GR" dirty="0" smtClean="0"/>
              <a:t>Το </a:t>
            </a:r>
            <a:r>
              <a:rPr lang="el-GR" dirty="0"/>
              <a:t>σύστημα διαχείρισης της ποιότητας παρέχει έναν τυποποιημένο και συστηματικό τρόπο ελέγχου του σχεδιασμού, των παραγωγικών διαδικασιών, των τελικών και ενδιάμεσων ελέγχων και των επακόλουθων της παραγωγής διεργασιών, καθώς και αντικειμενικά αποδεικτικά στοιχεία, ότι οι σχετικές με την ποιότητα, δηλωμένες, δραστηριότητες έχουν διεξαχθεί ορθά.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722168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prstClr val="white"/>
                </a:solidFill>
              </a:rPr>
              <a:t>Ορισμοί ποιότητας </a:t>
            </a:r>
            <a:r>
              <a:rPr lang="el-GR" sz="3000" b="0" dirty="0" smtClean="0">
                <a:solidFill>
                  <a:prstClr val="white"/>
                </a:solidFill>
              </a:rPr>
              <a:t>1/</a:t>
            </a:r>
            <a:r>
              <a:rPr lang="en-US" sz="3000" b="0" dirty="0" smtClean="0">
                <a:solidFill>
                  <a:prstClr val="white"/>
                </a:solidFill>
              </a:rPr>
              <a:t>2</a:t>
            </a:r>
            <a:r>
              <a:rPr lang="el-GR" dirty="0" smtClean="0">
                <a:solidFill>
                  <a:prstClr val="white"/>
                </a:solidFill>
              </a:rPr>
              <a:t> </a:t>
            </a:r>
            <a:endParaRPr lang="el-GR" dirty="0"/>
          </a:p>
        </p:txBody>
      </p:sp>
      <p:sp>
        <p:nvSpPr>
          <p:cNvPr id="3" name="Θέση περιεχομένου 2"/>
          <p:cNvSpPr>
            <a:spLocks noGrp="1"/>
          </p:cNvSpPr>
          <p:nvPr>
            <p:ph idx="1"/>
          </p:nvPr>
        </p:nvSpPr>
        <p:spPr/>
        <p:txBody>
          <a:bodyPr/>
          <a:lstStyle/>
          <a:p>
            <a:r>
              <a:rPr lang="el-GR" dirty="0"/>
              <a:t>Με βάση τα πρότυπα </a:t>
            </a:r>
            <a:r>
              <a:rPr lang="el-GR" dirty="0" smtClean="0"/>
              <a:t>της </a:t>
            </a:r>
            <a:r>
              <a:rPr lang="el-GR" dirty="0"/>
              <a:t>σειράς ΙSO, δίνονται οι παρακάτω ορισμοί για την ποιότητα. </a:t>
            </a:r>
            <a:endParaRPr lang="el-GR" dirty="0" smtClean="0"/>
          </a:p>
          <a:p>
            <a:pPr marL="817562" lvl="1" indent="-457200">
              <a:buFont typeface="+mj-lt"/>
              <a:buAutoNum type="arabicPeriod"/>
            </a:pPr>
            <a:r>
              <a:rPr lang="el-GR" b="1" dirty="0" smtClean="0"/>
              <a:t>Ποιότητα</a:t>
            </a:r>
            <a:r>
              <a:rPr lang="el-GR" b="1" dirty="0"/>
              <a:t>: </a:t>
            </a:r>
            <a:r>
              <a:rPr lang="el-GR" dirty="0" smtClean="0"/>
              <a:t>Καταλληλότητα και ασφάλεια προϊόντος</a:t>
            </a:r>
          </a:p>
          <a:p>
            <a:pPr marL="817562" lvl="1" indent="-457200">
              <a:buFont typeface="+mj-lt"/>
              <a:buAutoNum type="arabicPeriod"/>
            </a:pPr>
            <a:r>
              <a:rPr lang="el-GR" b="1" dirty="0"/>
              <a:t>Πολιτική ποιότητας: </a:t>
            </a:r>
            <a:r>
              <a:rPr lang="el-GR" dirty="0"/>
              <a:t>οι ολικές προθέσεις και κατευθύνσεις ενός συστήματος </a:t>
            </a:r>
            <a:r>
              <a:rPr lang="el-GR" dirty="0" smtClean="0"/>
              <a:t>(πχ εταιρία)</a:t>
            </a:r>
          </a:p>
          <a:p>
            <a:pPr marL="817562" lvl="1" indent="-457200">
              <a:buFont typeface="+mj-lt"/>
              <a:buAutoNum type="arabicPeriod"/>
            </a:pPr>
            <a:r>
              <a:rPr lang="el-GR" b="1" dirty="0"/>
              <a:t>Διοίκηση ποιότητας: </a:t>
            </a:r>
            <a:r>
              <a:rPr lang="el-GR" dirty="0" smtClean="0"/>
              <a:t>πολιτική της διοίκησης </a:t>
            </a:r>
            <a:r>
              <a:rPr lang="el-GR" dirty="0"/>
              <a:t>σε θέματα </a:t>
            </a:r>
            <a:r>
              <a:rPr lang="el-GR" dirty="0" smtClean="0"/>
              <a:t>ποιότητας.</a:t>
            </a:r>
          </a:p>
          <a:p>
            <a:pPr marL="817562" lvl="1" indent="-457200">
              <a:buFont typeface="+mj-lt"/>
              <a:buAutoNum type="arabicPeriod"/>
            </a:pPr>
            <a:r>
              <a:rPr lang="el-GR" b="1" dirty="0"/>
              <a:t>Σύστημα ποιότητας: </a:t>
            </a:r>
            <a:r>
              <a:rPr lang="el-GR" dirty="0"/>
              <a:t>μέθοδος, διαδικασίες, διεργασίες και πόροι για την εφαρμογή της διοίκησης της ποιότητας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960040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Πρότυπα </a:t>
            </a:r>
            <a:r>
              <a:rPr lang="el-GR" sz="4000" dirty="0"/>
              <a:t>Συστημάτων Ποιότητας </a:t>
            </a:r>
            <a:r>
              <a:rPr lang="el-GR" sz="4000" dirty="0" smtClean="0"/>
              <a:t/>
            </a:r>
            <a:br>
              <a:rPr lang="el-GR" sz="4000" dirty="0" smtClean="0"/>
            </a:br>
            <a:r>
              <a:rPr lang="el-GR" sz="3300" b="0" dirty="0" smtClean="0"/>
              <a:t>Ι</a:t>
            </a:r>
            <a:r>
              <a:rPr lang="en-US" sz="3300" b="0" dirty="0"/>
              <a:t>S</a:t>
            </a:r>
            <a:r>
              <a:rPr lang="el-GR" sz="3300" b="0" dirty="0"/>
              <a:t>Ο </a:t>
            </a:r>
            <a:r>
              <a:rPr lang="el-GR" sz="3300" b="0" dirty="0" smtClean="0"/>
              <a:t>9000:2000</a:t>
            </a:r>
            <a:r>
              <a:rPr lang="el-GR" dirty="0"/>
              <a:t> </a:t>
            </a:r>
            <a:r>
              <a:rPr lang="el-GR" sz="3000" b="0" dirty="0" smtClean="0"/>
              <a:t>(Όροι)</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3" name="Θέση περιεχομένου 2"/>
          <p:cNvSpPr>
            <a:spLocks noGrp="1"/>
          </p:cNvSpPr>
          <p:nvPr>
            <p:ph idx="1"/>
          </p:nvPr>
        </p:nvSpPr>
        <p:spPr/>
        <p:txBody>
          <a:bodyPr>
            <a:noAutofit/>
          </a:bodyPr>
          <a:lstStyle/>
          <a:p>
            <a:r>
              <a:rPr lang="el-GR" dirty="0"/>
              <a:t>Οι παρακάτω όροι </a:t>
            </a:r>
            <a:r>
              <a:rPr lang="el-GR" dirty="0" smtClean="0"/>
              <a:t>χρησιμοποιούνται </a:t>
            </a:r>
            <a:r>
              <a:rPr lang="el-GR" dirty="0"/>
              <a:t>στο ΙSO 9000:2000: </a:t>
            </a:r>
            <a:endParaRPr lang="el-GR" dirty="0" smtClean="0"/>
          </a:p>
        </p:txBody>
      </p:sp>
      <p:sp>
        <p:nvSpPr>
          <p:cNvPr id="5" name="Ορθογώνιο 4"/>
          <p:cNvSpPr/>
          <p:nvPr/>
        </p:nvSpPr>
        <p:spPr>
          <a:xfrm>
            <a:off x="467544" y="1916832"/>
            <a:ext cx="8496944" cy="3343608"/>
          </a:xfrm>
          <a:prstGeom prst="rect">
            <a:avLst/>
          </a:prstGeom>
        </p:spPr>
        <p:txBody>
          <a:bodyPr wrap="square" numCol="2">
            <a:spAutoFit/>
          </a:bodyPr>
          <a:lstStyle/>
          <a:p>
            <a:pPr marL="342900" lvl="0" indent="-342900" fontAlgn="auto">
              <a:lnSpc>
                <a:spcPct val="112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Προϊόν.</a:t>
            </a:r>
            <a:endParaRPr lang="el-GR" sz="24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Διεργασία.</a:t>
            </a:r>
            <a:endParaRPr lang="el-GR" sz="24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l-GR" sz="2400" dirty="0">
                <a:solidFill>
                  <a:prstClr val="black"/>
                </a:solidFill>
                <a:latin typeface="Calibri"/>
              </a:rPr>
              <a:t>Ικανοποίηση </a:t>
            </a:r>
            <a:r>
              <a:rPr lang="el-GR" sz="2400" dirty="0" smtClean="0">
                <a:solidFill>
                  <a:prstClr val="black"/>
                </a:solidFill>
                <a:latin typeface="Calibri"/>
              </a:rPr>
              <a:t>πελάτη.</a:t>
            </a:r>
            <a:endParaRPr lang="el-GR" sz="24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l-GR" sz="2400" dirty="0">
                <a:solidFill>
                  <a:prstClr val="black"/>
                </a:solidFill>
                <a:latin typeface="Calibri"/>
              </a:rPr>
              <a:t>Εγχειρίδιο </a:t>
            </a:r>
            <a:r>
              <a:rPr lang="el-GR" sz="2400" dirty="0" smtClean="0">
                <a:solidFill>
                  <a:prstClr val="black"/>
                </a:solidFill>
                <a:latin typeface="Calibri"/>
              </a:rPr>
              <a:t>ποιότητας.</a:t>
            </a:r>
            <a:endParaRPr lang="el-GR" sz="24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l-GR" sz="2400" dirty="0">
                <a:solidFill>
                  <a:prstClr val="black"/>
                </a:solidFill>
                <a:latin typeface="Calibri"/>
              </a:rPr>
              <a:t>Σύστημα διαχείρισης </a:t>
            </a:r>
            <a:r>
              <a:rPr lang="el-GR" sz="2400" dirty="0" smtClean="0">
                <a:solidFill>
                  <a:prstClr val="black"/>
                </a:solidFill>
                <a:latin typeface="Calibri"/>
              </a:rPr>
              <a:t>ποιότητας.</a:t>
            </a:r>
            <a:endParaRPr lang="el-GR" sz="24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Διαδικασία.</a:t>
            </a:r>
            <a:endParaRPr lang="el-GR" sz="24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Έγγραφο.</a:t>
            </a:r>
            <a:endParaRPr lang="el-GR" sz="24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Αρχείο.</a:t>
            </a:r>
            <a:endParaRPr lang="el-GR" sz="24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l-GR" sz="2400" dirty="0">
                <a:solidFill>
                  <a:prstClr val="black"/>
                </a:solidFill>
                <a:latin typeface="Calibri"/>
              </a:rPr>
              <a:t>Μη </a:t>
            </a:r>
            <a:r>
              <a:rPr lang="el-GR" sz="2400" dirty="0" smtClean="0">
                <a:solidFill>
                  <a:prstClr val="black"/>
                </a:solidFill>
                <a:latin typeface="Calibri"/>
              </a:rPr>
              <a:t>συμμόρφωση.</a:t>
            </a:r>
            <a:endParaRPr lang="el-GR" sz="24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Υποδομή.</a:t>
            </a:r>
            <a:endParaRPr lang="el-GR" sz="24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l-GR" sz="2400" dirty="0">
                <a:solidFill>
                  <a:prstClr val="black"/>
                </a:solidFill>
                <a:latin typeface="Calibri"/>
              </a:rPr>
              <a:t>Εργασιακό </a:t>
            </a:r>
            <a:r>
              <a:rPr lang="el-GR" sz="2400" dirty="0" smtClean="0">
                <a:solidFill>
                  <a:prstClr val="black"/>
                </a:solidFill>
                <a:latin typeface="Calibri"/>
              </a:rPr>
              <a:t>περιβάλλον.</a:t>
            </a:r>
            <a:endParaRPr lang="el-GR" sz="2400" dirty="0">
              <a:solidFill>
                <a:prstClr val="black"/>
              </a:solidFill>
              <a:latin typeface="Calibri"/>
            </a:endParaRPr>
          </a:p>
        </p:txBody>
      </p:sp>
      <p:cxnSp>
        <p:nvCxnSpPr>
          <p:cNvPr id="7" name="Ευθεία γραμμή σύνδεσης 6"/>
          <p:cNvCxnSpPr/>
          <p:nvPr/>
        </p:nvCxnSpPr>
        <p:spPr>
          <a:xfrm>
            <a:off x="4355976" y="1988840"/>
            <a:ext cx="0" cy="32716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366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prstClr val="white"/>
                </a:solidFill>
              </a:rPr>
              <a:t>Πρότυπα Συστημάτων Ποιότητας </a:t>
            </a:r>
            <a:br>
              <a:rPr lang="el-GR" dirty="0">
                <a:solidFill>
                  <a:prstClr val="white"/>
                </a:solidFill>
              </a:rPr>
            </a:br>
            <a:r>
              <a:rPr lang="el-GR" sz="3000" b="0" dirty="0">
                <a:solidFill>
                  <a:prstClr val="white"/>
                </a:solidFill>
              </a:rPr>
              <a:t>Ι</a:t>
            </a:r>
            <a:r>
              <a:rPr lang="en-US" sz="3000" b="0" dirty="0">
                <a:solidFill>
                  <a:prstClr val="white"/>
                </a:solidFill>
              </a:rPr>
              <a:t>S</a:t>
            </a:r>
            <a:r>
              <a:rPr lang="el-GR" sz="3000" b="0" dirty="0">
                <a:solidFill>
                  <a:prstClr val="white"/>
                </a:solidFill>
              </a:rPr>
              <a:t>Ο 9000:2000</a:t>
            </a:r>
            <a:r>
              <a:rPr lang="el-GR" sz="3200" dirty="0">
                <a:solidFill>
                  <a:prstClr val="white"/>
                </a:solidFill>
              </a:rPr>
              <a:t> </a:t>
            </a:r>
            <a:r>
              <a:rPr lang="el-GR" sz="3000" b="0" dirty="0" smtClean="0">
                <a:solidFill>
                  <a:prstClr val="white"/>
                </a:solidFill>
              </a:rPr>
              <a:t>(Απαιτήσεις)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6" name="Θέση περιεχομένου 5"/>
          <p:cNvSpPr>
            <a:spLocks noGrp="1"/>
          </p:cNvSpPr>
          <p:nvPr>
            <p:ph idx="1"/>
          </p:nvPr>
        </p:nvSpPr>
        <p:spPr>
          <a:xfrm>
            <a:off x="251520" y="1412776"/>
            <a:ext cx="4752528" cy="5328592"/>
          </a:xfrm>
        </p:spPr>
        <p:txBody>
          <a:bodyPr/>
          <a:lstStyle/>
          <a:p>
            <a:r>
              <a:rPr lang="el-GR" dirty="0" smtClean="0"/>
              <a:t>Το </a:t>
            </a:r>
            <a:r>
              <a:rPr lang="el-GR" dirty="0"/>
              <a:t>πρότυπο χωρίζεται σε 5 βασικές απαιτήσεις: </a:t>
            </a:r>
          </a:p>
          <a:p>
            <a:pPr marL="857250" lvl="1" indent="-457200">
              <a:buFont typeface="+mj-lt"/>
              <a:buAutoNum type="arabicPeriod"/>
            </a:pPr>
            <a:r>
              <a:rPr lang="el-GR" dirty="0" smtClean="0"/>
              <a:t>Συστήματα </a:t>
            </a:r>
            <a:r>
              <a:rPr lang="el-GR" dirty="0"/>
              <a:t>διαχείρισης </a:t>
            </a:r>
            <a:r>
              <a:rPr lang="el-GR" dirty="0" smtClean="0"/>
              <a:t>ποιότητας.</a:t>
            </a:r>
            <a:endParaRPr lang="el-GR" dirty="0"/>
          </a:p>
          <a:p>
            <a:pPr marL="857250" lvl="1" indent="-457200">
              <a:buFont typeface="+mj-lt"/>
              <a:buAutoNum type="arabicPeriod"/>
            </a:pPr>
            <a:r>
              <a:rPr lang="el-GR" dirty="0" smtClean="0"/>
              <a:t>Ευθύνη </a:t>
            </a:r>
            <a:r>
              <a:rPr lang="el-GR" dirty="0"/>
              <a:t>της </a:t>
            </a:r>
            <a:r>
              <a:rPr lang="el-GR" dirty="0" smtClean="0"/>
              <a:t>διοίκησης.</a:t>
            </a:r>
            <a:endParaRPr lang="el-GR" dirty="0"/>
          </a:p>
          <a:p>
            <a:pPr marL="857250" lvl="1" indent="-457200">
              <a:buFont typeface="+mj-lt"/>
              <a:buAutoNum type="arabicPeriod"/>
            </a:pPr>
            <a:r>
              <a:rPr lang="el-GR" dirty="0" smtClean="0"/>
              <a:t>Διαχείριση πόρων.</a:t>
            </a:r>
            <a:endParaRPr lang="el-GR" dirty="0"/>
          </a:p>
          <a:p>
            <a:pPr marL="857250" lvl="1" indent="-457200">
              <a:buFont typeface="+mj-lt"/>
              <a:buAutoNum type="arabicPeriod"/>
            </a:pPr>
            <a:r>
              <a:rPr lang="el-GR" dirty="0" smtClean="0"/>
              <a:t>Υλοποίηση </a:t>
            </a:r>
            <a:r>
              <a:rPr lang="el-GR" dirty="0"/>
              <a:t>του </a:t>
            </a:r>
            <a:r>
              <a:rPr lang="el-GR" dirty="0" smtClean="0"/>
              <a:t>προϊόντος.</a:t>
            </a:r>
            <a:endParaRPr lang="el-GR" dirty="0"/>
          </a:p>
          <a:p>
            <a:pPr marL="857250" lvl="1" indent="-457200">
              <a:buFont typeface="+mj-lt"/>
              <a:buAutoNum type="arabicPeriod"/>
            </a:pPr>
            <a:r>
              <a:rPr lang="el-GR" dirty="0" smtClean="0"/>
              <a:t>Μέτρηση</a:t>
            </a:r>
            <a:r>
              <a:rPr lang="el-GR" dirty="0"/>
              <a:t>, ανάλυση και </a:t>
            </a:r>
            <a:r>
              <a:rPr lang="el-GR" dirty="0" smtClean="0"/>
              <a:t>βελτίωση.</a:t>
            </a:r>
            <a:endParaRPr lang="el-GR" dirty="0"/>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8947" r="7680"/>
          <a:stretch/>
        </p:blipFill>
        <p:spPr bwMode="auto">
          <a:xfrm>
            <a:off x="4211960" y="1628800"/>
            <a:ext cx="4934020" cy="345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15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Η </a:t>
            </a:r>
            <a:r>
              <a:rPr lang="el-GR" dirty="0"/>
              <a:t>τεκμηρίωση ενός συστήματος </a:t>
            </a:r>
            <a:br>
              <a:rPr lang="el-GR" dirty="0"/>
            </a:br>
            <a:r>
              <a:rPr lang="el-GR" dirty="0" smtClean="0"/>
              <a:t>διαχείρισης ποιότητας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3075"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023" r="3806"/>
          <a:stretch/>
        </p:blipFill>
        <p:spPr bwMode="auto">
          <a:xfrm>
            <a:off x="106532" y="1700808"/>
            <a:ext cx="8859915"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784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prstClr val="white"/>
                </a:solidFill>
              </a:rPr>
              <a:t>Η τεκμηρίωση ενός συστήματος </a:t>
            </a:r>
            <a:br>
              <a:rPr lang="el-GR" dirty="0">
                <a:solidFill>
                  <a:prstClr val="white"/>
                </a:solidFill>
              </a:rPr>
            </a:br>
            <a:r>
              <a:rPr lang="el-GR" dirty="0">
                <a:solidFill>
                  <a:prstClr val="white"/>
                </a:solidFill>
              </a:rPr>
              <a:t>διαχείρισης ποιότητας </a:t>
            </a:r>
            <a:r>
              <a:rPr lang="el-GR" sz="3000" b="0" dirty="0" smtClean="0">
                <a:solidFill>
                  <a:prstClr val="white"/>
                </a:solidFill>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
        <p:nvSpPr>
          <p:cNvPr id="3" name="Θέση περιεχομένου 2"/>
          <p:cNvSpPr>
            <a:spLocks noGrp="1"/>
          </p:cNvSpPr>
          <p:nvPr>
            <p:ph idx="1"/>
          </p:nvPr>
        </p:nvSpPr>
        <p:spPr/>
        <p:txBody>
          <a:bodyPr/>
          <a:lstStyle/>
          <a:p>
            <a:r>
              <a:rPr lang="el-GR" dirty="0"/>
              <a:t>Ο τρόπος τεκμηρίωσης, πρέπει να βασίζεται σε παράγοντες όπως: </a:t>
            </a:r>
          </a:p>
          <a:p>
            <a:pPr lvl="1"/>
            <a:r>
              <a:rPr lang="el-GR" dirty="0" smtClean="0"/>
              <a:t>εκπαίδευση </a:t>
            </a:r>
            <a:r>
              <a:rPr lang="el-GR" dirty="0"/>
              <a:t>και προσόντα του προσωπικού, </a:t>
            </a:r>
          </a:p>
          <a:p>
            <a:pPr lvl="1"/>
            <a:r>
              <a:rPr lang="el-GR" dirty="0" smtClean="0"/>
              <a:t>κατανόηση </a:t>
            </a:r>
            <a:r>
              <a:rPr lang="el-GR" dirty="0"/>
              <a:t>και μόρφωση του προσωπικού, </a:t>
            </a:r>
          </a:p>
          <a:p>
            <a:pPr lvl="1"/>
            <a:r>
              <a:rPr lang="el-GR" dirty="0" smtClean="0"/>
              <a:t>σημασία </a:t>
            </a:r>
            <a:r>
              <a:rPr lang="el-GR" dirty="0"/>
              <a:t>ή κρισιμότητα της δραστηριότητας ή της διεργασίας, </a:t>
            </a:r>
          </a:p>
          <a:p>
            <a:pPr lvl="1"/>
            <a:r>
              <a:rPr lang="el-GR" dirty="0" smtClean="0"/>
              <a:t>προηγούμενες </a:t>
            </a:r>
            <a:r>
              <a:rPr lang="el-GR" dirty="0"/>
              <a:t>αποτυχίες του συστήματος ποιότητας. </a:t>
            </a:r>
          </a:p>
          <a:p>
            <a:endParaRPr lang="el-GR" dirty="0"/>
          </a:p>
        </p:txBody>
      </p:sp>
    </p:spTree>
    <p:extLst>
      <p:ext uri="{BB962C8B-B14F-4D97-AF65-F5344CB8AC3E}">
        <p14:creationId xmlns:p14="http://schemas.microsoft.com/office/powerpoint/2010/main" val="1319483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Επιθεώρηση </a:t>
            </a:r>
            <a:r>
              <a:rPr lang="el-GR" dirty="0"/>
              <a:t>ενός συστήματος </a:t>
            </a:r>
            <a:r>
              <a:rPr lang="el-GR" dirty="0" smtClean="0"/>
              <a:t/>
            </a:r>
            <a:br>
              <a:rPr lang="el-GR" dirty="0" smtClean="0"/>
            </a:br>
            <a:r>
              <a:rPr lang="el-GR" dirty="0" smtClean="0"/>
              <a:t>διαχείρισης </a:t>
            </a:r>
            <a:r>
              <a:rPr lang="el-GR" dirty="0"/>
              <a:t>ποιότητας </a:t>
            </a:r>
            <a:r>
              <a:rPr lang="el-GR" dirty="0" smtClean="0"/>
              <a:t> </a:t>
            </a:r>
            <a:r>
              <a:rPr lang="el-GR" sz="3000" b="0" dirty="0" smtClean="0"/>
              <a:t>(</a:t>
            </a:r>
            <a:r>
              <a:rPr lang="el-GR" sz="3000" b="0" dirty="0"/>
              <a:t>ISO 9001:2000</a:t>
            </a:r>
            <a:r>
              <a:rPr lang="el-GR" sz="3000" b="0" dirty="0" smtClean="0"/>
              <a:t>) 1/3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6" name="Θέση περιεχομένου 5"/>
          <p:cNvSpPr>
            <a:spLocks noGrp="1"/>
          </p:cNvSpPr>
          <p:nvPr>
            <p:ph idx="1"/>
          </p:nvPr>
        </p:nvSpPr>
        <p:spPr/>
        <p:txBody>
          <a:bodyPr>
            <a:normAutofit/>
          </a:bodyPr>
          <a:lstStyle/>
          <a:p>
            <a:pPr marL="457200" indent="-457200">
              <a:buFont typeface="+mj-lt"/>
              <a:buAutoNum type="arabicPeriod"/>
            </a:pPr>
            <a:r>
              <a:rPr lang="el-GR" dirty="0" smtClean="0"/>
              <a:t>Πως </a:t>
            </a:r>
            <a:r>
              <a:rPr lang="el-GR" dirty="0"/>
              <a:t>μια επιχείρηση θα πρέπει να οργανώσει μια εσωτερική επιθεώρηση; </a:t>
            </a:r>
            <a:endParaRPr lang="el-GR" dirty="0" smtClean="0"/>
          </a:p>
          <a:p>
            <a:pPr marL="457200" indent="-457200">
              <a:buFont typeface="+mj-lt"/>
              <a:buAutoNum type="arabicPeriod"/>
            </a:pPr>
            <a:r>
              <a:rPr lang="el-GR" dirty="0" smtClean="0"/>
              <a:t>Πως </a:t>
            </a:r>
            <a:r>
              <a:rPr lang="el-GR" dirty="0"/>
              <a:t>οι εσωτερικοί επιθεωρητές θα καθορίσουν ότι το σύστημα ποιότητας της επιχείρησης εφαρμόζεται με αποτελεσματικότητα; </a:t>
            </a:r>
            <a:endParaRPr lang="el-GR" dirty="0" smtClean="0"/>
          </a:p>
          <a:p>
            <a:pPr marL="457200" indent="-457200">
              <a:buFont typeface="+mj-lt"/>
              <a:buAutoNum type="arabicPeriod"/>
            </a:pPr>
            <a:r>
              <a:rPr lang="el-GR" dirty="0" smtClean="0"/>
              <a:t>Ποιες </a:t>
            </a:r>
            <a:r>
              <a:rPr lang="el-GR" dirty="0"/>
              <a:t>οι διαφορές σε σχέση με το ISO 9001/2:1994, από τη στιγμή μάλιστα που το ISO 9001:2000 δεν απαιτεί πολλές τεκμηριωμένες διαδικασίες; </a:t>
            </a:r>
            <a:endParaRPr lang="el-GR" dirty="0" smtClean="0"/>
          </a:p>
        </p:txBody>
      </p:sp>
    </p:spTree>
    <p:extLst>
      <p:ext uri="{BB962C8B-B14F-4D97-AF65-F5344CB8AC3E}">
        <p14:creationId xmlns:p14="http://schemas.microsoft.com/office/powerpoint/2010/main" val="248672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a:solidFill>
                  <a:prstClr val="white"/>
                </a:solidFill>
              </a:rPr>
              <a:t>Επιθεώρηση ενός συστήματος </a:t>
            </a:r>
            <a:br>
              <a:rPr lang="el-GR" dirty="0">
                <a:solidFill>
                  <a:prstClr val="white"/>
                </a:solidFill>
              </a:rPr>
            </a:br>
            <a:r>
              <a:rPr lang="el-GR" dirty="0">
                <a:solidFill>
                  <a:prstClr val="white"/>
                </a:solidFill>
              </a:rPr>
              <a:t>διαχείρισης ποιότητας  </a:t>
            </a:r>
            <a:r>
              <a:rPr lang="el-GR" sz="3000" b="0" dirty="0">
                <a:solidFill>
                  <a:prstClr val="white"/>
                </a:solidFill>
              </a:rPr>
              <a:t>(ISO 9001:2000) </a:t>
            </a:r>
            <a:r>
              <a:rPr lang="el-GR" sz="3000" b="0" dirty="0" smtClean="0">
                <a:solidFill>
                  <a:prstClr val="white"/>
                </a:solidFill>
              </a:rPr>
              <a:t>2/3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
        <p:nvSpPr>
          <p:cNvPr id="6" name="Θέση περιεχομένου 5"/>
          <p:cNvSpPr>
            <a:spLocks noGrp="1"/>
          </p:cNvSpPr>
          <p:nvPr>
            <p:ph idx="1"/>
          </p:nvPr>
        </p:nvSpPr>
        <p:spPr/>
        <p:txBody>
          <a:bodyPr>
            <a:normAutofit/>
          </a:bodyPr>
          <a:lstStyle/>
          <a:p>
            <a:pPr marL="457200" indent="-457200">
              <a:buFont typeface="+mj-lt"/>
              <a:buAutoNum type="arabicPeriod" startAt="4"/>
            </a:pPr>
            <a:r>
              <a:rPr lang="el-GR" dirty="0" smtClean="0"/>
              <a:t>Υπάρχουν </a:t>
            </a:r>
            <a:r>
              <a:rPr lang="el-GR" dirty="0"/>
              <a:t>διαφορετικές προσεγγίσεις ή τεχνικές για τους εξωτερικούς επιθεωρητές, τις οποίες θα πρέπει να χρησιμοποιήσουν για να πιστοποιήσουν την αποτελεσματική εφαρμογή ενός συστήματος διαχείρισης ποιότητας; (Quality Management System - QMS</a:t>
            </a:r>
            <a:r>
              <a:rPr lang="el-GR" dirty="0" smtClean="0"/>
              <a:t>).</a:t>
            </a:r>
          </a:p>
          <a:p>
            <a:r>
              <a:rPr lang="el-GR" dirty="0"/>
              <a:t>Σύμφωνα με την άποψη ενός μέλους του οργανισμού ISO και της τεχνικής επιτροπής ISO Technical Committee 176, τα παραπάνω ερωτήματα πρέπει να χωριστούν σε τρία υπο - ερωτήματα</a:t>
            </a:r>
            <a:r>
              <a:rPr lang="el-GR" dirty="0" smtClean="0"/>
              <a:t>:</a:t>
            </a:r>
            <a:endParaRPr lang="el-GR" dirty="0"/>
          </a:p>
        </p:txBody>
      </p:sp>
    </p:spTree>
    <p:extLst>
      <p:ext uri="{BB962C8B-B14F-4D97-AF65-F5344CB8AC3E}">
        <p14:creationId xmlns:p14="http://schemas.microsoft.com/office/powerpoint/2010/main" val="1444394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Επιθεώρηση ενός συστήματος </a:t>
            </a:r>
            <a:br>
              <a:rPr lang="el-GR" dirty="0">
                <a:solidFill>
                  <a:prstClr val="white"/>
                </a:solidFill>
              </a:rPr>
            </a:br>
            <a:r>
              <a:rPr lang="el-GR" dirty="0">
                <a:solidFill>
                  <a:prstClr val="white"/>
                </a:solidFill>
              </a:rPr>
              <a:t>διαχείρισης ποιότητας  </a:t>
            </a:r>
            <a:r>
              <a:rPr lang="el-GR" sz="3000" b="0" dirty="0">
                <a:solidFill>
                  <a:prstClr val="white"/>
                </a:solidFill>
              </a:rPr>
              <a:t>(ISO 9001:2000) </a:t>
            </a:r>
            <a:r>
              <a:rPr lang="el-GR" sz="3000" b="0" dirty="0" smtClean="0">
                <a:solidFill>
                  <a:prstClr val="white"/>
                </a:solidFill>
              </a:rPr>
              <a:t>3/3</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4" name="Θέση περιεχομένου 3"/>
          <p:cNvSpPr>
            <a:spLocks noGrp="1"/>
          </p:cNvSpPr>
          <p:nvPr>
            <p:ph idx="1"/>
          </p:nvPr>
        </p:nvSpPr>
        <p:spPr/>
        <p:txBody>
          <a:bodyPr/>
          <a:lstStyle/>
          <a:p>
            <a:pPr marL="457200" indent="-457200">
              <a:buFont typeface="+mj-lt"/>
              <a:buAutoNum type="arabicPeriod"/>
            </a:pPr>
            <a:r>
              <a:rPr lang="el-GR" dirty="0"/>
              <a:t>Ποια η διαφορά της σημερινής διαδικασίας επιθεωρήσεων, από την αντίστοιχη που εφαρμοζόταν στο παρελθόν</a:t>
            </a:r>
            <a:r>
              <a:rPr lang="el-GR" dirty="0" smtClean="0"/>
              <a:t>;</a:t>
            </a:r>
          </a:p>
          <a:p>
            <a:pPr marL="457200" indent="-457200">
              <a:buFont typeface="+mj-lt"/>
              <a:buAutoNum type="arabicPeriod" startAt="2"/>
            </a:pPr>
            <a:r>
              <a:rPr lang="el-GR" dirty="0" smtClean="0"/>
              <a:t>Πως </a:t>
            </a:r>
            <a:r>
              <a:rPr lang="el-GR" dirty="0"/>
              <a:t>μπορεί ένας επιθεωρητής να καθορίσει ότι το QMS έχει εφαρμοστεί αποτελεσματικά</a:t>
            </a:r>
            <a:r>
              <a:rPr lang="el-GR" dirty="0" smtClean="0"/>
              <a:t>;</a:t>
            </a:r>
          </a:p>
          <a:p>
            <a:pPr marL="457200" indent="-457200">
              <a:buFont typeface="+mj-lt"/>
              <a:buAutoNum type="arabicPeriod" startAt="2"/>
            </a:pPr>
            <a:r>
              <a:rPr lang="el-GR" dirty="0" smtClean="0"/>
              <a:t>Πώς </a:t>
            </a:r>
            <a:r>
              <a:rPr lang="el-GR" dirty="0"/>
              <a:t>πρέπει ένας επιθεωρητής να χειριστεί ένα QMS με λίγες τεκμηριωμένες διαδικασίες;</a:t>
            </a:r>
          </a:p>
        </p:txBody>
      </p:sp>
    </p:spTree>
    <p:extLst>
      <p:ext uri="{BB962C8B-B14F-4D97-AF65-F5344CB8AC3E}">
        <p14:creationId xmlns:p14="http://schemas.microsoft.com/office/powerpoint/2010/main" val="3073973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Διαχείριση </a:t>
            </a:r>
            <a:r>
              <a:rPr lang="el-GR" dirty="0"/>
              <a:t>ή Διοίκηση Ολικής Ποιότητας </a:t>
            </a:r>
          </a:p>
        </p:txBody>
      </p:sp>
      <p:sp>
        <p:nvSpPr>
          <p:cNvPr id="4" name="Θέση περιεχομένου 3"/>
          <p:cNvSpPr>
            <a:spLocks noGrp="1"/>
          </p:cNvSpPr>
          <p:nvPr>
            <p:ph idx="1"/>
          </p:nvPr>
        </p:nvSpPr>
        <p:spPr/>
        <p:txBody>
          <a:bodyPr/>
          <a:lstStyle/>
          <a:p>
            <a:r>
              <a:rPr lang="el-GR" b="1" dirty="0"/>
              <a:t>Διαχείριση Ολικής ποιότητας </a:t>
            </a:r>
            <a:r>
              <a:rPr lang="en-US" dirty="0"/>
              <a:t>(Total Quality Management, </a:t>
            </a:r>
            <a:r>
              <a:rPr lang="en-US" dirty="0" smtClean="0"/>
              <a:t>TQM)</a:t>
            </a:r>
            <a:r>
              <a:rPr lang="el-GR" dirty="0" smtClean="0"/>
              <a:t> είναι </a:t>
            </a:r>
            <a:r>
              <a:rPr lang="el-GR" dirty="0"/>
              <a:t>το σύνολο των δραστηριοτήτων και μεθόδων που εφαρμόζονται από την επιχείρηση, με στόχο την ικανοποίηση του πελάτη και την ταυτόχρονη ενεργοποίηση όλου του δυναμικού (έμψυχου και άψυχου) του οργανισμού με το μικρότερο δυνατό κόστος (Σπανός, 1995</a:t>
            </a:r>
            <a:r>
              <a:rPr lang="el-GR" dirty="0" smtClean="0"/>
              <a:t>).</a:t>
            </a:r>
          </a:p>
          <a:p>
            <a:r>
              <a:rPr lang="el-GR" dirty="0" smtClean="0"/>
              <a:t>Έχει </a:t>
            </a:r>
            <a:r>
              <a:rPr lang="el-GR" dirty="0"/>
              <a:t>ως βασικό προσανατολισμό την καλύτερη δυνατή ικανοποίηση των απαιτήσεων των πελατών.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4118626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Διασφάλιση Ποιότητας </a:t>
            </a:r>
            <a:r>
              <a:rPr lang="el-GR" dirty="0" smtClean="0"/>
              <a:t/>
            </a:r>
            <a:br>
              <a:rPr lang="el-GR" dirty="0" smtClean="0"/>
            </a:br>
            <a:r>
              <a:rPr lang="el-GR" sz="3000" b="0" dirty="0" smtClean="0"/>
              <a:t>(</a:t>
            </a:r>
            <a:r>
              <a:rPr lang="en-US" sz="3000" b="0" dirty="0"/>
              <a:t>Quality Assurance) </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
        <p:nvSpPr>
          <p:cNvPr id="3" name="Θέση περιεχομένου 2"/>
          <p:cNvSpPr>
            <a:spLocks noGrp="1"/>
          </p:cNvSpPr>
          <p:nvPr>
            <p:ph idx="1"/>
          </p:nvPr>
        </p:nvSpPr>
        <p:spPr/>
        <p:txBody>
          <a:bodyPr/>
          <a:lstStyle/>
          <a:p>
            <a:r>
              <a:rPr lang="el-GR" dirty="0"/>
              <a:t>Η</a:t>
            </a:r>
            <a:r>
              <a:rPr lang="el-GR" b="1" dirty="0"/>
              <a:t> Διασφάλιση Ποιότητας </a:t>
            </a:r>
            <a:r>
              <a:rPr lang="el-GR" dirty="0"/>
              <a:t>(Quality Assurance) περιλαμβάνει όλες τις συστηματικές ή προγραμματισμένες δραστηριότητες που είναι απαραίτητες για την εξασφάλιση της πλήρους εμπιστοσύνης των καταναλωτών, ότι το προϊόν ικανοποιεί τις απαιτήσεις ποιότητας που έχουν από </a:t>
            </a:r>
            <a:r>
              <a:rPr lang="el-GR" dirty="0" smtClean="0"/>
              <a:t>αυτό.</a:t>
            </a:r>
          </a:p>
          <a:p>
            <a:pPr marL="0" indent="0">
              <a:buNone/>
            </a:pP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849066144"/>
              </p:ext>
            </p:extLst>
          </p:nvPr>
        </p:nvGraphicFramePr>
        <p:xfrm>
          <a:off x="966851" y="3717032"/>
          <a:ext cx="7210298" cy="2514600"/>
        </p:xfrm>
        <a:graphic>
          <a:graphicData uri="http://schemas.openxmlformats.org/drawingml/2006/table">
            <a:tbl>
              <a:tblPr firstRow="1" firstCol="1" lastRow="1" lastCol="1" bandRow="1" bandCol="1">
                <a:tableStyleId>{5940675A-B579-460E-94D1-54222C63F5DA}</a:tableStyleId>
              </a:tblPr>
              <a:tblGrid>
                <a:gridCol w="2423287"/>
                <a:gridCol w="4787011"/>
              </a:tblGrid>
              <a:tr h="0">
                <a:tc gridSpan="2">
                  <a:txBody>
                    <a:bodyPr/>
                    <a:lstStyle/>
                    <a:p>
                      <a:pPr marL="0" indent="0" algn="ctr">
                        <a:lnSpc>
                          <a:spcPct val="150000"/>
                        </a:lnSpc>
                        <a:spcBef>
                          <a:spcPts val="600"/>
                        </a:spcBef>
                        <a:spcAft>
                          <a:spcPts val="600"/>
                        </a:spcAft>
                      </a:pPr>
                      <a:r>
                        <a:rPr lang="el-GR" sz="2200" b="1" dirty="0" smtClean="0">
                          <a:effectLst/>
                          <a:latin typeface="+mn-lt"/>
                          <a:ea typeface="Times New Roman"/>
                          <a:cs typeface="Times New Roman"/>
                        </a:rPr>
                        <a:t>Κύρια ενδιαφέροντα παραγωγού και καταναλωτή</a:t>
                      </a:r>
                      <a:endParaRPr lang="el-GR" sz="2200" b="1" dirty="0">
                        <a:effectLst/>
                        <a:latin typeface="+mn-lt"/>
                        <a:ea typeface="Times New Roman"/>
                        <a:cs typeface="Times New Roman"/>
                      </a:endParaRPr>
                    </a:p>
                  </a:txBody>
                  <a:tcPr marL="68580" marR="68580" marT="0" marB="0"/>
                </a:tc>
                <a:tc hMerge="1">
                  <a:txBody>
                    <a:bodyPr/>
                    <a:lstStyle/>
                    <a:p>
                      <a:pPr marL="0" indent="0" algn="l">
                        <a:lnSpc>
                          <a:spcPct val="150000"/>
                        </a:lnSpc>
                        <a:spcBef>
                          <a:spcPts val="600"/>
                        </a:spcBef>
                        <a:spcAft>
                          <a:spcPts val="600"/>
                        </a:spcAft>
                      </a:pPr>
                      <a:endParaRPr lang="el-GR" sz="2000" b="1" dirty="0">
                        <a:effectLst/>
                        <a:latin typeface="Arial"/>
                        <a:ea typeface="Times New Roman"/>
                        <a:cs typeface="Times New Roman"/>
                      </a:endParaRPr>
                    </a:p>
                  </a:txBody>
                  <a:tcPr marL="68580" marR="68580" marT="0" marB="0"/>
                </a:tc>
              </a:tr>
              <a:tr h="0">
                <a:tc>
                  <a:txBody>
                    <a:bodyPr/>
                    <a:lstStyle/>
                    <a:p>
                      <a:pPr marL="0" indent="0" algn="l">
                        <a:lnSpc>
                          <a:spcPct val="150000"/>
                        </a:lnSpc>
                        <a:spcBef>
                          <a:spcPts val="600"/>
                        </a:spcBef>
                        <a:spcAft>
                          <a:spcPts val="600"/>
                        </a:spcAft>
                      </a:pPr>
                      <a:r>
                        <a:rPr lang="el-GR" sz="2200" b="1" dirty="0">
                          <a:effectLst/>
                          <a:latin typeface="+mn-lt"/>
                        </a:rPr>
                        <a:t>Παραγωγός</a:t>
                      </a:r>
                      <a:endParaRPr lang="el-GR" sz="2200" b="1" dirty="0">
                        <a:effectLst/>
                        <a:latin typeface="+mn-lt"/>
                        <a:ea typeface="Times New Roman"/>
                        <a:cs typeface="Times New Roman"/>
                      </a:endParaRPr>
                    </a:p>
                  </a:txBody>
                  <a:tcPr marL="68580" marR="68580" marT="0" marB="0">
                    <a:solidFill>
                      <a:schemeClr val="accent5">
                        <a:lumMod val="20000"/>
                        <a:lumOff val="80000"/>
                      </a:schemeClr>
                    </a:solidFill>
                  </a:tcPr>
                </a:tc>
                <a:tc>
                  <a:txBody>
                    <a:bodyPr/>
                    <a:lstStyle/>
                    <a:p>
                      <a:pPr marL="0" indent="0" algn="l">
                        <a:lnSpc>
                          <a:spcPct val="150000"/>
                        </a:lnSpc>
                        <a:spcBef>
                          <a:spcPts val="600"/>
                        </a:spcBef>
                        <a:spcAft>
                          <a:spcPts val="600"/>
                        </a:spcAft>
                      </a:pPr>
                      <a:r>
                        <a:rPr lang="el-GR" sz="2200" b="1" dirty="0">
                          <a:effectLst/>
                          <a:latin typeface="+mn-lt"/>
                        </a:rPr>
                        <a:t>Καταναλωτής</a:t>
                      </a:r>
                      <a:endParaRPr lang="el-GR" sz="2200" b="1" dirty="0">
                        <a:effectLst/>
                        <a:latin typeface="+mn-lt"/>
                        <a:ea typeface="Times New Roman"/>
                        <a:cs typeface="Times New Roman"/>
                      </a:endParaRPr>
                    </a:p>
                  </a:txBody>
                  <a:tcPr marL="68580" marR="68580" marT="0" marB="0">
                    <a:solidFill>
                      <a:schemeClr val="accent5">
                        <a:lumMod val="20000"/>
                        <a:lumOff val="80000"/>
                      </a:schemeClr>
                    </a:solidFill>
                  </a:tcPr>
                </a:tc>
              </a:tr>
              <a:tr h="0">
                <a:tc>
                  <a:txBody>
                    <a:bodyPr/>
                    <a:lstStyle/>
                    <a:p>
                      <a:pPr marL="0" indent="0" algn="l">
                        <a:lnSpc>
                          <a:spcPct val="150000"/>
                        </a:lnSpc>
                        <a:spcBef>
                          <a:spcPts val="600"/>
                        </a:spcBef>
                        <a:spcAft>
                          <a:spcPts val="600"/>
                        </a:spcAft>
                      </a:pPr>
                      <a:r>
                        <a:rPr lang="el-GR" sz="2200" dirty="0">
                          <a:effectLst/>
                          <a:latin typeface="+mn-lt"/>
                        </a:rPr>
                        <a:t>Ποιότητα</a:t>
                      </a:r>
                      <a:endParaRPr lang="el-GR" sz="2200" dirty="0">
                        <a:effectLst/>
                        <a:latin typeface="+mn-lt"/>
                        <a:ea typeface="Times New Roman"/>
                        <a:cs typeface="Times New Roman"/>
                      </a:endParaRPr>
                    </a:p>
                  </a:txBody>
                  <a:tcPr marL="68580" marR="68580" marT="0" marB="0"/>
                </a:tc>
                <a:tc>
                  <a:txBody>
                    <a:bodyPr/>
                    <a:lstStyle/>
                    <a:p>
                      <a:pPr marL="0" indent="0" algn="l">
                        <a:lnSpc>
                          <a:spcPct val="150000"/>
                        </a:lnSpc>
                        <a:spcBef>
                          <a:spcPts val="600"/>
                        </a:spcBef>
                        <a:spcAft>
                          <a:spcPts val="600"/>
                        </a:spcAft>
                      </a:pPr>
                      <a:r>
                        <a:rPr lang="el-GR" sz="2200" dirty="0">
                          <a:effectLst/>
                          <a:latin typeface="+mn-lt"/>
                        </a:rPr>
                        <a:t>Ποιότητα</a:t>
                      </a:r>
                      <a:endParaRPr lang="el-GR" sz="2200" dirty="0">
                        <a:effectLst/>
                        <a:latin typeface="+mn-lt"/>
                        <a:ea typeface="Times New Roman"/>
                        <a:cs typeface="Times New Roman"/>
                      </a:endParaRPr>
                    </a:p>
                  </a:txBody>
                  <a:tcPr marL="68580" marR="68580" marT="0" marB="0"/>
                </a:tc>
              </a:tr>
              <a:tr h="0">
                <a:tc>
                  <a:txBody>
                    <a:bodyPr/>
                    <a:lstStyle/>
                    <a:p>
                      <a:pPr marL="0" indent="0" algn="l">
                        <a:lnSpc>
                          <a:spcPct val="150000"/>
                        </a:lnSpc>
                        <a:spcBef>
                          <a:spcPts val="600"/>
                        </a:spcBef>
                        <a:spcAft>
                          <a:spcPts val="600"/>
                        </a:spcAft>
                      </a:pPr>
                      <a:r>
                        <a:rPr lang="el-GR" sz="2200" dirty="0">
                          <a:effectLst/>
                          <a:latin typeface="+mn-lt"/>
                        </a:rPr>
                        <a:t>Κόστος</a:t>
                      </a:r>
                      <a:endParaRPr lang="el-GR" sz="2200" dirty="0">
                        <a:effectLst/>
                        <a:latin typeface="+mn-lt"/>
                        <a:ea typeface="Times New Roman"/>
                        <a:cs typeface="Times New Roman"/>
                      </a:endParaRPr>
                    </a:p>
                  </a:txBody>
                  <a:tcPr marL="68580" marR="68580" marT="0" marB="0"/>
                </a:tc>
                <a:tc>
                  <a:txBody>
                    <a:bodyPr/>
                    <a:lstStyle/>
                    <a:p>
                      <a:pPr marL="0" indent="0" algn="l">
                        <a:lnSpc>
                          <a:spcPct val="150000"/>
                        </a:lnSpc>
                        <a:spcBef>
                          <a:spcPts val="600"/>
                        </a:spcBef>
                        <a:spcAft>
                          <a:spcPts val="600"/>
                        </a:spcAft>
                      </a:pPr>
                      <a:r>
                        <a:rPr lang="el-GR" sz="2200" dirty="0">
                          <a:effectLst/>
                          <a:latin typeface="+mn-lt"/>
                        </a:rPr>
                        <a:t>Τιμή</a:t>
                      </a:r>
                      <a:endParaRPr lang="el-GR" sz="2200" dirty="0">
                        <a:effectLst/>
                        <a:latin typeface="+mn-lt"/>
                        <a:ea typeface="Times New Roman"/>
                        <a:cs typeface="Times New Roman"/>
                      </a:endParaRPr>
                    </a:p>
                  </a:txBody>
                  <a:tcPr marL="68580" marR="68580" marT="0" marB="0"/>
                </a:tc>
              </a:tr>
              <a:tr h="0">
                <a:tc>
                  <a:txBody>
                    <a:bodyPr/>
                    <a:lstStyle/>
                    <a:p>
                      <a:pPr marL="0" indent="0" algn="l">
                        <a:lnSpc>
                          <a:spcPct val="150000"/>
                        </a:lnSpc>
                        <a:spcBef>
                          <a:spcPts val="600"/>
                        </a:spcBef>
                        <a:spcAft>
                          <a:spcPts val="600"/>
                        </a:spcAft>
                      </a:pPr>
                      <a:r>
                        <a:rPr lang="el-GR" sz="2200" dirty="0">
                          <a:effectLst/>
                          <a:latin typeface="+mn-lt"/>
                        </a:rPr>
                        <a:t>Παραγωγικότητα</a:t>
                      </a:r>
                      <a:endParaRPr lang="el-GR" sz="2200" dirty="0">
                        <a:effectLst/>
                        <a:latin typeface="+mn-lt"/>
                        <a:ea typeface="Times New Roman"/>
                        <a:cs typeface="Times New Roman"/>
                      </a:endParaRPr>
                    </a:p>
                  </a:txBody>
                  <a:tcPr marL="68580" marR="68580" marT="0" marB="0"/>
                </a:tc>
                <a:tc>
                  <a:txBody>
                    <a:bodyPr/>
                    <a:lstStyle/>
                    <a:p>
                      <a:pPr marL="0" indent="0" algn="l">
                        <a:lnSpc>
                          <a:spcPct val="150000"/>
                        </a:lnSpc>
                        <a:spcBef>
                          <a:spcPts val="600"/>
                        </a:spcBef>
                        <a:spcAft>
                          <a:spcPts val="600"/>
                        </a:spcAft>
                      </a:pPr>
                      <a:r>
                        <a:rPr lang="el-GR" sz="2200" dirty="0">
                          <a:effectLst/>
                          <a:latin typeface="+mn-lt"/>
                        </a:rPr>
                        <a:t>Εξυπηρέτηση μετά την πώληση (</a:t>
                      </a:r>
                      <a:r>
                        <a:rPr lang="en-US" sz="2200" dirty="0">
                          <a:effectLst/>
                          <a:latin typeface="+mn-lt"/>
                        </a:rPr>
                        <a:t>service</a:t>
                      </a:r>
                      <a:r>
                        <a:rPr lang="el-GR" sz="2200" dirty="0">
                          <a:effectLst/>
                          <a:latin typeface="+mn-lt"/>
                        </a:rPr>
                        <a:t>)</a:t>
                      </a:r>
                      <a:endParaRPr lang="el-GR" sz="2200" dirty="0">
                        <a:effectLst/>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65217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Έλεγχος Ποιότητας</a:t>
            </a:r>
            <a:br>
              <a:rPr lang="el-GR" dirty="0" smtClean="0"/>
            </a:br>
            <a:r>
              <a:rPr lang="el-GR" dirty="0" smtClean="0"/>
              <a:t>Διασφάλιση </a:t>
            </a:r>
            <a:r>
              <a:rPr lang="el-GR" dirty="0"/>
              <a:t>Ποιότητας - Ολική Ποιότητα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
        <p:nvSpPr>
          <p:cNvPr id="4" name="Θέση περιεχομένου 3"/>
          <p:cNvSpPr>
            <a:spLocks noGrp="1"/>
          </p:cNvSpPr>
          <p:nvPr>
            <p:ph idx="1"/>
          </p:nvPr>
        </p:nvSpPr>
        <p:spPr/>
        <p:txBody>
          <a:bodyPr/>
          <a:lstStyle/>
          <a:p>
            <a:r>
              <a:rPr lang="el-GR" dirty="0"/>
              <a:t>Ο έλεγχος ποιότητας διασφαλίζει τον εντοπισμό των </a:t>
            </a:r>
            <a:r>
              <a:rPr lang="el-GR" dirty="0" smtClean="0"/>
              <a:t>ελαττωματικών </a:t>
            </a:r>
            <a:r>
              <a:rPr lang="el-GR" dirty="0"/>
              <a:t>προϊόντων /</a:t>
            </a:r>
            <a:r>
              <a:rPr lang="el-GR" dirty="0" smtClean="0"/>
              <a:t>υπηρεσιών.</a:t>
            </a:r>
          </a:p>
          <a:p>
            <a:r>
              <a:rPr lang="el-GR" dirty="0"/>
              <a:t>Τα συστήματα διασφάλισης ποιότητας διασφαλίζουν ότι το τελικό προϊόν θα είναι σύμφωνο με τις προδιαγραφές</a:t>
            </a:r>
            <a:r>
              <a:rPr lang="el-GR" dirty="0" smtClean="0"/>
              <a:t>.</a:t>
            </a:r>
          </a:p>
          <a:p>
            <a:r>
              <a:rPr lang="el-GR" dirty="0"/>
              <a:t>Η Ολική Ποιότητα </a:t>
            </a:r>
            <a:r>
              <a:rPr lang="el-GR" dirty="0" smtClean="0"/>
              <a:t>αποτελεί </a:t>
            </a:r>
            <a:r>
              <a:rPr lang="el-GR" dirty="0"/>
              <a:t>ευρύτερο σύστημα </a:t>
            </a:r>
            <a:r>
              <a:rPr lang="el-GR" dirty="0" smtClean="0"/>
              <a:t>ποιότητας.</a:t>
            </a:r>
          </a:p>
          <a:p>
            <a:pPr marL="355600" indent="0">
              <a:spcBef>
                <a:spcPts val="0"/>
              </a:spcBef>
              <a:buNone/>
            </a:pPr>
            <a:r>
              <a:rPr lang="el-GR" dirty="0" smtClean="0"/>
              <a:t>Οι </a:t>
            </a:r>
            <a:r>
              <a:rPr lang="el-GR" dirty="0"/>
              <a:t>έννοιες Διασφάλιση Ποιότητας και Διοίκηση Ολικής Ποιότητας δεν είναι αντίθετες, αλλά η μία (Ολική Ποιότητα) εμπεριέχει την άλλη (Tennor and Toro, 1992</a:t>
            </a:r>
            <a:r>
              <a:rPr lang="el-GR" dirty="0" smtClean="0"/>
              <a:t>).</a:t>
            </a:r>
            <a:endParaRPr lang="el-GR" dirty="0"/>
          </a:p>
        </p:txBody>
      </p:sp>
    </p:spTree>
    <p:extLst>
      <p:ext uri="{BB962C8B-B14F-4D97-AF65-F5344CB8AC3E}">
        <p14:creationId xmlns:p14="http://schemas.microsoft.com/office/powerpoint/2010/main" val="3574635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Ορισμοί ποιότητας </a:t>
            </a:r>
            <a:r>
              <a:rPr lang="el-GR" sz="3000" b="0" dirty="0" smtClean="0">
                <a:solidFill>
                  <a:prstClr val="white"/>
                </a:solidFill>
              </a:rPr>
              <a:t>2/2</a:t>
            </a:r>
            <a:r>
              <a:rPr lang="el-GR" dirty="0" smtClean="0">
                <a:solidFill>
                  <a:prstClr val="white"/>
                </a:solidFill>
              </a:rPr>
              <a:t> </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startAt="5"/>
            </a:pPr>
            <a:r>
              <a:rPr lang="el-GR" b="1" dirty="0" smtClean="0"/>
              <a:t>Έλεγχος </a:t>
            </a:r>
            <a:r>
              <a:rPr lang="el-GR" b="1" dirty="0"/>
              <a:t>ποιότητας: </a:t>
            </a:r>
            <a:r>
              <a:rPr lang="el-GR" dirty="0"/>
              <a:t>οι λειτουργικές τεχνικές και δραστηριότητες </a:t>
            </a:r>
            <a:endParaRPr lang="el-GR" dirty="0" smtClean="0"/>
          </a:p>
          <a:p>
            <a:pPr marL="457200" indent="-457200">
              <a:buFont typeface="+mj-lt"/>
              <a:buAutoNum type="arabicPeriod" startAt="5"/>
            </a:pPr>
            <a:r>
              <a:rPr lang="el-GR" b="1" dirty="0"/>
              <a:t>Διασφάλιση ποιότητας: </a:t>
            </a:r>
            <a:r>
              <a:rPr lang="el-GR" dirty="0" smtClean="0"/>
              <a:t>οι σχεδιασμένες </a:t>
            </a:r>
            <a:r>
              <a:rPr lang="el-GR" dirty="0"/>
              <a:t>και συστηματικές ενέργειες, οι οποίες κρίνονται απαραίτητες για να εξασφαλίσουν απαραίτητη εμπιστοσύνη στο προϊόν που δημιουργήθηκε ή σε μια παρεχόμενη υπηρεσία και να ικανοποιηθούν δεδομένες απαιτήσεις για την </a:t>
            </a:r>
            <a:r>
              <a:rPr lang="el-GR" dirty="0" smtClean="0"/>
              <a:t>ποιότητα.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270920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Διοίκηση </a:t>
            </a:r>
            <a:r>
              <a:rPr lang="el-GR" dirty="0"/>
              <a:t>ολικής ποιότητας </a:t>
            </a:r>
            <a:r>
              <a:rPr lang="el-GR" dirty="0" smtClean="0"/>
              <a:t/>
            </a:r>
            <a:br>
              <a:rPr lang="el-GR" dirty="0" smtClean="0"/>
            </a:br>
            <a:r>
              <a:rPr lang="el-GR" sz="3000" b="0" dirty="0" smtClean="0"/>
              <a:t>(</a:t>
            </a:r>
            <a:r>
              <a:rPr lang="el-GR" sz="3000" b="0" dirty="0"/>
              <a:t>TQM)</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4" name="Θέση περιεχομένου 3"/>
          <p:cNvSpPr>
            <a:spLocks noGrp="1"/>
          </p:cNvSpPr>
          <p:nvPr>
            <p:ph idx="1"/>
          </p:nvPr>
        </p:nvSpPr>
        <p:spPr/>
        <p:txBody>
          <a:bodyPr/>
          <a:lstStyle/>
          <a:p>
            <a:r>
              <a:rPr lang="el-GR" dirty="0" smtClean="0"/>
              <a:t>Το  πρόγραμμα </a:t>
            </a:r>
            <a:r>
              <a:rPr lang="el-GR" dirty="0"/>
              <a:t>TQM πραγματοποιείται σε διάφορα στάδια και σε χρονικό διάστημα που </a:t>
            </a:r>
            <a:r>
              <a:rPr lang="el-GR" dirty="0" smtClean="0"/>
              <a:t>ποικίλει (Συνήθως </a:t>
            </a:r>
            <a:r>
              <a:rPr lang="el-GR" dirty="0"/>
              <a:t>διαρκεί από 4 έως 10 </a:t>
            </a:r>
            <a:r>
              <a:rPr lang="el-GR" dirty="0" smtClean="0"/>
              <a:t>χρόνια).</a:t>
            </a:r>
          </a:p>
          <a:p>
            <a:r>
              <a:rPr lang="el-GR" dirty="0"/>
              <a:t>The European model for shelf-appraisal, </a:t>
            </a:r>
            <a:r>
              <a:rPr lang="el-GR" dirty="0" smtClean="0"/>
              <a:t>1994:</a:t>
            </a:r>
            <a:endParaRPr lang="el-GR" dirty="0"/>
          </a:p>
          <a:p>
            <a:pPr marL="857250" lvl="1" indent="-457200">
              <a:buFont typeface="+mj-lt"/>
              <a:buAutoNum type="arabicPeriod"/>
            </a:pPr>
            <a:r>
              <a:rPr lang="el-GR" dirty="0" smtClean="0"/>
              <a:t>Να </a:t>
            </a:r>
            <a:r>
              <a:rPr lang="el-GR" dirty="0"/>
              <a:t>αναπτυχθεί από την ίδια την εταιρεία με βάση θεμελιώδεις αρχές για την ποιότητα (self developed).</a:t>
            </a:r>
          </a:p>
          <a:p>
            <a:pPr marL="857250" lvl="1" indent="-457200">
              <a:buFont typeface="+mj-lt"/>
              <a:buAutoNum type="arabicPeriod"/>
            </a:pPr>
            <a:r>
              <a:rPr lang="el-GR" dirty="0" smtClean="0"/>
              <a:t>Να </a:t>
            </a:r>
            <a:r>
              <a:rPr lang="el-GR" dirty="0"/>
              <a:t>ακολουθηθεί μια προσέγγιση σύμφωνα με το πρότυπο ISO 9004. </a:t>
            </a:r>
          </a:p>
          <a:p>
            <a:pPr marL="857250" lvl="1" indent="-457200">
              <a:buFont typeface="+mj-lt"/>
              <a:buAutoNum type="arabicPeriod"/>
            </a:pPr>
            <a:r>
              <a:rPr lang="el-GR" dirty="0" smtClean="0"/>
              <a:t>Να </a:t>
            </a:r>
            <a:r>
              <a:rPr lang="el-GR" dirty="0"/>
              <a:t>ακολουθηθούν οι οδηγίες των έμπειρων (quality experts) και των guru της ποιότητας.</a:t>
            </a:r>
          </a:p>
          <a:p>
            <a:endParaRPr lang="el-GR" dirty="0"/>
          </a:p>
        </p:txBody>
      </p:sp>
    </p:spTree>
    <p:extLst>
      <p:ext uri="{BB962C8B-B14F-4D97-AF65-F5344CB8AC3E}">
        <p14:creationId xmlns:p14="http://schemas.microsoft.com/office/powerpoint/2010/main" val="1852027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«Διασφάλιση ποιότητας. Ενότητα 2</a:t>
            </a:r>
            <a:r>
              <a:rPr lang="en-US" sz="2000" dirty="0" smtClean="0">
                <a:solidFill>
                  <a:prstClr val="black"/>
                </a:solidFill>
              </a:rPr>
              <a:t>:</a:t>
            </a:r>
            <a:r>
              <a:rPr lang="el-GR" sz="2000" dirty="0" smtClean="0">
                <a:solidFill>
                  <a:prstClr val="black"/>
                </a:solidFill>
              </a:rPr>
              <a:t> Ποιότητα». </a:t>
            </a:r>
            <a:r>
              <a:rPr lang="el-GR" sz="2000" dirty="0">
                <a:solidFill>
                  <a:prstClr val="black"/>
                </a:solidFill>
              </a:rPr>
              <a:t>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640960" cy="4525963"/>
          </a:xfrm>
        </p:spPr>
        <p:txBody>
          <a:bodyPr>
            <a:noAutofit/>
          </a:bodyPr>
          <a:lstStyle/>
          <a:p>
            <a:pPr marL="0" indent="0">
              <a:spcBef>
                <a:spcPts val="1200"/>
              </a:spcBef>
              <a:buNone/>
            </a:pPr>
            <a:r>
              <a:rPr lang="el-GR" sz="2200" dirty="0" smtClean="0"/>
              <a:t>Το </a:t>
            </a:r>
            <a:r>
              <a:rPr lang="el-GR" sz="2200" dirty="0"/>
              <a:t>Έργο αυτό κάνει χρήση των ακόλουθων έργων</a:t>
            </a:r>
            <a:r>
              <a:rPr lang="el-GR" sz="2200" dirty="0" smtClean="0"/>
              <a:t>:</a:t>
            </a:r>
            <a:endParaRPr lang="en-US" sz="2200" dirty="0" smtClean="0"/>
          </a:p>
          <a:p>
            <a:pPr>
              <a:spcBef>
                <a:spcPts val="1200"/>
              </a:spcBef>
            </a:pPr>
            <a:r>
              <a:rPr lang="el-GR" sz="2200" dirty="0" smtClean="0"/>
              <a:t>Τσάκνης Γιάννης, «Διασφάλιση ποιότητας τροφίμων», Εκδόσεις Παπασωτηρίου, 2008.</a:t>
            </a:r>
          </a:p>
        </p:txBody>
      </p:sp>
    </p:spTree>
    <p:extLst>
      <p:ext uri="{BB962C8B-B14F-4D97-AF65-F5344CB8AC3E}">
        <p14:creationId xmlns:p14="http://schemas.microsoft.com/office/powerpoint/2010/main" val="3569810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Σύστημα </a:t>
            </a:r>
            <a:r>
              <a:rPr lang="el-GR" dirty="0"/>
              <a:t>ποιότητας</a:t>
            </a:r>
          </a:p>
        </p:txBody>
      </p:sp>
      <p:sp>
        <p:nvSpPr>
          <p:cNvPr id="3" name="Θέση περιεχομένου 2"/>
          <p:cNvSpPr>
            <a:spLocks noGrp="1"/>
          </p:cNvSpPr>
          <p:nvPr>
            <p:ph idx="1"/>
          </p:nvPr>
        </p:nvSpPr>
        <p:spPr>
          <a:xfrm>
            <a:off x="323528" y="1196752"/>
            <a:ext cx="8496944" cy="5256584"/>
          </a:xfrm>
        </p:spPr>
        <p:txBody>
          <a:bodyPr>
            <a:normAutofit/>
          </a:bodyPr>
          <a:lstStyle/>
          <a:p>
            <a:r>
              <a:rPr lang="el-GR" dirty="0" smtClean="0"/>
              <a:t>Τα </a:t>
            </a:r>
            <a:r>
              <a:rPr lang="el-GR" dirty="0"/>
              <a:t>βασικά τμήματα ενός Συστήματος Ποιότητας είναι: </a:t>
            </a:r>
          </a:p>
          <a:p>
            <a:pPr lvl="1"/>
            <a:r>
              <a:rPr lang="el-GR" dirty="0" smtClean="0"/>
              <a:t>διαδικασίες</a:t>
            </a:r>
            <a:r>
              <a:rPr lang="el-GR" dirty="0"/>
              <a:t>, οδηγίες, </a:t>
            </a:r>
            <a:r>
              <a:rPr lang="el-GR" dirty="0" smtClean="0"/>
              <a:t>μέθοδοι.</a:t>
            </a:r>
            <a:endParaRPr lang="el-GR" dirty="0"/>
          </a:p>
          <a:p>
            <a:pPr lvl="1"/>
            <a:r>
              <a:rPr lang="el-GR" dirty="0" smtClean="0"/>
              <a:t>έλεγχος </a:t>
            </a:r>
            <a:r>
              <a:rPr lang="el-GR" dirty="0"/>
              <a:t>προμηθευτών, </a:t>
            </a:r>
            <a:r>
              <a:rPr lang="el-GR" dirty="0" smtClean="0"/>
              <a:t>αποθεμάτων.</a:t>
            </a:r>
            <a:endParaRPr lang="el-GR" dirty="0"/>
          </a:p>
          <a:p>
            <a:pPr lvl="1"/>
            <a:r>
              <a:rPr lang="el-GR" dirty="0" smtClean="0"/>
              <a:t>αναθεώρηση</a:t>
            </a:r>
            <a:r>
              <a:rPr lang="el-GR" dirty="0"/>
              <a:t>, σχεδίαση, εντοπισμός </a:t>
            </a:r>
            <a:r>
              <a:rPr lang="el-GR" dirty="0" smtClean="0"/>
              <a:t>αδυναμιών.</a:t>
            </a:r>
            <a:endParaRPr lang="el-GR" dirty="0"/>
          </a:p>
          <a:p>
            <a:pPr lvl="1"/>
            <a:r>
              <a:rPr lang="el-GR" dirty="0" smtClean="0"/>
              <a:t>επιθεωρήσεις</a:t>
            </a:r>
            <a:r>
              <a:rPr lang="el-GR" dirty="0"/>
              <a:t>, έλεγχοι </a:t>
            </a:r>
            <a:r>
              <a:rPr lang="el-GR" dirty="0" smtClean="0"/>
              <a:t>ποιότητας.</a:t>
            </a:r>
            <a:endParaRPr lang="el-GR" dirty="0"/>
          </a:p>
          <a:p>
            <a:pPr lvl="1"/>
            <a:r>
              <a:rPr lang="el-GR" dirty="0" smtClean="0"/>
              <a:t>στόχοι </a:t>
            </a:r>
            <a:r>
              <a:rPr lang="el-GR" dirty="0"/>
              <a:t>ποιότητας, σύγκριση με άλλα </a:t>
            </a:r>
            <a:r>
              <a:rPr lang="el-GR" dirty="0" smtClean="0"/>
              <a:t>συστήματα.</a:t>
            </a:r>
            <a:endParaRPr lang="el-GR" dirty="0"/>
          </a:p>
          <a:p>
            <a:pPr lvl="1"/>
            <a:r>
              <a:rPr lang="el-GR" dirty="0" smtClean="0"/>
              <a:t>βελτίωση ποιότητας.</a:t>
            </a:r>
            <a:endParaRPr lang="el-GR" dirty="0"/>
          </a:p>
          <a:p>
            <a:pPr lvl="1"/>
            <a:r>
              <a:rPr lang="el-GR" dirty="0" smtClean="0"/>
              <a:t>εκπαίδευση </a:t>
            </a:r>
            <a:r>
              <a:rPr lang="el-GR" dirty="0"/>
              <a:t>(συνεχής!) προσωπικού, πιστοποίηση από κατάλληλους οργανισμούς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515662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Ποιότητα και </a:t>
            </a:r>
            <a:r>
              <a:rPr lang="el-GR" dirty="0"/>
              <a:t>ποιοτικός έλεγχος</a:t>
            </a:r>
          </a:p>
        </p:txBody>
      </p:sp>
      <p:sp>
        <p:nvSpPr>
          <p:cNvPr id="3" name="Θέση περιεχομένου 2"/>
          <p:cNvSpPr>
            <a:spLocks noGrp="1"/>
          </p:cNvSpPr>
          <p:nvPr>
            <p:ph idx="1"/>
          </p:nvPr>
        </p:nvSpPr>
        <p:spPr/>
        <p:txBody>
          <a:bodyPr/>
          <a:lstStyle/>
          <a:p>
            <a:r>
              <a:rPr lang="el-GR" dirty="0"/>
              <a:t>Κατά το Ευρωπαϊκό Πρότυπο ΕΛOΤ ΕΝ ISO 8402:1996, ποιότητα είναι το σύνολο των χαρακτηριστικών μιας οντότητας (ενός προϊόντος ή υπηρεσίας), που της αποδίδουν την ικανότητα να ικανοποιεί εκφρασμένες και συνεπαγόμενες ανάγκες του χρήστη (π.χ. του καταναλωτή).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49280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Τυποποίηση </a:t>
            </a:r>
            <a:r>
              <a:rPr lang="el-GR" sz="3000" b="0" dirty="0" smtClean="0"/>
              <a:t>1/2</a:t>
            </a:r>
            <a:r>
              <a:rPr lang="el-GR" dirty="0" smtClean="0"/>
              <a:t> </a:t>
            </a:r>
            <a:endParaRPr lang="el-GR" dirty="0"/>
          </a:p>
        </p:txBody>
      </p:sp>
      <p:sp>
        <p:nvSpPr>
          <p:cNvPr id="3" name="Θέση περιεχομένου 2"/>
          <p:cNvSpPr>
            <a:spLocks noGrp="1"/>
          </p:cNvSpPr>
          <p:nvPr>
            <p:ph idx="1"/>
          </p:nvPr>
        </p:nvSpPr>
        <p:spPr>
          <a:xfrm>
            <a:off x="323528" y="1196752"/>
            <a:ext cx="8568952" cy="5544616"/>
          </a:xfrm>
        </p:spPr>
        <p:txBody>
          <a:bodyPr>
            <a:normAutofit/>
          </a:bodyPr>
          <a:lstStyle/>
          <a:p>
            <a:r>
              <a:rPr lang="el-GR" dirty="0"/>
              <a:t>Τυποποίηση είναι η διαδικασία με την οποία καθιερώνονται προδιαγραφές, δηλαδή κανονισμοί, οι οποίοι θέτουν τους απαραίτητους κανόνες για την παραγωγή, τη σύνθεση και τις ιδιότητες που πρέπει να έχει ένα προϊόν. </a:t>
            </a:r>
            <a:endParaRPr lang="el-GR" dirty="0" smtClean="0"/>
          </a:p>
          <a:p>
            <a:r>
              <a:rPr lang="el-GR" dirty="0" smtClean="0"/>
              <a:t>Σύμφωνα </a:t>
            </a:r>
            <a:r>
              <a:rPr lang="el-GR" dirty="0"/>
              <a:t>με το Ευρωπαϊκό Πρότυπο ΕΛOΤ ΕΝ 45020:1996, πρότυπο είναι: Ένα έγγραφο που έχει καθιερωθεί με συναίνεση και έχει εγκριθεί από έναν αναγνωρισμένο φορέα, και παρέχει για κοινή και επαναλαμβανόμενη χρήση κανόνες, κατευθυντήριες γραμμές ή χαρακτηριστικά, για δραστηριότητες ή για αποτελέσματά τους και που αποσκοπεί στην επίτευξη του βέλτιστου βαθμού ανταπόκρισης σε ένα συγκεκριμένο πλαίσιο εφαρμογής.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462853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Τυποποίηση </a:t>
            </a:r>
            <a:r>
              <a:rPr lang="el-GR" sz="3000" b="0" dirty="0" smtClean="0">
                <a:solidFill>
                  <a:prstClr val="white"/>
                </a:solidFill>
              </a:rPr>
              <a:t>2/2</a:t>
            </a:r>
            <a:r>
              <a:rPr lang="el-GR" dirty="0" smtClean="0">
                <a:solidFill>
                  <a:prstClr val="white"/>
                </a:solidFill>
              </a:rPr>
              <a:t> </a:t>
            </a:r>
            <a:endParaRPr lang="el-GR" dirty="0"/>
          </a:p>
        </p:txBody>
      </p:sp>
      <p:sp>
        <p:nvSpPr>
          <p:cNvPr id="3" name="Θέση περιεχομένου 2"/>
          <p:cNvSpPr>
            <a:spLocks noGrp="1"/>
          </p:cNvSpPr>
          <p:nvPr>
            <p:ph idx="1"/>
          </p:nvPr>
        </p:nvSpPr>
        <p:spPr/>
        <p:txBody>
          <a:bodyPr/>
          <a:lstStyle/>
          <a:p>
            <a:r>
              <a:rPr lang="el-GR" dirty="0"/>
              <a:t>Συνήθως τα πρότυπα αφορούν στην ασφάλεια των χρηστών των </a:t>
            </a:r>
            <a:r>
              <a:rPr lang="el-GR" dirty="0" smtClean="0"/>
              <a:t>προϊόντων.</a:t>
            </a:r>
          </a:p>
          <a:p>
            <a:r>
              <a:rPr lang="el-GR" dirty="0" smtClean="0"/>
              <a:t>Υπάρχουν </a:t>
            </a:r>
            <a:r>
              <a:rPr lang="el-GR" dirty="0"/>
              <a:t>κλαδικά, κρατικά και εθνικά πρότυπα</a:t>
            </a:r>
            <a:r>
              <a:rPr lang="el-GR" dirty="0" smtClean="0"/>
              <a:t>.</a:t>
            </a:r>
          </a:p>
          <a:p>
            <a:r>
              <a:rPr lang="el-GR" dirty="0"/>
              <a:t>Στην Ελλάδα αρμόδιος φορέας για την τυποποίηση </a:t>
            </a:r>
            <a:r>
              <a:rPr lang="el-GR" dirty="0" smtClean="0"/>
              <a:t>είναι </a:t>
            </a:r>
            <a:r>
              <a:rPr lang="el-GR" dirty="0"/>
              <a:t>ο Ελληνικός Οργανισμός </a:t>
            </a:r>
            <a:r>
              <a:rPr lang="el-GR" dirty="0" smtClean="0"/>
              <a:t>Τυποποίησης (ΕΛOΤ), </a:t>
            </a:r>
            <a:r>
              <a:rPr lang="el-GR" dirty="0"/>
              <a:t>ο οποίος ιδρύθηκε το 1976 και επεξεργάζεται θέματα προς τυποποίηση σε Εθνικό, Ευρωπαϊκό (CEN/CENELEC) και διεθνές επίπεδο (ISO/IEC),</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826691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Πιστοποίηση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Πιστοποίηση είναι η επιβεβαίωση ότι ένα προϊόν ή υπηρεσία έχει παραχθεί σύμφωνα με ένα πρότυπο και ανταποκρίνεται στις περιεχόμενες σε αυτό προδιαγραφές.</a:t>
            </a:r>
          </a:p>
          <a:p>
            <a:r>
              <a:rPr lang="el-GR" dirty="0"/>
              <a:t>Σύμφωνα με το Ευρωπαϊκό Πρότυπο ΕΛOΤ ΕΝ 45020:1996, πιστοποίηση (certification) καλείται η διαδικασία με την οποία βεβαιώνεται η συμφωνία ή συμμόρφωση ενός προϊόντος προς προδιαγεγραμμένες απαιτήσεις.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982789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Πιστοποίηση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Υπάρχουν δύο ειδών </a:t>
            </a:r>
            <a:r>
              <a:rPr lang="el-GR" dirty="0" smtClean="0"/>
              <a:t>πιστοποιήσεις:</a:t>
            </a:r>
          </a:p>
          <a:p>
            <a:pPr marL="457200" indent="-457200">
              <a:buFont typeface="+mj-lt"/>
              <a:buAutoNum type="arabicPeriod"/>
            </a:pPr>
            <a:r>
              <a:rPr lang="el-GR" dirty="0" smtClean="0"/>
              <a:t>Πιστοποίηση </a:t>
            </a:r>
            <a:r>
              <a:rPr lang="el-GR" dirty="0"/>
              <a:t>ενός προϊόντος για να διαπιστώνεται η συμμόρφωσή του σε διάφορα </a:t>
            </a:r>
            <a:r>
              <a:rPr lang="el-GR" dirty="0" smtClean="0"/>
              <a:t>πρότυπα.</a:t>
            </a:r>
            <a:endParaRPr lang="el-GR" dirty="0"/>
          </a:p>
          <a:p>
            <a:pPr marL="444500" indent="0">
              <a:buNone/>
            </a:pPr>
            <a:r>
              <a:rPr lang="el-GR" dirty="0" smtClean="0"/>
              <a:t>Η </a:t>
            </a:r>
            <a:r>
              <a:rPr lang="el-GR" dirty="0"/>
              <a:t>πιστοποίηση του προϊόντος διακρίνεται σε δύο είδη: </a:t>
            </a:r>
            <a:endParaRPr lang="el-GR" dirty="0" smtClean="0"/>
          </a:p>
          <a:p>
            <a:pPr lvl="1"/>
            <a:r>
              <a:rPr lang="el-GR" dirty="0" smtClean="0"/>
              <a:t>του </a:t>
            </a:r>
            <a:r>
              <a:rPr lang="el-GR" b="1" dirty="0"/>
              <a:t>υποχρεωτικού τομέα </a:t>
            </a:r>
            <a:r>
              <a:rPr lang="el-GR" dirty="0" smtClean="0"/>
              <a:t>(στην Ευρωπαϊκή </a:t>
            </a:r>
            <a:r>
              <a:rPr lang="el-GR" dirty="0"/>
              <a:t>Ένωση έχει καθιερωθεί η ενιαία γνωστή μας σήμανση </a:t>
            </a:r>
            <a:r>
              <a:rPr lang="el-GR" dirty="0" smtClean="0"/>
              <a:t>CE) και </a:t>
            </a:r>
          </a:p>
          <a:p>
            <a:pPr lvl="1"/>
            <a:r>
              <a:rPr lang="el-GR" dirty="0" smtClean="0"/>
              <a:t>του </a:t>
            </a:r>
            <a:r>
              <a:rPr lang="el-GR" b="1" dirty="0"/>
              <a:t>προαιρετικού τομέα</a:t>
            </a:r>
            <a:r>
              <a:rPr lang="el-GR" dirty="0"/>
              <a:t>. </a:t>
            </a:r>
            <a:endParaRPr lang="el-GR" dirty="0" smtClean="0"/>
          </a:p>
          <a:p>
            <a:pPr marL="457200" lvl="0" indent="-457200">
              <a:buFont typeface="+mj-lt"/>
              <a:buAutoNum type="arabicPeriod" startAt="2"/>
            </a:pPr>
            <a:r>
              <a:rPr lang="el-GR" dirty="0">
                <a:solidFill>
                  <a:prstClr val="black"/>
                </a:solidFill>
              </a:rPr>
              <a:t>Πιστοποίηση ως προς την ποιότητα (εφαρμογή ενός συστήματος διαχείρισης της ποιότητας</a:t>
            </a:r>
            <a:r>
              <a:rPr lang="el-GR" dirty="0" smtClean="0">
                <a:solidFill>
                  <a:prstClr val="black"/>
                </a:solidFill>
              </a:rPr>
              <a:t>).</a:t>
            </a: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2016604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224</TotalTime>
  <Words>2377</Words>
  <Application>Microsoft Office PowerPoint</Application>
  <PresentationFormat>Προβολή στην οθόνη (4:3)</PresentationFormat>
  <Paragraphs>244</Paragraphs>
  <Slides>38</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38</vt:i4>
      </vt:variant>
    </vt:vector>
  </HeadingPairs>
  <TitlesOfParts>
    <vt:vector size="41" baseType="lpstr">
      <vt:lpstr>template</vt:lpstr>
      <vt:lpstr>OC_template_updated</vt:lpstr>
      <vt:lpstr>exo-opistho_simeiomata</vt:lpstr>
      <vt:lpstr>Διασφάλιση ποιότητας</vt:lpstr>
      <vt:lpstr>Ορισμοί ποιότητας 1/2 </vt:lpstr>
      <vt:lpstr>Ορισμοί ποιότητας 2/2 </vt:lpstr>
      <vt:lpstr>Σύστημα ποιότητας</vt:lpstr>
      <vt:lpstr>Ποιότητα και ποιοτικός έλεγχος</vt:lpstr>
      <vt:lpstr>Τυποποίηση 1/2 </vt:lpstr>
      <vt:lpstr>Τυποποίηση 2/2 </vt:lpstr>
      <vt:lpstr>Πιστοποίηση 1/2</vt:lpstr>
      <vt:lpstr>Πιστοποίηση 2/2</vt:lpstr>
      <vt:lpstr>Διαπίστευση </vt:lpstr>
      <vt:lpstr>Βασικές αρχές  διαχείρισης της ποιότητας 1/7</vt:lpstr>
      <vt:lpstr>Βασικές αρχές  διαχείρισης της ποιότητας 2/7</vt:lpstr>
      <vt:lpstr>Βασικές αρχές  διαχείρισης της ποιότητας 3/7</vt:lpstr>
      <vt:lpstr>Βασικές αρχές  διαχείρισης της ποιότητας 4/7</vt:lpstr>
      <vt:lpstr>Βασικές αρχές  διαχείρισης της ποιότητας 5/7</vt:lpstr>
      <vt:lpstr>Βασικές αρχές  διαχείρισης της ποιότητας 6/7</vt:lpstr>
      <vt:lpstr>Βασικές αρχές  διαχείρισης της ποιότητας 7/7</vt:lpstr>
      <vt:lpstr>Η σειρά προτύπων ISO 9000: 2000 1/2</vt:lpstr>
      <vt:lpstr>Η σειρά προτύπων ISO 9000: 2000 2/2</vt:lpstr>
      <vt:lpstr>Πρότυπα Συστημάτων Ποιότητας  ΙSΟ 9000:2000 (Όροι)</vt:lpstr>
      <vt:lpstr>Πρότυπα Συστημάτων Ποιότητας  ΙSΟ 9000:2000 (Απαιτήσεις)</vt:lpstr>
      <vt:lpstr>Η τεκμηρίωση ενός συστήματος  διαχείρισης ποιότητας 1/2</vt:lpstr>
      <vt:lpstr>Η τεκμηρίωση ενός συστήματος  διαχείρισης ποιότητας 2/2</vt:lpstr>
      <vt:lpstr>Επιθεώρηση ενός συστήματος  διαχείρισης ποιότητας  (ISO 9001:2000) 1/3</vt:lpstr>
      <vt:lpstr>Επιθεώρηση ενός συστήματος  διαχείρισης ποιότητας  (ISO 9001:2000) 2/3</vt:lpstr>
      <vt:lpstr>Επιθεώρηση ενός συστήματος  διαχείρισης ποιότητας  (ISO 9001:2000) 3/3</vt:lpstr>
      <vt:lpstr>Διαχείριση ή Διοίκηση Ολικής Ποιότητας </vt:lpstr>
      <vt:lpstr>Διασφάλιση Ποιότητας  (Quality Assurance) </vt:lpstr>
      <vt:lpstr>Έλεγχος Ποιότητας Διασφάλιση Ποιότητας - Ολική Ποιότητα</vt:lpstr>
      <vt:lpstr>Διοίκηση ολικής ποιότητας  (TQM)</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Διασφάλιση ποιότητας</dc:title>
  <dc:creator>opencourses@teiath.gr</dc:creator>
  <cp:lastModifiedBy>natasakar new</cp:lastModifiedBy>
  <cp:revision>24</cp:revision>
  <dcterms:created xsi:type="dcterms:W3CDTF">2015-04-03T06:01:45Z</dcterms:created>
  <dcterms:modified xsi:type="dcterms:W3CDTF">2015-05-06T06:42:47Z</dcterms:modified>
</cp:coreProperties>
</file>