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8" r:id="rId3"/>
    <p:sldMasterId id="2147483719" r:id="rId4"/>
  </p:sldMasterIdLst>
  <p:notesMasterIdLst>
    <p:notesMasterId r:id="rId63"/>
  </p:notesMasterIdLst>
  <p:handoutMasterIdLst>
    <p:handoutMasterId r:id="rId64"/>
  </p:handoutMasterIdLst>
  <p:sldIdLst>
    <p:sldId id="308" r:id="rId5"/>
    <p:sldId id="258" r:id="rId6"/>
    <p:sldId id="303"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304" r:id="rId39"/>
    <p:sldId id="290" r:id="rId40"/>
    <p:sldId id="291" r:id="rId41"/>
    <p:sldId id="305" r:id="rId42"/>
    <p:sldId id="292" r:id="rId43"/>
    <p:sldId id="293" r:id="rId44"/>
    <p:sldId id="294" r:id="rId45"/>
    <p:sldId id="295" r:id="rId46"/>
    <p:sldId id="296" r:id="rId47"/>
    <p:sldId id="297" r:id="rId48"/>
    <p:sldId id="298" r:id="rId49"/>
    <p:sldId id="306" r:id="rId50"/>
    <p:sldId id="299" r:id="rId51"/>
    <p:sldId id="300" r:id="rId52"/>
    <p:sldId id="301" r:id="rId53"/>
    <p:sldId id="302" r:id="rId54"/>
    <p:sldId id="307" r:id="rId55"/>
    <p:sldId id="309" r:id="rId56"/>
    <p:sldId id="310" r:id="rId57"/>
    <p:sldId id="311" r:id="rId58"/>
    <p:sldId id="315" r:id="rId59"/>
    <p:sldId id="316" r:id="rId60"/>
    <p:sldId id="313" r:id="rId61"/>
    <p:sldId id="314" r:id="rId62"/>
  </p:sldIdLst>
  <p:sldSz cx="9144000" cy="6858000" type="screen4x3"/>
  <p:notesSz cx="7104063" cy="10234613"/>
  <p:custDataLst>
    <p:tags r:id="rId6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4FA2"/>
    <a:srgbClr val="004A82"/>
    <a:srgbClr val="4B8BD1"/>
    <a:srgbClr val="52766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11" d="100"/>
          <a:sy n="111"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13/3/2015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13/3/2015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0</a:t>
            </a:fld>
            <a:endParaRPr lang="el-GR" dirty="0">
              <a:solidFill>
                <a:prstClr val="black"/>
              </a:solidFill>
            </a:endParaRP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53</a:t>
            </a:fld>
            <a:endParaRPr lang="el-GR" dirty="0">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54</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56</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57</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27</a:t>
            </a:fld>
            <a:endParaRPr lang="el-GR" dirty="0"/>
          </a:p>
        </p:txBody>
      </p:sp>
    </p:spTree>
    <p:extLst>
      <p:ext uri="{BB962C8B-B14F-4D97-AF65-F5344CB8AC3E}">
        <p14:creationId xmlns:p14="http://schemas.microsoft.com/office/powerpoint/2010/main" val="2081973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30</a:t>
            </a:fld>
            <a:endParaRPr lang="el-GR" dirty="0"/>
          </a:p>
        </p:txBody>
      </p:sp>
    </p:spTree>
    <p:extLst>
      <p:ext uri="{BB962C8B-B14F-4D97-AF65-F5344CB8AC3E}">
        <p14:creationId xmlns:p14="http://schemas.microsoft.com/office/powerpoint/2010/main" val="2022171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32</a:t>
            </a:fld>
            <a:endParaRPr lang="el-GR" dirty="0"/>
          </a:p>
        </p:txBody>
      </p:sp>
    </p:spTree>
    <p:extLst>
      <p:ext uri="{BB962C8B-B14F-4D97-AF65-F5344CB8AC3E}">
        <p14:creationId xmlns:p14="http://schemas.microsoft.com/office/powerpoint/2010/main" val="3113897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34</a:t>
            </a:fld>
            <a:endParaRPr lang="el-GR" dirty="0"/>
          </a:p>
        </p:txBody>
      </p:sp>
    </p:spTree>
    <p:extLst>
      <p:ext uri="{BB962C8B-B14F-4D97-AF65-F5344CB8AC3E}">
        <p14:creationId xmlns:p14="http://schemas.microsoft.com/office/powerpoint/2010/main" val="1234036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39</a:t>
            </a:fld>
            <a:endParaRPr lang="el-GR" dirty="0"/>
          </a:p>
        </p:txBody>
      </p:sp>
    </p:spTree>
    <p:extLst>
      <p:ext uri="{BB962C8B-B14F-4D97-AF65-F5344CB8AC3E}">
        <p14:creationId xmlns:p14="http://schemas.microsoft.com/office/powerpoint/2010/main" val="763885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41</a:t>
            </a:fld>
            <a:endParaRPr lang="el-GR" dirty="0"/>
          </a:p>
        </p:txBody>
      </p:sp>
    </p:spTree>
    <p:extLst>
      <p:ext uri="{BB962C8B-B14F-4D97-AF65-F5344CB8AC3E}">
        <p14:creationId xmlns:p14="http://schemas.microsoft.com/office/powerpoint/2010/main" val="1413887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51</a:t>
            </a:fld>
            <a:endParaRPr lang="el-GR" dirty="0">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52</a:t>
            </a:fld>
            <a:endParaRPr lang="el-GR" dirty="0">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7" name="Picture 2" descr="C:\Users\alex\Desktop\vinager-backgrounds-wallpapers-vinager-background.jpg"/>
          <p:cNvPicPr>
            <a:picLocks noChangeAspect="1" noChangeArrowheads="1"/>
          </p:cNvPicPr>
          <p:nvPr userDrawn="1"/>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2"/>
          <p:cNvSpPr/>
          <p:nvPr userDrawn="1"/>
        </p:nvSpPr>
        <p:spPr>
          <a:xfrm>
            <a:off x="179512" y="116632"/>
            <a:ext cx="8784976" cy="6624736"/>
          </a:xfrm>
          <a:prstGeom prst="roundRect">
            <a:avLst>
              <a:gd name="adj" fmla="val 69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 name="Title 1"/>
          <p:cNvSpPr>
            <a:spLocks noGrp="1"/>
          </p:cNvSpPr>
          <p:nvPr>
            <p:ph type="title"/>
          </p:nvPr>
        </p:nvSpPr>
        <p:spPr>
          <a:xfrm>
            <a:off x="467544" y="144016"/>
            <a:ext cx="8229600" cy="908720"/>
          </a:xfrm>
        </p:spPr>
        <p:txBody>
          <a:bodyPr/>
          <a:lstStyle>
            <a:lvl1pPr>
              <a:defRPr>
                <a:solidFill>
                  <a:schemeClr val="tx1"/>
                </a:solidFill>
              </a:defRPr>
            </a:lvl1pPr>
          </a:lstStyle>
          <a:p>
            <a:r>
              <a:rPr lang="el-GR" dirty="0" smtClean="0"/>
              <a:t>Στυλ κύριου τίτλου</a:t>
            </a:r>
            <a:endParaRPr lang="el-GR" dirty="0"/>
          </a:p>
        </p:txBody>
      </p:sp>
      <p:sp>
        <p:nvSpPr>
          <p:cNvPr id="3" name="Content Placeholder 2"/>
          <p:cNvSpPr>
            <a:spLocks noGrp="1"/>
          </p:cNvSpPr>
          <p:nvPr>
            <p:ph idx="1"/>
          </p:nvPr>
        </p:nvSpPr>
        <p:spPr>
          <a:xfrm>
            <a:off x="457200" y="1196752"/>
            <a:ext cx="8229600" cy="5184576"/>
          </a:xfrm>
        </p:spPr>
        <p:txBody>
          <a:bodyPr>
            <a:normAutofit/>
          </a:bodyPr>
          <a:lstStyle>
            <a:lvl1pPr>
              <a:lnSpc>
                <a:spcPct val="110000"/>
              </a:lnSpc>
              <a:spcBef>
                <a:spcPts val="1200"/>
              </a:spcBef>
              <a:defRPr sz="2400"/>
            </a:lvl1pPr>
            <a:lvl2pPr marL="742950" indent="-285750">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dirty="0" smtClean="0"/>
              <a:t>Στυλ υποδείγματος κειμένου</a:t>
            </a:r>
          </a:p>
          <a:p>
            <a:pPr lvl="1"/>
            <a:r>
              <a:rPr lang="el-GR" dirty="0" smtClean="0"/>
              <a:t>Δεύτερου επιπέδου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16" name="Picture 14" descr=" photo chemistry-background-thumb17527359.jpg"/>
          <p:cNvPicPr>
            <a:picLocks noChangeAspect="1" noChangeArrowheads="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a14:imgEffect>
                  </a14:imgLayer>
                </a14:imgProps>
              </a:ext>
              <a:ext uri="{28A0092B-C50C-407E-A947-70E740481C1C}">
                <a14:useLocalDpi xmlns:a14="http://schemas.microsoft.com/office/drawing/2010/main" val="0"/>
              </a:ext>
            </a:extLst>
          </a:blip>
          <a:srcRect r="92471"/>
          <a:stretch/>
        </p:blipFill>
        <p:spPr bwMode="auto">
          <a:xfrm>
            <a:off x="0" y="3543"/>
            <a:ext cx="467544" cy="6869792"/>
          </a:xfrm>
          <a:prstGeom prst="rect">
            <a:avLst/>
          </a:prstGeom>
          <a:noFill/>
          <a:effectLst/>
          <a:extLst>
            <a:ext uri="{909E8E84-426E-40DD-AFC4-6F175D3DCCD1}">
              <a14:hiddenFill xmlns:a14="http://schemas.microsoft.com/office/drawing/2010/main">
                <a:solidFill>
                  <a:srgbClr val="FFFFFF"/>
                </a:solidFill>
              </a14:hiddenFill>
            </a:ext>
          </a:extLst>
        </p:spPr>
      </p:pic>
      <p:sp>
        <p:nvSpPr>
          <p:cNvPr id="9" name="Ορθογώνιο 8"/>
          <p:cNvSpPr/>
          <p:nvPr userDrawn="1"/>
        </p:nvSpPr>
        <p:spPr>
          <a:xfrm>
            <a:off x="467544" y="3542"/>
            <a:ext cx="8676456" cy="6869793"/>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 name="Title 1"/>
          <p:cNvSpPr>
            <a:spLocks noGrp="1"/>
          </p:cNvSpPr>
          <p:nvPr>
            <p:ph type="title"/>
          </p:nvPr>
        </p:nvSpPr>
        <p:spPr>
          <a:xfrm>
            <a:off x="467544" y="116632"/>
            <a:ext cx="8676456" cy="908720"/>
          </a:xfrm>
        </p:spPr>
        <p:txBody>
          <a:bodyPr>
            <a:normAutofit/>
          </a:bodyPr>
          <a:lstStyle>
            <a:lvl1pPr>
              <a:defRPr sz="3600">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611560" y="1268760"/>
            <a:ext cx="8352928" cy="4968552"/>
          </a:xfrm>
        </p:spPr>
        <p:txBody>
          <a:bodyPr/>
          <a:lstStyle>
            <a:lvl1pPr>
              <a:spcBef>
                <a:spcPts val="1200"/>
              </a:spcBef>
              <a:defRPr sz="2400"/>
            </a:lvl1pPr>
            <a:lvl2pPr marL="742950" indent="-285750">
              <a:spcBef>
                <a:spcPts val="1200"/>
              </a:spcBef>
              <a:buFont typeface="Courier New" panose="02070309020205020404" pitchFamily="49" charset="0"/>
              <a:buChar char="o"/>
              <a:defRPr sz="2400"/>
            </a:lvl2pPr>
            <a:lvl3pPr>
              <a:defRPr sz="2400"/>
            </a:lvl3pPr>
            <a:lvl4pPr>
              <a:defRPr sz="2400"/>
            </a:lvl4pPr>
            <a:lvl5pPr>
              <a:defRPr sz="2400"/>
            </a:lvl5pPr>
          </a:lstStyle>
          <a:p>
            <a:pPr lvl="0"/>
            <a:r>
              <a:rPr lang="el-GR" smtClean="0"/>
              <a:t>Στυλ υποδείγματος κειμένου</a:t>
            </a:r>
          </a:p>
          <a:p>
            <a:pPr lvl="1"/>
            <a:r>
              <a:rPr lang="el-GR" smtClean="0"/>
              <a:t>Δεύτερου επιπέδου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a:xfrm>
            <a:off x="6758880" y="6356350"/>
            <a:ext cx="2133600" cy="365125"/>
          </a:xfrm>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079D9CB1-5C92-4166-882A-6C7A49FF3425}"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31659019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1169589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407526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6657069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5443041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4611915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2252053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761643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259624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9226063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0603297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2179929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4269056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404952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7167072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3355164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32728780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91520156"/>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68623776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2251075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4455371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4393011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9934183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commons.wikimedia.org/wiki/File:Rasyslami.jpg" TargetMode="External"/><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Papa_November"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commons.wikimedia.org/wiki/File:Fatty_acid_numbering.png"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commons.wikimedia.org/wiki/User:Foobar"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commons.wikimedia.org/wiki/File:Fat_triglyceride_shorthand_formula.PNG"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http://commons.wikimedia.org/w/index.php?title=User:Pharandesign&amp;action=edit&amp;redlink=1"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commons.wikimedia.org/wiki/File:Phospholipid.svg" TargetMode="Externa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hyperlink" Target="http://commons.wikimedia.org/wiki/User:Lennert_B"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commons.wikimedia.org/wiki/File:Endo_dysfunction_Athero.PNG" TargetMode="Externa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Maderibeyza"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chemwiki.ucdavis.edu/Biological_Chemistry/Lipids/Non-glyceride_Lipids/Sphingolipid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commons.wikimedia.org/wiki/User:Benjah-bmm27" TargetMode="External"/><Relationship Id="rId5" Type="http://schemas.openxmlformats.org/officeDocument/2006/relationships/hyperlink" Target="http://commons.wikimedia.org/wiki/File:Sphingomyelin-horizontal-3D-balls.png" TargetMode="Externa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commons.wikimedia.org/wiki/User:LadyofHats" TargetMode="External"/><Relationship Id="rId4" Type="http://schemas.openxmlformats.org/officeDocument/2006/relationships/hyperlink" Target="http://commons.wikimedia.org/wiki/File:Phospholipids_aqueous_solution_structures.svg"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Sav_vas" TargetMode="External"/><Relationship Id="rId4" Type="http://schemas.openxmlformats.org/officeDocument/2006/relationships/hyperlink" Target="http://commons.wikimedia.org/wiki/File:Sphingolipidoses.svg"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commons.wikimedia.org/wiki/File:HMG-CoA_reductase_pathway.png" TargetMode="External"/><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Dodo"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commons.wikimedia.org/wiki/User:ChemNerd" TargetMode="External"/><Relationship Id="rId4" Type="http://schemas.openxmlformats.org/officeDocument/2006/relationships/hyperlink" Target="http://commons.wikimedia.org/wiki/File:Cholesterol.svg"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Slashme" TargetMode="External"/><Relationship Id="rId4" Type="http://schemas.openxmlformats.org/officeDocument/2006/relationships/hyperlink" Target="http://commons.wikimedia.org/wiki/File:Steroidogenesis.svg"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commons.wikimedia.org/wiki/File:HMG-CoA_reductase_pathway.png" TargetMode="External"/><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Dodo"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commons.wikimedia.org/wiki/File:Aufbau_eines_Lipoproteins.jpg" TargetMode="External"/><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Qniemiec"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6.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54.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1.xml"/><Relationship Id="rId1" Type="http://schemas.openxmlformats.org/officeDocument/2006/relationships/slideLayout" Target="../slideLayouts/slideLayout33.xml"/><Relationship Id="rId4" Type="http://schemas.openxmlformats.org/officeDocument/2006/relationships/image" Target="../media/image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Glycerol" TargetMode="External"/><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en.wikipedia.org/wiki/Fatty_aci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152128"/>
          </a:xfrm>
        </p:spPr>
        <p:txBody>
          <a:bodyPr/>
          <a:lstStyle/>
          <a:p>
            <a:pPr lvl="1" algn="ctr"/>
            <a:r>
              <a:rPr lang="el-GR" sz="4400" b="1" dirty="0" smtClean="0">
                <a:solidFill>
                  <a:schemeClr val="tx1"/>
                </a:solidFill>
                <a:latin typeface="+mn-lt"/>
              </a:rPr>
              <a:t>Βιοχημεία </a:t>
            </a:r>
            <a:endParaRPr lang="el-GR" b="1" dirty="0">
              <a:solidFill>
                <a:schemeClr val="tx1"/>
              </a:solidFill>
              <a:latin typeface="+mn-lt"/>
            </a:endParaRPr>
          </a:p>
        </p:txBody>
      </p:sp>
      <p:sp>
        <p:nvSpPr>
          <p:cNvPr id="3" name="Υπότιτλος 2"/>
          <p:cNvSpPr>
            <a:spLocks noGrp="1"/>
          </p:cNvSpPr>
          <p:nvPr>
            <p:ph type="subTitle" idx="1"/>
          </p:nvPr>
        </p:nvSpPr>
        <p:spPr>
          <a:xfrm>
            <a:off x="0" y="2708920"/>
            <a:ext cx="9144000" cy="1752600"/>
          </a:xfrm>
        </p:spPr>
        <p:txBody>
          <a:bodyPr>
            <a:noAutofit/>
          </a:bodyPr>
          <a:lstStyle/>
          <a:p>
            <a:r>
              <a:rPr lang="el-GR" sz="2400" b="1" dirty="0" smtClean="0"/>
              <a:t>Ενότητα 7</a:t>
            </a:r>
            <a:r>
              <a:rPr lang="el-GR" sz="2400" dirty="0" smtClean="0"/>
              <a:t>:</a:t>
            </a:r>
            <a:r>
              <a:rPr lang="en-US" sz="2400" dirty="0" smtClean="0"/>
              <a:t> </a:t>
            </a:r>
            <a:r>
              <a:rPr lang="el-GR" sz="2400" dirty="0" smtClean="0"/>
              <a:t>Βιοχημεία Λιπιδίων</a:t>
            </a:r>
          </a:p>
          <a:p>
            <a:endParaRPr lang="en-US" sz="2400" dirty="0" smtClean="0"/>
          </a:p>
          <a:p>
            <a:r>
              <a:rPr lang="el-GR" sz="2400" dirty="0" smtClean="0"/>
              <a:t>Γεώργιος Καρίκας</a:t>
            </a:r>
            <a:endParaRPr lang="en-US" sz="2400" dirty="0" smtClean="0"/>
          </a:p>
          <a:p>
            <a:r>
              <a:rPr lang="el-GR" sz="2400" dirty="0" smtClean="0"/>
              <a:t>Διδάκτωρ Πανεπιστημίου Αθηνών, PhD Manchester University,</a:t>
            </a:r>
          </a:p>
          <a:p>
            <a:r>
              <a:rPr lang="el-GR" sz="2400" dirty="0" smtClean="0"/>
              <a:t>Καθηγητής Βιοχημείας-Κλινικής Χημείας, Τμήμα Ιατρικών Εργαστηρίων</a:t>
            </a:r>
          </a:p>
          <a:p>
            <a:endParaRPr lang="el-GR" sz="2400" dirty="0" smtClean="0"/>
          </a:p>
        </p:txBody>
      </p:sp>
      <p:pic>
        <p:nvPicPr>
          <p:cNvPr id="11"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2"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p:nvPr/>
        </p:nvSpPr>
        <p:spPr>
          <a:xfrm>
            <a:off x="1241425" y="631431"/>
            <a:ext cx="6661150" cy="338554"/>
          </a:xfrm>
          <a:prstGeom prst="rect">
            <a:avLst/>
          </a:prstGeom>
        </p:spPr>
        <p:txBody>
          <a:bodyPr>
            <a:spAutoFit/>
          </a:bodyPr>
          <a:lstStyle/>
          <a:p>
            <a:pPr algn="ctr"/>
            <a:r>
              <a:rPr lang="el-GR" sz="1600" dirty="0">
                <a:solidFill>
                  <a:prstClr val="black"/>
                </a:solidFill>
                <a:latin typeface="Calibri"/>
              </a:rPr>
              <a:t>Ανοικτά Ακαδημαϊκά </a:t>
            </a:r>
            <a:r>
              <a:rPr lang="el-GR" sz="1600" dirty="0" smtClean="0">
                <a:solidFill>
                  <a:prstClr val="black"/>
                </a:solidFill>
                <a:latin typeface="Calibri"/>
              </a:rPr>
              <a:t>Μαθήματα στο ΤΕΙ Αθήνας</a:t>
            </a:r>
            <a:endParaRPr lang="el-GR" sz="1600" dirty="0">
              <a:solidFill>
                <a:prstClr val="black"/>
              </a:solidFill>
              <a:latin typeface="Calibri"/>
            </a:endParaRPr>
          </a:p>
        </p:txBody>
      </p:sp>
      <p:graphicFrame>
        <p:nvGraphicFramePr>
          <p:cNvPr id="14" name="Table 3"/>
          <p:cNvGraphicFramePr>
            <a:graphicFrameLocks noGrp="1"/>
          </p:cNvGraphicFramePr>
          <p:nvPr>
            <p:extLst>
              <p:ext uri="{D42A27DB-BD31-4B8C-83A1-F6EECF244321}">
                <p14:modId xmlns:p14="http://schemas.microsoft.com/office/powerpoint/2010/main" val="55600565"/>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5"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6"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8254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Ταξινόμηση λιπιδίων </a:t>
            </a:r>
            <a:r>
              <a:rPr lang="el-GR" sz="3000" b="0" dirty="0" smtClean="0"/>
              <a:t>3/3</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
        <p:nvSpPr>
          <p:cNvPr id="6" name="Θέση περιεχομένου 5"/>
          <p:cNvSpPr>
            <a:spLocks noGrp="1"/>
          </p:cNvSpPr>
          <p:nvPr>
            <p:ph idx="1"/>
          </p:nvPr>
        </p:nvSpPr>
        <p:spPr>
          <a:xfrm>
            <a:off x="611560" y="1268760"/>
            <a:ext cx="4032448" cy="4968552"/>
          </a:xfrm>
        </p:spPr>
        <p:txBody>
          <a:bodyPr/>
          <a:lstStyle/>
          <a:p>
            <a:pPr marL="457200" indent="-457200">
              <a:buFont typeface="+mj-lt"/>
              <a:buAutoNum type="arabicPeriod" startAt="2"/>
            </a:pPr>
            <a:r>
              <a:rPr lang="el-GR" b="1" dirty="0" smtClean="0"/>
              <a:t>Μη Σαπωνοποιήσιμα</a:t>
            </a:r>
          </a:p>
          <a:p>
            <a:pPr marL="514350" indent="-514350">
              <a:buFont typeface="+mj-lt"/>
              <a:buAutoNum type="romanLcPeriod"/>
            </a:pPr>
            <a:r>
              <a:rPr lang="el-GR" dirty="0" smtClean="0"/>
              <a:t>Παράγωγα Τερπενίου.</a:t>
            </a:r>
          </a:p>
          <a:p>
            <a:pPr marL="514350" indent="-514350">
              <a:buFont typeface="+mj-lt"/>
              <a:buAutoNum type="romanLcPeriod"/>
            </a:pPr>
            <a:r>
              <a:rPr lang="el-GR" dirty="0" smtClean="0"/>
              <a:t>Στεροειδή.</a:t>
            </a:r>
          </a:p>
          <a:p>
            <a:pPr marL="514350" indent="-514350">
              <a:buFont typeface="+mj-lt"/>
              <a:buAutoNum type="romanLcPeriod"/>
            </a:pPr>
            <a:r>
              <a:rPr lang="el-GR" dirty="0" smtClean="0"/>
              <a:t>Προσταγλανδίνες.</a:t>
            </a:r>
            <a:endParaRPr lang="el-GR" dirty="0"/>
          </a:p>
        </p:txBody>
      </p:sp>
      <p:pic>
        <p:nvPicPr>
          <p:cNvPr id="2049"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1772816"/>
            <a:ext cx="2803376" cy="308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Ορθογώνιο 6"/>
          <p:cNvSpPr/>
          <p:nvPr/>
        </p:nvSpPr>
        <p:spPr>
          <a:xfrm>
            <a:off x="5336470" y="5157192"/>
            <a:ext cx="2770054" cy="369332"/>
          </a:xfrm>
          <a:prstGeom prst="rect">
            <a:avLst/>
          </a:prstGeom>
        </p:spPr>
        <p:txBody>
          <a:bodyPr wrap="none">
            <a:spAutoFit/>
          </a:bodyPr>
          <a:lstStyle/>
          <a:p>
            <a:r>
              <a:rPr lang="el-GR" b="1" dirty="0"/>
              <a:t>Τριακυλ-γλυκερόλη,Τ</a:t>
            </a:r>
            <a:r>
              <a:rPr lang="en-US" b="1" dirty="0"/>
              <a:t>G </a:t>
            </a:r>
            <a:endParaRPr lang="el-GR" dirty="0"/>
          </a:p>
        </p:txBody>
      </p:sp>
    </p:spTree>
    <p:extLst>
      <p:ext uri="{BB962C8B-B14F-4D97-AF65-F5344CB8AC3E}">
        <p14:creationId xmlns:p14="http://schemas.microsoft.com/office/powerpoint/2010/main" val="1938514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Λιπαρά οξέα </a:t>
            </a:r>
            <a:r>
              <a:rPr lang="el-GR" sz="3000" b="0" dirty="0" smtClean="0"/>
              <a:t>1/</a:t>
            </a:r>
            <a:r>
              <a:rPr lang="el-GR" sz="3000" b="0" dirty="0"/>
              <a:t>4</a:t>
            </a:r>
            <a:endParaRPr lang="el-GR" dirty="0"/>
          </a:p>
        </p:txBody>
      </p:sp>
      <p:sp>
        <p:nvSpPr>
          <p:cNvPr id="3" name="Θέση περιεχομένου 2"/>
          <p:cNvSpPr>
            <a:spLocks noGrp="1"/>
          </p:cNvSpPr>
          <p:nvPr>
            <p:ph idx="1"/>
          </p:nvPr>
        </p:nvSpPr>
        <p:spPr/>
        <p:txBody>
          <a:bodyPr/>
          <a:lstStyle/>
          <a:p>
            <a:pPr>
              <a:lnSpc>
                <a:spcPct val="112000"/>
              </a:lnSpc>
            </a:pPr>
            <a:r>
              <a:rPr lang="el-GR" dirty="0"/>
              <a:t>Τα λιπαρά οξέα  (ΛΟ) και οι ενώσεις που προέρχονται από αυτά είναι πολύ σημαντικές για τον ανθρώπινο οργανισμό.  Επιτελούν κύριες λειτουργίες όπως: παράγουν μεταβολική ενέργεια  με την οξείδωση τους  ή </a:t>
            </a:r>
            <a:r>
              <a:rPr lang="el-GR" b="1" dirty="0"/>
              <a:t>αποταμιεύονται με τη μορφή των τριγλυκεριδίων</a:t>
            </a:r>
            <a:r>
              <a:rPr lang="el-GR" dirty="0"/>
              <a:t> στον λιπώδη ιστό με σκοπό την παροχή ενέργειας όταν εξαντλούνται τα άμεσα ενεργειακά αποθέματα. Τα λιπαρά οξέα του οργανισμού των θηλαστικών ευρίσκονται σε ποσοστό πάνω από 95% συνδεμένα σε διάφορα είδη ενώσεων. Για να μεταβολιστούν πρέπει να προηγηθεί η κατανομή τους σε ιστούς και όργανα και να υπάρξουν συγχρόνως και οι κατάλληλοι μηχανισμοί.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1742923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Λιπαρά οξέα </a:t>
            </a:r>
            <a:r>
              <a:rPr lang="el-GR" sz="3000" b="0" dirty="0" smtClean="0">
                <a:solidFill>
                  <a:prstClr val="black"/>
                </a:solidFill>
              </a:rPr>
              <a:t>2/4</a:t>
            </a:r>
            <a:endParaRPr lang="el-GR" dirty="0"/>
          </a:p>
        </p:txBody>
      </p:sp>
      <p:sp>
        <p:nvSpPr>
          <p:cNvPr id="3" name="Θέση περιεχομένου 2"/>
          <p:cNvSpPr>
            <a:spLocks noGrp="1"/>
          </p:cNvSpPr>
          <p:nvPr>
            <p:ph idx="1"/>
          </p:nvPr>
        </p:nvSpPr>
        <p:spPr/>
        <p:txBody>
          <a:bodyPr/>
          <a:lstStyle/>
          <a:p>
            <a:pPr>
              <a:lnSpc>
                <a:spcPct val="112000"/>
              </a:lnSpc>
            </a:pPr>
            <a:r>
              <a:rPr lang="el-GR" dirty="0"/>
              <a:t>Σχεδόν όλα έχουν ευθεία υδρογονανθρακική αλυσίδα με τον τερματικό άνθρακα να ανήκει σε καρβοξυλομάδα.  Η πλειονότητά τους έχει ζυγό αριθμό ατόμων άνθρακα, τα δε ΛΟ με μονό αριθμό ανθράκων είναι </a:t>
            </a:r>
            <a:r>
              <a:rPr lang="el-GR" dirty="0" smtClean="0"/>
              <a:t>σπανιότατα.</a:t>
            </a:r>
            <a:endParaRPr lang="el-GR" dirty="0"/>
          </a:p>
          <a:p>
            <a:pPr>
              <a:lnSpc>
                <a:spcPct val="112000"/>
              </a:lnSpc>
            </a:pPr>
            <a:r>
              <a:rPr lang="el-GR" dirty="0"/>
              <a:t>Τα συνήθη ονόματα τους είναι παραδοσιακά και σχετίζονται με την προέλευση τους όπως για παράδειγμα το βουτυρικό από το βούτυρο, το </a:t>
            </a:r>
            <a:r>
              <a:rPr lang="el-GR" b="1" dirty="0"/>
              <a:t>στεατικό</a:t>
            </a:r>
            <a:r>
              <a:rPr lang="el-GR" dirty="0"/>
              <a:t> από το στέαρ (στέαρ =λίπος), το </a:t>
            </a:r>
            <a:r>
              <a:rPr lang="el-GR" b="1" dirty="0"/>
              <a:t>ελαϊκό</a:t>
            </a:r>
            <a:r>
              <a:rPr lang="el-GR" dirty="0"/>
              <a:t> από το ελαιόλαδο, </a:t>
            </a:r>
            <a:r>
              <a:rPr lang="el-GR" b="1" dirty="0"/>
              <a:t>παλμιτικό</a:t>
            </a:r>
            <a:r>
              <a:rPr lang="el-GR" dirty="0"/>
              <a:t> από palm trees, </a:t>
            </a:r>
            <a:r>
              <a:rPr lang="el-GR" b="1" dirty="0"/>
              <a:t>αραχιδονικό, </a:t>
            </a:r>
            <a:r>
              <a:rPr lang="el-GR" b="1" dirty="0" smtClean="0"/>
              <a:t>λινολεϊκό</a:t>
            </a:r>
            <a:r>
              <a:rPr lang="el-GR" b="1" dirty="0"/>
              <a:t>, λινολενικό  </a:t>
            </a:r>
            <a:r>
              <a:rPr lang="el-GR" dirty="0"/>
              <a:t>κ.α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40669982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Λιπαρά οξέα </a:t>
            </a:r>
            <a:r>
              <a:rPr lang="el-GR" sz="3000" b="0" dirty="0" smtClean="0">
                <a:solidFill>
                  <a:prstClr val="black"/>
                </a:solidFill>
              </a:rPr>
              <a:t>3/4</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pic>
        <p:nvPicPr>
          <p:cNvPr id="3074" name="Picture 2" descr="Rasyslam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7320" y="1268760"/>
            <a:ext cx="6419056" cy="481429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1"/>
          <p:cNvSpPr/>
          <p:nvPr/>
        </p:nvSpPr>
        <p:spPr>
          <a:xfrm>
            <a:off x="2487331" y="6550846"/>
            <a:ext cx="4608264" cy="276999"/>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latin typeface="+mn-lt"/>
                <a:hlinkClick r:id="rId3"/>
              </a:rPr>
              <a:t>Rasyslami</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a:latin typeface="+mn-lt"/>
                <a:hlinkClick r:id="rId4" tooltip="User:Papa November"/>
              </a:rPr>
              <a:t>Papa November</a:t>
            </a:r>
            <a:r>
              <a:rPr lang="el-GR"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 διαθέσιμο με άδεια </a:t>
            </a:r>
            <a:r>
              <a:rPr lang="en-US" sz="1200" dirty="0">
                <a:latin typeface="+mn-lt"/>
                <a:hlinkClick r:id="rId5"/>
              </a:rPr>
              <a:t>CC BY-SA 3.0</a:t>
            </a:r>
            <a:endParaRPr lang="en-US" sz="1200" dirty="0">
              <a:latin typeface="+mn-lt"/>
            </a:endParaRPr>
          </a:p>
        </p:txBody>
      </p:sp>
      <p:sp>
        <p:nvSpPr>
          <p:cNvPr id="5" name="Ορθογώνιο 4"/>
          <p:cNvSpPr/>
          <p:nvPr/>
        </p:nvSpPr>
        <p:spPr>
          <a:xfrm>
            <a:off x="3275856" y="6074259"/>
            <a:ext cx="3031214" cy="369332"/>
          </a:xfrm>
          <a:prstGeom prst="rect">
            <a:avLst/>
          </a:prstGeom>
        </p:spPr>
        <p:txBody>
          <a:bodyPr wrap="none">
            <a:spAutoFit/>
          </a:bodyPr>
          <a:lstStyle/>
          <a:p>
            <a:r>
              <a:rPr lang="el-GR" dirty="0">
                <a:latin typeface="+mn-lt"/>
              </a:rPr>
              <a:t>Χημικές δομές λιπαρών οξέων</a:t>
            </a:r>
          </a:p>
        </p:txBody>
      </p:sp>
    </p:spTree>
    <p:extLst>
      <p:ext uri="{BB962C8B-B14F-4D97-AF65-F5344CB8AC3E}">
        <p14:creationId xmlns:p14="http://schemas.microsoft.com/office/powerpoint/2010/main" val="12624598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Λιπαρά οξέα </a:t>
            </a:r>
            <a:r>
              <a:rPr lang="el-GR" sz="3000" b="0" dirty="0" smtClean="0">
                <a:solidFill>
                  <a:prstClr val="black"/>
                </a:solidFill>
              </a:rPr>
              <a:t>4/4</a:t>
            </a:r>
            <a:endParaRPr lang="el-GR" dirty="0"/>
          </a:p>
        </p:txBody>
      </p:sp>
      <p:sp>
        <p:nvSpPr>
          <p:cNvPr id="3" name="Θέση περιεχομένου 2"/>
          <p:cNvSpPr>
            <a:spLocks noGrp="1"/>
          </p:cNvSpPr>
          <p:nvPr>
            <p:ph idx="1"/>
          </p:nvPr>
        </p:nvSpPr>
        <p:spPr>
          <a:xfrm>
            <a:off x="611560" y="1268760"/>
            <a:ext cx="8352928" cy="2448272"/>
          </a:xfrm>
        </p:spPr>
        <p:txBody>
          <a:bodyPr/>
          <a:lstStyle/>
          <a:p>
            <a:pPr>
              <a:lnSpc>
                <a:spcPct val="110000"/>
              </a:lnSpc>
            </a:pPr>
            <a:r>
              <a:rPr lang="el-GR" dirty="0"/>
              <a:t>Ο συνήθης </a:t>
            </a:r>
            <a:r>
              <a:rPr lang="el-GR" b="1" dirty="0"/>
              <a:t>αριθμός</a:t>
            </a:r>
            <a:r>
              <a:rPr lang="el-GR" dirty="0"/>
              <a:t> ατόμων άνθρακα των ΛΟ κυμαίνεται από 4 έως 26 και η αρίθμηση των ανθράκων αυτών αρχίζει από τον άνθρακα του καρβοξυλίου, που έχει τον αριθμό 1. Η αρίθμηση των ανθράκων στο μόριο </a:t>
            </a:r>
            <a:r>
              <a:rPr lang="el-GR" dirty="0" smtClean="0"/>
              <a:t>το </a:t>
            </a:r>
            <a:r>
              <a:rPr lang="el-GR" dirty="0"/>
              <a:t>λιπαρού </a:t>
            </a:r>
            <a:r>
              <a:rPr lang="el-GR" dirty="0" smtClean="0"/>
              <a:t>οξέος.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pic>
        <p:nvPicPr>
          <p:cNvPr id="4098" name="Picture 2" descr="Fatty acid number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744902"/>
            <a:ext cx="8434845" cy="115212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1"/>
          <p:cNvSpPr/>
          <p:nvPr/>
        </p:nvSpPr>
        <p:spPr>
          <a:xfrm>
            <a:off x="2452842" y="5445223"/>
            <a:ext cx="4608264" cy="276999"/>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3"/>
              </a:rPr>
              <a:t>Fatty acid </a:t>
            </a:r>
            <a:r>
              <a:rPr lang="en-US" sz="1200" dirty="0" smtClean="0">
                <a:latin typeface="+mn-lt"/>
                <a:hlinkClick r:id="rId3"/>
              </a:rPr>
              <a:t>numbering</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smtClean="0">
                <a:latin typeface="+mn-lt"/>
                <a:hlinkClick r:id="rId4" tooltip="User:Foobar"/>
              </a:rPr>
              <a:t>Foobar</a:t>
            </a:r>
            <a:r>
              <a:rPr lang="el-GR" sz="1200" dirty="0" smtClean="0">
                <a:latin typeface="+mn-lt"/>
              </a:rPr>
              <a:t> </a:t>
            </a:r>
            <a:r>
              <a:rPr lang="el-GR" sz="1200" dirty="0" smtClean="0">
                <a:solidFill>
                  <a:schemeClr val="tx1">
                    <a:lumMod val="75000"/>
                    <a:lumOff val="25000"/>
                  </a:schemeClr>
                </a:solidFill>
                <a:latin typeface="+mn-lt"/>
              </a:rPr>
              <a:t>, διαθέσιμο ως κοινό κτήμα</a:t>
            </a:r>
            <a:endParaRPr lang="en-US" sz="1200" dirty="0">
              <a:latin typeface="+mn-lt"/>
            </a:endParaRPr>
          </a:p>
        </p:txBody>
      </p:sp>
    </p:spTree>
    <p:extLst>
      <p:ext uri="{BB962C8B-B14F-4D97-AF65-F5344CB8AC3E}">
        <p14:creationId xmlns:p14="http://schemas.microsoft.com/office/powerpoint/2010/main" val="8211723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Ιδιότητες των λιπαρών </a:t>
            </a:r>
            <a:r>
              <a:rPr lang="el-GR" dirty="0" smtClean="0"/>
              <a:t>οξέων </a:t>
            </a:r>
            <a:r>
              <a:rPr lang="el-GR" sz="3000" b="0" dirty="0" smtClean="0"/>
              <a:t>1/3</a:t>
            </a:r>
            <a:endParaRPr lang="el-GR" sz="3000" b="0" dirty="0"/>
          </a:p>
        </p:txBody>
      </p:sp>
      <p:sp>
        <p:nvSpPr>
          <p:cNvPr id="3" name="Θέση περιεχομένου 2"/>
          <p:cNvSpPr>
            <a:spLocks noGrp="1"/>
          </p:cNvSpPr>
          <p:nvPr>
            <p:ph idx="1"/>
          </p:nvPr>
        </p:nvSpPr>
        <p:spPr/>
        <p:txBody>
          <a:bodyPr>
            <a:normAutofit/>
          </a:bodyPr>
          <a:lstStyle/>
          <a:p>
            <a:pPr marL="457200" indent="-457200">
              <a:lnSpc>
                <a:spcPct val="110000"/>
              </a:lnSpc>
              <a:buFont typeface="+mj-lt"/>
              <a:buAutoNum type="arabicPeriod"/>
            </a:pPr>
            <a:r>
              <a:rPr lang="el-GR" sz="2200" dirty="0"/>
              <a:t>Είναι πρακτικώς αδιάλυτα στο Η2Ο (pKa = 4,8). Είναι αδιάλυτα στο νερό με εξαίρεση το πρώτο και το δεύτερο μέλος της σειράς που είναι αντίστοιχα, το βουτυρικό οξύ διαλυτό στο νερό κατά 6% και το καπροϊκό οξύ διαλυτό κατά 0.5% περίπου</a:t>
            </a:r>
            <a:r>
              <a:rPr lang="el-GR" sz="2200" dirty="0" smtClean="0"/>
              <a:t>.</a:t>
            </a:r>
            <a:endParaRPr lang="el-GR" sz="2200" dirty="0"/>
          </a:p>
          <a:p>
            <a:pPr marL="457200" indent="-457200">
              <a:lnSpc>
                <a:spcPct val="110000"/>
              </a:lnSpc>
              <a:buFont typeface="+mj-lt"/>
              <a:buAutoNum type="arabicPeriod"/>
            </a:pPr>
            <a:r>
              <a:rPr lang="el-GR" sz="2200" dirty="0" smtClean="0"/>
              <a:t>Σχηματίζοντας </a:t>
            </a:r>
            <a:r>
              <a:rPr lang="el-GR" sz="2200" dirty="0"/>
              <a:t>άλατα με Na και Κ, μετατρέπονται σε διαλυτά κολλοειδή στο νερό (σάπωνες). Σε όξινο περιβάλλον γίνονται πάλι αδιάλυτα. Το ίδιο συμβαίνει και με τα άλατα των λιπαρών οξέων με Ca – Mg.</a:t>
            </a:r>
          </a:p>
          <a:p>
            <a:pPr marL="457200" indent="-457200">
              <a:lnSpc>
                <a:spcPct val="110000"/>
              </a:lnSpc>
              <a:buFont typeface="+mj-lt"/>
              <a:buAutoNum type="arabicPeriod"/>
            </a:pPr>
            <a:r>
              <a:rPr lang="el-GR" sz="2200" dirty="0" smtClean="0"/>
              <a:t>Η </a:t>
            </a:r>
            <a:r>
              <a:rPr lang="el-GR" sz="2200" dirty="0"/>
              <a:t>καρβοξυλική τους ομάδα σχηματίζει εστέρες (γλυκερόλη</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24237819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Ιδιότητες των λιπαρών οξέων </a:t>
            </a:r>
            <a:r>
              <a:rPr lang="el-GR" sz="3000" b="0" dirty="0" smtClean="0">
                <a:solidFill>
                  <a:prstClr val="black"/>
                </a:solidFill>
              </a:rPr>
              <a:t>2/3</a:t>
            </a:r>
            <a:endParaRPr lang="el-GR" dirty="0"/>
          </a:p>
        </p:txBody>
      </p:sp>
      <p:sp>
        <p:nvSpPr>
          <p:cNvPr id="3" name="Θέση περιεχομένου 2"/>
          <p:cNvSpPr>
            <a:spLocks noGrp="1"/>
          </p:cNvSpPr>
          <p:nvPr>
            <p:ph idx="1"/>
          </p:nvPr>
        </p:nvSpPr>
        <p:spPr>
          <a:xfrm>
            <a:off x="611560" y="1412776"/>
            <a:ext cx="4968552" cy="1872208"/>
          </a:xfrm>
        </p:spPr>
        <p:txBody>
          <a:bodyPr>
            <a:normAutofit/>
          </a:bodyPr>
          <a:lstStyle/>
          <a:p>
            <a:pPr marL="457200" indent="-457200">
              <a:buFont typeface="+mj-lt"/>
              <a:buAutoNum type="arabicPeriod" startAt="4"/>
            </a:pPr>
            <a:r>
              <a:rPr lang="el-GR" sz="2200" dirty="0" smtClean="0"/>
              <a:t>Διαθέτουν, σε </a:t>
            </a:r>
            <a:r>
              <a:rPr lang="el-GR" sz="2200" dirty="0"/>
              <a:t>ό,τι αφορά στη συμπεριφορά τους στο Η</a:t>
            </a:r>
            <a:r>
              <a:rPr lang="el-GR" sz="2200" baseline="-25000" dirty="0"/>
              <a:t>2</a:t>
            </a:r>
            <a:r>
              <a:rPr lang="el-GR" sz="2200" dirty="0"/>
              <a:t>Ο, </a:t>
            </a:r>
            <a:r>
              <a:rPr lang="el-GR" sz="2200" b="1" dirty="0"/>
              <a:t>μη πολικές ομάδες</a:t>
            </a:r>
            <a:r>
              <a:rPr lang="el-GR" sz="2200" dirty="0"/>
              <a:t> (-</a:t>
            </a:r>
            <a:r>
              <a:rPr lang="en-US" sz="2200" dirty="0"/>
              <a:t>CH</a:t>
            </a:r>
            <a:r>
              <a:rPr lang="el-GR" sz="2200" baseline="-25000" dirty="0"/>
              <a:t>2</a:t>
            </a:r>
            <a:r>
              <a:rPr lang="el-GR" sz="2200" dirty="0"/>
              <a:t>-) και </a:t>
            </a:r>
            <a:r>
              <a:rPr lang="el-GR" sz="2200" b="1" dirty="0" smtClean="0"/>
              <a:t>πολικές </a:t>
            </a:r>
            <a:r>
              <a:rPr lang="el-GR" sz="2200" dirty="0"/>
              <a:t>στο άκρο της </a:t>
            </a:r>
            <a:r>
              <a:rPr lang="el-GR" sz="2200" dirty="0" smtClean="0"/>
              <a:t>αλυσίδας.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1484784"/>
            <a:ext cx="1224136" cy="1307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808" y="3933056"/>
            <a:ext cx="3833193" cy="1488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Ορθογώνιο 4"/>
          <p:cNvSpPr/>
          <p:nvPr/>
        </p:nvSpPr>
        <p:spPr>
          <a:xfrm>
            <a:off x="593068" y="3103819"/>
            <a:ext cx="8334672" cy="769441"/>
          </a:xfrm>
          <a:prstGeom prst="rect">
            <a:avLst/>
          </a:prstGeom>
        </p:spPr>
        <p:txBody>
          <a:bodyPr wrap="square">
            <a:spAutoFit/>
          </a:bodyPr>
          <a:lstStyle/>
          <a:p>
            <a:pPr marL="444500" lvl="0" fontAlgn="auto">
              <a:spcBef>
                <a:spcPts val="1200"/>
              </a:spcBef>
              <a:spcAft>
                <a:spcPts val="0"/>
              </a:spcAft>
            </a:pPr>
            <a:r>
              <a:rPr lang="el-GR" sz="2200" dirty="0">
                <a:solidFill>
                  <a:prstClr val="black"/>
                </a:solidFill>
                <a:latin typeface="Calibri"/>
              </a:rPr>
              <a:t>Προσανατολίζονται ανάλογα με το περιβάλλον. Μπορούμε να φανταστούμε την αλυσίδα ενός λιπαρού οξέος.</a:t>
            </a:r>
          </a:p>
        </p:txBody>
      </p:sp>
      <p:sp>
        <p:nvSpPr>
          <p:cNvPr id="6" name="Ορθογώνιο 5"/>
          <p:cNvSpPr/>
          <p:nvPr/>
        </p:nvSpPr>
        <p:spPr>
          <a:xfrm>
            <a:off x="899592" y="5517232"/>
            <a:ext cx="8136904" cy="769441"/>
          </a:xfrm>
          <a:prstGeom prst="rect">
            <a:avLst/>
          </a:prstGeom>
        </p:spPr>
        <p:txBody>
          <a:bodyPr wrap="square">
            <a:spAutoFit/>
          </a:bodyPr>
          <a:lstStyle/>
          <a:p>
            <a:r>
              <a:rPr lang="el-GR" sz="2200" dirty="0">
                <a:latin typeface="+mn-lt"/>
              </a:rPr>
              <a:t>Η ιδιότητα αυτή έχει μεγάλη σημασία στη λειτουργία της κυτταρικής μεμβράνης.</a:t>
            </a:r>
          </a:p>
        </p:txBody>
      </p:sp>
    </p:spTree>
    <p:extLst>
      <p:ext uri="{BB962C8B-B14F-4D97-AF65-F5344CB8AC3E}">
        <p14:creationId xmlns:p14="http://schemas.microsoft.com/office/powerpoint/2010/main" val="16760093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Ιδιότητες των λιπαρών οξέων </a:t>
            </a:r>
            <a:r>
              <a:rPr lang="el-GR" sz="3000" b="0" dirty="0" smtClean="0">
                <a:solidFill>
                  <a:prstClr val="black"/>
                </a:solidFill>
              </a:rPr>
              <a:t>3/3</a:t>
            </a:r>
            <a:endParaRPr lang="el-GR" dirty="0"/>
          </a:p>
        </p:txBody>
      </p:sp>
      <p:sp>
        <p:nvSpPr>
          <p:cNvPr id="3" name="Θέση περιεχομένου 2"/>
          <p:cNvSpPr>
            <a:spLocks noGrp="1"/>
          </p:cNvSpPr>
          <p:nvPr>
            <p:ph idx="1"/>
          </p:nvPr>
        </p:nvSpPr>
        <p:spPr>
          <a:xfrm>
            <a:off x="611560" y="1268760"/>
            <a:ext cx="8424936" cy="5256584"/>
          </a:xfrm>
        </p:spPr>
        <p:txBody>
          <a:bodyPr>
            <a:normAutofit fontScale="85000" lnSpcReduction="10000"/>
          </a:bodyPr>
          <a:lstStyle/>
          <a:p>
            <a:pPr>
              <a:lnSpc>
                <a:spcPct val="130000"/>
              </a:lnSpc>
            </a:pPr>
            <a:r>
              <a:rPr lang="el-GR" dirty="0"/>
              <a:t>Τα </a:t>
            </a:r>
            <a:r>
              <a:rPr lang="el-GR" b="1" dirty="0"/>
              <a:t>ελεύθερα λιπαρά οξέα</a:t>
            </a:r>
            <a:r>
              <a:rPr lang="el-GR" dirty="0"/>
              <a:t> (</a:t>
            </a:r>
            <a:r>
              <a:rPr lang="en-US" dirty="0"/>
              <a:t>Free Fatty Acids</a:t>
            </a:r>
            <a:r>
              <a:rPr lang="el-GR" dirty="0"/>
              <a:t>, </a:t>
            </a:r>
            <a:r>
              <a:rPr lang="en-US" dirty="0"/>
              <a:t>FFA</a:t>
            </a:r>
            <a:r>
              <a:rPr lang="el-GR" dirty="0"/>
              <a:t>) απαντούν σε μικρές ποσότητες στον οργανισμό. Το μεγαλύτερο ποσοστό τους απαντά υπό μορφή εστέρος. Προσδιορίζονται με τη μέθοδο της χρωματογραφίας κατανομής σε αέρια-υγρή φάση </a:t>
            </a:r>
            <a:r>
              <a:rPr lang="en-US" dirty="0"/>
              <a:t>GLC</a:t>
            </a:r>
            <a:r>
              <a:rPr lang="el-GR" dirty="0"/>
              <a:t> (</a:t>
            </a:r>
            <a:r>
              <a:rPr lang="en-US" dirty="0"/>
              <a:t>Gas Liquid Chromatography</a:t>
            </a:r>
            <a:r>
              <a:rPr lang="el-GR" dirty="0" smtClean="0"/>
              <a:t>).</a:t>
            </a:r>
          </a:p>
          <a:p>
            <a:pPr>
              <a:lnSpc>
                <a:spcPct val="130000"/>
              </a:lnSpc>
            </a:pPr>
            <a:r>
              <a:rPr lang="en-US" b="1" dirty="0"/>
              <a:t>Cis v</a:t>
            </a:r>
            <a:r>
              <a:rPr lang="en-GB" b="1" dirty="0"/>
              <a:t>.</a:t>
            </a:r>
            <a:r>
              <a:rPr lang="en-US" b="1" dirty="0"/>
              <a:t>s</a:t>
            </a:r>
            <a:r>
              <a:rPr lang="en-GB" b="1" dirty="0"/>
              <a:t>. </a:t>
            </a:r>
            <a:r>
              <a:rPr lang="en-US" b="1" dirty="0"/>
              <a:t>trans</a:t>
            </a:r>
            <a:r>
              <a:rPr lang="en-GB" b="1" dirty="0"/>
              <a:t> – </a:t>
            </a:r>
            <a:r>
              <a:rPr lang="el-GR" b="1" dirty="0"/>
              <a:t>Λιπαρά οξέα</a:t>
            </a:r>
            <a:r>
              <a:rPr lang="en-GB" b="1" dirty="0"/>
              <a:t> (= </a:t>
            </a:r>
            <a:r>
              <a:rPr lang="en-US" b="1" dirty="0"/>
              <a:t>Fatty acids FA</a:t>
            </a:r>
            <a:r>
              <a:rPr lang="en-GB" b="1" dirty="0"/>
              <a:t>)</a:t>
            </a:r>
            <a:endParaRPr lang="el-GR" dirty="0"/>
          </a:p>
          <a:p>
            <a:pPr marL="355600" indent="0">
              <a:lnSpc>
                <a:spcPct val="130000"/>
              </a:lnSpc>
              <a:spcBef>
                <a:spcPts val="0"/>
              </a:spcBef>
              <a:buNone/>
            </a:pPr>
            <a:r>
              <a:rPr lang="el-GR" dirty="0"/>
              <a:t>Τα περισσότερο επιβλαβή λιπαρά οξέα για την υγεία μας, είναι τα μορφής </a:t>
            </a:r>
            <a:r>
              <a:rPr lang="en-US" dirty="0"/>
              <a:t>trans</a:t>
            </a:r>
            <a:r>
              <a:rPr lang="el-GR" dirty="0"/>
              <a:t>- , διότι συναγωνίζονται τα απαραίτητα λιπαρά οξέα. Ακόμη είναι δομικά παρόμοια με τα κεκορεσμένα λιπαρά οξέα, επηρεάζοντας την ανάπτυξη  της υπερχοληστερολαιμίας και συνακόλουθα της αρτηριοσκλήρωσης.</a:t>
            </a:r>
          </a:p>
          <a:p>
            <a:pPr>
              <a:lnSpc>
                <a:spcPct val="130000"/>
              </a:lnSpc>
            </a:pPr>
            <a:r>
              <a:rPr lang="el-GR" dirty="0"/>
              <a:t>Το </a:t>
            </a:r>
            <a:r>
              <a:rPr lang="el-GR" b="1" dirty="0"/>
              <a:t>λάδι ελιάς</a:t>
            </a:r>
            <a:r>
              <a:rPr lang="el-GR" dirty="0"/>
              <a:t>, θεωρείται συστατικό υγιεινής διατροφής, διότι περιέχει το μικρότερο ποσοστό σε </a:t>
            </a:r>
            <a:r>
              <a:rPr lang="en-US" dirty="0"/>
              <a:t>trans</a:t>
            </a:r>
            <a:r>
              <a:rPr lang="el-GR" dirty="0"/>
              <a:t>-λιπαρά οξέα (</a:t>
            </a:r>
            <a:r>
              <a:rPr lang="el-GR" b="1" dirty="0"/>
              <a:t>μεσογειακή δίαιτα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15701543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Είδη λιπαρών οξέων </a:t>
            </a:r>
            <a:r>
              <a:rPr lang="el-GR" sz="3000" b="0" dirty="0" smtClean="0"/>
              <a:t>1/3</a:t>
            </a:r>
            <a:endParaRPr lang="el-GR" sz="3000" b="0" dirty="0"/>
          </a:p>
        </p:txBody>
      </p:sp>
      <p:sp>
        <p:nvSpPr>
          <p:cNvPr id="3" name="Θέση περιεχομένου 2"/>
          <p:cNvSpPr>
            <a:spLocks noGrp="1"/>
          </p:cNvSpPr>
          <p:nvPr>
            <p:ph idx="1"/>
          </p:nvPr>
        </p:nvSpPr>
        <p:spPr/>
        <p:txBody>
          <a:bodyPr>
            <a:normAutofit/>
          </a:bodyPr>
          <a:lstStyle/>
          <a:p>
            <a:r>
              <a:rPr lang="el-GR" sz="2200" b="1" dirty="0"/>
              <a:t>Κεκορεσμένα λιπαρά οξέα</a:t>
            </a:r>
            <a:r>
              <a:rPr lang="el-GR" sz="2200" b="1" i="1" dirty="0"/>
              <a:t>:</a:t>
            </a:r>
            <a:endParaRPr lang="el-GR" sz="2200" b="1" dirty="0"/>
          </a:p>
          <a:p>
            <a:pPr marL="355600" indent="0">
              <a:spcBef>
                <a:spcPts val="0"/>
              </a:spcBef>
              <a:buNone/>
            </a:pPr>
            <a:r>
              <a:rPr lang="el-GR" sz="2200" dirty="0"/>
              <a:t>Απαντούν στη φύση, ως </a:t>
            </a:r>
            <a:r>
              <a:rPr lang="en-US" sz="2200" dirty="0"/>
              <a:t>cis</a:t>
            </a:r>
            <a:r>
              <a:rPr lang="el-GR" sz="2200" dirty="0"/>
              <a:t>-</a:t>
            </a:r>
            <a:r>
              <a:rPr lang="en-US" sz="2200" dirty="0"/>
              <a:t>FA</a:t>
            </a:r>
            <a:r>
              <a:rPr lang="el-GR" sz="2200" dirty="0"/>
              <a:t>. Δεν έχουν διπλούς δεσμούς και είναι (τα σπουδαιότερα):</a:t>
            </a:r>
          </a:p>
          <a:p>
            <a:pPr lvl="1"/>
            <a:r>
              <a:rPr lang="el-GR" sz="2200" dirty="0" smtClean="0"/>
              <a:t>Στεαρικό </a:t>
            </a:r>
            <a:r>
              <a:rPr lang="el-GR" sz="2200" dirty="0"/>
              <a:t>(18 άτομα </a:t>
            </a:r>
            <a:r>
              <a:rPr lang="en-US" sz="2200" dirty="0"/>
              <a:t>C</a:t>
            </a:r>
            <a:r>
              <a:rPr lang="el-GR" sz="2200" dirty="0"/>
              <a:t>)</a:t>
            </a:r>
          </a:p>
          <a:p>
            <a:pPr lvl="1"/>
            <a:r>
              <a:rPr lang="el-GR" sz="2200" dirty="0" smtClean="0"/>
              <a:t>Λαυρικό</a:t>
            </a:r>
            <a:endParaRPr lang="el-GR" sz="2200" dirty="0"/>
          </a:p>
          <a:p>
            <a:pPr lvl="1"/>
            <a:r>
              <a:rPr lang="el-GR" sz="2200" dirty="0" smtClean="0"/>
              <a:t>Παλμιτικό </a:t>
            </a:r>
            <a:r>
              <a:rPr lang="el-GR" sz="2200" dirty="0"/>
              <a:t>(16 άτομα </a:t>
            </a:r>
            <a:r>
              <a:rPr lang="en-US" sz="2200" dirty="0"/>
              <a:t>C</a:t>
            </a:r>
            <a:r>
              <a:rPr lang="el-GR" sz="2200" dirty="0"/>
              <a:t>)</a:t>
            </a:r>
          </a:p>
          <a:p>
            <a:r>
              <a:rPr lang="el-GR" sz="2200" b="1" dirty="0"/>
              <a:t>Μονοακόρεστα λιπαρά οξέα: </a:t>
            </a:r>
            <a:r>
              <a:rPr lang="el-GR" sz="2200" dirty="0"/>
              <a:t>(με 1 διπλό δεσμό)</a:t>
            </a:r>
          </a:p>
          <a:p>
            <a:pPr marL="355600" indent="0">
              <a:buNone/>
            </a:pPr>
            <a:r>
              <a:rPr lang="el-GR" sz="2200" dirty="0"/>
              <a:t>(-</a:t>
            </a:r>
            <a:r>
              <a:rPr lang="en-US" sz="2200" dirty="0"/>
              <a:t>CH</a:t>
            </a:r>
            <a:r>
              <a:rPr lang="el-GR" sz="2200" dirty="0"/>
              <a:t> = </a:t>
            </a:r>
            <a:r>
              <a:rPr lang="en-US" sz="2200" dirty="0"/>
              <a:t>CH</a:t>
            </a:r>
            <a:r>
              <a:rPr lang="el-GR" sz="2200" dirty="0"/>
              <a:t>-) π.χ. παλμιτο-ολεϊκό, ολεϊκό</a:t>
            </a:r>
          </a:p>
          <a:p>
            <a:r>
              <a:rPr lang="el-GR" sz="2200" b="1" dirty="0"/>
              <a:t>Πολυακόρεστα λιπαρά οξέα</a:t>
            </a:r>
            <a:r>
              <a:rPr lang="el-GR" sz="2200" b="1" i="1" dirty="0"/>
              <a:t>: </a:t>
            </a:r>
            <a:r>
              <a:rPr lang="el-GR" sz="2200" dirty="0"/>
              <a:t>( με περισσότερους από 1 διπλούς δεσμούς</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30417989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Είδη λιπαρών οξέων </a:t>
            </a:r>
            <a:r>
              <a:rPr lang="el-GR" sz="3000" b="0" dirty="0" smtClean="0">
                <a:solidFill>
                  <a:prstClr val="black"/>
                </a:solidFill>
              </a:rPr>
              <a:t>2/3</a:t>
            </a:r>
            <a:endParaRPr lang="el-GR" dirty="0"/>
          </a:p>
        </p:txBody>
      </p:sp>
      <p:sp>
        <p:nvSpPr>
          <p:cNvPr id="3" name="Θέση περιεχομένου 2"/>
          <p:cNvSpPr>
            <a:spLocks noGrp="1"/>
          </p:cNvSpPr>
          <p:nvPr>
            <p:ph idx="1"/>
          </p:nvPr>
        </p:nvSpPr>
        <p:spPr>
          <a:xfrm>
            <a:off x="611560" y="1268760"/>
            <a:ext cx="8352928" cy="5472608"/>
          </a:xfrm>
        </p:spPr>
        <p:txBody>
          <a:bodyPr>
            <a:normAutofit/>
          </a:bodyPr>
          <a:lstStyle/>
          <a:p>
            <a:pPr>
              <a:lnSpc>
                <a:spcPct val="110000"/>
              </a:lnSpc>
            </a:pPr>
            <a:r>
              <a:rPr lang="el-GR" sz="2200" dirty="0"/>
              <a:t>Τα λιπαρά οξέα του οργανισμού είναι είτε </a:t>
            </a:r>
            <a:r>
              <a:rPr lang="el-GR" sz="2200" b="1" dirty="0"/>
              <a:t>εξωγενή</a:t>
            </a:r>
            <a:r>
              <a:rPr lang="el-GR" sz="2200" dirty="0"/>
              <a:t>, προερχόμενα δηλαδή από τη διατροφή, είτε </a:t>
            </a:r>
            <a:r>
              <a:rPr lang="el-GR" sz="2200" b="1" dirty="0"/>
              <a:t>ενδογενή</a:t>
            </a:r>
            <a:r>
              <a:rPr lang="el-GR" sz="2200" dirty="0"/>
              <a:t>, παραγόμενα από μεταβολικές διεργασίες. </a:t>
            </a:r>
          </a:p>
          <a:p>
            <a:pPr>
              <a:lnSpc>
                <a:spcPct val="110000"/>
              </a:lnSpc>
            </a:pPr>
            <a:r>
              <a:rPr lang="el-GR" sz="2200" dirty="0"/>
              <a:t>Ο οργανισμός μπορεί να συνθέτει (de novo) τα λιπαρά οξέα που χρειάζεται εκτός από τρία πολυακόρεστα οξέα, το </a:t>
            </a:r>
            <a:r>
              <a:rPr lang="el-GR" sz="2200" b="1" dirty="0"/>
              <a:t>λινολεϊκό</a:t>
            </a:r>
            <a:r>
              <a:rPr lang="el-GR" sz="2200" dirty="0"/>
              <a:t>, το </a:t>
            </a:r>
            <a:r>
              <a:rPr lang="el-GR" sz="2200" b="1" dirty="0"/>
              <a:t>λινολενικό</a:t>
            </a:r>
            <a:r>
              <a:rPr lang="el-GR" sz="2200" dirty="0"/>
              <a:t> και το </a:t>
            </a:r>
            <a:r>
              <a:rPr lang="el-GR" sz="2200" b="1" dirty="0"/>
              <a:t>αραχιδονικό</a:t>
            </a:r>
            <a:r>
              <a:rPr lang="el-GR" sz="2200" dirty="0"/>
              <a:t>, </a:t>
            </a:r>
            <a:r>
              <a:rPr lang="el-GR" sz="2200" dirty="0" smtClean="0"/>
              <a:t>για αυτό </a:t>
            </a:r>
            <a:r>
              <a:rPr lang="el-GR" sz="2200" dirty="0"/>
              <a:t>πρέπει να τα προσλαμβάνει με τη δίαιτα φυτικής προέλευσης. Τα λιπαρά αυτά οξέα ονομάζονται </a:t>
            </a:r>
            <a:r>
              <a:rPr lang="el-GR" sz="2200" b="1" dirty="0"/>
              <a:t>απαραίτητα. </a:t>
            </a:r>
            <a:r>
              <a:rPr lang="el-GR" sz="2200" dirty="0"/>
              <a:t>Εάν τα απαραίτητα λιπαρά οξέα λείψουν από τον οργανισμό, τότε παρατηρούνται διάφορα παθολογικά συμπτώματα κακής ανάπτυξης, δερματοπαθειών, μικρής αναπαραγωγικής ικανότητας κλπ</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15895933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Γενικά </a:t>
            </a:r>
            <a:r>
              <a:rPr lang="en-US" sz="3000" b="0" dirty="0" smtClean="0"/>
              <a:t>1/2</a:t>
            </a:r>
            <a:endParaRPr lang="el-GR" sz="3000" b="0" dirty="0"/>
          </a:p>
        </p:txBody>
      </p:sp>
      <p:sp>
        <p:nvSpPr>
          <p:cNvPr id="3" name="Θέση περιεχομένου 2"/>
          <p:cNvSpPr>
            <a:spLocks noGrp="1"/>
          </p:cNvSpPr>
          <p:nvPr>
            <p:ph idx="1"/>
          </p:nvPr>
        </p:nvSpPr>
        <p:spPr/>
        <p:txBody>
          <a:bodyPr/>
          <a:lstStyle/>
          <a:p>
            <a:pPr>
              <a:lnSpc>
                <a:spcPct val="114000"/>
              </a:lnSpc>
            </a:pPr>
            <a:r>
              <a:rPr lang="el-GR" dirty="0"/>
              <a:t>Αποτελούν  συστατικά </a:t>
            </a:r>
            <a:r>
              <a:rPr lang="el-GR" dirty="0" smtClean="0"/>
              <a:t>ζωικών </a:t>
            </a:r>
            <a:r>
              <a:rPr lang="el-GR" dirty="0"/>
              <a:t>και φυτικών οργανισμών, που τις περισσότερες φορές απαντούν στα βιολογικά υγρά και στους ιστούς, συνδεδεμένα με πρωτεΐνες. Η σύνδεση αυτή, ευνοεί τη διαλυτότητά τους στο Η</a:t>
            </a:r>
            <a:r>
              <a:rPr lang="el-GR" baseline="-25000" dirty="0"/>
              <a:t>2</a:t>
            </a:r>
            <a:r>
              <a:rPr lang="el-GR" dirty="0"/>
              <a:t>Ο, αφού, όταν συναντώνται ελεύθερα, διαλύονται μόνο σε μη πολικούς οργανικούς διαλύτες, όπως αιθέρα, χλωροφόρμιο κ.ά</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1872368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Είδη λιπαρών οξέων </a:t>
            </a:r>
            <a:r>
              <a:rPr lang="el-GR" sz="3000" b="0" dirty="0" smtClean="0">
                <a:solidFill>
                  <a:prstClr val="black"/>
                </a:solidFill>
              </a:rPr>
              <a:t>3/3</a:t>
            </a:r>
            <a:endParaRPr lang="el-GR" dirty="0"/>
          </a:p>
        </p:txBody>
      </p:sp>
      <p:sp>
        <p:nvSpPr>
          <p:cNvPr id="3" name="Θέση περιεχομένου 2"/>
          <p:cNvSpPr>
            <a:spLocks noGrp="1"/>
          </p:cNvSpPr>
          <p:nvPr>
            <p:ph idx="1"/>
          </p:nvPr>
        </p:nvSpPr>
        <p:spPr>
          <a:xfrm>
            <a:off x="611560" y="1268760"/>
            <a:ext cx="8352928" cy="1080120"/>
          </a:xfrm>
        </p:spPr>
        <p:txBody>
          <a:bodyPr/>
          <a:lstStyle/>
          <a:p>
            <a:r>
              <a:rPr lang="el-GR" dirty="0"/>
              <a:t>Το </a:t>
            </a:r>
            <a:r>
              <a:rPr lang="el-GR" b="1" dirty="0"/>
              <a:t>αραχιδονικό οξύ,</a:t>
            </a:r>
            <a:r>
              <a:rPr lang="el-GR" dirty="0"/>
              <a:t> αποτελεί την πρόδρομο ουσία, για το </a:t>
            </a:r>
            <a:r>
              <a:rPr lang="el-GR" dirty="0" smtClean="0"/>
              <a:t>σχηματισμό </a:t>
            </a:r>
            <a:r>
              <a:rPr lang="el-GR" dirty="0"/>
              <a:t>των </a:t>
            </a:r>
            <a:r>
              <a:rPr lang="el-GR" b="1" dirty="0" smtClean="0"/>
              <a:t>προσταγλανδινών</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grpSp>
        <p:nvGrpSpPr>
          <p:cNvPr id="40" name="Ομάδα 39"/>
          <p:cNvGrpSpPr/>
          <p:nvPr/>
        </p:nvGrpSpPr>
        <p:grpSpPr>
          <a:xfrm>
            <a:off x="505916" y="2389967"/>
            <a:ext cx="8602588" cy="3775337"/>
            <a:chOff x="505916" y="2299596"/>
            <a:chExt cx="8602588" cy="3775337"/>
          </a:xfrm>
        </p:grpSpPr>
        <p:sp>
          <p:nvSpPr>
            <p:cNvPr id="5" name="TextBox 4"/>
            <p:cNvSpPr txBox="1"/>
            <p:nvPr/>
          </p:nvSpPr>
          <p:spPr>
            <a:xfrm>
              <a:off x="3532195" y="2299596"/>
              <a:ext cx="1480726" cy="369332"/>
            </a:xfrm>
            <a:prstGeom prst="rect">
              <a:avLst/>
            </a:prstGeom>
            <a:noFill/>
            <a:ln>
              <a:solidFill>
                <a:schemeClr val="tx1"/>
              </a:solidFill>
            </a:ln>
          </p:spPr>
          <p:txBody>
            <a:bodyPr wrap="none" rtlCol="0">
              <a:spAutoFit/>
            </a:bodyPr>
            <a:lstStyle/>
            <a:p>
              <a:r>
                <a:rPr lang="el-GR" dirty="0" smtClean="0">
                  <a:latin typeface="+mn-lt"/>
                </a:rPr>
                <a:t>Λινολεϊκό οξύ</a:t>
              </a:r>
              <a:endParaRPr lang="el-GR" dirty="0">
                <a:latin typeface="+mn-lt"/>
              </a:endParaRPr>
            </a:p>
          </p:txBody>
        </p:sp>
        <p:sp>
          <p:nvSpPr>
            <p:cNvPr id="6" name="TextBox 5"/>
            <p:cNvSpPr txBox="1"/>
            <p:nvPr/>
          </p:nvSpPr>
          <p:spPr>
            <a:xfrm>
              <a:off x="5128582" y="2314985"/>
              <a:ext cx="2363660" cy="338554"/>
            </a:xfrm>
            <a:prstGeom prst="rect">
              <a:avLst/>
            </a:prstGeom>
            <a:noFill/>
          </p:spPr>
          <p:txBody>
            <a:bodyPr wrap="none" rtlCol="0">
              <a:spAutoFit/>
            </a:bodyPr>
            <a:lstStyle/>
            <a:p>
              <a:r>
                <a:rPr lang="el-GR" sz="1600" dirty="0" smtClean="0">
                  <a:latin typeface="+mn-lt"/>
                </a:rPr>
                <a:t>(πρόσληψη με την τροφή)</a:t>
              </a:r>
              <a:endParaRPr lang="el-GR" sz="1600" dirty="0">
                <a:latin typeface="+mn-lt"/>
              </a:endParaRPr>
            </a:p>
          </p:txBody>
        </p:sp>
        <p:sp>
          <p:nvSpPr>
            <p:cNvPr id="8" name="TextBox 7"/>
            <p:cNvSpPr txBox="1"/>
            <p:nvPr/>
          </p:nvSpPr>
          <p:spPr>
            <a:xfrm>
              <a:off x="3402800" y="3431940"/>
              <a:ext cx="1739515" cy="369332"/>
            </a:xfrm>
            <a:prstGeom prst="rect">
              <a:avLst/>
            </a:prstGeom>
            <a:noFill/>
            <a:ln>
              <a:solidFill>
                <a:schemeClr val="tx1"/>
              </a:solidFill>
            </a:ln>
          </p:spPr>
          <p:txBody>
            <a:bodyPr wrap="none" rtlCol="0">
              <a:spAutoFit/>
            </a:bodyPr>
            <a:lstStyle/>
            <a:p>
              <a:r>
                <a:rPr lang="el-GR" dirty="0" smtClean="0">
                  <a:latin typeface="+mn-lt"/>
                </a:rPr>
                <a:t>Αραχιδονικό οξύ</a:t>
              </a:r>
              <a:endParaRPr lang="el-GR" dirty="0">
                <a:latin typeface="+mn-lt"/>
              </a:endParaRPr>
            </a:p>
          </p:txBody>
        </p:sp>
        <p:sp>
          <p:nvSpPr>
            <p:cNvPr id="7" name="TextBox 6"/>
            <p:cNvSpPr txBox="1"/>
            <p:nvPr/>
          </p:nvSpPr>
          <p:spPr>
            <a:xfrm>
              <a:off x="505916" y="3447329"/>
              <a:ext cx="1469057" cy="338554"/>
            </a:xfrm>
            <a:prstGeom prst="rect">
              <a:avLst/>
            </a:prstGeom>
            <a:noFill/>
          </p:spPr>
          <p:txBody>
            <a:bodyPr wrap="none" rtlCol="0">
              <a:spAutoFit/>
            </a:bodyPr>
            <a:lstStyle/>
            <a:p>
              <a:r>
                <a:rPr lang="el-GR" sz="1600" dirty="0" smtClean="0">
                  <a:latin typeface="+mn-lt"/>
                </a:rPr>
                <a:t>Φωσφολιπίδιο </a:t>
              </a:r>
              <a:endParaRPr lang="el-GR" sz="1600" dirty="0">
                <a:latin typeface="+mn-lt"/>
              </a:endParaRPr>
            </a:p>
          </p:txBody>
        </p:sp>
        <p:sp>
          <p:nvSpPr>
            <p:cNvPr id="9" name="TextBox 8"/>
            <p:cNvSpPr txBox="1"/>
            <p:nvPr/>
          </p:nvSpPr>
          <p:spPr>
            <a:xfrm>
              <a:off x="1974973" y="3262663"/>
              <a:ext cx="1427827" cy="338554"/>
            </a:xfrm>
            <a:prstGeom prst="rect">
              <a:avLst/>
            </a:prstGeom>
            <a:noFill/>
          </p:spPr>
          <p:txBody>
            <a:bodyPr wrap="none" rtlCol="0">
              <a:spAutoFit/>
            </a:bodyPr>
            <a:lstStyle/>
            <a:p>
              <a:r>
                <a:rPr lang="el-GR" sz="1600" dirty="0" smtClean="0">
                  <a:latin typeface="+mn-lt"/>
                </a:rPr>
                <a:t>Φωσφολιπάση</a:t>
              </a:r>
              <a:endParaRPr lang="el-GR" sz="1600" dirty="0">
                <a:latin typeface="+mn-lt"/>
              </a:endParaRPr>
            </a:p>
          </p:txBody>
        </p:sp>
        <p:sp>
          <p:nvSpPr>
            <p:cNvPr id="10" name="TextBox 9"/>
            <p:cNvSpPr txBox="1"/>
            <p:nvPr/>
          </p:nvSpPr>
          <p:spPr>
            <a:xfrm>
              <a:off x="2490755" y="3601217"/>
              <a:ext cx="396262" cy="369332"/>
            </a:xfrm>
            <a:prstGeom prst="rect">
              <a:avLst/>
            </a:prstGeom>
            <a:noFill/>
          </p:spPr>
          <p:txBody>
            <a:bodyPr wrap="none" rtlCol="0">
              <a:spAutoFit/>
            </a:bodyPr>
            <a:lstStyle/>
            <a:p>
              <a:r>
                <a:rPr lang="el-GR" dirty="0" smtClean="0">
                  <a:latin typeface="+mn-lt"/>
                </a:rPr>
                <a:t>Α</a:t>
              </a:r>
              <a:r>
                <a:rPr lang="el-GR" baseline="-25000" dirty="0" smtClean="0">
                  <a:latin typeface="+mn-lt"/>
                </a:rPr>
                <a:t>2</a:t>
              </a:r>
              <a:endParaRPr lang="el-GR" baseline="-25000" dirty="0">
                <a:latin typeface="+mn-lt"/>
              </a:endParaRPr>
            </a:p>
          </p:txBody>
        </p:sp>
        <p:sp>
          <p:nvSpPr>
            <p:cNvPr id="11" name="TextBox 10"/>
            <p:cNvSpPr txBox="1"/>
            <p:nvPr/>
          </p:nvSpPr>
          <p:spPr>
            <a:xfrm>
              <a:off x="4860031" y="4193943"/>
              <a:ext cx="3344341" cy="338554"/>
            </a:xfrm>
            <a:prstGeom prst="rect">
              <a:avLst/>
            </a:prstGeom>
            <a:noFill/>
          </p:spPr>
          <p:txBody>
            <a:bodyPr wrap="square" rtlCol="0">
              <a:spAutoFit/>
            </a:bodyPr>
            <a:lstStyle/>
            <a:p>
              <a:r>
                <a:rPr lang="el-GR" sz="1600" dirty="0" smtClean="0">
                  <a:latin typeface="+mn-lt"/>
                </a:rPr>
                <a:t>(αναστολή από κορτικοστεροειδή)</a:t>
              </a:r>
              <a:endParaRPr lang="el-GR" sz="1600" dirty="0">
                <a:latin typeface="+mn-lt"/>
              </a:endParaRPr>
            </a:p>
          </p:txBody>
        </p:sp>
        <p:sp>
          <p:nvSpPr>
            <p:cNvPr id="12" name="TextBox 11"/>
            <p:cNvSpPr txBox="1"/>
            <p:nvPr/>
          </p:nvSpPr>
          <p:spPr>
            <a:xfrm>
              <a:off x="2625856" y="4725144"/>
              <a:ext cx="1517018" cy="338554"/>
            </a:xfrm>
            <a:prstGeom prst="rect">
              <a:avLst/>
            </a:prstGeom>
            <a:noFill/>
          </p:spPr>
          <p:txBody>
            <a:bodyPr wrap="none" rtlCol="0">
              <a:spAutoFit/>
            </a:bodyPr>
            <a:lstStyle/>
            <a:p>
              <a:r>
                <a:rPr lang="el-GR" sz="1600" dirty="0" smtClean="0">
                  <a:latin typeface="+mn-lt"/>
                </a:rPr>
                <a:t>5-λιποξυγενάση</a:t>
              </a:r>
              <a:endParaRPr lang="el-GR" sz="1600" dirty="0">
                <a:latin typeface="+mn-lt"/>
              </a:endParaRPr>
            </a:p>
          </p:txBody>
        </p:sp>
        <p:sp>
          <p:nvSpPr>
            <p:cNvPr id="13" name="TextBox 12"/>
            <p:cNvSpPr txBox="1"/>
            <p:nvPr/>
          </p:nvSpPr>
          <p:spPr>
            <a:xfrm>
              <a:off x="4320893" y="4725144"/>
              <a:ext cx="1581330" cy="338554"/>
            </a:xfrm>
            <a:prstGeom prst="rect">
              <a:avLst/>
            </a:prstGeom>
            <a:noFill/>
          </p:spPr>
          <p:txBody>
            <a:bodyPr wrap="none" rtlCol="0">
              <a:spAutoFit/>
            </a:bodyPr>
            <a:lstStyle/>
            <a:p>
              <a:r>
                <a:rPr lang="el-GR" sz="1600" dirty="0" smtClean="0">
                  <a:latin typeface="+mn-lt"/>
                </a:rPr>
                <a:t>κυκλοοξ</a:t>
              </a:r>
              <a:r>
                <a:rPr lang="el-GR" sz="1600" dirty="0">
                  <a:latin typeface="+mn-lt"/>
                </a:rPr>
                <a:t>υ</a:t>
              </a:r>
              <a:r>
                <a:rPr lang="el-GR" sz="1600" dirty="0" smtClean="0">
                  <a:latin typeface="+mn-lt"/>
                </a:rPr>
                <a:t>γενάση</a:t>
              </a:r>
              <a:endParaRPr lang="el-GR" sz="1600" dirty="0">
                <a:latin typeface="+mn-lt"/>
              </a:endParaRPr>
            </a:p>
          </p:txBody>
        </p:sp>
        <p:sp>
          <p:nvSpPr>
            <p:cNvPr id="15" name="TextBox 14"/>
            <p:cNvSpPr txBox="1"/>
            <p:nvPr/>
          </p:nvSpPr>
          <p:spPr>
            <a:xfrm>
              <a:off x="6440273" y="4725144"/>
              <a:ext cx="2668231" cy="338554"/>
            </a:xfrm>
            <a:prstGeom prst="rect">
              <a:avLst/>
            </a:prstGeom>
            <a:noFill/>
          </p:spPr>
          <p:txBody>
            <a:bodyPr wrap="none" rtlCol="0">
              <a:spAutoFit/>
            </a:bodyPr>
            <a:lstStyle/>
            <a:p>
              <a:r>
                <a:rPr lang="el-GR" sz="1600" dirty="0" smtClean="0">
                  <a:latin typeface="+mn-lt"/>
                </a:rPr>
                <a:t>(αναστολή από ασπιρίνη κλπ)</a:t>
              </a:r>
              <a:endParaRPr lang="el-GR" sz="1600" dirty="0">
                <a:latin typeface="+mn-lt"/>
              </a:endParaRPr>
            </a:p>
          </p:txBody>
        </p:sp>
        <p:sp>
          <p:nvSpPr>
            <p:cNvPr id="14" name="TextBox 13"/>
            <p:cNvSpPr txBox="1"/>
            <p:nvPr/>
          </p:nvSpPr>
          <p:spPr>
            <a:xfrm>
              <a:off x="1990873" y="5701898"/>
              <a:ext cx="1445460" cy="369332"/>
            </a:xfrm>
            <a:prstGeom prst="rect">
              <a:avLst/>
            </a:prstGeom>
            <a:noFill/>
          </p:spPr>
          <p:txBody>
            <a:bodyPr wrap="none" rtlCol="0">
              <a:spAutoFit/>
            </a:bodyPr>
            <a:lstStyle/>
            <a:p>
              <a:r>
                <a:rPr lang="el-GR" dirty="0" smtClean="0">
                  <a:latin typeface="+mn-lt"/>
                </a:rPr>
                <a:t>Λευκοτρίενες</a:t>
              </a:r>
              <a:endParaRPr lang="el-GR" dirty="0">
                <a:latin typeface="+mn-lt"/>
              </a:endParaRPr>
            </a:p>
          </p:txBody>
        </p:sp>
        <p:sp>
          <p:nvSpPr>
            <p:cNvPr id="16" name="TextBox 15"/>
            <p:cNvSpPr txBox="1"/>
            <p:nvPr/>
          </p:nvSpPr>
          <p:spPr>
            <a:xfrm>
              <a:off x="4645564" y="5705601"/>
              <a:ext cx="2301143" cy="369332"/>
            </a:xfrm>
            <a:prstGeom prst="rect">
              <a:avLst/>
            </a:prstGeom>
            <a:noFill/>
          </p:spPr>
          <p:txBody>
            <a:bodyPr wrap="none" rtlCol="0">
              <a:spAutoFit/>
            </a:bodyPr>
            <a:lstStyle/>
            <a:p>
              <a:r>
                <a:rPr lang="el-GR" dirty="0" smtClean="0">
                  <a:latin typeface="+mn-lt"/>
                </a:rPr>
                <a:t>Προσταγλανδίνη </a:t>
              </a:r>
              <a:r>
                <a:rPr lang="en-US" dirty="0" smtClean="0">
                  <a:latin typeface="+mn-lt"/>
                </a:rPr>
                <a:t>PGG</a:t>
              </a:r>
              <a:r>
                <a:rPr lang="en-US" baseline="-25000" dirty="0" smtClean="0">
                  <a:latin typeface="+mn-lt"/>
                </a:rPr>
                <a:t>2</a:t>
              </a:r>
              <a:endParaRPr lang="el-GR" baseline="-25000" dirty="0">
                <a:latin typeface="+mn-lt"/>
              </a:endParaRPr>
            </a:p>
          </p:txBody>
        </p:sp>
        <p:cxnSp>
          <p:nvCxnSpPr>
            <p:cNvPr id="18" name="Ευθύγραμμο βέλος σύνδεσης 17"/>
            <p:cNvCxnSpPr>
              <a:stCxn id="5" idx="2"/>
              <a:endCxn id="8" idx="0"/>
            </p:cNvCxnSpPr>
            <p:nvPr/>
          </p:nvCxnSpPr>
          <p:spPr>
            <a:xfrm>
              <a:off x="4272558" y="2668928"/>
              <a:ext cx="0" cy="7630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Ευθύγραμμο βέλος σύνδεσης 19"/>
            <p:cNvCxnSpPr>
              <a:stCxn id="7" idx="3"/>
              <a:endCxn id="8" idx="1"/>
            </p:cNvCxnSpPr>
            <p:nvPr/>
          </p:nvCxnSpPr>
          <p:spPr>
            <a:xfrm>
              <a:off x="1974973" y="3616606"/>
              <a:ext cx="1427827"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Ευθεία γραμμή σύνδεσης 21"/>
            <p:cNvCxnSpPr>
              <a:stCxn id="8" idx="2"/>
            </p:cNvCxnSpPr>
            <p:nvPr/>
          </p:nvCxnSpPr>
          <p:spPr>
            <a:xfrm flipH="1">
              <a:off x="4272557" y="3801272"/>
              <a:ext cx="1" cy="14316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p:cNvCxnSpPr/>
            <p:nvPr/>
          </p:nvCxnSpPr>
          <p:spPr>
            <a:xfrm>
              <a:off x="2688886" y="5229200"/>
              <a:ext cx="31072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Ευθύγραμμο βέλος σύνδεσης 25"/>
            <p:cNvCxnSpPr/>
            <p:nvPr/>
          </p:nvCxnSpPr>
          <p:spPr>
            <a:xfrm>
              <a:off x="2688886" y="5229200"/>
              <a:ext cx="0" cy="47269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Ευθύγραμμο βέλος σύνδεσης 27"/>
            <p:cNvCxnSpPr/>
            <p:nvPr/>
          </p:nvCxnSpPr>
          <p:spPr>
            <a:xfrm>
              <a:off x="5796136" y="5232903"/>
              <a:ext cx="0" cy="47269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Ευθύγραμμο βέλος σύνδεσης 34"/>
            <p:cNvCxnSpPr>
              <a:stCxn id="15" idx="1"/>
              <a:endCxn id="13" idx="3"/>
            </p:cNvCxnSpPr>
            <p:nvPr/>
          </p:nvCxnSpPr>
          <p:spPr>
            <a:xfrm flipH="1">
              <a:off x="5902223" y="4894421"/>
              <a:ext cx="53805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Ευθύγραμμο βέλος σύνδεσης 36"/>
            <p:cNvCxnSpPr>
              <a:stCxn id="11" idx="1"/>
            </p:cNvCxnSpPr>
            <p:nvPr/>
          </p:nvCxnSpPr>
          <p:spPr>
            <a:xfrm flipH="1">
              <a:off x="4320893" y="4363220"/>
              <a:ext cx="53913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493516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ω</a:t>
            </a:r>
            <a:r>
              <a:rPr lang="el-GR" dirty="0" smtClean="0"/>
              <a:t>-3, ω-6 λιπαρά οξέα </a:t>
            </a:r>
            <a:r>
              <a:rPr lang="el-GR" sz="3000" b="0" dirty="0" smtClean="0"/>
              <a:t>1/4</a:t>
            </a:r>
            <a:endParaRPr lang="el-GR" sz="3000" b="0" dirty="0"/>
          </a:p>
        </p:txBody>
      </p:sp>
      <p:sp>
        <p:nvSpPr>
          <p:cNvPr id="3" name="Θέση περιεχομένου 2"/>
          <p:cNvSpPr>
            <a:spLocks noGrp="1"/>
          </p:cNvSpPr>
          <p:nvPr>
            <p:ph idx="1"/>
          </p:nvPr>
        </p:nvSpPr>
        <p:spPr/>
        <p:txBody>
          <a:bodyPr>
            <a:normAutofit/>
          </a:bodyPr>
          <a:lstStyle/>
          <a:p>
            <a:pPr>
              <a:lnSpc>
                <a:spcPct val="112000"/>
              </a:lnSpc>
            </a:pPr>
            <a:r>
              <a:rPr lang="el-GR" sz="2200" dirty="0"/>
              <a:t>Ένας ευρύτατα χρησιμοποιούμενος τρόπος διάκρισης των ακόρεστων (κυρίως των πολυακόρεστων) λιπαρών οξέων βασίζεται στη θέση του πρώτου διπλού δεσμού ξεκινώντας από το πιο απόμακρο άτομο άνθρακα (άνθρακα της μεθυλομάδας, CH</a:t>
            </a:r>
            <a:r>
              <a:rPr lang="el-GR" sz="2200" baseline="-25000" dirty="0"/>
              <a:t>3</a:t>
            </a:r>
            <a:r>
              <a:rPr lang="el-GR" sz="2200" dirty="0"/>
              <a:t>-) σε σχέση με την καρβοξυλική ομάδα. Ο άνθρακας αυτός ονομάζεται "ωμέγα" (ω-άνθρακας</a:t>
            </a:r>
            <a:r>
              <a:rPr lang="el-GR" sz="2200" dirty="0" smtClean="0"/>
              <a:t>).</a:t>
            </a:r>
          </a:p>
          <a:p>
            <a:pPr>
              <a:lnSpc>
                <a:spcPct val="112000"/>
              </a:lnSpc>
            </a:pPr>
            <a:r>
              <a:rPr lang="el-GR" sz="2200" dirty="0" smtClean="0"/>
              <a:t>Έτσι </a:t>
            </a:r>
            <a:r>
              <a:rPr lang="el-GR" sz="2200" dirty="0"/>
              <a:t>ως</a:t>
            </a:r>
            <a:r>
              <a:rPr lang="el-GR" sz="2200" b="1" dirty="0"/>
              <a:t> ω-3 </a:t>
            </a:r>
            <a:r>
              <a:rPr lang="el-GR" sz="2200" dirty="0"/>
              <a:t>και </a:t>
            </a:r>
            <a:r>
              <a:rPr lang="el-GR" sz="2200" b="1" dirty="0"/>
              <a:t>ω-6 </a:t>
            </a:r>
            <a:r>
              <a:rPr lang="el-GR" sz="2200" dirty="0"/>
              <a:t>χαρακτηρίζονται τα ακόρεστα λιπαρά οξέα των οποίων ο πρώτος διπλός δεσμός βρίσκεται στο 3ο και το 6ο άτομο άνθρακα ξεκινώντας την αρίθμηση από τον ωμέγα-άνθρακα (δηλ. το τελευταίο άτομο άνθρακα με βάση την κανονική αρίθμηση).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14926108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ω-3, ω-6 λιπαρά οξέα </a:t>
            </a:r>
            <a:r>
              <a:rPr lang="el-GR" sz="3000" b="0" dirty="0" smtClean="0">
                <a:solidFill>
                  <a:prstClr val="black"/>
                </a:solidFill>
              </a:rPr>
              <a:t>2/4</a:t>
            </a:r>
            <a:endParaRPr lang="el-GR" dirty="0"/>
          </a:p>
        </p:txBody>
      </p:sp>
      <p:sp>
        <p:nvSpPr>
          <p:cNvPr id="3" name="Θέση περιεχομένου 2"/>
          <p:cNvSpPr>
            <a:spLocks noGrp="1"/>
          </p:cNvSpPr>
          <p:nvPr>
            <p:ph idx="1"/>
          </p:nvPr>
        </p:nvSpPr>
        <p:spPr>
          <a:xfrm>
            <a:off x="611560" y="1268760"/>
            <a:ext cx="8352928" cy="5256584"/>
          </a:xfrm>
        </p:spPr>
        <p:txBody>
          <a:bodyPr>
            <a:normAutofit/>
          </a:bodyPr>
          <a:lstStyle/>
          <a:p>
            <a:pPr>
              <a:lnSpc>
                <a:spcPct val="114000"/>
              </a:lnSpc>
            </a:pPr>
            <a:r>
              <a:rPr lang="el-GR" sz="2200" dirty="0"/>
              <a:t>Τα σημαντικότερα </a:t>
            </a:r>
            <a:r>
              <a:rPr lang="el-GR" sz="2200" b="1" dirty="0"/>
              <a:t>ωμέγα-3</a:t>
            </a:r>
            <a:r>
              <a:rPr lang="el-GR" sz="2200" dirty="0"/>
              <a:t> λιπαρά οξέα είναι: το α-λινολενικό οξύ (9,12,15-δεκαοκτα-τρι-εν-οϊκό οξύ, α-</a:t>
            </a:r>
            <a:r>
              <a:rPr lang="en-US" sz="2200" dirty="0"/>
              <a:t>linolenic acid</a:t>
            </a:r>
            <a:r>
              <a:rPr lang="el-GR" sz="2200" dirty="0"/>
              <a:t>, </a:t>
            </a:r>
            <a:r>
              <a:rPr lang="en-US" sz="2200" dirty="0"/>
              <a:t>ALA</a:t>
            </a:r>
            <a:r>
              <a:rPr lang="el-GR" sz="2200" dirty="0"/>
              <a:t>), το 5,8,11,14,17-εικοσα-πεντα-εν-οϊκό οξύ (</a:t>
            </a:r>
            <a:r>
              <a:rPr lang="en-US" sz="2200" dirty="0"/>
              <a:t>eicosapentaenoic acid</a:t>
            </a:r>
            <a:r>
              <a:rPr lang="el-GR" sz="2200" dirty="0"/>
              <a:t>, </a:t>
            </a:r>
            <a:r>
              <a:rPr lang="en-US" sz="2200" dirty="0"/>
              <a:t>EPA</a:t>
            </a:r>
            <a:r>
              <a:rPr lang="el-GR" sz="2200" dirty="0"/>
              <a:t>), το 4,7,10,13,16,19-εικοσιδυα-εξα-εν-οϊκό οξύ (</a:t>
            </a:r>
            <a:r>
              <a:rPr lang="en-US" sz="2200" dirty="0"/>
              <a:t>docosahexaenoic acid</a:t>
            </a:r>
            <a:r>
              <a:rPr lang="el-GR" sz="2200" dirty="0"/>
              <a:t>, </a:t>
            </a:r>
            <a:r>
              <a:rPr lang="en-US" sz="2200" dirty="0"/>
              <a:t>DHA</a:t>
            </a:r>
            <a:r>
              <a:rPr lang="el-GR" sz="2200" dirty="0" smtClean="0"/>
              <a:t>).</a:t>
            </a:r>
          </a:p>
          <a:p>
            <a:pPr>
              <a:lnSpc>
                <a:spcPct val="114000"/>
              </a:lnSpc>
            </a:pPr>
            <a:r>
              <a:rPr lang="el-GR" sz="2200" dirty="0" smtClean="0"/>
              <a:t>Τα </a:t>
            </a:r>
            <a:r>
              <a:rPr lang="el-GR" sz="2200" b="1" dirty="0"/>
              <a:t>ωμέγα-6</a:t>
            </a:r>
            <a:r>
              <a:rPr lang="el-GR" sz="2200" dirty="0"/>
              <a:t> λιπαρά οξέα βρίσκονται (με εξαιρέσεις) σε φυτικά έλαια από τα οποία προσλαμβάνονται σε ικανοποιητικές ποσότητες (σε αντίθεση με τα ωμέγα-3). Αντιπροσωπευτικά ω-6 λιπαρό οξέα είναι το λινελαϊκό (8,12-δεκαοκτα-δι-εν-οϊκό οξύ, </a:t>
            </a:r>
            <a:r>
              <a:rPr lang="en-US" sz="2200" dirty="0"/>
              <a:t>linoleic acid</a:t>
            </a:r>
            <a:r>
              <a:rPr lang="el-GR" sz="2200" dirty="0"/>
              <a:t>, </a:t>
            </a:r>
            <a:r>
              <a:rPr lang="en-US" sz="2200" dirty="0"/>
              <a:t>LA</a:t>
            </a:r>
            <a:r>
              <a:rPr lang="el-GR" sz="2200" dirty="0"/>
              <a:t>) και το αραχιδονικό οξυ (5,8,11,14-εικοσα-πεντα-εν-οϊκό οξύ, </a:t>
            </a:r>
            <a:r>
              <a:rPr lang="en-US" sz="2200" dirty="0"/>
              <a:t>arachidonic acid</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26447287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ω-3, ω-6 λιπαρά οξέα </a:t>
            </a:r>
            <a:r>
              <a:rPr lang="el-GR" sz="3000" b="0" dirty="0" smtClean="0">
                <a:solidFill>
                  <a:prstClr val="black"/>
                </a:solidFill>
              </a:rPr>
              <a:t>3/4</a:t>
            </a:r>
            <a:endParaRPr lang="el-GR" dirty="0"/>
          </a:p>
        </p:txBody>
      </p:sp>
      <p:sp>
        <p:nvSpPr>
          <p:cNvPr id="3" name="Θέση περιεχομένου 2"/>
          <p:cNvSpPr>
            <a:spLocks noGrp="1"/>
          </p:cNvSpPr>
          <p:nvPr>
            <p:ph idx="1"/>
          </p:nvPr>
        </p:nvSpPr>
        <p:spPr/>
        <p:txBody>
          <a:bodyPr>
            <a:normAutofit/>
          </a:bodyPr>
          <a:lstStyle/>
          <a:p>
            <a:pPr>
              <a:lnSpc>
                <a:spcPct val="114000"/>
              </a:lnSpc>
            </a:pPr>
            <a:r>
              <a:rPr lang="el-GR" sz="2200" dirty="0"/>
              <a:t>Έχουν πραγματοποιηθεί και μελέτες σχετικά με την επίδραση στην υγεία της αναλογίας (ω-6):(ω-3) στη διατροφή. Οι μελέτες αυτές έδειξαν ότι υψηλή αναλογία (ω-6):(ω-3) μπορεί να έχει επιβαρυντικές επιπτώσεις στο καρδιοαγγειακό σύστημα. 'Εχει εκτιμηθεί ότι η μέση αναλογία (με βάση τις διατροφικές συνήθειες των κατοίκων των ΗΠΑ) είναι 10:1 έως 30:1, ενώ ιδανικά θα έπρεπε να βρίσκεται στην περιοχή 1:1 έως 4:1. Πρέπει να σημειωθεί ότι η πρόσληψη ω-3 λιπαρών οξέων από τα μαγειρικά έλαια είναι περιορισμένη λόγω της ευαισθησίας αυτών των λιπαρών οξέων στη θέρμανση</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11275168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ω-3, ω-6 λιπαρά οξέα </a:t>
            </a:r>
            <a:r>
              <a:rPr lang="el-GR" sz="3000" b="0" dirty="0" smtClean="0">
                <a:solidFill>
                  <a:prstClr val="black"/>
                </a:solidFill>
              </a:rPr>
              <a:t>4/4</a:t>
            </a:r>
            <a:endParaRPr lang="el-GR" dirty="0"/>
          </a:p>
        </p:txBody>
      </p:sp>
      <p:sp>
        <p:nvSpPr>
          <p:cNvPr id="3" name="Θέση περιεχομένου 2"/>
          <p:cNvSpPr>
            <a:spLocks noGrp="1"/>
          </p:cNvSpPr>
          <p:nvPr>
            <p:ph idx="1"/>
          </p:nvPr>
        </p:nvSpPr>
        <p:spPr/>
        <p:txBody>
          <a:bodyPr/>
          <a:lstStyle/>
          <a:p>
            <a:pPr>
              <a:lnSpc>
                <a:spcPct val="114000"/>
              </a:lnSpc>
            </a:pPr>
            <a:r>
              <a:rPr lang="el-GR" dirty="0"/>
              <a:t>Για τον λόγο αυτό συχνά συνιστώνται διατροφικά συμπληρώματα πλούσια σε ω-3 λιπαρά οξέα και τα οποία συχνά αναφέρονται και ως "</a:t>
            </a:r>
            <a:r>
              <a:rPr lang="el-GR" b="1" dirty="0"/>
              <a:t>καλά" ωμέγα οξέα</a:t>
            </a:r>
            <a:r>
              <a:rPr lang="el-GR" dirty="0"/>
              <a:t>, χωρίς αυτό να σημαίνει ότι τα ω-6 είναι </a:t>
            </a:r>
            <a:r>
              <a:rPr lang="el-GR" b="1" dirty="0"/>
              <a:t>"κακά" ωμέγα οξέα</a:t>
            </a:r>
            <a:r>
              <a:rPr lang="el-GR" dirty="0"/>
              <a:t>, αφού και οι δύο τύποι είναι απαραίτητοι. Απλά πρέπει να τηρείται μια περιοχή αναλογιών (ω-6):(ω-3) και η συνήθης διατροφή κατά κανόνα παρουσιάζει </a:t>
            </a:r>
            <a:r>
              <a:rPr lang="el-GR" b="1" dirty="0"/>
              <a:t>έλλειμμα σε ω-3</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16065526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Τριγλυκερίδια </a:t>
            </a:r>
            <a:r>
              <a:rPr lang="el-GR" sz="3000" b="0" dirty="0" smtClean="0"/>
              <a:t>1/2</a:t>
            </a:r>
            <a:r>
              <a:rPr lang="el-GR" dirty="0" smtClean="0"/>
              <a:t> </a:t>
            </a:r>
            <a:endParaRPr lang="el-GR" dirty="0"/>
          </a:p>
        </p:txBody>
      </p:sp>
      <p:sp>
        <p:nvSpPr>
          <p:cNvPr id="3" name="Θέση περιεχομένου 2"/>
          <p:cNvSpPr>
            <a:spLocks noGrp="1"/>
          </p:cNvSpPr>
          <p:nvPr>
            <p:ph idx="1"/>
          </p:nvPr>
        </p:nvSpPr>
        <p:spPr>
          <a:xfrm>
            <a:off x="611560" y="1268760"/>
            <a:ext cx="8136904" cy="5328592"/>
          </a:xfrm>
        </p:spPr>
        <p:txBody>
          <a:bodyPr>
            <a:normAutofit/>
          </a:bodyPr>
          <a:lstStyle/>
          <a:p>
            <a:pPr>
              <a:lnSpc>
                <a:spcPct val="114000"/>
              </a:lnSpc>
            </a:pPr>
            <a:r>
              <a:rPr lang="el-GR" sz="2200" dirty="0"/>
              <a:t>Με τον όρο </a:t>
            </a:r>
            <a:r>
              <a:rPr lang="el-GR" sz="2200" b="1" dirty="0"/>
              <a:t>τριγλυκερίδια</a:t>
            </a:r>
            <a:r>
              <a:rPr lang="el-GR" sz="2200" dirty="0" smtClean="0"/>
              <a:t>, περιγράφονται  </a:t>
            </a:r>
            <a:r>
              <a:rPr lang="el-GR" sz="2200" dirty="0"/>
              <a:t>παραδοσιακά οι τριεστέρες της γλυκερόλης με λιπαρά οξέα. Η συστηματική ονομασία των τριγλυκεριδίων είναι </a:t>
            </a:r>
            <a:r>
              <a:rPr lang="el-GR" sz="2200" b="1" dirty="0"/>
              <a:t>τριακυλγλυκερόλες</a:t>
            </a:r>
            <a:r>
              <a:rPr lang="el-GR" sz="2200" dirty="0"/>
              <a:t>. Τα τριγλυκερίδια είναι η πλέον διαδεδομένη μορφή εστέρων της γλυκερόλης.  Ο εστερικός δεσμός γίνεται με την απόσπαση μορίου νερού που παράγεται από το υδροξύλιο του καρβοξυλίου του λιπαρού οξέος και από το υδρογόνο ενός υδροξυλίου της γλυκερόλης. Λύεται κατά την αντίστροφη αντίδραση, με υδρόλυση που καταλύεται με ένζυμα ή πραγματοποιείται με αραιά οξέα</a:t>
            </a:r>
            <a:r>
              <a:rPr lang="el-GR" sz="2200" dirty="0" smtClean="0"/>
              <a:t>. Τα </a:t>
            </a:r>
            <a:r>
              <a:rPr lang="el-GR" sz="2200" dirty="0"/>
              <a:t>τριγλυκερίδια είναι η μορφή υπό την οποία γίνεται η </a:t>
            </a:r>
            <a:r>
              <a:rPr lang="el-GR" sz="2200" b="1" dirty="0"/>
              <a:t>αποταμίευση των λιπιδίων</a:t>
            </a:r>
            <a:r>
              <a:rPr lang="el-GR" sz="2200" dirty="0"/>
              <a:t> στους φυτικούς και ζωικούς ιστούς.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35245264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Τριγλυκερίδια </a:t>
            </a:r>
            <a:r>
              <a:rPr lang="el-GR" sz="3000" b="0" dirty="0" smtClean="0">
                <a:solidFill>
                  <a:prstClr val="black"/>
                </a:solidFill>
              </a:rPr>
              <a:t>2/2</a:t>
            </a:r>
            <a:r>
              <a:rPr lang="el-GR" dirty="0" smtClean="0">
                <a:solidFill>
                  <a:prstClr val="black"/>
                </a:solidFill>
              </a:rPr>
              <a:t> </a:t>
            </a:r>
            <a:endParaRPr lang="el-GR" dirty="0"/>
          </a:p>
        </p:txBody>
      </p:sp>
      <p:sp>
        <p:nvSpPr>
          <p:cNvPr id="3" name="Θέση περιεχομένου 2"/>
          <p:cNvSpPr>
            <a:spLocks noGrp="1"/>
          </p:cNvSpPr>
          <p:nvPr>
            <p:ph idx="1"/>
          </p:nvPr>
        </p:nvSpPr>
        <p:spPr>
          <a:xfrm>
            <a:off x="626853" y="1340768"/>
            <a:ext cx="8352928" cy="1224136"/>
          </a:xfrm>
        </p:spPr>
        <p:txBody>
          <a:bodyPr/>
          <a:lstStyle/>
          <a:p>
            <a:r>
              <a:rPr lang="el-GR" dirty="0" smtClean="0"/>
              <a:t>Παράδειγμα τριγλυκεριδίου (</a:t>
            </a:r>
            <a:r>
              <a:rPr lang="el-GR" dirty="0"/>
              <a:t>εστεροποιημένη γλυκερόλη από 3 λιπαρά οξέα, παλμιτικού, </a:t>
            </a:r>
            <a:r>
              <a:rPr lang="el-GR" dirty="0" smtClean="0"/>
              <a:t>ελαϊκού</a:t>
            </a:r>
            <a:r>
              <a:rPr lang="el-GR" dirty="0"/>
              <a:t>, </a:t>
            </a:r>
            <a:r>
              <a:rPr lang="el-GR" dirty="0" smtClean="0"/>
              <a:t>α-λινελαϊκού.</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
        <p:nvSpPr>
          <p:cNvPr id="5" name="Ορθογώνιο 4"/>
          <p:cNvSpPr/>
          <p:nvPr/>
        </p:nvSpPr>
        <p:spPr>
          <a:xfrm>
            <a:off x="806873" y="5406315"/>
            <a:ext cx="7992888" cy="830997"/>
          </a:xfrm>
          <a:prstGeom prst="rect">
            <a:avLst/>
          </a:prstGeom>
          <a:ln w="19050">
            <a:solidFill>
              <a:schemeClr val="bg2">
                <a:lumMod val="75000"/>
              </a:schemeClr>
            </a:solidFill>
            <a:prstDash val="sysDash"/>
          </a:ln>
        </p:spPr>
        <p:txBody>
          <a:bodyPr wrap="square">
            <a:spAutoFit/>
          </a:bodyPr>
          <a:lstStyle/>
          <a:p>
            <a:pPr marL="342900" indent="-342900">
              <a:buFont typeface="Wingdings" panose="05000000000000000000" pitchFamily="2" charset="2"/>
              <a:buChar char="ü"/>
            </a:pPr>
            <a:r>
              <a:rPr lang="el-GR" sz="2400" dirty="0">
                <a:latin typeface="+mn-lt"/>
              </a:rPr>
              <a:t>Τα τριγλυκερίδια είναι τα κύρια συστατικά των χυλομικρών και της πολύ χαμηλής πυκνότητας </a:t>
            </a:r>
            <a:r>
              <a:rPr lang="el-GR" sz="2400" dirty="0" smtClean="0">
                <a:latin typeface="+mn-lt"/>
              </a:rPr>
              <a:t>λιποπρωτεïνών </a:t>
            </a:r>
            <a:r>
              <a:rPr lang="el-GR" sz="2400" dirty="0">
                <a:latin typeface="+mn-lt"/>
              </a:rPr>
              <a:t>(VLDL).</a:t>
            </a:r>
          </a:p>
        </p:txBody>
      </p:sp>
      <p:pic>
        <p:nvPicPr>
          <p:cNvPr id="7170" name="Picture 2" descr="Fat triglyceride shorthand formul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343" b="14119"/>
          <a:stretch/>
        </p:blipFill>
        <p:spPr bwMode="auto">
          <a:xfrm>
            <a:off x="1331640" y="2219417"/>
            <a:ext cx="7160115" cy="25834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1"/>
          <p:cNvSpPr/>
          <p:nvPr/>
        </p:nvSpPr>
        <p:spPr>
          <a:xfrm>
            <a:off x="3407237" y="4829704"/>
            <a:ext cx="3008919"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3"/>
              </a:rPr>
              <a:t>Fat triglyceride shorthand </a:t>
            </a:r>
            <a:r>
              <a:rPr lang="en-US" sz="1200" dirty="0" smtClean="0">
                <a:latin typeface="+mn-lt"/>
                <a:hlinkClick r:id="rId3"/>
              </a:rPr>
              <a:t>formula</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err="1">
                <a:latin typeface="+mn-lt"/>
                <a:hlinkClick r:id="rId4" tooltip="User:Pharandesign (page does not exist)"/>
              </a:rPr>
              <a:t>Pharandesign</a:t>
            </a:r>
            <a:r>
              <a:rPr lang="el-GR" sz="1200" dirty="0" smtClean="0">
                <a:latin typeface="+mn-lt"/>
              </a:rPr>
              <a:t> </a:t>
            </a:r>
            <a:r>
              <a:rPr lang="el-GR" sz="1200" dirty="0" smtClean="0">
                <a:solidFill>
                  <a:schemeClr val="tx1">
                    <a:lumMod val="75000"/>
                    <a:lumOff val="25000"/>
                  </a:schemeClr>
                </a:solidFill>
                <a:latin typeface="+mn-lt"/>
              </a:rPr>
              <a:t>, διαθέσιμο ως κοινό κτήμα</a:t>
            </a:r>
            <a:endParaRPr lang="en-US" sz="1200" dirty="0">
              <a:latin typeface="+mn-lt"/>
            </a:endParaRPr>
          </a:p>
        </p:txBody>
      </p:sp>
    </p:spTree>
    <p:extLst>
      <p:ext uri="{BB962C8B-B14F-4D97-AF65-F5344CB8AC3E}">
        <p14:creationId xmlns:p14="http://schemas.microsoft.com/office/powerpoint/2010/main" val="39395291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Φωσφογλυκερίδια </a:t>
            </a:r>
            <a:r>
              <a:rPr lang="el-GR" sz="3000" b="0" dirty="0" smtClean="0"/>
              <a:t>1/4</a:t>
            </a:r>
            <a:endParaRPr lang="el-GR" sz="3000" b="0" dirty="0"/>
          </a:p>
        </p:txBody>
      </p:sp>
      <p:sp>
        <p:nvSpPr>
          <p:cNvPr id="3" name="Θέση περιεχομένου 2"/>
          <p:cNvSpPr>
            <a:spLocks noGrp="1"/>
          </p:cNvSpPr>
          <p:nvPr>
            <p:ph idx="1"/>
          </p:nvPr>
        </p:nvSpPr>
        <p:spPr>
          <a:xfrm>
            <a:off x="611560" y="1268760"/>
            <a:ext cx="8352928" cy="2592288"/>
          </a:xfrm>
        </p:spPr>
        <p:txBody>
          <a:bodyPr/>
          <a:lstStyle/>
          <a:p>
            <a:pPr>
              <a:lnSpc>
                <a:spcPct val="114000"/>
              </a:lnSpc>
            </a:pPr>
            <a:r>
              <a:rPr lang="el-GR" dirty="0"/>
              <a:t>Περιέχουν την  ομάδα του φωσφορικού εστέρα της γλυκερόλης στη θέση 3. Τα ΟΗ των θέσεων 1,2 είναι εστεροποιημένα με λιπαρά οξέα, ενώ το ΟΗ του </a:t>
            </a:r>
            <a:r>
              <a:rPr lang="el-GR" dirty="0" smtClean="0"/>
              <a:t>φωσφορικού </a:t>
            </a:r>
            <a:r>
              <a:rPr lang="el-GR" dirty="0"/>
              <a:t>οξέος είναι εστεροποιημένο με μια </a:t>
            </a:r>
            <a:r>
              <a:rPr lang="el-GR" b="1" dirty="0"/>
              <a:t>ένωση Χ</a:t>
            </a:r>
            <a:r>
              <a:rPr lang="el-GR" dirty="0"/>
              <a:t>, που δεν έχει </a:t>
            </a:r>
            <a:r>
              <a:rPr lang="el-GR" dirty="0" smtClean="0"/>
              <a:t>αλκοολομάδα</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pic>
        <p:nvPicPr>
          <p:cNvPr id="8194" name="Picture 2" descr="Phospholipi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3429000"/>
            <a:ext cx="3694261" cy="224203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1"/>
          <p:cNvSpPr/>
          <p:nvPr/>
        </p:nvSpPr>
        <p:spPr>
          <a:xfrm>
            <a:off x="3856528" y="5805263"/>
            <a:ext cx="2244883"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latin typeface="+mn-lt"/>
                <a:hlinkClick r:id="rId3"/>
              </a:rPr>
              <a:t>Phospholipid</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a:latin typeface="+mn-lt"/>
                <a:hlinkClick r:id="rId4" tooltip="User:Lennert B"/>
              </a:rPr>
              <a:t>Lennert B</a:t>
            </a:r>
            <a:r>
              <a:rPr lang="el-GR" sz="1200" dirty="0" smtClean="0">
                <a:latin typeface="+mn-lt"/>
              </a:rPr>
              <a:t> </a:t>
            </a:r>
            <a:r>
              <a:rPr lang="el-GR" sz="1200" dirty="0" smtClean="0">
                <a:solidFill>
                  <a:schemeClr val="tx1">
                    <a:lumMod val="75000"/>
                    <a:lumOff val="25000"/>
                  </a:schemeClr>
                </a:solidFill>
                <a:latin typeface="+mn-lt"/>
              </a:rPr>
              <a:t>, διαθέσιμο ως κοινό κτήμα</a:t>
            </a:r>
            <a:endParaRPr lang="en-US" sz="1200" dirty="0">
              <a:latin typeface="+mn-lt"/>
            </a:endParaRPr>
          </a:p>
        </p:txBody>
      </p:sp>
    </p:spTree>
    <p:extLst>
      <p:ext uri="{BB962C8B-B14F-4D97-AF65-F5344CB8AC3E}">
        <p14:creationId xmlns:p14="http://schemas.microsoft.com/office/powerpoint/2010/main" val="40493366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Φωσφογλυκερίδια </a:t>
            </a:r>
            <a:r>
              <a:rPr lang="el-GR" sz="3000" b="0" dirty="0" smtClean="0">
                <a:solidFill>
                  <a:prstClr val="black"/>
                </a:solidFill>
              </a:rPr>
              <a:t>2/4</a:t>
            </a:r>
            <a:endParaRPr lang="el-GR" dirty="0"/>
          </a:p>
        </p:txBody>
      </p:sp>
      <p:sp>
        <p:nvSpPr>
          <p:cNvPr id="3" name="Θέση περιεχομένου 2"/>
          <p:cNvSpPr>
            <a:spLocks noGrp="1"/>
          </p:cNvSpPr>
          <p:nvPr>
            <p:ph idx="1"/>
          </p:nvPr>
        </p:nvSpPr>
        <p:spPr>
          <a:xfrm>
            <a:off x="611560" y="1268760"/>
            <a:ext cx="8352928" cy="5400600"/>
          </a:xfrm>
        </p:spPr>
        <p:txBody>
          <a:bodyPr>
            <a:normAutofit/>
          </a:bodyPr>
          <a:lstStyle/>
          <a:p>
            <a:pPr>
              <a:lnSpc>
                <a:spcPct val="132000"/>
              </a:lnSpc>
              <a:spcBef>
                <a:spcPts val="2400"/>
              </a:spcBef>
            </a:pPr>
            <a:r>
              <a:rPr lang="el-GR" sz="2200" dirty="0"/>
              <a:t>Τέτοιες ενώσεις που συνδέονται με φωσφογλυκερίδια είναι:</a:t>
            </a:r>
          </a:p>
          <a:p>
            <a:pPr lvl="1">
              <a:lnSpc>
                <a:spcPct val="132000"/>
              </a:lnSpc>
              <a:spcBef>
                <a:spcPts val="2400"/>
              </a:spcBef>
            </a:pPr>
            <a:r>
              <a:rPr lang="en-US" sz="2200" dirty="0"/>
              <a:t>OH</a:t>
            </a:r>
            <a:r>
              <a:rPr lang="el-GR" sz="2200" dirty="0"/>
              <a:t> – </a:t>
            </a:r>
            <a:r>
              <a:rPr lang="en-US" sz="2200" dirty="0"/>
              <a:t>CH</a:t>
            </a:r>
            <a:r>
              <a:rPr lang="el-GR" sz="2200" baseline="-25000" dirty="0"/>
              <a:t>2</a:t>
            </a:r>
            <a:r>
              <a:rPr lang="el-GR" sz="2200" dirty="0"/>
              <a:t> – </a:t>
            </a:r>
            <a:r>
              <a:rPr lang="en-US" sz="2200" dirty="0"/>
              <a:t>CH</a:t>
            </a:r>
            <a:r>
              <a:rPr lang="el-GR" sz="2200" baseline="-25000" dirty="0"/>
              <a:t>2</a:t>
            </a:r>
            <a:r>
              <a:rPr lang="el-GR" sz="2200" dirty="0"/>
              <a:t> – </a:t>
            </a:r>
            <a:r>
              <a:rPr lang="en-US" sz="2200" dirty="0"/>
              <a:t>NH</a:t>
            </a:r>
            <a:r>
              <a:rPr lang="el-GR" sz="2200" baseline="-25000" dirty="0"/>
              <a:t>2</a:t>
            </a:r>
            <a:r>
              <a:rPr lang="el-GR" sz="2200" dirty="0"/>
              <a:t>  </a:t>
            </a:r>
            <a:r>
              <a:rPr lang="el-GR" sz="2200" dirty="0" smtClean="0"/>
              <a:t>Αιθανολαμίνη </a:t>
            </a:r>
            <a:r>
              <a:rPr lang="el-GR" sz="2200" dirty="0">
                <a:sym typeface="Symbol"/>
              </a:rPr>
              <a:t></a:t>
            </a:r>
            <a:r>
              <a:rPr lang="el-GR" sz="2200" dirty="0"/>
              <a:t> </a:t>
            </a:r>
            <a:r>
              <a:rPr lang="el-GR" sz="2200" dirty="0" smtClean="0"/>
              <a:t>φωσφατιδυλο-αιθανολαμίνη</a:t>
            </a:r>
          </a:p>
          <a:p>
            <a:pPr lvl="1">
              <a:lnSpc>
                <a:spcPct val="132000"/>
              </a:lnSpc>
              <a:spcBef>
                <a:spcPts val="2400"/>
              </a:spcBef>
            </a:pPr>
            <a:r>
              <a:rPr lang="el-GR" sz="2200" dirty="0" smtClean="0"/>
              <a:t>χολίνη </a:t>
            </a:r>
            <a:r>
              <a:rPr lang="el-GR" sz="2200" dirty="0">
                <a:sym typeface="Wingdings" panose="05000000000000000000" pitchFamily="2" charset="2"/>
              </a:rPr>
              <a:t> </a:t>
            </a:r>
            <a:r>
              <a:rPr lang="el-GR" sz="2200" dirty="0" smtClean="0"/>
              <a:t>φωσφατιδυλο-χολίνη</a:t>
            </a:r>
            <a:endParaRPr lang="el-GR" sz="2200" dirty="0"/>
          </a:p>
          <a:p>
            <a:pPr lvl="1">
              <a:lnSpc>
                <a:spcPct val="132000"/>
              </a:lnSpc>
              <a:spcBef>
                <a:spcPts val="2400"/>
              </a:spcBef>
            </a:pPr>
            <a:r>
              <a:rPr lang="el-GR" sz="2200" dirty="0" smtClean="0"/>
              <a:t>Σερίνη </a:t>
            </a:r>
            <a:r>
              <a:rPr lang="el-GR" sz="2200" dirty="0">
                <a:sym typeface="Symbol"/>
              </a:rPr>
              <a:t></a:t>
            </a:r>
            <a:r>
              <a:rPr lang="el-GR" sz="2200" dirty="0"/>
              <a:t> </a:t>
            </a:r>
            <a:r>
              <a:rPr lang="el-GR" sz="2200" dirty="0" smtClean="0"/>
              <a:t>φωσφατιδυλο-σερίνη</a:t>
            </a:r>
            <a:endParaRPr lang="el-GR" sz="2200" dirty="0"/>
          </a:p>
          <a:p>
            <a:pPr lvl="1">
              <a:lnSpc>
                <a:spcPct val="132000"/>
              </a:lnSpc>
              <a:spcBef>
                <a:spcPts val="2400"/>
              </a:spcBef>
            </a:pPr>
            <a:r>
              <a:rPr lang="el-GR" sz="2200" dirty="0"/>
              <a:t>Ινοσιτόλη </a:t>
            </a:r>
            <a:r>
              <a:rPr lang="el-GR" sz="2200" dirty="0">
                <a:sym typeface="Symbol"/>
              </a:rPr>
              <a:t></a:t>
            </a:r>
            <a:r>
              <a:rPr lang="el-GR" sz="2200" dirty="0"/>
              <a:t> </a:t>
            </a:r>
            <a:r>
              <a:rPr lang="el-GR" sz="2200" dirty="0" smtClean="0"/>
              <a:t>φωσφατιδυλο-ινοσιτόλη</a:t>
            </a:r>
            <a:endParaRPr lang="el-GR" sz="2200" dirty="0"/>
          </a:p>
          <a:p>
            <a:pPr lvl="1">
              <a:lnSpc>
                <a:spcPct val="132000"/>
              </a:lnSpc>
              <a:spcBef>
                <a:spcPts val="2400"/>
              </a:spcBef>
            </a:pPr>
            <a:r>
              <a:rPr lang="el-GR" sz="2200" dirty="0"/>
              <a:t>Γλυκερόλη </a:t>
            </a:r>
            <a:r>
              <a:rPr lang="el-GR" sz="2200" dirty="0">
                <a:sym typeface="Symbol"/>
              </a:rPr>
              <a:t></a:t>
            </a:r>
            <a:r>
              <a:rPr lang="el-GR" sz="2200" dirty="0"/>
              <a:t> </a:t>
            </a:r>
            <a:r>
              <a:rPr lang="el-GR" sz="2200" dirty="0" smtClean="0"/>
              <a:t>φωσφατιδυλο-γλυκερόλη</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3286" y="3068960"/>
            <a:ext cx="3377630" cy="86467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6302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Φωσφογλυκερίδια </a:t>
            </a:r>
            <a:r>
              <a:rPr lang="el-GR" sz="3000" b="0" dirty="0" smtClean="0">
                <a:solidFill>
                  <a:prstClr val="black"/>
                </a:solidFill>
              </a:rPr>
              <a:t>3/4</a:t>
            </a:r>
            <a:endParaRPr lang="el-GR" dirty="0"/>
          </a:p>
        </p:txBody>
      </p:sp>
      <p:sp>
        <p:nvSpPr>
          <p:cNvPr id="3" name="Θέση περιεχομένου 2"/>
          <p:cNvSpPr>
            <a:spLocks noGrp="1"/>
          </p:cNvSpPr>
          <p:nvPr>
            <p:ph idx="1"/>
          </p:nvPr>
        </p:nvSpPr>
        <p:spPr/>
        <p:txBody>
          <a:bodyPr>
            <a:normAutofit/>
          </a:bodyPr>
          <a:lstStyle/>
          <a:p>
            <a:pPr>
              <a:lnSpc>
                <a:spcPct val="114000"/>
              </a:lnSpc>
            </a:pPr>
            <a:r>
              <a:rPr lang="el-GR" sz="2200" dirty="0"/>
              <a:t>Τα συνηθέστερα</a:t>
            </a:r>
            <a:r>
              <a:rPr lang="el-GR" sz="2200" i="1" dirty="0"/>
              <a:t> </a:t>
            </a:r>
            <a:r>
              <a:rPr lang="el-GR" sz="2200" dirty="0"/>
              <a:t>φωσφογλυκερίδια στον οργανισμό είναι οι φωσφατιδυλο-αιθανολαμίνες (</a:t>
            </a:r>
            <a:r>
              <a:rPr lang="el-GR" sz="2200" b="1" dirty="0"/>
              <a:t>κεφαλίνες</a:t>
            </a:r>
            <a:r>
              <a:rPr lang="el-GR" sz="2200" dirty="0"/>
              <a:t>) και οι φωσφατιδυλο-χολίνες (</a:t>
            </a:r>
            <a:r>
              <a:rPr lang="el-GR" sz="2200" b="1" dirty="0"/>
              <a:t>λεκιθίνες</a:t>
            </a:r>
            <a:r>
              <a:rPr lang="el-GR" sz="2200" dirty="0"/>
              <a:t>).</a:t>
            </a:r>
          </a:p>
          <a:p>
            <a:pPr>
              <a:lnSpc>
                <a:spcPct val="114000"/>
              </a:lnSpc>
            </a:pPr>
            <a:r>
              <a:rPr lang="el-GR" sz="2200" dirty="0"/>
              <a:t>Οι λεκιθίνες είναι φωσφολιπίδια τα οποία είναι κατανεμημένα στο σώμα, στο πλάσμα και τις κυτταρικές μεμβράνες και κυρίως στο ήπαρ. Στις λεκιθίνες, το φωσφατιδικό οξύ έχει εστεροποιηθεί στη θέση του C3 με την αζωτούχο τεταρτοταγή βάση </a:t>
            </a:r>
            <a:r>
              <a:rPr lang="el-GR" sz="2200" b="1" dirty="0"/>
              <a:t>χολίνη</a:t>
            </a:r>
            <a:r>
              <a:rPr lang="el-GR" sz="2200" dirty="0"/>
              <a:t>.  Η χολίνη είναι μία σημαντική λιποτρόπος ένωση που δρα στο ήπαρ κατά της υπερβολικής φόρτισης του με λίπη και είναι επίσης συστατικό της </a:t>
            </a:r>
            <a:r>
              <a:rPr lang="el-GR" sz="2200" b="1" dirty="0"/>
              <a:t>ακετυλοχολίνης</a:t>
            </a:r>
            <a:r>
              <a:rPr lang="el-GR" sz="2200" dirty="0"/>
              <a:t>, ουσίας που συμβάλλει στη μεταβίβαση των νευρικών ώσεων.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39888045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Γενικά </a:t>
            </a:r>
            <a:r>
              <a:rPr lang="en-US" sz="3000" b="0" dirty="0" smtClean="0"/>
              <a:t>1/2</a:t>
            </a:r>
            <a:endParaRPr lang="el-GR" sz="3000" b="0" dirty="0"/>
          </a:p>
        </p:txBody>
      </p:sp>
      <p:sp>
        <p:nvSpPr>
          <p:cNvPr id="3" name="Θέση περιεχομένου 2"/>
          <p:cNvSpPr>
            <a:spLocks noGrp="1"/>
          </p:cNvSpPr>
          <p:nvPr>
            <p:ph idx="1"/>
          </p:nvPr>
        </p:nvSpPr>
        <p:spPr>
          <a:xfrm>
            <a:off x="611560" y="1484784"/>
            <a:ext cx="3932822" cy="4752528"/>
          </a:xfrm>
        </p:spPr>
        <p:txBody>
          <a:bodyPr>
            <a:normAutofit/>
          </a:bodyPr>
          <a:lstStyle/>
          <a:p>
            <a:pPr>
              <a:lnSpc>
                <a:spcPct val="114000"/>
              </a:lnSpc>
            </a:pPr>
            <a:r>
              <a:rPr lang="el-GR" sz="2200" dirty="0" smtClean="0"/>
              <a:t>Η </a:t>
            </a:r>
            <a:r>
              <a:rPr lang="el-GR" sz="2200" dirty="0"/>
              <a:t>γνώση της Βιοχημείας των λιπιδίων βοηθά στη κατανόηση πολλών σοβαρών μεταβολικών διαταραχών, όπως της παχυσαρκίας, του σακχαρώδη διαβήτη, της αθηροσκλήρυνσης και εν γένει των καρδιαγγειακών παθήσεων</a:t>
            </a:r>
            <a:r>
              <a:rPr lang="el-GR" sz="2200" dirty="0" smtClean="0"/>
              <a:t>.</a:t>
            </a:r>
            <a:endParaRPr lang="el-GR" sz="2200" dirty="0"/>
          </a:p>
        </p:txBody>
      </p:sp>
      <p:sp>
        <p:nvSpPr>
          <p:cNvPr id="4" name="Θέση αριθμού διαφάνειας 3"/>
          <p:cNvSpPr>
            <a:spLocks noGrp="1"/>
          </p:cNvSpPr>
          <p:nvPr>
            <p:ph type="sldNum" sz="quarter" idx="12"/>
          </p:nvPr>
        </p:nvSpPr>
        <p:spPr>
          <a:xfrm>
            <a:off x="7010398" y="6492875"/>
            <a:ext cx="2133600" cy="365125"/>
          </a:xfrm>
        </p:spPr>
        <p:txBody>
          <a:bodyPr/>
          <a:lstStyle/>
          <a:p>
            <a:pPr>
              <a:defRPr/>
            </a:pPr>
            <a:fld id="{7E55E3B3-0445-4CFC-BED8-763D4409E61F}" type="slidenum">
              <a:rPr lang="el-GR" smtClean="0"/>
              <a:pPr>
                <a:defRPr/>
              </a:pPr>
              <a:t>2</a:t>
            </a:fld>
            <a:endParaRPr lang="el-GR" dirty="0"/>
          </a:p>
        </p:txBody>
      </p:sp>
      <p:pic>
        <p:nvPicPr>
          <p:cNvPr id="1026" name="Picture 2" descr="Endo dysfunction Ather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0507" y="1268760"/>
            <a:ext cx="4783491" cy="525658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1"/>
          <p:cNvSpPr/>
          <p:nvPr/>
        </p:nvSpPr>
        <p:spPr>
          <a:xfrm>
            <a:off x="4103440" y="6513732"/>
            <a:ext cx="5040560"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3"/>
              </a:rPr>
              <a:t>Endo dysfunction </a:t>
            </a:r>
            <a:r>
              <a:rPr lang="en-US" sz="1200" dirty="0" smtClean="0">
                <a:latin typeface="+mn-lt"/>
                <a:hlinkClick r:id="rId3"/>
              </a:rPr>
              <a:t>Athero</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err="1" smtClean="0">
                <a:latin typeface="+mn-lt"/>
                <a:hlinkClick r:id="rId4" tooltip="User:Maderibeyza"/>
              </a:rPr>
              <a:t>Maderibeyza</a:t>
            </a:r>
            <a:r>
              <a:rPr lang="en-US" sz="1200" dirty="0" smtClean="0">
                <a:latin typeface="+mn-lt"/>
              </a:rPr>
              <a:t> </a:t>
            </a:r>
            <a:r>
              <a:rPr lang="el-GR" sz="1200" dirty="0" smtClean="0">
                <a:solidFill>
                  <a:schemeClr val="tx1">
                    <a:lumMod val="75000"/>
                    <a:lumOff val="25000"/>
                  </a:schemeClr>
                </a:solidFill>
                <a:latin typeface="+mn-lt"/>
              </a:rPr>
              <a:t>, διαθέσιμο με άδεια </a:t>
            </a:r>
            <a:r>
              <a:rPr lang="en-US" sz="1200" dirty="0">
                <a:latin typeface="+mn-lt"/>
                <a:hlinkClick r:id="rId5"/>
              </a:rPr>
              <a:t>CC BY-SA 3.0</a:t>
            </a:r>
            <a:endParaRPr lang="en-US" sz="1200" dirty="0">
              <a:latin typeface="+mn-lt"/>
            </a:endParaRPr>
          </a:p>
        </p:txBody>
      </p:sp>
    </p:spTree>
    <p:extLst>
      <p:ext uri="{BB962C8B-B14F-4D97-AF65-F5344CB8AC3E}">
        <p14:creationId xmlns:p14="http://schemas.microsoft.com/office/powerpoint/2010/main" val="18126615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Φωσφογλυκερίδια </a:t>
            </a:r>
            <a:r>
              <a:rPr lang="el-GR" sz="3000" b="0" dirty="0" smtClean="0">
                <a:solidFill>
                  <a:prstClr val="black"/>
                </a:solidFill>
              </a:rPr>
              <a:t>4/4</a:t>
            </a:r>
            <a:endParaRPr lang="el-GR" dirty="0"/>
          </a:p>
        </p:txBody>
      </p:sp>
      <p:sp>
        <p:nvSpPr>
          <p:cNvPr id="3" name="Θέση περιεχομένου 2"/>
          <p:cNvSpPr>
            <a:spLocks noGrp="1"/>
          </p:cNvSpPr>
          <p:nvPr>
            <p:ph idx="1"/>
          </p:nvPr>
        </p:nvSpPr>
        <p:spPr>
          <a:xfrm>
            <a:off x="611560" y="1268760"/>
            <a:ext cx="8424936" cy="5040560"/>
          </a:xfrm>
        </p:spPr>
        <p:txBody>
          <a:bodyPr>
            <a:normAutofit/>
          </a:bodyPr>
          <a:lstStyle/>
          <a:p>
            <a:pPr>
              <a:lnSpc>
                <a:spcPct val="114000"/>
              </a:lnSpc>
            </a:pPr>
            <a:r>
              <a:rPr lang="el-GR" sz="2200" dirty="0"/>
              <a:t>Οι λεκιθίνες είναι επιφανειοδραστικές ενώσεις, δηλαδή χαμηλώνουν την επιφανειακή τάση στα διαλύματα, βοηθώντας τη </a:t>
            </a:r>
            <a:r>
              <a:rPr lang="el-GR" sz="2200" dirty="0" smtClean="0"/>
              <a:t>γαλακτωματοποίηση </a:t>
            </a:r>
            <a:r>
              <a:rPr lang="el-GR" sz="2200" dirty="0"/>
              <a:t>των λιπών για την πέψη και την απορρόφηση ενώ στην κυκλοφορία διευκολύνουν την ανταλλαγή της χοληστερόλης και των εστέρων της στις λιποπρωτεΐνες.  </a:t>
            </a:r>
          </a:p>
          <a:p>
            <a:pPr>
              <a:lnSpc>
                <a:spcPct val="114000"/>
              </a:lnSpc>
            </a:pPr>
            <a:r>
              <a:rPr lang="el-GR" sz="2200" dirty="0"/>
              <a:t>Στους πνεύμονες σημαντική δράση έχει η διπαλμιτυλ-λεκιθίνη ως επιφανειοδραστική ένωση. Στην περίπτωση που το υδροξύλιο του C2  δεν έχει εστεροποιηθεί, τότε τα προϊόντα λέγονται </a:t>
            </a:r>
            <a:r>
              <a:rPr lang="el-GR" sz="2200" b="1" dirty="0"/>
              <a:t>λυσολεκιθίνες.</a:t>
            </a:r>
            <a:endParaRPr lang="el-GR" sz="2200" dirty="0"/>
          </a:p>
          <a:p>
            <a:pPr>
              <a:lnSpc>
                <a:spcPct val="114000"/>
              </a:lnSpc>
            </a:pPr>
            <a:r>
              <a:rPr lang="el-GR" sz="2200" dirty="0"/>
              <a:t>Οι κεφαλίνες και η φωσφατιδυλσερίνη συνυπάρχουν με τις λεκιθίνες αλλά ανευρίσκονται σε σχετικά μεγαλύτερες ποσότητες στον εγκέφαλο.</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val="5241048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676456" cy="1008112"/>
          </a:xfrm>
        </p:spPr>
        <p:txBody>
          <a:bodyPr>
            <a:noAutofit/>
          </a:bodyPr>
          <a:lstStyle/>
          <a:p>
            <a:r>
              <a:rPr lang="el-GR" dirty="0"/>
              <a:t>Άλλες κατηγορίες σαπωνοποιήσιμων λιπιδίων </a:t>
            </a:r>
            <a:r>
              <a:rPr lang="el-GR" sz="3000" b="0" dirty="0" smtClean="0"/>
              <a:t>1/2</a:t>
            </a:r>
            <a:endParaRPr lang="el-GR" sz="3000" b="0" dirty="0"/>
          </a:p>
        </p:txBody>
      </p:sp>
      <p:sp>
        <p:nvSpPr>
          <p:cNvPr id="3" name="Θέση περιεχομένου 2"/>
          <p:cNvSpPr>
            <a:spLocks noGrp="1"/>
          </p:cNvSpPr>
          <p:nvPr>
            <p:ph idx="1"/>
          </p:nvPr>
        </p:nvSpPr>
        <p:spPr>
          <a:xfrm>
            <a:off x="611560" y="1484784"/>
            <a:ext cx="8352928" cy="3168352"/>
          </a:xfrm>
        </p:spPr>
        <p:txBody>
          <a:bodyPr/>
          <a:lstStyle/>
          <a:p>
            <a:pPr>
              <a:lnSpc>
                <a:spcPct val="114000"/>
              </a:lnSpc>
            </a:pPr>
            <a:r>
              <a:rPr lang="el-GR" b="1" dirty="0">
                <a:hlinkClick r:id="rId3"/>
              </a:rPr>
              <a:t>Σφιγγολιπίδια</a:t>
            </a:r>
            <a:r>
              <a:rPr lang="el-GR" dirty="0"/>
              <a:t> (1 πολική κεφαλή + 2 μη πολικές αλυσίδες)</a:t>
            </a:r>
          </a:p>
          <a:p>
            <a:pPr marL="355600" indent="0">
              <a:lnSpc>
                <a:spcPct val="114000"/>
              </a:lnSpc>
              <a:buNone/>
            </a:pPr>
            <a:r>
              <a:rPr lang="el-GR" dirty="0"/>
              <a:t>Μία τέτοια ένωση είναι η </a:t>
            </a:r>
            <a:r>
              <a:rPr lang="el-GR" b="1" dirty="0" smtClean="0"/>
              <a:t>σφιγγομυελίνη</a:t>
            </a:r>
            <a:r>
              <a:rPr lang="el-GR" dirty="0" smtClean="0"/>
              <a:t> </a:t>
            </a:r>
            <a:r>
              <a:rPr lang="el-GR" dirty="0"/>
              <a:t>που υπάρχει σε μεγάλες ποσότητες στον εγκέφαλο και τους νευρικούς ιστούς αλλά υπάρχει και σε άλλους ιστούς σε ελάχιστες ποσότητες που μπορεί να αυξηθούν σε σπάνιες παθολογικές καταστάσεις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pic>
        <p:nvPicPr>
          <p:cNvPr id="10242" name="Picture 2" descr="Sphingomyelin-horizontal-3D-ball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4149080"/>
            <a:ext cx="7620000" cy="218122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1"/>
          <p:cNvSpPr/>
          <p:nvPr/>
        </p:nvSpPr>
        <p:spPr>
          <a:xfrm>
            <a:off x="3017404" y="6165304"/>
            <a:ext cx="3528392"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latin typeface="+mn-lt"/>
                <a:hlinkClick r:id="rId5"/>
              </a:rPr>
              <a:t>Sphingomyelin-horizontal-3D-balls</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smtClean="0">
                <a:latin typeface="+mn-lt"/>
                <a:hlinkClick r:id="rId6" tooltip="User:Benjah-bmm27"/>
              </a:rPr>
              <a:t>Benjah-bmm27</a:t>
            </a:r>
            <a:r>
              <a:rPr lang="el-GR" sz="1200" dirty="0" smtClean="0">
                <a:latin typeface="+mn-lt"/>
              </a:rPr>
              <a:t> </a:t>
            </a:r>
            <a:r>
              <a:rPr lang="el-GR" sz="1200" dirty="0" smtClean="0">
                <a:solidFill>
                  <a:schemeClr val="tx1">
                    <a:lumMod val="75000"/>
                    <a:lumOff val="25000"/>
                  </a:schemeClr>
                </a:solidFill>
                <a:latin typeface="+mn-lt"/>
              </a:rPr>
              <a:t>, διαθέσιμο ως κοινό κτήμα</a:t>
            </a:r>
            <a:endParaRPr lang="en-US" sz="1200" dirty="0">
              <a:latin typeface="+mn-lt"/>
            </a:endParaRPr>
          </a:p>
        </p:txBody>
      </p:sp>
    </p:spTree>
    <p:extLst>
      <p:ext uri="{BB962C8B-B14F-4D97-AF65-F5344CB8AC3E}">
        <p14:creationId xmlns:p14="http://schemas.microsoft.com/office/powerpoint/2010/main" val="22865196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676456" cy="1008112"/>
          </a:xfrm>
        </p:spPr>
        <p:txBody>
          <a:bodyPr>
            <a:noAutofit/>
          </a:bodyPr>
          <a:lstStyle/>
          <a:p>
            <a:r>
              <a:rPr lang="el-GR" dirty="0">
                <a:solidFill>
                  <a:prstClr val="black"/>
                </a:solidFill>
              </a:rPr>
              <a:t>Άλλες κατηγορίες σαπωνοποιήσιμων λιπιδίων </a:t>
            </a:r>
            <a:r>
              <a:rPr lang="el-GR" sz="3000" b="0" dirty="0" smtClean="0">
                <a:solidFill>
                  <a:prstClr val="black"/>
                </a:solidFill>
              </a:rPr>
              <a:t>2/2</a:t>
            </a:r>
            <a:endParaRPr lang="el-GR" sz="3000" dirty="0"/>
          </a:p>
        </p:txBody>
      </p:sp>
      <p:sp>
        <p:nvSpPr>
          <p:cNvPr id="3" name="Θέση περιεχομένου 2"/>
          <p:cNvSpPr>
            <a:spLocks noGrp="1"/>
          </p:cNvSpPr>
          <p:nvPr>
            <p:ph idx="1"/>
          </p:nvPr>
        </p:nvSpPr>
        <p:spPr>
          <a:xfrm>
            <a:off x="611560" y="1484784"/>
            <a:ext cx="8352928" cy="4752528"/>
          </a:xfrm>
        </p:spPr>
        <p:txBody>
          <a:bodyPr/>
          <a:lstStyle/>
          <a:p>
            <a:r>
              <a:rPr lang="el-GR" dirty="0" smtClean="0"/>
              <a:t>Τα σφιγγολιπίδια διακρίνονται </a:t>
            </a:r>
            <a:r>
              <a:rPr lang="el-GR" dirty="0"/>
              <a:t>σε 2 ομάδες:</a:t>
            </a:r>
          </a:p>
          <a:p>
            <a:pPr marL="627063" lvl="1" indent="-457200">
              <a:buFont typeface="+mj-lt"/>
              <a:buAutoNum type="arabicPeriod"/>
            </a:pPr>
            <a:r>
              <a:rPr lang="el-GR" b="1" dirty="0" smtClean="0"/>
              <a:t>Σφιγγομυελίνες</a:t>
            </a:r>
            <a:r>
              <a:rPr lang="el-GR" dirty="0" smtClean="0"/>
              <a:t> </a:t>
            </a:r>
            <a:r>
              <a:rPr lang="el-GR" dirty="0"/>
              <a:t>(η κεφαλή είναι συνδεδεμένη με εστερικό δεσμό. Τα περισσότερα στον ανθρώπινο οργανισμό.</a:t>
            </a:r>
          </a:p>
          <a:p>
            <a:pPr marL="627063" lvl="1" indent="-457200">
              <a:buFont typeface="+mj-lt"/>
              <a:buAutoNum type="arabicPeriod"/>
            </a:pPr>
            <a:r>
              <a:rPr lang="el-GR" dirty="0" smtClean="0"/>
              <a:t>Διακρίνονται </a:t>
            </a:r>
            <a:r>
              <a:rPr lang="el-GR" dirty="0"/>
              <a:t>σε </a:t>
            </a:r>
            <a:r>
              <a:rPr lang="el-GR" b="1" dirty="0"/>
              <a:t>ουδέτερα και όξινα </a:t>
            </a:r>
            <a:r>
              <a:rPr lang="el-GR" dirty="0"/>
              <a:t>(περιέχουν Ν-ακετυλονευραμινικό οξύ, ΝΑΝΑ).</a:t>
            </a:r>
          </a:p>
          <a:p>
            <a:r>
              <a:rPr lang="el-GR" dirty="0"/>
              <a:t>Όσα από τα ουδέτερα περιέχουν γλυκόζη, γαλακτόζη, ή γλυκοζαμίνες καλούνται </a:t>
            </a:r>
            <a:r>
              <a:rPr lang="el-GR" b="1" dirty="0"/>
              <a:t>κερεβροσίδια.</a:t>
            </a:r>
          </a:p>
          <a:p>
            <a:r>
              <a:rPr lang="el-GR" dirty="0"/>
              <a:t>Τα όξινα γλυκοσφιγγολιπίδια (γαγγλιοσίδια) αποτελούν τα κύρια λιπίδια της φαιάς ουσίας και του φλοιού του εγκεφάλου.</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Tree>
    <p:extLst>
      <p:ext uri="{BB962C8B-B14F-4D97-AF65-F5344CB8AC3E}">
        <p14:creationId xmlns:p14="http://schemas.microsoft.com/office/powerpoint/2010/main" val="19735116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Συστατικά </a:t>
            </a:r>
            <a:r>
              <a:rPr lang="el-GR" dirty="0"/>
              <a:t>κυτταρικών μεμβρανών</a:t>
            </a:r>
          </a:p>
        </p:txBody>
      </p:sp>
      <p:sp>
        <p:nvSpPr>
          <p:cNvPr id="3" name="Θέση περιεχομένου 2"/>
          <p:cNvSpPr>
            <a:spLocks noGrp="1"/>
          </p:cNvSpPr>
          <p:nvPr>
            <p:ph idx="1"/>
          </p:nvPr>
        </p:nvSpPr>
        <p:spPr>
          <a:xfrm>
            <a:off x="683568" y="5949280"/>
            <a:ext cx="8352928" cy="432048"/>
          </a:xfrm>
        </p:spPr>
        <p:txBody>
          <a:bodyPr>
            <a:normAutofit/>
          </a:bodyPr>
          <a:lstStyle/>
          <a:p>
            <a:pPr marL="0" indent="0" algn="ctr">
              <a:buNone/>
            </a:pPr>
            <a:r>
              <a:rPr lang="el-GR" sz="1800" dirty="0"/>
              <a:t>Φωσφολιπίδια κυτταρικής μεμβράνης, μικυλίου και λιποσωμάτων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pic>
        <p:nvPicPr>
          <p:cNvPr id="11266" name="Picture 2" descr="Phospholipids aqueous solution structure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234"/>
          <a:stretch/>
        </p:blipFill>
        <p:spPr bwMode="auto">
          <a:xfrm>
            <a:off x="2843808" y="1373049"/>
            <a:ext cx="3872855" cy="451284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1"/>
          <p:cNvSpPr/>
          <p:nvPr/>
        </p:nvSpPr>
        <p:spPr>
          <a:xfrm>
            <a:off x="1647887" y="6381328"/>
            <a:ext cx="6264696" cy="276999"/>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4"/>
              </a:rPr>
              <a:t>Phospholipids aqueous solution </a:t>
            </a:r>
            <a:r>
              <a:rPr lang="en-US" sz="1200" dirty="0" smtClean="0">
                <a:latin typeface="+mn-lt"/>
                <a:hlinkClick r:id="rId4"/>
              </a:rPr>
              <a:t>structures</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a:latin typeface="+mn-lt"/>
                <a:hlinkClick r:id="rId5" tooltip="User:LadyofHats"/>
              </a:rPr>
              <a:t>LadyofHats</a:t>
            </a:r>
            <a:r>
              <a:rPr lang="el-GR" sz="1200" dirty="0" smtClean="0">
                <a:latin typeface="+mn-lt"/>
              </a:rPr>
              <a:t> </a:t>
            </a:r>
            <a:r>
              <a:rPr lang="el-GR" sz="1200" dirty="0" smtClean="0">
                <a:solidFill>
                  <a:schemeClr val="tx1">
                    <a:lumMod val="75000"/>
                    <a:lumOff val="25000"/>
                  </a:schemeClr>
                </a:solidFill>
                <a:latin typeface="+mn-lt"/>
              </a:rPr>
              <a:t>, διαθέσιμο ως κοινό κτήμα</a:t>
            </a:r>
            <a:endParaRPr lang="en-US" sz="1200" dirty="0">
              <a:latin typeface="+mn-lt"/>
            </a:endParaRPr>
          </a:p>
        </p:txBody>
      </p:sp>
    </p:spTree>
    <p:extLst>
      <p:ext uri="{BB962C8B-B14F-4D97-AF65-F5344CB8AC3E}">
        <p14:creationId xmlns:p14="http://schemas.microsoft.com/office/powerpoint/2010/main" val="34255000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Διαταραχές μεμβρανικών λιπιδίων</a:t>
            </a:r>
          </a:p>
        </p:txBody>
      </p:sp>
      <p:sp>
        <p:nvSpPr>
          <p:cNvPr id="3" name="Θέση περιεχομένου 2"/>
          <p:cNvSpPr>
            <a:spLocks noGrp="1"/>
          </p:cNvSpPr>
          <p:nvPr>
            <p:ph idx="1"/>
          </p:nvPr>
        </p:nvSpPr>
        <p:spPr/>
        <p:txBody>
          <a:bodyPr>
            <a:normAutofit/>
          </a:bodyPr>
          <a:lstStyle/>
          <a:p>
            <a:pPr>
              <a:lnSpc>
                <a:spcPct val="114000"/>
              </a:lnSpc>
            </a:pPr>
            <a:r>
              <a:rPr lang="el-GR" sz="2200" dirty="0"/>
              <a:t>Τα πολικά λιπίδια των μεμβρανών υφίστανται διαρκεί μεταβολική ανακύκλωση. Η αποδόμηση των λιπιδίων πραγματοποιείται από υδρολυτικά ένζυμα που εδράζονται στα λυσοσωμάτια. Στη </a:t>
            </a:r>
            <a:r>
              <a:rPr lang="el-GR" sz="2200" b="1" dirty="0"/>
              <a:t>νόσο Niemann-Pick</a:t>
            </a:r>
            <a:r>
              <a:rPr lang="el-GR" sz="2200" dirty="0"/>
              <a:t> (σπάνια γενετική βλάβη), όπου το ένζυμο σφιγγομυελινάση αφαιρεί τη φωσφοχολίνη από τη σφιγγομυελίνη. </a:t>
            </a:r>
            <a:endParaRPr lang="el-GR" sz="2200" dirty="0" smtClean="0"/>
          </a:p>
          <a:p>
            <a:pPr marL="355600" indent="0">
              <a:lnSpc>
                <a:spcPct val="114000"/>
              </a:lnSpc>
              <a:buNone/>
            </a:pPr>
            <a:r>
              <a:rPr lang="el-GR" sz="2200" dirty="0" smtClean="0"/>
              <a:t>Η </a:t>
            </a:r>
            <a:r>
              <a:rPr lang="el-GR" sz="2200" dirty="0"/>
              <a:t>τελευταία συσσωρεύεται στον εγκέφαλο, τον σπλήνα και το ήπαρ. Η νόσος εκδηλώνεται στα παιδιά και προκαλεί πνευματική καθυστέρηση και πρόωρο θάνατο. Πιο κοινή είναι η νόσος Tay-Sachs, όπου παρατηρείται συσσώρευση γαγγλιοσιδίου GM2, που έχει την ίδια εξέλιξη. Η γενετική καθοδήγηση (μέσω του ελέγχου των υποψήφιων γονέων) μπορεί να αναδείξει παθολογικά ένζυμα.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spTree>
    <p:extLst>
      <p:ext uri="{BB962C8B-B14F-4D97-AF65-F5344CB8AC3E}">
        <p14:creationId xmlns:p14="http://schemas.microsoft.com/office/powerpoint/2010/main" val="7141623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Ασθένειες σφιγγολιπιδίων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pic>
        <p:nvPicPr>
          <p:cNvPr id="2050" name="Picture 2" descr="Sphingolipidose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416" t="22074"/>
          <a:stretch/>
        </p:blipFill>
        <p:spPr bwMode="auto">
          <a:xfrm>
            <a:off x="827584" y="1052736"/>
            <a:ext cx="8057768" cy="555515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1"/>
          <p:cNvSpPr/>
          <p:nvPr/>
        </p:nvSpPr>
        <p:spPr>
          <a:xfrm>
            <a:off x="2336188" y="6562559"/>
            <a:ext cx="5040560" cy="276999"/>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latin typeface="+mn-lt"/>
                <a:hlinkClick r:id="rId4"/>
              </a:rPr>
              <a:t>Sphingolipidoses</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a:latin typeface="+mn-lt"/>
                <a:hlinkClick r:id="rId5" tooltip="User:Sav vas"/>
              </a:rPr>
              <a:t>Sav vas</a:t>
            </a:r>
            <a:r>
              <a:rPr lang="en-US" sz="1200" dirty="0" smtClean="0">
                <a:latin typeface="+mn-lt"/>
              </a:rPr>
              <a:t> </a:t>
            </a:r>
            <a:r>
              <a:rPr lang="el-GR" sz="1200" dirty="0" smtClean="0">
                <a:solidFill>
                  <a:schemeClr val="tx1">
                    <a:lumMod val="75000"/>
                    <a:lumOff val="25000"/>
                  </a:schemeClr>
                </a:solidFill>
                <a:latin typeface="+mn-lt"/>
              </a:rPr>
              <a:t>, διαθέσιμο με άδεια </a:t>
            </a:r>
            <a:r>
              <a:rPr lang="en-US" sz="1200" dirty="0">
                <a:latin typeface="+mn-lt"/>
                <a:hlinkClick r:id="rId6"/>
              </a:rPr>
              <a:t>CC BY-SA 3.0</a:t>
            </a:r>
            <a:endParaRPr lang="en-US" sz="1200" dirty="0">
              <a:latin typeface="+mn-lt"/>
            </a:endParaRPr>
          </a:p>
        </p:txBody>
      </p:sp>
    </p:spTree>
    <p:extLst>
      <p:ext uri="{BB962C8B-B14F-4D97-AF65-F5344CB8AC3E}">
        <p14:creationId xmlns:p14="http://schemas.microsoft.com/office/powerpoint/2010/main" val="41236517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Μη σαπωνοποιήσιμα λιπίδια </a:t>
            </a:r>
            <a:r>
              <a:rPr lang="el-GR" sz="3000" b="0" dirty="0" smtClean="0"/>
              <a:t>1/2</a:t>
            </a:r>
            <a:endParaRPr lang="el-GR" sz="3000" b="0" dirty="0"/>
          </a:p>
        </p:txBody>
      </p:sp>
      <p:sp>
        <p:nvSpPr>
          <p:cNvPr id="3" name="Θέση περιεχομένου 2"/>
          <p:cNvSpPr>
            <a:spLocks noGrp="1"/>
          </p:cNvSpPr>
          <p:nvPr>
            <p:ph idx="1"/>
          </p:nvPr>
        </p:nvSpPr>
        <p:spPr/>
        <p:txBody>
          <a:bodyPr/>
          <a:lstStyle/>
          <a:p>
            <a:pPr marL="0" indent="0">
              <a:lnSpc>
                <a:spcPct val="114000"/>
              </a:lnSpc>
              <a:buNone/>
            </a:pPr>
            <a:r>
              <a:rPr lang="el-GR" dirty="0"/>
              <a:t>Διακρίνονται στις εξής κατηγορίες:</a:t>
            </a:r>
          </a:p>
          <a:p>
            <a:pPr>
              <a:lnSpc>
                <a:spcPct val="114000"/>
              </a:lnSpc>
            </a:pPr>
            <a:r>
              <a:rPr lang="el-GR" b="1" dirty="0" smtClean="0"/>
              <a:t>Τερπένια </a:t>
            </a:r>
            <a:r>
              <a:rPr lang="el-GR" dirty="0"/>
              <a:t>, που έχουν ως</a:t>
            </a:r>
            <a:r>
              <a:rPr lang="el-GR" b="1" i="1" dirty="0"/>
              <a:t>  </a:t>
            </a:r>
            <a:r>
              <a:rPr lang="el-GR" dirty="0"/>
              <a:t>βασικό σκελετό </a:t>
            </a:r>
            <a:r>
              <a:rPr lang="el-GR" dirty="0" smtClean="0"/>
              <a:t>ισοπρενίου</a:t>
            </a:r>
            <a:r>
              <a:rPr lang="en-US" dirty="0"/>
              <a:t>.</a:t>
            </a:r>
            <a:endParaRPr lang="el-GR" b="1" i="1" dirty="0"/>
          </a:p>
          <a:p>
            <a:pPr marL="355600" indent="0">
              <a:lnSpc>
                <a:spcPct val="114000"/>
              </a:lnSpc>
              <a:spcBef>
                <a:spcPts val="0"/>
              </a:spcBef>
              <a:buNone/>
            </a:pPr>
            <a:r>
              <a:rPr lang="el-GR" dirty="0"/>
              <a:t>Πρώτη ύλη για το σχηματισμό των ισοπρενοειδών, είναι το </a:t>
            </a:r>
            <a:r>
              <a:rPr lang="el-GR" b="1" dirty="0"/>
              <a:t>‘ενεργοποιημένο οξικό οξύ’</a:t>
            </a:r>
            <a:r>
              <a:rPr lang="el-GR" dirty="0"/>
              <a:t> , δηλ. </a:t>
            </a:r>
            <a:r>
              <a:rPr lang="el-GR" b="1" dirty="0"/>
              <a:t>το ακετυλο-</a:t>
            </a:r>
            <a:r>
              <a:rPr lang="en-US" b="1" dirty="0"/>
              <a:t>CoA</a:t>
            </a:r>
            <a:r>
              <a:rPr lang="el-GR" dirty="0"/>
              <a:t>, οδηγείται στο σχηματισμό του </a:t>
            </a:r>
            <a:r>
              <a:rPr lang="el-GR" b="1" dirty="0"/>
              <a:t>μεβαλονικού οξέος</a:t>
            </a:r>
            <a:r>
              <a:rPr lang="el-GR" dirty="0"/>
              <a:t> και </a:t>
            </a:r>
            <a:r>
              <a:rPr lang="el-GR" b="1" dirty="0"/>
              <a:t>σκουαλενίου</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4149080"/>
            <a:ext cx="4254011"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93373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Μη σαπωνοποιήσιμα λιπίδια </a:t>
            </a:r>
            <a:r>
              <a:rPr lang="el-GR" sz="3000" b="0" dirty="0" smtClean="0">
                <a:solidFill>
                  <a:prstClr val="black"/>
                </a:solidFill>
              </a:rPr>
              <a:t>2/2</a:t>
            </a:r>
            <a:endParaRPr lang="el-GR" dirty="0"/>
          </a:p>
        </p:txBody>
      </p:sp>
      <p:sp>
        <p:nvSpPr>
          <p:cNvPr id="3" name="Θέση περιεχομένου 2"/>
          <p:cNvSpPr>
            <a:spLocks noGrp="1"/>
          </p:cNvSpPr>
          <p:nvPr>
            <p:ph idx="1"/>
          </p:nvPr>
        </p:nvSpPr>
        <p:spPr>
          <a:xfrm>
            <a:off x="539553" y="1412776"/>
            <a:ext cx="7776863" cy="4968552"/>
          </a:xfrm>
        </p:spPr>
        <p:txBody>
          <a:bodyPr>
            <a:normAutofit/>
          </a:bodyPr>
          <a:lstStyle/>
          <a:p>
            <a:pPr>
              <a:lnSpc>
                <a:spcPct val="114000"/>
              </a:lnSpc>
            </a:pPr>
            <a:r>
              <a:rPr lang="el-GR" dirty="0"/>
              <a:t>Απαντούν υπό 3 μορφές: Γραμμικά, κυκλικά και </a:t>
            </a:r>
            <a:r>
              <a:rPr lang="el-GR" dirty="0" smtClean="0"/>
              <a:t>μικτά.</a:t>
            </a:r>
            <a:endParaRPr lang="el-GR" dirty="0"/>
          </a:p>
          <a:p>
            <a:pPr lvl="1" indent="-387350">
              <a:lnSpc>
                <a:spcPct val="114000"/>
              </a:lnSpc>
            </a:pPr>
            <a:r>
              <a:rPr lang="el-GR" dirty="0"/>
              <a:t>Το σκουαλένιο (γραμμικό) είναι η πρόδρομη ουσία της </a:t>
            </a:r>
            <a:r>
              <a:rPr lang="el-GR" dirty="0" smtClean="0"/>
              <a:t>χοληστερόλης</a:t>
            </a:r>
            <a:r>
              <a:rPr lang="en-US" dirty="0" smtClean="0"/>
              <a:t>.</a:t>
            </a:r>
            <a:endParaRPr lang="el-GR" dirty="0" smtClean="0"/>
          </a:p>
          <a:p>
            <a:pPr lvl="1" indent="-387350">
              <a:lnSpc>
                <a:spcPct val="114000"/>
              </a:lnSpc>
            </a:pPr>
            <a:r>
              <a:rPr lang="el-GR" dirty="0"/>
              <a:t>Τα β-καροτένιο, οι βιταμίνες Α, Ε, Κ και το συνένζυμο </a:t>
            </a:r>
            <a:r>
              <a:rPr lang="en-US" dirty="0"/>
              <a:t>Q</a:t>
            </a:r>
            <a:r>
              <a:rPr lang="el-GR" dirty="0"/>
              <a:t>,</a:t>
            </a:r>
            <a:r>
              <a:rPr lang="en-US" dirty="0"/>
              <a:t> </a:t>
            </a:r>
            <a:r>
              <a:rPr lang="el-GR" dirty="0"/>
              <a:t>ανήκουν στην κατηγορία των κυκλικών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36</a:t>
            </a:fld>
            <a:endParaRPr lang="el-GR" dirty="0"/>
          </a:p>
        </p:txBody>
      </p:sp>
    </p:spTree>
    <p:extLst>
      <p:ext uri="{BB962C8B-B14F-4D97-AF65-F5344CB8AC3E}">
        <p14:creationId xmlns:p14="http://schemas.microsoft.com/office/powerpoint/2010/main" val="36740920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220072" y="116632"/>
            <a:ext cx="3923928" cy="1080120"/>
          </a:xfrm>
        </p:spPr>
        <p:txBody>
          <a:bodyPr>
            <a:normAutofit fontScale="90000"/>
          </a:bodyPr>
          <a:lstStyle/>
          <a:p>
            <a:r>
              <a:rPr lang="el-GR" dirty="0" smtClean="0"/>
              <a:t>Βιοσύνθεση χοληστερόλης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pic>
        <p:nvPicPr>
          <p:cNvPr id="3074" name="Picture 2" descr="HMG-CoA reductase pathwa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88640"/>
            <a:ext cx="4979353" cy="648072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1"/>
          <p:cNvSpPr/>
          <p:nvPr/>
        </p:nvSpPr>
        <p:spPr>
          <a:xfrm>
            <a:off x="5076056" y="6207695"/>
            <a:ext cx="2588724" cy="646331"/>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3"/>
              </a:rPr>
              <a:t>HMG-CoA reductase </a:t>
            </a:r>
            <a:r>
              <a:rPr lang="en-US" sz="1200" dirty="0" smtClean="0">
                <a:latin typeface="+mn-lt"/>
                <a:hlinkClick r:id="rId3"/>
              </a:rPr>
              <a:t>pathway</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smtClean="0">
                <a:latin typeface="+mn-lt"/>
                <a:hlinkClick r:id="rId4" tooltip="User:Dodo"/>
              </a:rPr>
              <a:t>Dodo</a:t>
            </a:r>
            <a:r>
              <a:rPr lang="en-US" sz="1200" dirty="0" smtClean="0">
                <a:latin typeface="+mn-lt"/>
              </a:rPr>
              <a:t> </a:t>
            </a:r>
            <a:r>
              <a:rPr lang="el-GR" sz="1200" dirty="0" smtClean="0">
                <a:solidFill>
                  <a:schemeClr val="tx1">
                    <a:lumMod val="75000"/>
                    <a:lumOff val="25000"/>
                  </a:schemeClr>
                </a:solidFill>
                <a:latin typeface="+mn-lt"/>
              </a:rPr>
              <a:t>, διαθέσιμο με άδεια </a:t>
            </a:r>
            <a:r>
              <a:rPr lang="en-US" sz="1200" dirty="0">
                <a:latin typeface="+mn-lt"/>
                <a:hlinkClick r:id="rId5"/>
              </a:rPr>
              <a:t>CC BY-SA 3.0</a:t>
            </a:r>
            <a:endParaRPr lang="en-US" sz="1200" dirty="0">
              <a:latin typeface="+mn-lt"/>
            </a:endParaRPr>
          </a:p>
        </p:txBody>
      </p:sp>
    </p:spTree>
    <p:extLst>
      <p:ext uri="{BB962C8B-B14F-4D97-AF65-F5344CB8AC3E}">
        <p14:creationId xmlns:p14="http://schemas.microsoft.com/office/powerpoint/2010/main" val="36254073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Στεροειδή </a:t>
            </a:r>
            <a:r>
              <a:rPr lang="el-GR" sz="3000" b="0" dirty="0" smtClean="0"/>
              <a:t>1/7</a:t>
            </a:r>
            <a:endParaRPr lang="el-GR" sz="3000" b="0" dirty="0"/>
          </a:p>
        </p:txBody>
      </p:sp>
      <p:sp>
        <p:nvSpPr>
          <p:cNvPr id="3" name="Θέση περιεχομένου 2"/>
          <p:cNvSpPr>
            <a:spLocks noGrp="1"/>
          </p:cNvSpPr>
          <p:nvPr>
            <p:ph idx="1"/>
          </p:nvPr>
        </p:nvSpPr>
        <p:spPr>
          <a:xfrm>
            <a:off x="611560" y="1268760"/>
            <a:ext cx="8532440" cy="2952328"/>
          </a:xfrm>
        </p:spPr>
        <p:txBody>
          <a:bodyPr>
            <a:normAutofit/>
          </a:bodyPr>
          <a:lstStyle/>
          <a:p>
            <a:r>
              <a:rPr lang="el-GR" sz="2200" dirty="0"/>
              <a:t>Είναι  παράγωγα του </a:t>
            </a:r>
            <a:r>
              <a:rPr lang="el-GR" sz="2200" b="1" dirty="0"/>
              <a:t>φαινανθρενίου</a:t>
            </a:r>
            <a:r>
              <a:rPr lang="el-GR" sz="2200" dirty="0"/>
              <a:t> (κατόπιν υδρογόνωσης όλων των δεσμών του) με ένα δακτύλιο κυκλοπεντανίου. Οι 4 δακτύλιοι χαρακτηρίζονται με τα γράμματα του λατινικού αλφαβήτου </a:t>
            </a:r>
            <a:r>
              <a:rPr lang="en-US" sz="2200" dirty="0"/>
              <a:t>A</a:t>
            </a:r>
            <a:r>
              <a:rPr lang="el-GR" sz="2200" dirty="0"/>
              <a:t>, </a:t>
            </a:r>
            <a:r>
              <a:rPr lang="en-US" sz="2200" dirty="0"/>
              <a:t>B</a:t>
            </a:r>
            <a:r>
              <a:rPr lang="el-GR" sz="2200" dirty="0"/>
              <a:t>, </a:t>
            </a:r>
            <a:r>
              <a:rPr lang="en-US" sz="2200" dirty="0"/>
              <a:t>C</a:t>
            </a:r>
            <a:r>
              <a:rPr lang="el-GR" sz="2200" dirty="0"/>
              <a:t>, </a:t>
            </a:r>
            <a:r>
              <a:rPr lang="en-US" sz="2200" dirty="0"/>
              <a:t>D</a:t>
            </a:r>
            <a:r>
              <a:rPr lang="el-GR" sz="2200"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38</a:t>
            </a:fld>
            <a:endParaRPr lang="el-GR"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7924" y="2492896"/>
            <a:ext cx="1728192" cy="1063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7704" y="5157192"/>
            <a:ext cx="5431908"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Ορθογώνιο 4"/>
          <p:cNvSpPr/>
          <p:nvPr/>
        </p:nvSpPr>
        <p:spPr>
          <a:xfrm>
            <a:off x="611560" y="3717032"/>
            <a:ext cx="8424936" cy="1446550"/>
          </a:xfrm>
          <a:prstGeom prst="rect">
            <a:avLst/>
          </a:prstGeom>
        </p:spPr>
        <p:txBody>
          <a:bodyPr wrap="square">
            <a:spAutoFit/>
          </a:bodyPr>
          <a:lstStyle/>
          <a:p>
            <a:pPr marL="342900" indent="-342900">
              <a:buFont typeface="Arial" panose="020B0604020202020204" pitchFamily="34" charset="0"/>
              <a:buChar char="•"/>
            </a:pPr>
            <a:r>
              <a:rPr lang="el-GR" sz="2200" dirty="0">
                <a:latin typeface="+mn-lt"/>
              </a:rPr>
              <a:t>Τα παράγωγα που σχηματίζονται διαφέρουν στους υποκαταστάτες των θέσεων 3, 11 και 17. Εξ αιτίας των τετραεδρικών δεσμών του C, οι δακτύλιοι Α, Β, C, D δεν είναι επίπεδοι, αλλά σχηματίζουν γωνίες παρέχοντας τις εξής διαμορφώσεις:</a:t>
            </a:r>
          </a:p>
        </p:txBody>
      </p:sp>
      <p:sp>
        <p:nvSpPr>
          <p:cNvPr id="6" name="Ορθογώνιο 5"/>
          <p:cNvSpPr/>
          <p:nvPr/>
        </p:nvSpPr>
        <p:spPr>
          <a:xfrm>
            <a:off x="4932040" y="3187521"/>
            <a:ext cx="3006144" cy="369332"/>
          </a:xfrm>
          <a:prstGeom prst="rect">
            <a:avLst/>
          </a:prstGeom>
        </p:spPr>
        <p:txBody>
          <a:bodyPr wrap="none">
            <a:spAutoFit/>
          </a:bodyPr>
          <a:lstStyle/>
          <a:p>
            <a:r>
              <a:rPr lang="el-GR" i="1" dirty="0">
                <a:latin typeface="+mn-lt"/>
              </a:rPr>
              <a:t>Βασικός σκελετός στεροειδών</a:t>
            </a:r>
          </a:p>
        </p:txBody>
      </p:sp>
      <p:sp>
        <p:nvSpPr>
          <p:cNvPr id="7" name="Ορθογώνιο 6"/>
          <p:cNvSpPr/>
          <p:nvPr/>
        </p:nvSpPr>
        <p:spPr>
          <a:xfrm>
            <a:off x="2891842" y="6270142"/>
            <a:ext cx="3525517" cy="369332"/>
          </a:xfrm>
          <a:prstGeom prst="rect">
            <a:avLst/>
          </a:prstGeom>
        </p:spPr>
        <p:txBody>
          <a:bodyPr wrap="none">
            <a:spAutoFit/>
          </a:bodyPr>
          <a:lstStyle/>
          <a:p>
            <a:r>
              <a:rPr lang="el-GR" i="1" dirty="0">
                <a:latin typeface="+mn-lt"/>
              </a:rPr>
              <a:t>Δομικές διαμορφώσεις στεροειδών</a:t>
            </a:r>
          </a:p>
        </p:txBody>
      </p:sp>
    </p:spTree>
    <p:extLst>
      <p:ext uri="{BB962C8B-B14F-4D97-AF65-F5344CB8AC3E}">
        <p14:creationId xmlns:p14="http://schemas.microsoft.com/office/powerpoint/2010/main" val="15349624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676456" cy="1008112"/>
          </a:xfrm>
        </p:spPr>
        <p:txBody>
          <a:bodyPr>
            <a:noAutofit/>
          </a:bodyPr>
          <a:lstStyle/>
          <a:p>
            <a:r>
              <a:rPr lang="el-GR" dirty="0"/>
              <a:t>Ο φυσιολογικός ρόλος των λ</a:t>
            </a:r>
            <a:r>
              <a:rPr lang="el-GR" dirty="0" smtClean="0"/>
              <a:t>ιπιδίων </a:t>
            </a:r>
            <a:r>
              <a:rPr lang="el-GR" dirty="0"/>
              <a:t>στον ο</a:t>
            </a:r>
            <a:r>
              <a:rPr lang="el-GR" dirty="0" smtClean="0"/>
              <a:t>ργανισμό </a:t>
            </a:r>
            <a:r>
              <a:rPr lang="el-GR" sz="3000" b="0" dirty="0" smtClean="0"/>
              <a:t>1/2</a:t>
            </a:r>
            <a:endParaRPr lang="el-GR" sz="3000" b="0" dirty="0"/>
          </a:p>
        </p:txBody>
      </p:sp>
      <p:sp>
        <p:nvSpPr>
          <p:cNvPr id="3" name="Θέση περιεχομένου 2"/>
          <p:cNvSpPr>
            <a:spLocks noGrp="1"/>
          </p:cNvSpPr>
          <p:nvPr>
            <p:ph idx="1"/>
          </p:nvPr>
        </p:nvSpPr>
        <p:spPr>
          <a:xfrm>
            <a:off x="611560" y="1412776"/>
            <a:ext cx="8352928" cy="4824536"/>
          </a:xfrm>
        </p:spPr>
        <p:txBody>
          <a:bodyPr>
            <a:noAutofit/>
          </a:bodyPr>
          <a:lstStyle/>
          <a:p>
            <a:pPr lvl="0">
              <a:lnSpc>
                <a:spcPct val="110000"/>
              </a:lnSpc>
            </a:pPr>
            <a:r>
              <a:rPr lang="el-GR" dirty="0"/>
              <a:t>Κύριο δομικό συστατικό των κυτταρικών μεμβρανών (διαταραχές στη δομή των μεμβρανών, π.χ. από ισχαιμία, μπορούν να επηρεάσουν αρνητικά το ισοζύγιο του ύδατος και τη ροή των ιόντων)</a:t>
            </a:r>
          </a:p>
          <a:p>
            <a:pPr lvl="0">
              <a:lnSpc>
                <a:spcPct val="110000"/>
              </a:lnSpc>
            </a:pPr>
            <a:r>
              <a:rPr lang="el-GR" dirty="0"/>
              <a:t>Αποθήκευση των σακχάρων και ως λιπίδια στις λεγόμενες </a:t>
            </a:r>
            <a:r>
              <a:rPr lang="el-GR" b="1" dirty="0"/>
              <a:t>"λιπαποθήκες</a:t>
            </a:r>
            <a:r>
              <a:rPr lang="el-GR" dirty="0"/>
              <a:t>" (ενεργειακές αποθήκες), 30-35% της προσφοράς ενέργειας στον άνθρωπο.</a:t>
            </a:r>
          </a:p>
          <a:p>
            <a:pPr lvl="0">
              <a:lnSpc>
                <a:spcPct val="110000"/>
              </a:lnSpc>
            </a:pPr>
            <a:r>
              <a:rPr lang="el-GR" dirty="0"/>
              <a:t>Συμμετέχουν στα προστατευτικά περιβλήματα οργάνων (μονωτές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2120390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Στεροειδή </a:t>
            </a:r>
            <a:r>
              <a:rPr lang="el-GR" sz="3000" b="0" dirty="0" smtClean="0">
                <a:solidFill>
                  <a:prstClr val="black"/>
                </a:solidFill>
              </a:rPr>
              <a:t>2/7</a:t>
            </a:r>
            <a:endParaRPr lang="el-GR" dirty="0"/>
          </a:p>
        </p:txBody>
      </p:sp>
      <p:sp>
        <p:nvSpPr>
          <p:cNvPr id="3" name="Θέση περιεχομένου 2"/>
          <p:cNvSpPr>
            <a:spLocks noGrp="1"/>
          </p:cNvSpPr>
          <p:nvPr>
            <p:ph idx="1"/>
          </p:nvPr>
        </p:nvSpPr>
        <p:spPr/>
        <p:txBody>
          <a:bodyPr>
            <a:normAutofit/>
          </a:bodyPr>
          <a:lstStyle/>
          <a:p>
            <a:r>
              <a:rPr lang="el-GR" sz="2200" dirty="0"/>
              <a:t>Η σημαντικότερη ένωση αυτής της κατηγορίας είναι η </a:t>
            </a:r>
            <a:r>
              <a:rPr lang="el-GR" sz="2200" b="1" dirty="0"/>
              <a:t>χοληστερόλη </a:t>
            </a:r>
            <a:r>
              <a:rPr lang="el-GR" sz="2200" dirty="0"/>
              <a:t>(δομικό και λειτουργικό συστατικό των μεμβρανών</a:t>
            </a:r>
            <a:r>
              <a:rPr lang="el-GR" sz="2200" dirty="0" smtClean="0"/>
              <a:t>), που </a:t>
            </a:r>
            <a:r>
              <a:rPr lang="el-GR" sz="2200" dirty="0"/>
              <a:t>είναι συνδεδεμένη με πρωτεΐνες στο πλάσμα του αίματος με τη μορφή των </a:t>
            </a:r>
            <a:r>
              <a:rPr lang="el-GR" sz="2200" dirty="0" smtClean="0"/>
              <a:t>λιποπρωτεïνών.</a:t>
            </a:r>
          </a:p>
          <a:p>
            <a:r>
              <a:rPr lang="el-GR" sz="2200" dirty="0"/>
              <a:t>Η χοληστερόλη είναι λευκή κρυσταλλική ένωση, με χημικό τύπο </a:t>
            </a:r>
            <a:r>
              <a:rPr lang="en-US" sz="2200" dirty="0"/>
              <a:t>C</a:t>
            </a:r>
            <a:r>
              <a:rPr lang="el-GR" sz="2200" baseline="-25000" dirty="0"/>
              <a:t>27</a:t>
            </a:r>
            <a:r>
              <a:rPr lang="el-GR" sz="2200" dirty="0"/>
              <a:t>Η</a:t>
            </a:r>
            <a:r>
              <a:rPr lang="el-GR" sz="2200" baseline="-25000" dirty="0"/>
              <a:t>46</a:t>
            </a:r>
            <a:r>
              <a:rPr lang="el-GR" sz="2200" dirty="0"/>
              <a:t>Ο, μοριακό βάρος 386 </a:t>
            </a:r>
            <a:r>
              <a:rPr lang="en-US" sz="2200" dirty="0"/>
              <a:t>daltons</a:t>
            </a:r>
            <a:r>
              <a:rPr lang="el-GR" sz="2200" dirty="0"/>
              <a:t> και σημείο τήξης 150° </a:t>
            </a:r>
            <a:r>
              <a:rPr lang="en-US" sz="2200" dirty="0"/>
              <a:t>C</a:t>
            </a:r>
            <a:r>
              <a:rPr lang="el-GR" sz="2200" dirty="0"/>
              <a:t>. Είναι αδιάλυτη στο νερό, αλλά διαλυτή σε θερμή αλκοόλη, σε αιθέρα και χλωροφόρμιο.</a:t>
            </a:r>
          </a:p>
          <a:p>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39</a:t>
            </a:fld>
            <a:endParaRPr lang="el-GR" dirty="0"/>
          </a:p>
        </p:txBody>
      </p:sp>
      <p:pic>
        <p:nvPicPr>
          <p:cNvPr id="4098" name="Picture 2" descr="Cholesterol"/>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819" b="4496"/>
          <a:stretch/>
        </p:blipFill>
        <p:spPr bwMode="auto">
          <a:xfrm>
            <a:off x="2627784" y="3933056"/>
            <a:ext cx="4191000" cy="255676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1"/>
          <p:cNvSpPr/>
          <p:nvPr/>
        </p:nvSpPr>
        <p:spPr>
          <a:xfrm>
            <a:off x="1590936" y="6472144"/>
            <a:ext cx="6264696" cy="276999"/>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latin typeface="+mn-lt"/>
                <a:hlinkClick r:id="rId4"/>
              </a:rPr>
              <a:t>Cholesterol</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a:latin typeface="+mn-lt"/>
                <a:hlinkClick r:id="rId5" tooltip="User:ChemNerd"/>
              </a:rPr>
              <a:t>ChemNerd</a:t>
            </a:r>
            <a:r>
              <a:rPr lang="el-GR" sz="1200" dirty="0" smtClean="0">
                <a:latin typeface="+mn-lt"/>
              </a:rPr>
              <a:t> </a:t>
            </a:r>
            <a:r>
              <a:rPr lang="el-GR" sz="1200" dirty="0" smtClean="0">
                <a:solidFill>
                  <a:schemeClr val="tx1">
                    <a:lumMod val="75000"/>
                    <a:lumOff val="25000"/>
                  </a:schemeClr>
                </a:solidFill>
                <a:latin typeface="+mn-lt"/>
              </a:rPr>
              <a:t>, διαθέσιμο ως κοινό κτήμα</a:t>
            </a:r>
            <a:endParaRPr lang="en-US" sz="1200" dirty="0">
              <a:latin typeface="+mn-lt"/>
            </a:endParaRPr>
          </a:p>
        </p:txBody>
      </p:sp>
      <p:sp>
        <p:nvSpPr>
          <p:cNvPr id="5" name="Ορθογώνιο 4"/>
          <p:cNvSpPr/>
          <p:nvPr/>
        </p:nvSpPr>
        <p:spPr>
          <a:xfrm>
            <a:off x="5004048" y="6097339"/>
            <a:ext cx="2209707" cy="369332"/>
          </a:xfrm>
          <a:prstGeom prst="rect">
            <a:avLst/>
          </a:prstGeom>
        </p:spPr>
        <p:txBody>
          <a:bodyPr wrap="none">
            <a:spAutoFit/>
          </a:bodyPr>
          <a:lstStyle/>
          <a:p>
            <a:r>
              <a:rPr lang="el-GR" i="1" dirty="0">
                <a:latin typeface="+mn-lt"/>
              </a:rPr>
              <a:t>Μόριο Χοληστερόλης</a:t>
            </a:r>
          </a:p>
        </p:txBody>
      </p:sp>
    </p:spTree>
    <p:extLst>
      <p:ext uri="{BB962C8B-B14F-4D97-AF65-F5344CB8AC3E}">
        <p14:creationId xmlns:p14="http://schemas.microsoft.com/office/powerpoint/2010/main" val="6821490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Στεροειδή </a:t>
            </a:r>
            <a:r>
              <a:rPr lang="el-GR" sz="3000" b="0" dirty="0" smtClean="0">
                <a:solidFill>
                  <a:prstClr val="black"/>
                </a:solidFill>
              </a:rPr>
              <a:t>3/7</a:t>
            </a:r>
            <a:endParaRPr lang="el-GR" dirty="0"/>
          </a:p>
        </p:txBody>
      </p:sp>
      <p:sp>
        <p:nvSpPr>
          <p:cNvPr id="3" name="Θέση περιεχομένου 2"/>
          <p:cNvSpPr>
            <a:spLocks noGrp="1"/>
          </p:cNvSpPr>
          <p:nvPr>
            <p:ph idx="1"/>
          </p:nvPr>
        </p:nvSpPr>
        <p:spPr/>
        <p:txBody>
          <a:bodyPr>
            <a:normAutofit/>
          </a:bodyPr>
          <a:lstStyle/>
          <a:p>
            <a:pPr>
              <a:lnSpc>
                <a:spcPct val="110000"/>
              </a:lnSpc>
            </a:pPr>
            <a:r>
              <a:rPr lang="el-GR" sz="2200" dirty="0"/>
              <a:t>Υπάρχει ευρύτατα κατανεμημένη σε όλους τους ιστούς, τα όργανα και τα κύτταρα των ζωικών οργανισμών, όχι όμως στα φυτά. Κυρίως ευρίσκεται στις κυτταρικές μεμβράνες, στους νευρικούς ιστούς, στο ήπαρ, στον λιπώδη ιστό, στη χολή, στους χολόλιθους και είναι συστατικό των λιποπρωτεϊνών.</a:t>
            </a:r>
          </a:p>
          <a:p>
            <a:pPr>
              <a:lnSpc>
                <a:spcPct val="110000"/>
              </a:lnSpc>
            </a:pPr>
            <a:r>
              <a:rPr lang="el-GR" sz="2200" dirty="0"/>
              <a:t>Παράγωγα της χοληστερόλης είναι σημαντικές ορμόνες όπως:</a:t>
            </a:r>
          </a:p>
          <a:p>
            <a:pPr marL="914400" lvl="1" indent="-514350">
              <a:lnSpc>
                <a:spcPct val="110000"/>
              </a:lnSpc>
              <a:buFont typeface="+mj-lt"/>
              <a:buAutoNum type="romanLcPeriod"/>
            </a:pPr>
            <a:r>
              <a:rPr lang="el-GR" sz="2200" dirty="0" smtClean="0"/>
              <a:t>Ανδρογόνα,</a:t>
            </a:r>
            <a:endParaRPr lang="el-GR" sz="2200" dirty="0"/>
          </a:p>
          <a:p>
            <a:pPr marL="914400" lvl="1" indent="-514350">
              <a:lnSpc>
                <a:spcPct val="110000"/>
              </a:lnSpc>
              <a:buFont typeface="+mj-lt"/>
              <a:buAutoNum type="romanLcPeriod"/>
            </a:pPr>
            <a:r>
              <a:rPr lang="el-GR" sz="2200" dirty="0" smtClean="0"/>
              <a:t>Οιστρογόνα,</a:t>
            </a:r>
            <a:endParaRPr lang="el-GR" sz="2200" dirty="0"/>
          </a:p>
          <a:p>
            <a:pPr marL="914400" lvl="1" indent="-514350">
              <a:lnSpc>
                <a:spcPct val="110000"/>
              </a:lnSpc>
              <a:buFont typeface="+mj-lt"/>
              <a:buAutoNum type="romanLcPeriod"/>
            </a:pPr>
            <a:r>
              <a:rPr lang="el-GR" sz="2200" dirty="0" smtClean="0"/>
              <a:t>ορμόνες </a:t>
            </a:r>
            <a:r>
              <a:rPr lang="el-GR" sz="2200" dirty="0"/>
              <a:t>επινεφριδίων (γλυκοκορτικοειδή</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40</a:t>
            </a:fld>
            <a:endParaRPr lang="el-GR" dirty="0"/>
          </a:p>
        </p:txBody>
      </p:sp>
    </p:spTree>
    <p:extLst>
      <p:ext uri="{BB962C8B-B14F-4D97-AF65-F5344CB8AC3E}">
        <p14:creationId xmlns:p14="http://schemas.microsoft.com/office/powerpoint/2010/main" val="39119937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Στεροειδή </a:t>
            </a:r>
            <a:r>
              <a:rPr lang="el-GR" sz="3000" b="0" dirty="0" smtClean="0"/>
              <a:t>4/7</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41</a:t>
            </a:fld>
            <a:endParaRPr lang="el-GR" dirty="0"/>
          </a:p>
        </p:txBody>
      </p:sp>
      <p:pic>
        <p:nvPicPr>
          <p:cNvPr id="7" name="Picture 2" descr="Steroidogenesi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1124504"/>
            <a:ext cx="6438900" cy="5715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1"/>
          <p:cNvSpPr/>
          <p:nvPr/>
        </p:nvSpPr>
        <p:spPr>
          <a:xfrm>
            <a:off x="467544" y="6309320"/>
            <a:ext cx="2376264"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latin typeface="+mn-lt"/>
                <a:hlinkClick r:id="rId4"/>
              </a:rPr>
              <a:t>Steroidogenesis</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a:latin typeface="+mn-lt"/>
                <a:hlinkClick r:id="rId5" tooltip="User:Slashme"/>
              </a:rPr>
              <a:t>Slashme</a:t>
            </a:r>
            <a:r>
              <a:rPr lang="en-US" sz="1200" dirty="0" smtClean="0">
                <a:latin typeface="+mn-lt"/>
              </a:rPr>
              <a:t> </a:t>
            </a:r>
            <a:r>
              <a:rPr lang="el-GR" sz="1200" dirty="0" smtClean="0">
                <a:solidFill>
                  <a:schemeClr val="tx1">
                    <a:lumMod val="75000"/>
                    <a:lumOff val="25000"/>
                  </a:schemeClr>
                </a:solidFill>
                <a:latin typeface="+mn-lt"/>
              </a:rPr>
              <a:t>, διαθέσιμο με άδεια </a:t>
            </a:r>
            <a:r>
              <a:rPr lang="en-US" sz="1200" dirty="0">
                <a:latin typeface="+mn-lt"/>
                <a:hlinkClick r:id="rId6"/>
              </a:rPr>
              <a:t>CC BY-SA 3.0</a:t>
            </a:r>
            <a:endParaRPr lang="en-US" sz="1200" dirty="0">
              <a:latin typeface="+mn-lt"/>
            </a:endParaRPr>
          </a:p>
        </p:txBody>
      </p:sp>
    </p:spTree>
    <p:extLst>
      <p:ext uri="{BB962C8B-B14F-4D97-AF65-F5344CB8AC3E}">
        <p14:creationId xmlns:p14="http://schemas.microsoft.com/office/powerpoint/2010/main" val="10107643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Στεροειδή </a:t>
            </a:r>
            <a:r>
              <a:rPr lang="el-GR" sz="3000" b="0" dirty="0" smtClean="0"/>
              <a:t>5/7</a:t>
            </a:r>
            <a:endParaRPr lang="el-GR" dirty="0"/>
          </a:p>
        </p:txBody>
      </p:sp>
      <p:sp>
        <p:nvSpPr>
          <p:cNvPr id="3" name="Θέση περιεχομένου 2"/>
          <p:cNvSpPr>
            <a:spLocks noGrp="1"/>
          </p:cNvSpPr>
          <p:nvPr>
            <p:ph idx="1"/>
          </p:nvPr>
        </p:nvSpPr>
        <p:spPr/>
        <p:txBody>
          <a:bodyPr>
            <a:normAutofit/>
          </a:bodyPr>
          <a:lstStyle/>
          <a:p>
            <a:pPr>
              <a:lnSpc>
                <a:spcPct val="114000"/>
              </a:lnSpc>
            </a:pPr>
            <a:r>
              <a:rPr lang="el-GR" sz="2200" dirty="0"/>
              <a:t>Η χοληστερόλη του οργανισμού προέρχεται από δύο πηγές, από </a:t>
            </a:r>
            <a:r>
              <a:rPr lang="el-GR" sz="2200" b="1" dirty="0"/>
              <a:t>εξωγενή πρόσληψη</a:t>
            </a:r>
            <a:r>
              <a:rPr lang="el-GR" sz="2200" dirty="0"/>
              <a:t> μέσω των τροφών και από την </a:t>
            </a:r>
            <a:r>
              <a:rPr lang="el-GR" sz="2200" b="1" dirty="0"/>
              <a:t>ενδογενή</a:t>
            </a:r>
            <a:r>
              <a:rPr lang="el-GR" sz="2200" dirty="0"/>
              <a:t> σύνθεση.</a:t>
            </a:r>
          </a:p>
          <a:p>
            <a:pPr>
              <a:lnSpc>
                <a:spcPct val="114000"/>
              </a:lnSpc>
            </a:pPr>
            <a:r>
              <a:rPr lang="el-GR" sz="2200" dirty="0"/>
              <a:t>Η χοληστερόλη επειδή είναι από τα τυπικότερα προϊόντα του ζωικού μεταβολισμού, υπάρχει σε πολλά τρόφιμα ζωικής προέλευσης όπως κρέας, αυγά, βούτυρο, συκώτι, παχέα γαλακτοκομικά κλπ. Μετά την πέψη η χοληστερόλη αυτή διέρχεται το εντερικό επιθήλιο, ενσωματώνεται στις λιποπρωτεΐνες και έτσι περνά στην κυκλοφορία και κατευθύνεται κυρίως προς το ήπαρ, το κύριο μεταβολικό όργανο, από όπου και επανεξάγεται για να κατευθυνθεί στους ιστούς</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42</a:t>
            </a:fld>
            <a:endParaRPr lang="el-GR" dirty="0"/>
          </a:p>
        </p:txBody>
      </p:sp>
    </p:spTree>
    <p:extLst>
      <p:ext uri="{BB962C8B-B14F-4D97-AF65-F5344CB8AC3E}">
        <p14:creationId xmlns:p14="http://schemas.microsoft.com/office/powerpoint/2010/main" val="26772938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Στεροειδή </a:t>
            </a:r>
            <a:r>
              <a:rPr lang="el-GR" sz="3000" b="0" dirty="0" smtClean="0">
                <a:solidFill>
                  <a:prstClr val="black"/>
                </a:solidFill>
              </a:rPr>
              <a:t>6/7</a:t>
            </a:r>
            <a:endParaRPr lang="el-GR" dirty="0"/>
          </a:p>
        </p:txBody>
      </p:sp>
      <p:sp>
        <p:nvSpPr>
          <p:cNvPr id="3" name="Θέση περιεχομένου 2"/>
          <p:cNvSpPr>
            <a:spLocks noGrp="1"/>
          </p:cNvSpPr>
          <p:nvPr>
            <p:ph idx="1"/>
          </p:nvPr>
        </p:nvSpPr>
        <p:spPr>
          <a:xfrm>
            <a:off x="611560" y="1268760"/>
            <a:ext cx="8352928" cy="5400600"/>
          </a:xfrm>
        </p:spPr>
        <p:txBody>
          <a:bodyPr>
            <a:normAutofit fontScale="92500"/>
          </a:bodyPr>
          <a:lstStyle/>
          <a:p>
            <a:pPr>
              <a:lnSpc>
                <a:spcPct val="114000"/>
              </a:lnSpc>
            </a:pPr>
            <a:r>
              <a:rPr lang="el-GR" dirty="0"/>
              <a:t>Η </a:t>
            </a:r>
            <a:r>
              <a:rPr lang="el-GR" b="1" dirty="0"/>
              <a:t>σύνθεση χοληστερόλης</a:t>
            </a:r>
            <a:r>
              <a:rPr lang="el-GR" dirty="0"/>
              <a:t> στον οργανισμό γίνεται κυρίως από το ήπαρ και λιγότερο από άλλους ιστούς, με </a:t>
            </a:r>
            <a:r>
              <a:rPr lang="el-GR" b="1" dirty="0"/>
              <a:t>πρώτη ύλη το ακετυλοσυνένζυμο</a:t>
            </a:r>
            <a:r>
              <a:rPr lang="el-GR" dirty="0"/>
              <a:t> Α. </a:t>
            </a:r>
            <a:r>
              <a:rPr lang="el-GR" dirty="0" smtClean="0"/>
              <a:t>Ένα </a:t>
            </a:r>
            <a:r>
              <a:rPr lang="el-GR" dirty="0"/>
              <a:t>από τα βασικά ένζυμα για τη σύνθεσή της είναι η αναγωγάση του 3-υδροξυ-3-μεθυλγλουταρικού συνενζύμου Α (</a:t>
            </a:r>
            <a:r>
              <a:rPr lang="el-GR" b="1" dirty="0"/>
              <a:t>HMG-CoA αναγωγάση</a:t>
            </a:r>
            <a:r>
              <a:rPr lang="el-GR" dirty="0"/>
              <a:t>), που είναι ο στόχος, των αντιλιπιδαιμικών φαρμάκων (</a:t>
            </a:r>
            <a:r>
              <a:rPr lang="el-GR" b="1" dirty="0"/>
              <a:t>στατίνες</a:t>
            </a:r>
            <a:r>
              <a:rPr lang="el-GR" dirty="0" smtClean="0"/>
              <a:t>).</a:t>
            </a:r>
            <a:endParaRPr lang="el-GR" dirty="0"/>
          </a:p>
          <a:p>
            <a:pPr>
              <a:lnSpc>
                <a:spcPct val="114000"/>
              </a:lnSpc>
            </a:pPr>
            <a:r>
              <a:rPr lang="el-GR" dirty="0"/>
              <a:t>Πολλές έρευνες, έχουν αποδείξει τη σχέση μεταξύ υψηλών επιπέδων στις τιμές των λιπιδίων του ορού με περιστατικά στεφανιαίας νόσου και αθηρωματώσεων. Παρατηρήθηκε ότι η χοληστερόλη είναι από τους σημαντικούς </a:t>
            </a:r>
            <a:r>
              <a:rPr lang="el-GR" b="1" dirty="0"/>
              <a:t>αθηρωματικούς παράγοντες </a:t>
            </a:r>
            <a:r>
              <a:rPr lang="el-GR" dirty="0"/>
              <a:t>όταν τα επίπεδα της συγκέντρωσης της στο αίμα είναι υψηλότερα από τις φυσιολογικές τιμές για μεγάλα χρονικά διαστήματα μερικών ετών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43</a:t>
            </a:fld>
            <a:endParaRPr lang="el-GR" dirty="0"/>
          </a:p>
        </p:txBody>
      </p:sp>
    </p:spTree>
    <p:extLst>
      <p:ext uri="{BB962C8B-B14F-4D97-AF65-F5344CB8AC3E}">
        <p14:creationId xmlns:p14="http://schemas.microsoft.com/office/powerpoint/2010/main" val="8341868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Στεροειδή </a:t>
            </a:r>
            <a:r>
              <a:rPr lang="el-GR" sz="3000" b="0" dirty="0" smtClean="0">
                <a:solidFill>
                  <a:prstClr val="black"/>
                </a:solidFill>
              </a:rPr>
              <a:t>7/7</a:t>
            </a:r>
            <a:endParaRPr lang="el-GR" dirty="0"/>
          </a:p>
        </p:txBody>
      </p:sp>
      <p:sp>
        <p:nvSpPr>
          <p:cNvPr id="3" name="Θέση περιεχομένου 2"/>
          <p:cNvSpPr>
            <a:spLocks noGrp="1"/>
          </p:cNvSpPr>
          <p:nvPr>
            <p:ph idx="1"/>
          </p:nvPr>
        </p:nvSpPr>
        <p:spPr/>
        <p:txBody>
          <a:bodyPr/>
          <a:lstStyle/>
          <a:p>
            <a:pPr>
              <a:lnSpc>
                <a:spcPct val="110000"/>
              </a:lnSpc>
            </a:pPr>
            <a:r>
              <a:rPr lang="el-GR" dirty="0"/>
              <a:t>Όταν συστηματικά ανευρίσκονται υψηλά επίπεδα συγκέντρωσης χοληστερόλης στο αίμα, τότε πρέπει να ερευνηθεί εάν πρόκειται για διατροφική ή άλλου τύπου περίπτωση και να αντιμετωπιστεί αναλόγως είτε με την κατάλληλη δίαιτα είτε και με τη χρήση φαρμάκων (στατίνες κ.α.). Η προσεγμένη διατροφή, η  ζωή χωρίς άγχος και </a:t>
            </a:r>
            <a:r>
              <a:rPr lang="en-US" dirty="0"/>
              <a:t>stress</a:t>
            </a:r>
            <a:r>
              <a:rPr lang="el-GR" dirty="0"/>
              <a:t>, η σωματική άσκηση και το σωστό βάρος, συμβάλλουν κατά πολύ στη διατήρηση χαμηλών επιπέδων συγκέντρωσης της χοληστερόλης, ώστε τα επίπεδα αυτά να μην υπερβαίνουν τα 200-220 </a:t>
            </a:r>
            <a:r>
              <a:rPr lang="en-US" dirty="0"/>
              <a:t>mg</a:t>
            </a:r>
            <a:r>
              <a:rPr lang="el-GR" dirty="0"/>
              <a:t>/</a:t>
            </a:r>
            <a:r>
              <a:rPr lang="en-US" dirty="0"/>
              <a:t>dL</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44</a:t>
            </a:fld>
            <a:endParaRPr lang="el-GR" dirty="0"/>
          </a:p>
        </p:txBody>
      </p:sp>
    </p:spTree>
    <p:extLst>
      <p:ext uri="{BB962C8B-B14F-4D97-AF65-F5344CB8AC3E}">
        <p14:creationId xmlns:p14="http://schemas.microsoft.com/office/powerpoint/2010/main" val="26049596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508104" y="116632"/>
            <a:ext cx="3635896" cy="1080120"/>
          </a:xfrm>
        </p:spPr>
        <p:txBody>
          <a:bodyPr/>
          <a:lstStyle/>
          <a:p>
            <a:r>
              <a:rPr lang="el-GR" dirty="0" smtClean="0"/>
              <a:t>Δράση στατινών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45</a:t>
            </a:fld>
            <a:endParaRPr lang="el-GR" dirty="0"/>
          </a:p>
        </p:txBody>
      </p:sp>
      <p:pic>
        <p:nvPicPr>
          <p:cNvPr id="6" name="Picture 2" descr="HMG-CoA reductase pathwa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88640"/>
            <a:ext cx="4979353" cy="648072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1"/>
          <p:cNvSpPr/>
          <p:nvPr/>
        </p:nvSpPr>
        <p:spPr>
          <a:xfrm>
            <a:off x="5076056" y="6207695"/>
            <a:ext cx="2588724" cy="646331"/>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3"/>
              </a:rPr>
              <a:t>HMG-CoA reductase </a:t>
            </a:r>
            <a:r>
              <a:rPr lang="en-US" sz="1200" dirty="0" smtClean="0">
                <a:latin typeface="+mn-lt"/>
                <a:hlinkClick r:id="rId3"/>
              </a:rPr>
              <a:t>pathway</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smtClean="0">
                <a:latin typeface="+mn-lt"/>
                <a:hlinkClick r:id="rId4" tooltip="User:Dodo"/>
              </a:rPr>
              <a:t>Dodo</a:t>
            </a:r>
            <a:r>
              <a:rPr lang="en-US" sz="1200" dirty="0" smtClean="0">
                <a:latin typeface="+mn-lt"/>
              </a:rPr>
              <a:t> </a:t>
            </a:r>
            <a:r>
              <a:rPr lang="el-GR" sz="1200" dirty="0" smtClean="0">
                <a:solidFill>
                  <a:schemeClr val="tx1">
                    <a:lumMod val="75000"/>
                    <a:lumOff val="25000"/>
                  </a:schemeClr>
                </a:solidFill>
                <a:latin typeface="+mn-lt"/>
              </a:rPr>
              <a:t>, διαθέσιμο με άδεια </a:t>
            </a:r>
            <a:r>
              <a:rPr lang="en-US" sz="1200" dirty="0">
                <a:latin typeface="+mn-lt"/>
                <a:hlinkClick r:id="rId5"/>
              </a:rPr>
              <a:t>CC BY-SA 3.0</a:t>
            </a:r>
            <a:endParaRPr lang="en-US" sz="1200" dirty="0">
              <a:latin typeface="+mn-lt"/>
            </a:endParaRPr>
          </a:p>
        </p:txBody>
      </p:sp>
    </p:spTree>
    <p:extLst>
      <p:ext uri="{BB962C8B-B14F-4D97-AF65-F5344CB8AC3E}">
        <p14:creationId xmlns:p14="http://schemas.microsoft.com/office/powerpoint/2010/main" val="39368136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Λιποπρωτεΐνες (πλάσμα, μεμβράνες) </a:t>
            </a:r>
            <a:r>
              <a:rPr lang="el-GR" sz="3000" b="0" dirty="0" smtClean="0"/>
              <a:t>1/4</a:t>
            </a:r>
            <a:endParaRPr lang="el-GR" sz="3000" b="0" dirty="0"/>
          </a:p>
        </p:txBody>
      </p:sp>
      <p:sp>
        <p:nvSpPr>
          <p:cNvPr id="3" name="Θέση περιεχομένου 2"/>
          <p:cNvSpPr>
            <a:spLocks noGrp="1"/>
          </p:cNvSpPr>
          <p:nvPr>
            <p:ph idx="1"/>
          </p:nvPr>
        </p:nvSpPr>
        <p:spPr>
          <a:xfrm>
            <a:off x="611560" y="1340768"/>
            <a:ext cx="8352928" cy="5184576"/>
          </a:xfrm>
        </p:spPr>
        <p:txBody>
          <a:bodyPr/>
          <a:lstStyle/>
          <a:p>
            <a:r>
              <a:rPr lang="el-GR" dirty="0"/>
              <a:t>Οι λιποπρωτεΐνες διακρίνονται ανάλογα με την πυκνότητά τους, σε 5 ομάδες:</a:t>
            </a:r>
          </a:p>
          <a:p>
            <a:pPr lvl="1"/>
            <a:r>
              <a:rPr lang="el-GR" dirty="0"/>
              <a:t>Χυλομικρά</a:t>
            </a:r>
          </a:p>
          <a:p>
            <a:pPr lvl="1"/>
            <a:r>
              <a:rPr lang="el-GR" dirty="0"/>
              <a:t>Πολύ χαμηλής πυκνότητας (</a:t>
            </a:r>
            <a:r>
              <a:rPr lang="en-US" dirty="0"/>
              <a:t>VLDL</a:t>
            </a:r>
            <a:r>
              <a:rPr lang="el-GR" dirty="0"/>
              <a:t>)</a:t>
            </a:r>
          </a:p>
          <a:p>
            <a:pPr lvl="1"/>
            <a:r>
              <a:rPr lang="el-GR" dirty="0"/>
              <a:t>Ενδιάμεσης πυκνότητας (</a:t>
            </a:r>
            <a:r>
              <a:rPr lang="en-US" dirty="0"/>
              <a:t>IDL</a:t>
            </a:r>
            <a:r>
              <a:rPr lang="el-GR" dirty="0"/>
              <a:t>)</a:t>
            </a:r>
          </a:p>
          <a:p>
            <a:pPr lvl="1"/>
            <a:r>
              <a:rPr lang="el-GR" dirty="0"/>
              <a:t>Χαμηλής πυκνότητας (</a:t>
            </a:r>
            <a:r>
              <a:rPr lang="en-US" dirty="0"/>
              <a:t>LDL</a:t>
            </a:r>
            <a:r>
              <a:rPr lang="el-GR" dirty="0"/>
              <a:t>)</a:t>
            </a:r>
          </a:p>
          <a:p>
            <a:pPr lvl="1"/>
            <a:r>
              <a:rPr lang="el-GR" dirty="0"/>
              <a:t>Υψηλής πυκνότητας (</a:t>
            </a:r>
            <a:r>
              <a:rPr lang="en-US" dirty="0"/>
              <a:t>HDL</a:t>
            </a:r>
            <a:r>
              <a:rPr lang="el-GR" dirty="0"/>
              <a:t>)</a:t>
            </a:r>
          </a:p>
          <a:p>
            <a:r>
              <a:rPr lang="el-GR" dirty="0"/>
              <a:t>Διαφέρουν σε ότι αφορά στην </a:t>
            </a:r>
            <a:r>
              <a:rPr lang="el-GR" b="1" dirty="0" smtClean="0"/>
              <a:t>πρωτεϊνική</a:t>
            </a:r>
            <a:r>
              <a:rPr lang="el-GR" dirty="0" smtClean="0"/>
              <a:t> </a:t>
            </a:r>
            <a:r>
              <a:rPr lang="el-GR" dirty="0"/>
              <a:t>και </a:t>
            </a:r>
            <a:r>
              <a:rPr lang="el-GR" b="1" dirty="0"/>
              <a:t>λιπιδική</a:t>
            </a:r>
            <a:r>
              <a:rPr lang="el-GR" dirty="0"/>
              <a:t> τους σύσταση</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46</a:t>
            </a:fld>
            <a:endParaRPr lang="el-GR" dirty="0"/>
          </a:p>
        </p:txBody>
      </p:sp>
    </p:spTree>
    <p:extLst>
      <p:ext uri="{BB962C8B-B14F-4D97-AF65-F5344CB8AC3E}">
        <p14:creationId xmlns:p14="http://schemas.microsoft.com/office/powerpoint/2010/main" val="41366365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Λιποπρωτεΐνες (πλάσμα, μεμβράνες) </a:t>
            </a:r>
            <a:r>
              <a:rPr lang="el-GR" sz="3000" b="0" dirty="0" smtClean="0">
                <a:solidFill>
                  <a:prstClr val="black"/>
                </a:solidFill>
              </a:rPr>
              <a:t>2/4</a:t>
            </a:r>
            <a:endParaRPr lang="el-GR" dirty="0"/>
          </a:p>
        </p:txBody>
      </p:sp>
      <p:sp>
        <p:nvSpPr>
          <p:cNvPr id="3" name="Θέση περιεχομένου 2"/>
          <p:cNvSpPr>
            <a:spLocks noGrp="1"/>
          </p:cNvSpPr>
          <p:nvPr>
            <p:ph idx="1"/>
          </p:nvPr>
        </p:nvSpPr>
        <p:spPr>
          <a:xfrm>
            <a:off x="611560" y="1268760"/>
            <a:ext cx="8280920" cy="4968552"/>
          </a:xfrm>
        </p:spPr>
        <p:txBody>
          <a:bodyPr/>
          <a:lstStyle/>
          <a:p>
            <a:pPr>
              <a:lnSpc>
                <a:spcPct val="120000"/>
              </a:lnSpc>
            </a:pPr>
            <a:r>
              <a:rPr lang="el-GR" dirty="0"/>
              <a:t>Τα λιποπρωτεϊνικά συμπλέγματα είναι σφαιρικά συμπλέγματα μορίων. Αποτελούνται από ένα </a:t>
            </a:r>
            <a:r>
              <a:rPr lang="el-GR" b="1" dirty="0"/>
              <a:t>πυρήνα</a:t>
            </a:r>
            <a:r>
              <a:rPr lang="el-GR" dirty="0"/>
              <a:t> μη πολικών λιπιδίων (τριακυλογλυκερόλες και ακυλεστέρες της γλυκερόλης) και από ένα </a:t>
            </a:r>
            <a:r>
              <a:rPr lang="el-GR" b="1" dirty="0"/>
              <a:t>φλοιό </a:t>
            </a:r>
            <a:r>
              <a:rPr lang="el-GR" dirty="0"/>
              <a:t>πάχους 2</a:t>
            </a:r>
            <a:r>
              <a:rPr lang="en-US" dirty="0"/>
              <a:t>nm</a:t>
            </a:r>
            <a:r>
              <a:rPr lang="el-GR" dirty="0"/>
              <a:t>, από αποπρωτεΐνη και αμφίφιλα λιπίδια (φωσφολιπίδια και χοληστερόλη</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47</a:t>
            </a:fld>
            <a:endParaRPr lang="el-GR" dirty="0"/>
          </a:p>
        </p:txBody>
      </p:sp>
    </p:spTree>
    <p:extLst>
      <p:ext uri="{BB962C8B-B14F-4D97-AF65-F5344CB8AC3E}">
        <p14:creationId xmlns:p14="http://schemas.microsoft.com/office/powerpoint/2010/main" val="2802475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Λιποπρωτεΐνες (πλάσμα, μεμβράνες) </a:t>
            </a:r>
            <a:r>
              <a:rPr lang="el-GR" sz="3000" b="0" dirty="0" smtClean="0">
                <a:solidFill>
                  <a:prstClr val="black"/>
                </a:solidFill>
              </a:rPr>
              <a:t>3/4</a:t>
            </a:r>
            <a:endParaRPr lang="el-GR" dirty="0"/>
          </a:p>
        </p:txBody>
      </p:sp>
      <p:sp>
        <p:nvSpPr>
          <p:cNvPr id="3" name="Θέση περιεχομένου 2"/>
          <p:cNvSpPr>
            <a:spLocks noGrp="1"/>
          </p:cNvSpPr>
          <p:nvPr>
            <p:ph idx="1"/>
          </p:nvPr>
        </p:nvSpPr>
        <p:spPr/>
        <p:txBody>
          <a:bodyPr/>
          <a:lstStyle/>
          <a:p>
            <a:pPr>
              <a:lnSpc>
                <a:spcPct val="114000"/>
              </a:lnSpc>
            </a:pPr>
            <a:r>
              <a:rPr lang="el-GR" dirty="0"/>
              <a:t>Τα </a:t>
            </a:r>
            <a:r>
              <a:rPr lang="el-GR" b="1" dirty="0"/>
              <a:t>χυλομικρά </a:t>
            </a:r>
            <a:r>
              <a:rPr lang="el-GR" dirty="0"/>
              <a:t>μεταφέρουν τα λιπίδια της τροφής από το έντερο στους ιστούς.</a:t>
            </a:r>
          </a:p>
          <a:p>
            <a:pPr>
              <a:lnSpc>
                <a:spcPct val="114000"/>
              </a:lnSpc>
            </a:pPr>
            <a:r>
              <a:rPr lang="el-GR" dirty="0"/>
              <a:t>Οι </a:t>
            </a:r>
            <a:r>
              <a:rPr lang="en-US" dirty="0"/>
              <a:t>VLDL</a:t>
            </a:r>
            <a:r>
              <a:rPr lang="el-GR" dirty="0"/>
              <a:t>, </a:t>
            </a:r>
            <a:r>
              <a:rPr lang="en-US" dirty="0"/>
              <a:t>IDL</a:t>
            </a:r>
            <a:r>
              <a:rPr lang="el-GR" dirty="0"/>
              <a:t> και </a:t>
            </a:r>
            <a:r>
              <a:rPr lang="en-US" dirty="0"/>
              <a:t>LDL</a:t>
            </a:r>
            <a:r>
              <a:rPr lang="el-GR" dirty="0"/>
              <a:t> μεταφέρουν τριακυλογλυκερόλες, χοληστερίνη και φωσφολιπίδια από το ήπαρ στους ιστούς (</a:t>
            </a:r>
            <a:r>
              <a:rPr lang="el-GR" b="1" dirty="0"/>
              <a:t>βλαπτική δράση</a:t>
            </a:r>
            <a:r>
              <a:rPr lang="el-GR" dirty="0"/>
              <a:t> στα αγγεία).</a:t>
            </a:r>
          </a:p>
          <a:p>
            <a:pPr>
              <a:lnSpc>
                <a:spcPct val="114000"/>
              </a:lnSpc>
            </a:pPr>
            <a:r>
              <a:rPr lang="el-GR" dirty="0"/>
              <a:t>Αντίθετα, οι </a:t>
            </a:r>
            <a:r>
              <a:rPr lang="en-US" dirty="0"/>
              <a:t>HDL</a:t>
            </a:r>
            <a:r>
              <a:rPr lang="el-GR" dirty="0"/>
              <a:t> που σχηματίζονται στους ιστούς, επαναφέρουν την περίσσεια της χοληστερόλης στο ήπαρ (</a:t>
            </a:r>
            <a:r>
              <a:rPr lang="el-GR" b="1" dirty="0"/>
              <a:t>προστατευτική δράση</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48</a:t>
            </a:fld>
            <a:endParaRPr lang="el-GR" dirty="0"/>
          </a:p>
        </p:txBody>
      </p:sp>
    </p:spTree>
    <p:extLst>
      <p:ext uri="{BB962C8B-B14F-4D97-AF65-F5344CB8AC3E}">
        <p14:creationId xmlns:p14="http://schemas.microsoft.com/office/powerpoint/2010/main" val="32106372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676456" cy="1008112"/>
          </a:xfrm>
        </p:spPr>
        <p:txBody>
          <a:bodyPr>
            <a:noAutofit/>
          </a:bodyPr>
          <a:lstStyle/>
          <a:p>
            <a:r>
              <a:rPr lang="el-GR" dirty="0"/>
              <a:t>Ο φυσιολογικός ρόλος των </a:t>
            </a:r>
            <a:r>
              <a:rPr lang="el-GR" dirty="0" smtClean="0"/>
              <a:t>λιπιδίων </a:t>
            </a:r>
            <a:r>
              <a:rPr lang="el-GR" dirty="0"/>
              <a:t>στον ο</a:t>
            </a:r>
            <a:r>
              <a:rPr lang="el-GR" dirty="0" smtClean="0"/>
              <a:t>ργανισμό </a:t>
            </a:r>
            <a:r>
              <a:rPr lang="el-GR" sz="3000" b="0" dirty="0"/>
              <a:t>2</a:t>
            </a:r>
            <a:r>
              <a:rPr lang="el-GR" sz="3000" b="0" dirty="0" smtClean="0"/>
              <a:t>/2</a:t>
            </a:r>
            <a:endParaRPr lang="el-GR" sz="3000" b="0" dirty="0"/>
          </a:p>
        </p:txBody>
      </p:sp>
      <p:sp>
        <p:nvSpPr>
          <p:cNvPr id="3" name="Θέση περιεχομένου 2"/>
          <p:cNvSpPr>
            <a:spLocks noGrp="1"/>
          </p:cNvSpPr>
          <p:nvPr>
            <p:ph idx="1"/>
          </p:nvPr>
        </p:nvSpPr>
        <p:spPr>
          <a:xfrm>
            <a:off x="611560" y="1412776"/>
            <a:ext cx="8352928" cy="4824536"/>
          </a:xfrm>
        </p:spPr>
        <p:txBody>
          <a:bodyPr>
            <a:noAutofit/>
          </a:bodyPr>
          <a:lstStyle/>
          <a:p>
            <a:pPr lvl="0">
              <a:lnSpc>
                <a:spcPct val="110000"/>
              </a:lnSpc>
            </a:pPr>
            <a:r>
              <a:rPr lang="el-GR" dirty="0" smtClean="0"/>
              <a:t>Συστατικά της κυτταρικής επιφάνειας (ανοσία).</a:t>
            </a:r>
          </a:p>
          <a:p>
            <a:pPr lvl="0">
              <a:lnSpc>
                <a:spcPct val="110000"/>
              </a:lnSpc>
            </a:pPr>
            <a:r>
              <a:rPr lang="el-GR" dirty="0" smtClean="0"/>
              <a:t>Οι </a:t>
            </a:r>
            <a:r>
              <a:rPr lang="el-GR" dirty="0"/>
              <a:t>Βιταμίνες Α, Ε, Κ, οι σεξουαλικές ορμόνες και οι ορμόνες του φλοιού των επινεφριδίων ανήκουν στην κατηγορία των λιπιδίων. Υπό την ευρεία έννοια, στην κατηγορία των ορμονών υπάγονται και οι προσταγλανδίνες.</a:t>
            </a:r>
          </a:p>
          <a:p>
            <a:pPr lvl="0">
              <a:lnSpc>
                <a:spcPct val="110000"/>
              </a:lnSpc>
            </a:pPr>
            <a:r>
              <a:rPr lang="el-GR" dirty="0"/>
              <a:t>Κάποια λιπίδια σχηματίζουν ενώσεις μεγάλης βιολογικής σημασίας με πρωτεΐνες (</a:t>
            </a:r>
            <a:r>
              <a:rPr lang="el-GR" b="1" dirty="0"/>
              <a:t>λιποπρωτεΐνες</a:t>
            </a:r>
            <a:r>
              <a:rPr lang="el-GR" dirty="0"/>
              <a:t>) και σάκχαρα (</a:t>
            </a:r>
            <a:r>
              <a:rPr lang="el-GR" b="1" dirty="0"/>
              <a:t>γλυκολιπίδια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15816746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Λιποπρωτεΐνες (πλάσμα, μεμβράνες) </a:t>
            </a:r>
            <a:r>
              <a:rPr lang="el-GR" sz="3000" b="0" dirty="0" smtClean="0">
                <a:solidFill>
                  <a:prstClr val="black"/>
                </a:solidFill>
              </a:rPr>
              <a:t>4/4</a:t>
            </a:r>
            <a:endParaRPr lang="el-GR" dirty="0"/>
          </a:p>
        </p:txBody>
      </p:sp>
      <p:sp>
        <p:nvSpPr>
          <p:cNvPr id="3" name="Θέση περιεχομένου 2"/>
          <p:cNvSpPr>
            <a:spLocks noGrp="1"/>
          </p:cNvSpPr>
          <p:nvPr>
            <p:ph idx="1"/>
          </p:nvPr>
        </p:nvSpPr>
        <p:spPr/>
        <p:txBody>
          <a:bodyPr/>
          <a:lstStyle/>
          <a:p>
            <a:pPr>
              <a:lnSpc>
                <a:spcPct val="114000"/>
              </a:lnSpc>
            </a:pPr>
            <a:r>
              <a:rPr lang="el-GR" dirty="0"/>
              <a:t>Σημαντικούς ρόλους στη μεταβολική τύχη των </a:t>
            </a:r>
            <a:r>
              <a:rPr lang="el-GR" dirty="0" smtClean="0"/>
              <a:t>λιποπρωτεϊνών </a:t>
            </a:r>
            <a:r>
              <a:rPr lang="el-GR" dirty="0"/>
              <a:t>παίζει το </a:t>
            </a:r>
            <a:r>
              <a:rPr lang="el-GR" dirty="0" smtClean="0"/>
              <a:t>πρωτεϊνικό </a:t>
            </a:r>
            <a:r>
              <a:rPr lang="el-GR" dirty="0"/>
              <a:t>τμήμα της η </a:t>
            </a:r>
            <a:r>
              <a:rPr lang="el-GR" b="1" dirty="0"/>
              <a:t>απο-(λιπο)-πρωτείνη, </a:t>
            </a:r>
            <a:r>
              <a:rPr lang="el-GR" dirty="0"/>
              <a:t>όπως:</a:t>
            </a:r>
          </a:p>
          <a:p>
            <a:pPr marL="715963" lvl="1" indent="-387350">
              <a:lnSpc>
                <a:spcPct val="114000"/>
              </a:lnSpc>
            </a:pPr>
            <a:r>
              <a:rPr lang="el-GR" dirty="0"/>
              <a:t>Αναγνώριση </a:t>
            </a:r>
            <a:r>
              <a:rPr lang="el-GR" dirty="0" smtClean="0"/>
              <a:t>λιποπρωτεϊνών </a:t>
            </a:r>
            <a:r>
              <a:rPr lang="el-GR" dirty="0"/>
              <a:t>από τους μεμβρανικούς υποδοχείς του </a:t>
            </a:r>
            <a:r>
              <a:rPr lang="el-GR" dirty="0" smtClean="0"/>
              <a:t>κυττάρου.</a:t>
            </a:r>
            <a:endParaRPr lang="el-GR" dirty="0"/>
          </a:p>
          <a:p>
            <a:pPr marL="715963" lvl="1" indent="-387350">
              <a:lnSpc>
                <a:spcPct val="114000"/>
              </a:lnSpc>
            </a:pPr>
            <a:r>
              <a:rPr lang="el-GR" dirty="0"/>
              <a:t>Συμπαράγοντας στις μεταβολικές πορείες και ανταλλαγή </a:t>
            </a:r>
            <a:r>
              <a:rPr lang="el-GR" dirty="0" smtClean="0"/>
              <a:t>λιποειδών.</a:t>
            </a:r>
            <a:endParaRPr lang="el-GR" dirty="0"/>
          </a:p>
          <a:p>
            <a:pPr marL="715963" lvl="1" indent="-387350">
              <a:lnSpc>
                <a:spcPct val="114000"/>
              </a:lnSpc>
            </a:pPr>
            <a:r>
              <a:rPr lang="el-GR" dirty="0"/>
              <a:t>Η ενζυμική δράση που κατέχουν, πιθανόν σχετίζεται με σημαντικούς παθοφυσιολογικούς μηχανισμούς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49</a:t>
            </a:fld>
            <a:endParaRPr lang="el-GR" dirty="0"/>
          </a:p>
        </p:txBody>
      </p:sp>
    </p:spTree>
    <p:extLst>
      <p:ext uri="{BB962C8B-B14F-4D97-AF65-F5344CB8AC3E}">
        <p14:creationId xmlns:p14="http://schemas.microsoft.com/office/powerpoint/2010/main" val="329933035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Δομή λιποπρωτεΐνης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50</a:t>
            </a:fld>
            <a:endParaRPr lang="el-GR" dirty="0"/>
          </a:p>
        </p:txBody>
      </p:sp>
      <p:pic>
        <p:nvPicPr>
          <p:cNvPr id="7170" name="Picture 2" descr="Aufbau eines Lipoprotei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988" y="1844824"/>
            <a:ext cx="8201582" cy="299732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11"/>
          <p:cNvSpPr/>
          <p:nvPr/>
        </p:nvSpPr>
        <p:spPr>
          <a:xfrm>
            <a:off x="1812680" y="5013175"/>
            <a:ext cx="6082198" cy="276999"/>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3"/>
              </a:rPr>
              <a:t>Aufbau eines </a:t>
            </a:r>
            <a:r>
              <a:rPr lang="en-US" sz="1200" dirty="0" smtClean="0">
                <a:latin typeface="+mn-lt"/>
                <a:hlinkClick r:id="rId3"/>
              </a:rPr>
              <a:t>Lipoproteins</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err="1">
                <a:latin typeface="+mn-lt"/>
                <a:hlinkClick r:id="rId4" tooltip="User:Qniemiec"/>
              </a:rPr>
              <a:t>Qniemiec</a:t>
            </a:r>
            <a:r>
              <a:rPr lang="en-US" sz="1200" dirty="0" smtClean="0">
                <a:latin typeface="+mn-lt"/>
              </a:rPr>
              <a:t> </a:t>
            </a:r>
            <a:r>
              <a:rPr lang="el-GR" sz="1200" dirty="0" smtClean="0">
                <a:solidFill>
                  <a:schemeClr val="tx1">
                    <a:lumMod val="75000"/>
                    <a:lumOff val="25000"/>
                  </a:schemeClr>
                </a:solidFill>
                <a:latin typeface="+mn-lt"/>
              </a:rPr>
              <a:t>, διαθέσιμο με άδεια </a:t>
            </a:r>
            <a:r>
              <a:rPr lang="en-US" sz="1200" dirty="0">
                <a:latin typeface="+mn-lt"/>
                <a:hlinkClick r:id="rId5"/>
              </a:rPr>
              <a:t>CC BY-SA 3.0</a:t>
            </a:r>
            <a:endParaRPr lang="en-US" sz="1200" dirty="0">
              <a:latin typeface="+mn-lt"/>
            </a:endParaRPr>
          </a:p>
        </p:txBody>
      </p:sp>
    </p:spTree>
    <p:extLst>
      <p:ext uri="{BB962C8B-B14F-4D97-AF65-F5344CB8AC3E}">
        <p14:creationId xmlns:p14="http://schemas.microsoft.com/office/powerpoint/2010/main" val="33682922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933222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0408135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Γεώργιος Καρίκας 2014. Γεώργιος Καρίκας. «Βιοχημεία (Θ). Ενότητα 7</a:t>
            </a:r>
            <a:r>
              <a:rPr lang="en-US" sz="2000" dirty="0" smtClean="0"/>
              <a:t>:</a:t>
            </a:r>
            <a:r>
              <a:rPr lang="el-GR" sz="2000" dirty="0" smtClean="0"/>
              <a:t> Βιοχημεία λιπιδίων».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357777898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a:t>
            </a:r>
            <a:r>
              <a:rPr lang="el-GR" dirty="0" smtClean="0">
                <a:solidFill>
                  <a:prstClr val="black"/>
                </a:solidFill>
                <a:latin typeface="Calibri"/>
              </a:rPr>
              <a:t>creativecommons.org/licenses/</a:t>
            </a:r>
            <a:r>
              <a:rPr lang="en-US" smtClean="0">
                <a:solidFill>
                  <a:prstClr val="black"/>
                </a:solidFill>
                <a:latin typeface="Calibri"/>
              </a:rPr>
              <a:t>by</a:t>
            </a:r>
            <a:r>
              <a:rPr lang="el-GR" smtClean="0">
                <a:solidFill>
                  <a:prstClr val="black"/>
                </a:solidFill>
                <a:latin typeface="Calibri"/>
              </a:rPr>
              <a:t>-nc-sa/4.0</a:t>
            </a:r>
            <a:r>
              <a:rPr lang="el-GR" dirty="0">
                <a:solidFill>
                  <a:prstClr val="black"/>
                </a:solidFill>
                <a:latin typeface="Calibri"/>
              </a:rPr>
              <a:t>/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34478105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55</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256188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marL="0" indent="0">
              <a:buNone/>
            </a:pPr>
            <a:r>
              <a:rPr lang="el-GR" sz="2400" dirty="0" smtClean="0"/>
              <a:t>μαζί </a:t>
            </a:r>
            <a:r>
              <a:rPr lang="el-GR" sz="2400" dirty="0"/>
              <a:t>με τους συνοδευόμενους υπερσυνδέσμους.</a:t>
            </a:r>
          </a:p>
          <a:p>
            <a:endParaRPr lang="el-GR" sz="2000" dirty="0"/>
          </a:p>
        </p:txBody>
      </p:sp>
    </p:spTree>
    <p:extLst>
      <p:ext uri="{BB962C8B-B14F-4D97-AF65-F5344CB8AC3E}">
        <p14:creationId xmlns:p14="http://schemas.microsoft.com/office/powerpoint/2010/main" val="418266559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9500135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Λιπώδης ιστός </a:t>
            </a:r>
            <a:r>
              <a:rPr lang="el-GR" sz="3000" b="0" dirty="0" smtClean="0"/>
              <a:t>1/2</a:t>
            </a:r>
            <a:endParaRPr lang="el-GR" sz="3000" b="0" dirty="0"/>
          </a:p>
        </p:txBody>
      </p:sp>
      <p:sp>
        <p:nvSpPr>
          <p:cNvPr id="3" name="Θέση περιεχομένου 2"/>
          <p:cNvSpPr>
            <a:spLocks noGrp="1"/>
          </p:cNvSpPr>
          <p:nvPr>
            <p:ph idx="1"/>
          </p:nvPr>
        </p:nvSpPr>
        <p:spPr/>
        <p:txBody>
          <a:bodyPr/>
          <a:lstStyle/>
          <a:p>
            <a:pPr>
              <a:lnSpc>
                <a:spcPct val="114000"/>
              </a:lnSpc>
            </a:pPr>
            <a:r>
              <a:rPr lang="el-GR" dirty="0"/>
              <a:t>Ο </a:t>
            </a:r>
            <a:r>
              <a:rPr lang="el-GR" b="1" dirty="0"/>
              <a:t>λιπώδης ιστός</a:t>
            </a:r>
            <a:r>
              <a:rPr lang="el-GR" dirty="0"/>
              <a:t> είναι μια δεξαμενή από πολυδύναμα βλαστικά κύτταρα, που συμμετέχουν στη παραγωγή στρωματικών κυττάρων των αγγείων και λιποκυττάρων.</a:t>
            </a:r>
            <a:endParaRPr lang="el-GR" b="1" dirty="0"/>
          </a:p>
          <a:p>
            <a:pPr marL="355600" indent="0">
              <a:lnSpc>
                <a:spcPct val="114000"/>
              </a:lnSpc>
              <a:spcBef>
                <a:spcPts val="0"/>
              </a:spcBef>
              <a:buNone/>
            </a:pPr>
            <a:r>
              <a:rPr lang="el-GR" dirty="0"/>
              <a:t>Στα θηλαστικά, με βάση τη κυτταρική σύσταση, ο λιπώδης ιστός απαντά σε εντελώς διαφορετικούς τύπους: Το </a:t>
            </a:r>
            <a:r>
              <a:rPr lang="el-GR" b="1" dirty="0"/>
              <a:t>λευκό</a:t>
            </a:r>
            <a:r>
              <a:rPr lang="el-GR" dirty="0"/>
              <a:t> (WAT), που είναι το κυρίαρχο και τον </a:t>
            </a:r>
            <a:r>
              <a:rPr lang="el-GR" b="1" dirty="0"/>
              <a:t>καφέ</a:t>
            </a:r>
            <a:r>
              <a:rPr lang="el-GR" dirty="0"/>
              <a:t> (BAT). Τα ώριμα λευκά λιποκύτταρα έχουν μεγάλη χωρητικότητα, ενώ το μέγεθός τους εξαρτάται από τη συγκέντρωση των τριγλυκεριδίων, που συσσωρεύονται στον οργανισμό</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3256513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Λιπώδης ιστός </a:t>
            </a:r>
            <a:r>
              <a:rPr lang="el-GR" sz="3000" b="0" dirty="0" smtClean="0"/>
              <a:t>2/2</a:t>
            </a:r>
            <a:endParaRPr lang="el-GR" dirty="0"/>
          </a:p>
        </p:txBody>
      </p:sp>
      <p:sp>
        <p:nvSpPr>
          <p:cNvPr id="3" name="Θέση περιεχομένου 2"/>
          <p:cNvSpPr>
            <a:spLocks noGrp="1"/>
          </p:cNvSpPr>
          <p:nvPr>
            <p:ph idx="1"/>
          </p:nvPr>
        </p:nvSpPr>
        <p:spPr/>
        <p:txBody>
          <a:bodyPr/>
          <a:lstStyle/>
          <a:p>
            <a:pPr>
              <a:lnSpc>
                <a:spcPct val="114000"/>
              </a:lnSpc>
            </a:pPr>
            <a:r>
              <a:rPr lang="el-GR" dirty="0"/>
              <a:t>Τα καφέ λιποκύτταρα, περιέχουν πολλά σταγονίδια λιπιδίων διαφόρων μεγεθών και πολλά μιτοχόνδρια, που συμμετέχουν στη παραγωγή ενέργειας (θερμότητας) μέσω της β-οξείδωσης. Επειδή τα μιτοχόνδρια περιέχουν μεγάλες ποσότητες σιδήρου, δίνει στον ιστό καφεκόκκινη χροιά, και βρίσκεται στους ενήλικες στο ανώτερο τμήμα της πλάτης, στη πλευρά του αυχένα, ανάμεσα στη κλείδα και την ωμοπλάτη και κατά μήκος της σπονδυλικής στήλης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27409790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Ταξινόμηση λιπιδίων </a:t>
            </a:r>
            <a:r>
              <a:rPr lang="el-GR" sz="3000" b="0" dirty="0" smtClean="0"/>
              <a:t>1/3</a:t>
            </a:r>
            <a:endParaRPr lang="el-GR" sz="3000" b="0" dirty="0"/>
          </a:p>
        </p:txBody>
      </p:sp>
      <p:sp>
        <p:nvSpPr>
          <p:cNvPr id="3" name="Θέση περιεχομένου 2"/>
          <p:cNvSpPr>
            <a:spLocks noGrp="1"/>
          </p:cNvSpPr>
          <p:nvPr>
            <p:ph idx="1"/>
          </p:nvPr>
        </p:nvSpPr>
        <p:spPr/>
        <p:txBody>
          <a:bodyPr>
            <a:normAutofit/>
          </a:bodyPr>
          <a:lstStyle/>
          <a:p>
            <a:pPr marL="0" indent="0">
              <a:buNone/>
            </a:pPr>
            <a:r>
              <a:rPr lang="el-GR" dirty="0"/>
              <a:t>Χημικά, κατατάσσονται στις εξής </a:t>
            </a:r>
            <a:r>
              <a:rPr lang="el-GR" dirty="0" smtClean="0"/>
              <a:t>κατηγορίες</a:t>
            </a:r>
            <a:r>
              <a:rPr lang="el-GR" dirty="0"/>
              <a:t>:</a:t>
            </a:r>
          </a:p>
          <a:p>
            <a:pPr marL="457200" indent="-457200">
              <a:buFont typeface="+mj-lt"/>
              <a:buAutoNum type="arabicPeriod"/>
            </a:pPr>
            <a:r>
              <a:rPr lang="el-GR" b="1" dirty="0" smtClean="0"/>
              <a:t>Σαπωνοποιήσιμα</a:t>
            </a:r>
            <a:endParaRPr lang="el-GR" b="1" dirty="0"/>
          </a:p>
          <a:p>
            <a:pPr marL="355600" indent="0">
              <a:buNone/>
            </a:pPr>
            <a:r>
              <a:rPr lang="el-GR" dirty="0"/>
              <a:t>Ενώσεις ανωτέρων </a:t>
            </a:r>
            <a:r>
              <a:rPr lang="el-GR" i="1" dirty="0"/>
              <a:t>λιπαρών οξέων </a:t>
            </a:r>
            <a:r>
              <a:rPr lang="el-GR" dirty="0"/>
              <a:t>με </a:t>
            </a:r>
            <a:r>
              <a:rPr lang="el-GR" i="1" dirty="0"/>
              <a:t>γλυκερόλη</a:t>
            </a:r>
            <a:r>
              <a:rPr lang="el-GR" dirty="0"/>
              <a:t> ή εστέρα, σφιγγοσίνη και ανώτερες αλκοόλες.</a:t>
            </a:r>
          </a:p>
          <a:p>
            <a:pPr marL="914400" lvl="1" indent="-514350">
              <a:buFont typeface="+mj-lt"/>
              <a:buAutoNum type="romanLcPeriod"/>
            </a:pPr>
            <a:r>
              <a:rPr lang="el-GR" dirty="0" smtClean="0"/>
              <a:t>Ακυλογλυκερόλες </a:t>
            </a:r>
            <a:r>
              <a:rPr lang="el-GR" dirty="0"/>
              <a:t>(κοινά λίπη ή λάδια</a:t>
            </a:r>
            <a:r>
              <a:rPr lang="el-GR" dirty="0" smtClean="0"/>
              <a:t>).</a:t>
            </a:r>
            <a:endParaRPr lang="el-GR" dirty="0"/>
          </a:p>
          <a:p>
            <a:pPr marL="914400" lvl="1" indent="-514350">
              <a:buFont typeface="+mj-lt"/>
              <a:buAutoNum type="romanLcPeriod"/>
            </a:pPr>
            <a:r>
              <a:rPr lang="el-GR" dirty="0" smtClean="0"/>
              <a:t>Φωσφορογλυκερίδια.</a:t>
            </a:r>
            <a:endParaRPr lang="el-GR" dirty="0"/>
          </a:p>
          <a:p>
            <a:pPr marL="914400" lvl="1" indent="-514350">
              <a:buFont typeface="+mj-lt"/>
              <a:buAutoNum type="romanLcPeriod"/>
            </a:pPr>
            <a:r>
              <a:rPr lang="el-GR" dirty="0" smtClean="0"/>
              <a:t>Σφιγγολιπίδια.</a:t>
            </a:r>
            <a:endParaRPr lang="el-GR" dirty="0"/>
          </a:p>
          <a:p>
            <a:pPr marL="914400" lvl="1" indent="-514350">
              <a:buFont typeface="+mj-lt"/>
              <a:buAutoNum type="romanLcPeriod"/>
            </a:pPr>
            <a:r>
              <a:rPr lang="el-GR" dirty="0" smtClean="0"/>
              <a:t>Κεριά.</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30935847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Ταξινόμηση λιπιδίων </a:t>
            </a:r>
            <a:r>
              <a:rPr lang="el-GR" sz="3000" b="0" dirty="0" smtClean="0"/>
              <a:t>2/3</a:t>
            </a:r>
            <a:endParaRPr lang="el-GR" dirty="0"/>
          </a:p>
        </p:txBody>
      </p:sp>
      <p:sp>
        <p:nvSpPr>
          <p:cNvPr id="3" name="Θέση περιεχομένου 2"/>
          <p:cNvSpPr>
            <a:spLocks noGrp="1"/>
          </p:cNvSpPr>
          <p:nvPr>
            <p:ph idx="1"/>
          </p:nvPr>
        </p:nvSpPr>
        <p:spPr>
          <a:xfrm>
            <a:off x="611560" y="1268760"/>
            <a:ext cx="8352928" cy="864096"/>
          </a:xfrm>
        </p:spPr>
        <p:txBody>
          <a:bodyPr/>
          <a:lstStyle/>
          <a:p>
            <a:pPr marL="0" indent="0" algn="ctr">
              <a:buNone/>
            </a:pPr>
            <a:r>
              <a:rPr lang="el-GR" b="1" dirty="0" smtClean="0"/>
              <a:t>Γενικοί τύποι</a:t>
            </a:r>
            <a:endParaRPr lang="el-GR"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2192817"/>
            <a:ext cx="1944216" cy="2770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Ορθογώνιο 4"/>
          <p:cNvSpPr/>
          <p:nvPr/>
        </p:nvSpPr>
        <p:spPr>
          <a:xfrm>
            <a:off x="2336909" y="5301208"/>
            <a:ext cx="1327864" cy="400110"/>
          </a:xfrm>
          <a:prstGeom prst="rect">
            <a:avLst/>
          </a:prstGeom>
        </p:spPr>
        <p:txBody>
          <a:bodyPr wrap="none">
            <a:spAutoFit/>
          </a:bodyPr>
          <a:lstStyle/>
          <a:p>
            <a:r>
              <a:rPr lang="el-GR" sz="2000" b="1" dirty="0">
                <a:latin typeface="+mn-lt"/>
                <a:hlinkClick r:id="rId3"/>
              </a:rPr>
              <a:t>Γλυκερόλη</a:t>
            </a:r>
            <a:endParaRPr lang="el-GR" sz="2000" dirty="0">
              <a:latin typeface="+mn-lt"/>
            </a:endParaRPr>
          </a:p>
        </p:txBody>
      </p:sp>
      <p:sp>
        <p:nvSpPr>
          <p:cNvPr id="6" name="Ορθογώνιο 5"/>
          <p:cNvSpPr/>
          <p:nvPr/>
        </p:nvSpPr>
        <p:spPr>
          <a:xfrm>
            <a:off x="5572232" y="5301208"/>
            <a:ext cx="1415900" cy="400110"/>
          </a:xfrm>
          <a:prstGeom prst="rect">
            <a:avLst/>
          </a:prstGeom>
        </p:spPr>
        <p:txBody>
          <a:bodyPr wrap="none">
            <a:spAutoFit/>
          </a:bodyPr>
          <a:lstStyle/>
          <a:p>
            <a:r>
              <a:rPr lang="el-GR" sz="2000" b="1" dirty="0">
                <a:latin typeface="+mn-lt"/>
                <a:hlinkClick r:id="rId4"/>
              </a:rPr>
              <a:t>Λιπαρό οξύ</a:t>
            </a:r>
            <a:endParaRPr lang="el-GR" sz="2000" dirty="0">
              <a:latin typeface="+mn-lt"/>
            </a:endParaRPr>
          </a:p>
        </p:txBody>
      </p:sp>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2040" y="2852936"/>
            <a:ext cx="2432271"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827731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C_template">
  <a:themeElements>
    <a:clrScheme name="Προσαρμοσμένο 14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Προσαρμοσμένο 1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Template>
  <TotalTime>674</TotalTime>
  <Words>3854</Words>
  <Application>Microsoft Office PowerPoint</Application>
  <PresentationFormat>Προβολή στην οθόνη (4:3)</PresentationFormat>
  <Paragraphs>319</Paragraphs>
  <Slides>58</Slides>
  <Notes>13</Notes>
  <HiddenSlides>0</HiddenSlides>
  <MMClips>0</MMClips>
  <ScaleCrop>false</ScaleCrop>
  <HeadingPairs>
    <vt:vector size="4" baseType="variant">
      <vt:variant>
        <vt:lpstr>Θέμα</vt:lpstr>
      </vt:variant>
      <vt:variant>
        <vt:i4>4</vt:i4>
      </vt:variant>
      <vt:variant>
        <vt:lpstr>Τίτλοι διαφανειών</vt:lpstr>
      </vt:variant>
      <vt:variant>
        <vt:i4>58</vt:i4>
      </vt:variant>
    </vt:vector>
  </HeadingPairs>
  <TitlesOfParts>
    <vt:vector size="62" baseType="lpstr">
      <vt:lpstr>OC_template</vt:lpstr>
      <vt:lpstr>1_OC_template_updated</vt:lpstr>
      <vt:lpstr>2_OC_template_updated</vt:lpstr>
      <vt:lpstr>OC_template_updated</vt:lpstr>
      <vt:lpstr>Βιοχημεία </vt:lpstr>
      <vt:lpstr>Γενικά 1/2</vt:lpstr>
      <vt:lpstr>Γενικά 1/2</vt:lpstr>
      <vt:lpstr>Ο φυσιολογικός ρόλος των λιπιδίων στον οργανισμό 1/2</vt:lpstr>
      <vt:lpstr>Ο φυσιολογικός ρόλος των λιπιδίων στον οργανισμό 2/2</vt:lpstr>
      <vt:lpstr>Λιπώδης ιστός 1/2</vt:lpstr>
      <vt:lpstr>Λιπώδης ιστός 2/2</vt:lpstr>
      <vt:lpstr>Ταξινόμηση λιπιδίων 1/3</vt:lpstr>
      <vt:lpstr>Ταξινόμηση λιπιδίων 2/3</vt:lpstr>
      <vt:lpstr>Ταξινόμηση λιπιδίων 3/3</vt:lpstr>
      <vt:lpstr>Λιπαρά οξέα 1/4</vt:lpstr>
      <vt:lpstr>Λιπαρά οξέα 2/4</vt:lpstr>
      <vt:lpstr>Λιπαρά οξέα 3/4</vt:lpstr>
      <vt:lpstr>Λιπαρά οξέα 4/4</vt:lpstr>
      <vt:lpstr>Ιδιότητες των λιπαρών οξέων 1/3</vt:lpstr>
      <vt:lpstr>Ιδιότητες των λιπαρών οξέων 2/3</vt:lpstr>
      <vt:lpstr>Ιδιότητες των λιπαρών οξέων 3/3</vt:lpstr>
      <vt:lpstr>Είδη λιπαρών οξέων 1/3</vt:lpstr>
      <vt:lpstr>Είδη λιπαρών οξέων 2/3</vt:lpstr>
      <vt:lpstr>Είδη λιπαρών οξέων 3/3</vt:lpstr>
      <vt:lpstr>ω-3, ω-6 λιπαρά οξέα 1/4</vt:lpstr>
      <vt:lpstr>ω-3, ω-6 λιπαρά οξέα 2/4</vt:lpstr>
      <vt:lpstr>ω-3, ω-6 λιπαρά οξέα 3/4</vt:lpstr>
      <vt:lpstr>ω-3, ω-6 λιπαρά οξέα 4/4</vt:lpstr>
      <vt:lpstr>Τριγλυκερίδια 1/2 </vt:lpstr>
      <vt:lpstr>Τριγλυκερίδια 2/2 </vt:lpstr>
      <vt:lpstr>Φωσφογλυκερίδια 1/4</vt:lpstr>
      <vt:lpstr>Φωσφογλυκερίδια 2/4</vt:lpstr>
      <vt:lpstr>Φωσφογλυκερίδια 3/4</vt:lpstr>
      <vt:lpstr>Φωσφογλυκερίδια 4/4</vt:lpstr>
      <vt:lpstr>Άλλες κατηγορίες σαπωνοποιήσιμων λιπιδίων 1/2</vt:lpstr>
      <vt:lpstr>Άλλες κατηγορίες σαπωνοποιήσιμων λιπιδίων 2/2</vt:lpstr>
      <vt:lpstr>Συστατικά κυτταρικών μεμβρανών</vt:lpstr>
      <vt:lpstr>Διαταραχές μεμβρανικών λιπιδίων</vt:lpstr>
      <vt:lpstr>Ασθένειες σφιγγολιπιδίων</vt:lpstr>
      <vt:lpstr>Μη σαπωνοποιήσιμα λιπίδια 1/2</vt:lpstr>
      <vt:lpstr>Μη σαπωνοποιήσιμα λιπίδια 2/2</vt:lpstr>
      <vt:lpstr>Βιοσύνθεση χοληστερόλης</vt:lpstr>
      <vt:lpstr>Στεροειδή 1/7</vt:lpstr>
      <vt:lpstr>Στεροειδή 2/7</vt:lpstr>
      <vt:lpstr>Στεροειδή 3/7</vt:lpstr>
      <vt:lpstr>Στεροειδή 4/7</vt:lpstr>
      <vt:lpstr>Στεροειδή 5/7</vt:lpstr>
      <vt:lpstr>Στεροειδή 6/7</vt:lpstr>
      <vt:lpstr>Στεροειδή 7/7</vt:lpstr>
      <vt:lpstr>Δράση στατινών</vt:lpstr>
      <vt:lpstr>Λιποπρωτεΐνες (πλάσμα, μεμβράνες) 1/4</vt:lpstr>
      <vt:lpstr>Λιποπρωτεΐνες (πλάσμα, μεμβράνες) 2/4</vt:lpstr>
      <vt:lpstr>Λιποπρωτεΐνες (πλάσμα, μεμβράνες) 3/4</vt:lpstr>
      <vt:lpstr>Λιποπρωτεΐνες (πλάσμα, μεμβράνες) 4/4</vt:lpstr>
      <vt:lpstr>Δομή λιποπρωτεΐνης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Βιοχημεία</dc:title>
  <dc:creator>opencourses@teiath.gr</dc:creator>
  <cp:lastModifiedBy>natasakar new</cp:lastModifiedBy>
  <cp:revision>45</cp:revision>
  <dcterms:created xsi:type="dcterms:W3CDTF">2014-06-18T06:43:21Z</dcterms:created>
  <dcterms:modified xsi:type="dcterms:W3CDTF">2015-03-13T14:06:35Z</dcterms:modified>
</cp:coreProperties>
</file>