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7" r:id="rId14"/>
    <p:sldId id="262" r:id="rId15"/>
    <p:sldId id="264" r:id="rId16"/>
    <p:sldId id="267" r:id="rId17"/>
    <p:sldId id="268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8F0F69-19CF-417C-B4EA-2BAE4587F334}" type="slidenum">
              <a:rPr lang="el-GR" altLang="el-GR" smtClean="0"/>
              <a:pPr eaLnBrk="1" hangingPunct="1"/>
              <a:t>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33FACC-7797-4F04-A53D-CF3D0C3C5FFC}" type="slidenum">
              <a:rPr lang="el-GR" altLang="el-GR" smtClean="0"/>
              <a:pPr eaLnBrk="1" hangingPunct="1"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0DDE7C-111F-49A5-AB2C-253FFA118CBD}" type="slidenum">
              <a:rPr lang="el-GR" altLang="el-GR" smtClean="0"/>
              <a:pPr eaLnBrk="1" hangingPunct="1"/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9E8CF9-DDE3-4DF4-893C-62C5732984A4}" type="slidenum">
              <a:rPr lang="el-GR" altLang="el-GR" smtClean="0"/>
              <a:pPr eaLnBrk="1" hangingPunct="1"/>
              <a:t>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5A3DEC-31C1-4292-88A7-37B8C0B7EFFC}" type="slidenum">
              <a:rPr lang="el-GR" altLang="el-GR" smtClean="0"/>
              <a:pPr eaLnBrk="1" hangingPunct="1"/>
              <a:t>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FF1E80-40E1-4742-9092-E5BC72F6C1A5}" type="slidenum">
              <a:rPr lang="el-GR" altLang="el-GR" smtClean="0"/>
              <a:pPr eaLnBrk="1" hangingPunct="1"/>
              <a:t>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D24B5C-8E8F-4660-BC08-598B7EDB2F7D}" type="slidenum">
              <a:rPr lang="el-GR" altLang="el-GR" smtClean="0"/>
              <a:pPr eaLnBrk="1" hangingPunct="1"/>
              <a:t>10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0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1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4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wellness.org/healthtopics/blood/bloodtypes.cf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risons-online.de/b2c-web/public/images/chapter/cp_H18_7_106;jsessionid=92653395816798F73E1864FE506D1DB5.P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/>
              <a:t>: Σύστημα </a:t>
            </a:r>
            <a:r>
              <a:rPr lang="en-US" sz="2600" dirty="0" err="1" smtClean="0"/>
              <a:t>Rh</a:t>
            </a:r>
            <a:r>
              <a:rPr lang="el-GR" sz="2600" dirty="0" smtClean="0"/>
              <a:t> - Προσδιορισμός </a:t>
            </a:r>
            <a:r>
              <a:rPr lang="el-GR" sz="2600" dirty="0"/>
              <a:t>αντιγόνων </a:t>
            </a:r>
            <a:r>
              <a:rPr lang="el-GR" sz="2600" dirty="0" err="1"/>
              <a:t>Rh</a:t>
            </a:r>
            <a:r>
              <a:rPr lang="el-GR" sz="2600" dirty="0"/>
              <a:t> σε σωληνάριο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r>
              <a:rPr lang="el-GR" sz="2200" dirty="0"/>
              <a:t> </a:t>
            </a:r>
            <a:r>
              <a:rPr lang="el-GR" sz="2200" dirty="0" smtClean="0"/>
              <a:t>– Βασίλειος </a:t>
            </a:r>
            <a:r>
              <a:rPr lang="el-GR" sz="2200" dirty="0" err="1" smtClean="0"/>
              <a:t>Μπίρτσας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Αντιγόνο </a:t>
            </a:r>
            <a:r>
              <a:rPr lang="en-US" altLang="el-GR" smtClean="0"/>
              <a:t>D</a:t>
            </a:r>
            <a:endParaRPr lang="el-GR" altLang="el-GR" smtClean="0"/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Προσοχή δεν υπάρχει </a:t>
            </a:r>
            <a:r>
              <a:rPr lang="en-US" altLang="el-GR" dirty="0" smtClean="0"/>
              <a:t>d </a:t>
            </a:r>
            <a:r>
              <a:rPr lang="el-GR" altLang="el-GR" dirty="0" smtClean="0"/>
              <a:t>αντιγόνο .</a:t>
            </a:r>
          </a:p>
          <a:p>
            <a:pPr eaLnBrk="1" hangingPunct="1"/>
            <a:r>
              <a:rPr lang="el-GR" altLang="el-GR" dirty="0" smtClean="0"/>
              <a:t>Υπάρχει μόνο </a:t>
            </a:r>
            <a:r>
              <a:rPr lang="en-US" altLang="el-GR" dirty="0" smtClean="0"/>
              <a:t>d </a:t>
            </a:r>
            <a:r>
              <a:rPr lang="el-GR" altLang="el-GR" dirty="0" smtClean="0"/>
              <a:t>γονίδιο το οποίο είναι υπολειπόμενο.</a:t>
            </a:r>
          </a:p>
          <a:p>
            <a:pPr eaLnBrk="1" hangingPunct="1"/>
            <a:r>
              <a:rPr lang="el-GR" altLang="el-GR" dirty="0" smtClean="0"/>
              <a:t>Όταν αναγράφεται το </a:t>
            </a:r>
            <a:r>
              <a:rPr lang="en-US" altLang="el-GR" dirty="0" smtClean="0"/>
              <a:t>d </a:t>
            </a:r>
            <a:r>
              <a:rPr lang="el-GR" altLang="el-GR" dirty="0" smtClean="0"/>
              <a:t>στο φαινότυπο δηλώνει απλά την απουσία του </a:t>
            </a:r>
            <a:r>
              <a:rPr lang="en-US" altLang="el-GR" dirty="0" smtClean="0"/>
              <a:t>D</a:t>
            </a:r>
            <a:r>
              <a:rPr lang="el-GR" altLang="el-GR" dirty="0" smtClean="0"/>
              <a:t>.</a:t>
            </a:r>
          </a:p>
        </p:txBody>
      </p:sp>
      <p:pic>
        <p:nvPicPr>
          <p:cNvPr id="11268" name="Picture 2" descr="http://www.netwellness.org/healthtopics/blood/images/BloodType_Phot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22" y="3501008"/>
            <a:ext cx="43291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087722" y="5823520"/>
            <a:ext cx="4329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netwellness.org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1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Σημεία Προσοχής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Οι </a:t>
            </a:r>
            <a:r>
              <a:rPr lang="el-GR" altLang="el-GR" dirty="0" err="1" smtClean="0"/>
              <a:t>αντιοροί</a:t>
            </a:r>
            <a:r>
              <a:rPr lang="el-GR" altLang="el-GR" dirty="0" smtClean="0"/>
              <a:t> που χρησιμοποιούμε φυλάσσονται στο ψυγείο (4</a:t>
            </a:r>
            <a:r>
              <a:rPr lang="el-GR" altLang="el-GR" baseline="30000" dirty="0" smtClean="0"/>
              <a:t>ο</a:t>
            </a:r>
            <a:r>
              <a:rPr lang="en-US" altLang="el-GR" dirty="0" smtClean="0"/>
              <a:t>C)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Ελέγχουμε το όριο χρήσης τους.</a:t>
            </a:r>
          </a:p>
          <a:p>
            <a:pPr eaLnBrk="1" hangingPunct="1"/>
            <a:r>
              <a:rPr lang="el-GR" altLang="el-GR" dirty="0" smtClean="0"/>
              <a:t>Πριν τη χρήση φροντίζουμε να είναι σε θερμοκρασία δωματίου και με την ολοκλήρωση του ελέγχου τους επιστρέφουμε στο ψυγείο.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4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n-US" sz="2000" dirty="0"/>
              <a:t>(E)</a:t>
            </a:r>
            <a:r>
              <a:rPr lang="el-GR" sz="2000" dirty="0" smtClean="0"/>
              <a:t>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Σύστημα </a:t>
            </a:r>
            <a:r>
              <a:rPr lang="en-US" sz="2000" dirty="0" err="1" smtClean="0"/>
              <a:t>Rh</a:t>
            </a:r>
            <a:r>
              <a:rPr lang="el-GR" sz="2000" dirty="0" smtClean="0"/>
              <a:t> </a:t>
            </a:r>
            <a:r>
              <a:rPr lang="el-GR" sz="2000" dirty="0"/>
              <a:t>- Προσδιορισμός αντιγόνων </a:t>
            </a:r>
            <a:r>
              <a:rPr lang="el-GR" sz="2000" dirty="0" err="1"/>
              <a:t>Rh</a:t>
            </a:r>
            <a:r>
              <a:rPr lang="el-GR" sz="2000" dirty="0"/>
              <a:t> σε σωληνάριο».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Αρχή μεθόδου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l-GR" altLang="el-GR" dirty="0" smtClean="0"/>
              <a:t>Το σύστημα </a:t>
            </a:r>
            <a:r>
              <a:rPr lang="en-US" altLang="el-GR" dirty="0" err="1" smtClean="0"/>
              <a:t>Rh</a:t>
            </a:r>
            <a:r>
              <a:rPr lang="en-US" altLang="el-GR" dirty="0" smtClean="0"/>
              <a:t> </a:t>
            </a:r>
            <a:r>
              <a:rPr lang="el-GR" altLang="el-GR" dirty="0" smtClean="0"/>
              <a:t>έχει 50 αντιγόνα.</a:t>
            </a:r>
            <a:endParaRPr lang="en-US" altLang="el-GR" dirty="0" smtClean="0"/>
          </a:p>
          <a:p>
            <a:pPr algn="just" eaLnBrk="1" hangingPunct="1"/>
            <a:r>
              <a:rPr lang="el-GR" altLang="el-GR" dirty="0" smtClean="0"/>
              <a:t>Μέθοδος ελέγχου της παρουσίας των </a:t>
            </a:r>
            <a:r>
              <a:rPr lang="el-GR" altLang="el-GR" dirty="0" err="1" smtClean="0"/>
              <a:t>ερυθροκυτταρικών</a:t>
            </a:r>
            <a:r>
              <a:rPr lang="el-GR" altLang="el-GR" dirty="0" smtClean="0"/>
              <a:t> αντιγόνων του συστήματος </a:t>
            </a:r>
            <a:r>
              <a:rPr lang="en-US" altLang="el-GR" dirty="0" smtClean="0"/>
              <a:t>Rh (C, c, D, E, e)</a:t>
            </a:r>
            <a:r>
              <a:rPr lang="el-GR" altLang="el-GR" dirty="0" smtClean="0"/>
              <a:t> στην επιφάνεια των Ερυθρών Αιμοσφαιρίων.</a:t>
            </a:r>
          </a:p>
          <a:p>
            <a:pPr algn="just" eaLnBrk="1" hangingPunct="1"/>
            <a:r>
              <a:rPr lang="el-GR" altLang="el-GR" dirty="0" smtClean="0"/>
              <a:t>Η παρουσία του </a:t>
            </a:r>
            <a:r>
              <a:rPr lang="en-US" altLang="el-GR" dirty="0" smtClean="0"/>
              <a:t>D </a:t>
            </a:r>
            <a:r>
              <a:rPr lang="el-GR" altLang="el-GR" dirty="0" smtClean="0"/>
              <a:t>υποδηλώνει και χαρακτηρίζει το σύστημα </a:t>
            </a:r>
            <a:r>
              <a:rPr lang="en-US" altLang="el-GR" dirty="0" smtClean="0"/>
              <a:t>Rh (+) </a:t>
            </a:r>
            <a:r>
              <a:rPr lang="el-GR" altLang="el-GR" dirty="0" smtClean="0"/>
              <a:t>ενώ απουσία ως </a:t>
            </a:r>
            <a:r>
              <a:rPr lang="en-US" altLang="el-GR" dirty="0" smtClean="0"/>
              <a:t>Rh (-)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69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Γενετική του </a:t>
            </a:r>
            <a:r>
              <a:rPr lang="en-US" altLang="el-GR" dirty="0" err="1" smtClean="0"/>
              <a:t>Rh</a:t>
            </a:r>
            <a:endParaRPr lang="el-GR" altLang="el-GR" dirty="0" smtClean="0"/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 αντιγόνα </a:t>
            </a:r>
            <a:r>
              <a:rPr lang="en-US" altLang="el-GR" dirty="0" smtClean="0"/>
              <a:t>C, C, E, e</a:t>
            </a:r>
            <a:r>
              <a:rPr lang="el-GR" altLang="el-GR" dirty="0" smtClean="0"/>
              <a:t> είναι σε ζευγάρια μεταξύ τους.</a:t>
            </a:r>
          </a:p>
          <a:p>
            <a:pPr eaLnBrk="1" hangingPunct="1"/>
            <a:r>
              <a:rPr lang="el-GR" altLang="el-GR" dirty="0" smtClean="0"/>
              <a:t>Η απουσία του ενός δηλώνει την παρουσία του άλλου.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Σύμπλοκο</a:t>
            </a:r>
            <a:r>
              <a:rPr lang="el-GR" altLang="el-GR" dirty="0" smtClean="0"/>
              <a:t> του </a:t>
            </a:r>
            <a:r>
              <a:rPr lang="en-US" altLang="el-GR" dirty="0" err="1" smtClean="0"/>
              <a:t>Rh</a:t>
            </a:r>
            <a:endParaRPr lang="el-GR" altLang="el-GR" dirty="0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0"/>
          <a:stretch>
            <a:fillRect/>
          </a:stretch>
        </p:blipFill>
        <p:spPr bwMode="auto">
          <a:xfrm>
            <a:off x="785813" y="1412776"/>
            <a:ext cx="7572375" cy="4143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286000" y="56612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harrisons-online.de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5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r>
              <a:rPr lang="el-GR" altLang="el-GR" smtClean="0"/>
              <a:t>Υλικά και όργανα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Δείγμα</a:t>
            </a:r>
            <a:r>
              <a:rPr lang="el-GR" altLang="el-GR" dirty="0" smtClean="0"/>
              <a:t> (ολικό αίμα με</a:t>
            </a:r>
            <a:r>
              <a:rPr lang="en-US" altLang="el-GR" dirty="0" smtClean="0"/>
              <a:t> EDTA </a:t>
            </a:r>
            <a:r>
              <a:rPr lang="el-GR" altLang="el-GR" dirty="0" smtClean="0"/>
              <a:t>ή εναιώρημα ερυθρών).</a:t>
            </a:r>
          </a:p>
          <a:p>
            <a:pPr eaLnBrk="1" hangingPunct="1"/>
            <a:r>
              <a:rPr lang="el-GR" altLang="el-GR" b="1" dirty="0" err="1" smtClean="0"/>
              <a:t>Αντιοροί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εμπορίου (αντί-</a:t>
            </a:r>
            <a:r>
              <a:rPr lang="en-US" altLang="el-GR" dirty="0" smtClean="0"/>
              <a:t>C</a:t>
            </a:r>
            <a:r>
              <a:rPr lang="el-GR" altLang="el-GR" dirty="0" smtClean="0"/>
              <a:t>, αντί-</a:t>
            </a:r>
            <a:r>
              <a:rPr lang="en-US" altLang="el-GR" dirty="0" smtClean="0"/>
              <a:t>c</a:t>
            </a:r>
            <a:r>
              <a:rPr lang="el-GR" altLang="el-GR" dirty="0" smtClean="0"/>
              <a:t>, αντί-</a:t>
            </a:r>
            <a:r>
              <a:rPr lang="en-US" altLang="el-GR" dirty="0" smtClean="0"/>
              <a:t>D, </a:t>
            </a:r>
            <a:r>
              <a:rPr lang="el-GR" altLang="el-GR" dirty="0" err="1" smtClean="0"/>
              <a:t>αντι</a:t>
            </a:r>
            <a:r>
              <a:rPr lang="el-GR" altLang="el-GR" dirty="0" smtClean="0"/>
              <a:t>-</a:t>
            </a:r>
            <a:r>
              <a:rPr lang="en-US" altLang="el-GR" dirty="0" smtClean="0"/>
              <a:t>E, </a:t>
            </a:r>
            <a:r>
              <a:rPr lang="el-GR" altLang="el-GR" dirty="0" err="1" smtClean="0"/>
              <a:t>αντι</a:t>
            </a:r>
            <a:r>
              <a:rPr lang="el-GR" altLang="el-GR" dirty="0" smtClean="0"/>
              <a:t>-</a:t>
            </a:r>
            <a:r>
              <a:rPr lang="en-US" altLang="el-GR" dirty="0" smtClean="0"/>
              <a:t>e</a:t>
            </a:r>
            <a:r>
              <a:rPr lang="el-GR" altLang="el-GR" dirty="0" smtClean="0"/>
              <a:t>).</a:t>
            </a:r>
          </a:p>
          <a:p>
            <a:pPr eaLnBrk="1" hangingPunct="1"/>
            <a:r>
              <a:rPr lang="el-GR" altLang="el-GR" dirty="0" smtClean="0"/>
              <a:t>Σωληνάρια </a:t>
            </a:r>
            <a:r>
              <a:rPr lang="el-GR" altLang="el-GR" dirty="0" err="1" smtClean="0"/>
              <a:t>αιμολύσεως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στατώ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Μαρκαδόρος.</a:t>
            </a:r>
          </a:p>
          <a:p>
            <a:pPr eaLnBrk="1" hangingPunct="1"/>
            <a:r>
              <a:rPr lang="el-GR" altLang="el-GR" dirty="0" smtClean="0"/>
              <a:t>Σιφώνια </a:t>
            </a:r>
            <a:r>
              <a:rPr lang="en-US" altLang="el-GR" dirty="0" smtClean="0"/>
              <a:t>Pasteur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Φυγόκεντρος.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1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Μεθοδος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Σημειώνουμε με μαρκαδόρο σε πέντε σωληνάρια τους </a:t>
            </a:r>
            <a:r>
              <a:rPr lang="el-GR" dirty="0" err="1" smtClean="0"/>
              <a:t>αντιορούς</a:t>
            </a:r>
            <a:r>
              <a:rPr lang="el-GR" dirty="0" smtClean="0"/>
              <a:t> (αντί-</a:t>
            </a:r>
            <a:r>
              <a:rPr lang="en-US" dirty="0" smtClean="0"/>
              <a:t>C</a:t>
            </a:r>
            <a:r>
              <a:rPr lang="el-GR" dirty="0" smtClean="0"/>
              <a:t>, αντί-</a:t>
            </a:r>
            <a:r>
              <a:rPr lang="en-US" dirty="0" smtClean="0"/>
              <a:t>c</a:t>
            </a:r>
            <a:r>
              <a:rPr lang="el-GR" dirty="0" smtClean="0"/>
              <a:t>, αντί-</a:t>
            </a:r>
            <a:r>
              <a:rPr lang="en-US" dirty="0" smtClean="0"/>
              <a:t>D, </a:t>
            </a:r>
            <a:r>
              <a:rPr lang="el-GR" dirty="0" err="1" smtClean="0"/>
              <a:t>αντι</a:t>
            </a:r>
            <a:r>
              <a:rPr lang="el-GR" dirty="0" smtClean="0"/>
              <a:t>-</a:t>
            </a:r>
            <a:r>
              <a:rPr lang="en-US" dirty="0" smtClean="0"/>
              <a:t>E, </a:t>
            </a:r>
            <a:r>
              <a:rPr lang="el-GR" dirty="0" err="1" smtClean="0"/>
              <a:t>αντι</a:t>
            </a:r>
            <a:r>
              <a:rPr lang="el-GR" dirty="0" smtClean="0"/>
              <a:t>-</a:t>
            </a:r>
            <a:r>
              <a:rPr lang="en-US" dirty="0" smtClean="0"/>
              <a:t>e</a:t>
            </a:r>
            <a:r>
              <a:rPr lang="el-GR" dirty="0" smtClean="0"/>
              <a:t>) καθώς και τον κωδικό του δείγματος.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Σε κάθε σωληνάριο τοποθετούμε μία σταγόνα από τον αντίστοιχο </a:t>
            </a:r>
            <a:r>
              <a:rPr lang="el-GR" dirty="0" err="1" smtClean="0"/>
              <a:t>αντιορό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Ακολουθεί μία σταγόνα δείγματος</a:t>
            </a:r>
            <a:r>
              <a:rPr lang="en-US" dirty="0" smtClean="0"/>
              <a:t> 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Γίνεται ανακίνηση και </a:t>
            </a:r>
            <a:r>
              <a:rPr lang="el-GR" dirty="0" err="1" smtClean="0"/>
              <a:t>φυγοκέντρηση</a:t>
            </a:r>
            <a:r>
              <a:rPr lang="el-GR" dirty="0" smtClean="0"/>
              <a:t> για 1΄σε 1000</a:t>
            </a:r>
            <a:r>
              <a:rPr lang="en-US" dirty="0" smtClean="0"/>
              <a:t>rpm/min</a:t>
            </a:r>
            <a:r>
              <a:rPr lang="el-GR" dirty="0" smtClean="0"/>
              <a:t> (</a:t>
            </a:r>
            <a:r>
              <a:rPr lang="en-US" dirty="0" smtClean="0"/>
              <a:t>spin)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Έλεγχος για συγκόλληση</a:t>
            </a:r>
            <a:r>
              <a:rPr lang="en-US" dirty="0" smtClean="0"/>
              <a:t> </a:t>
            </a:r>
            <a:r>
              <a:rPr lang="el-GR" dirty="0" smtClean="0"/>
              <a:t>ή/και </a:t>
            </a:r>
            <a:r>
              <a:rPr lang="el-GR" dirty="0" err="1" smtClean="0"/>
              <a:t>αιμόλυση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35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Αποτελεσματα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 τα αντιγόνα των </a:t>
            </a:r>
            <a:r>
              <a:rPr lang="el-GR" altLang="el-GR" dirty="0" err="1" smtClean="0"/>
              <a:t>Ερυθροκυττάρων</a:t>
            </a:r>
            <a:r>
              <a:rPr lang="el-GR" altLang="el-GR" dirty="0" smtClean="0"/>
              <a:t> συνενωθούν με τα αντίστοιχα αντισώματα, εμφανίζονται κροκίδες και συγκόλληση που δεν διασπάται με την ανακίνηση του σωληναρίου.</a:t>
            </a:r>
          </a:p>
          <a:p>
            <a:pPr eaLnBrk="1" hangingPunct="1"/>
            <a:r>
              <a:rPr lang="el-GR" altLang="el-GR" dirty="0" smtClean="0"/>
              <a:t>Αν τα αντιγόνα των </a:t>
            </a:r>
            <a:r>
              <a:rPr lang="el-GR" altLang="el-GR" dirty="0" err="1" smtClean="0"/>
              <a:t>Ερυθροκυττάρων</a:t>
            </a:r>
            <a:r>
              <a:rPr lang="el-GR" altLang="el-GR" dirty="0" smtClean="0"/>
              <a:t> δεν συνενωθούν με τα αντίστοιχα αντισώματα των αντιδραστηρίων, δεν εμφανίζονται κροκίδες ούτε συγκόλληση.</a:t>
            </a:r>
          </a:p>
          <a:p>
            <a:pPr eaLnBrk="1" hangingPunct="1"/>
            <a:r>
              <a:rPr lang="el-GR" altLang="el-GR" dirty="0" smtClean="0"/>
              <a:t>Με την ανακίνηση του σωληναρίου </a:t>
            </a:r>
            <a:r>
              <a:rPr lang="el-GR" altLang="el-GR" dirty="0" err="1" smtClean="0"/>
              <a:t>επανεναιωρούνται</a:t>
            </a:r>
            <a:r>
              <a:rPr lang="el-GR" altLang="el-GR" dirty="0" smtClean="0"/>
              <a:t> τα Ερυθρά.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1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Συμπερασματα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συγκόλληση σημαίνει θετικό (+) αποτέλεσμα, κατά συνέπεια ύπαρξη του αντίστοιχου αντιγόνου στην επιφάνεια των Ερυθρών Αιμοσφαιρίων.</a:t>
            </a:r>
          </a:p>
          <a:p>
            <a:pPr eaLnBrk="1" hangingPunct="1"/>
            <a:r>
              <a:rPr lang="el-GR" altLang="el-GR" dirty="0" smtClean="0"/>
              <a:t>Η μη συγκόλληση σημαίνει αρνητικό (-) αποτέλεσμα, κατά συνέπεια απουσία του αντίστοιχου αντιγόνου από την επιφάνεια των Ερυθρών Αιμοσφαιρίων.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53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Ενδεικτικοί συνδυασμοί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625" y="1571625"/>
          <a:ext cx="8391527" cy="482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004"/>
                <a:gridCol w="1291004"/>
                <a:gridCol w="1291004"/>
                <a:gridCol w="1291004"/>
                <a:gridCol w="1291004"/>
                <a:gridCol w="1936507"/>
              </a:tblGrid>
              <a:tr h="804069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αντι</a:t>
                      </a:r>
                      <a:r>
                        <a:rPr lang="en-US" sz="2200" b="1" dirty="0" smtClean="0"/>
                        <a:t>-C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αντι-</a:t>
                      </a:r>
                      <a:r>
                        <a:rPr lang="en-US" sz="2200" b="1" dirty="0" smtClean="0"/>
                        <a:t>c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/>
                        <a:t>αντι-</a:t>
                      </a:r>
                      <a:r>
                        <a:rPr lang="en-US" sz="2200" b="1" dirty="0" smtClean="0"/>
                        <a:t>D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/>
                        <a:t>αντι-</a:t>
                      </a:r>
                      <a:r>
                        <a:rPr lang="en-US" sz="2200" b="1" dirty="0" smtClean="0"/>
                        <a:t>E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 smtClean="0"/>
                        <a:t>Αντι-</a:t>
                      </a:r>
                      <a:r>
                        <a:rPr lang="en-US" sz="2200" b="1" dirty="0" smtClean="0"/>
                        <a:t>e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Φαινότυπος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</a:tr>
              <a:tr h="804069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/>
                        <a:t>CcDEe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</a:tr>
              <a:tr h="804069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-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/>
                        <a:t>CCDEe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</a:tr>
              <a:tr h="804069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-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-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/>
                        <a:t>ccDee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</a:tr>
              <a:tr h="80406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-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-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/>
                        <a:t>CcdEE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</a:tr>
              <a:tr h="804069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-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-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-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+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/>
                        <a:t>ccdee</a:t>
                      </a:r>
                      <a:endParaRPr lang="el-GR" sz="2200" b="1" dirty="0"/>
                    </a:p>
                  </a:txBody>
                  <a:tcPr marL="91439" marR="91439" marT="45722" marB="45722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9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12</TotalTime>
  <Words>1024</Words>
  <Application>Microsoft Office PowerPoint</Application>
  <PresentationFormat>Προβολή στην οθόνη (4:3)</PresentationFormat>
  <Paragraphs>158</Paragraphs>
  <Slides>18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OC_template</vt:lpstr>
      <vt:lpstr>OC_template_updated</vt:lpstr>
      <vt:lpstr>Αιμοδοσία (E)</vt:lpstr>
      <vt:lpstr>Αρχή μεθόδου</vt:lpstr>
      <vt:lpstr>Γενετική του Rh</vt:lpstr>
      <vt:lpstr>Σύμπλοκο του Rh</vt:lpstr>
      <vt:lpstr>Υλικά και όργανα</vt:lpstr>
      <vt:lpstr>Μεθοδος</vt:lpstr>
      <vt:lpstr>Αποτελεσματα</vt:lpstr>
      <vt:lpstr>Συμπερασματα</vt:lpstr>
      <vt:lpstr>Ενδεικτικοί συνδυασμοί</vt:lpstr>
      <vt:lpstr>Αντιγόνο D</vt:lpstr>
      <vt:lpstr>Σημεία Προσοχής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E</dc:title>
  <dc:creator>opencourses@teiath.gr</dc:creator>
  <cp:lastModifiedBy>fkaram2</cp:lastModifiedBy>
  <cp:revision>6</cp:revision>
  <dcterms:created xsi:type="dcterms:W3CDTF">2015-02-11T13:29:04Z</dcterms:created>
  <dcterms:modified xsi:type="dcterms:W3CDTF">2015-03-02T09:14:04Z</dcterms:modified>
</cp:coreProperties>
</file>