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27"/>
  </p:notesMasterIdLst>
  <p:handoutMasterIdLst>
    <p:handoutMasterId r:id="rId28"/>
  </p:handoutMasterIdLst>
  <p:sldIdLst>
    <p:sldId id="256" r:id="rId4"/>
    <p:sldId id="301" r:id="rId5"/>
    <p:sldId id="306" r:id="rId6"/>
    <p:sldId id="302" r:id="rId7"/>
    <p:sldId id="303" r:id="rId8"/>
    <p:sldId id="307" r:id="rId9"/>
    <p:sldId id="305" r:id="rId10"/>
    <p:sldId id="308" r:id="rId11"/>
    <p:sldId id="311" r:id="rId12"/>
    <p:sldId id="312" r:id="rId13"/>
    <p:sldId id="309" r:id="rId14"/>
    <p:sldId id="310" r:id="rId15"/>
    <p:sldId id="313" r:id="rId16"/>
    <p:sldId id="315" r:id="rId17"/>
    <p:sldId id="316" r:id="rId18"/>
    <p:sldId id="257" r:id="rId19"/>
    <p:sldId id="262" r:id="rId20"/>
    <p:sldId id="264" r:id="rId21"/>
    <p:sldId id="299" r:id="rId22"/>
    <p:sldId id="300" r:id="rId23"/>
    <p:sldId id="266" r:id="rId24"/>
    <p:sldId id="317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554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33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151D-B011-44DD-8F54-F1E749DA09D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4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8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4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4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9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7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4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0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8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1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9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ssage_Frankfur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2.0/deed.en" TargetMode="External"/><Relationship Id="rId4" Type="http://schemas.openxmlformats.org/officeDocument/2006/relationships/hyperlink" Target="https://commons.wikimedia.org/w/index.php?title=User:Bronayur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a.com/gite-self-catering-duplex-apartment-kavadades_41602#themebreak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9721390@N02/365376124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39721390@N0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ectbalancetherapeuticmassage.com/blog/page/3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/index.php?title=User:Lubyanka&amp;action=edit&amp;redlink=1" TargetMode="External"/><Relationship Id="rId4" Type="http://schemas.openxmlformats.org/officeDocument/2006/relationships/hyperlink" Target="https://commons.wikimedia.org/wiki/File:Massage-hand-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Σώματος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Τεχνικές μάλαξης και οδηγίες ηρεμιστικής μάλαξης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Κατερίνα </a:t>
            </a:r>
            <a:r>
              <a:rPr lang="el-GR" sz="2200" dirty="0" err="1" smtClean="0"/>
              <a:t>Δηλαβέρη</a:t>
            </a:r>
            <a:r>
              <a:rPr lang="el-GR" sz="2200" smtClean="0"/>
              <a:t>, </a:t>
            </a:r>
            <a:r>
              <a:rPr lang="el-GR" sz="2200"/>
              <a:t>Ειδικό Τεχνικό Εργαστηριακό Προσωπικό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Πώς πρέπει να εργάζεται </a:t>
            </a:r>
            <a:r>
              <a:rPr lang="el-GR" dirty="0" smtClean="0"/>
              <a:t>ο </a:t>
            </a:r>
            <a:r>
              <a:rPr lang="el-GR" dirty="0"/>
              <a:t>Αισθητικός στην ηρεμιστική </a:t>
            </a:r>
            <a:r>
              <a:rPr lang="el-GR" dirty="0" smtClean="0"/>
              <a:t>μάλαξη </a:t>
            </a:r>
            <a:r>
              <a:rPr lang="el-GR" sz="3000" b="0" dirty="0"/>
              <a:t>4</a:t>
            </a:r>
            <a:r>
              <a:rPr lang="el-GR" sz="3000" b="0" dirty="0" smtClean="0"/>
              <a:t>/9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Autofit/>
          </a:bodyPr>
          <a:lstStyle/>
          <a:p>
            <a:pPr marL="444500" indent="0">
              <a:buNone/>
            </a:pPr>
            <a:r>
              <a:rPr lang="el-GR" dirty="0" smtClean="0"/>
              <a:t>Η </a:t>
            </a:r>
            <a:r>
              <a:rPr lang="el-GR" dirty="0"/>
              <a:t>ρυθμική αναπνοή γενικά, γίνεται με το μέτρημα του ρυθμού </a:t>
            </a:r>
            <a:r>
              <a:rPr lang="el-GR" dirty="0" smtClean="0"/>
              <a:t>των </a:t>
            </a:r>
            <a:r>
              <a:rPr lang="el-GR" dirty="0"/>
              <a:t>κτύπων της καρδιάς. Η αναλογία </a:t>
            </a:r>
            <a:r>
              <a:rPr lang="el-GR" dirty="0" smtClean="0"/>
              <a:t>εισπνοής </a:t>
            </a:r>
            <a:r>
              <a:rPr lang="el-GR" dirty="0"/>
              <a:t>προς την εκπνοή </a:t>
            </a:r>
            <a:r>
              <a:rPr lang="el-GR" dirty="0" smtClean="0"/>
              <a:t>είναι </a:t>
            </a:r>
            <a:r>
              <a:rPr lang="el-GR" dirty="0"/>
              <a:t>περίπου 1:2. Δηλαδή εάν η εισπνοή γίνεται σε 4 χρόνους, η</a:t>
            </a:r>
            <a:r>
              <a:rPr lang="el-GR" dirty="0" smtClean="0"/>
              <a:t> </a:t>
            </a:r>
            <a:r>
              <a:rPr lang="el-GR" dirty="0"/>
              <a:t>εκπνοή πρέπει να συνεχίζεται για 8 χρόνους.</a:t>
            </a:r>
          </a:p>
          <a:p>
            <a:pPr marL="444500" indent="0">
              <a:buNone/>
            </a:pPr>
            <a:r>
              <a:rPr lang="el-GR" dirty="0"/>
              <a:t>Αυτή είναι η τεχνική της αναπνοής που πρέπει να </a:t>
            </a:r>
            <a:r>
              <a:rPr lang="el-GR" dirty="0" smtClean="0"/>
              <a:t>χρησιμοποιείται </a:t>
            </a:r>
            <a:r>
              <a:rPr lang="el-GR" dirty="0"/>
              <a:t>κατά την ολοκληρωτική μάλαξη, συγχρονίζοντας την </a:t>
            </a:r>
            <a:r>
              <a:rPr lang="el-GR" dirty="0" smtClean="0"/>
              <a:t>αναπνοή </a:t>
            </a:r>
            <a:r>
              <a:rPr lang="el-GR" dirty="0"/>
              <a:t>με το ρυθμό των κινήσεων του σώματος. Δηλαδή τα </a:t>
            </a:r>
            <a:r>
              <a:rPr lang="el-GR" dirty="0" smtClean="0"/>
              <a:t>αποτελέσματα </a:t>
            </a:r>
            <a:r>
              <a:rPr lang="el-GR" dirty="0"/>
              <a:t>θα είναι πιο ικανοποιητικά όταν ο κάθε χειρισμός της </a:t>
            </a:r>
            <a:r>
              <a:rPr lang="el-GR" dirty="0" smtClean="0"/>
              <a:t>μάλαξης </a:t>
            </a:r>
            <a:r>
              <a:rPr lang="el-GR" dirty="0"/>
              <a:t>συνοδεύεται με την εκπνοή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Πώς πρέπει να εργάζεται </a:t>
            </a:r>
            <a:r>
              <a:rPr lang="el-GR" dirty="0" smtClean="0"/>
              <a:t>ο </a:t>
            </a:r>
            <a:r>
              <a:rPr lang="el-GR" dirty="0"/>
              <a:t>Αισθητικός στην ηρεμιστική </a:t>
            </a:r>
            <a:r>
              <a:rPr lang="el-GR" dirty="0" smtClean="0"/>
              <a:t>μάλαξη </a:t>
            </a:r>
            <a:r>
              <a:rPr lang="el-GR" sz="3000" b="0" dirty="0" smtClean="0"/>
              <a:t>5/9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dirty="0" smtClean="0"/>
              <a:t>Εφαρμόζουμε </a:t>
            </a:r>
            <a:r>
              <a:rPr lang="el-GR" dirty="0"/>
              <a:t>πάντα λίγη πίεση. Σε κάθε </a:t>
            </a:r>
            <a:r>
              <a:rPr lang="el-GR" dirty="0" smtClean="0"/>
              <a:t>χειρισμό </a:t>
            </a:r>
            <a:r>
              <a:rPr lang="el-GR" dirty="0"/>
              <a:t>η πίεση </a:t>
            </a:r>
            <a:r>
              <a:rPr lang="el-GR" dirty="0" smtClean="0"/>
              <a:t>διαφέρει</a:t>
            </a:r>
            <a:r>
              <a:rPr lang="el-GR" dirty="0"/>
              <a:t>. Ακόμα και στην απαλή θωπεία όμως, είναι </a:t>
            </a:r>
            <a:r>
              <a:rPr lang="el-GR" dirty="0" smtClean="0"/>
              <a:t>απαραίτητη </a:t>
            </a:r>
            <a:r>
              <a:rPr lang="el-GR" dirty="0"/>
              <a:t>λίγη </a:t>
            </a:r>
            <a:r>
              <a:rPr lang="el-GR" dirty="0" smtClean="0"/>
              <a:t>πίεση</a:t>
            </a:r>
            <a:r>
              <a:rPr lang="el-GR" dirty="0"/>
              <a:t>. </a:t>
            </a:r>
            <a:r>
              <a:rPr lang="el-GR" dirty="0" smtClean="0"/>
              <a:t>Έτσι ο χειρισμός γίνεται </a:t>
            </a:r>
            <a:r>
              <a:rPr lang="el-GR" dirty="0"/>
              <a:t>πιο </a:t>
            </a:r>
            <a:r>
              <a:rPr lang="el-GR" dirty="0" smtClean="0"/>
              <a:t>ευχάριστος </a:t>
            </a:r>
            <a:r>
              <a:rPr lang="el-GR" dirty="0"/>
              <a:t>και </a:t>
            </a:r>
            <a:r>
              <a:rPr lang="el-GR" dirty="0" smtClean="0"/>
              <a:t>αισθητός, </a:t>
            </a:r>
            <a:r>
              <a:rPr lang="el-GR" dirty="0"/>
              <a:t>από τους </a:t>
            </a:r>
            <a:r>
              <a:rPr lang="el-GR" dirty="0" err="1" smtClean="0"/>
              <a:t>νευροϋποδοχείς</a:t>
            </a:r>
            <a:r>
              <a:rPr lang="el-GR" dirty="0"/>
              <a:t>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l-GR" dirty="0" smtClean="0"/>
              <a:t>Χαλαρώνουμε </a:t>
            </a:r>
            <a:r>
              <a:rPr lang="el-GR" dirty="0"/>
              <a:t>τα χέρια μας.</a:t>
            </a:r>
          </a:p>
          <a:p>
            <a:pPr marL="444500" indent="0">
              <a:buNone/>
            </a:pPr>
            <a:r>
              <a:rPr lang="el-GR" dirty="0" smtClean="0"/>
              <a:t>Όταν </a:t>
            </a:r>
            <a:r>
              <a:rPr lang="el-GR" dirty="0"/>
              <a:t>κινούμε τα χέρια μας πρέπει να είναι χαλαρά και εύκαμπτα. Αυτό θα είναι δύσκολο στην αρχή, </a:t>
            </a:r>
            <a:r>
              <a:rPr lang="el-GR" dirty="0" err="1"/>
              <a:t>γι'αυτό</a:t>
            </a:r>
            <a:r>
              <a:rPr lang="el-GR" dirty="0"/>
              <a:t> χρειάζεται πολύ </a:t>
            </a:r>
            <a:r>
              <a:rPr lang="el-GR" dirty="0" smtClean="0"/>
              <a:t>πρακτική </a:t>
            </a:r>
            <a:r>
              <a:rPr lang="el-GR" dirty="0"/>
              <a:t>άσκηση.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Πώς πρέπει να εργάζεται </a:t>
            </a:r>
            <a:r>
              <a:rPr lang="el-GR" dirty="0" smtClean="0"/>
              <a:t>ο </a:t>
            </a:r>
            <a:r>
              <a:rPr lang="el-GR" dirty="0"/>
              <a:t>Αισθητικός στην ηρεμιστική </a:t>
            </a:r>
            <a:r>
              <a:rPr lang="el-GR" dirty="0" smtClean="0"/>
              <a:t>μάλαξη </a:t>
            </a:r>
            <a:r>
              <a:rPr lang="el-GR" sz="3000" b="0" dirty="0" smtClean="0"/>
              <a:t>6/9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Τα </a:t>
            </a:r>
            <a:r>
              <a:rPr lang="el-GR" dirty="0"/>
              <a:t>χέρια μας </a:t>
            </a:r>
            <a:r>
              <a:rPr lang="el-GR" dirty="0" smtClean="0"/>
              <a:t>πρέπει να έχουν πλήρη επαφή σε </a:t>
            </a:r>
            <a:r>
              <a:rPr lang="el-GR" dirty="0"/>
              <a:t>κάθε </a:t>
            </a:r>
            <a:r>
              <a:rPr lang="el-GR" dirty="0" smtClean="0"/>
              <a:t>καμπυλότητα του σώματος.</a:t>
            </a:r>
            <a:endParaRPr lang="el-GR" dirty="0"/>
          </a:p>
          <a:p>
            <a:pPr marL="444500" indent="0">
              <a:buNone/>
            </a:pPr>
            <a:r>
              <a:rPr lang="el-GR" dirty="0"/>
              <a:t>Η </a:t>
            </a:r>
            <a:r>
              <a:rPr lang="el-GR" dirty="0" smtClean="0"/>
              <a:t>αποτελεσματικότητα </a:t>
            </a:r>
            <a:r>
              <a:rPr lang="el-GR" dirty="0"/>
              <a:t>των περισσοτέρων </a:t>
            </a:r>
            <a:r>
              <a:rPr lang="el-GR" dirty="0" smtClean="0"/>
              <a:t>χειρισμών </a:t>
            </a:r>
            <a:r>
              <a:rPr lang="el-GR" dirty="0"/>
              <a:t>εξαρτάται από την ικανότητα μας να κρατάμε ολόκληρη την παλάμη και τα δάκτυλα </a:t>
            </a:r>
            <a:r>
              <a:rPr lang="el-GR" dirty="0" smtClean="0"/>
              <a:t>πάντα </a:t>
            </a:r>
            <a:r>
              <a:rPr lang="el-GR" dirty="0"/>
              <a:t>σε επαφή με την επιφάνεια που μαλάσσουμε. Περνάμε από τον ώμο, τον λαιμό ή το γόνατο, καμπυλώνοντας τα χέρια μας και όχι να είναι άκαμπτα και ίσια.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Massage Frankf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8" y="4375194"/>
            <a:ext cx="3659560" cy="24381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130597" y="6341441"/>
            <a:ext cx="3009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Massage </a:t>
            </a:r>
            <a:r>
              <a:rPr lang="en-US" sz="1200" dirty="0" smtClean="0">
                <a:latin typeface="+mn-lt"/>
                <a:hlinkClick r:id="rId3"/>
              </a:rPr>
              <a:t>Frankfurt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Bronayur (page does not exist)"/>
              </a:rPr>
              <a:t>Bronayur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2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Πώς πρέπει να εργάζεται </a:t>
            </a:r>
            <a:r>
              <a:rPr lang="el-GR" dirty="0" smtClean="0"/>
              <a:t>ο </a:t>
            </a:r>
            <a:r>
              <a:rPr lang="el-GR" dirty="0"/>
              <a:t>Αισθητικός στην ηρεμιστική </a:t>
            </a:r>
            <a:r>
              <a:rPr lang="el-GR" dirty="0" smtClean="0"/>
              <a:t>μάλαξη </a:t>
            </a:r>
            <a:r>
              <a:rPr lang="el-GR" sz="3000" b="0" dirty="0" smtClean="0"/>
              <a:t>7/9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dirty="0" smtClean="0"/>
              <a:t>Διατηρούμε </a:t>
            </a:r>
            <a:r>
              <a:rPr lang="el-GR" dirty="0"/>
              <a:t>μια ομαλότητα στη ταχύτητα και πίεση.</a:t>
            </a:r>
          </a:p>
          <a:p>
            <a:pPr marL="444500" indent="0">
              <a:buNone/>
            </a:pPr>
            <a:r>
              <a:rPr lang="el-GR" dirty="0"/>
              <a:t>Αποφεύγουμε το τρέμουλο, τις απότομες κινήσεις και τα ξαφνικά σταματήματα </a:t>
            </a:r>
            <a:r>
              <a:rPr lang="el-GR" dirty="0" smtClean="0"/>
              <a:t>και </a:t>
            </a:r>
            <a:r>
              <a:rPr lang="el-GR" dirty="0"/>
              <a:t>ξεκινήματα. Κάνουμε βαθμιαία αλλαγή </a:t>
            </a:r>
            <a:r>
              <a:rPr lang="el-GR" dirty="0" smtClean="0"/>
              <a:t>στην ταχύτητα </a:t>
            </a:r>
            <a:r>
              <a:rPr lang="el-GR" dirty="0"/>
              <a:t>ή </a:t>
            </a:r>
            <a:r>
              <a:rPr lang="el-GR" dirty="0" smtClean="0"/>
              <a:t>στην </a:t>
            </a:r>
            <a:r>
              <a:rPr lang="el-GR" dirty="0"/>
              <a:t>πίεση. Αφήνουμε τα χέρια μας να κινούνται ομαλά και ρυθμικά. Οι βαθμιαίες αλλαγές βοηθούν στην αποφυγή της ρυθμικής μονοτονίας.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Ερευνάμε </a:t>
            </a:r>
            <a:r>
              <a:rPr lang="el-GR" dirty="0"/>
              <a:t>τη κατασκευή του σώματος στο άτομο που </a:t>
            </a:r>
            <a:r>
              <a:rPr lang="el-GR" dirty="0" smtClean="0"/>
              <a:t>θα κάνουμε </a:t>
            </a:r>
            <a:r>
              <a:rPr lang="el-GR" dirty="0"/>
              <a:t>μάλαξη</a:t>
            </a:r>
            <a:r>
              <a:rPr lang="el-GR" dirty="0" smtClean="0"/>
              <a:t>. </a:t>
            </a:r>
            <a:endParaRPr lang="el-GR" dirty="0"/>
          </a:p>
          <a:p>
            <a:pPr marL="444500" indent="0">
              <a:buNone/>
            </a:pPr>
            <a:r>
              <a:rPr lang="el-GR" dirty="0"/>
              <a:t>Αυτό εξαρτάται από τις γνώσεις </a:t>
            </a:r>
            <a:r>
              <a:rPr lang="el-GR" dirty="0" smtClean="0"/>
              <a:t>ανατομίας. </a:t>
            </a:r>
            <a:r>
              <a:rPr lang="el-GR" dirty="0"/>
              <a:t>Πρέπει να ξέρουμε </a:t>
            </a:r>
            <a:r>
              <a:rPr lang="el-GR" dirty="0" smtClean="0"/>
              <a:t>κάθε </a:t>
            </a:r>
            <a:r>
              <a:rPr lang="el-GR" dirty="0"/>
              <a:t>στιγμή σε ποιό μυ </a:t>
            </a:r>
            <a:r>
              <a:rPr lang="el-GR" dirty="0" smtClean="0"/>
              <a:t>εργαζόμαστε</a:t>
            </a:r>
            <a:r>
              <a:rPr lang="el-GR" dirty="0"/>
              <a:t>, καθώς και την </a:t>
            </a:r>
            <a:r>
              <a:rPr lang="el-GR" dirty="0" err="1"/>
              <a:t>έκφυση</a:t>
            </a:r>
            <a:r>
              <a:rPr lang="el-GR" dirty="0"/>
              <a:t> και </a:t>
            </a:r>
            <a:r>
              <a:rPr lang="el-GR" dirty="0" smtClean="0"/>
              <a:t>κατάφυσή του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Πώς πρέπει να εργάζεται </a:t>
            </a:r>
            <a:r>
              <a:rPr lang="el-GR" dirty="0" smtClean="0"/>
              <a:t>ο </a:t>
            </a:r>
            <a:r>
              <a:rPr lang="el-GR" dirty="0"/>
              <a:t>Αισθητικός στην ηρεμιστική </a:t>
            </a:r>
            <a:r>
              <a:rPr lang="el-GR" dirty="0" smtClean="0"/>
              <a:t>μάλαξη </a:t>
            </a:r>
            <a:r>
              <a:rPr lang="el-GR" sz="3000" b="0" dirty="0" smtClean="0"/>
              <a:t>8/9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l-GR" dirty="0" smtClean="0"/>
              <a:t>Για </a:t>
            </a:r>
            <a:r>
              <a:rPr lang="el-GR" dirty="0"/>
              <a:t>να ασκήσουμε πίεση </a:t>
            </a:r>
            <a:r>
              <a:rPr lang="el-GR" dirty="0" smtClean="0"/>
              <a:t>χρησιμοποιούμε </a:t>
            </a:r>
            <a:r>
              <a:rPr lang="el-GR" dirty="0"/>
              <a:t>το </a:t>
            </a:r>
            <a:r>
              <a:rPr lang="el-GR" dirty="0" smtClean="0"/>
              <a:t>βάρος </a:t>
            </a:r>
            <a:r>
              <a:rPr lang="el-GR" dirty="0"/>
              <a:t>μας και όχι τους μυς, γιατί </a:t>
            </a:r>
            <a:r>
              <a:rPr lang="el-GR" dirty="0" smtClean="0"/>
              <a:t>η κίνηση </a:t>
            </a:r>
            <a:r>
              <a:rPr lang="el-GR" dirty="0"/>
              <a:t>των χεριών είναι προέκταση μιας γενικής </a:t>
            </a:r>
            <a:r>
              <a:rPr lang="el-GR" dirty="0" smtClean="0"/>
              <a:t>κινήσεως </a:t>
            </a:r>
            <a:r>
              <a:rPr lang="el-GR" dirty="0"/>
              <a:t>που προέρχεται από το υπόλοιπο σώμα.</a:t>
            </a:r>
          </a:p>
          <a:p>
            <a:pPr marL="444500" indent="0">
              <a:buNone/>
            </a:pPr>
            <a:r>
              <a:rPr lang="el-GR" dirty="0"/>
              <a:t>Δεν είναι ανάγκη να είμαστε δυνατοί για να κάνουμε μάλαξη. Με μια κατάλληλη κλίση του σώματος μας και ρύθμιση του βάρους μας μπορούμε να ασκήσουμε πίεση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mg-cdn1.iha.com/4160200009194/Gite-self-catering-Kavadades-Ina-s-Apartment-Arillas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3587551" cy="26906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 rot="16200000">
            <a:off x="3700237" y="6229644"/>
            <a:ext cx="10344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iha.com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0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Πώς πρέπει να εργάζεται </a:t>
            </a:r>
            <a:r>
              <a:rPr lang="el-GR" dirty="0" smtClean="0"/>
              <a:t>ο </a:t>
            </a:r>
            <a:r>
              <a:rPr lang="el-GR" dirty="0"/>
              <a:t>Αισθητικός στην ηρεμιστική </a:t>
            </a:r>
            <a:r>
              <a:rPr lang="el-GR" dirty="0" smtClean="0"/>
              <a:t>μάλαξη </a:t>
            </a:r>
            <a:r>
              <a:rPr lang="el-GR" sz="3000" b="0" dirty="0" smtClean="0"/>
              <a:t>9/9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25922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l-GR" dirty="0" smtClean="0"/>
              <a:t>Από </a:t>
            </a:r>
            <a:r>
              <a:rPr lang="el-GR" dirty="0"/>
              <a:t>τη στιγμή που αρχίζουμε να έχουμε επαφή με το δέρμα, </a:t>
            </a:r>
            <a:r>
              <a:rPr lang="el-GR" dirty="0" smtClean="0"/>
              <a:t>προσπαθούμε </a:t>
            </a:r>
            <a:r>
              <a:rPr lang="el-GR" dirty="0"/>
              <a:t>να μη τη διακόψουμε μέχρι το τέλος.</a:t>
            </a:r>
          </a:p>
          <a:p>
            <a:pPr marL="444500" indent="0">
              <a:buNone/>
            </a:pPr>
            <a:r>
              <a:rPr lang="el-GR" dirty="0"/>
              <a:t>Ακόμα και όταν θέλουμε να βάλουμε λάδι προσπαθούμε να μη χάσουμε την επαφή </a:t>
            </a:r>
            <a:r>
              <a:rPr lang="el-GR" dirty="0" smtClean="0"/>
              <a:t>ακουμπώντας </a:t>
            </a:r>
            <a:r>
              <a:rPr lang="el-GR" dirty="0"/>
              <a:t>κάποιο σημείο του χεριού μας στο δέρμα.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s://c2.staticflickr.com/4/3541/3653761240_055c20e44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1" b="17587"/>
          <a:stretch/>
        </p:blipFill>
        <p:spPr bwMode="auto">
          <a:xfrm>
            <a:off x="4211960" y="3377939"/>
            <a:ext cx="3744416" cy="33634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683568" y="6341441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de-DE" sz="1200" dirty="0">
                <a:latin typeface="+mn-lt"/>
                <a:hlinkClick r:id="rId3"/>
              </a:rPr>
              <a:t>Abhyanga in der Therme </a:t>
            </a:r>
            <a:r>
              <a:rPr lang="de-DE" sz="1200" dirty="0" err="1">
                <a:latin typeface="+mn-lt"/>
                <a:hlinkClick r:id="rId3"/>
              </a:rPr>
              <a:t>Loipersdorf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/>
              </a:rPr>
              <a:t>Therme</a:t>
            </a:r>
            <a:r>
              <a:rPr lang="en-US" sz="1200" dirty="0">
                <a:latin typeface="+mn-lt"/>
                <a:hlinkClick r:id="rId4"/>
              </a:rPr>
              <a:t> </a:t>
            </a:r>
            <a:r>
              <a:rPr lang="en-US" sz="1200" dirty="0" err="1">
                <a:latin typeface="+mn-lt"/>
                <a:hlinkClick r:id="rId4"/>
              </a:rPr>
              <a:t>Loipersdorf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39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Δηλαβέρη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Δηλαβέρη</a:t>
            </a:r>
            <a:r>
              <a:rPr lang="el-GR" sz="2000" dirty="0"/>
              <a:t>. «Αισθητική Σώματος Ι (Ε).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Τεχνικές μάλαξης και οδηγίες ηρεμιστικής μάλαξης».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Ολιστική μάλαξη (Ο.Μ.)</a:t>
            </a:r>
            <a:br>
              <a:rPr lang="el-GR" dirty="0" smtClean="0"/>
            </a:br>
            <a:r>
              <a:rPr lang="el-GR" sz="3000" b="0" dirty="0" smtClean="0"/>
              <a:t>(θεραπευτική μάλαξη) 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04056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εφαρμογή απαιτεί την συνεργασία δυο ανθρώπων, του δέκτη και του δότη.</a:t>
            </a:r>
          </a:p>
          <a:p>
            <a:r>
              <a:rPr lang="el-GR" dirty="0" smtClean="0"/>
              <a:t>Επιτυγχάνεται χαλάρωση του μυϊκού τόνου,</a:t>
            </a:r>
          </a:p>
          <a:p>
            <a:r>
              <a:rPr lang="el-GR" dirty="0" smtClean="0"/>
              <a:t>Βελτίωση λειτουργικότητας του νευρικού, λεμφικού και κυκλοφορικού συστήματος.</a:t>
            </a:r>
          </a:p>
          <a:p>
            <a:r>
              <a:rPr lang="el-GR" dirty="0" smtClean="0"/>
              <a:t>Μείωση του πόνου.</a:t>
            </a:r>
          </a:p>
          <a:p>
            <a:r>
              <a:rPr lang="el-GR" dirty="0" smtClean="0"/>
              <a:t>Απομάκρυνση των άχρηστων προϊόντων </a:t>
            </a:r>
            <a:r>
              <a:rPr lang="el-GR" dirty="0"/>
              <a:t>τ</a:t>
            </a:r>
            <a:r>
              <a:rPr lang="el-GR" dirty="0" smtClean="0"/>
              <a:t>ου μεταβολισμού.</a:t>
            </a:r>
          </a:p>
          <a:p>
            <a:r>
              <a:rPr lang="el-GR" dirty="0" smtClean="0"/>
              <a:t>Καλύτερη αιμάτωση και τροφή των ιστών.</a:t>
            </a:r>
          </a:p>
          <a:p>
            <a:r>
              <a:rPr lang="el-GR" dirty="0" smtClean="0"/>
              <a:t>Ο ειδικός της Ο.Μ. φτιάχνει εξατομικευμένα προγράμματα χειρισμών τα οποία χρησιμοποιεί σε συνδυασμό με τις τεχνικές μάλαξης, όπως λεμφική , αδυνατίσματος , αθλητική, </a:t>
            </a:r>
            <a:r>
              <a:rPr lang="el-GR" dirty="0" err="1" smtClean="0"/>
              <a:t>μυοχαλαρωτική</a:t>
            </a:r>
            <a:r>
              <a:rPr lang="el-GR" dirty="0" smtClean="0"/>
              <a:t> κ.α.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Το Έργο αυτό κάνει χρήση των ακόλουθων έργων: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l-GR" sz="2000" dirty="0">
                <a:solidFill>
                  <a:prstClr val="black"/>
                </a:solidFill>
              </a:rPr>
              <a:t>Ελένη </a:t>
            </a:r>
            <a:r>
              <a:rPr lang="el-GR" sz="2000" dirty="0" err="1">
                <a:solidFill>
                  <a:prstClr val="black"/>
                </a:solidFill>
              </a:rPr>
              <a:t>Κίντζιου</a:t>
            </a:r>
            <a:r>
              <a:rPr lang="el-GR" sz="2000" dirty="0">
                <a:solidFill>
                  <a:prstClr val="black"/>
                </a:solidFill>
              </a:rPr>
              <a:t>, Μαρία </a:t>
            </a:r>
            <a:r>
              <a:rPr lang="el-GR" sz="2000" dirty="0" err="1">
                <a:solidFill>
                  <a:prstClr val="black"/>
                </a:solidFill>
              </a:rPr>
              <a:t>Διαλυνά</a:t>
            </a:r>
            <a:r>
              <a:rPr lang="el-GR" sz="2000">
                <a:solidFill>
                  <a:prstClr val="black"/>
                </a:solidFill>
              </a:rPr>
              <a:t>, «Σημειώσεις στην Ηρεμιστική Μάλαξη», ΤΕΙ Αθήνας, 2000.</a:t>
            </a: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Σουηδική μάλαξη </a:t>
            </a:r>
            <a:br>
              <a:rPr lang="el-GR" dirty="0" smtClean="0"/>
            </a:br>
            <a:r>
              <a:rPr lang="el-GR" sz="3000" b="0" dirty="0" smtClean="0"/>
              <a:t>(Γνωστότερη τεχνική μάλαξη) 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040560"/>
          </a:xfrm>
        </p:spPr>
        <p:txBody>
          <a:bodyPr/>
          <a:lstStyle/>
          <a:p>
            <a:r>
              <a:rPr lang="el-GR" dirty="0" smtClean="0"/>
              <a:t>Η εφαρμογή της έχει σαν αποτέλεσμα τη βελτίωση της κυκλοφορίας του αίματος στους μυς και τις αρθρώσεις.</a:t>
            </a:r>
          </a:p>
          <a:p>
            <a:r>
              <a:rPr lang="el-GR" dirty="0" smtClean="0"/>
              <a:t>Ενδείκνυται για πόνους στη πλάτη,  στρες, κατάθλιψη, πονοκεφάλους, ημικρανίες, </a:t>
            </a:r>
            <a:r>
              <a:rPr lang="el-GR" dirty="0" err="1" smtClean="0"/>
              <a:t>μετατραυματική</a:t>
            </a:r>
            <a:r>
              <a:rPr lang="el-GR" dirty="0" smtClean="0"/>
              <a:t> και </a:t>
            </a:r>
            <a:r>
              <a:rPr lang="el-GR" dirty="0" err="1" smtClean="0"/>
              <a:t>μεταχειρουργική</a:t>
            </a:r>
            <a:r>
              <a:rPr lang="el-GR" dirty="0" smtClean="0"/>
              <a:t> αποκατάσταση, καθώς και αποκατάσταση από αθλητικούς τραυματισμούς.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672408" cy="24438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788024" y="6392361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perfectbalancetherapeuticmassage.com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1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Οδηγίες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2952328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Οι χειρισμοί της μάλαξης (σε γενικές γραμμές) πρέπει να ακολουθούν την ροη του αίματος με κατεύθυνση την καρδιά. </a:t>
            </a:r>
          </a:p>
          <a:p>
            <a:r>
              <a:rPr lang="el-GR" sz="2200" dirty="0" smtClean="0"/>
              <a:t>Καθ’ όλη τη διάρκεια της μάλαξης πρέπει το ένα χέρι οπωσδήποτε να βρίσκεται σε επαφή με το σώμα.</a:t>
            </a:r>
          </a:p>
          <a:p>
            <a:r>
              <a:rPr lang="el-GR" sz="2200" dirty="0" smtClean="0"/>
              <a:t>Όταν ξεκινάει η μάλαξη δεν πρέπει ποτέ να απλώνεται το λάδι κατευθείαν στο δέρμα του ατόμου.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File:Massage-hand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3" y="3816835"/>
            <a:ext cx="3449303" cy="2952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635896" y="3864665"/>
            <a:ext cx="5184576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+mn-lt"/>
              </a:rPr>
              <a:t>Τα προϊόντα μάλαξης είτε είναι κρέμες είτε έλαια θα πρέπει να γλιστρούν. Υπάρχουν αιθέρια έλαια για χαλάρωση και άλλα για αναζωογόνηση.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+mn-lt"/>
              </a:rPr>
              <a:t>Οι κινήσεις να είναι γενικά συμμετρικές και ρυθμικές.</a:t>
            </a:r>
          </a:p>
        </p:txBody>
      </p:sp>
      <p:sp>
        <p:nvSpPr>
          <p:cNvPr id="7" name="Rectangle 7"/>
          <p:cNvSpPr/>
          <p:nvPr/>
        </p:nvSpPr>
        <p:spPr>
          <a:xfrm>
            <a:off x="3600383" y="6307498"/>
            <a:ext cx="2339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Massage-hand-4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Lubyanka (page does not exist)"/>
              </a:rPr>
              <a:t>Lubyanka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0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Αντενδείξεις της ηρεμιστικής </a:t>
            </a:r>
            <a:r>
              <a:rPr lang="el-GR" dirty="0" smtClean="0"/>
              <a:t>μάλαξης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Δερματικές παθήσεις</a:t>
            </a:r>
          </a:p>
          <a:p>
            <a:r>
              <a:rPr lang="el-GR" dirty="0" smtClean="0"/>
              <a:t>Αρθρίτιδες (η μάλαξη απαγορεύεται σε όλες τις μορφές της αρθρίτιδας).</a:t>
            </a:r>
          </a:p>
          <a:p>
            <a:r>
              <a:rPr lang="el-GR" dirty="0" smtClean="0"/>
              <a:t>Περιοχές που πιέζεται ένα νεύρο ( σύνδρομο καρπιαίου σωλήνα)</a:t>
            </a:r>
          </a:p>
          <a:p>
            <a:r>
              <a:rPr lang="el-GR" dirty="0" smtClean="0"/>
              <a:t>Σε περιοχές κατάγματος</a:t>
            </a:r>
          </a:p>
          <a:p>
            <a:r>
              <a:rPr lang="el-GR" dirty="0" smtClean="0"/>
              <a:t>Κιρσοί - φλεβίτιδα (η αύξηση θερμοκρασίας στην περιοχή επιδεινώνει την κατάσταση)</a:t>
            </a:r>
          </a:p>
          <a:p>
            <a:r>
              <a:rPr lang="el-GR" dirty="0" smtClean="0"/>
              <a:t>Εμπύρετες καταστάσεις</a:t>
            </a:r>
          </a:p>
          <a:p>
            <a:r>
              <a:rPr lang="el-GR" dirty="0" smtClean="0"/>
              <a:t>Αιμορροφιλία (αιμορραγική διαταραχή όπου υπάρχει έλλειψη ενός παράγοντα για την πήξη του αίματος. Τα άτομα αυτά σχηματίζουν εκχυμώσεις (μελανιές).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Αντενδείξεις της ηρεμιστικής </a:t>
            </a:r>
            <a:r>
              <a:rPr lang="el-GR" dirty="0" smtClean="0"/>
              <a:t>μάλαξης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66124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 ηρεμιστική μάλαξη </a:t>
            </a:r>
            <a:r>
              <a:rPr lang="el-GR" b="1" dirty="0" smtClean="0"/>
              <a:t>ΔΕΝ </a:t>
            </a:r>
            <a:r>
              <a:rPr lang="el-GR" dirty="0" smtClean="0"/>
              <a:t>εφαρμόζεται στις εξής περιοχές του σώματος.</a:t>
            </a:r>
          </a:p>
          <a:p>
            <a:pPr lvl="1"/>
            <a:r>
              <a:rPr lang="el-GR" dirty="0" smtClean="0"/>
              <a:t>Θυρεοειδής αδένας.</a:t>
            </a:r>
          </a:p>
          <a:p>
            <a:pPr lvl="1"/>
            <a:r>
              <a:rPr lang="el-GR" dirty="0" smtClean="0"/>
              <a:t>Μασχαλιαία περιοχή.</a:t>
            </a:r>
          </a:p>
          <a:p>
            <a:pPr lvl="1"/>
            <a:r>
              <a:rPr lang="el-GR" dirty="0" smtClean="0"/>
              <a:t>Στον αγκώνα (</a:t>
            </a:r>
            <a:r>
              <a:rPr lang="el-GR" dirty="0"/>
              <a:t>έ</a:t>
            </a:r>
            <a:r>
              <a:rPr lang="el-GR" dirty="0" smtClean="0"/>
              <a:t>σω καμπή).</a:t>
            </a:r>
          </a:p>
          <a:p>
            <a:pPr lvl="1"/>
            <a:r>
              <a:rPr lang="el-GR" dirty="0" smtClean="0"/>
              <a:t>Τρίγωνο του ΣΚΑΡΠΑ (</a:t>
            </a:r>
            <a:r>
              <a:rPr lang="en-US" dirty="0" smtClean="0"/>
              <a:t>SKARPA)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Ιγνυακή κοιλότητα (πίσω από το γόνατο).</a:t>
            </a:r>
          </a:p>
          <a:p>
            <a:pPr lvl="1"/>
            <a:r>
              <a:rPr lang="el-GR" dirty="0" smtClean="0"/>
              <a:t>Πάνω σε οστέινες περιοχές (αστράγαλο, σπονδυλική στήλη, γόνατο, ωμοπλάτη).</a:t>
            </a:r>
          </a:p>
          <a:p>
            <a:pPr lvl="1"/>
            <a:r>
              <a:rPr lang="el-GR" dirty="0" smtClean="0"/>
              <a:t>Στις αρθρώσεις εφαρμόζονται μόνο θωπείες.</a:t>
            </a:r>
          </a:p>
          <a:p>
            <a:pPr lvl="1"/>
            <a:r>
              <a:rPr lang="el-GR" dirty="0" smtClean="0"/>
              <a:t>Περιοχή των νεφρών.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Η μάλαξη πρέπει να αποφεύγεται στην έμμηνο ρύση και στην εγκυμοσύνη.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Πώς πρέπει να εργάζεται </a:t>
            </a:r>
            <a:r>
              <a:rPr lang="el-GR" dirty="0" smtClean="0"/>
              <a:t>ο </a:t>
            </a:r>
            <a:r>
              <a:rPr lang="el-GR" dirty="0"/>
              <a:t>Αισθητικός στην ηρεμιστική </a:t>
            </a:r>
            <a:r>
              <a:rPr lang="el-GR" dirty="0" smtClean="0"/>
              <a:t>μάλαξη </a:t>
            </a:r>
            <a:r>
              <a:rPr lang="el-GR" sz="3000" b="0" dirty="0" smtClean="0"/>
              <a:t>1/9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Η </a:t>
            </a:r>
            <a:r>
              <a:rPr lang="el-GR" b="1" dirty="0"/>
              <a:t>στάση</a:t>
            </a:r>
            <a:r>
              <a:rPr lang="el-GR" b="1" dirty="0" smtClean="0"/>
              <a:t>: </a:t>
            </a:r>
            <a:r>
              <a:rPr lang="el-GR" dirty="0" smtClean="0"/>
              <a:t>Τα </a:t>
            </a:r>
            <a:r>
              <a:rPr lang="el-GR" dirty="0"/>
              <a:t>πόδια πρέπει να είναι ανοικτά, τα γόνατα λυγισμένα και </a:t>
            </a:r>
            <a:r>
              <a:rPr lang="el-GR" dirty="0" smtClean="0"/>
              <a:t>στραμμένα </a:t>
            </a:r>
            <a:r>
              <a:rPr lang="el-GR" dirty="0"/>
              <a:t>προς τα έξω και η πλάτη ίσια. Ταλαντεύοντας το σώμα, με τα πόδια ανοικτά, μετακινούμαστε σε όλο το μήκος του τραπεζιού </a:t>
            </a:r>
            <a:r>
              <a:rPr lang="el-GR" dirty="0" smtClean="0"/>
              <a:t>χωρίς </a:t>
            </a:r>
            <a:r>
              <a:rPr lang="el-GR" dirty="0"/>
              <a:t>να βηματίζουμε.</a:t>
            </a:r>
          </a:p>
          <a:p>
            <a:pPr marL="355600" indent="0">
              <a:buNone/>
            </a:pPr>
            <a:r>
              <a:rPr lang="el-GR" dirty="0"/>
              <a:t>Λυγίζουμε τα γόνατα, </a:t>
            </a:r>
            <a:r>
              <a:rPr lang="el-GR" dirty="0" smtClean="0"/>
              <a:t>χαμηλώνουμε </a:t>
            </a:r>
            <a:r>
              <a:rPr lang="el-GR" dirty="0"/>
              <a:t>και έτσι αποφεύγουμε να σκύβουμε προς τα εμπρός.</a:t>
            </a:r>
          </a:p>
          <a:p>
            <a:pPr marL="355600" indent="0">
              <a:buNone/>
            </a:pPr>
            <a:r>
              <a:rPr lang="el-GR" dirty="0"/>
              <a:t>Όταν εργαζόμαστε με την πλάτη ίσια, αυτή η στάση, επιτρέπει στα χέρια να κάνουν τις κινήσεις πιο ελεγχόμενες και χαλαρές.</a:t>
            </a:r>
          </a:p>
          <a:p>
            <a:pPr marL="355600" indent="0">
              <a:buNone/>
            </a:pPr>
            <a:r>
              <a:rPr lang="el-GR" dirty="0" smtClean="0"/>
              <a:t>Στην </a:t>
            </a:r>
            <a:r>
              <a:rPr lang="el-GR" dirty="0"/>
              <a:t>αρχή είναι δύσκολο να συνηθίσουμε τη στάση αυτή, αλλά τα πλεονεκτήματα της θα φανούν γρήγορα, με την εξαφάνιση ή μείωση του πόνου που αισθανόμαστε στη πλάτη και στη μέση </a:t>
            </a:r>
            <a:r>
              <a:rPr lang="el-GR" dirty="0" smtClean="0"/>
              <a:t>ακλουθώντας </a:t>
            </a:r>
            <a:r>
              <a:rPr lang="el-GR" dirty="0"/>
              <a:t>κάποιο άλλο τρόπο </a:t>
            </a:r>
            <a:r>
              <a:rPr lang="el-GR" dirty="0" smtClean="0"/>
              <a:t>στάσης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Πώς πρέπει να εργάζεται </a:t>
            </a:r>
            <a:r>
              <a:rPr lang="el-GR" dirty="0" smtClean="0"/>
              <a:t>ο </a:t>
            </a:r>
            <a:r>
              <a:rPr lang="el-GR" dirty="0"/>
              <a:t>Αισθητικός στην ηρεμιστική </a:t>
            </a:r>
            <a:r>
              <a:rPr lang="el-GR" dirty="0" smtClean="0"/>
              <a:t>μάλαξη </a:t>
            </a:r>
            <a:r>
              <a:rPr lang="el-GR" sz="3000" b="0" dirty="0" smtClean="0"/>
              <a:t>2/9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300" b="1" dirty="0" smtClean="0"/>
              <a:t>Η </a:t>
            </a:r>
            <a:r>
              <a:rPr lang="el-GR" sz="2300" b="1" dirty="0"/>
              <a:t>αναπνοή: </a:t>
            </a:r>
            <a:r>
              <a:rPr lang="el-GR" sz="2300" dirty="0"/>
              <a:t>είναι ένα σημαντικό τμήμα της ολοκληρωτικής </a:t>
            </a:r>
            <a:r>
              <a:rPr lang="el-GR" sz="2300" dirty="0" smtClean="0"/>
              <a:t>μάλαξης </a:t>
            </a:r>
            <a:r>
              <a:rPr lang="el-GR" sz="2300" dirty="0"/>
              <a:t>και της </a:t>
            </a:r>
            <a:r>
              <a:rPr lang="el-GR" sz="2300" dirty="0" smtClean="0"/>
              <a:t>υγείας. Μια </a:t>
            </a:r>
            <a:r>
              <a:rPr lang="el-GR" sz="2300" dirty="0"/>
              <a:t>παροιμία των </a:t>
            </a:r>
            <a:r>
              <a:rPr lang="el-GR" sz="2300" dirty="0" err="1"/>
              <a:t>Yoga</a:t>
            </a:r>
            <a:r>
              <a:rPr lang="el-GR" sz="2300" dirty="0"/>
              <a:t> λέει: "η αναπνοή είναι ζωή". Χωρίς αναπνοή θα πεθάνουμε. </a:t>
            </a:r>
            <a:r>
              <a:rPr lang="el-GR" sz="2300" dirty="0" smtClean="0"/>
              <a:t>Ο </a:t>
            </a:r>
            <a:r>
              <a:rPr lang="el-GR" sz="2300" dirty="0"/>
              <a:t>αέρας περιέχει </a:t>
            </a:r>
            <a:r>
              <a:rPr lang="el-GR" sz="2300" dirty="0" smtClean="0"/>
              <a:t>οξυγόνο. </a:t>
            </a:r>
            <a:r>
              <a:rPr lang="el-GR" sz="2300" dirty="0"/>
              <a:t>Κάθε κύτταρο του σώματος ζητάει οξυγόνο </a:t>
            </a:r>
            <a:r>
              <a:rPr lang="el-GR" sz="2300" dirty="0" smtClean="0"/>
              <a:t>περισσότερο </a:t>
            </a:r>
            <a:r>
              <a:rPr lang="el-GR" sz="2300" dirty="0"/>
              <a:t>απ οποιοδήποτε άλλο </a:t>
            </a:r>
            <a:r>
              <a:rPr lang="el-GR" sz="2300" dirty="0" smtClean="0"/>
              <a:t>στοιχείο </a:t>
            </a:r>
            <a:r>
              <a:rPr lang="el-GR" sz="2300" dirty="0"/>
              <a:t>για </a:t>
            </a:r>
            <a:r>
              <a:rPr lang="el-GR" sz="2300" dirty="0" smtClean="0"/>
              <a:t>να </a:t>
            </a:r>
            <a:r>
              <a:rPr lang="el-GR" sz="2300" dirty="0"/>
              <a:t>διατηρηθεί στη ζωή και να εκτελεί τις βασικές </a:t>
            </a:r>
            <a:r>
              <a:rPr lang="el-GR" sz="2300" dirty="0" smtClean="0"/>
              <a:t>λειτουργίες</a:t>
            </a:r>
            <a:r>
              <a:rPr lang="el-GR" sz="2300" dirty="0"/>
              <a:t>. Η ελαττωμένη αναπνοή, δημιουργεί ελαττωμένη </a:t>
            </a:r>
            <a:r>
              <a:rPr lang="el-GR" sz="2300" dirty="0" err="1"/>
              <a:t>αέρωση</a:t>
            </a:r>
            <a:r>
              <a:rPr lang="el-GR" sz="2300" dirty="0"/>
              <a:t> των πνευμόνων, που σαν αποτέλεσμα, μειώνει την ικανότητα του σώματος να αντιδρά στις καθημερινές απαιτήσεις ενέργειας. Η ικανότητα του σώματος να λειτουργεί υγιεινά συνδέεται </a:t>
            </a:r>
            <a:r>
              <a:rPr lang="el-GR" sz="2300" dirty="0" smtClean="0"/>
              <a:t>άμεσα με την ποσότητα </a:t>
            </a:r>
            <a:r>
              <a:rPr lang="el-GR" sz="2300" dirty="0"/>
              <a:t>του οξυγόνου που εισέρχεται. </a:t>
            </a:r>
            <a:r>
              <a:rPr lang="el-GR" sz="2300" dirty="0" smtClean="0"/>
              <a:t>Έτσι </a:t>
            </a:r>
            <a:r>
              <a:rPr lang="el-GR" sz="2300" dirty="0"/>
              <a:t>η μείωση του </a:t>
            </a:r>
            <a:r>
              <a:rPr lang="el-GR" sz="2300" dirty="0" smtClean="0"/>
              <a:t>εισερχόμενου </a:t>
            </a:r>
            <a:r>
              <a:rPr lang="el-GR" sz="2300" dirty="0"/>
              <a:t>οξυγόνου εξ αιτίας της κακής αναπνοής </a:t>
            </a:r>
            <a:r>
              <a:rPr lang="el-GR" sz="2300" dirty="0" smtClean="0"/>
              <a:t>ελαττώνει </a:t>
            </a:r>
            <a:r>
              <a:rPr lang="el-GR" sz="2300" dirty="0"/>
              <a:t>τη </a:t>
            </a:r>
            <a:r>
              <a:rPr lang="el-GR" sz="2300" dirty="0" smtClean="0"/>
              <a:t>δυνατότητα </a:t>
            </a:r>
            <a:r>
              <a:rPr lang="el-GR" sz="2300" dirty="0"/>
              <a:t>του σώματος να λειτουργεί ικανοποιητικά</a:t>
            </a:r>
            <a:r>
              <a:rPr lang="el-GR" sz="2300" dirty="0" smtClean="0"/>
              <a:t>.</a:t>
            </a:r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Πώς πρέπει να εργάζεται </a:t>
            </a:r>
            <a:r>
              <a:rPr lang="el-GR" dirty="0" smtClean="0"/>
              <a:t>ο </a:t>
            </a:r>
            <a:r>
              <a:rPr lang="el-GR" dirty="0"/>
              <a:t>Αισθητικός στην ηρεμιστική </a:t>
            </a:r>
            <a:r>
              <a:rPr lang="el-GR" dirty="0" smtClean="0"/>
              <a:t>μάλαξη </a:t>
            </a:r>
            <a:r>
              <a:rPr lang="el-GR" sz="3000" b="0" dirty="0" smtClean="0"/>
              <a:t>3/9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Autofit/>
          </a:bodyPr>
          <a:lstStyle/>
          <a:p>
            <a:pPr marL="444500" indent="0">
              <a:buNone/>
            </a:pPr>
            <a:r>
              <a:rPr lang="el-GR" dirty="0" smtClean="0"/>
              <a:t>Η </a:t>
            </a:r>
            <a:r>
              <a:rPr lang="el-GR" dirty="0"/>
              <a:t>φυσιολογική αναπνοή ονομάζεται </a:t>
            </a:r>
            <a:r>
              <a:rPr lang="el-GR" dirty="0" smtClean="0"/>
              <a:t>διαφραγματική</a:t>
            </a:r>
            <a:r>
              <a:rPr lang="el-GR" dirty="0"/>
              <a:t>.</a:t>
            </a:r>
          </a:p>
          <a:p>
            <a:pPr marL="444500" indent="0">
              <a:buNone/>
            </a:pPr>
            <a:r>
              <a:rPr lang="el-GR" dirty="0"/>
              <a:t>Η αναπνοή πρέπει να είναι αργή, φυσική </a:t>
            </a:r>
            <a:r>
              <a:rPr lang="el-GR" dirty="0" smtClean="0"/>
              <a:t>και άνετη.</a:t>
            </a:r>
            <a:endParaRPr lang="el-GR" dirty="0"/>
          </a:p>
          <a:p>
            <a:pPr marL="444500" indent="0">
              <a:buNone/>
            </a:pPr>
            <a:r>
              <a:rPr lang="el-GR" dirty="0"/>
              <a:t>Φανταζόμαστε την εισπνοή σαν συσσώρευση ενέργειας που </a:t>
            </a:r>
            <a:r>
              <a:rPr lang="el-GR" dirty="0" smtClean="0"/>
              <a:t>δημιουργεί μια </a:t>
            </a:r>
            <a:r>
              <a:rPr lang="el-GR" dirty="0"/>
              <a:t>εσωτερική δύναμη. Η εκπνοή είναι η απόδοση αυτής της ενέργειας προς τα έξω. </a:t>
            </a:r>
            <a:r>
              <a:rPr lang="el-GR" dirty="0" smtClean="0"/>
              <a:t>Άρα </a:t>
            </a:r>
            <a:r>
              <a:rPr lang="el-GR" dirty="0"/>
              <a:t>οι κινήσεις που χρειάζονται φυσική προσπάθεια πρέπει να γίνονται με την εκπνοή.</a:t>
            </a:r>
          </a:p>
          <a:p>
            <a:pPr marL="444500" indent="0">
              <a:buNone/>
            </a:pPr>
            <a:r>
              <a:rPr lang="el-GR" dirty="0" smtClean="0"/>
              <a:t>Στη τεχνική της μάλαξης, </a:t>
            </a:r>
            <a:r>
              <a:rPr lang="el-GR" dirty="0"/>
              <a:t>όπως και σε </a:t>
            </a:r>
            <a:r>
              <a:rPr lang="el-GR" dirty="0" smtClean="0"/>
              <a:t>όλα τα είδη χειρισμών, </a:t>
            </a:r>
            <a:r>
              <a:rPr lang="el-GR" dirty="0"/>
              <a:t>η ενέργεια πρέπει να ελέγχεται και να κατευθύνεται από τη </a:t>
            </a:r>
            <a:r>
              <a:rPr lang="el-GR" dirty="0" smtClean="0"/>
              <a:t>ρυθμική </a:t>
            </a:r>
            <a:r>
              <a:rPr lang="el-GR" dirty="0"/>
              <a:t>αναπνοή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184</TotalTime>
  <Words>1878</Words>
  <Application>Microsoft Office PowerPoint</Application>
  <PresentationFormat>Προβολή στην οθόνη (4:3)</PresentationFormat>
  <Paragraphs>158</Paragraphs>
  <Slides>23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TEMPLATE</vt:lpstr>
      <vt:lpstr>OC_template_10</vt:lpstr>
      <vt:lpstr>exo-opistho_simeiomata</vt:lpstr>
      <vt:lpstr>Αισθητική Σώματος Ι (Ε)</vt:lpstr>
      <vt:lpstr>Ολιστική μάλαξη (Ο.Μ.) (θεραπευτική μάλαξη) </vt:lpstr>
      <vt:lpstr>Σουηδική μάλαξη  (Γνωστότερη τεχνική μάλαξη) </vt:lpstr>
      <vt:lpstr>Οδηγίες </vt:lpstr>
      <vt:lpstr>Αντενδείξεις της ηρεμιστικής μάλαξης 1/2</vt:lpstr>
      <vt:lpstr>Αντενδείξεις της ηρεμιστικής μάλαξης 2/2</vt:lpstr>
      <vt:lpstr>Πώς πρέπει να εργάζεται ο Αισθητικός στην ηρεμιστική μάλαξη 1/9</vt:lpstr>
      <vt:lpstr>Πώς πρέπει να εργάζεται ο Αισθητικός στην ηρεμιστική μάλαξη 2/9</vt:lpstr>
      <vt:lpstr>Πώς πρέπει να εργάζεται ο Αισθητικός στην ηρεμιστική μάλαξη 3/9</vt:lpstr>
      <vt:lpstr>Πώς πρέπει να εργάζεται ο Αισθητικός στην ηρεμιστική μάλαξη 4/9</vt:lpstr>
      <vt:lpstr>Πώς πρέπει να εργάζεται ο Αισθητικός στην ηρεμιστική μάλαξη 5/9</vt:lpstr>
      <vt:lpstr>Πώς πρέπει να εργάζεται ο Αισθητικός στην ηρεμιστική μάλαξη 6/9</vt:lpstr>
      <vt:lpstr>Πώς πρέπει να εργάζεται ο Αισθητικός στην ηρεμιστική μάλαξη 7/9</vt:lpstr>
      <vt:lpstr>Πώς πρέπει να εργάζεται ο Αισθητικός στην ηρεμιστική μάλαξη 8/9</vt:lpstr>
      <vt:lpstr>Πώς πρέπει να εργάζεται ο Αισθητικός στην ηρεμιστική μάλαξη 9/9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Αισθητική Σώματος Ι (Ε)</dc:title>
  <dc:creator>opencourses@teiath.gr</dc:creator>
  <cp:lastModifiedBy>fkaram2</cp:lastModifiedBy>
  <cp:revision>23</cp:revision>
  <dcterms:created xsi:type="dcterms:W3CDTF">2015-09-28T07:50:25Z</dcterms:created>
  <dcterms:modified xsi:type="dcterms:W3CDTF">2015-11-16T12:34:48Z</dcterms:modified>
</cp:coreProperties>
</file>