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1.bin" ContentType="application/vnd.ms-office.activeX"/>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2"/>
  </p:notesMasterIdLst>
  <p:handoutMasterIdLst>
    <p:handoutMasterId r:id="rId43"/>
  </p:handoutMasterIdLst>
  <p:sldIdLst>
    <p:sldId id="256" r:id="rId3"/>
    <p:sldId id="272" r:id="rId4"/>
    <p:sldId id="273" r:id="rId5"/>
    <p:sldId id="274" r:id="rId6"/>
    <p:sldId id="275" r:id="rId7"/>
    <p:sldId id="276" r:id="rId8"/>
    <p:sldId id="277" r:id="rId9"/>
    <p:sldId id="278" r:id="rId10"/>
    <p:sldId id="279" r:id="rId11"/>
    <p:sldId id="301" r:id="rId12"/>
    <p:sldId id="280" r:id="rId13"/>
    <p:sldId id="281" r:id="rId14"/>
    <p:sldId id="282" r:id="rId15"/>
    <p:sldId id="30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257" r:id="rId35"/>
    <p:sldId id="262" r:id="rId36"/>
    <p:sldId id="264" r:id="rId37"/>
    <p:sldId id="269" r:id="rId38"/>
    <p:sldId id="270"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249376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13"/>
          <p:cNvSpPr>
            <a:spLocks noGrp="1"/>
          </p:cNvSpPr>
          <p:nvPr>
            <p:ph type="dt" sz="half" idx="10"/>
          </p:nvPr>
        </p:nvSpPr>
        <p:spPr/>
        <p:txBody>
          <a:bodyPr/>
          <a:lstStyle>
            <a:lvl1pPr>
              <a:defRPr/>
            </a:lvl1pPr>
          </a:lstStyle>
          <a:p>
            <a:pPr>
              <a:defRPr/>
            </a:pPr>
            <a:endParaRPr lang="el-GR" dirty="0"/>
          </a:p>
        </p:txBody>
      </p:sp>
      <p:sp>
        <p:nvSpPr>
          <p:cNvPr id="7" name="Footer Placeholder 2"/>
          <p:cNvSpPr>
            <a:spLocks noGrp="1"/>
          </p:cNvSpPr>
          <p:nvPr>
            <p:ph type="ftr" sz="quarter" idx="11"/>
          </p:nvPr>
        </p:nvSpPr>
        <p:spPr/>
        <p:txBody>
          <a:bodyPr/>
          <a:lstStyle>
            <a:lvl1pPr>
              <a:defRPr/>
            </a:lvl1pPr>
          </a:lstStyle>
          <a:p>
            <a:pPr>
              <a:defRPr/>
            </a:pPr>
            <a:endParaRPr lang="el-GR" dirty="0"/>
          </a:p>
        </p:txBody>
      </p:sp>
      <p:sp>
        <p:nvSpPr>
          <p:cNvPr id="8" name="Slide Number Placeholder 22"/>
          <p:cNvSpPr>
            <a:spLocks noGrp="1"/>
          </p:cNvSpPr>
          <p:nvPr>
            <p:ph type="sldNum" sz="quarter" idx="12"/>
          </p:nvPr>
        </p:nvSpPr>
        <p:spPr/>
        <p:txBody>
          <a:bodyPr/>
          <a:lstStyle>
            <a:lvl1pPr>
              <a:defRPr/>
            </a:lvl1pPr>
          </a:lstStyle>
          <a:p>
            <a:pPr>
              <a:defRPr/>
            </a:pPr>
            <a:fld id="{0F12A4EE-FD5C-4B8E-A41F-808AB090C35B}" type="slidenum">
              <a:rPr lang="el-GR"/>
              <a:pPr>
                <a:defRPr/>
              </a:pPr>
              <a:t>‹#›</a:t>
            </a:fld>
            <a:endParaRPr lang="el-GR" dirty="0"/>
          </a:p>
        </p:txBody>
      </p:sp>
    </p:spTree>
    <p:extLst>
      <p:ext uri="{BB962C8B-B14F-4D97-AF65-F5344CB8AC3E}">
        <p14:creationId xmlns:p14="http://schemas.microsoft.com/office/powerpoint/2010/main" val="422458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13"/>
          <p:cNvSpPr>
            <a:spLocks noGrp="1"/>
          </p:cNvSpPr>
          <p:nvPr>
            <p:ph type="dt" sz="half" idx="10"/>
          </p:nvPr>
        </p:nvSpPr>
        <p:spPr/>
        <p:txBody>
          <a:bodyPr/>
          <a:lstStyle>
            <a:lvl1pPr>
              <a:defRPr/>
            </a:lvl1pPr>
          </a:lstStyle>
          <a:p>
            <a:pPr>
              <a:defRPr/>
            </a:pPr>
            <a:endParaRPr lang="el-GR" dirty="0"/>
          </a:p>
        </p:txBody>
      </p:sp>
      <p:sp>
        <p:nvSpPr>
          <p:cNvPr id="6" name="Footer Placeholder 2"/>
          <p:cNvSpPr>
            <a:spLocks noGrp="1"/>
          </p:cNvSpPr>
          <p:nvPr>
            <p:ph type="ftr" sz="quarter" idx="11"/>
          </p:nvPr>
        </p:nvSpPr>
        <p:spPr/>
        <p:txBody>
          <a:bodyPr/>
          <a:lstStyle>
            <a:lvl1pPr>
              <a:defRPr/>
            </a:lvl1pPr>
          </a:lstStyle>
          <a:p>
            <a:pPr>
              <a:defRPr/>
            </a:pPr>
            <a:endParaRPr lang="el-GR" dirty="0"/>
          </a:p>
        </p:txBody>
      </p:sp>
      <p:sp>
        <p:nvSpPr>
          <p:cNvPr id="7" name="Slide Number Placeholder 22"/>
          <p:cNvSpPr>
            <a:spLocks noGrp="1"/>
          </p:cNvSpPr>
          <p:nvPr>
            <p:ph type="sldNum" sz="quarter" idx="12"/>
          </p:nvPr>
        </p:nvSpPr>
        <p:spPr/>
        <p:txBody>
          <a:bodyPr/>
          <a:lstStyle>
            <a:lvl1pPr>
              <a:defRPr/>
            </a:lvl1pPr>
          </a:lstStyle>
          <a:p>
            <a:pPr>
              <a:defRPr/>
            </a:pPr>
            <a:fld id="{1DD42A75-53CA-48B8-A898-D30ECB817950}" type="slidenum">
              <a:rPr lang="el-GR"/>
              <a:pPr>
                <a:defRPr/>
              </a:pPr>
              <a:t>‹#›</a:t>
            </a:fld>
            <a:endParaRPr lang="el-GR" dirty="0"/>
          </a:p>
        </p:txBody>
      </p:sp>
    </p:spTree>
    <p:extLst>
      <p:ext uri="{BB962C8B-B14F-4D97-AF65-F5344CB8AC3E}">
        <p14:creationId xmlns:p14="http://schemas.microsoft.com/office/powerpoint/2010/main" val="328589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338138">
              <a:lnSpc>
                <a:spcPct val="110000"/>
              </a:lnSpc>
              <a:spcBef>
                <a:spcPts val="1200"/>
              </a:spcBef>
              <a:buFont typeface="Calibri" panose="020F0502020204030204" pitchFamily="34" charset="0"/>
              <a:buChar char="‒"/>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Blausen_0342_ElectronEnergyLevels.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ruceBla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Kurzon&amp;action=edit&amp;redlink=1" TargetMode="External"/><Relationship Id="rId4" Type="http://schemas.openxmlformats.org/officeDocument/2006/relationships/hyperlink" Target="http://commons.wikimedia.org/wiki/File:Bohr_atom_animation.gi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8.bin"/><Relationship Id="rId18" Type="http://schemas.openxmlformats.org/officeDocument/2006/relationships/image" Target="../media/image22.wmf"/><Relationship Id="rId3" Type="http://schemas.openxmlformats.org/officeDocument/2006/relationships/notesSlide" Target="../notesSlides/notesSlide2.xml"/><Relationship Id="rId21" Type="http://schemas.openxmlformats.org/officeDocument/2006/relationships/hyperlink" Target="http://commons.wikimedia.org/wiki/File:Energy_levels.svg" TargetMode="External"/><Relationship Id="rId7" Type="http://schemas.openxmlformats.org/officeDocument/2006/relationships/oleObject" Target="../embeddings/oleObject5.bin"/><Relationship Id="rId12" Type="http://schemas.openxmlformats.org/officeDocument/2006/relationships/image" Target="../media/image19.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2.vml"/><Relationship Id="rId6" Type="http://schemas.microsoft.com/office/2007/relationships/hdphoto" Target="../media/hdphoto1.wdp"/><Relationship Id="rId11" Type="http://schemas.openxmlformats.org/officeDocument/2006/relationships/oleObject" Target="../embeddings/oleObject7.bin"/><Relationship Id="rId5" Type="http://schemas.openxmlformats.org/officeDocument/2006/relationships/image" Target="../media/image25.png"/><Relationship Id="rId15" Type="http://schemas.openxmlformats.org/officeDocument/2006/relationships/oleObject" Target="../embeddings/oleObject9.bin"/><Relationship Id="rId23" Type="http://schemas.openxmlformats.org/officeDocument/2006/relationships/hyperlink" Target="http://creativecommons.org/licenses/by-sa/3.0/deed.en" TargetMode="External"/><Relationship Id="rId10" Type="http://schemas.openxmlformats.org/officeDocument/2006/relationships/image" Target="../media/image18.wmf"/><Relationship Id="rId19" Type="http://schemas.openxmlformats.org/officeDocument/2006/relationships/oleObject" Target="../embeddings/oleObject11.bin"/><Relationship Id="rId4" Type="http://schemas.openxmlformats.org/officeDocument/2006/relationships/image" Target="../media/image24.png"/><Relationship Id="rId9" Type="http://schemas.openxmlformats.org/officeDocument/2006/relationships/oleObject" Target="../embeddings/oleObject6.bin"/><Relationship Id="rId14" Type="http://schemas.openxmlformats.org/officeDocument/2006/relationships/image" Target="../media/image20.wmf"/><Relationship Id="rId22" Type="http://schemas.openxmlformats.org/officeDocument/2006/relationships/hyperlink" Target="http://commons.wikimedia.org/wiki/User:Hazmat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7.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33.png"/><Relationship Id="rId2" Type="http://schemas.openxmlformats.org/officeDocument/2006/relationships/control" Target="../activeX/activeX1.xml"/><Relationship Id="rId1" Type="http://schemas.openxmlformats.org/officeDocument/2006/relationships/vmlDrawing" Target="../drawings/vmlDrawing4.vml"/><Relationship Id="rId6" Type="http://schemas.openxmlformats.org/officeDocument/2006/relationships/image" Target="../media/image32.png"/><Relationship Id="rId5" Type="http://schemas.openxmlformats.org/officeDocument/2006/relationships/hyperlink" Target="https://www.youtube.com/watch?v=QI50GBUJ48s&amp;feature=player_detailpage#t=13s" TargetMode="Externa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hyperlink" Target="http://commons.wikimedia.org/w/index.php?title=User:Ptrygne&amp;action=edit&amp;redlink=1"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commons.wikimedia.org/wiki/File:Photon_particle.gif" TargetMode="External"/><Relationship Id="rId5" Type="http://schemas.openxmlformats.org/officeDocument/2006/relationships/hyperlink" Target="http://commons.wikimedia.org/wiki/User:Pieter_Kuiper" TargetMode="External"/><Relationship Id="rId4" Type="http://schemas.openxmlformats.org/officeDocument/2006/relationships/hyperlink" Target="http://commons.wikimedia.org/wiki/File:Atom_deBrogie.jpg"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commons.wikimedia.org/wiki/User:Benjah-bmm27" TargetMode="External"/><Relationship Id="rId4" Type="http://schemas.openxmlformats.org/officeDocument/2006/relationships/hyperlink" Target="http://commons.wikimedia.org/wiki/File:AOs-3D-dots.png?uselang=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upload.wikimedia.org/wikipedia/commons/3/30/Klechkowski_rule_2.sv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Atom_diagra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le_Upload_Bot_(Magnus_Mansk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upload.wikimedia.org/wikipedia/commons/b/b6/PTable_structure.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Atomic_number_depiction.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publicdomain/zero/1.0/deed.en" TargetMode="External"/><Relationship Id="rId4" Type="http://schemas.openxmlformats.org/officeDocument/2006/relationships/hyperlink" Target="http://commons.wikimedia.org/wiki/User:Dsvya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Plum_pudding_atom.svg" TargetMode="External"/><Relationship Id="rId7" Type="http://schemas.openxmlformats.org/officeDocument/2006/relationships/hyperlink" Target="http://commons.wikimedia.org/wiki/User:Jean-Jacques_MILA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commons.wikimedia.org/wiki/File:Rutherfordsches_Atommodell.png" TargetMode="External"/><Relationship Id="rId5" Type="http://schemas.openxmlformats.org/officeDocument/2006/relationships/image" Target="../media/image12.png"/><Relationship Id="rId4" Type="http://schemas.openxmlformats.org/officeDocument/2006/relationships/hyperlink" Target="http://commons.wikimedia.org/wiki/User:Fastfission~commonswik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Atom_diagra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ile_Upload_Bot_(Magnus_Mansk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Bohr-atom-PAR.sv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Svebert&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Ανόργανη και Οργανική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50"/>
          </a:xfrm>
        </p:spPr>
        <p:txBody>
          <a:bodyPr>
            <a:normAutofit/>
          </a:bodyPr>
          <a:lstStyle/>
          <a:p>
            <a:pPr>
              <a:spcBef>
                <a:spcPts val="0"/>
              </a:spcBef>
              <a:spcAft>
                <a:spcPts val="2400"/>
              </a:spcAft>
            </a:pPr>
            <a:r>
              <a:rPr lang="el-GR" sz="2600" b="1" dirty="0" smtClean="0"/>
              <a:t>Ενότητα </a:t>
            </a:r>
            <a:r>
              <a:rPr lang="en-US" sz="2600" b="1" dirty="0" smtClean="0"/>
              <a:t>1</a:t>
            </a:r>
            <a:r>
              <a:rPr lang="el-GR" sz="2600" dirty="0" smtClean="0"/>
              <a:t>:</a:t>
            </a:r>
            <a:r>
              <a:rPr lang="en-US" sz="2600" dirty="0" smtClean="0"/>
              <a:t> </a:t>
            </a:r>
            <a:r>
              <a:rPr lang="el-GR" sz="2600" dirty="0"/>
              <a:t>Δ</a:t>
            </a:r>
            <a:r>
              <a:rPr lang="el-GR" sz="2600" dirty="0" smtClean="0"/>
              <a:t>ομή του ατόμου</a:t>
            </a:r>
            <a:endParaRPr lang="en-US" sz="2600" dirty="0" smtClean="0"/>
          </a:p>
          <a:p>
            <a:pPr>
              <a:spcBef>
                <a:spcPts val="0"/>
              </a:spcBef>
              <a:spcAft>
                <a:spcPts val="600"/>
              </a:spcAft>
            </a:pPr>
            <a:r>
              <a:rPr lang="el-GR" sz="2200" dirty="0" smtClean="0"/>
              <a:t>Σπύρος Παπαγεωργίου, </a:t>
            </a:r>
            <a:r>
              <a:rPr lang="el-GR" sz="2200" dirty="0"/>
              <a:t>Χημικός </a:t>
            </a:r>
            <a:r>
              <a:rPr lang="en-US" sz="2200" dirty="0"/>
              <a:t>MSc</a:t>
            </a:r>
            <a:r>
              <a:rPr lang="en-US" sz="2200" dirty="0" smtClean="0"/>
              <a:t>, </a:t>
            </a:r>
            <a:r>
              <a:rPr lang="el-GR" sz="2200" dirty="0" smtClean="0"/>
              <a:t>Καθηγητής Εφαρμογών</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00193" y="116632"/>
            <a:ext cx="2843808" cy="1656184"/>
          </a:xfrm>
        </p:spPr>
        <p:txBody>
          <a:bodyPr/>
          <a:lstStyle/>
          <a:p>
            <a:r>
              <a:rPr lang="el-GR" dirty="0"/>
              <a:t>Ατομικά πρότυπα </a:t>
            </a:r>
            <a:r>
              <a:rPr lang="el-GR" sz="3000" b="0" dirty="0" smtClean="0"/>
              <a:t>4/13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31746" name="Picture 2" descr="File:Blausen 0342 ElectronEnergyLevels.png"/>
          <p:cNvPicPr>
            <a:picLocks noChangeAspect="1" noChangeArrowheads="1"/>
          </p:cNvPicPr>
          <p:nvPr/>
        </p:nvPicPr>
        <p:blipFill rotWithShape="1">
          <a:blip r:embed="rId2">
            <a:extLst>
              <a:ext uri="{28A0092B-C50C-407E-A947-70E740481C1C}">
                <a14:useLocalDpi xmlns:a14="http://schemas.microsoft.com/office/drawing/2010/main" val="0"/>
              </a:ext>
            </a:extLst>
          </a:blip>
          <a:srcRect l="3235" r="2266"/>
          <a:stretch/>
        </p:blipFill>
        <p:spPr bwMode="auto">
          <a:xfrm>
            <a:off x="-36512" y="1"/>
            <a:ext cx="64806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6084168" y="5877272"/>
            <a:ext cx="305983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0342 </a:t>
            </a:r>
            <a:r>
              <a:rPr lang="en-US" sz="1200" dirty="0" smtClean="0">
                <a:latin typeface="+mn-lt"/>
                <a:hlinkClick r:id="rId3"/>
              </a:rPr>
              <a:t>ElectronEnergyLevels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ruceBlaus"/>
              </a:rPr>
              <a:t>BruceBlaus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66662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http://csep10.phys.utk.edu/astr162/lect/light/exci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23" y="3068960"/>
            <a:ext cx="5284281" cy="3274690"/>
          </a:xfrm>
          <a:prstGeom prst="rect">
            <a:avLst/>
          </a:prstGeom>
          <a:solidFill>
            <a:srgbClr val="CCFFFF"/>
          </a:solidFill>
          <a:ln w="9525">
            <a:solidFill>
              <a:srgbClr val="000000"/>
            </a:solidFill>
            <a:miter lim="800000"/>
            <a:headEnd/>
            <a:tailEnd/>
          </a:ln>
          <a:extLst/>
        </p:spPr>
      </p:pic>
      <p:sp>
        <p:nvSpPr>
          <p:cNvPr id="12292" name="Text Box 7"/>
          <p:cNvSpPr txBox="1">
            <a:spLocks noChangeArrowheads="1"/>
          </p:cNvSpPr>
          <p:nvPr/>
        </p:nvSpPr>
        <p:spPr bwMode="auto">
          <a:xfrm>
            <a:off x="5216197" y="6372036"/>
            <a:ext cx="241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50000"/>
              </a:spcBef>
              <a:buClrTx/>
              <a:buSzTx/>
              <a:buFontTx/>
              <a:buNone/>
            </a:pPr>
            <a:r>
              <a:rPr lang="el-GR" altLang="el-GR" sz="1800" dirty="0">
                <a:latin typeface="+mn-lt"/>
              </a:rPr>
              <a:t>Άτομο υδρογόνου (Η)</a:t>
            </a:r>
          </a:p>
        </p:txBody>
      </p:sp>
      <p:sp>
        <p:nvSpPr>
          <p:cNvPr id="9"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5/13</a:t>
            </a:r>
            <a:endParaRPr lang="el-GR" dirty="0" smtClean="0"/>
          </a:p>
        </p:txBody>
      </p:sp>
      <p:sp>
        <p:nvSpPr>
          <p:cNvPr id="2" name="Θέση περιεχομένου 1"/>
          <p:cNvSpPr>
            <a:spLocks noGrp="1"/>
          </p:cNvSpPr>
          <p:nvPr>
            <p:ph idx="1"/>
          </p:nvPr>
        </p:nvSpPr>
        <p:spPr>
          <a:xfrm>
            <a:off x="457200" y="1196752"/>
            <a:ext cx="8229600" cy="3095054"/>
          </a:xfrm>
        </p:spPr>
        <p:txBody>
          <a:bodyPr>
            <a:normAutofit/>
          </a:bodyPr>
          <a:lstStyle/>
          <a:p>
            <a:r>
              <a:rPr lang="el-GR" altLang="el-GR" sz="2200" dirty="0" smtClean="0">
                <a:sym typeface="Wingdings" pitchFamily="2" charset="2"/>
              </a:rPr>
              <a:t>Η </a:t>
            </a:r>
            <a:r>
              <a:rPr lang="el-GR" altLang="el-GR" sz="2200" dirty="0">
                <a:sym typeface="Wingdings" pitchFamily="2" charset="2"/>
              </a:rPr>
              <a:t>μεταπήδηση </a:t>
            </a:r>
            <a:r>
              <a:rPr lang="en-US" altLang="el-GR" sz="2200" dirty="0">
                <a:sym typeface="Wingdings" pitchFamily="2" charset="2"/>
              </a:rPr>
              <a:t>e</a:t>
            </a:r>
            <a:r>
              <a:rPr lang="el-GR" altLang="el-GR" sz="2200" dirty="0">
                <a:sym typeface="Wingdings" pitchFamily="2" charset="2"/>
              </a:rPr>
              <a:t> από μια τροχιά με Ε</a:t>
            </a:r>
            <a:r>
              <a:rPr lang="el-GR" altLang="el-GR" sz="2200" baseline="-25000" dirty="0">
                <a:sym typeface="Wingdings" pitchFamily="2" charset="2"/>
              </a:rPr>
              <a:t>1</a:t>
            </a:r>
            <a:r>
              <a:rPr lang="el-GR" altLang="el-GR" sz="2200" dirty="0">
                <a:sym typeface="Wingdings" pitchFamily="2" charset="2"/>
              </a:rPr>
              <a:t> σε μια τροχιά με Ε</a:t>
            </a:r>
            <a:r>
              <a:rPr lang="el-GR" altLang="el-GR" sz="2200" baseline="-25000" dirty="0">
                <a:sym typeface="Wingdings" pitchFamily="2" charset="2"/>
              </a:rPr>
              <a:t>2</a:t>
            </a:r>
            <a:r>
              <a:rPr lang="el-GR" altLang="el-GR" sz="2200" dirty="0">
                <a:sym typeface="Wingdings" pitchFamily="2" charset="2"/>
              </a:rPr>
              <a:t>, όπου Ε</a:t>
            </a:r>
            <a:r>
              <a:rPr lang="el-GR" altLang="el-GR" sz="2200" baseline="-25000" dirty="0">
                <a:sym typeface="Wingdings" pitchFamily="2" charset="2"/>
              </a:rPr>
              <a:t>2</a:t>
            </a:r>
            <a:r>
              <a:rPr lang="el-GR" altLang="el-GR" sz="2200" dirty="0">
                <a:sym typeface="Wingdings" pitchFamily="2" charset="2"/>
              </a:rPr>
              <a:t>&gt;Ε</a:t>
            </a:r>
            <a:r>
              <a:rPr lang="el-GR" altLang="el-GR" sz="2200" baseline="-25000" dirty="0">
                <a:sym typeface="Wingdings" pitchFamily="2" charset="2"/>
              </a:rPr>
              <a:t>1</a:t>
            </a:r>
            <a:r>
              <a:rPr lang="el-GR" altLang="el-GR" sz="2200" dirty="0">
                <a:sym typeface="Wingdings" pitchFamily="2" charset="2"/>
              </a:rPr>
              <a:t> συνοδεύεται από απορρόφηση ακτινοβολίας Ε</a:t>
            </a:r>
            <a:r>
              <a:rPr lang="el-GR" altLang="el-GR" sz="2200" baseline="-25000" dirty="0">
                <a:sym typeface="Wingdings" pitchFamily="2" charset="2"/>
              </a:rPr>
              <a:t>2</a:t>
            </a:r>
            <a:r>
              <a:rPr lang="el-GR" altLang="el-GR" sz="2200" dirty="0">
                <a:sym typeface="Wingdings" pitchFamily="2" charset="2"/>
              </a:rPr>
              <a:t>-Ε</a:t>
            </a:r>
            <a:r>
              <a:rPr lang="el-GR" altLang="el-GR" sz="2200" baseline="-25000" dirty="0">
                <a:sym typeface="Wingdings" pitchFamily="2" charset="2"/>
              </a:rPr>
              <a:t>1</a:t>
            </a:r>
            <a:r>
              <a:rPr lang="el-GR" altLang="el-GR" sz="2200" dirty="0">
                <a:sym typeface="Wingdings" pitchFamily="2" charset="2"/>
              </a:rPr>
              <a:t>= </a:t>
            </a:r>
            <a:r>
              <a:rPr lang="en-US" altLang="el-GR" sz="2200" dirty="0" smtClean="0">
                <a:sym typeface="Wingdings" pitchFamily="2" charset="2"/>
              </a:rPr>
              <a:t>hv</a:t>
            </a:r>
            <a:endParaRPr lang="el-GR" altLang="el-GR" sz="2200" dirty="0" smtClean="0">
              <a:sym typeface="Wingdings" pitchFamily="2" charset="2"/>
            </a:endParaRPr>
          </a:p>
          <a:p>
            <a:r>
              <a:rPr lang="el-GR" altLang="el-GR" sz="2200" dirty="0" smtClean="0">
                <a:sym typeface="Wingdings" pitchFamily="2" charset="2"/>
              </a:rPr>
              <a:t>Η </a:t>
            </a:r>
            <a:r>
              <a:rPr lang="el-GR" altLang="el-GR" sz="2200" dirty="0">
                <a:sym typeface="Wingdings" pitchFamily="2" charset="2"/>
              </a:rPr>
              <a:t>μεταπήδηση </a:t>
            </a:r>
            <a:r>
              <a:rPr lang="en-US" altLang="el-GR" sz="2200" dirty="0">
                <a:sym typeface="Wingdings" pitchFamily="2" charset="2"/>
              </a:rPr>
              <a:t>e</a:t>
            </a:r>
            <a:r>
              <a:rPr lang="el-GR" altLang="el-GR" sz="2200" dirty="0">
                <a:sym typeface="Wingdings" pitchFamily="2" charset="2"/>
              </a:rPr>
              <a:t> από μια τροχιά με Ε</a:t>
            </a:r>
            <a:r>
              <a:rPr lang="el-GR" altLang="el-GR" sz="2200" baseline="-25000" dirty="0">
                <a:sym typeface="Wingdings" pitchFamily="2" charset="2"/>
              </a:rPr>
              <a:t>2</a:t>
            </a:r>
            <a:r>
              <a:rPr lang="el-GR" altLang="el-GR" sz="2200" dirty="0">
                <a:sym typeface="Wingdings" pitchFamily="2" charset="2"/>
              </a:rPr>
              <a:t> σε μια τροχιά με Ε</a:t>
            </a:r>
            <a:r>
              <a:rPr lang="el-GR" altLang="el-GR" sz="2200" baseline="-25000" dirty="0">
                <a:sym typeface="Wingdings" pitchFamily="2" charset="2"/>
              </a:rPr>
              <a:t>1</a:t>
            </a:r>
            <a:r>
              <a:rPr lang="el-GR" altLang="el-GR" sz="2200" dirty="0">
                <a:sym typeface="Wingdings" pitchFamily="2" charset="2"/>
              </a:rPr>
              <a:t>, όπου Ε</a:t>
            </a:r>
            <a:r>
              <a:rPr lang="el-GR" altLang="el-GR" sz="2200" baseline="-25000" dirty="0">
                <a:sym typeface="Wingdings" pitchFamily="2" charset="2"/>
              </a:rPr>
              <a:t>2</a:t>
            </a:r>
            <a:r>
              <a:rPr lang="el-GR" altLang="el-GR" sz="2200" dirty="0">
                <a:sym typeface="Wingdings" pitchFamily="2" charset="2"/>
              </a:rPr>
              <a:t>&gt;Ε</a:t>
            </a:r>
            <a:r>
              <a:rPr lang="el-GR" altLang="el-GR" sz="2200" baseline="-25000" dirty="0">
                <a:sym typeface="Wingdings" pitchFamily="2" charset="2"/>
              </a:rPr>
              <a:t>1</a:t>
            </a:r>
            <a:r>
              <a:rPr lang="el-GR" altLang="el-GR" sz="2200" dirty="0">
                <a:sym typeface="Wingdings" pitchFamily="2" charset="2"/>
              </a:rPr>
              <a:t> συνοδεύεται από εκπομπή ακτινοβολίας Ε</a:t>
            </a:r>
            <a:r>
              <a:rPr lang="el-GR" altLang="el-GR" sz="2200" baseline="-25000" dirty="0">
                <a:sym typeface="Wingdings" pitchFamily="2" charset="2"/>
              </a:rPr>
              <a:t>2</a:t>
            </a:r>
            <a:r>
              <a:rPr lang="el-GR" altLang="el-GR" sz="2200" dirty="0">
                <a:sym typeface="Wingdings" pitchFamily="2" charset="2"/>
              </a:rPr>
              <a:t>-Ε</a:t>
            </a:r>
            <a:r>
              <a:rPr lang="el-GR" altLang="el-GR" sz="2200" baseline="-25000" dirty="0">
                <a:sym typeface="Wingdings" pitchFamily="2" charset="2"/>
              </a:rPr>
              <a:t>1</a:t>
            </a:r>
            <a:r>
              <a:rPr lang="el-GR" altLang="el-GR" sz="2200" dirty="0">
                <a:sym typeface="Wingdings" pitchFamily="2" charset="2"/>
              </a:rPr>
              <a:t>= </a:t>
            </a:r>
            <a:r>
              <a:rPr lang="en-US" altLang="el-GR" sz="2200" dirty="0">
                <a:sym typeface="Wingdings" pitchFamily="2" charset="2"/>
              </a:rPr>
              <a:t>hv  </a:t>
            </a:r>
            <a:r>
              <a:rPr lang="el-GR" altLang="el-GR" sz="2200" dirty="0">
                <a:sym typeface="Wingdings" pitchFamily="2" charset="2"/>
              </a:rPr>
              <a:t>γραμμικό φάσμα</a:t>
            </a:r>
            <a:r>
              <a:rPr lang="el-GR" altLang="el-GR" sz="2200" dirty="0" smtClean="0">
                <a:sym typeface="Wingdings" pitchFamily="2" charset="2"/>
              </a:rPr>
              <a:t>.</a:t>
            </a: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32770" name="Picture 2" descr="File:Bohr atom 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15" y="3501008"/>
            <a:ext cx="3704497" cy="26941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342251" y="6309320"/>
            <a:ext cx="305983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Bohr atom </a:t>
            </a:r>
            <a:r>
              <a:rPr lang="en-US" sz="1200" dirty="0" smtClean="0">
                <a:latin typeface="+mn-lt"/>
                <a:hlinkClick r:id="rId4"/>
              </a:rPr>
              <a:t>animation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Kurzon (page does not exist)"/>
              </a:rPr>
              <a:t>Kurzon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537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le:Energylevels.png"/>
          <p:cNvPicPr>
            <a:picLocks noChangeAspect="1" noChangeArrowheads="1"/>
          </p:cNvPicPr>
          <p:nvPr/>
        </p:nvPicPr>
        <p:blipFill rotWithShape="1">
          <a:blip r:embed="rId4">
            <a:extLst>
              <a:ext uri="{28A0092B-C50C-407E-A947-70E740481C1C}">
                <a14:useLocalDpi xmlns:a14="http://schemas.microsoft.com/office/drawing/2010/main" val="0"/>
              </a:ext>
            </a:extLst>
          </a:blip>
          <a:srcRect t="13094" b="11311"/>
          <a:stretch/>
        </p:blipFill>
        <p:spPr bwMode="auto">
          <a:xfrm>
            <a:off x="4891153" y="1926510"/>
            <a:ext cx="3497271" cy="23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atoms3.gif (4113 bytes)"/>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086" y="1628775"/>
            <a:ext cx="2741235" cy="267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6/13</a:t>
            </a:r>
            <a:endParaRPr lang="el-GR" dirty="0" smtClean="0"/>
          </a:p>
        </p:txBody>
      </p:sp>
      <p:sp>
        <p:nvSpPr>
          <p:cNvPr id="11" name="Rectangle 10"/>
          <p:cNvSpPr/>
          <p:nvPr/>
        </p:nvSpPr>
        <p:spPr>
          <a:xfrm>
            <a:off x="376615" y="1166812"/>
            <a:ext cx="3191708" cy="430887"/>
          </a:xfrm>
          <a:prstGeom prst="rect">
            <a:avLst/>
          </a:prstGeom>
        </p:spPr>
        <p:txBody>
          <a:bodyPr wrap="none">
            <a:spAutoFit/>
          </a:bodyPr>
          <a:lstStyle/>
          <a:p>
            <a:pPr>
              <a:defRPr/>
            </a:pPr>
            <a:r>
              <a:rPr lang="el-GR" sz="2200" dirty="0">
                <a:latin typeface="+mn-lt"/>
              </a:rPr>
              <a:t>Ενέργεια του ηλεκτρονίου</a:t>
            </a:r>
          </a:p>
        </p:txBody>
      </p:sp>
      <p:graphicFrame>
        <p:nvGraphicFramePr>
          <p:cNvPr id="13318" name="Object 8"/>
          <p:cNvGraphicFramePr>
            <a:graphicFrameLocks noChangeAspect="1"/>
          </p:cNvGraphicFramePr>
          <p:nvPr>
            <p:extLst>
              <p:ext uri="{D42A27DB-BD31-4B8C-83A1-F6EECF244321}">
                <p14:modId xmlns:p14="http://schemas.microsoft.com/office/powerpoint/2010/main" val="2598841116"/>
              </p:ext>
            </p:extLst>
          </p:nvPr>
        </p:nvGraphicFramePr>
        <p:xfrm>
          <a:off x="3491880" y="915807"/>
          <a:ext cx="2717378" cy="932895"/>
        </p:xfrm>
        <a:graphic>
          <a:graphicData uri="http://schemas.openxmlformats.org/presentationml/2006/ole">
            <mc:AlternateContent xmlns:mc="http://schemas.openxmlformats.org/markup-compatibility/2006">
              <mc:Choice xmlns:v="urn:schemas-microsoft-com:vml" Requires="v">
                <p:oleObj spid="_x0000_s20679" name="Εξίσωση" r:id="rId7" imgW="1219200" imgH="419100" progId="Equation.3">
                  <p:embed/>
                </p:oleObj>
              </mc:Choice>
              <mc:Fallback>
                <p:oleObj name="Εξίσωση" r:id="rId7" imgW="12192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915807"/>
                        <a:ext cx="2717378" cy="932895"/>
                      </a:xfrm>
                      <a:prstGeom prst="rect">
                        <a:avLst/>
                      </a:prstGeom>
                      <a:solidFill>
                        <a:schemeClr val="bg1"/>
                      </a:solidFill>
                      <a:ln>
                        <a:noFill/>
                      </a:ln>
                      <a:effectLst/>
                      <a:extLst/>
                    </p:spPr>
                  </p:pic>
                </p:oleObj>
              </mc:Fallback>
            </mc:AlternateContent>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76481045"/>
              </p:ext>
            </p:extLst>
          </p:nvPr>
        </p:nvGraphicFramePr>
        <p:xfrm>
          <a:off x="684213" y="4365625"/>
          <a:ext cx="8050371" cy="1828880"/>
        </p:xfrm>
        <a:graphic>
          <a:graphicData uri="http://schemas.openxmlformats.org/drawingml/2006/table">
            <a:tbl>
              <a:tblPr firstRow="1" bandRow="1">
                <a:tableStyleId>{5C22544A-7EE6-4342-B048-85BDC9FD1C3A}</a:tableStyleId>
              </a:tblPr>
              <a:tblGrid>
                <a:gridCol w="2154298"/>
                <a:gridCol w="874102"/>
                <a:gridCol w="827421"/>
                <a:gridCol w="930608"/>
                <a:gridCol w="933784"/>
                <a:gridCol w="936958"/>
                <a:gridCol w="614992"/>
                <a:gridCol w="778208"/>
              </a:tblGrid>
              <a:tr h="765735">
                <a:tc>
                  <a:txBody>
                    <a:bodyPr/>
                    <a:lstStyle/>
                    <a:p>
                      <a:pPr algn="ctr"/>
                      <a:r>
                        <a:rPr lang="el-GR" sz="1800" dirty="0" smtClean="0"/>
                        <a:t>Διηγερμένη κατάσταση</a:t>
                      </a:r>
                      <a:endParaRPr lang="el-GR" sz="1800" dirty="0"/>
                    </a:p>
                  </a:txBody>
                  <a:tcPr marL="91448" marR="91448" marT="45740" marB="45740" anchor="ctr"/>
                </a:tc>
                <a:tc>
                  <a:txBody>
                    <a:bodyPr/>
                    <a:lstStyle/>
                    <a:p>
                      <a:pPr algn="ctr"/>
                      <a:r>
                        <a:rPr lang="en-US" sz="1800" dirty="0" smtClean="0">
                          <a:solidFill>
                            <a:schemeClr val="tx1"/>
                          </a:solidFill>
                        </a:rPr>
                        <a:t>K</a:t>
                      </a:r>
                      <a:endParaRPr lang="el-GR" sz="1800" dirty="0">
                        <a:solidFill>
                          <a:schemeClr val="tx1"/>
                        </a:solidFill>
                      </a:endParaRPr>
                    </a:p>
                  </a:txBody>
                  <a:tcPr marL="91448" marR="91448" marT="45740" marB="45740" anchor="ctr">
                    <a:gradFill>
                      <a:gsLst>
                        <a:gs pos="0">
                          <a:srgbClr val="DDEBCF"/>
                        </a:gs>
                        <a:gs pos="50000">
                          <a:srgbClr val="9CB86E"/>
                        </a:gs>
                        <a:gs pos="100000">
                          <a:srgbClr val="156B13"/>
                        </a:gs>
                      </a:gsLst>
                      <a:lin ang="5400000" scaled="0"/>
                    </a:gradFill>
                  </a:tcPr>
                </a:tc>
                <a:tc>
                  <a:txBody>
                    <a:bodyPr/>
                    <a:lstStyle/>
                    <a:p>
                      <a:pPr algn="ctr"/>
                      <a:r>
                        <a:rPr lang="en-US" sz="1800" dirty="0" smtClean="0"/>
                        <a:t>L(n=2)</a:t>
                      </a:r>
                      <a:endParaRPr lang="el-GR" sz="1800" dirty="0"/>
                    </a:p>
                  </a:txBody>
                  <a:tcPr marL="91448" marR="91448"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M(n=3)</a:t>
                      </a:r>
                      <a:endParaRPr lang="el-GR" sz="1800" dirty="0" smtClean="0"/>
                    </a:p>
                    <a:p>
                      <a:pPr algn="ctr"/>
                      <a:endParaRPr lang="el-GR" sz="1800" dirty="0"/>
                    </a:p>
                  </a:txBody>
                  <a:tcPr marL="91448" marR="91448"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N (n=4)</a:t>
                      </a:r>
                      <a:endParaRPr lang="el-GR" sz="1800" dirty="0" smtClean="0"/>
                    </a:p>
                    <a:p>
                      <a:pPr algn="ctr"/>
                      <a:endParaRPr lang="el-GR" sz="1800" dirty="0"/>
                    </a:p>
                  </a:txBody>
                  <a:tcPr marL="91448" marR="91448" marT="45740" marB="45740" anchor="ctr"/>
                </a:tc>
                <a:tc>
                  <a:txBody>
                    <a:bodyPr/>
                    <a:lstStyle/>
                    <a:p>
                      <a:pPr algn="ctr"/>
                      <a:r>
                        <a:rPr lang="en-US" sz="1800" dirty="0" smtClean="0"/>
                        <a:t>O (n=5)</a:t>
                      </a:r>
                      <a:endParaRPr lang="el-GR" sz="1800" dirty="0"/>
                    </a:p>
                  </a:txBody>
                  <a:tcPr marL="91448" marR="91448" marT="45740" marB="45740" anchor="ctr"/>
                </a:tc>
                <a:tc>
                  <a:txBody>
                    <a:bodyPr/>
                    <a:lstStyle/>
                    <a:p>
                      <a:pPr algn="ctr"/>
                      <a:r>
                        <a:rPr lang="en-US" sz="1800" dirty="0" smtClean="0"/>
                        <a:t>…</a:t>
                      </a:r>
                      <a:endParaRPr lang="el-GR" sz="1800" dirty="0"/>
                    </a:p>
                  </a:txBody>
                  <a:tcPr marL="91448" marR="91448" marT="45740" marB="45740" anchor="ctr"/>
                </a:tc>
                <a:tc>
                  <a:txBody>
                    <a:bodyPr/>
                    <a:lstStyle/>
                    <a:p>
                      <a:pPr algn="ctr"/>
                      <a:r>
                        <a:rPr lang="en-US" sz="1800" dirty="0" smtClean="0"/>
                        <a:t>(n=</a:t>
                      </a:r>
                      <a:r>
                        <a:rPr lang="en-US" sz="1800" dirty="0" smtClean="0">
                          <a:sym typeface="Symbol"/>
                        </a:rPr>
                        <a:t></a:t>
                      </a:r>
                      <a:r>
                        <a:rPr lang="en-US" sz="1800" dirty="0" smtClean="0"/>
                        <a:t>)</a:t>
                      </a:r>
                      <a:endParaRPr lang="el-GR" sz="1800" dirty="0"/>
                    </a:p>
                  </a:txBody>
                  <a:tcPr marL="91448" marR="91448" marT="45740" marB="45740" anchor="ctr"/>
                </a:tc>
              </a:tr>
              <a:tr h="861453">
                <a:tc>
                  <a:txBody>
                    <a:bodyPr/>
                    <a:lstStyle/>
                    <a:p>
                      <a:pPr algn="ctr"/>
                      <a:r>
                        <a:rPr lang="el-GR" sz="1800" dirty="0" smtClean="0"/>
                        <a:t>Ενέργεια</a:t>
                      </a:r>
                    </a:p>
                    <a:p>
                      <a:pPr algn="ctr"/>
                      <a:r>
                        <a:rPr lang="el-GR" sz="1800" dirty="0" smtClean="0"/>
                        <a:t>διηγερμένης κατάστασης</a:t>
                      </a:r>
                      <a:endParaRPr lang="el-GR" sz="1800" dirty="0"/>
                    </a:p>
                  </a:txBody>
                  <a:tcPr marL="91448" marR="91448" marT="45740" marB="45740" anchor="ctr"/>
                </a:tc>
                <a:tc>
                  <a:txBody>
                    <a:bodyPr/>
                    <a:lstStyle/>
                    <a:p>
                      <a:pPr algn="ctr"/>
                      <a:r>
                        <a:rPr lang="el-GR" sz="1800" b="1" dirty="0" smtClean="0"/>
                        <a:t>Ε</a:t>
                      </a:r>
                      <a:r>
                        <a:rPr lang="el-GR" sz="1800" b="1" baseline="-25000" dirty="0" smtClean="0"/>
                        <a:t>1</a:t>
                      </a:r>
                      <a:endParaRPr lang="el-GR" sz="1800" b="1" baseline="-25000" dirty="0"/>
                    </a:p>
                  </a:txBody>
                  <a:tcPr marL="91448" marR="91448" marT="45740" marB="45740" anchor="ctr">
                    <a:gradFill>
                      <a:gsLst>
                        <a:gs pos="0">
                          <a:srgbClr val="DDEBCF"/>
                        </a:gs>
                        <a:gs pos="50000">
                          <a:srgbClr val="9CB86E"/>
                        </a:gs>
                        <a:gs pos="100000">
                          <a:srgbClr val="156B13"/>
                        </a:gs>
                      </a:gsLst>
                      <a:lin ang="5400000" scaled="0"/>
                    </a:gradFill>
                  </a:tcPr>
                </a:tc>
                <a:tc>
                  <a:txBody>
                    <a:bodyPr/>
                    <a:lstStyle/>
                    <a:p>
                      <a:pPr algn="ctr"/>
                      <a:endParaRPr lang="el-GR" sz="1800" dirty="0"/>
                    </a:p>
                  </a:txBody>
                  <a:tcPr marL="91448" marR="91448" marT="45740" marB="45740" anchor="ctr"/>
                </a:tc>
                <a:tc>
                  <a:txBody>
                    <a:bodyPr/>
                    <a:lstStyle/>
                    <a:p>
                      <a:pPr algn="ctr"/>
                      <a:endParaRPr lang="el-GR" sz="1800" dirty="0"/>
                    </a:p>
                  </a:txBody>
                  <a:tcPr marL="91448" marR="91448" marT="45740" marB="45740" anchor="ctr"/>
                </a:tc>
                <a:tc>
                  <a:txBody>
                    <a:bodyPr/>
                    <a:lstStyle/>
                    <a:p>
                      <a:pPr algn="ctr"/>
                      <a:endParaRPr lang="el-GR" sz="1800" dirty="0" smtClean="0"/>
                    </a:p>
                    <a:p>
                      <a:pPr algn="ctr"/>
                      <a:endParaRPr lang="el-GR" sz="1800" dirty="0" smtClean="0"/>
                    </a:p>
                    <a:p>
                      <a:pPr algn="ctr"/>
                      <a:endParaRPr lang="el-GR" sz="1800" dirty="0"/>
                    </a:p>
                  </a:txBody>
                  <a:tcPr marL="91448" marR="91448" marT="45740" marB="45740" anchor="ctr"/>
                </a:tc>
                <a:tc>
                  <a:txBody>
                    <a:bodyPr/>
                    <a:lstStyle/>
                    <a:p>
                      <a:pPr algn="ctr"/>
                      <a:endParaRPr lang="el-GR" sz="1800" dirty="0" smtClean="0"/>
                    </a:p>
                    <a:p>
                      <a:pPr algn="ctr"/>
                      <a:endParaRPr lang="el-GR" sz="1800" dirty="0" smtClean="0"/>
                    </a:p>
                    <a:p>
                      <a:pPr algn="ctr"/>
                      <a:endParaRPr lang="el-GR" sz="1800" dirty="0"/>
                    </a:p>
                  </a:txBody>
                  <a:tcPr marL="91448" marR="91448" marT="45740" marB="45740" anchor="ctr"/>
                </a:tc>
                <a:tc>
                  <a:txBody>
                    <a:bodyPr/>
                    <a:lstStyle/>
                    <a:p>
                      <a:pPr algn="ctr"/>
                      <a:r>
                        <a:rPr lang="en-US" sz="1800" dirty="0" smtClean="0"/>
                        <a:t>…</a:t>
                      </a:r>
                      <a:endParaRPr lang="el-GR" sz="1800" dirty="0"/>
                    </a:p>
                  </a:txBody>
                  <a:tcPr marL="91448" marR="91448" marT="45740" marB="45740" anchor="ctr"/>
                </a:tc>
                <a:tc>
                  <a:txBody>
                    <a:bodyPr/>
                    <a:lstStyle/>
                    <a:p>
                      <a:pPr algn="ctr"/>
                      <a:endParaRPr lang="el-GR" sz="1800" dirty="0"/>
                    </a:p>
                  </a:txBody>
                  <a:tcPr marL="91448" marR="91448" marT="45740" marB="45740" anchor="ctr"/>
                </a:tc>
              </a:tr>
            </a:tbl>
          </a:graphicData>
        </a:graphic>
      </p:graphicFrame>
      <p:graphicFrame>
        <p:nvGraphicFramePr>
          <p:cNvPr id="13348" name="Object 3"/>
          <p:cNvGraphicFramePr>
            <a:graphicFrameLocks noChangeAspect="1"/>
          </p:cNvGraphicFramePr>
          <p:nvPr>
            <p:extLst>
              <p:ext uri="{D42A27DB-BD31-4B8C-83A1-F6EECF244321}">
                <p14:modId xmlns:p14="http://schemas.microsoft.com/office/powerpoint/2010/main" val="1847211069"/>
              </p:ext>
            </p:extLst>
          </p:nvPr>
        </p:nvGraphicFramePr>
        <p:xfrm>
          <a:off x="3779912" y="5445224"/>
          <a:ext cx="682625" cy="504825"/>
        </p:xfrm>
        <a:graphic>
          <a:graphicData uri="http://schemas.openxmlformats.org/presentationml/2006/ole">
            <mc:AlternateContent xmlns:mc="http://schemas.openxmlformats.org/markup-compatibility/2006">
              <mc:Choice xmlns:v="urn:schemas-microsoft-com:vml" Requires="v">
                <p:oleObj spid="_x0000_s20680" name="Εξίσωση" r:id="rId9" imgW="533169" imgH="393529" progId="Equation.3">
                  <p:embed/>
                </p:oleObj>
              </mc:Choice>
              <mc:Fallback>
                <p:oleObj name="Εξίσωση" r:id="rId9" imgW="533169"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5445224"/>
                        <a:ext cx="6826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9" name="Object 9"/>
          <p:cNvGraphicFramePr>
            <a:graphicFrameLocks noChangeAspect="1"/>
          </p:cNvGraphicFramePr>
          <p:nvPr>
            <p:extLst>
              <p:ext uri="{D42A27DB-BD31-4B8C-83A1-F6EECF244321}">
                <p14:modId xmlns:p14="http://schemas.microsoft.com/office/powerpoint/2010/main" val="3224858739"/>
              </p:ext>
            </p:extLst>
          </p:nvPr>
        </p:nvGraphicFramePr>
        <p:xfrm>
          <a:off x="4716016" y="5445224"/>
          <a:ext cx="582613" cy="504825"/>
        </p:xfrm>
        <a:graphic>
          <a:graphicData uri="http://schemas.openxmlformats.org/presentationml/2006/ole">
            <mc:AlternateContent xmlns:mc="http://schemas.openxmlformats.org/markup-compatibility/2006">
              <mc:Choice xmlns:v="urn:schemas-microsoft-com:vml" Requires="v">
                <p:oleObj spid="_x0000_s20681" name="Εξίσωση" r:id="rId11" imgW="520474" imgH="393529" progId="Equation.3">
                  <p:embed/>
                </p:oleObj>
              </mc:Choice>
              <mc:Fallback>
                <p:oleObj name="Εξίσωση" r:id="rId11" imgW="520474"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6016" y="5445224"/>
                        <a:ext cx="58261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0" name="Object 10"/>
          <p:cNvGraphicFramePr>
            <a:graphicFrameLocks noChangeAspect="1"/>
          </p:cNvGraphicFramePr>
          <p:nvPr>
            <p:extLst>
              <p:ext uri="{D42A27DB-BD31-4B8C-83A1-F6EECF244321}">
                <p14:modId xmlns:p14="http://schemas.microsoft.com/office/powerpoint/2010/main" val="3977567228"/>
              </p:ext>
            </p:extLst>
          </p:nvPr>
        </p:nvGraphicFramePr>
        <p:xfrm>
          <a:off x="5580112" y="5445224"/>
          <a:ext cx="682625" cy="504825"/>
        </p:xfrm>
        <a:graphic>
          <a:graphicData uri="http://schemas.openxmlformats.org/presentationml/2006/ole">
            <mc:AlternateContent xmlns:mc="http://schemas.openxmlformats.org/markup-compatibility/2006">
              <mc:Choice xmlns:v="urn:schemas-microsoft-com:vml" Requires="v">
                <p:oleObj spid="_x0000_s20682" name="Εξίσωση" r:id="rId13" imgW="533169" imgH="393529" progId="Equation.3">
                  <p:embed/>
                </p:oleObj>
              </mc:Choice>
              <mc:Fallback>
                <p:oleObj name="Εξίσωση" r:id="rId13" imgW="533169"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112" y="5445224"/>
                        <a:ext cx="6826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1" name="Object 11"/>
          <p:cNvGraphicFramePr>
            <a:graphicFrameLocks noChangeAspect="1"/>
          </p:cNvGraphicFramePr>
          <p:nvPr>
            <p:extLst>
              <p:ext uri="{D42A27DB-BD31-4B8C-83A1-F6EECF244321}">
                <p14:modId xmlns:p14="http://schemas.microsoft.com/office/powerpoint/2010/main" val="1208938493"/>
              </p:ext>
            </p:extLst>
          </p:nvPr>
        </p:nvGraphicFramePr>
        <p:xfrm>
          <a:off x="6516216" y="5445224"/>
          <a:ext cx="682625" cy="504825"/>
        </p:xfrm>
        <a:graphic>
          <a:graphicData uri="http://schemas.openxmlformats.org/presentationml/2006/ole">
            <mc:AlternateContent xmlns:mc="http://schemas.openxmlformats.org/markup-compatibility/2006">
              <mc:Choice xmlns:v="urn:schemas-microsoft-com:vml" Requires="v">
                <p:oleObj spid="_x0000_s20683" name="Εξίσωση" r:id="rId15" imgW="533169" imgH="393529" progId="Equation.3">
                  <p:embed/>
                </p:oleObj>
              </mc:Choice>
              <mc:Fallback>
                <p:oleObj name="Εξίσωση" r:id="rId15" imgW="533169"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216" y="5445224"/>
                        <a:ext cx="6826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2" name="Object 12"/>
          <p:cNvGraphicFramePr>
            <a:graphicFrameLocks noChangeAspect="1"/>
          </p:cNvGraphicFramePr>
          <p:nvPr>
            <p:extLst>
              <p:ext uri="{D42A27DB-BD31-4B8C-83A1-F6EECF244321}">
                <p14:modId xmlns:p14="http://schemas.microsoft.com/office/powerpoint/2010/main" val="3282772811"/>
              </p:ext>
            </p:extLst>
          </p:nvPr>
        </p:nvGraphicFramePr>
        <p:xfrm>
          <a:off x="8062913" y="5589240"/>
          <a:ext cx="585788" cy="276225"/>
        </p:xfrm>
        <a:graphic>
          <a:graphicData uri="http://schemas.openxmlformats.org/presentationml/2006/ole">
            <mc:AlternateContent xmlns:mc="http://schemas.openxmlformats.org/markup-compatibility/2006">
              <mc:Choice xmlns:v="urn:schemas-microsoft-com:vml" Requires="v">
                <p:oleObj spid="_x0000_s20684" name="Εξίσωση" r:id="rId17" imgW="457002" imgH="215806" progId="Equation.3">
                  <p:embed/>
                </p:oleObj>
              </mc:Choice>
              <mc:Fallback>
                <p:oleObj name="Εξίσωση" r:id="rId17" imgW="457002" imgH="21580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2913" y="5589240"/>
                        <a:ext cx="5857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53" name="Object 14"/>
          <p:cNvGraphicFramePr>
            <a:graphicFrameLocks noChangeAspect="1"/>
          </p:cNvGraphicFramePr>
          <p:nvPr>
            <p:extLst>
              <p:ext uri="{D42A27DB-BD31-4B8C-83A1-F6EECF244321}">
                <p14:modId xmlns:p14="http://schemas.microsoft.com/office/powerpoint/2010/main" val="2531515930"/>
              </p:ext>
            </p:extLst>
          </p:nvPr>
        </p:nvGraphicFramePr>
        <p:xfrm>
          <a:off x="3275856" y="6381328"/>
          <a:ext cx="228600" cy="276225"/>
        </p:xfrm>
        <a:graphic>
          <a:graphicData uri="http://schemas.openxmlformats.org/presentationml/2006/ole">
            <mc:AlternateContent xmlns:mc="http://schemas.openxmlformats.org/markup-compatibility/2006">
              <mc:Choice xmlns:v="urn:schemas-microsoft-com:vml" Requires="v">
                <p:oleObj spid="_x0000_s20685" name="Εξίσωση" r:id="rId19" imgW="177569" imgH="215619" progId="Equation.3">
                  <p:embed/>
                </p:oleObj>
              </mc:Choice>
              <mc:Fallback>
                <p:oleObj name="Εξίσωση" r:id="rId19" imgW="177569" imgH="21561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75856" y="6381328"/>
                        <a:ext cx="2286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54" name="Rectangle 5"/>
          <p:cNvSpPr>
            <a:spLocks noChangeArrowheads="1"/>
          </p:cNvSpPr>
          <p:nvPr/>
        </p:nvSpPr>
        <p:spPr bwMode="auto">
          <a:xfrm>
            <a:off x="6372200" y="1166812"/>
            <a:ext cx="252028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lnSpc>
                <a:spcPct val="90000"/>
              </a:lnSpc>
              <a:spcBef>
                <a:spcPct val="0"/>
              </a:spcBef>
              <a:buClrTx/>
              <a:buSzTx/>
              <a:buFontTx/>
              <a:buNone/>
            </a:pPr>
            <a:r>
              <a:rPr lang="el-GR" altLang="el-GR" sz="2200" dirty="0">
                <a:latin typeface="+mn-lt"/>
                <a:sym typeface="Wingdings" pitchFamily="2" charset="2"/>
              </a:rPr>
              <a:t>όπου </a:t>
            </a:r>
            <a:r>
              <a:rPr lang="en-US" altLang="el-GR" sz="2200" dirty="0">
                <a:latin typeface="+mn-lt"/>
                <a:sym typeface="Wingdings" pitchFamily="2" charset="2"/>
              </a:rPr>
              <a:t>n </a:t>
            </a:r>
            <a:r>
              <a:rPr lang="el-GR" altLang="el-GR" sz="2200" dirty="0">
                <a:latin typeface="+mn-lt"/>
                <a:sym typeface="Wingdings" pitchFamily="2" charset="2"/>
              </a:rPr>
              <a:t>ο κύριος κβαντικός αριθμός</a:t>
            </a:r>
            <a:endParaRPr lang="en-US" altLang="el-GR" sz="2200" dirty="0">
              <a:latin typeface="+mn-lt"/>
              <a:sym typeface="Wingdings" pitchFamily="2" charset="2"/>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18" name="Rectangle 7"/>
          <p:cNvSpPr/>
          <p:nvPr/>
        </p:nvSpPr>
        <p:spPr>
          <a:xfrm rot="16200000">
            <a:off x="7404482" y="2910452"/>
            <a:ext cx="242954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21"/>
              </a:rPr>
              <a:t>Energy </a:t>
            </a:r>
            <a:r>
              <a:rPr lang="en-US" sz="1200" dirty="0" smtClean="0">
                <a:latin typeface="+mn-lt"/>
                <a:hlinkClick r:id="rId21"/>
              </a:rPr>
              <a:t>levels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22" tooltip="User:Hazmat2"/>
              </a:rPr>
              <a:t>Hazmat2</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23"/>
              </a:rPr>
              <a:t>CC BY-SA 3.0</a:t>
            </a:r>
            <a:endParaRPr lang="en-US" sz="1200" dirty="0">
              <a:solidFill>
                <a:prstClr val="black"/>
              </a:solidFill>
              <a:latin typeface="+mn-lt"/>
            </a:endParaRPr>
          </a:p>
        </p:txBody>
      </p:sp>
    </p:spTree>
    <p:extLst>
      <p:ext uri="{BB962C8B-B14F-4D97-AF65-F5344CB8AC3E}">
        <p14:creationId xmlns:p14="http://schemas.microsoft.com/office/powerpoint/2010/main" val="11003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sep10.phys.utk.edu/astr162/lect/light/bohrframe/h-spectr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033" y="3501008"/>
            <a:ext cx="3794125"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7/13</a:t>
            </a:r>
            <a:endParaRPr lang="el-GR" dirty="0" smtClean="0"/>
          </a:p>
        </p:txBody>
      </p:sp>
      <p:pic>
        <p:nvPicPr>
          <p:cNvPr id="14340" name="Picture 4" descr="http://t2.gstatic.com/images?q=tbn:ANd9GcQTTRcMzxwRTnohbuPiZDGoT6RKY9BiXbX6jBXVdDf0J918NA1VXp7GEU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557338"/>
            <a:ext cx="3889375" cy="219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599231" y="981308"/>
            <a:ext cx="3685432" cy="430887"/>
          </a:xfrm>
          <a:prstGeom prst="rect">
            <a:avLst/>
          </a:prstGeom>
        </p:spPr>
        <p:txBody>
          <a:bodyPr wrap="none">
            <a:spAutoFit/>
          </a:bodyPr>
          <a:lstStyle/>
          <a:p>
            <a:pPr>
              <a:defRPr/>
            </a:pPr>
            <a:r>
              <a:rPr lang="el-GR" sz="2200" b="1" dirty="0">
                <a:latin typeface="+mn-lt"/>
              </a:rPr>
              <a:t>Φάσμα εκπομπής υδρογόνου</a:t>
            </a:r>
          </a:p>
        </p:txBody>
      </p:sp>
      <p:pic>
        <p:nvPicPr>
          <p:cNvPr id="60422" name="Picture 6" descr="http://www.chemguide.co.uk/atoms/properties/spectrumwav.gif"/>
          <p:cNvPicPr>
            <a:picLocks noChangeAspect="1" noChangeArrowheads="1"/>
          </p:cNvPicPr>
          <p:nvPr/>
        </p:nvPicPr>
        <p:blipFill>
          <a:blip r:embed="rId5"/>
          <a:srcRect/>
          <a:stretch>
            <a:fillRect/>
          </a:stretch>
        </p:blipFill>
        <p:spPr bwMode="auto">
          <a:xfrm>
            <a:off x="539553" y="3802818"/>
            <a:ext cx="3527425" cy="13874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pic>
      <p:pic>
        <p:nvPicPr>
          <p:cNvPr id="60424" name="Picture 8" descr="http://www.chemguide.co.uk/atoms/properties/spectrumfreq2.gif"/>
          <p:cNvPicPr>
            <a:picLocks noChangeAspect="1" noChangeArrowheads="1"/>
          </p:cNvPicPr>
          <p:nvPr/>
        </p:nvPicPr>
        <p:blipFill>
          <a:blip r:embed="rId6"/>
          <a:srcRect/>
          <a:stretch>
            <a:fillRect/>
          </a:stretch>
        </p:blipFill>
        <p:spPr bwMode="auto">
          <a:xfrm>
            <a:off x="539552" y="5229200"/>
            <a:ext cx="3527425" cy="14747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pic>
      <p:graphicFrame>
        <p:nvGraphicFramePr>
          <p:cNvPr id="14345" name="Object 9"/>
          <p:cNvGraphicFramePr>
            <a:graphicFrameLocks noChangeAspect="1"/>
          </p:cNvGraphicFramePr>
          <p:nvPr>
            <p:extLst>
              <p:ext uri="{D42A27DB-BD31-4B8C-83A1-F6EECF244321}">
                <p14:modId xmlns:p14="http://schemas.microsoft.com/office/powerpoint/2010/main" val="2283091905"/>
              </p:ext>
            </p:extLst>
          </p:nvPr>
        </p:nvGraphicFramePr>
        <p:xfrm>
          <a:off x="4905472" y="2051050"/>
          <a:ext cx="3871912" cy="1209675"/>
        </p:xfrm>
        <a:graphic>
          <a:graphicData uri="http://schemas.openxmlformats.org/presentationml/2006/ole">
            <mc:AlternateContent xmlns:mc="http://schemas.openxmlformats.org/markup-compatibility/2006">
              <mc:Choice xmlns:v="urn:schemas-microsoft-com:vml" Requires="v">
                <p:oleObj spid="_x0000_s19485" name="Εξίσωση" r:id="rId7" imgW="1625600" imgH="508000" progId="Equation.3">
                  <p:embed/>
                </p:oleObj>
              </mc:Choice>
              <mc:Fallback>
                <p:oleObj name="Εξίσωση" r:id="rId7" imgW="16256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472" y="2051050"/>
                        <a:ext cx="3871912" cy="1209675"/>
                      </a:xfrm>
                      <a:prstGeom prst="rect">
                        <a:avLst/>
                      </a:prstGeom>
                      <a:solidFill>
                        <a:schemeClr val="bg1">
                          <a:alpha val="49019"/>
                        </a:schemeClr>
                      </a:solidFill>
                      <a:ln>
                        <a:solidFill>
                          <a:schemeClr val="tx1"/>
                        </a:solidFill>
                      </a:ln>
                      <a:effectLst/>
                      <a:extLst/>
                    </p:spPr>
                  </p:pic>
                </p:oleObj>
              </mc:Fallback>
            </mc:AlternateContent>
          </a:graphicData>
        </a:graphic>
      </p:graphicFrame>
      <p:sp>
        <p:nvSpPr>
          <p:cNvPr id="15" name="Rectangle 14"/>
          <p:cNvSpPr/>
          <p:nvPr/>
        </p:nvSpPr>
        <p:spPr>
          <a:xfrm>
            <a:off x="5767943" y="1615287"/>
            <a:ext cx="2196307" cy="430887"/>
          </a:xfrm>
          <a:prstGeom prst="rect">
            <a:avLst/>
          </a:prstGeom>
        </p:spPr>
        <p:txBody>
          <a:bodyPr wrap="none">
            <a:spAutoFit/>
          </a:bodyPr>
          <a:lstStyle/>
          <a:p>
            <a:pPr>
              <a:defRPr/>
            </a:pPr>
            <a:r>
              <a:rPr lang="el-GR" sz="2200" b="1" dirty="0">
                <a:latin typeface="+mn-lt"/>
              </a:rPr>
              <a:t>Εξίσωση </a:t>
            </a:r>
            <a:r>
              <a:rPr lang="en-US" sz="2200" b="1" dirty="0">
                <a:latin typeface="+mn-lt"/>
              </a:rPr>
              <a:t>Rydberg</a:t>
            </a:r>
            <a:endParaRPr lang="el-GR" sz="2200" b="1"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166301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Ατομικά πρότυπα </a:t>
            </a:r>
            <a:r>
              <a:rPr lang="el-GR" sz="3000" b="0" dirty="0" smtClean="0"/>
              <a:t>8/13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Ορθογώνιο 4"/>
          <p:cNvSpPr/>
          <p:nvPr/>
        </p:nvSpPr>
        <p:spPr>
          <a:xfrm>
            <a:off x="2987824" y="6165304"/>
            <a:ext cx="3132781" cy="369332"/>
          </a:xfrm>
          <a:prstGeom prst="rect">
            <a:avLst/>
          </a:prstGeom>
        </p:spPr>
        <p:txBody>
          <a:bodyPr wrap="none">
            <a:spAutoFit/>
          </a:bodyPr>
          <a:lstStyle/>
          <a:p>
            <a:r>
              <a:rPr lang="en-US" dirty="0">
                <a:latin typeface="+mn-lt"/>
                <a:hlinkClick r:id="rId5"/>
              </a:rPr>
              <a:t>Emission spectrum of hydrogen</a:t>
            </a:r>
            <a:endParaRPr lang="el-GR" dirty="0">
              <a:latin typeface="+mn-lt"/>
            </a:endParaRPr>
          </a:p>
        </p:txBody>
      </p:sp>
      <p:pic>
        <p:nvPicPr>
          <p:cNvPr id="33795" name="Picture 3" descr="C:\Users\fkaram2\Desktop\Photo-Video-Film2-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2291" y="6210705"/>
            <a:ext cx="335533" cy="335533"/>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33800"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00188" y="1377950"/>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09535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9/13</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3" name="Θέση περιεχομένου 2"/>
          <p:cNvSpPr>
            <a:spLocks noGrp="1"/>
          </p:cNvSpPr>
          <p:nvPr>
            <p:ph idx="1"/>
          </p:nvPr>
        </p:nvSpPr>
        <p:spPr>
          <a:xfrm>
            <a:off x="457200" y="1196752"/>
            <a:ext cx="8507288" cy="5040560"/>
          </a:xfrm>
        </p:spPr>
        <p:txBody>
          <a:bodyPr>
            <a:normAutofit/>
          </a:bodyPr>
          <a:lstStyle/>
          <a:p>
            <a:pPr marL="0" indent="0">
              <a:buNone/>
            </a:pPr>
            <a:r>
              <a:rPr lang="el-GR" sz="2300" b="1" dirty="0" smtClean="0"/>
              <a:t>Πρότυπο </a:t>
            </a:r>
            <a:r>
              <a:rPr lang="el-GR" sz="2300" b="1" dirty="0"/>
              <a:t>de Broglie </a:t>
            </a:r>
            <a:r>
              <a:rPr lang="el-GR" sz="2300" dirty="0"/>
              <a:t>(κβαντομηχανική)</a:t>
            </a:r>
          </a:p>
          <a:p>
            <a:r>
              <a:rPr lang="el-GR" sz="2300" dirty="0" smtClean="0"/>
              <a:t>Κάθε </a:t>
            </a:r>
            <a:r>
              <a:rPr lang="el-GR" sz="2300" dirty="0"/>
              <a:t>υποατομικό σωματίδιο έχει διττή </a:t>
            </a:r>
            <a:r>
              <a:rPr lang="el-GR" sz="2300" dirty="0" smtClean="0"/>
              <a:t>φύση, υλική </a:t>
            </a:r>
            <a:r>
              <a:rPr lang="el-GR" sz="2300" dirty="0"/>
              <a:t>και </a:t>
            </a:r>
            <a:r>
              <a:rPr lang="el-GR" sz="2300" dirty="0" smtClean="0"/>
              <a:t>κυματική.</a:t>
            </a:r>
            <a:endParaRPr lang="el-GR" sz="2300" dirty="0"/>
          </a:p>
          <a:p>
            <a:pPr marL="0" indent="0">
              <a:buNone/>
            </a:pPr>
            <a:r>
              <a:rPr lang="el-GR" sz="2300" b="1" dirty="0"/>
              <a:t>Εξίσωση de Broglie </a:t>
            </a:r>
            <a:endParaRPr lang="el-GR" sz="2300" b="1" dirty="0" smtClean="0"/>
          </a:p>
          <a:p>
            <a:pPr marL="0" indent="0">
              <a:buNone/>
            </a:pPr>
            <a:r>
              <a:rPr lang="el-GR" sz="2300" dirty="0" smtClean="0"/>
              <a:t>(</a:t>
            </a:r>
            <a:r>
              <a:rPr lang="el-GR" sz="2300" b="1" dirty="0"/>
              <a:t>λ=h/mu</a:t>
            </a:r>
            <a:r>
              <a:rPr lang="el-GR" sz="2300" dirty="0"/>
              <a:t>, h η σταθερά του Plank=6,62610-34 Js</a:t>
            </a:r>
            <a:r>
              <a:rPr lang="el-GR" sz="2300" dirty="0" smtClean="0"/>
              <a:t>)</a:t>
            </a:r>
            <a:endParaRPr lang="el-GR" sz="2300" dirty="0"/>
          </a:p>
        </p:txBody>
      </p:sp>
      <p:pic>
        <p:nvPicPr>
          <p:cNvPr id="34818" name="Picture 2" descr="File:Atom deBrog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34079"/>
            <a:ext cx="3600400" cy="3523921"/>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File:Photon partic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73015"/>
            <a:ext cx="3260780"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6200000">
            <a:off x="7531232" y="4674331"/>
            <a:ext cx="25396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Atom </a:t>
            </a:r>
            <a:r>
              <a:rPr lang="en-US" sz="1200" dirty="0" smtClean="0">
                <a:latin typeface="+mn-lt"/>
                <a:hlinkClick r:id="rId4"/>
              </a:rPr>
              <a:t>deBrogie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ieter Kuiper"/>
              </a:rPr>
              <a:t>Pieter Kuiper</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1571048" y="6156808"/>
            <a:ext cx="25396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Photon </a:t>
            </a:r>
            <a:r>
              <a:rPr lang="en-US" sz="1200" dirty="0" smtClean="0">
                <a:latin typeface="+mn-lt"/>
                <a:hlinkClick r:id="rId6"/>
              </a:rPr>
              <a:t>particle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Ptrygne (page does not exist)"/>
              </a:rPr>
              <a:t>Ptrygne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04053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10/13</a:t>
            </a:r>
            <a:endParaRPr lang="el-GR" dirty="0" smtClean="0"/>
          </a:p>
        </p:txBody>
      </p:sp>
      <p:sp>
        <p:nvSpPr>
          <p:cNvPr id="2" name="Θέση περιεχομένου 1"/>
          <p:cNvSpPr>
            <a:spLocks noGrp="1"/>
          </p:cNvSpPr>
          <p:nvPr>
            <p:ph idx="1"/>
          </p:nvPr>
        </p:nvSpPr>
        <p:spPr/>
        <p:txBody>
          <a:bodyPr>
            <a:normAutofit/>
          </a:bodyPr>
          <a:lstStyle/>
          <a:p>
            <a:r>
              <a:rPr lang="el-GR" sz="2300" b="1" dirty="0"/>
              <a:t>Αρχή της αβεβαιότητας του Heisenberg</a:t>
            </a:r>
          </a:p>
          <a:p>
            <a:pPr marL="355600" indent="0">
              <a:buNone/>
            </a:pPr>
            <a:r>
              <a:rPr lang="el-GR" sz="2300" dirty="0" smtClean="0"/>
              <a:t>«</a:t>
            </a:r>
            <a:r>
              <a:rPr lang="el-GR" sz="2300" dirty="0"/>
              <a:t>Είναι αδύνατο να γνωρίζουμε ταυτόχρονα και με ακρίβεια τη θέση και την ορμή ενός τόσο μικρού σωματιδίου όπως είναι το ηλεκτρόνιο</a:t>
            </a:r>
            <a:r>
              <a:rPr lang="el-GR" sz="2300" dirty="0" smtClean="0"/>
              <a:t>».</a:t>
            </a:r>
            <a:endParaRPr lang="el-GR" sz="2300" dirty="0"/>
          </a:p>
          <a:p>
            <a:r>
              <a:rPr lang="el-GR" sz="2300" dirty="0"/>
              <a:t>Κυματική </a:t>
            </a:r>
            <a:r>
              <a:rPr lang="el-GR" sz="2300" b="1" dirty="0"/>
              <a:t>εξίσωση του Schrodinger </a:t>
            </a:r>
            <a:r>
              <a:rPr lang="el-GR" sz="2300" dirty="0"/>
              <a:t>(περιγραφή της κίνησης του ηλεκτρονίου, ως κύματος, γύρω από τον πυρήνα</a:t>
            </a:r>
            <a:r>
              <a:rPr lang="el-GR" sz="2300" dirty="0" smtClean="0"/>
              <a:t>).</a:t>
            </a:r>
            <a:endParaRPr lang="el-GR" sz="23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35842" name="Picture 2" descr="File:AOs-3D-dots.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86048" y="3861048"/>
            <a:ext cx="4822256"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25179" y="6525344"/>
            <a:ext cx="634399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AOs-3D-dots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Benjah-bmm27"/>
              </a:rPr>
              <a:t>Benjah-bmm27</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1823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11/13</a:t>
            </a:r>
            <a:endParaRPr lang="el-GR" dirty="0" smtClean="0"/>
          </a:p>
        </p:txBody>
      </p:sp>
      <p:sp>
        <p:nvSpPr>
          <p:cNvPr id="17411" name="Rectangle 3"/>
          <p:cNvSpPr>
            <a:spLocks noGrp="1" noChangeArrowheads="1"/>
          </p:cNvSpPr>
          <p:nvPr>
            <p:ph idx="1"/>
          </p:nvPr>
        </p:nvSpPr>
        <p:spPr/>
        <p:txBody>
          <a:bodyPr/>
          <a:lstStyle/>
          <a:p>
            <a:r>
              <a:rPr lang="el-GR" altLang="el-GR" b="1" dirty="0" smtClean="0"/>
              <a:t>Ατομικά τροχιακά</a:t>
            </a:r>
          </a:p>
          <a:p>
            <a:pPr lvl="1"/>
            <a:r>
              <a:rPr lang="el-GR" altLang="el-GR" dirty="0" smtClean="0"/>
              <a:t>Το σύνολο των αποδεκτών λύσεων της </a:t>
            </a:r>
            <a:r>
              <a:rPr lang="el-GR" altLang="el-GR" dirty="0" smtClean="0">
                <a:sym typeface="Wingdings" pitchFamily="2" charset="2"/>
              </a:rPr>
              <a:t>εξίσωσης του </a:t>
            </a:r>
            <a:r>
              <a:rPr lang="en-US" altLang="el-GR" dirty="0" smtClean="0">
                <a:sym typeface="Wingdings" pitchFamily="2" charset="2"/>
              </a:rPr>
              <a:t>Schrödinger</a:t>
            </a:r>
            <a:r>
              <a:rPr lang="el-GR" altLang="el-GR" dirty="0" smtClean="0">
                <a:sym typeface="Wingdings" pitchFamily="2" charset="2"/>
              </a:rPr>
              <a:t>, που αντιστοιχούν σε συγκεκριμένη τιμή ενέργειας Ε</a:t>
            </a:r>
            <a:r>
              <a:rPr lang="en-US" altLang="el-GR" baseline="-25000" dirty="0" smtClean="0">
                <a:sym typeface="Wingdings" pitchFamily="2" charset="2"/>
              </a:rPr>
              <a:t>n</a:t>
            </a:r>
            <a:r>
              <a:rPr lang="el-GR" altLang="el-GR" dirty="0" smtClean="0">
                <a:sym typeface="Wingdings" pitchFamily="2" charset="2"/>
              </a:rPr>
              <a:t>=-2,18</a:t>
            </a:r>
            <a:r>
              <a:rPr lang="en-US" altLang="el-GR" baseline="30000" dirty="0" smtClean="0">
                <a:sym typeface="Wingdings" pitchFamily="2" charset="2"/>
              </a:rPr>
              <a:t>.</a:t>
            </a:r>
            <a:r>
              <a:rPr lang="el-GR" altLang="el-GR" dirty="0" smtClean="0">
                <a:sym typeface="Wingdings" pitchFamily="2" charset="2"/>
              </a:rPr>
              <a:t>10</a:t>
            </a:r>
            <a:r>
              <a:rPr lang="el-GR" altLang="el-GR" baseline="30000" dirty="0" smtClean="0">
                <a:sym typeface="Wingdings" pitchFamily="2" charset="2"/>
              </a:rPr>
              <a:t>-18</a:t>
            </a:r>
            <a:r>
              <a:rPr lang="en-US" altLang="el-GR" dirty="0" smtClean="0">
                <a:sym typeface="Wingdings" pitchFamily="2" charset="2"/>
              </a:rPr>
              <a:t>J/n</a:t>
            </a:r>
            <a:r>
              <a:rPr lang="en-US" altLang="el-GR" baseline="30000" dirty="0" smtClean="0">
                <a:sym typeface="Wingdings" pitchFamily="2" charset="2"/>
              </a:rPr>
              <a:t>2</a:t>
            </a:r>
            <a:r>
              <a:rPr lang="el-GR" altLang="el-GR" dirty="0" smtClean="0">
                <a:sym typeface="Wingdings" pitchFamily="2" charset="2"/>
              </a:rPr>
              <a:t>.</a:t>
            </a:r>
            <a:endParaRPr lang="en-US" altLang="el-GR" dirty="0" smtClean="0">
              <a:sym typeface="Wingdings" pitchFamily="2" charset="2"/>
            </a:endParaRPr>
          </a:p>
          <a:p>
            <a:pPr lvl="1"/>
            <a:r>
              <a:rPr lang="el-GR" altLang="el-GR" dirty="0" smtClean="0">
                <a:sym typeface="Wingdings" pitchFamily="2" charset="2"/>
              </a:rPr>
              <a:t>Εκφράζουν την πιθανότητα ή την κατανομή 90-95% να βρεθεί το </a:t>
            </a:r>
            <a:r>
              <a:rPr lang="en-US" altLang="el-GR" dirty="0" smtClean="0">
                <a:sym typeface="Wingdings" pitchFamily="2" charset="2"/>
              </a:rPr>
              <a:t>e</a:t>
            </a:r>
            <a:r>
              <a:rPr lang="el-GR" altLang="el-GR" dirty="0" smtClean="0">
                <a:sym typeface="Wingdings" pitchFamily="2" charset="2"/>
              </a:rPr>
              <a:t> σε ορισμένο σημείο του χώρου γύρω από τον πυρήνα.</a:t>
            </a:r>
            <a:endParaRPr lang="el-GR" altLang="el-GR" baseline="-25000" dirty="0" smtClean="0">
              <a:sym typeface="Wingdings" pitchFamily="2" charset="2"/>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36056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12/13</a:t>
            </a:r>
            <a:endParaRPr lang="el-GR" dirty="0" smtClean="0"/>
          </a:p>
        </p:txBody>
      </p:sp>
      <p:sp>
        <p:nvSpPr>
          <p:cNvPr id="18435" name="Rectangle 3"/>
          <p:cNvSpPr>
            <a:spLocks noGrp="1" noChangeArrowheads="1"/>
          </p:cNvSpPr>
          <p:nvPr>
            <p:ph idx="1"/>
          </p:nvPr>
        </p:nvSpPr>
        <p:spPr>
          <a:xfrm>
            <a:off x="5940152" y="1196752"/>
            <a:ext cx="3168352" cy="5040560"/>
          </a:xfrm>
        </p:spPr>
        <p:txBody>
          <a:bodyPr>
            <a:normAutofit/>
          </a:bodyPr>
          <a:lstStyle/>
          <a:p>
            <a:r>
              <a:rPr lang="el-GR" altLang="el-GR" b="1" dirty="0" smtClean="0"/>
              <a:t>Πρότυπο </a:t>
            </a:r>
            <a:r>
              <a:rPr lang="en-US" altLang="el-GR" b="1" dirty="0" smtClean="0"/>
              <a:t>de Broglie </a:t>
            </a:r>
            <a:r>
              <a:rPr lang="en-US" altLang="el-GR" dirty="0" smtClean="0"/>
              <a:t>(</a:t>
            </a:r>
            <a:r>
              <a:rPr lang="el-GR" altLang="el-GR" dirty="0" smtClean="0"/>
              <a:t>κβαντομηχανική)</a:t>
            </a:r>
          </a:p>
          <a:p>
            <a:pPr marL="817562" lvl="1" indent="-457200">
              <a:buFont typeface="+mj-lt"/>
              <a:buAutoNum type="arabicPeriod"/>
            </a:pPr>
            <a:r>
              <a:rPr lang="el-GR" altLang="el-GR" dirty="0" smtClean="0"/>
              <a:t>Ηλεκτρονιακό νέφος.</a:t>
            </a:r>
            <a:endParaRPr lang="el-GR" altLang="el-GR" dirty="0">
              <a:sym typeface="Wingdings" pitchFamily="2" charset="2"/>
            </a:endParaRPr>
          </a:p>
          <a:p>
            <a:pPr marL="817562" lvl="1" indent="-457200">
              <a:buFont typeface="+mj-lt"/>
              <a:buAutoNum type="arabicPeriod"/>
            </a:pPr>
            <a:r>
              <a:rPr lang="el-GR" altLang="el-GR" dirty="0" smtClean="0"/>
              <a:t>Ηλεκτρονιακή πυκνότητα.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36866" name="Picture 2" descr="File:Electron density balloon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2869" y="1183189"/>
            <a:ext cx="6075315"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2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13/13</a:t>
            </a:r>
            <a:endParaRPr lang="el-GR" dirty="0" smtClean="0"/>
          </a:p>
        </p:txBody>
      </p:sp>
      <p:sp>
        <p:nvSpPr>
          <p:cNvPr id="19459" name="Rectangle 3"/>
          <p:cNvSpPr>
            <a:spLocks noGrp="1" noChangeArrowheads="1"/>
          </p:cNvSpPr>
          <p:nvPr>
            <p:ph idx="1"/>
          </p:nvPr>
        </p:nvSpPr>
        <p:spPr/>
        <p:txBody>
          <a:bodyPr>
            <a:normAutofit/>
          </a:bodyPr>
          <a:lstStyle/>
          <a:p>
            <a:pPr eaLnBrk="1" hangingPunct="1">
              <a:lnSpc>
                <a:spcPct val="90000"/>
              </a:lnSpc>
            </a:pPr>
            <a:r>
              <a:rPr lang="el-GR" altLang="el-GR" b="1" dirty="0" smtClean="0"/>
              <a:t>Πρότυπο </a:t>
            </a:r>
            <a:r>
              <a:rPr lang="en-US" altLang="el-GR" b="1" dirty="0" smtClean="0"/>
              <a:t>de Broglie </a:t>
            </a:r>
            <a:r>
              <a:rPr lang="en-US" altLang="el-GR" dirty="0" smtClean="0"/>
              <a:t>(</a:t>
            </a:r>
            <a:r>
              <a:rPr lang="el-GR" altLang="el-GR" dirty="0" smtClean="0"/>
              <a:t>κβαντομηχανική)</a:t>
            </a:r>
          </a:p>
          <a:p>
            <a:pPr lvl="1" indent="-342900">
              <a:lnSpc>
                <a:spcPct val="90000"/>
              </a:lnSpc>
            </a:pPr>
            <a:r>
              <a:rPr lang="el-GR" altLang="el-GR" dirty="0" smtClean="0"/>
              <a:t>Κβαντικοί αριθμοί</a:t>
            </a:r>
          </a:p>
          <a:p>
            <a:pPr marL="719138" indent="0">
              <a:lnSpc>
                <a:spcPct val="90000"/>
              </a:lnSpc>
              <a:buNone/>
            </a:pPr>
            <a:r>
              <a:rPr lang="el-GR" altLang="el-GR" dirty="0" smtClean="0"/>
              <a:t>Καθορίζουν την ενέργεια και το σχήμα των τροχιακών και των ηλεκτρονιακών νεφών.</a:t>
            </a:r>
          </a:p>
          <a:p>
            <a:pPr marL="719138" indent="0">
              <a:lnSpc>
                <a:spcPct val="90000"/>
              </a:lnSpc>
              <a:buNone/>
            </a:pPr>
            <a:r>
              <a:rPr lang="el-GR" altLang="el-GR" dirty="0" smtClean="0"/>
              <a:t>Προκύπτουν από την επίλυση της </a:t>
            </a:r>
            <a:r>
              <a:rPr lang="el-GR" altLang="el-GR" dirty="0" smtClean="0">
                <a:sym typeface="Wingdings" pitchFamily="2" charset="2"/>
              </a:rPr>
              <a:t>εξίσωσης του </a:t>
            </a:r>
            <a:r>
              <a:rPr lang="en-US" altLang="el-GR" dirty="0" smtClean="0">
                <a:sym typeface="Wingdings" pitchFamily="2" charset="2"/>
              </a:rPr>
              <a:t>Schrödinger</a:t>
            </a:r>
            <a:r>
              <a:rPr lang="el-GR" altLang="el-GR" dirty="0" smtClean="0">
                <a:sym typeface="Wingdings" pitchFamily="2" charset="2"/>
              </a:rPr>
              <a:t>.</a:t>
            </a:r>
            <a:endParaRPr lang="el-GR" altLang="el-GR" dirty="0" smtClean="0"/>
          </a:p>
          <a:p>
            <a:pPr marL="0" indent="0">
              <a:lnSpc>
                <a:spcPct val="90000"/>
              </a:lnSpc>
              <a:buNone/>
            </a:pPr>
            <a:endParaRPr lang="el-GR" altLang="el-GR" dirty="0" smtClean="0"/>
          </a:p>
          <a:p>
            <a:pPr eaLnBrk="1" hangingPunct="1">
              <a:lnSpc>
                <a:spcPct val="90000"/>
              </a:lnSpc>
              <a:buFontTx/>
              <a:buNone/>
            </a:pPr>
            <a:r>
              <a:rPr lang="el-GR" altLang="el-GR" dirty="0" smtClean="0"/>
              <a:t>		</a:t>
            </a:r>
            <a:endParaRPr lang="el-GR" altLang="el-GR" dirty="0" smtClean="0">
              <a:sym typeface="Wingdings" pitchFamily="2" charset="2"/>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198203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Υποατομικά σωματίδια</a:t>
            </a:r>
          </a:p>
        </p:txBody>
      </p:sp>
      <p:sp>
        <p:nvSpPr>
          <p:cNvPr id="4100" name="Line 5"/>
          <p:cNvSpPr>
            <a:spLocks noChangeShapeType="1"/>
          </p:cNvSpPr>
          <p:nvPr/>
        </p:nvSpPr>
        <p:spPr bwMode="auto">
          <a:xfrm>
            <a:off x="7316147" y="3403200"/>
            <a:ext cx="5048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4101" name="Line 6"/>
          <p:cNvSpPr>
            <a:spLocks noChangeShapeType="1"/>
          </p:cNvSpPr>
          <p:nvPr/>
        </p:nvSpPr>
        <p:spPr bwMode="auto">
          <a:xfrm flipV="1">
            <a:off x="7316147" y="3690537"/>
            <a:ext cx="5048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aphicFrame>
        <p:nvGraphicFramePr>
          <p:cNvPr id="2" name="Πίνακας 1"/>
          <p:cNvGraphicFramePr>
            <a:graphicFrameLocks noGrp="1"/>
          </p:cNvGraphicFramePr>
          <p:nvPr>
            <p:extLst>
              <p:ext uri="{D42A27DB-BD31-4B8C-83A1-F6EECF244321}">
                <p14:modId xmlns:p14="http://schemas.microsoft.com/office/powerpoint/2010/main" val="3113082225"/>
              </p:ext>
            </p:extLst>
          </p:nvPr>
        </p:nvGraphicFramePr>
        <p:xfrm>
          <a:off x="475387" y="1700808"/>
          <a:ext cx="6854943" cy="2592290"/>
        </p:xfrm>
        <a:graphic>
          <a:graphicData uri="http://schemas.openxmlformats.org/drawingml/2006/table">
            <a:tbl>
              <a:tblPr firstRow="1" bandRow="1">
                <a:tableStyleId>{5940675A-B579-460E-94D1-54222C63F5DA}</a:tableStyleId>
              </a:tblPr>
              <a:tblGrid>
                <a:gridCol w="2218428"/>
                <a:gridCol w="2418087"/>
                <a:gridCol w="2218428"/>
              </a:tblGrid>
              <a:tr h="518458">
                <a:tc gridSpan="3">
                  <a:txBody>
                    <a:bodyPr/>
                    <a:lstStyle/>
                    <a:p>
                      <a:pPr algn="ctr"/>
                      <a:r>
                        <a:rPr lang="el-GR" sz="2200" b="1" dirty="0" smtClean="0"/>
                        <a:t>Πρωτόνια, νετρόνια και ηλεκτρόνια</a:t>
                      </a:r>
                      <a:endParaRPr lang="el-GR" sz="2200" b="1" dirty="0"/>
                    </a:p>
                  </a:txBody>
                  <a:tcPr>
                    <a:solidFill>
                      <a:schemeClr val="accent5">
                        <a:lumMod val="60000"/>
                        <a:lumOff val="40000"/>
                      </a:schemeClr>
                    </a:solidFill>
                  </a:tcPr>
                </a:tc>
                <a:tc hMerge="1">
                  <a:txBody>
                    <a:bodyPr/>
                    <a:lstStyle/>
                    <a:p>
                      <a:endParaRPr lang="el-GR" dirty="0"/>
                    </a:p>
                  </a:txBody>
                  <a:tcPr/>
                </a:tc>
                <a:tc hMerge="1">
                  <a:txBody>
                    <a:bodyPr/>
                    <a:lstStyle/>
                    <a:p>
                      <a:endParaRPr lang="el-GR" dirty="0"/>
                    </a:p>
                  </a:txBody>
                  <a:tcPr/>
                </a:tc>
              </a:tr>
              <a:tr h="518458">
                <a:tc>
                  <a:txBody>
                    <a:bodyPr/>
                    <a:lstStyle/>
                    <a:p>
                      <a:pPr algn="ctr"/>
                      <a:endParaRPr lang="el-GR" sz="2200" b="1" dirty="0"/>
                    </a:p>
                  </a:txBody>
                  <a:tcPr>
                    <a:solidFill>
                      <a:schemeClr val="accent5">
                        <a:lumMod val="20000"/>
                        <a:lumOff val="80000"/>
                      </a:schemeClr>
                    </a:solidFill>
                  </a:tcPr>
                </a:tc>
                <a:tc>
                  <a:txBody>
                    <a:bodyPr/>
                    <a:lstStyle/>
                    <a:p>
                      <a:pPr algn="ctr"/>
                      <a:r>
                        <a:rPr lang="el-GR" altLang="el-GR" sz="2200" b="1" dirty="0" smtClean="0"/>
                        <a:t>σχετική μάζα</a:t>
                      </a:r>
                      <a:endParaRPr lang="el-GR" sz="2200" b="1" dirty="0"/>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2200" b="1" dirty="0" smtClean="0"/>
                        <a:t>σχετικό φορτίο</a:t>
                      </a:r>
                      <a:endParaRPr lang="en-US" altLang="el-GR" sz="2200" b="1" dirty="0" smtClean="0"/>
                    </a:p>
                  </a:txBody>
                  <a:tcPr>
                    <a:solidFill>
                      <a:schemeClr val="accent5">
                        <a:lumMod val="20000"/>
                        <a:lumOff val="80000"/>
                      </a:schemeClr>
                    </a:solidFill>
                  </a:tcPr>
                </a:tc>
              </a:tr>
              <a:tr h="518458">
                <a:tc>
                  <a:txBody>
                    <a:bodyPr/>
                    <a:lstStyle/>
                    <a:p>
                      <a:r>
                        <a:rPr lang="el-GR" altLang="el-GR" sz="2200" b="1" dirty="0" smtClean="0"/>
                        <a:t>πρωτόνιο</a:t>
                      </a:r>
                      <a:endParaRPr lang="el-GR" sz="2200" b="1" dirty="0"/>
                    </a:p>
                  </a:txBody>
                  <a:tcPr>
                    <a:solidFill>
                      <a:schemeClr val="accent5">
                        <a:lumMod val="20000"/>
                        <a:lumOff val="80000"/>
                      </a:schemeClr>
                    </a:solidFill>
                  </a:tcPr>
                </a:tc>
                <a:tc>
                  <a:txBody>
                    <a:bodyPr/>
                    <a:lstStyle/>
                    <a:p>
                      <a:r>
                        <a:rPr lang="el-GR" altLang="el-GR" sz="2200" b="1" dirty="0" smtClean="0"/>
                        <a:t>1</a:t>
                      </a:r>
                      <a:r>
                        <a:rPr lang="en-US" altLang="el-GR" sz="2200" b="1" dirty="0" smtClean="0"/>
                        <a:t> </a:t>
                      </a:r>
                      <a:r>
                        <a:rPr lang="en-US" altLang="el-GR" sz="1800" b="0" dirty="0" smtClean="0"/>
                        <a:t>(1,67X10</a:t>
                      </a:r>
                      <a:r>
                        <a:rPr lang="en-US" altLang="el-GR" sz="1800" b="0" baseline="30000" dirty="0" smtClean="0"/>
                        <a:t>-24</a:t>
                      </a:r>
                      <a:r>
                        <a:rPr lang="en-US" altLang="el-GR" sz="1800" b="0" dirty="0" smtClean="0"/>
                        <a:t>g)</a:t>
                      </a:r>
                      <a:endParaRPr lang="el-GR" sz="1800" b="0" dirty="0"/>
                    </a:p>
                  </a:txBody>
                  <a:tcPr/>
                </a:tc>
                <a:tc>
                  <a:txBody>
                    <a:bodyPr/>
                    <a:lstStyle/>
                    <a:p>
                      <a:r>
                        <a:rPr lang="el-GR" sz="2200" b="1" dirty="0" smtClean="0"/>
                        <a:t>+1</a:t>
                      </a:r>
                      <a:endParaRPr lang="el-GR" sz="2200" b="1" dirty="0"/>
                    </a:p>
                  </a:txBody>
                  <a:tcPr/>
                </a:tc>
              </a:tr>
              <a:tr h="518458">
                <a:tc>
                  <a:txBody>
                    <a:bodyPr/>
                    <a:lstStyle/>
                    <a:p>
                      <a:r>
                        <a:rPr lang="el-GR" altLang="el-GR" sz="2200" b="1" dirty="0" smtClean="0"/>
                        <a:t>νετρόνιο</a:t>
                      </a:r>
                      <a:endParaRPr lang="el-GR" sz="2200" dirty="0"/>
                    </a:p>
                  </a:txBody>
                  <a:tcPr>
                    <a:solidFill>
                      <a:schemeClr val="accent5">
                        <a:lumMod val="20000"/>
                        <a:lumOff val="80000"/>
                      </a:schemeClr>
                    </a:solidFill>
                  </a:tcPr>
                </a:tc>
                <a:tc>
                  <a:txBody>
                    <a:bodyPr/>
                    <a:lstStyle/>
                    <a:p>
                      <a:r>
                        <a:rPr lang="el-GR" altLang="el-GR" sz="2200" b="1" dirty="0" smtClean="0"/>
                        <a:t>1</a:t>
                      </a:r>
                      <a:endParaRPr lang="el-GR" sz="2200" dirty="0"/>
                    </a:p>
                  </a:txBody>
                  <a:tcPr/>
                </a:tc>
                <a:tc>
                  <a:txBody>
                    <a:bodyPr/>
                    <a:lstStyle/>
                    <a:p>
                      <a:r>
                        <a:rPr lang="el-GR" sz="2200" b="1" dirty="0" smtClean="0"/>
                        <a:t>0</a:t>
                      </a:r>
                      <a:endParaRPr lang="el-GR" sz="2200" b="1" dirty="0"/>
                    </a:p>
                  </a:txBody>
                  <a:tcPr/>
                </a:tc>
              </a:tr>
              <a:tr h="518458">
                <a:tc>
                  <a:txBody>
                    <a:bodyPr/>
                    <a:lstStyle/>
                    <a:p>
                      <a:r>
                        <a:rPr lang="el-GR" altLang="el-GR" sz="2200" b="1" dirty="0" smtClean="0"/>
                        <a:t>ηλεκτρόνιο</a:t>
                      </a:r>
                      <a:endParaRPr lang="el-GR" sz="2200" dirty="0"/>
                    </a:p>
                  </a:txBody>
                  <a:tcPr>
                    <a:solidFill>
                      <a:schemeClr val="accent5">
                        <a:lumMod val="20000"/>
                        <a:lumOff val="80000"/>
                      </a:schemeClr>
                    </a:solidFill>
                  </a:tcPr>
                </a:tc>
                <a:tc>
                  <a:txBody>
                    <a:bodyPr/>
                    <a:lstStyle/>
                    <a:p>
                      <a:r>
                        <a:rPr lang="el-GR" altLang="el-GR" sz="2200" b="1" dirty="0" smtClean="0"/>
                        <a:t>1/1836 </a:t>
                      </a:r>
                      <a:r>
                        <a:rPr lang="en-US" altLang="el-GR" sz="1800" b="0" dirty="0" smtClean="0"/>
                        <a:t>(9X10</a:t>
                      </a:r>
                      <a:r>
                        <a:rPr lang="en-US" altLang="el-GR" sz="1800" b="0" baseline="30000" dirty="0" smtClean="0"/>
                        <a:t>-28</a:t>
                      </a:r>
                      <a:r>
                        <a:rPr lang="en-US" altLang="el-GR" sz="1800" b="0" dirty="0" smtClean="0"/>
                        <a:t>g)</a:t>
                      </a:r>
                      <a:r>
                        <a:rPr lang="el-GR" altLang="el-GR" sz="1800" b="0" dirty="0" smtClean="0"/>
                        <a:t> </a:t>
                      </a:r>
                      <a:endParaRPr lang="el-GR" sz="1800" b="0" dirty="0"/>
                    </a:p>
                  </a:txBody>
                  <a:tcPr/>
                </a:tc>
                <a:tc>
                  <a:txBody>
                    <a:bodyPr/>
                    <a:lstStyle/>
                    <a:p>
                      <a:r>
                        <a:rPr lang="el-GR" sz="2200" b="1" dirty="0" smtClean="0"/>
                        <a:t>-1</a:t>
                      </a:r>
                      <a:endParaRPr lang="el-GR" sz="2200" b="1" dirty="0"/>
                    </a:p>
                  </a:txBody>
                  <a:tcPr/>
                </a:tc>
              </a:tr>
            </a:tbl>
          </a:graphicData>
        </a:graphic>
      </p:graphicFrame>
      <p:sp>
        <p:nvSpPr>
          <p:cNvPr id="3" name="Ορθογώνιο 2"/>
          <p:cNvSpPr/>
          <p:nvPr/>
        </p:nvSpPr>
        <p:spPr>
          <a:xfrm>
            <a:off x="7820972" y="3568080"/>
            <a:ext cx="1287532" cy="319446"/>
          </a:xfrm>
          <a:prstGeom prst="rect">
            <a:avLst/>
          </a:prstGeom>
        </p:spPr>
        <p:txBody>
          <a:bodyPr wrap="none">
            <a:spAutoFit/>
          </a:bodyPr>
          <a:lstStyle/>
          <a:p>
            <a:pPr marL="342900" lvl="0" indent="-342900" fontAlgn="auto">
              <a:lnSpc>
                <a:spcPct val="80000"/>
              </a:lnSpc>
              <a:spcBef>
                <a:spcPts val="1200"/>
              </a:spcBef>
              <a:spcAft>
                <a:spcPts val="0"/>
              </a:spcAft>
            </a:pPr>
            <a:r>
              <a:rPr lang="en-US" altLang="el-GR" dirty="0">
                <a:solidFill>
                  <a:prstClr val="black"/>
                </a:solidFill>
                <a:latin typeface="Calibri"/>
              </a:rPr>
              <a:t>1,6X10</a:t>
            </a:r>
            <a:r>
              <a:rPr lang="en-US" altLang="el-GR" baseline="30000" dirty="0">
                <a:solidFill>
                  <a:prstClr val="black"/>
                </a:solidFill>
                <a:latin typeface="Calibri"/>
              </a:rPr>
              <a:t>-19</a:t>
            </a:r>
            <a:r>
              <a:rPr lang="en-US" altLang="el-GR" dirty="0">
                <a:solidFill>
                  <a:prstClr val="black"/>
                </a:solidFill>
                <a:latin typeface="Calibri"/>
              </a:rPr>
              <a:t>Cb</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73941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Κβαντικοί αριθμοί </a:t>
            </a:r>
            <a:r>
              <a:rPr lang="el-GR" sz="3000" b="0" dirty="0" smtClean="0"/>
              <a:t>1/5</a:t>
            </a:r>
          </a:p>
        </p:txBody>
      </p:sp>
      <p:sp>
        <p:nvSpPr>
          <p:cNvPr id="20483" name="Rectangle 3"/>
          <p:cNvSpPr>
            <a:spLocks noGrp="1" noChangeArrowheads="1"/>
          </p:cNvSpPr>
          <p:nvPr>
            <p:ph idx="1"/>
          </p:nvPr>
        </p:nvSpPr>
        <p:spPr/>
        <p:txBody>
          <a:bodyPr>
            <a:noAutofit/>
          </a:bodyPr>
          <a:lstStyle/>
          <a:p>
            <a:pPr defTabSz="214313"/>
            <a:r>
              <a:rPr lang="el-GR" altLang="el-GR" b="1" dirty="0" smtClean="0"/>
              <a:t>Κύριος κβαντικός αριθμός (</a:t>
            </a:r>
            <a:r>
              <a:rPr lang="en-US" altLang="el-GR" b="1" dirty="0" smtClean="0"/>
              <a:t>n)</a:t>
            </a:r>
            <a:endParaRPr lang="el-GR" altLang="el-GR" b="1" dirty="0" smtClean="0"/>
          </a:p>
          <a:p>
            <a:pPr lvl="1" defTabSz="214313"/>
            <a:r>
              <a:rPr lang="el-GR" altLang="el-GR" dirty="0" smtClean="0">
                <a:sym typeface="Wingdings" pitchFamily="2" charset="2"/>
              </a:rPr>
              <a:t>Τιμές από 1- </a:t>
            </a:r>
            <a:r>
              <a:rPr lang="el-GR" altLang="el-GR" dirty="0" smtClean="0">
                <a:sym typeface="Symbol" pitchFamily="18" charset="2"/>
              </a:rPr>
              <a:t> (στην πράξη </a:t>
            </a:r>
            <a:r>
              <a:rPr lang="en-US" altLang="el-GR" dirty="0" smtClean="0">
                <a:sym typeface="Symbol" pitchFamily="18" charset="2"/>
              </a:rPr>
              <a:t>n=</a:t>
            </a:r>
            <a:r>
              <a:rPr lang="el-GR" altLang="el-GR" dirty="0" smtClean="0">
                <a:sym typeface="Symbol" pitchFamily="18" charset="2"/>
              </a:rPr>
              <a:t>1-7).</a:t>
            </a:r>
            <a:endParaRPr lang="en-US" altLang="el-GR" dirty="0" smtClean="0">
              <a:sym typeface="Symbol" pitchFamily="18" charset="2"/>
            </a:endParaRPr>
          </a:p>
          <a:p>
            <a:pPr lvl="1" defTabSz="214313"/>
            <a:r>
              <a:rPr lang="el-GR" altLang="el-GR" dirty="0" smtClean="0">
                <a:sym typeface="Symbol" pitchFamily="18" charset="2"/>
              </a:rPr>
              <a:t>Καθορίζει την ενέργεια του </a:t>
            </a:r>
            <a:r>
              <a:rPr lang="en-US" altLang="el-GR" dirty="0" smtClean="0">
                <a:sym typeface="Symbol" pitchFamily="18" charset="2"/>
              </a:rPr>
              <a:t>e</a:t>
            </a:r>
            <a:r>
              <a:rPr lang="el-GR" altLang="el-GR" dirty="0" smtClean="0">
                <a:sym typeface="Symbol" pitchFamily="18" charset="2"/>
              </a:rPr>
              <a:t>, </a:t>
            </a:r>
            <a:r>
              <a:rPr lang="el-GR" altLang="el-GR" dirty="0" smtClean="0">
                <a:sym typeface="Wingdings" pitchFamily="2" charset="2"/>
              </a:rPr>
              <a:t>Ε</a:t>
            </a:r>
            <a:r>
              <a:rPr lang="en-US" altLang="el-GR" baseline="-25000" dirty="0" smtClean="0">
                <a:sym typeface="Wingdings" pitchFamily="2" charset="2"/>
              </a:rPr>
              <a:t>n</a:t>
            </a:r>
            <a:r>
              <a:rPr lang="el-GR" altLang="el-GR" dirty="0" smtClean="0">
                <a:sym typeface="Wingdings" pitchFamily="2" charset="2"/>
              </a:rPr>
              <a:t>=-2,18</a:t>
            </a:r>
            <a:r>
              <a:rPr lang="en-US" altLang="el-GR" baseline="30000" dirty="0" smtClean="0">
                <a:sym typeface="Wingdings" pitchFamily="2" charset="2"/>
              </a:rPr>
              <a:t>.</a:t>
            </a:r>
            <a:r>
              <a:rPr lang="el-GR" altLang="el-GR" dirty="0" smtClean="0">
                <a:sym typeface="Wingdings" pitchFamily="2" charset="2"/>
              </a:rPr>
              <a:t>10</a:t>
            </a:r>
            <a:r>
              <a:rPr lang="el-GR" altLang="el-GR" baseline="30000" dirty="0" smtClean="0">
                <a:sym typeface="Wingdings" pitchFamily="2" charset="2"/>
              </a:rPr>
              <a:t>18</a:t>
            </a:r>
            <a:r>
              <a:rPr lang="en-US" altLang="el-GR" dirty="0" smtClean="0">
                <a:sym typeface="Wingdings" pitchFamily="2" charset="2"/>
              </a:rPr>
              <a:t>J/n</a:t>
            </a:r>
            <a:r>
              <a:rPr lang="en-US" altLang="el-GR" baseline="30000" dirty="0" smtClean="0">
                <a:sym typeface="Wingdings" pitchFamily="2" charset="2"/>
              </a:rPr>
              <a:t>2</a:t>
            </a:r>
            <a:r>
              <a:rPr lang="el-GR" altLang="el-GR" baseline="30000" dirty="0" smtClean="0">
                <a:sym typeface="Wingdings" pitchFamily="2" charset="2"/>
              </a:rPr>
              <a:t> </a:t>
            </a:r>
            <a:r>
              <a:rPr lang="el-GR" altLang="el-GR" dirty="0" smtClean="0">
                <a:sym typeface="Wingdings" pitchFamily="2" charset="2"/>
              </a:rPr>
              <a:t>και το μέγεθος του ηλεκτρονιακού νέφους.</a:t>
            </a:r>
          </a:p>
          <a:p>
            <a:pPr lvl="1" defTabSz="214313"/>
            <a:r>
              <a:rPr lang="el-GR" altLang="el-GR" dirty="0" smtClean="0">
                <a:sym typeface="Wingdings" pitchFamily="2" charset="2"/>
              </a:rPr>
              <a:t> </a:t>
            </a:r>
            <a:r>
              <a:rPr lang="en-US" altLang="el-GR" dirty="0" smtClean="0">
                <a:sym typeface="Wingdings" pitchFamily="2" charset="2"/>
              </a:rPr>
              <a:t>n</a:t>
            </a:r>
            <a:r>
              <a:rPr lang="el-GR" altLang="el-GR" dirty="0" smtClean="0">
                <a:sym typeface="Wingdings" pitchFamily="2" charset="2"/>
              </a:rPr>
              <a:t>  ηλεκτρονιακό νέφος μεγαλύτερο και πιο 	απομακρυσμένο από τον πυρήνα.</a:t>
            </a:r>
          </a:p>
          <a:p>
            <a:pPr lvl="1" defTabSz="214313"/>
            <a:r>
              <a:rPr lang="en-US" altLang="el-GR" dirty="0" smtClean="0">
                <a:sym typeface="Wingdings" pitchFamily="2" charset="2"/>
              </a:rPr>
              <a:t>n</a:t>
            </a:r>
            <a:r>
              <a:rPr lang="el-GR" altLang="el-GR" dirty="0" smtClean="0">
                <a:sym typeface="Wingdings" pitchFamily="2" charset="2"/>
              </a:rPr>
              <a:t> ενδεικτικός της έλξης του πυρήνα.</a:t>
            </a:r>
          </a:p>
          <a:p>
            <a:pPr lvl="1" defTabSz="214313"/>
            <a:r>
              <a:rPr lang="el-GR" altLang="el-GR" b="1" dirty="0" smtClean="0">
                <a:sym typeface="Wingdings" pitchFamily="2" charset="2"/>
              </a:rPr>
              <a:t>Σύνολο τροχιακών με ίδιο </a:t>
            </a:r>
            <a:r>
              <a:rPr lang="en-US" altLang="el-GR" b="1" dirty="0" smtClean="0">
                <a:sym typeface="Wingdings" pitchFamily="2" charset="2"/>
              </a:rPr>
              <a:t>n</a:t>
            </a:r>
            <a:r>
              <a:rPr lang="el-GR" altLang="el-GR" b="1" dirty="0" smtClean="0">
                <a:sym typeface="Wingdings" pitchFamily="2" charset="2"/>
              </a:rPr>
              <a:t>  ηλεκτρονιακές στοιβάδες ή φλοιοί.</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592732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t>Κβαντικοί αριθμοί </a:t>
            </a:r>
            <a:r>
              <a:rPr lang="el-GR" sz="3000" b="0" dirty="0" smtClean="0"/>
              <a:t>2/5</a:t>
            </a:r>
            <a:endParaRPr lang="el-GR" dirty="0" smtClean="0"/>
          </a:p>
        </p:txBody>
      </p:sp>
      <p:sp>
        <p:nvSpPr>
          <p:cNvPr id="21507" name="Rectangle 3"/>
          <p:cNvSpPr>
            <a:spLocks noGrp="1" noChangeArrowheads="1"/>
          </p:cNvSpPr>
          <p:nvPr>
            <p:ph idx="1"/>
          </p:nvPr>
        </p:nvSpPr>
        <p:spPr>
          <a:xfrm>
            <a:off x="457200" y="1196752"/>
            <a:ext cx="8686800" cy="2879948"/>
          </a:xfrm>
        </p:spPr>
        <p:txBody>
          <a:bodyPr>
            <a:noAutofit/>
          </a:bodyPr>
          <a:lstStyle/>
          <a:p>
            <a:pPr defTabSz="214313"/>
            <a:r>
              <a:rPr lang="en-US" altLang="el-GR" sz="2200" dirty="0" smtClean="0"/>
              <a:t>	</a:t>
            </a:r>
            <a:r>
              <a:rPr lang="el-GR" altLang="el-GR" sz="2200" b="1" dirty="0" smtClean="0"/>
              <a:t>Δευτερεύων ή αζιμουθιακός αριθμός (</a:t>
            </a:r>
            <a:r>
              <a:rPr lang="en-US" altLang="el-GR" sz="2200" b="1" dirty="0" smtClean="0"/>
              <a:t>l)</a:t>
            </a:r>
            <a:endParaRPr lang="el-GR" altLang="el-GR" sz="2200" b="1" dirty="0" smtClean="0"/>
          </a:p>
          <a:p>
            <a:pPr lvl="1" defTabSz="214313"/>
            <a:r>
              <a:rPr lang="el-GR" altLang="el-GR" sz="2200" dirty="0" smtClean="0">
                <a:sym typeface="Wingdings" pitchFamily="2" charset="2"/>
              </a:rPr>
              <a:t>Τιμές από </a:t>
            </a:r>
            <a:r>
              <a:rPr lang="en-US" altLang="el-GR" sz="2200" dirty="0" smtClean="0">
                <a:sym typeface="Wingdings" pitchFamily="2" charset="2"/>
              </a:rPr>
              <a:t>0,1,2,3,…, n</a:t>
            </a:r>
            <a:r>
              <a:rPr lang="el-GR" altLang="el-GR" sz="2200" dirty="0" smtClean="0">
                <a:sym typeface="Wingdings" pitchFamily="2" charset="2"/>
              </a:rPr>
              <a:t>-1</a:t>
            </a:r>
            <a:r>
              <a:rPr lang="el-GR" altLang="el-GR" sz="2200" dirty="0" smtClean="0">
                <a:sym typeface="Symbol" pitchFamily="18" charset="2"/>
              </a:rPr>
              <a:t> </a:t>
            </a:r>
            <a:endParaRPr lang="en-US" altLang="el-GR" sz="2200" dirty="0" smtClean="0">
              <a:sym typeface="Symbol" pitchFamily="18" charset="2"/>
            </a:endParaRPr>
          </a:p>
          <a:p>
            <a:pPr lvl="1" defTabSz="214313"/>
            <a:r>
              <a:rPr lang="el-GR" altLang="el-GR" sz="2200" dirty="0" smtClean="0">
                <a:sym typeface="Symbol" pitchFamily="18" charset="2"/>
              </a:rPr>
              <a:t>Καθορίζει το σχήμα του ηλεκτρονιακού νέφους</a:t>
            </a:r>
            <a:endParaRPr lang="el-GR" altLang="el-GR" sz="2200" dirty="0" smtClean="0">
              <a:sym typeface="Wingdings" pitchFamily="2" charset="2"/>
            </a:endParaRPr>
          </a:p>
          <a:p>
            <a:pPr lvl="1" defTabSz="214313"/>
            <a:r>
              <a:rPr lang="el-GR" altLang="el-GR" sz="2200" dirty="0" smtClean="0">
                <a:sym typeface="Wingdings" pitchFamily="2" charset="2"/>
              </a:rPr>
              <a:t>Ενδεικτικός της άπωσης μεταξύ των ηλεκτρονίων</a:t>
            </a:r>
          </a:p>
          <a:p>
            <a:pPr lvl="1" defTabSz="214313"/>
            <a:r>
              <a:rPr lang="el-GR" altLang="el-GR" sz="2200" dirty="0" smtClean="0">
                <a:sym typeface="Wingdings" pitchFamily="2" charset="2"/>
              </a:rPr>
              <a:t>Σε κάθε τιμή </a:t>
            </a:r>
            <a:r>
              <a:rPr lang="en-US" altLang="el-GR" sz="2200" dirty="0" smtClean="0">
                <a:sym typeface="Wingdings" pitchFamily="2" charset="2"/>
              </a:rPr>
              <a:t>l</a:t>
            </a:r>
            <a:r>
              <a:rPr lang="el-GR" altLang="el-GR" sz="2200" dirty="0" smtClean="0">
                <a:sym typeface="Wingdings" pitchFamily="2" charset="2"/>
              </a:rPr>
              <a:t> αντιστοιχεί </a:t>
            </a:r>
            <a:r>
              <a:rPr lang="el-GR" altLang="el-GR" sz="2200" b="1" dirty="0" smtClean="0">
                <a:sym typeface="Wingdings" pitchFamily="2" charset="2"/>
              </a:rPr>
              <a:t>υποσύνολο τροχιακών </a:t>
            </a:r>
            <a:r>
              <a:rPr lang="el-GR" altLang="el-GR" sz="2200" dirty="0" smtClean="0">
                <a:sym typeface="Wingdings" pitchFamily="2" charset="2"/>
              </a:rPr>
              <a:t>με 2</a:t>
            </a:r>
            <a:r>
              <a:rPr lang="en-US" altLang="el-GR" sz="2200" dirty="0" smtClean="0">
                <a:sym typeface="Wingdings" pitchFamily="2" charset="2"/>
              </a:rPr>
              <a:t>l</a:t>
            </a:r>
            <a:r>
              <a:rPr lang="el-GR" altLang="el-GR" sz="2200" dirty="0" smtClean="0">
                <a:sym typeface="Wingdings" pitchFamily="2" charset="2"/>
              </a:rPr>
              <a:t>+1 τροχιακά</a:t>
            </a:r>
            <a:r>
              <a:rPr lang="el-GR" altLang="el-GR" sz="2200" dirty="0">
                <a:sym typeface="Wingdings" pitchFamily="2" charset="2"/>
              </a:rPr>
              <a:t>.</a:t>
            </a:r>
            <a:endParaRPr lang="el-GR" altLang="el-GR" sz="2200" dirty="0" smtClean="0">
              <a:sym typeface="Wingdings" pitchFamily="2" charset="2"/>
            </a:endParaRPr>
          </a:p>
        </p:txBody>
      </p:sp>
      <p:sp>
        <p:nvSpPr>
          <p:cNvPr id="21508" name="Line 4"/>
          <p:cNvSpPr>
            <a:spLocks noChangeShapeType="1"/>
          </p:cNvSpPr>
          <p:nvPr/>
        </p:nvSpPr>
        <p:spPr bwMode="auto">
          <a:xfrm>
            <a:off x="5940152" y="3808136"/>
            <a:ext cx="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pic>
        <p:nvPicPr>
          <p:cNvPr id="21509" name="Picture 6" descr="http://chemwiki.ucdavis.edu/@api/deki/files/4826/=Single_electron_orbit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527552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3" name="Ορθογώνιο 2"/>
          <p:cNvSpPr/>
          <p:nvPr/>
        </p:nvSpPr>
        <p:spPr>
          <a:xfrm>
            <a:off x="5796136" y="4437112"/>
            <a:ext cx="2326940" cy="1637371"/>
          </a:xfrm>
          <a:prstGeom prst="rect">
            <a:avLst/>
          </a:prstGeom>
          <a:ln>
            <a:solidFill>
              <a:schemeClr val="tx1"/>
            </a:solidFill>
          </a:ln>
        </p:spPr>
        <p:txBody>
          <a:bodyPr wrap="square">
            <a:spAutoFit/>
          </a:bodyPr>
          <a:lstStyle/>
          <a:p>
            <a:pPr lvl="0" defTabSz="214313" fontAlgn="auto">
              <a:lnSpc>
                <a:spcPct val="80000"/>
              </a:lnSpc>
              <a:spcBef>
                <a:spcPts val="1200"/>
              </a:spcBef>
              <a:spcAft>
                <a:spcPts val="0"/>
              </a:spcAft>
            </a:pPr>
            <a:r>
              <a:rPr lang="en-US" altLang="el-GR" sz="2200" dirty="0">
                <a:solidFill>
                  <a:prstClr val="black"/>
                </a:solidFill>
                <a:latin typeface="Calibri"/>
              </a:rPr>
              <a:t>s (sharp)</a:t>
            </a:r>
          </a:p>
          <a:p>
            <a:pPr lvl="0" defTabSz="214313" fontAlgn="auto">
              <a:lnSpc>
                <a:spcPct val="80000"/>
              </a:lnSpc>
              <a:spcBef>
                <a:spcPts val="1200"/>
              </a:spcBef>
              <a:spcAft>
                <a:spcPts val="0"/>
              </a:spcAft>
            </a:pPr>
            <a:r>
              <a:rPr lang="en-US" altLang="el-GR" sz="2200" dirty="0">
                <a:solidFill>
                  <a:prstClr val="black"/>
                </a:solidFill>
                <a:latin typeface="Calibri"/>
              </a:rPr>
              <a:t>p (principal)</a:t>
            </a:r>
          </a:p>
          <a:p>
            <a:pPr lvl="0" defTabSz="214313" fontAlgn="auto">
              <a:lnSpc>
                <a:spcPct val="80000"/>
              </a:lnSpc>
              <a:spcBef>
                <a:spcPts val="1200"/>
              </a:spcBef>
              <a:spcAft>
                <a:spcPts val="0"/>
              </a:spcAft>
            </a:pPr>
            <a:r>
              <a:rPr lang="en-US" altLang="el-GR" sz="2200" dirty="0">
                <a:solidFill>
                  <a:prstClr val="black"/>
                </a:solidFill>
                <a:latin typeface="Calibri"/>
              </a:rPr>
              <a:t>d (diffuse)</a:t>
            </a:r>
          </a:p>
          <a:p>
            <a:pPr lvl="0" defTabSz="214313" fontAlgn="auto">
              <a:lnSpc>
                <a:spcPct val="80000"/>
              </a:lnSpc>
              <a:spcBef>
                <a:spcPts val="1200"/>
              </a:spcBef>
              <a:spcAft>
                <a:spcPts val="0"/>
              </a:spcAft>
            </a:pPr>
            <a:r>
              <a:rPr lang="en-US" altLang="el-GR" sz="2200" dirty="0">
                <a:solidFill>
                  <a:prstClr val="black"/>
                </a:solidFill>
                <a:latin typeface="Calibri"/>
              </a:rPr>
              <a:t>f (Fundamental)</a:t>
            </a:r>
            <a:endParaRPr lang="el-GR" altLang="el-GR" sz="2200" dirty="0">
              <a:solidFill>
                <a:prstClr val="black"/>
              </a:solidFill>
              <a:latin typeface="Calibri"/>
            </a:endParaRPr>
          </a:p>
        </p:txBody>
      </p:sp>
      <p:sp>
        <p:nvSpPr>
          <p:cNvPr id="4" name="Αριστερή αγκύλη 3"/>
          <p:cNvSpPr/>
          <p:nvPr/>
        </p:nvSpPr>
        <p:spPr>
          <a:xfrm rot="16200000">
            <a:off x="5476795" y="2399284"/>
            <a:ext cx="144017" cy="2673686"/>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Tree>
    <p:extLst>
      <p:ext uri="{BB962C8B-B14F-4D97-AF65-F5344CB8AC3E}">
        <p14:creationId xmlns:p14="http://schemas.microsoft.com/office/powerpoint/2010/main" val="896596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l-GR" dirty="0"/>
              <a:t>Κβαντικοί αριθμοί </a:t>
            </a:r>
            <a:r>
              <a:rPr lang="el-GR" sz="3000" b="0" dirty="0" smtClean="0"/>
              <a:t>3/5</a:t>
            </a:r>
            <a:endParaRPr lang="el-GR" dirty="0" smtClean="0"/>
          </a:p>
        </p:txBody>
      </p:sp>
      <p:sp>
        <p:nvSpPr>
          <p:cNvPr id="22531" name="Rectangle 3"/>
          <p:cNvSpPr>
            <a:spLocks noGrp="1" noChangeArrowheads="1"/>
          </p:cNvSpPr>
          <p:nvPr>
            <p:ph idx="1"/>
          </p:nvPr>
        </p:nvSpPr>
        <p:spPr/>
        <p:txBody>
          <a:bodyPr>
            <a:normAutofit/>
          </a:bodyPr>
          <a:lstStyle/>
          <a:p>
            <a:pPr defTabSz="214313"/>
            <a:r>
              <a:rPr lang="el-GR" altLang="el-GR" b="1" dirty="0" smtClean="0"/>
              <a:t>Τρίτος ή μαγνητικός κβαντικός αριθμός (</a:t>
            </a:r>
            <a:r>
              <a:rPr lang="en-US" altLang="el-GR" b="1" dirty="0" smtClean="0"/>
              <a:t>m</a:t>
            </a:r>
            <a:r>
              <a:rPr lang="en-US" altLang="el-GR" b="1" baseline="-25000" dirty="0" smtClean="0"/>
              <a:t>l</a:t>
            </a:r>
            <a:r>
              <a:rPr lang="en-US" altLang="el-GR" b="1" dirty="0" smtClean="0"/>
              <a:t>)</a:t>
            </a:r>
            <a:endParaRPr lang="el-GR" altLang="el-GR" b="1" dirty="0" smtClean="0"/>
          </a:p>
          <a:p>
            <a:pPr lvl="1" defTabSz="214313"/>
            <a:r>
              <a:rPr lang="el-GR" altLang="el-GR" dirty="0" smtClean="0">
                <a:sym typeface="Wingdings" pitchFamily="2" charset="2"/>
              </a:rPr>
              <a:t>Τιμές από </a:t>
            </a:r>
            <a:r>
              <a:rPr lang="en-US" altLang="el-GR" dirty="0" smtClean="0">
                <a:sym typeface="Wingdings" pitchFamily="2" charset="2"/>
              </a:rPr>
              <a:t>– l,…,0,…+ l (2l+1)</a:t>
            </a:r>
            <a:r>
              <a:rPr lang="el-GR" altLang="el-GR" dirty="0" smtClean="0">
                <a:sym typeface="Wingdings" pitchFamily="2" charset="2"/>
              </a:rPr>
              <a:t>.</a:t>
            </a:r>
            <a:endParaRPr lang="en-US" altLang="el-GR" dirty="0" smtClean="0">
              <a:sym typeface="Symbol" pitchFamily="18" charset="2"/>
            </a:endParaRPr>
          </a:p>
          <a:p>
            <a:pPr lvl="1" defTabSz="214313"/>
            <a:r>
              <a:rPr lang="el-GR" altLang="el-GR" dirty="0" smtClean="0">
                <a:sym typeface="Symbol" pitchFamily="18" charset="2"/>
              </a:rPr>
              <a:t>Καθορίζει τον προσανατολισμό του ηλεκτρονιακού νέφους σε σχέση με τους άξονες </a:t>
            </a:r>
            <a:r>
              <a:rPr lang="en-US" altLang="el-GR" dirty="0" smtClean="0">
                <a:sym typeface="Symbol" pitchFamily="18" charset="2"/>
              </a:rPr>
              <a:t>x,y,z</a:t>
            </a:r>
            <a:r>
              <a:rPr lang="el-GR" altLang="el-GR" dirty="0" smtClean="0">
                <a:sym typeface="Symbol" pitchFamily="18" charset="2"/>
              </a:rPr>
              <a:t>.</a:t>
            </a:r>
            <a:endParaRPr lang="el-GR" altLang="el-GR" dirty="0" smtClean="0">
              <a:sym typeface="Wingdings" pitchFamily="2" charset="2"/>
            </a:endParaRPr>
          </a:p>
          <a:p>
            <a:pPr lvl="1" defTabSz="214313"/>
            <a:r>
              <a:rPr lang="el-GR" altLang="el-GR" dirty="0" smtClean="0">
                <a:sym typeface="Wingdings" pitchFamily="2" charset="2"/>
              </a:rPr>
              <a:t>Σε κάθε τιμή </a:t>
            </a:r>
            <a:r>
              <a:rPr lang="en-US" altLang="el-GR" dirty="0" smtClean="0">
                <a:sym typeface="Wingdings" pitchFamily="2" charset="2"/>
              </a:rPr>
              <a:t>m</a:t>
            </a:r>
            <a:r>
              <a:rPr lang="en-US" altLang="el-GR" baseline="-25000" dirty="0" smtClean="0">
                <a:sym typeface="Wingdings" pitchFamily="2" charset="2"/>
              </a:rPr>
              <a:t>l</a:t>
            </a:r>
            <a:r>
              <a:rPr lang="el-GR" altLang="el-GR" dirty="0" smtClean="0">
                <a:sym typeface="Wingdings" pitchFamily="2" charset="2"/>
              </a:rPr>
              <a:t> αντιστοιχεί ένα τροχιακό.</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04843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l-GR" dirty="0"/>
              <a:t>Κβαντικοί αριθμοί </a:t>
            </a:r>
            <a:r>
              <a:rPr lang="el-GR" sz="3000" b="0" dirty="0" smtClean="0"/>
              <a:t>4/5</a:t>
            </a:r>
            <a:endParaRPr lang="el-GR" dirty="0" smtClean="0"/>
          </a:p>
        </p:txBody>
      </p:sp>
      <p:sp>
        <p:nvSpPr>
          <p:cNvPr id="23555" name="Rectangle 3"/>
          <p:cNvSpPr>
            <a:spLocks noGrp="1" noChangeArrowheads="1"/>
          </p:cNvSpPr>
          <p:nvPr>
            <p:ph idx="1"/>
          </p:nvPr>
        </p:nvSpPr>
        <p:spPr/>
        <p:txBody>
          <a:bodyPr>
            <a:normAutofit/>
          </a:bodyPr>
          <a:lstStyle/>
          <a:p>
            <a:pPr defTabSz="214313"/>
            <a:r>
              <a:rPr lang="el-GR" altLang="el-GR" b="1" dirty="0" smtClean="0"/>
              <a:t>Τέταρτος μαγνητικός κβαντικός αριθμός του </a:t>
            </a:r>
            <a:r>
              <a:rPr lang="en-US" altLang="el-GR" b="1" dirty="0" smtClean="0"/>
              <a:t>spin </a:t>
            </a:r>
            <a:r>
              <a:rPr lang="el-GR" altLang="el-GR" b="1" dirty="0" smtClean="0"/>
              <a:t>(</a:t>
            </a:r>
            <a:r>
              <a:rPr lang="en-US" altLang="el-GR" b="1" dirty="0" smtClean="0"/>
              <a:t>m</a:t>
            </a:r>
            <a:r>
              <a:rPr lang="en-US" altLang="el-GR" b="1" baseline="-25000" dirty="0" smtClean="0"/>
              <a:t>s</a:t>
            </a:r>
            <a:r>
              <a:rPr lang="en-US" altLang="el-GR" b="1" dirty="0" smtClean="0"/>
              <a:t>)</a:t>
            </a:r>
            <a:endParaRPr lang="el-GR" altLang="el-GR" b="1" dirty="0" smtClean="0"/>
          </a:p>
          <a:p>
            <a:pPr lvl="1" defTabSz="214313"/>
            <a:r>
              <a:rPr lang="el-GR" altLang="el-GR" dirty="0" smtClean="0">
                <a:sym typeface="Wingdings" pitchFamily="2" charset="2"/>
              </a:rPr>
              <a:t>Τιμές </a:t>
            </a:r>
            <a:r>
              <a:rPr lang="en-US" altLang="el-GR" dirty="0" smtClean="0">
                <a:sym typeface="Wingdings" pitchFamily="2" charset="2"/>
              </a:rPr>
              <a:t>+1/2 </a:t>
            </a:r>
            <a:r>
              <a:rPr lang="el-GR" altLang="el-GR" dirty="0" smtClean="0">
                <a:sym typeface="Wingdings" pitchFamily="2" charset="2"/>
              </a:rPr>
              <a:t>και -1/2.</a:t>
            </a:r>
            <a:endParaRPr lang="en-US" altLang="el-GR" dirty="0" smtClean="0">
              <a:sym typeface="Symbol" pitchFamily="18" charset="2"/>
            </a:endParaRPr>
          </a:p>
          <a:p>
            <a:pPr lvl="1" defTabSz="214313"/>
            <a:r>
              <a:rPr lang="el-GR" altLang="el-GR" dirty="0" smtClean="0">
                <a:sym typeface="Symbol" pitchFamily="18" charset="2"/>
              </a:rPr>
              <a:t>Καθορίζει την περιστροφή του </a:t>
            </a:r>
            <a:r>
              <a:rPr lang="en-US" altLang="el-GR" dirty="0" smtClean="0">
                <a:sym typeface="Symbol" pitchFamily="18" charset="2"/>
              </a:rPr>
              <a:t>e</a:t>
            </a:r>
            <a:r>
              <a:rPr lang="el-GR" altLang="el-GR" dirty="0" smtClean="0">
                <a:sym typeface="Symbol" pitchFamily="18" charset="2"/>
              </a:rPr>
              <a:t> γύρω από τον άξονά του.</a:t>
            </a:r>
            <a:endParaRPr lang="el-GR" altLang="el-GR" dirty="0" smtClean="0">
              <a:sym typeface="Wingdings" pitchFamily="2" charset="2"/>
            </a:endParaRPr>
          </a:p>
          <a:p>
            <a:pPr lvl="1" defTabSz="214313"/>
            <a:r>
              <a:rPr lang="el-GR" altLang="el-GR" dirty="0" smtClean="0">
                <a:sym typeface="Wingdings" pitchFamily="2" charset="2"/>
              </a:rPr>
              <a:t>Δε συμμετέχει στη διαμόρφωση της τιμής της ενέργειας του </a:t>
            </a:r>
            <a:r>
              <a:rPr lang="en-US" altLang="el-GR" dirty="0" smtClean="0">
                <a:sym typeface="Wingdings" pitchFamily="2" charset="2"/>
              </a:rPr>
              <a:t>e</a:t>
            </a:r>
            <a:r>
              <a:rPr lang="el-GR" altLang="el-GR" dirty="0" smtClean="0">
                <a:sym typeface="Wingdings" pitchFamily="2" charset="2"/>
              </a:rPr>
              <a:t> ούτε στον καθορισμό του τροχιακού.</a:t>
            </a:r>
            <a:r>
              <a:rPr lang="el-GR" altLang="el-GR" dirty="0" smtClean="0"/>
              <a:t>		</a:t>
            </a:r>
            <a:r>
              <a:rPr lang="en-US" altLang="el-GR" dirty="0" smtClean="0"/>
              <a:t>		</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342603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48"/>
          <p:cNvGraphicFramePr>
            <a:graphicFrameLocks/>
          </p:cNvGraphicFramePr>
          <p:nvPr>
            <p:extLst>
              <p:ext uri="{D42A27DB-BD31-4B8C-83A1-F6EECF244321}">
                <p14:modId xmlns:p14="http://schemas.microsoft.com/office/powerpoint/2010/main" val="1435266189"/>
              </p:ext>
            </p:extLst>
          </p:nvPr>
        </p:nvGraphicFramePr>
        <p:xfrm>
          <a:off x="618097" y="1127247"/>
          <a:ext cx="7907807" cy="5326089"/>
        </p:xfrm>
        <a:graphic>
          <a:graphicData uri="http://schemas.openxmlformats.org/drawingml/2006/table">
            <a:tbl>
              <a:tblPr/>
              <a:tblGrid>
                <a:gridCol w="355922"/>
                <a:gridCol w="1129860"/>
                <a:gridCol w="351159"/>
                <a:gridCol w="1501334"/>
                <a:gridCol w="2004747"/>
                <a:gridCol w="931516"/>
                <a:gridCol w="1633269"/>
              </a:tblGrid>
              <a:tr h="6681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n</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στοιβάδα</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1</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υποστοιβάδα</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a:t>
                      </a:r>
                      <a:r>
                        <a:rPr kumimoji="0" lang="en-US" sz="1800" b="0" i="0" u="none" strike="noStrike" cap="none" normalizeH="0" baseline="-30000" dirty="0" smtClean="0">
                          <a:ln>
                            <a:noFill/>
                          </a:ln>
                          <a:solidFill>
                            <a:schemeClr val="tx1"/>
                          </a:solidFill>
                          <a:effectLst/>
                          <a:latin typeface="+mn-lt"/>
                          <a:cs typeface="Times New Roman" pitchFamily="18" charset="0"/>
                        </a:rPr>
                        <a:t>l</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a:t>
                      </a:r>
                      <a:r>
                        <a:rPr kumimoji="0" lang="en-US" sz="1800" b="0" i="0" u="none" strike="noStrike" cap="none" normalizeH="0" baseline="-30000" dirty="0" smtClean="0">
                          <a:ln>
                            <a:noFill/>
                          </a:ln>
                          <a:solidFill>
                            <a:schemeClr val="tx1"/>
                          </a:solidFill>
                          <a:effectLst/>
                          <a:latin typeface="+mn-lt"/>
                          <a:cs typeface="Times New Roman" pitchFamily="18" charset="0"/>
                        </a:rPr>
                        <a:t>s</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Αριθμός</a:t>
                      </a:r>
                      <a:r>
                        <a:rPr kumimoji="0" lang="en-US" sz="1800" b="0" i="0" u="none" strike="noStrike" cap="none" normalizeH="0" baseline="0" dirty="0" smtClean="0">
                          <a:ln>
                            <a:noFill/>
                          </a:ln>
                          <a:solidFill>
                            <a:schemeClr val="tx1"/>
                          </a:solidFill>
                          <a:effectLst/>
                          <a:latin typeface="+mn-lt"/>
                          <a:cs typeface="Times New Roman" pitchFamily="18" charset="0"/>
                        </a:rPr>
                        <a:t> </a:t>
                      </a:r>
                      <a:r>
                        <a:rPr kumimoji="0" lang="el-GR" sz="1800" b="0" i="0" u="none" strike="noStrike" cap="none" normalizeH="0" baseline="0" dirty="0" smtClean="0">
                          <a:ln>
                            <a:noFill/>
                          </a:ln>
                          <a:solidFill>
                            <a:schemeClr val="tx1"/>
                          </a:solidFill>
                          <a:effectLst/>
                          <a:latin typeface="+mn-lt"/>
                          <a:cs typeface="Times New Roman" pitchFamily="18" charset="0"/>
                        </a:rPr>
                        <a:t>ηλεκτρονίων</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60000"/>
                        <a:lumOff val="40000"/>
                      </a:schemeClr>
                    </a:solidFill>
                  </a:tcPr>
                </a:tc>
              </a:tr>
              <a:tr h="4008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1</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Κ</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cs typeface="Times New Roman" pitchFamily="18" charset="0"/>
                        </a:rPr>
                        <a:t>0</a:t>
                      </a: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s</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681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L</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s</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p</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-1,0,1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6</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7000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3</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M</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s</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p</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d</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-1,0,1</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-2,-1,0,1,2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6</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10</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008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4</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N</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s</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01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p</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-1,0,1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6</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01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d</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-2,-1,0,1,2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10</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01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3</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f</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-3,-2,-1,0,1,2,3</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14</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6681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l-GR" sz="18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4013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n</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0→ n-1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-(n-1),…,0,…,(n-1)</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±1/2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Times New Roman" pitchFamily="18" charset="0"/>
                        </a:rPr>
                        <a:t>2n</a:t>
                      </a:r>
                      <a:r>
                        <a:rPr kumimoji="0" lang="en-US" sz="1800" b="0" i="0" u="none" strike="noStrike" cap="none" normalizeH="0" baseline="30000" dirty="0" smtClean="0">
                          <a:ln>
                            <a:noFill/>
                          </a:ln>
                          <a:solidFill>
                            <a:schemeClr val="tx1"/>
                          </a:solidFill>
                          <a:effectLst/>
                          <a:latin typeface="+mn-lt"/>
                          <a:cs typeface="Times New Roman" pitchFamily="18" charset="0"/>
                        </a:rPr>
                        <a:t>2</a:t>
                      </a:r>
                      <a:endParaRPr kumimoji="0" lang="en-US" sz="1800" b="0" i="0" u="none" strike="noStrike" cap="none" normalizeH="0" baseline="0" dirty="0" smtClean="0">
                        <a:ln>
                          <a:noFill/>
                        </a:ln>
                        <a:solidFill>
                          <a:schemeClr val="tx1"/>
                        </a:solidFill>
                        <a:effectLst/>
                        <a:latin typeface="+mn-lt"/>
                      </a:endParaRPr>
                    </a:p>
                  </a:txBody>
                  <a:tcPr marL="91442" marR="914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Rectangle 2"/>
          <p:cNvSpPr>
            <a:spLocks noGrp="1" noChangeArrowheads="1"/>
          </p:cNvSpPr>
          <p:nvPr>
            <p:ph type="title"/>
          </p:nvPr>
        </p:nvSpPr>
        <p:spPr/>
        <p:txBody>
          <a:bodyPr/>
          <a:lstStyle/>
          <a:p>
            <a:pPr>
              <a:defRPr/>
            </a:pPr>
            <a:r>
              <a:rPr lang="el-GR" dirty="0"/>
              <a:t>Κβαντικοί αριθμοί </a:t>
            </a:r>
            <a:r>
              <a:rPr lang="el-GR" sz="3000" b="0" dirty="0" smtClean="0"/>
              <a:t>5/5</a:t>
            </a: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997966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16632"/>
            <a:ext cx="9144000" cy="908720"/>
          </a:xfrm>
        </p:spPr>
        <p:txBody>
          <a:bodyPr>
            <a:noAutofit/>
          </a:bodyPr>
          <a:lstStyle/>
          <a:p>
            <a:pPr eaLnBrk="1" fontAlgn="auto" hangingPunct="1">
              <a:spcAft>
                <a:spcPts val="0"/>
              </a:spcAft>
              <a:defRPr/>
            </a:pPr>
            <a:r>
              <a:rPr lang="el-GR" dirty="0" smtClean="0"/>
              <a:t>Αρχές δόμησης πολυηλεκτρονικών ατόμων</a:t>
            </a:r>
          </a:p>
        </p:txBody>
      </p:sp>
      <p:sp>
        <p:nvSpPr>
          <p:cNvPr id="25603" name="Rectangle 6"/>
          <p:cNvSpPr>
            <a:spLocks noGrp="1" noChangeArrowheads="1"/>
          </p:cNvSpPr>
          <p:nvPr>
            <p:ph idx="1"/>
          </p:nvPr>
        </p:nvSpPr>
        <p:spPr/>
        <p:txBody>
          <a:bodyPr/>
          <a:lstStyle/>
          <a:p>
            <a:pPr eaLnBrk="1" hangingPunct="1">
              <a:spcBef>
                <a:spcPts val="3000"/>
              </a:spcBef>
            </a:pPr>
            <a:r>
              <a:rPr lang="en-US" altLang="el-GR" dirty="0" smtClean="0"/>
              <a:t>H </a:t>
            </a:r>
            <a:r>
              <a:rPr lang="el-GR" altLang="el-GR" dirty="0" smtClean="0"/>
              <a:t>απαγορευτική αρχή του </a:t>
            </a:r>
            <a:r>
              <a:rPr lang="en-US" altLang="el-GR" dirty="0" smtClean="0"/>
              <a:t>Pauli</a:t>
            </a:r>
            <a:r>
              <a:rPr lang="el-GR" altLang="el-GR" dirty="0" smtClean="0"/>
              <a:t>.</a:t>
            </a:r>
            <a:endParaRPr lang="en-US" altLang="el-GR" dirty="0" smtClean="0"/>
          </a:p>
          <a:p>
            <a:pPr eaLnBrk="1" hangingPunct="1">
              <a:spcBef>
                <a:spcPts val="3000"/>
              </a:spcBef>
            </a:pPr>
            <a:r>
              <a:rPr lang="el-GR" altLang="el-GR" dirty="0" smtClean="0"/>
              <a:t>Η αρχή της ελάχιστης ενέργειας.</a:t>
            </a:r>
          </a:p>
          <a:p>
            <a:pPr eaLnBrk="1" hangingPunct="1">
              <a:spcBef>
                <a:spcPts val="3000"/>
              </a:spcBef>
            </a:pPr>
            <a:r>
              <a:rPr lang="el-GR" altLang="el-GR" dirty="0" smtClean="0"/>
              <a:t>Ο κανόνας του </a:t>
            </a:r>
            <a:r>
              <a:rPr lang="en-US" altLang="el-GR" dirty="0" smtClean="0"/>
              <a:t>Hund</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12432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16632"/>
            <a:ext cx="9144000" cy="1080120"/>
          </a:xfrm>
        </p:spPr>
        <p:txBody>
          <a:bodyPr>
            <a:normAutofit fontScale="90000"/>
          </a:bodyPr>
          <a:lstStyle/>
          <a:p>
            <a:pPr eaLnBrk="1" fontAlgn="auto" hangingPunct="1">
              <a:spcAft>
                <a:spcPts val="0"/>
              </a:spcAft>
              <a:defRPr/>
            </a:pPr>
            <a:r>
              <a:rPr lang="el-GR" sz="4000" dirty="0" smtClean="0"/>
              <a:t>Αρχές δόμησης πολυηλεκτρονικών ατόμων</a:t>
            </a:r>
            <a:r>
              <a:rPr lang="en-US" sz="3600" dirty="0" smtClean="0"/>
              <a:t/>
            </a:r>
            <a:br>
              <a:rPr lang="en-US" sz="3600" dirty="0" smtClean="0"/>
            </a:br>
            <a:r>
              <a:rPr lang="en-US" sz="3300" b="0" dirty="0" smtClean="0"/>
              <a:t>H </a:t>
            </a:r>
            <a:r>
              <a:rPr lang="el-GR" sz="3300" b="0" dirty="0" smtClean="0"/>
              <a:t>απαγορευτική αρχή του </a:t>
            </a:r>
            <a:r>
              <a:rPr lang="en-US" sz="3300" b="0" dirty="0" smtClean="0"/>
              <a:t>Pauli</a:t>
            </a:r>
            <a:endParaRPr lang="el-GR" sz="3300" b="0" dirty="0" smtClean="0"/>
          </a:p>
        </p:txBody>
      </p:sp>
      <p:sp>
        <p:nvSpPr>
          <p:cNvPr id="26627" name="Rectangle 7"/>
          <p:cNvSpPr>
            <a:spLocks noChangeArrowheads="1"/>
          </p:cNvSpPr>
          <p:nvPr/>
        </p:nvSpPr>
        <p:spPr bwMode="auto">
          <a:xfrm>
            <a:off x="1136650" y="1772816"/>
            <a:ext cx="6870700" cy="3960440"/>
          </a:xfrm>
          <a:prstGeom prst="rect">
            <a:avLst/>
          </a:prstGeom>
          <a:noFill/>
          <a:ln w="19050">
            <a:solidFill>
              <a:srgbClr val="004A8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lnSpc>
                <a:spcPct val="110000"/>
              </a:lnSpc>
              <a:spcBef>
                <a:spcPct val="0"/>
              </a:spcBef>
              <a:buClrTx/>
              <a:buSzTx/>
              <a:buFontTx/>
              <a:buNone/>
            </a:pPr>
            <a:r>
              <a:rPr lang="el-GR" altLang="el-GR" b="1" dirty="0">
                <a:latin typeface="+mn-lt"/>
              </a:rPr>
              <a:t>«Είναι αδύνατο να υπάρχουν στο ίδιο άτομο δύο </a:t>
            </a:r>
            <a:r>
              <a:rPr lang="en-US" altLang="el-GR" b="1" dirty="0">
                <a:latin typeface="+mn-lt"/>
              </a:rPr>
              <a:t>e</a:t>
            </a:r>
            <a:r>
              <a:rPr lang="el-GR" altLang="el-GR" b="1" dirty="0">
                <a:latin typeface="+mn-lt"/>
              </a:rPr>
              <a:t> με την ίδια ενεργειακή κατάσταση (ίδια τετράδα κβαντικών αριθμών)»</a:t>
            </a:r>
            <a:r>
              <a:rPr lang="el-GR" altLang="el-GR" sz="2400" dirty="0">
                <a:latin typeface="+mn-lt"/>
              </a:rPr>
              <a:t/>
            </a:r>
            <a:br>
              <a:rPr lang="el-GR" altLang="el-GR" sz="2400" dirty="0">
                <a:latin typeface="+mn-lt"/>
              </a:rPr>
            </a:br>
            <a:r>
              <a:rPr lang="en-US" altLang="el-GR" sz="3600" dirty="0">
                <a:latin typeface="+mn-lt"/>
                <a:sym typeface="Wingdings" pitchFamily="2" charset="2"/>
              </a:rPr>
              <a:t></a:t>
            </a:r>
            <a:r>
              <a:rPr lang="el-GR" altLang="el-GR" sz="2400" dirty="0">
                <a:latin typeface="+mn-lt"/>
                <a:sym typeface="Wingdings" pitchFamily="2" charset="2"/>
              </a:rPr>
              <a:t/>
            </a:r>
            <a:br>
              <a:rPr lang="el-GR" altLang="el-GR" sz="2400" dirty="0">
                <a:latin typeface="+mn-lt"/>
                <a:sym typeface="Wingdings" pitchFamily="2" charset="2"/>
              </a:rPr>
            </a:br>
            <a:r>
              <a:rPr lang="el-GR" altLang="el-GR" sz="2400" dirty="0">
                <a:latin typeface="+mn-lt"/>
                <a:sym typeface="Wingdings" pitchFamily="2" charset="2"/>
              </a:rPr>
              <a:t>Υπολογισμός μέγιστου αριθμού ηλεκτρονίων σε κάθε τροχιακό, υποστοιβάδα και στοιβάδα.</a:t>
            </a:r>
            <a:endParaRPr lang="en-US" altLang="el-GR" sz="2400" dirty="0">
              <a:latin typeface="+mn-lt"/>
              <a:sym typeface="Wingdings" pitchFamily="2" charset="2"/>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098627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16632"/>
            <a:ext cx="9144000" cy="1080120"/>
          </a:xfrm>
        </p:spPr>
        <p:txBody>
          <a:bodyPr>
            <a:normAutofit fontScale="90000"/>
          </a:bodyPr>
          <a:lstStyle/>
          <a:p>
            <a:pPr eaLnBrk="1" fontAlgn="auto" hangingPunct="1">
              <a:spcAft>
                <a:spcPts val="0"/>
              </a:spcAft>
              <a:defRPr/>
            </a:pPr>
            <a:r>
              <a:rPr lang="el-GR" sz="4000" dirty="0" smtClean="0"/>
              <a:t>Αρχές δόμησης πολυηλεκτρονικών ατόμων</a:t>
            </a:r>
            <a:r>
              <a:rPr lang="en-US" sz="3600" dirty="0" smtClean="0"/>
              <a:t/>
            </a:r>
            <a:br>
              <a:rPr lang="en-US" sz="3600" dirty="0" smtClean="0"/>
            </a:br>
            <a:r>
              <a:rPr lang="el-GR" sz="3300" b="0" dirty="0" smtClean="0"/>
              <a:t>Η αρχή της ελάχιστης ενέργειας 1/4</a:t>
            </a:r>
          </a:p>
        </p:txBody>
      </p:sp>
      <p:sp>
        <p:nvSpPr>
          <p:cNvPr id="27651" name="Rectangle 3"/>
          <p:cNvSpPr>
            <a:spLocks noChangeArrowheads="1"/>
          </p:cNvSpPr>
          <p:nvPr/>
        </p:nvSpPr>
        <p:spPr bwMode="auto">
          <a:xfrm>
            <a:off x="0" y="1412776"/>
            <a:ext cx="9144000" cy="46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spcBef>
                <a:spcPct val="0"/>
              </a:spcBef>
              <a:buClrTx/>
              <a:buSzTx/>
              <a:buFontTx/>
              <a:buNone/>
            </a:pPr>
            <a:r>
              <a:rPr lang="el-GR" altLang="el-GR" sz="2200" b="1" dirty="0">
                <a:latin typeface="+mn-lt"/>
              </a:rPr>
              <a:t>«Κατά την ηλεκτρονιακή διαμόρφωση ενός πολυηλεκτρονιακού ατόμου, τα ηλεκτρόνια καταλαμβάνουν τροχιακά με τη μικρότερη ενέργεια, ώστε να αποκτήσουν τη μέγιστη σταθερότητα στη θεμελιώδη κατάσταση»</a:t>
            </a:r>
            <a:r>
              <a:rPr lang="el-GR" altLang="el-GR" sz="2200" dirty="0">
                <a:latin typeface="+mn-lt"/>
              </a:rPr>
              <a:t/>
            </a:r>
            <a:br>
              <a:rPr lang="el-GR" altLang="el-GR" sz="2200" dirty="0">
                <a:latin typeface="+mn-lt"/>
              </a:rPr>
            </a:br>
            <a:r>
              <a:rPr lang="el-GR" altLang="el-GR" sz="2200" dirty="0">
                <a:latin typeface="+mn-lt"/>
              </a:rPr>
              <a:t/>
            </a:r>
            <a:br>
              <a:rPr lang="el-GR" altLang="el-GR" sz="2200" dirty="0">
                <a:latin typeface="+mn-lt"/>
              </a:rPr>
            </a:br>
            <a:r>
              <a:rPr lang="el-GR" altLang="el-GR" sz="2200" b="1" dirty="0">
                <a:latin typeface="+mn-lt"/>
              </a:rPr>
              <a:t>Κανόνας </a:t>
            </a:r>
            <a:r>
              <a:rPr lang="en-US" altLang="el-GR" sz="2200" b="1" dirty="0">
                <a:latin typeface="+mn-lt"/>
              </a:rPr>
              <a:t>1</a:t>
            </a:r>
            <a:r>
              <a:rPr lang="el-GR" altLang="el-GR" sz="2200" b="1" baseline="30000" dirty="0">
                <a:latin typeface="+mn-lt"/>
              </a:rPr>
              <a:t>ος</a:t>
            </a:r>
            <a:r>
              <a:rPr lang="el-GR" altLang="el-GR" sz="2200" dirty="0">
                <a:latin typeface="+mn-lt"/>
              </a:rPr>
              <a:t/>
            </a:r>
            <a:br>
              <a:rPr lang="el-GR" altLang="el-GR" sz="2200" dirty="0">
                <a:latin typeface="+mn-lt"/>
              </a:rPr>
            </a:br>
            <a:r>
              <a:rPr lang="el-GR" altLang="el-GR" sz="2200" dirty="0">
                <a:latin typeface="+mn-lt"/>
              </a:rPr>
              <a:t>Ανάμεσα σε δύο υποστοιβάδες, τη χαμηλότερη ενέργεια έχει εκείνη η οποία έχει το μικρότερο άθροισμα των δύο πρώτων κβαντικών αριθμών </a:t>
            </a:r>
            <a:r>
              <a:rPr lang="en-US" altLang="el-GR" sz="2200" dirty="0">
                <a:latin typeface="+mn-lt"/>
              </a:rPr>
              <a:t>n+l.</a:t>
            </a:r>
            <a:r>
              <a:rPr lang="el-GR" altLang="el-GR" sz="2200" dirty="0">
                <a:latin typeface="+mn-lt"/>
              </a:rPr>
              <a:t/>
            </a:r>
            <a:br>
              <a:rPr lang="el-GR" altLang="el-GR" sz="2200" dirty="0">
                <a:latin typeface="+mn-lt"/>
              </a:rPr>
            </a:br>
            <a:r>
              <a:rPr lang="el-GR" altLang="el-GR" sz="2200" dirty="0">
                <a:latin typeface="+mn-lt"/>
              </a:rPr>
              <a:t/>
            </a:r>
            <a:br>
              <a:rPr lang="el-GR" altLang="el-GR" sz="2200" dirty="0">
                <a:latin typeface="+mn-lt"/>
              </a:rPr>
            </a:br>
            <a:r>
              <a:rPr lang="el-GR" altLang="el-GR" sz="2200" dirty="0">
                <a:latin typeface="+mn-lt"/>
              </a:rPr>
              <a:t> </a:t>
            </a:r>
            <a:r>
              <a:rPr lang="el-GR" altLang="el-GR" sz="2200" b="1" dirty="0">
                <a:latin typeface="+mn-lt"/>
              </a:rPr>
              <a:t>Κανόνας 2</a:t>
            </a:r>
            <a:r>
              <a:rPr lang="el-GR" altLang="el-GR" sz="2200" b="1" baseline="30000" dirty="0">
                <a:latin typeface="+mn-lt"/>
              </a:rPr>
              <a:t>ος</a:t>
            </a:r>
            <a:r>
              <a:rPr lang="el-GR" altLang="el-GR" sz="2200" dirty="0">
                <a:latin typeface="+mn-lt"/>
              </a:rPr>
              <a:t/>
            </a:r>
            <a:br>
              <a:rPr lang="el-GR" altLang="el-GR" sz="2200" dirty="0">
                <a:latin typeface="+mn-lt"/>
              </a:rPr>
            </a:br>
            <a:r>
              <a:rPr lang="el-GR" altLang="el-GR" sz="2200" dirty="0">
                <a:latin typeface="+mn-lt"/>
              </a:rPr>
              <a:t>Ανάμεσα σε δύο υποστοιβάδες, με ίδιο άθροισμα, τη χαμηλότερη ενέργεια έχει εκείνη η οποία έχει το μικρότερο </a:t>
            </a:r>
            <a:r>
              <a:rPr lang="en-US" altLang="el-GR" sz="2200" dirty="0">
                <a:latin typeface="+mn-lt"/>
              </a:rPr>
              <a:t>n.</a:t>
            </a:r>
          </a:p>
        </p:txBody>
      </p:sp>
      <p:sp>
        <p:nvSpPr>
          <p:cNvPr id="27652" name="Rectangle 3"/>
          <p:cNvSpPr>
            <a:spLocks noChangeArrowheads="1"/>
          </p:cNvSpPr>
          <p:nvPr/>
        </p:nvSpPr>
        <p:spPr bwMode="auto">
          <a:xfrm>
            <a:off x="1871700" y="5229200"/>
            <a:ext cx="5400600" cy="14398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0"/>
              </a:spcBef>
              <a:buClrTx/>
              <a:buSzTx/>
              <a:buFontTx/>
              <a:buNone/>
            </a:pPr>
            <a:r>
              <a:rPr lang="el-GR" altLang="el-GR" sz="2000" b="1" dirty="0" smtClean="0">
                <a:latin typeface="+mn-lt"/>
              </a:rPr>
              <a:t>Ερώτηση</a:t>
            </a:r>
            <a:r>
              <a:rPr lang="el-GR" altLang="el-GR" sz="2000" b="1" dirty="0">
                <a:latin typeface="+mn-lt"/>
              </a:rPr>
              <a:t>:</a:t>
            </a:r>
          </a:p>
          <a:p>
            <a:pPr eaLnBrk="1" hangingPunct="1">
              <a:spcBef>
                <a:spcPct val="0"/>
              </a:spcBef>
              <a:buClrTx/>
              <a:buSzTx/>
              <a:buFontTx/>
              <a:buNone/>
            </a:pPr>
            <a:r>
              <a:rPr lang="el-GR" altLang="el-GR" sz="2000" dirty="0">
                <a:latin typeface="+mn-lt"/>
              </a:rPr>
              <a:t>Να συγκριθούν οι ενέργειες των υποστοιβάδων:</a:t>
            </a:r>
          </a:p>
          <a:p>
            <a:pPr eaLnBrk="1" hangingPunct="1">
              <a:spcBef>
                <a:spcPct val="0"/>
              </a:spcBef>
              <a:buClrTx/>
              <a:buSzTx/>
              <a:buFontTx/>
              <a:buNone/>
            </a:pPr>
            <a:r>
              <a:rPr lang="el-GR" altLang="el-GR" sz="2000" dirty="0">
                <a:latin typeface="+mn-lt"/>
              </a:rPr>
              <a:t>α) </a:t>
            </a:r>
            <a:r>
              <a:rPr lang="en-US" altLang="el-GR" sz="2000" dirty="0">
                <a:latin typeface="+mn-lt"/>
              </a:rPr>
              <a:t>3d </a:t>
            </a:r>
            <a:r>
              <a:rPr lang="el-GR" altLang="el-GR" sz="2000" dirty="0">
                <a:latin typeface="+mn-lt"/>
              </a:rPr>
              <a:t>και </a:t>
            </a:r>
            <a:r>
              <a:rPr lang="en-US" altLang="el-GR" sz="2000" dirty="0">
                <a:latin typeface="+mn-lt"/>
              </a:rPr>
              <a:t>4s</a:t>
            </a:r>
          </a:p>
          <a:p>
            <a:pPr eaLnBrk="1" hangingPunct="1">
              <a:spcBef>
                <a:spcPct val="0"/>
              </a:spcBef>
              <a:buClrTx/>
              <a:buSzTx/>
              <a:buFontTx/>
              <a:buNone/>
            </a:pPr>
            <a:r>
              <a:rPr lang="el-GR" altLang="el-GR" sz="2000" dirty="0">
                <a:latin typeface="+mn-lt"/>
              </a:rPr>
              <a:t>β) </a:t>
            </a:r>
            <a:r>
              <a:rPr lang="en-US" altLang="el-GR" sz="2000" dirty="0">
                <a:latin typeface="+mn-lt"/>
              </a:rPr>
              <a:t>3d </a:t>
            </a:r>
            <a:r>
              <a:rPr lang="el-GR" altLang="el-GR" sz="2000" dirty="0">
                <a:latin typeface="+mn-lt"/>
              </a:rPr>
              <a:t>και </a:t>
            </a:r>
            <a:r>
              <a:rPr lang="en-US" altLang="el-GR" sz="2000" dirty="0">
                <a:latin typeface="+mn-lt"/>
              </a:rPr>
              <a:t>4p</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387762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1258888" y="1844675"/>
            <a:ext cx="7200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spcBef>
                <a:spcPct val="0"/>
              </a:spcBef>
              <a:buClrTx/>
              <a:buSzTx/>
              <a:buFontTx/>
              <a:buNone/>
            </a:pPr>
            <a:endParaRPr lang="en-US" altLang="el-GR" sz="1800" dirty="0">
              <a:latin typeface="Comic Sans MS" pitchFamily="66" charset="0"/>
            </a:endParaRPr>
          </a:p>
        </p:txBody>
      </p:sp>
      <p:pic>
        <p:nvPicPr>
          <p:cNvPr id="30724" name="Picture 5" descr="File:Klechkowski rule 2.svg">
            <a:hlinkClick r:id="rId2"/>
          </p:cNvPr>
          <p:cNvPicPr>
            <a:picLocks noChangeAspect="1" noChangeArrowheads="1"/>
          </p:cNvPicPr>
          <p:nvPr/>
        </p:nvPicPr>
        <p:blipFill>
          <a:blip r:embed="rId3"/>
          <a:srcRect/>
          <a:stretch>
            <a:fillRect/>
          </a:stretch>
        </p:blipFill>
        <p:spPr bwMode="auto">
          <a:xfrm>
            <a:off x="575328" y="1700808"/>
            <a:ext cx="7993345" cy="380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
        <p:nvSpPr>
          <p:cNvPr id="8" name="Rectangle 2"/>
          <p:cNvSpPr>
            <a:spLocks noGrp="1" noChangeArrowheads="1"/>
          </p:cNvSpPr>
          <p:nvPr>
            <p:ph type="title"/>
          </p:nvPr>
        </p:nvSpPr>
        <p:spPr>
          <a:xfrm>
            <a:off x="0" y="116632"/>
            <a:ext cx="9144000" cy="1080120"/>
          </a:xfrm>
        </p:spPr>
        <p:txBody>
          <a:bodyPr>
            <a:normAutofit fontScale="90000"/>
          </a:bodyPr>
          <a:lstStyle/>
          <a:p>
            <a:pPr eaLnBrk="1" fontAlgn="auto" hangingPunct="1">
              <a:spcAft>
                <a:spcPts val="0"/>
              </a:spcAft>
              <a:defRPr/>
            </a:pPr>
            <a:r>
              <a:rPr lang="el-GR" sz="4000" dirty="0" smtClean="0"/>
              <a:t>Αρχές δόμησης πολυηλεκτρονικών ατόμων</a:t>
            </a:r>
            <a:r>
              <a:rPr lang="en-US" sz="3600" dirty="0" smtClean="0"/>
              <a:t/>
            </a:r>
            <a:br>
              <a:rPr lang="en-US" sz="3600" dirty="0" smtClean="0"/>
            </a:br>
            <a:r>
              <a:rPr lang="el-GR" sz="3300" b="0" dirty="0" smtClean="0"/>
              <a:t>Η αρχή της ελάχιστης ενέργειας 2/4</a:t>
            </a:r>
          </a:p>
        </p:txBody>
      </p:sp>
    </p:spTree>
    <p:extLst>
      <p:ext uri="{BB962C8B-B14F-4D97-AF65-F5344CB8AC3E}">
        <p14:creationId xmlns:p14="http://schemas.microsoft.com/office/powerpoint/2010/main" val="245832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96906-004-FB4A8411"/>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tretch>
            <a:fillRect/>
          </a:stretch>
        </p:blipFill>
        <p:spPr bwMode="auto">
          <a:xfrm>
            <a:off x="1387799" y="1988840"/>
            <a:ext cx="6368403" cy="4591176"/>
          </a:xfrm>
        </p:spPr>
      </p:pic>
      <p:sp>
        <p:nvSpPr>
          <p:cNvPr id="29700" name="Rectangle 4"/>
          <p:cNvSpPr>
            <a:spLocks noChangeArrowheads="1"/>
          </p:cNvSpPr>
          <p:nvPr/>
        </p:nvSpPr>
        <p:spPr bwMode="auto">
          <a:xfrm>
            <a:off x="468313" y="1844675"/>
            <a:ext cx="7596187"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0"/>
              </a:spcBef>
              <a:buClrTx/>
              <a:buSzTx/>
              <a:buFontTx/>
              <a:buNone/>
            </a:pPr>
            <a:endParaRPr lang="el-GR" altLang="el-GR" sz="1000" dirty="0">
              <a:latin typeface="Comic Sans MS" pitchFamily="66"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
        <p:nvSpPr>
          <p:cNvPr id="8" name="Rectangle 2"/>
          <p:cNvSpPr txBox="1">
            <a:spLocks noChangeArrowheads="1"/>
          </p:cNvSpPr>
          <p:nvPr/>
        </p:nvSpPr>
        <p:spPr>
          <a:xfrm>
            <a:off x="0" y="116632"/>
            <a:ext cx="9144000" cy="108012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600" b="1" kern="1200">
                <a:solidFill>
                  <a:srgbClr val="004A82"/>
                </a:solidFill>
                <a:latin typeface="+mj-lt"/>
                <a:ea typeface="+mj-ea"/>
                <a:cs typeface="+mj-cs"/>
              </a:defRPr>
            </a:lvl1pPr>
          </a:lstStyle>
          <a:p>
            <a:pPr fontAlgn="auto">
              <a:spcAft>
                <a:spcPts val="0"/>
              </a:spcAft>
              <a:defRPr/>
            </a:pPr>
            <a:r>
              <a:rPr lang="el-GR" sz="4000" dirty="0" smtClean="0"/>
              <a:t>Αρχές δόμησης πολυηλεκτρονικών ατόμων</a:t>
            </a:r>
            <a:r>
              <a:rPr lang="en-US" dirty="0" smtClean="0"/>
              <a:t/>
            </a:r>
            <a:br>
              <a:rPr lang="en-US" dirty="0" smtClean="0"/>
            </a:br>
            <a:r>
              <a:rPr lang="el-GR" sz="3300" b="0" dirty="0" smtClean="0"/>
              <a:t>Η αρχή της ελάχιστης ενέργειας 3/4</a:t>
            </a:r>
          </a:p>
        </p:txBody>
      </p:sp>
    </p:spTree>
    <p:extLst>
      <p:ext uri="{BB962C8B-B14F-4D97-AF65-F5344CB8AC3E}">
        <p14:creationId xmlns:p14="http://schemas.microsoft.com/office/powerpoint/2010/main" val="30265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Ο πυρήνας</a:t>
            </a:r>
          </a:p>
        </p:txBody>
      </p:sp>
      <p:sp>
        <p:nvSpPr>
          <p:cNvPr id="5123" name="Rectangle 3"/>
          <p:cNvSpPr>
            <a:spLocks noGrp="1" noChangeArrowheads="1"/>
          </p:cNvSpPr>
          <p:nvPr>
            <p:ph idx="1"/>
          </p:nvPr>
        </p:nvSpPr>
        <p:spPr>
          <a:xfrm>
            <a:off x="457200" y="1196752"/>
            <a:ext cx="3779422" cy="5256584"/>
          </a:xfrm>
        </p:spPr>
        <p:txBody>
          <a:bodyPr/>
          <a:lstStyle/>
          <a:p>
            <a:pPr eaLnBrk="1" hangingPunct="1"/>
            <a:r>
              <a:rPr lang="el-GR" altLang="el-GR" dirty="0" smtClean="0"/>
              <a:t>Ο πυρήνας βρίσκεται στο κέντρο του ατόμου και περιέχει πρωτόνια και νετρόνια. Τα πρωτόνια και τα νετρόνια καλούνται </a:t>
            </a:r>
            <a:r>
              <a:rPr lang="el-GR" altLang="el-GR" b="1" dirty="0" smtClean="0"/>
              <a:t>νουκλεόνια</a:t>
            </a:r>
            <a:r>
              <a:rPr lang="el-GR" altLang="el-GR" b="1" i="1" dirty="0" smtClean="0"/>
              <a:t>.</a:t>
            </a:r>
            <a:endParaRPr lang="el-GR" altLang="el-GR" dirty="0" smtClean="0"/>
          </a:p>
          <a:p>
            <a:pPr eaLnBrk="1" hangingPunct="1"/>
            <a:r>
              <a:rPr lang="el-GR" altLang="el-GR" dirty="0" smtClean="0"/>
              <a:t>Σχεδόν όλη η μάζα του ατόμου είναι συγκεντρωμένη στον πυρήνα.</a:t>
            </a:r>
          </a:p>
        </p:txBody>
      </p:sp>
      <p:pic>
        <p:nvPicPr>
          <p:cNvPr id="30724" name="Picture 4" descr="File:Atom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622" y="1268760"/>
            <a:ext cx="4831060" cy="48310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Rectangle 7"/>
          <p:cNvSpPr/>
          <p:nvPr/>
        </p:nvSpPr>
        <p:spPr>
          <a:xfrm>
            <a:off x="4922249" y="6135687"/>
            <a:ext cx="345980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Atom </a:t>
            </a:r>
            <a:r>
              <a:rPr lang="en-US" sz="1200" dirty="0" smtClean="0">
                <a:latin typeface="+mn-lt"/>
                <a:hlinkClick r:id="rId3"/>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ile Upload Bot (Magnus Manske)"/>
              </a:rPr>
              <a:t>File Upload Bot (Magnus Manske</a:t>
            </a:r>
            <a:r>
              <a:rPr lang="en-US" sz="1200" dirty="0" smtClean="0">
                <a:latin typeface="+mn-lt"/>
                <a:hlinkClick r:id="rId4" tooltip="User:File Upload Bot (Magnus Manske)"/>
              </a:rPr>
              <a:t>)</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513708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rmAutofit/>
          </a:bodyPr>
          <a:lstStyle/>
          <a:p>
            <a:r>
              <a:rPr lang="el-GR" altLang="el-GR" dirty="0" smtClean="0"/>
              <a:t>Εξαιρέσεις </a:t>
            </a:r>
            <a:r>
              <a:rPr lang="el-GR" altLang="el-GR" dirty="0"/>
              <a:t>στην κατανομή των ηλεκτρονίων ενός ατόμου</a:t>
            </a:r>
          </a:p>
          <a:p>
            <a:pPr marL="361950" indent="0">
              <a:buNone/>
            </a:pPr>
            <a:r>
              <a:rPr lang="en-US" altLang="el-GR" dirty="0" smtClean="0"/>
              <a:t>Cr </a:t>
            </a:r>
            <a:r>
              <a:rPr lang="en-US" altLang="el-GR" dirty="0"/>
              <a:t>(A.A.=24) </a:t>
            </a:r>
            <a:r>
              <a:rPr lang="el-GR" altLang="el-GR" dirty="0"/>
              <a:t>και </a:t>
            </a:r>
            <a:r>
              <a:rPr lang="en-US" altLang="el-GR" dirty="0"/>
              <a:t>Cu (A.A.=29</a:t>
            </a:r>
            <a:r>
              <a:rPr lang="en-US" altLang="el-GR" dirty="0" smtClean="0"/>
              <a:t>)</a:t>
            </a:r>
            <a:r>
              <a:rPr lang="el-GR" altLang="el-GR" dirty="0" smtClean="0"/>
              <a:t>.</a:t>
            </a:r>
          </a:p>
          <a:p>
            <a:pPr fontAlgn="base">
              <a:spcAft>
                <a:spcPct val="0"/>
              </a:spcAft>
            </a:pPr>
            <a:r>
              <a:rPr lang="el-GR" altLang="el-GR" dirty="0" smtClean="0">
                <a:solidFill>
                  <a:prstClr val="black"/>
                </a:solidFill>
              </a:rPr>
              <a:t>Κατανομή </a:t>
            </a:r>
            <a:r>
              <a:rPr lang="el-GR" altLang="el-GR" dirty="0">
                <a:solidFill>
                  <a:prstClr val="black"/>
                </a:solidFill>
              </a:rPr>
              <a:t>των ηλεκτρονίων ενός ιόντος</a:t>
            </a:r>
          </a:p>
          <a:p>
            <a:pPr lvl="1" fontAlgn="base">
              <a:spcAft>
                <a:spcPct val="0"/>
              </a:spcAft>
            </a:pPr>
            <a:r>
              <a:rPr lang="el-GR" altLang="el-GR" dirty="0" smtClean="0">
                <a:solidFill>
                  <a:prstClr val="black"/>
                </a:solidFill>
              </a:rPr>
              <a:t>Κατανομή </a:t>
            </a:r>
            <a:r>
              <a:rPr lang="el-GR" altLang="el-GR" dirty="0">
                <a:solidFill>
                  <a:prstClr val="black"/>
                </a:solidFill>
              </a:rPr>
              <a:t>των ηλεκτρονίων στο </a:t>
            </a:r>
            <a:r>
              <a:rPr lang="el-GR" altLang="el-GR" dirty="0" smtClean="0">
                <a:solidFill>
                  <a:prstClr val="black"/>
                </a:solidFill>
              </a:rPr>
              <a:t>άτομο.</a:t>
            </a:r>
            <a:endParaRPr lang="el-GR" altLang="el-GR" dirty="0">
              <a:solidFill>
                <a:prstClr val="black"/>
              </a:solidFill>
            </a:endParaRPr>
          </a:p>
          <a:p>
            <a:pPr lvl="1" fontAlgn="base">
              <a:spcAft>
                <a:spcPct val="0"/>
              </a:spcAft>
            </a:pPr>
            <a:r>
              <a:rPr lang="el-GR" altLang="el-GR" dirty="0" smtClean="0">
                <a:solidFill>
                  <a:prstClr val="black"/>
                </a:solidFill>
                <a:sym typeface="Wingdings" pitchFamily="2" charset="2"/>
              </a:rPr>
              <a:t>Για </a:t>
            </a:r>
            <a:r>
              <a:rPr lang="el-GR" altLang="el-GR" dirty="0">
                <a:solidFill>
                  <a:prstClr val="black"/>
                </a:solidFill>
                <a:sym typeface="Wingdings" pitchFamily="2" charset="2"/>
              </a:rPr>
              <a:t>κατιόν, αφαιρούμε τόσα ηλεκτρόνια όσα και το φορτίο </a:t>
            </a:r>
            <a:r>
              <a:rPr lang="el-GR" altLang="el-GR" dirty="0" smtClean="0">
                <a:solidFill>
                  <a:prstClr val="black"/>
                </a:solidFill>
                <a:sym typeface="Wingdings" pitchFamily="2" charset="2"/>
              </a:rPr>
              <a:t>του </a:t>
            </a:r>
            <a:r>
              <a:rPr lang="el-GR" altLang="el-GR" dirty="0">
                <a:solidFill>
                  <a:prstClr val="black"/>
                </a:solidFill>
                <a:sym typeface="Wingdings" pitchFamily="2" charset="2"/>
              </a:rPr>
              <a:t>από τη μεγαλύτερη ενεργειακά </a:t>
            </a:r>
            <a:r>
              <a:rPr lang="el-GR" altLang="el-GR" dirty="0" smtClean="0">
                <a:solidFill>
                  <a:prstClr val="black"/>
                </a:solidFill>
                <a:sym typeface="Wingdings" pitchFamily="2" charset="2"/>
              </a:rPr>
              <a:t>υποστοιβάδα.</a:t>
            </a:r>
            <a:endParaRPr lang="el-GR" altLang="el-GR" dirty="0">
              <a:solidFill>
                <a:prstClr val="black"/>
              </a:solidFill>
              <a:sym typeface="Wingdings" pitchFamily="2" charset="2"/>
            </a:endParaRPr>
          </a:p>
          <a:p>
            <a:pPr lvl="1" fontAlgn="base">
              <a:spcAft>
                <a:spcPct val="0"/>
              </a:spcAft>
            </a:pPr>
            <a:r>
              <a:rPr lang="el-GR" altLang="el-GR" dirty="0" smtClean="0">
                <a:solidFill>
                  <a:prstClr val="black"/>
                </a:solidFill>
                <a:sym typeface="Wingdings" pitchFamily="2" charset="2"/>
              </a:rPr>
              <a:t>Για </a:t>
            </a:r>
            <a:r>
              <a:rPr lang="el-GR" altLang="el-GR" dirty="0">
                <a:solidFill>
                  <a:prstClr val="black"/>
                </a:solidFill>
                <a:sym typeface="Wingdings" pitchFamily="2" charset="2"/>
              </a:rPr>
              <a:t>ανιόν, προσθέτουμε τόσα ηλεκτρόνια όσα και το </a:t>
            </a:r>
            <a:r>
              <a:rPr lang="el-GR" altLang="el-GR" dirty="0" smtClean="0">
                <a:solidFill>
                  <a:prstClr val="black"/>
                </a:solidFill>
                <a:sym typeface="Wingdings" pitchFamily="2" charset="2"/>
              </a:rPr>
              <a:t>φορτίο </a:t>
            </a:r>
            <a:r>
              <a:rPr lang="el-GR" altLang="el-GR" dirty="0">
                <a:solidFill>
                  <a:prstClr val="black"/>
                </a:solidFill>
                <a:sym typeface="Wingdings" pitchFamily="2" charset="2"/>
              </a:rPr>
              <a:t>του σύμφωνα με τα προηγούμενα </a:t>
            </a:r>
            <a:r>
              <a:rPr lang="el-GR" altLang="el-GR" dirty="0" smtClean="0">
                <a:solidFill>
                  <a:prstClr val="black"/>
                </a:solidFill>
                <a:sym typeface="Wingdings" pitchFamily="2" charset="2"/>
              </a:rPr>
              <a:t>διαγράμματα.</a:t>
            </a:r>
            <a:endParaRPr lang="el-GR" alt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9" name="Rectangle 2"/>
          <p:cNvSpPr>
            <a:spLocks noGrp="1" noChangeArrowheads="1"/>
          </p:cNvSpPr>
          <p:nvPr>
            <p:ph type="title"/>
          </p:nvPr>
        </p:nvSpPr>
        <p:spPr>
          <a:xfrm>
            <a:off x="0" y="116632"/>
            <a:ext cx="9144000" cy="1080120"/>
          </a:xfrm>
        </p:spPr>
        <p:txBody>
          <a:bodyPr>
            <a:normAutofit fontScale="90000"/>
          </a:bodyPr>
          <a:lstStyle/>
          <a:p>
            <a:pPr eaLnBrk="1" fontAlgn="auto" hangingPunct="1">
              <a:spcAft>
                <a:spcPts val="0"/>
              </a:spcAft>
              <a:defRPr/>
            </a:pPr>
            <a:r>
              <a:rPr lang="el-GR" sz="4000" dirty="0" smtClean="0"/>
              <a:t>Αρχές δόμησης πολυηλεκτρονικών ατόμων</a:t>
            </a:r>
            <a:r>
              <a:rPr lang="en-US" sz="3600" dirty="0" smtClean="0"/>
              <a:t/>
            </a:r>
            <a:br>
              <a:rPr lang="en-US" sz="3600" dirty="0" smtClean="0"/>
            </a:br>
            <a:r>
              <a:rPr lang="el-GR" sz="3300" b="0" dirty="0" smtClean="0"/>
              <a:t>Η αρχή της ελάχιστης ενέργειας 4/4</a:t>
            </a:r>
          </a:p>
        </p:txBody>
      </p:sp>
    </p:spTree>
    <p:extLst>
      <p:ext uri="{BB962C8B-B14F-4D97-AF65-F5344CB8AC3E}">
        <p14:creationId xmlns:p14="http://schemas.microsoft.com/office/powerpoint/2010/main" val="2833374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116632"/>
            <a:ext cx="9144000" cy="1080120"/>
          </a:xfrm>
        </p:spPr>
        <p:txBody>
          <a:bodyPr>
            <a:noAutofit/>
          </a:bodyPr>
          <a:lstStyle/>
          <a:p>
            <a:pPr eaLnBrk="1" fontAlgn="auto" hangingPunct="1">
              <a:spcAft>
                <a:spcPts val="0"/>
              </a:spcAft>
              <a:defRPr/>
            </a:pPr>
            <a:r>
              <a:rPr lang="el-GR" dirty="0" smtClean="0"/>
              <a:t>Αρχές δόμησης πολυηλεκτρονικών ατόμων</a:t>
            </a:r>
            <a:r>
              <a:rPr lang="en-US" dirty="0" smtClean="0"/>
              <a:t/>
            </a:r>
            <a:br>
              <a:rPr lang="en-US" dirty="0" smtClean="0"/>
            </a:br>
            <a:r>
              <a:rPr lang="el-GR" sz="3000" b="0" dirty="0" smtClean="0"/>
              <a:t>Ο κανόνας του </a:t>
            </a:r>
            <a:r>
              <a:rPr lang="en-US" sz="3000" b="0" dirty="0" smtClean="0"/>
              <a:t>Hund</a:t>
            </a:r>
            <a:endParaRPr lang="el-GR" sz="3000" b="0" dirty="0" smtClean="0"/>
          </a:p>
        </p:txBody>
      </p:sp>
      <p:sp>
        <p:nvSpPr>
          <p:cNvPr id="31748" name="Rectangle 3"/>
          <p:cNvSpPr>
            <a:spLocks noChangeArrowheads="1"/>
          </p:cNvSpPr>
          <p:nvPr/>
        </p:nvSpPr>
        <p:spPr bwMode="auto">
          <a:xfrm>
            <a:off x="1116013" y="1700808"/>
            <a:ext cx="72009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F9F9F9"/>
              </a:buClr>
              <a:buSzPct val="65000"/>
              <a:buFont typeface="Wingdings 2" pitchFamily="18" charset="2"/>
              <a:buChar char=""/>
              <a:tabLst>
                <a:tab pos="539750" algn="l"/>
                <a:tab pos="809625" algn="l"/>
              </a:tabLst>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tabLst>
                <a:tab pos="539750" algn="l"/>
                <a:tab pos="809625" algn="l"/>
              </a:tabLst>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tabLst>
                <a:tab pos="539750" algn="l"/>
                <a:tab pos="809625" algn="l"/>
              </a:tabLst>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tabLst>
                <a:tab pos="539750" algn="l"/>
                <a:tab pos="809625" algn="l"/>
              </a:tabLst>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tabLst>
                <a:tab pos="539750" algn="l"/>
                <a:tab pos="809625"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tabLst>
                <a:tab pos="539750" algn="l"/>
                <a:tab pos="809625"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tabLst>
                <a:tab pos="539750" algn="l"/>
                <a:tab pos="809625"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tabLst>
                <a:tab pos="539750" algn="l"/>
                <a:tab pos="809625"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tabLst>
                <a:tab pos="539750" algn="l"/>
                <a:tab pos="809625" algn="l"/>
              </a:tabLst>
              <a:defRPr sz="2000">
                <a:solidFill>
                  <a:schemeClr val="tx1"/>
                </a:solidFill>
                <a:latin typeface="Times New Roman" pitchFamily="18" charset="0"/>
              </a:defRPr>
            </a:lvl9pPr>
          </a:lstStyle>
          <a:p>
            <a:pPr algn="ctr" eaLnBrk="1" hangingPunct="1">
              <a:lnSpc>
                <a:spcPct val="110000"/>
              </a:lnSpc>
              <a:spcBef>
                <a:spcPts val="1200"/>
              </a:spcBef>
              <a:buClrTx/>
              <a:buSzTx/>
              <a:buFontTx/>
              <a:buNone/>
            </a:pPr>
            <a:r>
              <a:rPr lang="el-GR" altLang="el-GR" sz="2600" b="1" dirty="0">
                <a:latin typeface="+mn-lt"/>
              </a:rPr>
              <a:t>«Όταν τα ηλεκτρόνια καταλαμβάνουν τροχιακά της ίδιας ενέργειας (ίδια υποστοιβάδα), έχουν κατά προτίμηση παράλληλα </a:t>
            </a:r>
            <a:r>
              <a:rPr lang="en-US" altLang="el-GR" sz="2600" b="1" dirty="0">
                <a:latin typeface="+mn-lt"/>
              </a:rPr>
              <a:t>spin</a:t>
            </a:r>
            <a:r>
              <a:rPr lang="el-GR" altLang="el-GR" sz="2600" b="1" dirty="0">
                <a:latin typeface="+mn-lt"/>
              </a:rPr>
              <a:t>, ώστε τα ηλεκτρόνια να αποκτήσουν το μεγαλύτερο άθροισμα του κβαντικού αριθμού του </a:t>
            </a:r>
            <a:r>
              <a:rPr lang="en-US" altLang="el-GR" sz="2600" b="1" dirty="0">
                <a:latin typeface="+mn-lt"/>
              </a:rPr>
              <a:t>spin, m</a:t>
            </a:r>
            <a:r>
              <a:rPr lang="en-US" altLang="el-GR" sz="2600" b="1" baseline="-25000" dirty="0">
                <a:latin typeface="+mn-lt"/>
              </a:rPr>
              <a:t>s</a:t>
            </a:r>
            <a:r>
              <a:rPr lang="el-GR" altLang="el-GR" sz="2600" b="1" dirty="0" smtClean="0">
                <a:latin typeface="+mn-lt"/>
              </a:rPr>
              <a:t>»</a:t>
            </a:r>
            <a:r>
              <a:rPr lang="en-US" altLang="el-GR" sz="2600" b="1" dirty="0">
                <a:latin typeface="+mn-lt"/>
              </a:rPr>
              <a:t/>
            </a:r>
            <a:br>
              <a:rPr lang="en-US" altLang="el-GR" sz="2600" b="1" dirty="0">
                <a:latin typeface="+mn-lt"/>
              </a:rPr>
            </a:br>
            <a:r>
              <a:rPr lang="el-GR" altLang="el-GR" sz="2600" b="1" dirty="0">
                <a:latin typeface="+mn-lt"/>
              </a:rPr>
              <a:t>π.χ </a:t>
            </a:r>
            <a:r>
              <a:rPr lang="el-GR" altLang="el-GR" sz="2600" b="1" dirty="0" smtClean="0">
                <a:latin typeface="+mn-lt"/>
              </a:rPr>
              <a:t>			</a:t>
            </a:r>
            <a:r>
              <a:rPr lang="el-GR" altLang="el-GR" sz="2600" b="1" baseline="-25000" dirty="0" smtClean="0">
                <a:latin typeface="+mn-lt"/>
              </a:rPr>
              <a:t>7</a:t>
            </a:r>
            <a:r>
              <a:rPr lang="el-GR" altLang="el-GR" sz="2600" b="1" dirty="0" smtClean="0">
                <a:latin typeface="+mn-lt"/>
              </a:rPr>
              <a:t>Ν</a:t>
            </a:r>
            <a:r>
              <a:rPr lang="el-GR" altLang="el-GR" sz="2600" dirty="0" smtClean="0">
                <a:latin typeface="+mn-lt"/>
              </a:rPr>
              <a:t> 	1</a:t>
            </a:r>
            <a:r>
              <a:rPr lang="en-US" altLang="el-GR" sz="2600" dirty="0" smtClean="0">
                <a:latin typeface="+mn-lt"/>
              </a:rPr>
              <a:t>s</a:t>
            </a:r>
            <a:r>
              <a:rPr lang="en-US" altLang="el-GR" sz="2600" baseline="30000" dirty="0" smtClean="0">
                <a:latin typeface="+mn-lt"/>
              </a:rPr>
              <a:t>2</a:t>
            </a:r>
            <a:r>
              <a:rPr lang="en-US" altLang="el-GR" sz="2600" dirty="0" smtClean="0">
                <a:latin typeface="+mn-lt"/>
              </a:rPr>
              <a:t>2s</a:t>
            </a:r>
            <a:r>
              <a:rPr lang="en-US" altLang="el-GR" sz="2600" baseline="30000" dirty="0" smtClean="0">
                <a:latin typeface="+mn-lt"/>
              </a:rPr>
              <a:t>2</a:t>
            </a:r>
            <a:r>
              <a:rPr lang="en-US" altLang="el-GR" sz="2600" dirty="0" smtClean="0">
                <a:latin typeface="+mn-lt"/>
              </a:rPr>
              <a:t>2p</a:t>
            </a:r>
            <a:r>
              <a:rPr lang="en-US" altLang="el-GR" sz="2600" baseline="30000" dirty="0" smtClean="0">
                <a:latin typeface="+mn-lt"/>
              </a:rPr>
              <a:t>3</a:t>
            </a:r>
            <a:r>
              <a:rPr lang="el-GR" altLang="el-GR" sz="2600" dirty="0" smtClean="0">
                <a:latin typeface="+mn-lt"/>
              </a:rPr>
              <a:t>  </a:t>
            </a:r>
            <a:endParaRPr lang="en-US" altLang="el-GR" sz="2600" dirty="0">
              <a:latin typeface="+mn-lt"/>
            </a:endParaRPr>
          </a:p>
        </p:txBody>
      </p:sp>
      <p:grpSp>
        <p:nvGrpSpPr>
          <p:cNvPr id="31749" name="Group 59"/>
          <p:cNvGrpSpPr>
            <a:grpSpLocks noChangeAspect="1"/>
          </p:cNvGrpSpPr>
          <p:nvPr/>
        </p:nvGrpSpPr>
        <p:grpSpPr bwMode="auto">
          <a:xfrm>
            <a:off x="5066219" y="4962872"/>
            <a:ext cx="2286000" cy="914400"/>
            <a:chOff x="3140" y="3232"/>
            <a:chExt cx="3130" cy="1280"/>
          </a:xfrm>
        </p:grpSpPr>
        <p:sp>
          <p:nvSpPr>
            <p:cNvPr id="31750" name="AutoShape 60"/>
            <p:cNvSpPr>
              <a:spLocks noChangeAspect="1" noChangeArrowheads="1"/>
            </p:cNvSpPr>
            <p:nvPr/>
          </p:nvSpPr>
          <p:spPr bwMode="auto">
            <a:xfrm>
              <a:off x="3140" y="3232"/>
              <a:ext cx="3130"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0"/>
                </a:spcBef>
                <a:buClrTx/>
                <a:buSzTx/>
                <a:buFontTx/>
                <a:buNone/>
              </a:pPr>
              <a:endParaRPr lang="el-GR" altLang="el-GR" sz="1800" dirty="0">
                <a:latin typeface="Comic Sans MS" pitchFamily="66" charset="0"/>
              </a:endParaRPr>
            </a:p>
          </p:txBody>
        </p:sp>
        <p:sp>
          <p:nvSpPr>
            <p:cNvPr id="31751" name="Line 61"/>
            <p:cNvSpPr>
              <a:spLocks noChangeShapeType="1"/>
            </p:cNvSpPr>
            <p:nvPr/>
          </p:nvSpPr>
          <p:spPr bwMode="auto">
            <a:xfrm>
              <a:off x="3140"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2" name="Line 62"/>
            <p:cNvSpPr>
              <a:spLocks noChangeShapeType="1"/>
            </p:cNvSpPr>
            <p:nvPr/>
          </p:nvSpPr>
          <p:spPr bwMode="auto">
            <a:xfrm>
              <a:off x="3766"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3" name="Line 63"/>
            <p:cNvSpPr>
              <a:spLocks noChangeShapeType="1"/>
            </p:cNvSpPr>
            <p:nvPr/>
          </p:nvSpPr>
          <p:spPr bwMode="auto">
            <a:xfrm>
              <a:off x="5018"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4" name="Line 64"/>
            <p:cNvSpPr>
              <a:spLocks noChangeShapeType="1"/>
            </p:cNvSpPr>
            <p:nvPr/>
          </p:nvSpPr>
          <p:spPr bwMode="auto">
            <a:xfrm>
              <a:off x="4392"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755" name="Line 65"/>
            <p:cNvSpPr>
              <a:spLocks noChangeShapeType="1"/>
            </p:cNvSpPr>
            <p:nvPr/>
          </p:nvSpPr>
          <p:spPr bwMode="auto">
            <a:xfrm>
              <a:off x="5644"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grpSp>
          <p:nvGrpSpPr>
            <p:cNvPr id="31756" name="Group 66"/>
            <p:cNvGrpSpPr>
              <a:grpSpLocks/>
            </p:cNvGrpSpPr>
            <p:nvPr/>
          </p:nvGrpSpPr>
          <p:grpSpPr bwMode="auto">
            <a:xfrm>
              <a:off x="3922" y="3872"/>
              <a:ext cx="158" cy="480"/>
              <a:chOff x="3296" y="3872"/>
              <a:chExt cx="158" cy="480"/>
            </a:xfrm>
          </p:grpSpPr>
          <p:sp>
            <p:nvSpPr>
              <p:cNvPr id="31768" name="Line 67"/>
              <p:cNvSpPr>
                <a:spLocks noChangeShapeType="1"/>
              </p:cNvSpPr>
              <p:nvPr/>
            </p:nvSpPr>
            <p:spPr bwMode="auto">
              <a:xfrm flipV="1">
                <a:off x="3296"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769" name="Line 68"/>
              <p:cNvSpPr>
                <a:spLocks noChangeShapeType="1"/>
              </p:cNvSpPr>
              <p:nvPr/>
            </p:nvSpPr>
            <p:spPr bwMode="auto">
              <a:xfrm>
                <a:off x="3453"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grpSp>
          <p:nvGrpSpPr>
            <p:cNvPr id="31757" name="Group 69"/>
            <p:cNvGrpSpPr>
              <a:grpSpLocks/>
            </p:cNvGrpSpPr>
            <p:nvPr/>
          </p:nvGrpSpPr>
          <p:grpSpPr bwMode="auto">
            <a:xfrm>
              <a:off x="3296" y="3872"/>
              <a:ext cx="158" cy="480"/>
              <a:chOff x="3296" y="3872"/>
              <a:chExt cx="158" cy="480"/>
            </a:xfrm>
          </p:grpSpPr>
          <p:sp>
            <p:nvSpPr>
              <p:cNvPr id="31766" name="Line 70"/>
              <p:cNvSpPr>
                <a:spLocks noChangeShapeType="1"/>
              </p:cNvSpPr>
              <p:nvPr/>
            </p:nvSpPr>
            <p:spPr bwMode="auto">
              <a:xfrm flipV="1">
                <a:off x="3296"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767" name="Line 71"/>
              <p:cNvSpPr>
                <a:spLocks noChangeShapeType="1"/>
              </p:cNvSpPr>
              <p:nvPr/>
            </p:nvSpPr>
            <p:spPr bwMode="auto">
              <a:xfrm>
                <a:off x="3453"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grpSp>
        <p:sp>
          <p:nvSpPr>
            <p:cNvPr id="31758" name="Line 72"/>
            <p:cNvSpPr>
              <a:spLocks noChangeShapeType="1"/>
            </p:cNvSpPr>
            <p:nvPr/>
          </p:nvSpPr>
          <p:spPr bwMode="auto">
            <a:xfrm flipV="1">
              <a:off x="4548" y="3872"/>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759" name="Line 73"/>
            <p:cNvSpPr>
              <a:spLocks noChangeShapeType="1"/>
            </p:cNvSpPr>
            <p:nvPr/>
          </p:nvSpPr>
          <p:spPr bwMode="auto">
            <a:xfrm flipV="1">
              <a:off x="5174" y="3872"/>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760" name="Line 74"/>
            <p:cNvSpPr>
              <a:spLocks noChangeShapeType="1"/>
            </p:cNvSpPr>
            <p:nvPr/>
          </p:nvSpPr>
          <p:spPr bwMode="auto">
            <a:xfrm flipV="1">
              <a:off x="5800"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31761" name="Text Box 75"/>
            <p:cNvSpPr txBox="1">
              <a:spLocks noChangeArrowheads="1"/>
            </p:cNvSpPr>
            <p:nvPr/>
          </p:nvSpPr>
          <p:spPr bwMode="auto">
            <a:xfrm>
              <a:off x="3140" y="3392"/>
              <a:ext cx="470" cy="320"/>
            </a:xfrm>
            <a:prstGeom prst="rect">
              <a:avLst/>
            </a:prstGeom>
            <a:solidFill>
              <a:srgbClr val="FFFFFF"/>
            </a:solidFill>
            <a:ln w="25400">
              <a:solidFill>
                <a:schemeClr val="accent1"/>
              </a:solidFill>
              <a:miter lim="800000"/>
              <a:headEnd/>
              <a:tailEnd/>
            </a:ln>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0"/>
                </a:spcBef>
                <a:buClrTx/>
                <a:buSzTx/>
                <a:buFontTx/>
                <a:buNone/>
              </a:pPr>
              <a:r>
                <a:rPr lang="en-US" altLang="el-GR" sz="1000" dirty="0">
                  <a:latin typeface="Comic Sans MS" pitchFamily="66" charset="0"/>
                </a:rPr>
                <a:t>1s</a:t>
              </a:r>
              <a:endParaRPr lang="el-GR" altLang="el-GR" sz="1800" dirty="0">
                <a:latin typeface="Comic Sans MS" pitchFamily="66" charset="0"/>
              </a:endParaRPr>
            </a:p>
          </p:txBody>
        </p:sp>
        <p:sp>
          <p:nvSpPr>
            <p:cNvPr id="31762" name="Text Box 76"/>
            <p:cNvSpPr txBox="1">
              <a:spLocks noChangeArrowheads="1"/>
            </p:cNvSpPr>
            <p:nvPr/>
          </p:nvSpPr>
          <p:spPr bwMode="auto">
            <a:xfrm>
              <a:off x="3766" y="3392"/>
              <a:ext cx="470" cy="320"/>
            </a:xfrm>
            <a:prstGeom prst="rect">
              <a:avLst/>
            </a:prstGeom>
            <a:solidFill>
              <a:srgbClr val="FFFFFF"/>
            </a:solidFill>
            <a:ln w="25400">
              <a:solidFill>
                <a:schemeClr val="accent1"/>
              </a:solidFill>
              <a:miter lim="800000"/>
              <a:headEnd/>
              <a:tailEnd/>
            </a:ln>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spcBef>
                  <a:spcPct val="0"/>
                </a:spcBef>
                <a:buClrTx/>
                <a:buSzTx/>
                <a:buFontTx/>
                <a:buNone/>
              </a:pPr>
              <a:r>
                <a:rPr lang="en-US" altLang="el-GR" sz="1000" dirty="0">
                  <a:latin typeface="Comic Sans MS" pitchFamily="66" charset="0"/>
                </a:rPr>
                <a:t>2s</a:t>
              </a:r>
              <a:endParaRPr lang="el-GR" altLang="el-GR" sz="1800" dirty="0">
                <a:latin typeface="Comic Sans MS" pitchFamily="66" charset="0"/>
              </a:endParaRPr>
            </a:p>
          </p:txBody>
        </p:sp>
        <p:sp>
          <p:nvSpPr>
            <p:cNvPr id="4115" name="Text Box 77"/>
            <p:cNvSpPr txBox="1">
              <a:spLocks noChangeArrowheads="1"/>
            </p:cNvSpPr>
            <p:nvPr/>
          </p:nvSpPr>
          <p:spPr bwMode="auto">
            <a:xfrm>
              <a:off x="4236"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a:defRPr/>
              </a:pPr>
              <a:r>
                <a:rPr lang="en-US" sz="1000" dirty="0"/>
                <a:t> 2p</a:t>
              </a:r>
              <a:r>
                <a:rPr lang="en-US" sz="1000" baseline="-25000" dirty="0"/>
                <a:t>x</a:t>
              </a:r>
              <a:endParaRPr lang="el-GR" dirty="0"/>
            </a:p>
          </p:txBody>
        </p:sp>
        <p:sp>
          <p:nvSpPr>
            <p:cNvPr id="4116" name="Text Box 78"/>
            <p:cNvSpPr txBox="1">
              <a:spLocks noChangeArrowheads="1"/>
            </p:cNvSpPr>
            <p:nvPr/>
          </p:nvSpPr>
          <p:spPr bwMode="auto">
            <a:xfrm>
              <a:off x="4862"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a:defRPr/>
              </a:pPr>
              <a:r>
                <a:rPr lang="en-US" sz="1000" dirty="0"/>
                <a:t>  2p</a:t>
              </a:r>
              <a:r>
                <a:rPr lang="en-US" sz="1000" baseline="-25000" dirty="0"/>
                <a:t>y</a:t>
              </a:r>
              <a:endParaRPr lang="el-GR" dirty="0"/>
            </a:p>
          </p:txBody>
        </p:sp>
        <p:sp>
          <p:nvSpPr>
            <p:cNvPr id="4117" name="Text Box 79"/>
            <p:cNvSpPr txBox="1">
              <a:spLocks noChangeArrowheads="1"/>
            </p:cNvSpPr>
            <p:nvPr/>
          </p:nvSpPr>
          <p:spPr bwMode="auto">
            <a:xfrm>
              <a:off x="5488"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a:defRPr/>
              </a:pPr>
              <a:r>
                <a:rPr lang="en-US" sz="1000" dirty="0"/>
                <a:t>  2p</a:t>
              </a:r>
              <a:r>
                <a:rPr lang="en-US" sz="1000" baseline="-25000" dirty="0"/>
                <a:t>z</a:t>
              </a:r>
              <a:endParaRPr lang="el-GR" dirty="0"/>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87639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16632"/>
            <a:ext cx="9144000" cy="1080120"/>
          </a:xfrm>
        </p:spPr>
        <p:txBody>
          <a:bodyPr>
            <a:noAutofit/>
          </a:bodyPr>
          <a:lstStyle/>
          <a:p>
            <a:pPr eaLnBrk="1" fontAlgn="auto" hangingPunct="1">
              <a:spcAft>
                <a:spcPts val="0"/>
              </a:spcAft>
              <a:defRPr/>
            </a:pPr>
            <a:r>
              <a:rPr lang="el-GR" dirty="0" smtClean="0"/>
              <a:t>Αρχές δόμησης πολυηλεκτρονικών ατόμων</a:t>
            </a:r>
            <a:r>
              <a:rPr lang="en-US" dirty="0" smtClean="0"/>
              <a:t/>
            </a:r>
            <a:br>
              <a:rPr lang="en-US" dirty="0" smtClean="0"/>
            </a:br>
            <a:r>
              <a:rPr lang="en-US" sz="3000" b="0" dirty="0" smtClean="0"/>
              <a:t>H </a:t>
            </a:r>
            <a:r>
              <a:rPr lang="el-GR" sz="3000" b="0" dirty="0" smtClean="0"/>
              <a:t>απαγορευτική αρχή του </a:t>
            </a:r>
            <a:r>
              <a:rPr lang="en-US" sz="3000" b="0" dirty="0" smtClean="0"/>
              <a:t>Pauli</a:t>
            </a:r>
            <a:endParaRPr lang="el-GR" sz="3000" b="0" dirty="0" smtClean="0"/>
          </a:p>
        </p:txBody>
      </p:sp>
      <p:sp>
        <p:nvSpPr>
          <p:cNvPr id="32771" name="Rectangle 93"/>
          <p:cNvSpPr>
            <a:spLocks noChangeArrowheads="1"/>
          </p:cNvSpPr>
          <p:nvPr/>
        </p:nvSpPr>
        <p:spPr bwMode="auto">
          <a:xfrm>
            <a:off x="1042988" y="2420938"/>
            <a:ext cx="68707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algn="ctr" eaLnBrk="1" hangingPunct="1">
              <a:spcBef>
                <a:spcPct val="0"/>
              </a:spcBef>
              <a:buClrTx/>
              <a:buSzTx/>
              <a:buFontTx/>
              <a:buNone/>
            </a:pPr>
            <a:endParaRPr lang="en-US" altLang="el-GR" sz="2400" dirty="0">
              <a:latin typeface="Comic Sans MS" pitchFamily="66" charset="0"/>
              <a:sym typeface="Wingdings" pitchFamily="2" charset="2"/>
            </a:endParaRPr>
          </a:p>
        </p:txBody>
      </p:sp>
      <p:pic>
        <p:nvPicPr>
          <p:cNvPr id="32773" name="Picture 98" descr="File:PTable structur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24" y="1628800"/>
            <a:ext cx="7150953" cy="44956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51338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Σπύρος Παπαγεωργίου</a:t>
            </a:r>
            <a:r>
              <a:rPr lang="el-GR" sz="2000" dirty="0"/>
              <a:t>. Σπύρος Παπαγεωργίου. «Ανόργανη και Οργανική Χημεία (Θ). </a:t>
            </a:r>
            <a:r>
              <a:rPr lang="el-GR" sz="2000" dirty="0" smtClean="0"/>
              <a:t>Ενότητα </a:t>
            </a:r>
            <a:r>
              <a:rPr lang="en-US" sz="2000" dirty="0" smtClean="0"/>
              <a:t>1:</a:t>
            </a:r>
            <a:r>
              <a:rPr lang="el-GR" sz="2000" dirty="0" smtClean="0"/>
              <a:t> </a:t>
            </a:r>
            <a:r>
              <a:rPr lang="el-GR" sz="2000" dirty="0"/>
              <a:t>Δομή του ατόμου».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Ατομικός και </a:t>
            </a:r>
            <a:r>
              <a:rPr lang="el-GR" dirty="0"/>
              <a:t>μ</a:t>
            </a:r>
            <a:r>
              <a:rPr lang="el-GR" dirty="0" smtClean="0"/>
              <a:t>αζικός </a:t>
            </a:r>
            <a:r>
              <a:rPr lang="el-GR" dirty="0" smtClean="0"/>
              <a:t>αριθμός</a:t>
            </a:r>
          </a:p>
        </p:txBody>
      </p:sp>
      <p:sp>
        <p:nvSpPr>
          <p:cNvPr id="6147" name="Rectangle 3"/>
          <p:cNvSpPr>
            <a:spLocks noGrp="1" noChangeArrowheads="1"/>
          </p:cNvSpPr>
          <p:nvPr>
            <p:ph idx="1"/>
          </p:nvPr>
        </p:nvSpPr>
        <p:spPr/>
        <p:txBody>
          <a:bodyPr/>
          <a:lstStyle/>
          <a:p>
            <a:pPr eaLnBrk="1" hangingPunct="1"/>
            <a:r>
              <a:rPr lang="el-GR" altLang="el-GR" b="1" dirty="0" smtClean="0"/>
              <a:t>Ατομικός αριθμός =</a:t>
            </a:r>
            <a:r>
              <a:rPr lang="en-US" altLang="el-GR" b="1" dirty="0" smtClean="0"/>
              <a:t> </a:t>
            </a:r>
            <a:r>
              <a:rPr lang="el-GR" altLang="el-GR" dirty="0" smtClean="0"/>
              <a:t>Αριθμός πρωτονίων</a:t>
            </a:r>
          </a:p>
          <a:p>
            <a:pPr marL="355600" indent="0" eaLnBrk="1" hangingPunct="1">
              <a:spcBef>
                <a:spcPts val="300"/>
              </a:spcBef>
              <a:spcAft>
                <a:spcPts val="3600"/>
              </a:spcAft>
              <a:buFontTx/>
              <a:buNone/>
            </a:pPr>
            <a:r>
              <a:rPr lang="el-GR" altLang="el-GR" b="1" i="1" dirty="0" smtClean="0"/>
              <a:t>(proton number)</a:t>
            </a:r>
            <a:endParaRPr lang="en-US" altLang="el-GR" b="1" i="1" dirty="0" smtClean="0"/>
          </a:p>
          <a:p>
            <a:pPr>
              <a:spcBef>
                <a:spcPct val="20000"/>
              </a:spcBef>
              <a:buFontTx/>
              <a:buChar char="•"/>
              <a:defRPr/>
            </a:pPr>
            <a:r>
              <a:rPr lang="el-GR" b="1" dirty="0"/>
              <a:t>Μαζικός αριθμός </a:t>
            </a:r>
            <a:r>
              <a:rPr lang="el-GR" b="1" dirty="0" smtClean="0"/>
              <a:t>=</a:t>
            </a:r>
            <a:r>
              <a:rPr lang="en-US" sz="2800" b="1" dirty="0" smtClean="0"/>
              <a:t> </a:t>
            </a:r>
            <a:r>
              <a:rPr lang="el-GR" dirty="0" smtClean="0"/>
              <a:t>Αριθμός πρωτονίων</a:t>
            </a:r>
            <a:r>
              <a:rPr lang="en-US" dirty="0" smtClean="0"/>
              <a:t> + </a:t>
            </a:r>
            <a:r>
              <a:rPr lang="el-GR" dirty="0"/>
              <a:t>Αριθμός </a:t>
            </a:r>
            <a:r>
              <a:rPr lang="el-GR" dirty="0" smtClean="0"/>
              <a:t>νετρονίων</a:t>
            </a:r>
            <a:endParaRPr lang="el-GR" dirty="0"/>
          </a:p>
          <a:p>
            <a:pPr marL="355600" indent="0">
              <a:spcBef>
                <a:spcPts val="300"/>
              </a:spcBef>
              <a:buNone/>
              <a:defRPr/>
            </a:pPr>
            <a:r>
              <a:rPr lang="el-GR" b="1" i="1" kern="0" dirty="0" smtClean="0"/>
              <a:t>(</a:t>
            </a:r>
            <a:r>
              <a:rPr lang="en-US" b="1" i="1" kern="0" dirty="0"/>
              <a:t>nucleon number</a:t>
            </a:r>
            <a:r>
              <a:rPr lang="en-US" b="1" i="1" kern="0" dirty="0" smtClean="0"/>
              <a:t>)</a:t>
            </a:r>
            <a:endParaRPr lang="el-GR" dirty="0"/>
          </a:p>
        </p:txBody>
      </p:sp>
      <p:pic>
        <p:nvPicPr>
          <p:cNvPr id="28674" name="Picture 2" descr="File:Atomic number dep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29000"/>
            <a:ext cx="5424433" cy="3312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a:xfrm>
            <a:off x="6758880" y="6356350"/>
            <a:ext cx="2133600" cy="365125"/>
          </a:xfrm>
        </p:spPr>
        <p:txBody>
          <a:bodyPr/>
          <a:lstStyle/>
          <a:p>
            <a:pPr>
              <a:defRPr/>
            </a:pPr>
            <a:fld id="{7E55E3B3-0445-4CFC-BED8-763D4409E61F}" type="slidenum">
              <a:rPr lang="el-GR" smtClean="0"/>
              <a:pPr>
                <a:defRPr/>
              </a:pPr>
              <a:t>3</a:t>
            </a:fld>
            <a:endParaRPr lang="el-GR" dirty="0"/>
          </a:p>
        </p:txBody>
      </p:sp>
      <p:sp>
        <p:nvSpPr>
          <p:cNvPr id="7" name="Rectangle 7"/>
          <p:cNvSpPr/>
          <p:nvPr/>
        </p:nvSpPr>
        <p:spPr>
          <a:xfrm>
            <a:off x="395536" y="6272068"/>
            <a:ext cx="302775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Atomic number </a:t>
            </a:r>
            <a:r>
              <a:rPr lang="en-US" sz="1200" dirty="0" smtClean="0">
                <a:latin typeface="+mn-lt"/>
                <a:hlinkClick r:id="rId3"/>
              </a:rPr>
              <a:t>depiction</a:t>
            </a:r>
            <a:r>
              <a:rPr lang="en-US" sz="1200" dirty="0" smtClean="0">
                <a:solidFill>
                  <a:prstClr val="black">
                    <a:lumMod val="75000"/>
                    <a:lumOff val="25000"/>
                  </a:prstClr>
                </a:solidFill>
                <a:latin typeface="+mn-lt"/>
              </a:rPr>
              <a:t>”, </a:t>
            </a:r>
            <a:r>
              <a:rPr lang="en-US" sz="1200" dirty="0">
                <a:latin typeface="+mn-lt"/>
                <a:hlinkClick r:id="rId4" tooltip="User:Dsvyas"/>
              </a:rPr>
              <a:t>Dsvyas</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CC0 1.0</a:t>
            </a:r>
            <a:endParaRPr lang="en-US" sz="1200" dirty="0">
              <a:latin typeface="+mn-lt"/>
            </a:endParaRPr>
          </a:p>
        </p:txBody>
      </p:sp>
    </p:spTree>
    <p:extLst>
      <p:ext uri="{BB962C8B-B14F-4D97-AF65-F5344CB8AC3E}">
        <p14:creationId xmlns:p14="http://schemas.microsoft.com/office/powerpoint/2010/main" val="277150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 Ισότοπα- Ισοβαρή- Ισότονα</a:t>
            </a:r>
          </a:p>
        </p:txBody>
      </p:sp>
      <p:graphicFrame>
        <p:nvGraphicFramePr>
          <p:cNvPr id="7172" name="Object 4"/>
          <p:cNvGraphicFramePr>
            <a:graphicFrameLocks noGrp="1" noChangeAspect="1"/>
          </p:cNvGraphicFramePr>
          <p:nvPr>
            <p:ph idx="1"/>
            <p:extLst>
              <p:ext uri="{D42A27DB-BD31-4B8C-83A1-F6EECF244321}">
                <p14:modId xmlns:p14="http://schemas.microsoft.com/office/powerpoint/2010/main" val="590537971"/>
              </p:ext>
            </p:extLst>
          </p:nvPr>
        </p:nvGraphicFramePr>
        <p:xfrm>
          <a:off x="1907704" y="3573016"/>
          <a:ext cx="912812" cy="912812"/>
        </p:xfrm>
        <a:graphic>
          <a:graphicData uri="http://schemas.openxmlformats.org/presentationml/2006/ole">
            <mc:AlternateContent xmlns:mc="http://schemas.openxmlformats.org/markup-compatibility/2006">
              <mc:Choice xmlns:v="urn:schemas-microsoft-com:vml" Requires="v">
                <p:oleObj spid="_x0000_s27757" name="Εξίσωση" r:id="rId3" imgW="241195" imgH="241195" progId="Equation.3">
                  <p:embed/>
                </p:oleObj>
              </mc:Choice>
              <mc:Fallback>
                <p:oleObj name="Εξίσωση" r:id="rId3" imgW="241195"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573016"/>
                        <a:ext cx="912812" cy="912812"/>
                      </a:xfrm>
                      <a:prstGeom prst="rect">
                        <a:avLst/>
                      </a:prstGeom>
                      <a:noFill/>
                      <a:ln>
                        <a:noFill/>
                      </a:ln>
                      <a:effectLst/>
                      <a:extLst/>
                    </p:spPr>
                  </p:pic>
                </p:oleObj>
              </mc:Fallback>
            </mc:AlternateContent>
          </a:graphicData>
        </a:graphic>
      </p:graphicFrame>
      <p:sp>
        <p:nvSpPr>
          <p:cNvPr id="7171" name="Rectangle 3"/>
          <p:cNvSpPr>
            <a:spLocks noGrp="1" noChangeArrowheads="1"/>
          </p:cNvSpPr>
          <p:nvPr>
            <p:ph type="body" sz="half" idx="4294967295"/>
          </p:nvPr>
        </p:nvSpPr>
        <p:spPr>
          <a:xfrm>
            <a:off x="611560" y="1268760"/>
            <a:ext cx="7199313" cy="2536825"/>
          </a:xfrm>
        </p:spPr>
        <p:txBody>
          <a:bodyPr>
            <a:normAutofit lnSpcReduction="10000"/>
          </a:bodyPr>
          <a:lstStyle/>
          <a:p>
            <a:pPr eaLnBrk="1" hangingPunct="1">
              <a:lnSpc>
                <a:spcPct val="90000"/>
              </a:lnSpc>
              <a:buFont typeface="Wingdings 2" pitchFamily="18" charset="2"/>
              <a:buNone/>
            </a:pPr>
            <a:r>
              <a:rPr lang="el-GR" altLang="el-GR" sz="2200" b="1" dirty="0" smtClean="0">
                <a:sym typeface="Wingdings" pitchFamily="2" charset="2"/>
              </a:rPr>
              <a:t></a:t>
            </a:r>
            <a:r>
              <a:rPr lang="en-US" altLang="el-GR" sz="2200" b="1" dirty="0" smtClean="0">
                <a:sym typeface="Wingdings" pitchFamily="2" charset="2"/>
              </a:rPr>
              <a:t> </a:t>
            </a:r>
            <a:r>
              <a:rPr lang="el-GR" altLang="el-GR" sz="2200" b="1" dirty="0" smtClean="0"/>
              <a:t>Ισότοπα:  Ίδιος ατομικός, διαφορετικός μαζικός αριθμός</a:t>
            </a:r>
          </a:p>
          <a:p>
            <a:pPr marL="1339850" indent="0" eaLnBrk="1" hangingPunct="1">
              <a:lnSpc>
                <a:spcPct val="90000"/>
              </a:lnSpc>
              <a:buFontTx/>
              <a:buNone/>
            </a:pPr>
            <a:r>
              <a:rPr lang="el-GR" altLang="el-GR" sz="2200" dirty="0" smtClean="0"/>
              <a:t>Ίδιες χημικές, διαφορετικές φυσικές ιδιότητες</a:t>
            </a:r>
          </a:p>
          <a:p>
            <a:pPr marL="1339850" indent="0" eaLnBrk="1" hangingPunct="1">
              <a:lnSpc>
                <a:spcPct val="90000"/>
              </a:lnSpc>
              <a:spcBef>
                <a:spcPts val="0"/>
              </a:spcBef>
              <a:spcAft>
                <a:spcPts val="3000"/>
              </a:spcAft>
              <a:buFontTx/>
              <a:buNone/>
            </a:pPr>
            <a:r>
              <a:rPr lang="el-GR" altLang="el-GR" sz="2200" dirty="0" smtClean="0"/>
              <a:t>(</a:t>
            </a:r>
            <a:r>
              <a:rPr lang="en-US" altLang="el-GR" sz="2200" dirty="0" smtClean="0"/>
              <a:t>Sn:</a:t>
            </a:r>
            <a:r>
              <a:rPr lang="el-GR" altLang="el-GR" sz="2200" dirty="0" smtClean="0"/>
              <a:t> 10 ισότοπα)</a:t>
            </a:r>
          </a:p>
          <a:p>
            <a:pPr eaLnBrk="1" hangingPunct="1">
              <a:lnSpc>
                <a:spcPct val="90000"/>
              </a:lnSpc>
              <a:buFont typeface="Wingdings 2" pitchFamily="18" charset="2"/>
              <a:buNone/>
            </a:pPr>
            <a:r>
              <a:rPr lang="el-GR" altLang="el-GR" sz="2200" b="1" dirty="0" smtClean="0">
                <a:sym typeface="Wingdings" pitchFamily="2" charset="2"/>
              </a:rPr>
              <a:t></a:t>
            </a:r>
            <a:r>
              <a:rPr lang="en-US" altLang="el-GR" sz="2200" b="1" dirty="0" smtClean="0">
                <a:sym typeface="Wingdings" pitchFamily="2" charset="2"/>
              </a:rPr>
              <a:t> </a:t>
            </a:r>
            <a:r>
              <a:rPr lang="el-GR" altLang="el-GR" sz="2200" b="1" dirty="0" smtClean="0"/>
              <a:t>Ισοβαρή:  Ίδιος μαζικός, διαφορετικός ατομικός αριθμός</a:t>
            </a:r>
          </a:p>
          <a:p>
            <a:pPr marL="1339850" indent="0" eaLnBrk="1" hangingPunct="1">
              <a:lnSpc>
                <a:spcPct val="90000"/>
              </a:lnSpc>
              <a:buFontTx/>
              <a:buNone/>
            </a:pPr>
            <a:r>
              <a:rPr lang="el-GR" altLang="el-GR" sz="2200" dirty="0" smtClean="0"/>
              <a:t>Διαφορετικές φυσικές και χημικές ιδιότητες, </a:t>
            </a:r>
          </a:p>
          <a:p>
            <a:pPr marL="1339850" indent="0" eaLnBrk="1" hangingPunct="1">
              <a:lnSpc>
                <a:spcPct val="90000"/>
              </a:lnSpc>
              <a:buFontTx/>
              <a:buNone/>
            </a:pPr>
            <a:r>
              <a:rPr lang="el-GR" altLang="el-GR" sz="2200" dirty="0" smtClean="0"/>
              <a:t>διαφορετικά στοιχεία</a:t>
            </a:r>
          </a:p>
        </p:txBody>
      </p:sp>
      <p:graphicFrame>
        <p:nvGraphicFramePr>
          <p:cNvPr id="7173" name="Object 6"/>
          <p:cNvGraphicFramePr>
            <a:graphicFrameLocks noGrp="1" noChangeAspect="1"/>
          </p:cNvGraphicFramePr>
          <p:nvPr>
            <p:ph sz="quarter" idx="4294967295"/>
            <p:extLst>
              <p:ext uri="{D42A27DB-BD31-4B8C-83A1-F6EECF244321}">
                <p14:modId xmlns:p14="http://schemas.microsoft.com/office/powerpoint/2010/main" val="2353299367"/>
              </p:ext>
            </p:extLst>
          </p:nvPr>
        </p:nvGraphicFramePr>
        <p:xfrm>
          <a:off x="3491880" y="3573016"/>
          <a:ext cx="1224136" cy="933104"/>
        </p:xfrm>
        <a:graphic>
          <a:graphicData uri="http://schemas.openxmlformats.org/presentationml/2006/ole">
            <mc:AlternateContent xmlns:mc="http://schemas.openxmlformats.org/markup-compatibility/2006">
              <mc:Choice xmlns:v="urn:schemas-microsoft-com:vml" Requires="v">
                <p:oleObj spid="_x0000_s27758" name="Εξίσωση" r:id="rId5" imgW="317225" imgH="241091" progId="Equation.3">
                  <p:embed/>
                </p:oleObj>
              </mc:Choice>
              <mc:Fallback>
                <p:oleObj name="Εξίσωση" r:id="rId5" imgW="317225"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573016"/>
                        <a:ext cx="1224136" cy="933104"/>
                      </a:xfrm>
                      <a:prstGeom prst="rect">
                        <a:avLst/>
                      </a:prstGeom>
                      <a:noFill/>
                      <a:ln>
                        <a:noFill/>
                      </a:ln>
                      <a:effectLst/>
                      <a:extLst/>
                    </p:spPr>
                  </p:pic>
                </p:oleObj>
              </mc:Fallback>
            </mc:AlternateContent>
          </a:graphicData>
        </a:graphic>
      </p:graphicFrame>
      <p:graphicFrame>
        <p:nvGraphicFramePr>
          <p:cNvPr id="7174" name="Object 9"/>
          <p:cNvGraphicFramePr>
            <a:graphicFrameLocks noChangeAspect="1"/>
          </p:cNvGraphicFramePr>
          <p:nvPr>
            <p:extLst>
              <p:ext uri="{D42A27DB-BD31-4B8C-83A1-F6EECF244321}">
                <p14:modId xmlns:p14="http://schemas.microsoft.com/office/powerpoint/2010/main" val="4064331207"/>
              </p:ext>
            </p:extLst>
          </p:nvPr>
        </p:nvGraphicFramePr>
        <p:xfrm>
          <a:off x="1907704" y="5222366"/>
          <a:ext cx="1051190" cy="726914"/>
        </p:xfrm>
        <a:graphic>
          <a:graphicData uri="http://schemas.openxmlformats.org/presentationml/2006/ole">
            <mc:AlternateContent xmlns:mc="http://schemas.openxmlformats.org/markup-compatibility/2006">
              <mc:Choice xmlns:v="urn:schemas-microsoft-com:vml" Requires="v">
                <p:oleObj spid="_x0000_s27759" name="Εξίσωση" r:id="rId7" imgW="330200" imgH="228600" progId="Equation.3">
                  <p:embed/>
                </p:oleObj>
              </mc:Choice>
              <mc:Fallback>
                <p:oleObj name="Εξίσωση" r:id="rId7" imgW="3302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5222366"/>
                        <a:ext cx="1051190" cy="726914"/>
                      </a:xfrm>
                      <a:prstGeom prst="rect">
                        <a:avLst/>
                      </a:prstGeom>
                      <a:noFill/>
                      <a:ln>
                        <a:noFill/>
                      </a:ln>
                      <a:effectLst/>
                      <a:extLst/>
                    </p:spPr>
                  </p:pic>
                </p:oleObj>
              </mc:Fallback>
            </mc:AlternateContent>
          </a:graphicData>
        </a:graphic>
      </p:graphicFrame>
      <p:graphicFrame>
        <p:nvGraphicFramePr>
          <p:cNvPr id="7175" name="Object 10"/>
          <p:cNvGraphicFramePr>
            <a:graphicFrameLocks noChangeAspect="1"/>
          </p:cNvGraphicFramePr>
          <p:nvPr>
            <p:extLst>
              <p:ext uri="{D42A27DB-BD31-4B8C-83A1-F6EECF244321}">
                <p14:modId xmlns:p14="http://schemas.microsoft.com/office/powerpoint/2010/main" val="3585937195"/>
              </p:ext>
            </p:extLst>
          </p:nvPr>
        </p:nvGraphicFramePr>
        <p:xfrm>
          <a:off x="3491880" y="5205852"/>
          <a:ext cx="1224136" cy="735022"/>
        </p:xfrm>
        <a:graphic>
          <a:graphicData uri="http://schemas.openxmlformats.org/presentationml/2006/ole">
            <mc:AlternateContent xmlns:mc="http://schemas.openxmlformats.org/markup-compatibility/2006">
              <mc:Choice xmlns:v="urn:schemas-microsoft-com:vml" Requires="v">
                <p:oleObj spid="_x0000_s27760" name="Εξίσωση" r:id="rId9" imgW="368300" imgH="228600" progId="Equation.3">
                  <p:embed/>
                </p:oleObj>
              </mc:Choice>
              <mc:Fallback>
                <p:oleObj name="Εξίσωση" r:id="rId9" imgW="3683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5205852"/>
                        <a:ext cx="1224136" cy="735022"/>
                      </a:xfrm>
                      <a:prstGeom prst="rect">
                        <a:avLst/>
                      </a:prstGeom>
                      <a:noFill/>
                      <a:ln>
                        <a:noFill/>
                      </a:ln>
                      <a:effectLst/>
                      <a:extLst/>
                    </p:spPr>
                  </p:pic>
                </p:oleObj>
              </mc:Fallback>
            </mc:AlternateContent>
          </a:graphicData>
        </a:graphic>
      </p:graphicFrame>
      <p:sp>
        <p:nvSpPr>
          <p:cNvPr id="7176" name="Rectangle 8"/>
          <p:cNvSpPr>
            <a:spLocks noChangeArrowheads="1"/>
          </p:cNvSpPr>
          <p:nvPr/>
        </p:nvSpPr>
        <p:spPr bwMode="auto">
          <a:xfrm>
            <a:off x="611560" y="4725392"/>
            <a:ext cx="6262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F9F9F9"/>
              </a:buClr>
              <a:buSzPct val="65000"/>
              <a:buFont typeface="Wingdings 2" pitchFamily="18" charset="2"/>
              <a:buChar char=""/>
              <a:defRPr sz="2800">
                <a:solidFill>
                  <a:schemeClr val="tx1"/>
                </a:solidFill>
                <a:latin typeface="Times New Roman"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Times New Roman"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Times New Roman"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Times New Roman"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Times New Roman" pitchFamily="18" charset="0"/>
              </a:defRPr>
            </a:lvl9pPr>
          </a:lstStyle>
          <a:p>
            <a:pPr eaLnBrk="1" hangingPunct="1">
              <a:lnSpc>
                <a:spcPct val="90000"/>
              </a:lnSpc>
              <a:buClrTx/>
              <a:buSzTx/>
              <a:buFontTx/>
              <a:buNone/>
            </a:pPr>
            <a:r>
              <a:rPr lang="el-GR" altLang="el-GR" sz="2200" b="1" dirty="0">
                <a:latin typeface="+mn-lt"/>
                <a:sym typeface="Wingdings" pitchFamily="2" charset="2"/>
              </a:rPr>
              <a:t></a:t>
            </a:r>
            <a:r>
              <a:rPr lang="en-US" altLang="el-GR" sz="2200" b="1" dirty="0">
                <a:latin typeface="+mn-lt"/>
                <a:sym typeface="Wingdings" pitchFamily="2" charset="2"/>
              </a:rPr>
              <a:t> </a:t>
            </a:r>
            <a:r>
              <a:rPr lang="el-GR" altLang="el-GR" sz="2200" b="1" dirty="0">
                <a:latin typeface="+mn-lt"/>
              </a:rPr>
              <a:t>Ισότονα</a:t>
            </a:r>
            <a:r>
              <a:rPr lang="el-GR" altLang="el-GR" sz="2200" b="1" dirty="0" smtClean="0">
                <a:latin typeface="+mn-lt"/>
              </a:rPr>
              <a:t>:</a:t>
            </a:r>
            <a:r>
              <a:rPr lang="en-US" altLang="el-GR" sz="2200" b="1" dirty="0" smtClean="0">
                <a:latin typeface="+mn-lt"/>
              </a:rPr>
              <a:t>  </a:t>
            </a:r>
            <a:r>
              <a:rPr lang="el-GR" altLang="el-GR" sz="2200" b="1" dirty="0">
                <a:latin typeface="+mn-lt"/>
              </a:rPr>
              <a:t>Ίδιος αριθμός </a:t>
            </a:r>
            <a:r>
              <a:rPr lang="el-GR" altLang="el-GR" sz="2200" b="1" dirty="0" smtClean="0">
                <a:latin typeface="+mn-lt"/>
              </a:rPr>
              <a:t>νετρονίων</a:t>
            </a:r>
            <a:endParaRPr lang="el-GR" altLang="el-GR" sz="2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56255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l-GR" dirty="0" smtClean="0"/>
              <a:t>Τα ηλεκτρόνια</a:t>
            </a:r>
          </a:p>
        </p:txBody>
      </p:sp>
      <p:sp>
        <p:nvSpPr>
          <p:cNvPr id="8195" name="Rectangle 3"/>
          <p:cNvSpPr>
            <a:spLocks noGrp="1" noChangeArrowheads="1"/>
          </p:cNvSpPr>
          <p:nvPr>
            <p:ph idx="1"/>
          </p:nvPr>
        </p:nvSpPr>
        <p:spPr/>
        <p:txBody>
          <a:bodyPr/>
          <a:lstStyle/>
          <a:p>
            <a:pPr eaLnBrk="1" hangingPunct="1"/>
            <a:r>
              <a:rPr lang="el-GR" altLang="el-GR" dirty="0" smtClean="0"/>
              <a:t>Τα άτομα είναι ηλεκτρικά ουδέτερα και το θετικό φορτίο των πρωτονίων εξισορροπείται από το αρνητικό φορτίο των ηλεκτρονίων. Σε ένα ουδέτερο άτομο:</a:t>
            </a:r>
          </a:p>
          <a:p>
            <a:pPr eaLnBrk="1" hangingPunct="1">
              <a:buFontTx/>
              <a:buNone/>
            </a:pPr>
            <a:endParaRPr lang="el-GR" altLang="el-GR" dirty="0" smtClean="0"/>
          </a:p>
          <a:p>
            <a:pPr algn="ctr" eaLnBrk="1" hangingPunct="1">
              <a:buFontTx/>
              <a:buNone/>
            </a:pPr>
            <a:r>
              <a:rPr lang="el-GR" altLang="el-GR" sz="2400" b="1" dirty="0" smtClean="0"/>
              <a:t>Αριθμός ηλεκτρονίων = Αριθμός πρωτονίων</a:t>
            </a:r>
            <a:endParaRPr lang="el-GR" altLang="el-GR" sz="1600"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43853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marL="88900" algn="l" eaLnBrk="1" fontAlgn="auto" hangingPunct="1">
              <a:spcAft>
                <a:spcPts val="0"/>
              </a:spcAft>
              <a:defRPr/>
            </a:pPr>
            <a:r>
              <a:rPr lang="el-GR" dirty="0" smtClean="0"/>
              <a:t>Ατομικά πρότυπα </a:t>
            </a:r>
            <a:r>
              <a:rPr lang="el-GR" sz="3000" b="0" dirty="0" smtClean="0"/>
              <a:t>1/13</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3" name="Θέση περιεχομένου 2"/>
          <p:cNvSpPr>
            <a:spLocks noGrp="1"/>
          </p:cNvSpPr>
          <p:nvPr>
            <p:ph idx="1"/>
          </p:nvPr>
        </p:nvSpPr>
        <p:spPr>
          <a:xfrm>
            <a:off x="457200" y="1124744"/>
            <a:ext cx="5554960" cy="5661248"/>
          </a:xfrm>
        </p:spPr>
        <p:txBody>
          <a:bodyPr>
            <a:normAutofit/>
          </a:bodyPr>
          <a:lstStyle/>
          <a:p>
            <a:pPr marL="0" indent="0">
              <a:buNone/>
            </a:pPr>
            <a:r>
              <a:rPr lang="el-GR" sz="2200" b="1" dirty="0" smtClean="0"/>
              <a:t>Πρότυπο </a:t>
            </a:r>
            <a:r>
              <a:rPr lang="el-GR" sz="2200" b="1" dirty="0"/>
              <a:t>Thomson- Perrin</a:t>
            </a:r>
          </a:p>
          <a:p>
            <a:r>
              <a:rPr lang="el-GR" sz="2200" dirty="0"/>
              <a:t>Συμπαγής σφαίρα θετικού ηλεκτρισμού (πρωτόνια) μέσα στην οποία είναι τόσα ηλεκτρόνια, όσα απαιτούνται για την εξουδετέρωση του θετικού φορτίου</a:t>
            </a:r>
            <a:r>
              <a:rPr lang="el-GR" sz="2200" dirty="0" smtClean="0"/>
              <a:t>.</a:t>
            </a:r>
            <a:endParaRPr lang="el-GR" sz="2200" dirty="0"/>
          </a:p>
          <a:p>
            <a:r>
              <a:rPr lang="el-GR" sz="2200" dirty="0"/>
              <a:t>Η σταθερότητα του ατόμου επιτυγχάνεται από τις ελκτικές δυνάμεις πρωτονίων- ηλεκτρονίων και τις απωστικές δυνάμεις μεταξύ ηλεκτρονίων</a:t>
            </a:r>
            <a:r>
              <a:rPr lang="el-GR" sz="2200" dirty="0" smtClean="0"/>
              <a:t>.</a:t>
            </a:r>
            <a:endParaRPr lang="el-GR" sz="2200" dirty="0"/>
          </a:p>
          <a:p>
            <a:r>
              <a:rPr lang="el-GR" sz="2200" dirty="0"/>
              <a:t>Διάταξη των ηλεκτρονίων σε ομόκεντρες σφαιρικές επιφάνειες (στοιβάδες ή φλοιούς), ο αριθμός των οποίων αυξάνεται με αύξηση του αριθμού των ηλεκτρονίων.</a:t>
            </a:r>
          </a:p>
          <a:p>
            <a:endParaRPr lang="el-GR" sz="2200" dirty="0"/>
          </a:p>
        </p:txBody>
      </p:sp>
      <p:pic>
        <p:nvPicPr>
          <p:cNvPr id="29698" name="Picture 2" descr="File:Plum pudding ato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609" y="3481659"/>
            <a:ext cx="2539629" cy="2539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6299609" y="6023029"/>
            <a:ext cx="2539629"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Plum pudding </a:t>
            </a:r>
            <a:r>
              <a:rPr lang="en-US" sz="1200" dirty="0" smtClean="0">
                <a:latin typeface="+mn-lt"/>
                <a:hlinkClick r:id="rId3"/>
              </a:rPr>
              <a:t>atom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astfission~commonswiki"/>
              </a:rPr>
              <a:t>Fastfission~commonswiki</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pic>
        <p:nvPicPr>
          <p:cNvPr id="29700" name="Picture 4" descr="File:Rutherfordsches Atommode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332656"/>
            <a:ext cx="2539047" cy="25390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6300192" y="2852936"/>
            <a:ext cx="2539629"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Rutherfordsches </a:t>
            </a:r>
            <a:r>
              <a:rPr lang="en-US" sz="1200" dirty="0" smtClean="0">
                <a:latin typeface="+mn-lt"/>
                <a:hlinkClick r:id="rId6"/>
              </a:rPr>
              <a:t>Atommodell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Jean-Jacques MILAN"/>
              </a:rPr>
              <a:t>Jean-Jacques </a:t>
            </a:r>
            <a:r>
              <a:rPr lang="en-US" sz="1200" dirty="0" smtClean="0">
                <a:latin typeface="+mn-lt"/>
                <a:hlinkClick r:id="rId7" tooltip="User:Jean-Jacques MILAN"/>
              </a:rPr>
              <a:t>MILAN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59255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2/13</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3" name="Θέση περιεχομένου 2"/>
          <p:cNvSpPr>
            <a:spLocks noGrp="1"/>
          </p:cNvSpPr>
          <p:nvPr>
            <p:ph idx="1"/>
          </p:nvPr>
        </p:nvSpPr>
        <p:spPr>
          <a:xfrm>
            <a:off x="457199" y="1196752"/>
            <a:ext cx="6213513" cy="4392488"/>
          </a:xfrm>
        </p:spPr>
        <p:txBody>
          <a:bodyPr>
            <a:normAutofit/>
          </a:bodyPr>
          <a:lstStyle/>
          <a:p>
            <a:pPr marL="0" indent="0">
              <a:spcBef>
                <a:spcPts val="900"/>
              </a:spcBef>
              <a:buNone/>
            </a:pPr>
            <a:r>
              <a:rPr lang="el-GR" sz="2200" b="1" dirty="0" smtClean="0"/>
              <a:t>Πρότυπο </a:t>
            </a:r>
            <a:r>
              <a:rPr lang="el-GR" sz="2200" b="1" dirty="0"/>
              <a:t>Rutherford </a:t>
            </a:r>
            <a:r>
              <a:rPr lang="el-GR" sz="2200" dirty="0"/>
              <a:t>(πλανητικό ατομικό πρότυπο)</a:t>
            </a:r>
          </a:p>
          <a:p>
            <a:pPr>
              <a:spcBef>
                <a:spcPts val="900"/>
              </a:spcBef>
            </a:pPr>
            <a:r>
              <a:rPr lang="el-GR" sz="2200" dirty="0"/>
              <a:t>Το άτομο αποτελείται από τον πυρήνα, που είναι θετικά φορτισμένος και τα ηλεκτρόνια, που είναι αρνητικά φορτισμένα και κινούνται σε μια μόνο κυκλική τροχιά, γύρω από τον πυρήνα.</a:t>
            </a:r>
          </a:p>
          <a:p>
            <a:pPr>
              <a:spcBef>
                <a:spcPts val="900"/>
              </a:spcBef>
            </a:pPr>
            <a:r>
              <a:rPr lang="el-GR" sz="2200" dirty="0" smtClean="0"/>
              <a:t>Ατέλειες </a:t>
            </a:r>
            <a:r>
              <a:rPr lang="el-GR" sz="2200" dirty="0"/>
              <a:t>του μοντέλου</a:t>
            </a:r>
          </a:p>
          <a:p>
            <a:pPr lvl="1">
              <a:spcBef>
                <a:spcPts val="900"/>
              </a:spcBef>
            </a:pPr>
            <a:r>
              <a:rPr lang="el-GR" sz="2200" dirty="0"/>
              <a:t>Η συνεχής κίνηση e γύρω από τον πυρήνα (απώλεια ενέργειας) θα οδηγούσε σε σύγκρουση με τον πυρήνα, μετά από ελικοειδή κίνηση</a:t>
            </a:r>
            <a:r>
              <a:rPr lang="el-GR" sz="2200" dirty="0" smtClean="0"/>
              <a:t>.</a:t>
            </a:r>
            <a:endParaRPr lang="el-GR" sz="2200" dirty="0"/>
          </a:p>
        </p:txBody>
      </p:sp>
      <p:pic>
        <p:nvPicPr>
          <p:cNvPr id="7" name="Picture 4" descr="File:Atom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340767"/>
            <a:ext cx="2530761" cy="2530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83728" y="3871528"/>
            <a:ext cx="2339752" cy="600164"/>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a:latin typeface="+mn-lt"/>
                <a:hlinkClick r:id="rId3"/>
              </a:rPr>
              <a:t>Atom </a:t>
            </a:r>
            <a:r>
              <a:rPr lang="en-US" sz="1100" dirty="0" smtClean="0">
                <a:latin typeface="+mn-lt"/>
                <a:hlinkClick r:id="rId3"/>
              </a:rPr>
              <a:t>diagram</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4" tooltip="User:File Upload Bot (Magnus Manske)"/>
              </a:rPr>
              <a:t>File Upload Bot (Magnus Manske</a:t>
            </a:r>
            <a:r>
              <a:rPr lang="en-US" sz="1100" dirty="0" smtClean="0">
                <a:latin typeface="+mn-lt"/>
                <a:hlinkClick r:id="rId4" tooltip="User:File Upload Bot (Magnus Manske)"/>
              </a:rPr>
              <a:t>)</a:t>
            </a:r>
            <a:r>
              <a:rPr lang="en-US" sz="1100" dirty="0" smtClean="0">
                <a:latin typeface="+mn-lt"/>
              </a:rPr>
              <a:t> </a:t>
            </a:r>
            <a:r>
              <a:rPr lang="el-GR" sz="1100" dirty="0" smtClean="0">
                <a:solidFill>
                  <a:prstClr val="black">
                    <a:lumMod val="75000"/>
                    <a:lumOff val="25000"/>
                  </a:prstClr>
                </a:solidFill>
                <a:latin typeface="+mn-lt"/>
              </a:rPr>
              <a:t>διαθέσιμο με άδεια </a:t>
            </a:r>
            <a:r>
              <a:rPr lang="en-US" sz="1100" dirty="0">
                <a:solidFill>
                  <a:prstClr val="black"/>
                </a:solidFill>
                <a:latin typeface="+mn-lt"/>
                <a:hlinkClick r:id="rId5"/>
              </a:rPr>
              <a:t>CC BY-SA 3.0</a:t>
            </a:r>
            <a:endParaRPr lang="en-US" sz="1100" dirty="0">
              <a:solidFill>
                <a:prstClr val="black"/>
              </a:solidFill>
              <a:latin typeface="+mn-lt"/>
            </a:endParaRPr>
          </a:p>
        </p:txBody>
      </p:sp>
      <p:sp>
        <p:nvSpPr>
          <p:cNvPr id="4" name="Ορθογώνιο 3"/>
          <p:cNvSpPr/>
          <p:nvPr/>
        </p:nvSpPr>
        <p:spPr>
          <a:xfrm>
            <a:off x="467543" y="5315782"/>
            <a:ext cx="8280921" cy="1209562"/>
          </a:xfrm>
          <a:prstGeom prst="rect">
            <a:avLst/>
          </a:prstGeom>
        </p:spPr>
        <p:txBody>
          <a:bodyPr wrap="square">
            <a:spAutoFit/>
          </a:bodyPr>
          <a:lstStyle/>
          <a:p>
            <a:pPr marL="742950" lvl="1" indent="-382588" fontAlgn="auto">
              <a:lnSpc>
                <a:spcPct val="110000"/>
              </a:lnSpc>
              <a:spcBef>
                <a:spcPts val="1200"/>
              </a:spcBef>
              <a:spcAft>
                <a:spcPts val="0"/>
              </a:spcAft>
              <a:buFont typeface="Courier New" panose="02070309020205020404" pitchFamily="49" charset="0"/>
              <a:buChar char="o"/>
            </a:pPr>
            <a:r>
              <a:rPr lang="el-GR" sz="2200" dirty="0">
                <a:solidFill>
                  <a:prstClr val="black"/>
                </a:solidFill>
                <a:latin typeface="Calibri"/>
              </a:rPr>
              <a:t>Η συνεχής ελάττωση της ενέργειας του e λόγω περιστροφής συνεπάγεται και ελάττωση της συχνότητας της εκπεμπόμενης ακτινοβολίας </a:t>
            </a:r>
            <a:r>
              <a:rPr lang="el-GR" sz="2200" dirty="0">
                <a:solidFill>
                  <a:prstClr val="black"/>
                </a:solidFill>
                <a:latin typeface="Calibri"/>
                <a:sym typeface="Wingdings" panose="05000000000000000000" pitchFamily="2" charset="2"/>
              </a:rPr>
              <a:t></a:t>
            </a:r>
            <a:r>
              <a:rPr lang="el-GR" sz="2200" dirty="0">
                <a:solidFill>
                  <a:prstClr val="black"/>
                </a:solidFill>
                <a:latin typeface="Calibri"/>
              </a:rPr>
              <a:t> συνεχές φάσμα εκπομπής.</a:t>
            </a:r>
          </a:p>
        </p:txBody>
      </p:sp>
    </p:spTree>
    <p:extLst>
      <p:ext uri="{BB962C8B-B14F-4D97-AF65-F5344CB8AC3E}">
        <p14:creationId xmlns:p14="http://schemas.microsoft.com/office/powerpoint/2010/main" val="711235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a:bodyPr>
          <a:lstStyle/>
          <a:p>
            <a:pPr>
              <a:defRPr/>
            </a:pPr>
            <a:r>
              <a:rPr lang="el-GR" dirty="0"/>
              <a:t>Ατομικά πρότυπα </a:t>
            </a:r>
            <a:r>
              <a:rPr lang="el-GR" sz="3000" b="0" dirty="0" smtClean="0"/>
              <a:t>3/13</a:t>
            </a:r>
            <a:endParaRPr lang="el-GR" dirty="0" smtClean="0"/>
          </a:p>
        </p:txBody>
      </p:sp>
      <p:graphicFrame>
        <p:nvGraphicFramePr>
          <p:cNvPr id="12" name="Table 11"/>
          <p:cNvGraphicFramePr>
            <a:graphicFrameLocks noGrp="1"/>
          </p:cNvGraphicFramePr>
          <p:nvPr>
            <p:extLst>
              <p:ext uri="{D42A27DB-BD31-4B8C-83A1-F6EECF244321}">
                <p14:modId xmlns:p14="http://schemas.microsoft.com/office/powerpoint/2010/main" val="535432958"/>
              </p:ext>
            </p:extLst>
          </p:nvPr>
        </p:nvGraphicFramePr>
        <p:xfrm>
          <a:off x="179512" y="4941168"/>
          <a:ext cx="8809496" cy="1667051"/>
        </p:xfrm>
        <a:graphic>
          <a:graphicData uri="http://schemas.openxmlformats.org/drawingml/2006/table">
            <a:tbl>
              <a:tblPr firstRow="1" bandRow="1">
                <a:tableStyleId>{5C22544A-7EE6-4342-B048-85BDC9FD1C3A}</a:tableStyleId>
              </a:tblPr>
              <a:tblGrid>
                <a:gridCol w="1168612"/>
                <a:gridCol w="1220898"/>
                <a:gridCol w="1230646"/>
                <a:gridCol w="1230646"/>
                <a:gridCol w="1230646"/>
                <a:gridCol w="682012"/>
                <a:gridCol w="682012"/>
                <a:gridCol w="682012"/>
                <a:gridCol w="682012"/>
              </a:tblGrid>
              <a:tr h="370907">
                <a:tc>
                  <a:txBody>
                    <a:bodyPr/>
                    <a:lstStyle/>
                    <a:p>
                      <a:pPr algn="ctr"/>
                      <a:r>
                        <a:rPr lang="el-GR" sz="1600" dirty="0" smtClean="0"/>
                        <a:t>Τιμές </a:t>
                      </a:r>
                      <a:r>
                        <a:rPr lang="en-US" sz="1600" dirty="0" smtClean="0"/>
                        <a:t>n</a:t>
                      </a:r>
                      <a:endParaRPr lang="el-GR" sz="1600" dirty="0"/>
                    </a:p>
                  </a:txBody>
                  <a:tcPr marL="91432" marR="91432" marT="45728" marB="45728" anchor="ctr"/>
                </a:tc>
                <a:tc>
                  <a:txBody>
                    <a:bodyPr/>
                    <a:lstStyle/>
                    <a:p>
                      <a:pPr algn="ctr"/>
                      <a:r>
                        <a:rPr lang="el-GR" sz="1600" dirty="0" smtClean="0"/>
                        <a:t>1</a:t>
                      </a:r>
                      <a:endParaRPr lang="el-GR" sz="1600" dirty="0"/>
                    </a:p>
                  </a:txBody>
                  <a:tcPr marL="91432" marR="91432" marT="45728" marB="45728" anchor="ctr"/>
                </a:tc>
                <a:tc>
                  <a:txBody>
                    <a:bodyPr/>
                    <a:lstStyle/>
                    <a:p>
                      <a:pPr algn="ctr"/>
                      <a:r>
                        <a:rPr lang="el-GR" sz="1600" dirty="0" smtClean="0"/>
                        <a:t>2</a:t>
                      </a:r>
                      <a:endParaRPr lang="el-GR" sz="1600" dirty="0"/>
                    </a:p>
                  </a:txBody>
                  <a:tcPr marL="91432" marR="91432" marT="45728" marB="45728" anchor="ctr"/>
                </a:tc>
                <a:tc>
                  <a:txBody>
                    <a:bodyPr/>
                    <a:lstStyle/>
                    <a:p>
                      <a:pPr algn="ctr"/>
                      <a:r>
                        <a:rPr lang="el-GR" sz="1600" dirty="0" smtClean="0"/>
                        <a:t>3</a:t>
                      </a:r>
                      <a:endParaRPr lang="el-GR" sz="1600" dirty="0"/>
                    </a:p>
                  </a:txBody>
                  <a:tcPr marL="91432" marR="91432" marT="45728" marB="45728" anchor="ctr"/>
                </a:tc>
                <a:tc>
                  <a:txBody>
                    <a:bodyPr/>
                    <a:lstStyle/>
                    <a:p>
                      <a:pPr algn="ctr"/>
                      <a:r>
                        <a:rPr lang="el-GR" sz="1600" dirty="0" smtClean="0"/>
                        <a:t>4</a:t>
                      </a:r>
                      <a:endParaRPr lang="el-GR" sz="1600" dirty="0"/>
                    </a:p>
                  </a:txBody>
                  <a:tcPr marL="91432" marR="91432" marT="45728" marB="45728" anchor="ctr"/>
                </a:tc>
                <a:tc>
                  <a:txBody>
                    <a:bodyPr/>
                    <a:lstStyle/>
                    <a:p>
                      <a:pPr algn="ctr"/>
                      <a:r>
                        <a:rPr lang="el-GR" sz="1600" dirty="0" smtClean="0"/>
                        <a:t>5</a:t>
                      </a:r>
                      <a:endParaRPr lang="el-GR" sz="1600" dirty="0"/>
                    </a:p>
                  </a:txBody>
                  <a:tcPr marL="91432" marR="91432" marT="45728" marB="45728" anchor="ctr"/>
                </a:tc>
                <a:tc>
                  <a:txBody>
                    <a:bodyPr/>
                    <a:lstStyle/>
                    <a:p>
                      <a:pPr algn="ctr"/>
                      <a:r>
                        <a:rPr lang="el-GR" sz="1600" dirty="0" smtClean="0"/>
                        <a:t>6</a:t>
                      </a:r>
                      <a:endParaRPr lang="el-GR" sz="1600" dirty="0"/>
                    </a:p>
                  </a:txBody>
                  <a:tcPr marL="91432" marR="91432" marT="45728" marB="45728" anchor="ctr"/>
                </a:tc>
                <a:tc>
                  <a:txBody>
                    <a:bodyPr/>
                    <a:lstStyle/>
                    <a:p>
                      <a:pPr algn="ctr"/>
                      <a:r>
                        <a:rPr lang="el-GR" sz="1600" dirty="0" smtClean="0"/>
                        <a:t>7</a:t>
                      </a:r>
                      <a:endParaRPr lang="el-GR" sz="1600" dirty="0"/>
                    </a:p>
                  </a:txBody>
                  <a:tcPr marL="91432" marR="91432" marT="45728" marB="45728" anchor="ctr"/>
                </a:tc>
                <a:tc>
                  <a:txBody>
                    <a:bodyPr/>
                    <a:lstStyle/>
                    <a:p>
                      <a:pPr algn="ctr"/>
                      <a:r>
                        <a:rPr lang="el-GR" sz="1600" dirty="0" smtClean="0"/>
                        <a:t>…</a:t>
                      </a:r>
                      <a:endParaRPr lang="el-GR" sz="1600" dirty="0"/>
                    </a:p>
                  </a:txBody>
                  <a:tcPr marL="91432" marR="91432" marT="45728" marB="45728" anchor="ctr"/>
                </a:tc>
              </a:tr>
              <a:tr h="925237">
                <a:tc>
                  <a:txBody>
                    <a:bodyPr/>
                    <a:lstStyle/>
                    <a:p>
                      <a:pPr algn="ctr"/>
                      <a:r>
                        <a:rPr lang="el-GR" sz="1600" dirty="0" smtClean="0"/>
                        <a:t>Στοιβάδα</a:t>
                      </a:r>
                      <a:endParaRPr lang="el-GR" sz="1600" dirty="0"/>
                    </a:p>
                  </a:txBody>
                  <a:tcPr marL="91432" marR="91432" marT="45728" marB="45728" anchor="ctr"/>
                </a:tc>
                <a:tc>
                  <a:txBody>
                    <a:bodyPr/>
                    <a:lstStyle/>
                    <a:p>
                      <a:pPr algn="ctr"/>
                      <a:r>
                        <a:rPr lang="el-GR" sz="1600" dirty="0" smtClean="0"/>
                        <a:t>1</a:t>
                      </a:r>
                      <a:r>
                        <a:rPr lang="el-GR" sz="1600" baseline="30000" dirty="0" smtClean="0"/>
                        <a:t>η</a:t>
                      </a:r>
                      <a:r>
                        <a:rPr lang="el-GR" sz="1600" dirty="0" smtClean="0"/>
                        <a:t> ή</a:t>
                      </a:r>
                    </a:p>
                    <a:p>
                      <a:pPr algn="ctr"/>
                      <a:r>
                        <a:rPr lang="el-GR" sz="1600" dirty="0" smtClean="0"/>
                        <a:t>θεμελιώδης</a:t>
                      </a:r>
                      <a:endParaRPr lang="el-GR" sz="1600" dirty="0"/>
                    </a:p>
                  </a:txBody>
                  <a:tcPr marL="91432" marR="91432" marT="45728" marB="45728" anchor="ctr"/>
                </a:tc>
                <a:tc>
                  <a:txBody>
                    <a:bodyPr/>
                    <a:lstStyle/>
                    <a:p>
                      <a:pPr algn="ctr"/>
                      <a:r>
                        <a:rPr lang="el-GR" sz="1600" dirty="0" smtClean="0"/>
                        <a:t>2</a:t>
                      </a:r>
                      <a:r>
                        <a:rPr lang="el-GR" sz="1600" baseline="30000" dirty="0" smtClean="0"/>
                        <a:t>η</a:t>
                      </a:r>
                      <a:r>
                        <a:rPr lang="el-GR" sz="1600" dirty="0" smtClean="0"/>
                        <a:t> ή</a:t>
                      </a:r>
                    </a:p>
                    <a:p>
                      <a:pPr algn="ctr"/>
                      <a:r>
                        <a:rPr lang="el-GR" sz="1600" dirty="0" smtClean="0"/>
                        <a:t>1</a:t>
                      </a:r>
                      <a:r>
                        <a:rPr lang="el-GR" sz="1600" baseline="30000" dirty="0" smtClean="0"/>
                        <a:t>η</a:t>
                      </a:r>
                      <a:r>
                        <a:rPr lang="el-GR" sz="1600" dirty="0" smtClean="0"/>
                        <a:t> διηγερμένη</a:t>
                      </a:r>
                      <a:endParaRPr lang="el-GR" sz="1600" dirty="0"/>
                    </a:p>
                  </a:txBody>
                  <a:tcPr marL="91432" marR="91432" marT="45728" marB="45728" anchor="ctr"/>
                </a:tc>
                <a:tc>
                  <a:txBody>
                    <a:bodyPr/>
                    <a:lstStyle/>
                    <a:p>
                      <a:pPr algn="ctr"/>
                      <a:r>
                        <a:rPr lang="el-GR" sz="1600" dirty="0" smtClean="0"/>
                        <a:t>3</a:t>
                      </a:r>
                      <a:r>
                        <a:rPr lang="el-GR" sz="1600" baseline="30000" dirty="0" smtClean="0"/>
                        <a:t>η</a:t>
                      </a:r>
                      <a:r>
                        <a:rPr lang="el-GR" sz="1600" dirty="0" smtClean="0"/>
                        <a:t> ή</a:t>
                      </a:r>
                    </a:p>
                    <a:p>
                      <a:pPr algn="ctr"/>
                      <a:r>
                        <a:rPr lang="el-GR" sz="1600" dirty="0" smtClean="0"/>
                        <a:t>2</a:t>
                      </a:r>
                      <a:r>
                        <a:rPr lang="el-GR" sz="1600" baseline="30000" dirty="0" smtClean="0"/>
                        <a:t>η</a:t>
                      </a:r>
                      <a:r>
                        <a:rPr lang="el-GR" sz="1600" dirty="0" smtClean="0"/>
                        <a:t> διηγερμένη</a:t>
                      </a:r>
                    </a:p>
                  </a:txBody>
                  <a:tcPr marL="91432" marR="91432" marT="45728" marB="45728" anchor="ctr"/>
                </a:tc>
                <a:tc>
                  <a:txBody>
                    <a:bodyPr/>
                    <a:lstStyle/>
                    <a:p>
                      <a:pPr algn="ctr"/>
                      <a:r>
                        <a:rPr lang="el-GR" sz="1600" dirty="0" smtClean="0"/>
                        <a:t>4</a:t>
                      </a:r>
                      <a:r>
                        <a:rPr lang="el-GR" sz="1600" baseline="30000" dirty="0" smtClean="0"/>
                        <a:t>η</a:t>
                      </a:r>
                      <a:r>
                        <a:rPr lang="el-GR" sz="1600" dirty="0" smtClean="0"/>
                        <a:t> ή</a:t>
                      </a:r>
                    </a:p>
                    <a:p>
                      <a:pPr algn="ctr"/>
                      <a:r>
                        <a:rPr lang="el-GR" sz="1600" dirty="0" smtClean="0"/>
                        <a:t>3</a:t>
                      </a:r>
                      <a:r>
                        <a:rPr lang="el-GR" sz="1600" baseline="30000" dirty="0" smtClean="0"/>
                        <a:t>η</a:t>
                      </a:r>
                      <a:r>
                        <a:rPr lang="el-GR" sz="1600" dirty="0" smtClean="0"/>
                        <a:t> διηγερμένη</a:t>
                      </a:r>
                    </a:p>
                  </a:txBody>
                  <a:tcPr marL="91432" marR="91432" marT="45728" marB="45728" anchor="ctr"/>
                </a:tc>
                <a:tc>
                  <a:txBody>
                    <a:bodyPr/>
                    <a:lstStyle/>
                    <a:p>
                      <a:pPr algn="ctr"/>
                      <a:r>
                        <a:rPr lang="el-GR" sz="1600" dirty="0" smtClean="0"/>
                        <a:t>5</a:t>
                      </a:r>
                      <a:r>
                        <a:rPr lang="el-GR" sz="1600" baseline="30000" dirty="0" smtClean="0"/>
                        <a:t>η</a:t>
                      </a:r>
                      <a:r>
                        <a:rPr lang="el-GR" sz="1600" dirty="0" smtClean="0"/>
                        <a:t> …</a:t>
                      </a:r>
                      <a:endParaRPr lang="el-GR" sz="1600" dirty="0"/>
                    </a:p>
                  </a:txBody>
                  <a:tcPr marL="91432" marR="91432" marT="45728" marB="45728" anchor="ctr"/>
                </a:tc>
                <a:tc>
                  <a:txBody>
                    <a:bodyPr/>
                    <a:lstStyle/>
                    <a:p>
                      <a:pPr algn="ctr"/>
                      <a:r>
                        <a:rPr lang="el-GR" sz="1600" dirty="0" smtClean="0"/>
                        <a:t>6</a:t>
                      </a:r>
                      <a:r>
                        <a:rPr lang="el-GR" sz="1600" baseline="30000" dirty="0" smtClean="0"/>
                        <a:t>η</a:t>
                      </a:r>
                      <a:r>
                        <a:rPr lang="el-GR" sz="1600" dirty="0" smtClean="0"/>
                        <a:t> …</a:t>
                      </a:r>
                      <a:endParaRPr lang="el-GR" sz="1600" dirty="0"/>
                    </a:p>
                  </a:txBody>
                  <a:tcPr marL="91432" marR="91432" marT="45728" marB="45728" anchor="ctr"/>
                </a:tc>
                <a:tc>
                  <a:txBody>
                    <a:bodyPr/>
                    <a:lstStyle/>
                    <a:p>
                      <a:pPr algn="ctr"/>
                      <a:r>
                        <a:rPr lang="el-GR" sz="1600" dirty="0" smtClean="0"/>
                        <a:t>7</a:t>
                      </a:r>
                      <a:r>
                        <a:rPr lang="el-GR" sz="1600" baseline="30000" dirty="0" smtClean="0"/>
                        <a:t>η</a:t>
                      </a:r>
                      <a:r>
                        <a:rPr lang="el-GR" sz="1600" dirty="0" smtClean="0"/>
                        <a:t> …</a:t>
                      </a:r>
                      <a:endParaRPr lang="el-GR" sz="1600" dirty="0"/>
                    </a:p>
                  </a:txBody>
                  <a:tcPr marL="91432" marR="91432" marT="45728" marB="45728" anchor="ctr"/>
                </a:tc>
                <a:tc>
                  <a:txBody>
                    <a:bodyPr/>
                    <a:lstStyle/>
                    <a:p>
                      <a:pPr algn="ctr"/>
                      <a:r>
                        <a:rPr lang="el-GR" sz="1600" dirty="0" smtClean="0"/>
                        <a:t>…</a:t>
                      </a:r>
                      <a:endParaRPr lang="el-GR" sz="1600" dirty="0"/>
                    </a:p>
                  </a:txBody>
                  <a:tcPr marL="91432" marR="91432" marT="45728" marB="45728" anchor="ctr"/>
                </a:tc>
              </a:tr>
              <a:tr h="370907">
                <a:tc>
                  <a:txBody>
                    <a:bodyPr/>
                    <a:lstStyle/>
                    <a:p>
                      <a:pPr algn="ctr"/>
                      <a:r>
                        <a:rPr lang="el-GR" sz="1600" dirty="0" smtClean="0"/>
                        <a:t>Ονομασία</a:t>
                      </a:r>
                      <a:endParaRPr lang="el-GR" sz="1600" dirty="0"/>
                    </a:p>
                  </a:txBody>
                  <a:tcPr marL="91432" marR="91432" marT="45728" marB="45728" anchor="ctr"/>
                </a:tc>
                <a:tc>
                  <a:txBody>
                    <a:bodyPr/>
                    <a:lstStyle/>
                    <a:p>
                      <a:pPr algn="ctr"/>
                      <a:r>
                        <a:rPr lang="en-US" sz="1600" dirty="0" smtClean="0"/>
                        <a:t>K</a:t>
                      </a:r>
                      <a:endParaRPr lang="el-GR" sz="1600" dirty="0"/>
                    </a:p>
                  </a:txBody>
                  <a:tcPr marL="91432" marR="91432" marT="45728" marB="45728" anchor="ctr"/>
                </a:tc>
                <a:tc>
                  <a:txBody>
                    <a:bodyPr/>
                    <a:lstStyle/>
                    <a:p>
                      <a:pPr algn="ctr"/>
                      <a:r>
                        <a:rPr lang="en-US" sz="1600" dirty="0" smtClean="0"/>
                        <a:t>L</a:t>
                      </a:r>
                      <a:endParaRPr lang="el-GR" sz="1600" dirty="0"/>
                    </a:p>
                  </a:txBody>
                  <a:tcPr marL="91432" marR="91432" marT="45728" marB="45728" anchor="ctr"/>
                </a:tc>
                <a:tc>
                  <a:txBody>
                    <a:bodyPr/>
                    <a:lstStyle/>
                    <a:p>
                      <a:pPr algn="ctr"/>
                      <a:r>
                        <a:rPr lang="en-US" sz="1600" dirty="0" smtClean="0"/>
                        <a:t>M</a:t>
                      </a:r>
                      <a:endParaRPr lang="el-GR" sz="1600" dirty="0"/>
                    </a:p>
                  </a:txBody>
                  <a:tcPr marL="91432" marR="91432" marT="45728" marB="45728" anchor="ctr"/>
                </a:tc>
                <a:tc>
                  <a:txBody>
                    <a:bodyPr/>
                    <a:lstStyle/>
                    <a:p>
                      <a:pPr algn="ctr"/>
                      <a:r>
                        <a:rPr lang="en-US" sz="1600" dirty="0" smtClean="0"/>
                        <a:t>N</a:t>
                      </a:r>
                      <a:endParaRPr lang="el-GR" sz="1600" dirty="0"/>
                    </a:p>
                  </a:txBody>
                  <a:tcPr marL="91432" marR="91432" marT="45728" marB="45728" anchor="ctr"/>
                </a:tc>
                <a:tc>
                  <a:txBody>
                    <a:bodyPr/>
                    <a:lstStyle/>
                    <a:p>
                      <a:pPr algn="ctr"/>
                      <a:r>
                        <a:rPr lang="en-US" sz="1600" dirty="0" smtClean="0"/>
                        <a:t>O</a:t>
                      </a:r>
                      <a:endParaRPr lang="el-GR" sz="1600" dirty="0"/>
                    </a:p>
                  </a:txBody>
                  <a:tcPr marL="91432" marR="91432" marT="45728" marB="45728" anchor="ctr"/>
                </a:tc>
                <a:tc>
                  <a:txBody>
                    <a:bodyPr/>
                    <a:lstStyle/>
                    <a:p>
                      <a:pPr algn="ctr"/>
                      <a:r>
                        <a:rPr lang="en-US" sz="1600" dirty="0" smtClean="0"/>
                        <a:t>P</a:t>
                      </a:r>
                      <a:endParaRPr lang="el-GR" sz="1600" dirty="0"/>
                    </a:p>
                  </a:txBody>
                  <a:tcPr marL="91432" marR="91432" marT="45728" marB="45728" anchor="ctr"/>
                </a:tc>
                <a:tc>
                  <a:txBody>
                    <a:bodyPr/>
                    <a:lstStyle/>
                    <a:p>
                      <a:pPr algn="ctr"/>
                      <a:r>
                        <a:rPr lang="en-US" sz="1600" dirty="0" smtClean="0"/>
                        <a:t>Q</a:t>
                      </a:r>
                      <a:endParaRPr lang="el-GR" sz="1600" dirty="0"/>
                    </a:p>
                  </a:txBody>
                  <a:tcPr marL="91432" marR="91432" marT="45728" marB="45728" anchor="ctr"/>
                </a:tc>
                <a:tc>
                  <a:txBody>
                    <a:bodyPr/>
                    <a:lstStyle/>
                    <a:p>
                      <a:pPr algn="ctr"/>
                      <a:r>
                        <a:rPr lang="en-US" sz="1600" dirty="0" smtClean="0"/>
                        <a:t>…</a:t>
                      </a:r>
                      <a:endParaRPr lang="el-GR" sz="1600" dirty="0"/>
                    </a:p>
                  </a:txBody>
                  <a:tcPr marL="91432" marR="91432" marT="45728" marB="45728" anchor="ctr"/>
                </a:tc>
              </a:tr>
            </a:tbl>
          </a:graphicData>
        </a:graphic>
      </p:graphicFrame>
      <p:sp>
        <p:nvSpPr>
          <p:cNvPr id="13" name="Rectangle 12"/>
          <p:cNvSpPr/>
          <p:nvPr/>
        </p:nvSpPr>
        <p:spPr>
          <a:xfrm>
            <a:off x="251520" y="4510281"/>
            <a:ext cx="3601307" cy="430887"/>
          </a:xfrm>
          <a:prstGeom prst="rect">
            <a:avLst/>
          </a:prstGeom>
        </p:spPr>
        <p:txBody>
          <a:bodyPr wrap="none">
            <a:spAutoFit/>
          </a:bodyPr>
          <a:lstStyle/>
          <a:p>
            <a:pPr>
              <a:defRPr/>
            </a:pPr>
            <a:r>
              <a:rPr lang="en-US" sz="2200" b="1" dirty="0">
                <a:solidFill>
                  <a:srgbClr val="004A82"/>
                </a:solidFill>
                <a:latin typeface="+mn-lt"/>
              </a:rPr>
              <a:t>n : </a:t>
            </a:r>
            <a:r>
              <a:rPr lang="el-GR" sz="2200" b="1" dirty="0">
                <a:solidFill>
                  <a:srgbClr val="004A82"/>
                </a:solidFill>
                <a:latin typeface="+mn-lt"/>
              </a:rPr>
              <a:t>κύριος κβαντικός αριθμός</a:t>
            </a:r>
          </a:p>
        </p:txBody>
      </p:sp>
      <p:sp>
        <p:nvSpPr>
          <p:cNvPr id="2" name="Θέση αριθμού διαφάνειας 1"/>
          <p:cNvSpPr>
            <a:spLocks noGrp="1"/>
          </p:cNvSpPr>
          <p:nvPr>
            <p:ph type="sldNum" sz="quarter" idx="12"/>
          </p:nvPr>
        </p:nvSpPr>
        <p:spPr>
          <a:xfrm>
            <a:off x="7010400" y="6381328"/>
            <a:ext cx="2133600" cy="365125"/>
          </a:xfrm>
        </p:spPr>
        <p:txBody>
          <a:bodyPr/>
          <a:lstStyle/>
          <a:p>
            <a:pPr>
              <a:defRPr/>
            </a:pPr>
            <a:fld id="{7E55E3B3-0445-4CFC-BED8-763D4409E61F}" type="slidenum">
              <a:rPr lang="el-GR" smtClean="0"/>
              <a:pPr>
                <a:defRPr/>
              </a:pPr>
              <a:t>8</a:t>
            </a:fld>
            <a:endParaRPr lang="el-GR" dirty="0"/>
          </a:p>
        </p:txBody>
      </p:sp>
      <p:sp>
        <p:nvSpPr>
          <p:cNvPr id="3" name="Θέση περιεχομένου 2"/>
          <p:cNvSpPr>
            <a:spLocks noGrp="1"/>
          </p:cNvSpPr>
          <p:nvPr>
            <p:ph idx="1"/>
          </p:nvPr>
        </p:nvSpPr>
        <p:spPr>
          <a:xfrm>
            <a:off x="323528" y="1053896"/>
            <a:ext cx="4968552" cy="3599239"/>
          </a:xfrm>
        </p:spPr>
        <p:txBody>
          <a:bodyPr>
            <a:normAutofit/>
          </a:bodyPr>
          <a:lstStyle/>
          <a:p>
            <a:pPr marL="0" indent="0">
              <a:buNone/>
            </a:pPr>
            <a:r>
              <a:rPr lang="el-GR" sz="2200" b="1" dirty="0" smtClean="0"/>
              <a:t>Πρότυπο Bohr</a:t>
            </a:r>
            <a:endParaRPr lang="el-GR" sz="2200" b="1" dirty="0"/>
          </a:p>
          <a:p>
            <a:r>
              <a:rPr lang="el-GR" sz="2200" dirty="0"/>
              <a:t>Το άτομο αποτελείται από τον πυρήνα, που είναι θετικά φορτισμένος και τα ηλεκτρόνια, που είναι αρνητικά φορτισμένα και κινούνται σε ορισμένες κυκλικές τροχιές, γύρω από τον πυρήνα, τις λεγόμενες επιτρεπόμενες και έχουν καθορισμένη ενέργεια</a:t>
            </a:r>
            <a:r>
              <a:rPr lang="el-GR" sz="2200" dirty="0" smtClean="0"/>
              <a:t>.</a:t>
            </a:r>
            <a:endParaRPr lang="el-GR" sz="2200" dirty="0"/>
          </a:p>
        </p:txBody>
      </p:sp>
      <p:pic>
        <p:nvPicPr>
          <p:cNvPr id="30722" name="Picture 2" descr="File:Bohr-atom-PAR.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96752"/>
            <a:ext cx="3749343" cy="32655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906610" y="4479503"/>
            <a:ext cx="252028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Bohr-atom-PAR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Svebert (page does not exist)"/>
              </a:rPr>
              <a:t>Svebert</a:t>
            </a:r>
            <a:r>
              <a:rPr lang="el-GR" sz="1200" dirty="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539557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QI50GBUJ48s?feature=player_detailpage#t=13s"/>
</p:tagLst>
</file>

<file path=ppt/theme/theme1.xml><?xml version="1.0" encoding="utf-8"?>
<a:theme xmlns:a="http://schemas.openxmlformats.org/drawingml/2006/main" name="exo-opistho_simeiomata">
  <a:themeElements>
    <a:clrScheme name="Προσαρμοσμένο 2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559</TotalTime>
  <Words>2002</Words>
  <Application>Microsoft Office PowerPoint</Application>
  <PresentationFormat>Προβολή στην οθόνη (4:3)</PresentationFormat>
  <Paragraphs>383</Paragraphs>
  <Slides>39</Slides>
  <Notes>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39</vt:i4>
      </vt:variant>
    </vt:vector>
  </HeadingPairs>
  <TitlesOfParts>
    <vt:vector size="42" baseType="lpstr">
      <vt:lpstr>exo-opistho_simeiomata</vt:lpstr>
      <vt:lpstr>OC_template_updated</vt:lpstr>
      <vt:lpstr>Εξίσωση</vt:lpstr>
      <vt:lpstr>Ανόργανη και Οργανική Χημεία (Θ)</vt:lpstr>
      <vt:lpstr>Υποατομικά σωματίδια</vt:lpstr>
      <vt:lpstr>Ο πυρήνας</vt:lpstr>
      <vt:lpstr>Ατομικός και μαζικός αριθμός</vt:lpstr>
      <vt:lpstr> Ισότοπα- Ισοβαρή- Ισότονα</vt:lpstr>
      <vt:lpstr>Τα ηλεκτρόνια</vt:lpstr>
      <vt:lpstr>Ατομικά πρότυπα 1/13</vt:lpstr>
      <vt:lpstr>Ατομικά πρότυπα 2/13</vt:lpstr>
      <vt:lpstr>Ατομικά πρότυπα 3/13</vt:lpstr>
      <vt:lpstr>Ατομικά πρότυπα 4/13</vt:lpstr>
      <vt:lpstr>Ατομικά πρότυπα 5/13</vt:lpstr>
      <vt:lpstr>Ατομικά πρότυπα 6/13</vt:lpstr>
      <vt:lpstr>Ατομικά πρότυπα 7/13</vt:lpstr>
      <vt:lpstr>Ατομικά πρότυπα 8/13</vt:lpstr>
      <vt:lpstr>Ατομικά πρότυπα 9/13</vt:lpstr>
      <vt:lpstr>Ατομικά πρότυπα 10/13</vt:lpstr>
      <vt:lpstr>Ατομικά πρότυπα 11/13</vt:lpstr>
      <vt:lpstr>Ατομικά πρότυπα 12/13</vt:lpstr>
      <vt:lpstr>Ατομικά πρότυπα 13/13</vt:lpstr>
      <vt:lpstr>Κβαντικοί αριθμοί 1/5</vt:lpstr>
      <vt:lpstr>Κβαντικοί αριθμοί 2/5</vt:lpstr>
      <vt:lpstr>Κβαντικοί αριθμοί 3/5</vt:lpstr>
      <vt:lpstr>Κβαντικοί αριθμοί 4/5</vt:lpstr>
      <vt:lpstr>Κβαντικοί αριθμοί 5/5</vt:lpstr>
      <vt:lpstr>Αρχές δόμησης πολυηλεκτρονικών ατόμων</vt:lpstr>
      <vt:lpstr>Αρχές δόμησης πολυηλεκτρονικών ατόμων H απαγορευτική αρχή του Pauli</vt:lpstr>
      <vt:lpstr>Αρχές δόμησης πολυηλεκτρονικών ατόμων Η αρχή της ελάχιστης ενέργειας 1/4</vt:lpstr>
      <vt:lpstr>Αρχές δόμησης πολυηλεκτρονικών ατόμων Η αρχή της ελάχιστης ενέργειας 2/4</vt:lpstr>
      <vt:lpstr>Παρουσίαση του PowerPoint</vt:lpstr>
      <vt:lpstr>Αρχές δόμησης πολυηλεκτρονικών ατόμων Η αρχή της ελάχιστης ενέργειας 4/4</vt:lpstr>
      <vt:lpstr>Αρχές δόμησης πολυηλεκτρονικών ατόμων Ο κανόνας του Hund</vt:lpstr>
      <vt:lpstr>Αρχές δόμησης πολυηλεκτρονικών ατόμων H απαγορευτική αρχή του Pauli</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Ανόργανη και Οργανική Χημεία (Θ)</dc:title>
  <dc:creator>opencourses@teiath.gr</dc:creator>
  <cp:lastModifiedBy>natasakar new</cp:lastModifiedBy>
  <cp:revision>32</cp:revision>
  <dcterms:created xsi:type="dcterms:W3CDTF">2015-05-13T13:37:38Z</dcterms:created>
  <dcterms:modified xsi:type="dcterms:W3CDTF">2015-07-21T10:39:11Z</dcterms:modified>
</cp:coreProperties>
</file>