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5"/>
  </p:notesMasterIdLst>
  <p:handoutMasterIdLst>
    <p:handoutMasterId r:id="rId26"/>
  </p:handoutMasterIdLst>
  <p:sldIdLst>
    <p:sldId id="256" r:id="rId3"/>
    <p:sldId id="272" r:id="rId4"/>
    <p:sldId id="284" r:id="rId5"/>
    <p:sldId id="273" r:id="rId6"/>
    <p:sldId id="274" r:id="rId7"/>
    <p:sldId id="275" r:id="rId8"/>
    <p:sldId id="28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57" r:id="rId18"/>
    <p:sldId id="262" r:id="rId19"/>
    <p:sldId id="264" r:id="rId20"/>
    <p:sldId id="269" r:id="rId21"/>
    <p:sldId id="270" r:id="rId22"/>
    <p:sldId id="266" r:id="rId23"/>
    <p:sldId id="261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18/11/2015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18/11/2015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E0564-1E86-4A42-9B9E-B803E74B3F5B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109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Πρόσθετες Ύλες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9</a:t>
            </a:r>
            <a:r>
              <a:rPr lang="el-GR" sz="2600" dirty="0"/>
              <a:t>: Ουσίες ενίσχυσης θρεπτικής αξίας τροφίμων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Αναστασία </a:t>
            </a:r>
            <a:r>
              <a:rPr lang="el-GR" sz="2200" dirty="0" err="1" smtClean="0"/>
              <a:t>Κανέλλου</a:t>
            </a:r>
            <a:r>
              <a:rPr lang="el-GR" sz="2200" dirty="0" smtClean="0"/>
              <a:t>, 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Τεχνολογίας Τροφίμων</a:t>
            </a:r>
            <a:endParaRPr lang="en-US" sz="22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Συνήθη Θρεπτικά συστατικά εμπλουτισμού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074881"/>
              </p:ext>
            </p:extLst>
          </p:nvPr>
        </p:nvGraphicFramePr>
        <p:xfrm>
          <a:off x="250825" y="1484313"/>
          <a:ext cx="864235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9127"/>
                <a:gridCol w="4753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Τρόφιμα</a:t>
                      </a:r>
                      <a:endParaRPr lang="el-GR" sz="2200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Ουσίες</a:t>
                      </a:r>
                      <a:r>
                        <a:rPr lang="el-GR" sz="2200" baseline="0" dirty="0" smtClean="0"/>
                        <a:t> ενίσχυσης θρεπτικής αξίας</a:t>
                      </a:r>
                      <a:endParaRPr lang="el-GR" sz="2200" dirty="0"/>
                    </a:p>
                  </a:txBody>
                  <a:tcPr marL="75151" marR="751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Αλάτι</a:t>
                      </a:r>
                      <a:endParaRPr lang="el-GR" sz="2200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Ιώδιο, σίδηρος</a:t>
                      </a:r>
                      <a:endParaRPr lang="el-GR" sz="2200" dirty="0"/>
                    </a:p>
                  </a:txBody>
                  <a:tcPr marL="75151" marR="751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Άλευρα,</a:t>
                      </a:r>
                      <a:r>
                        <a:rPr lang="el-GR" sz="2200" baseline="0" dirty="0" smtClean="0"/>
                        <a:t> ψωμί, ρύζι</a:t>
                      </a:r>
                      <a:endParaRPr lang="el-GR" sz="2200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Βιταμίνες</a:t>
                      </a:r>
                      <a:r>
                        <a:rPr lang="el-GR" sz="2200" baseline="0" dirty="0" smtClean="0"/>
                        <a:t> Β1, Β2, </a:t>
                      </a:r>
                      <a:r>
                        <a:rPr lang="el-GR" sz="2200" baseline="0" dirty="0" err="1" smtClean="0"/>
                        <a:t>νιασίνη</a:t>
                      </a:r>
                      <a:r>
                        <a:rPr lang="el-GR" sz="2200" baseline="0" dirty="0" smtClean="0"/>
                        <a:t>, σίδηρος</a:t>
                      </a:r>
                      <a:endParaRPr lang="el-GR" sz="2200" dirty="0"/>
                    </a:p>
                  </a:txBody>
                  <a:tcPr marL="75151" marR="751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Γάλα, μαργαρίνη</a:t>
                      </a:r>
                      <a:endParaRPr lang="el-GR" sz="2200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Βιταμίνες Α και </a:t>
                      </a:r>
                      <a:r>
                        <a:rPr lang="en-US" sz="2200" dirty="0" smtClean="0"/>
                        <a:t>D</a:t>
                      </a:r>
                      <a:endParaRPr lang="el-GR" sz="2200" dirty="0"/>
                    </a:p>
                  </a:txBody>
                  <a:tcPr marL="75151" marR="751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Ζάχαρη,</a:t>
                      </a:r>
                      <a:r>
                        <a:rPr lang="el-GR" sz="2200" baseline="0" dirty="0" smtClean="0"/>
                        <a:t> τσάι</a:t>
                      </a:r>
                      <a:endParaRPr lang="el-GR" sz="2200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Βιταμίνη</a:t>
                      </a:r>
                      <a:r>
                        <a:rPr lang="el-GR" sz="2200" baseline="0" dirty="0" smtClean="0"/>
                        <a:t> Α</a:t>
                      </a:r>
                      <a:endParaRPr lang="el-GR" sz="2200" dirty="0"/>
                    </a:p>
                  </a:txBody>
                  <a:tcPr marL="75151" marR="751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Παιδικές</a:t>
                      </a:r>
                      <a:r>
                        <a:rPr lang="el-GR" sz="2200" baseline="0" dirty="0" smtClean="0"/>
                        <a:t> τροφές, μπισκότα</a:t>
                      </a:r>
                      <a:endParaRPr lang="el-GR" sz="2200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Σίδηρος</a:t>
                      </a:r>
                      <a:endParaRPr lang="el-GR" sz="2200" dirty="0"/>
                    </a:p>
                  </a:txBody>
                  <a:tcPr marL="75151" marR="751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Γάλα, χυμός πορτοκαλιού</a:t>
                      </a:r>
                      <a:endParaRPr lang="el-GR" sz="2200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Ασβέστιο</a:t>
                      </a:r>
                      <a:endParaRPr lang="el-GR" sz="2200" dirty="0"/>
                    </a:p>
                  </a:txBody>
                  <a:tcPr marL="75151" marR="751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Αρτοσκευάσματα, ποτά, προϊόντα</a:t>
                      </a:r>
                      <a:r>
                        <a:rPr lang="el-GR" sz="2200" baseline="0" dirty="0" smtClean="0"/>
                        <a:t> παρεντερικής διατροφής</a:t>
                      </a:r>
                      <a:endParaRPr lang="el-GR" sz="2200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Βιταμίνες, ανόργαν</a:t>
                      </a:r>
                      <a:r>
                        <a:rPr lang="el-GR" sz="2200" baseline="0" dirty="0" smtClean="0"/>
                        <a:t>α άλατα</a:t>
                      </a:r>
                      <a:endParaRPr lang="el-GR" sz="2200" dirty="0"/>
                    </a:p>
                  </a:txBody>
                  <a:tcPr marL="75151" marR="75151"/>
                </a:tc>
              </a:tr>
            </a:tbl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D22-8197-42F5-97A9-201952C3F7EA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Τεχνολογική άποψη ενίσχυσης </a:t>
            </a:r>
            <a:br>
              <a:rPr lang="el-GR" dirty="0" smtClean="0"/>
            </a:br>
            <a:r>
              <a:rPr lang="el-GR" dirty="0" smtClean="0"/>
              <a:t>θρεπτικής αξίας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Προσθήκη ενεργών διατροφικών συστατικών </a:t>
            </a:r>
          </a:p>
          <a:p>
            <a:r>
              <a:rPr lang="el-GR" dirty="0" smtClean="0"/>
              <a:t>Με διασφαλισμένη βιοδιαθεσιμότητα προστιθέμενης ουσίας.</a:t>
            </a:r>
          </a:p>
          <a:p>
            <a:r>
              <a:rPr lang="el-GR" dirty="0" smtClean="0"/>
              <a:t>Διαιτητική αναβάθμιση χωρίς υποβάθμιση σταθερότητας πχ</a:t>
            </a:r>
          </a:p>
          <a:p>
            <a:pPr lvl="1"/>
            <a:r>
              <a:rPr lang="el-GR" dirty="0" smtClean="0"/>
              <a:t>Σίδηρος αντιδρά με λιπαρά οξέα τροφίμου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 οξείδωση και αρνητική επίδραση σε οργανοληπτικά πχ χρώμα, γεύση, οσμή, εμφάνιση.</a:t>
            </a:r>
          </a:p>
          <a:p>
            <a:pPr lvl="1"/>
            <a:r>
              <a:rPr lang="el-GR" dirty="0" smtClean="0"/>
              <a:t>Διαλυτότητα ανόργανων αλάτων: αυξημένη διαλυτότητα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 αυξημένη βιοδιαθεσιμότητα ΑΛΛΑ και αυξημένη αντιδραστικότητα αλάτων συνεπώς μειώνεται σταθερότητα προϊόντος.</a:t>
            </a:r>
          </a:p>
          <a:p>
            <a:pPr marL="457200" lvl="1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D22-8197-42F5-97A9-201952C3F7EA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503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Σχετικά (%) βιοδιαθεσιμότητα </a:t>
            </a:r>
            <a:r>
              <a:rPr lang="en-US" dirty="0" smtClean="0"/>
              <a:t>Fe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859166"/>
              </p:ext>
            </p:extLst>
          </p:nvPr>
        </p:nvGraphicFramePr>
        <p:xfrm>
          <a:off x="250825" y="1484313"/>
          <a:ext cx="864235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7605"/>
                <a:gridCol w="1633962"/>
                <a:gridCol w="28807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Ένωση</a:t>
                      </a:r>
                      <a:endParaRPr lang="el-GR" sz="2000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Άνθρωπος</a:t>
                      </a:r>
                      <a:endParaRPr lang="el-GR" sz="2000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Εμπλουτισμένο τρόφιμο</a:t>
                      </a:r>
                      <a:endParaRPr lang="el-GR" sz="2000" dirty="0"/>
                    </a:p>
                  </a:txBody>
                  <a:tcPr marL="75151" marR="751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Διαλυτή</a:t>
                      </a:r>
                      <a:r>
                        <a:rPr lang="el-GR" sz="2000" baseline="0" dirty="0" smtClean="0"/>
                        <a:t> στο νερό:</a:t>
                      </a:r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100</a:t>
                      </a:r>
                      <a:endParaRPr lang="el-GR" sz="2000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endParaRPr lang="el-GR" sz="2000"/>
                    </a:p>
                  </a:txBody>
                  <a:tcPr marL="75151" marR="75151"/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2000" baseline="0" dirty="0" smtClean="0"/>
                        <a:t>Θειικός σίδηρος</a:t>
                      </a:r>
                      <a:endParaRPr lang="el-GR" sz="2000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89</a:t>
                      </a:r>
                      <a:endParaRPr lang="el-GR" sz="2000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Βρεφικές τροφές</a:t>
                      </a:r>
                      <a:r>
                        <a:rPr lang="el-GR" sz="2000" baseline="0" dirty="0" smtClean="0"/>
                        <a:t> </a:t>
                      </a:r>
                      <a:endParaRPr lang="el-GR" sz="2000" dirty="0"/>
                    </a:p>
                  </a:txBody>
                  <a:tcPr marL="75151" marR="75151"/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l-GR" sz="2000" dirty="0" err="1" smtClean="0"/>
                        <a:t>Γλυκονικός</a:t>
                      </a:r>
                      <a:r>
                        <a:rPr lang="el-GR" sz="2000" dirty="0" smtClean="0"/>
                        <a:t> σίδηρος</a:t>
                      </a:r>
                      <a:endParaRPr lang="el-GR" sz="2000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endParaRPr lang="el-GR" sz="200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«</a:t>
                      </a:r>
                      <a:endParaRPr lang="el-GR" sz="2000" dirty="0"/>
                    </a:p>
                  </a:txBody>
                  <a:tcPr marL="75151" marR="751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Ελαφρώς διαλυτή στο νερό:</a:t>
                      </a:r>
                      <a:endParaRPr lang="el-GR" sz="2000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endParaRPr lang="el-GR" sz="200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 marL="75151" marR="75151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2000" dirty="0" err="1" smtClean="0"/>
                        <a:t>Φουμαρικός</a:t>
                      </a:r>
                      <a:r>
                        <a:rPr lang="el-GR" sz="2000" dirty="0" smtClean="0"/>
                        <a:t> σίδηρος</a:t>
                      </a:r>
                      <a:endParaRPr lang="el-GR" sz="2000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100</a:t>
                      </a:r>
                      <a:endParaRPr lang="el-GR" sz="2000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Δημητριακά για βρέφη</a:t>
                      </a:r>
                      <a:endParaRPr lang="el-GR" sz="2000" dirty="0"/>
                    </a:p>
                  </a:txBody>
                  <a:tcPr marL="75151" marR="75151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2000" dirty="0" smtClean="0"/>
                        <a:t>Ηλεκτρικός σίδηρος</a:t>
                      </a:r>
                      <a:endParaRPr lang="el-GR" sz="2000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92</a:t>
                      </a:r>
                      <a:endParaRPr lang="el-GR" sz="2000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«</a:t>
                      </a:r>
                      <a:endParaRPr lang="el-GR" sz="2000" dirty="0"/>
                    </a:p>
                  </a:txBody>
                  <a:tcPr marL="75151" marR="751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Αδιάλυτη στο νερό,</a:t>
                      </a:r>
                      <a:r>
                        <a:rPr lang="el-GR" sz="2000" baseline="0" dirty="0" smtClean="0"/>
                        <a:t> διαλυτή σε αραιά οξέα</a:t>
                      </a:r>
                      <a:endParaRPr lang="el-GR" sz="2000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 marL="75151" marR="75151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2000" dirty="0" err="1" smtClean="0"/>
                        <a:t>Πυροφωσφορικός</a:t>
                      </a:r>
                      <a:r>
                        <a:rPr lang="el-GR" sz="2000" baseline="0" dirty="0" smtClean="0"/>
                        <a:t> σίδηρος</a:t>
                      </a:r>
                      <a:endParaRPr lang="el-GR" sz="2000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21-74</a:t>
                      </a:r>
                      <a:endParaRPr lang="el-GR" sz="2000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Δημητριακά για βρέφη</a:t>
                      </a:r>
                      <a:endParaRPr lang="el-GR" sz="2000" dirty="0"/>
                    </a:p>
                  </a:txBody>
                  <a:tcPr marL="75151" marR="75151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2000" dirty="0" err="1" smtClean="0"/>
                        <a:t>Ορθοφωσφορικός</a:t>
                      </a:r>
                      <a:r>
                        <a:rPr lang="el-GR" sz="2000" dirty="0" smtClean="0"/>
                        <a:t> σίδηρος</a:t>
                      </a:r>
                      <a:endParaRPr lang="el-GR" sz="2000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25-31</a:t>
                      </a:r>
                      <a:endParaRPr lang="el-GR" sz="2000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«</a:t>
                      </a:r>
                      <a:endParaRPr lang="el-GR" sz="2000" dirty="0"/>
                    </a:p>
                  </a:txBody>
                  <a:tcPr marL="75151" marR="75151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2000" dirty="0" smtClean="0"/>
                        <a:t>Στοιχειακός</a:t>
                      </a:r>
                      <a:r>
                        <a:rPr lang="el-GR" sz="2000" baseline="0" dirty="0" smtClean="0"/>
                        <a:t> σίδηρος</a:t>
                      </a:r>
                      <a:endParaRPr lang="el-GR" sz="2000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5-90</a:t>
                      </a:r>
                      <a:endParaRPr lang="el-GR" sz="2000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Άλευρα, δημητριακά </a:t>
                      </a:r>
                      <a:endParaRPr lang="el-GR" sz="2000" dirty="0"/>
                    </a:p>
                  </a:txBody>
                  <a:tcPr marL="75151" marR="75151"/>
                </a:tc>
              </a:tr>
            </a:tbl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D22-8197-42F5-97A9-201952C3F7EA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9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Τεχνολογική άποψη ενίσχυσης </a:t>
            </a:r>
            <a:br>
              <a:rPr lang="el-GR" dirty="0">
                <a:solidFill>
                  <a:prstClr val="white"/>
                </a:solidFill>
              </a:rPr>
            </a:br>
            <a:r>
              <a:rPr lang="el-GR" dirty="0">
                <a:solidFill>
                  <a:prstClr val="white"/>
                </a:solidFill>
              </a:rPr>
              <a:t>θρεπτικής αξίας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sz="1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Σταθερότητα προϊόντος έναντι:</a:t>
            </a:r>
          </a:p>
          <a:p>
            <a:r>
              <a:rPr lang="en-US" dirty="0" smtClean="0"/>
              <a:t>pH</a:t>
            </a:r>
            <a:endParaRPr lang="el-GR" dirty="0" smtClean="0"/>
          </a:p>
          <a:p>
            <a:r>
              <a:rPr lang="el-GR" dirty="0" smtClean="0"/>
              <a:t>Οξυγόνου</a:t>
            </a:r>
          </a:p>
          <a:p>
            <a:r>
              <a:rPr lang="el-GR" dirty="0" smtClean="0"/>
              <a:t>Φωτός</a:t>
            </a:r>
          </a:p>
          <a:p>
            <a:r>
              <a:rPr lang="el-GR" dirty="0" smtClean="0"/>
              <a:t>Θερμοκρασίας</a:t>
            </a:r>
          </a:p>
          <a:p>
            <a:pPr marL="0" indent="0">
              <a:buNone/>
            </a:pPr>
            <a:r>
              <a:rPr lang="el-GR" dirty="0" smtClean="0"/>
              <a:t>Σε δυσμενείς συνθήκες σταθερότητας χάνεται το νόημα του εμπλουτισμού.</a:t>
            </a:r>
          </a:p>
          <a:p>
            <a:pPr marL="0" indent="0">
              <a:buNone/>
            </a:pPr>
            <a:r>
              <a:rPr lang="el-GR" dirty="0" smtClean="0"/>
              <a:t>Πρέπει να ελέγχονται διαρκώς λόγω τοξικότητας ουσιών ενίσχυσης και των παραγώγων τους από πιθανές αντιδράσεις με συστατικά τροφίμου.</a:t>
            </a:r>
          </a:p>
          <a:p>
            <a:r>
              <a:rPr lang="el-GR" dirty="0" smtClean="0"/>
              <a:t>Κατά την επεξεργασία.</a:t>
            </a:r>
          </a:p>
          <a:p>
            <a:r>
              <a:rPr lang="el-GR" dirty="0" smtClean="0"/>
              <a:t>Κατά την αποθήκευση.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D22-8197-42F5-97A9-201952C3F7EA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79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Σταθερότητα διαφόρων </a:t>
            </a:r>
            <a:br>
              <a:rPr lang="el-GR" dirty="0" smtClean="0"/>
            </a:br>
            <a:r>
              <a:rPr lang="el-GR" dirty="0" smtClean="0"/>
              <a:t>θρεπτικών συστατικών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691853"/>
              </p:ext>
            </p:extLst>
          </p:nvPr>
        </p:nvGraphicFramePr>
        <p:xfrm>
          <a:off x="250825" y="1484313"/>
          <a:ext cx="8642353" cy="4643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978"/>
                <a:gridCol w="801609"/>
                <a:gridCol w="616864"/>
                <a:gridCol w="742115"/>
                <a:gridCol w="1587563"/>
                <a:gridCol w="723328"/>
                <a:gridCol w="1042719"/>
                <a:gridCol w="17691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Θρεπτικό συστατικό</a:t>
                      </a:r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pH&lt;7</a:t>
                      </a:r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pH=7</a:t>
                      </a:r>
                      <a:endParaRPr lang="el-GR" dirty="0" smtClean="0"/>
                    </a:p>
                    <a:p>
                      <a:pPr algn="ctr"/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pH&gt;7</a:t>
                      </a:r>
                      <a:endParaRPr lang="el-GR" dirty="0" smtClean="0"/>
                    </a:p>
                    <a:p>
                      <a:pPr algn="ctr"/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Ατμοσφ</a:t>
                      </a:r>
                      <a:r>
                        <a:rPr lang="el-GR" baseline="0" dirty="0" smtClean="0"/>
                        <a:t>αιρικό </a:t>
                      </a:r>
                      <a:r>
                        <a:rPr lang="en-US" dirty="0" smtClean="0"/>
                        <a:t>O</a:t>
                      </a:r>
                      <a:r>
                        <a:rPr lang="en-US" sz="1100" dirty="0" smtClean="0"/>
                        <a:t>2</a:t>
                      </a:r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Φως</a:t>
                      </a:r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Θερμότητα</a:t>
                      </a:r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Μέγιστή</a:t>
                      </a:r>
                      <a:r>
                        <a:rPr lang="el-GR" baseline="0" dirty="0" smtClean="0"/>
                        <a:t> απώλεια μαγειρέματος %</a:t>
                      </a:r>
                      <a:endParaRPr lang="el-GR" dirty="0"/>
                    </a:p>
                  </a:txBody>
                  <a:tcPr marL="75151" marR="75151"/>
                </a:tc>
              </a:tr>
              <a:tr h="528955">
                <a:tc>
                  <a:txBody>
                    <a:bodyPr/>
                    <a:lstStyle/>
                    <a:p>
                      <a:r>
                        <a:rPr lang="el-GR" dirty="0" smtClean="0"/>
                        <a:t>Βιταμίνη </a:t>
                      </a:r>
                      <a:r>
                        <a:rPr lang="en-US" dirty="0" smtClean="0"/>
                        <a:t>C</a:t>
                      </a:r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Σ</a:t>
                      </a:r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</a:t>
                      </a:r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mtClean="0"/>
                        <a:t>Α</a:t>
                      </a:r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mtClean="0"/>
                        <a:t>Α</a:t>
                      </a:r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mtClean="0"/>
                        <a:t>Α</a:t>
                      </a:r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</a:t>
                      </a:r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100</a:t>
                      </a:r>
                      <a:endParaRPr lang="el-GR" dirty="0"/>
                    </a:p>
                  </a:txBody>
                  <a:tcPr marL="75151" marR="751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Φολικό</a:t>
                      </a:r>
                      <a:r>
                        <a:rPr lang="el-GR" baseline="0" dirty="0" smtClean="0"/>
                        <a:t> οξύ</a:t>
                      </a:r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</a:t>
                      </a:r>
                    </a:p>
                    <a:p>
                      <a:pPr algn="ctr"/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</a:t>
                      </a:r>
                    </a:p>
                    <a:p>
                      <a:pPr algn="ctr"/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Σ</a:t>
                      </a:r>
                    </a:p>
                    <a:p>
                      <a:pPr algn="ctr"/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</a:t>
                      </a:r>
                    </a:p>
                    <a:p>
                      <a:pPr algn="ctr"/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</a:t>
                      </a:r>
                    </a:p>
                    <a:p>
                      <a:pPr algn="ctr"/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</a:t>
                      </a:r>
                    </a:p>
                    <a:p>
                      <a:pPr algn="ctr"/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100</a:t>
                      </a:r>
                      <a:endParaRPr lang="el-GR" dirty="0"/>
                    </a:p>
                  </a:txBody>
                  <a:tcPr marL="75151" marR="751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Βιταμίνη Α</a:t>
                      </a:r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</a:t>
                      </a:r>
                    </a:p>
                    <a:p>
                      <a:pPr algn="ctr"/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Σ</a:t>
                      </a:r>
                    </a:p>
                    <a:p>
                      <a:pPr algn="ctr"/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Σ</a:t>
                      </a:r>
                    </a:p>
                    <a:p>
                      <a:pPr algn="ctr"/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</a:t>
                      </a:r>
                    </a:p>
                    <a:p>
                      <a:pPr algn="ctr"/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</a:t>
                      </a:r>
                    </a:p>
                    <a:p>
                      <a:pPr algn="ctr"/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</a:t>
                      </a:r>
                    </a:p>
                    <a:p>
                      <a:pPr algn="ctr"/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40</a:t>
                      </a:r>
                      <a:endParaRPr lang="el-GR" dirty="0"/>
                    </a:p>
                  </a:txBody>
                  <a:tcPr marL="75151" marR="751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Νικοτινικό</a:t>
                      </a:r>
                      <a:r>
                        <a:rPr lang="el-GR" baseline="0" dirty="0" smtClean="0"/>
                        <a:t> οξύ</a:t>
                      </a:r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Σ</a:t>
                      </a:r>
                    </a:p>
                    <a:p>
                      <a:pPr algn="ctr"/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Σ</a:t>
                      </a:r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Σ</a:t>
                      </a:r>
                    </a:p>
                    <a:p>
                      <a:pPr algn="ctr"/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Σ</a:t>
                      </a:r>
                    </a:p>
                    <a:p>
                      <a:pPr algn="ctr"/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Σ</a:t>
                      </a:r>
                    </a:p>
                    <a:p>
                      <a:pPr algn="ctr"/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Σ</a:t>
                      </a:r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75</a:t>
                      </a:r>
                      <a:endParaRPr lang="el-GR" dirty="0"/>
                    </a:p>
                  </a:txBody>
                  <a:tcPr marL="75151" marR="751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Κοβαλαμίνη</a:t>
                      </a:r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Σ</a:t>
                      </a:r>
                    </a:p>
                    <a:p>
                      <a:pPr algn="ctr"/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Σ</a:t>
                      </a:r>
                    </a:p>
                    <a:p>
                      <a:pPr algn="ctr"/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Σ</a:t>
                      </a:r>
                    </a:p>
                    <a:p>
                      <a:pPr algn="ctr"/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</a:t>
                      </a:r>
                    </a:p>
                    <a:p>
                      <a:pPr algn="ctr"/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</a:t>
                      </a:r>
                    </a:p>
                    <a:p>
                      <a:pPr algn="ctr"/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Σ</a:t>
                      </a:r>
                    </a:p>
                    <a:p>
                      <a:pPr algn="ctr"/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10</a:t>
                      </a:r>
                      <a:endParaRPr lang="el-GR" dirty="0"/>
                    </a:p>
                  </a:txBody>
                  <a:tcPr marL="75151" marR="7515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Μεταλλικά</a:t>
                      </a:r>
                      <a:r>
                        <a:rPr lang="el-GR" baseline="0" dirty="0" smtClean="0"/>
                        <a:t> άλατα</a:t>
                      </a:r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Σ</a:t>
                      </a:r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mtClean="0"/>
                        <a:t>Σ</a:t>
                      </a:r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mtClean="0"/>
                        <a:t>Σ</a:t>
                      </a:r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Σ</a:t>
                      </a:r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mtClean="0"/>
                        <a:t>Σ</a:t>
                      </a:r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Σ</a:t>
                      </a:r>
                      <a:endParaRPr lang="el-GR" dirty="0"/>
                    </a:p>
                  </a:txBody>
                  <a:tcPr marL="75151" marR="751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 marL="75151" marR="75151"/>
                </a:tc>
              </a:tr>
            </a:tbl>
          </a:graphicData>
        </a:graphic>
      </p:graphicFrame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31840" y="6237312"/>
            <a:ext cx="2895600" cy="365125"/>
          </a:xfrm>
        </p:spPr>
        <p:txBody>
          <a:bodyPr/>
          <a:lstStyle/>
          <a:p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Σ: σταθερό, Α: ασταθές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D22-8197-42F5-97A9-201952C3F7EA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56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Βελτίωση τεχνικών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300" dirty="0" smtClean="0"/>
              <a:t>Με εγκλωβισμό </a:t>
            </a:r>
            <a:r>
              <a:rPr lang="en-US" sz="2300" dirty="0" smtClean="0"/>
              <a:t>(microencapsulation) </a:t>
            </a:r>
            <a:r>
              <a:rPr lang="el-GR" sz="2300" dirty="0" smtClean="0"/>
              <a:t>των θρεπτικών συστατικών ή </a:t>
            </a:r>
          </a:p>
          <a:p>
            <a:r>
              <a:rPr lang="el-GR" sz="2300" dirty="0" smtClean="0"/>
              <a:t>Χρήση συνεργών ουσιών για αύξηση βιοδιαθεσιμότητας πχ</a:t>
            </a:r>
          </a:p>
          <a:p>
            <a:pPr lvl="1"/>
            <a:r>
              <a:rPr lang="el-GR" sz="2300" dirty="0" smtClean="0"/>
              <a:t>οργανικά οξέα στο σίδηρο ή </a:t>
            </a:r>
          </a:p>
          <a:p>
            <a:r>
              <a:rPr lang="el-GR" sz="2300" dirty="0" smtClean="0"/>
              <a:t>Δέσμευση αναστολέων πχ</a:t>
            </a:r>
          </a:p>
          <a:p>
            <a:pPr lvl="1"/>
            <a:r>
              <a:rPr lang="el-GR" sz="2300" dirty="0" smtClean="0"/>
              <a:t>φυτικών οξέων σιδήρου για </a:t>
            </a:r>
            <a:r>
              <a:rPr lang="en-US" sz="2300" dirty="0" smtClean="0"/>
              <a:t>Fe</a:t>
            </a:r>
            <a:r>
              <a:rPr lang="el-GR" sz="2300" dirty="0" smtClean="0"/>
              <a:t>.</a:t>
            </a:r>
          </a:p>
          <a:p>
            <a:r>
              <a:rPr lang="el-GR" sz="2300" dirty="0" smtClean="0"/>
              <a:t>Στον κώδικα τροφίμων και ποτών ορίζονται βιταμίνες και ανόργανα άλατα που μπορούν να χρησιμοποιηθούν στον εμπλουτισμός τροφίμων.</a:t>
            </a:r>
          </a:p>
          <a:p>
            <a:r>
              <a:rPr lang="el-GR" sz="2300" dirty="0" smtClean="0"/>
              <a:t>Κατά κανόνα να αντιστοιχούν οι ποσότητες στο 15% της ΣΗΔ (συνιστώμενη ημερήσια δόση).</a:t>
            </a:r>
            <a:endParaRPr lang="el-GR" sz="23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D22-8197-42F5-97A9-201952C3F7EA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41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Αναστασία </a:t>
            </a:r>
            <a:r>
              <a:rPr lang="el-GR" sz="2000" dirty="0" err="1" smtClean="0"/>
              <a:t>Κανέλλου</a:t>
            </a:r>
            <a:r>
              <a:rPr lang="el-GR" sz="2000" dirty="0" smtClean="0"/>
              <a:t> 2014. </a:t>
            </a:r>
            <a:r>
              <a:rPr lang="el-GR" sz="2000" dirty="0"/>
              <a:t>Αναστασία </a:t>
            </a:r>
            <a:r>
              <a:rPr lang="el-GR" sz="2000" dirty="0" err="1"/>
              <a:t>Κανέλλου</a:t>
            </a:r>
            <a:r>
              <a:rPr lang="el-GR" sz="2000" dirty="0"/>
              <a:t> . </a:t>
            </a:r>
            <a:r>
              <a:rPr lang="el-GR" sz="2000" dirty="0" smtClean="0"/>
              <a:t>«Πρόσθετες Ύλες. Ενότητα 9</a:t>
            </a:r>
            <a:r>
              <a:rPr lang="en-US" sz="2000" dirty="0" smtClean="0"/>
              <a:t>:</a:t>
            </a:r>
            <a:r>
              <a:rPr lang="el-GR" sz="2000" dirty="0"/>
              <a:t> Ουσίες ενίσχυσης θρεπτικής αξίας τροφίμων».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Ισορροπία θρεπτικών συστατικών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dirty="0" smtClean="0"/>
              <a:t>Διατροφή: σημαντική για υγεία και ευεξία </a:t>
            </a:r>
          </a:p>
          <a:p>
            <a:pPr lvl="1">
              <a:lnSpc>
                <a:spcPct val="100000"/>
              </a:lnSpc>
            </a:pPr>
            <a:r>
              <a:rPr lang="el-GR" dirty="0" smtClean="0"/>
              <a:t>Χωρίς διατροφικές ακρότητες</a:t>
            </a:r>
            <a:r>
              <a:rPr lang="en-US" dirty="0" smtClean="0"/>
              <a:t>.</a:t>
            </a:r>
            <a:endParaRPr lang="el-GR" dirty="0" smtClean="0"/>
          </a:p>
          <a:p>
            <a:pPr lvl="1">
              <a:lnSpc>
                <a:spcPct val="100000"/>
              </a:lnSpc>
            </a:pPr>
            <a:r>
              <a:rPr lang="el-GR" dirty="0" smtClean="0"/>
              <a:t>Στροφή προς τη φύση με τα λιγότερο βιομηχανοποιημένα τρόφιμα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lnSpc>
                <a:spcPct val="100000"/>
              </a:lnSpc>
            </a:pPr>
            <a:r>
              <a:rPr lang="el-GR" dirty="0" smtClean="0"/>
              <a:t>Τροφή στοχεύει  στη διατήρηση της υγείας με προσφέροντας </a:t>
            </a:r>
          </a:p>
          <a:p>
            <a:pPr lvl="1">
              <a:lnSpc>
                <a:spcPct val="100000"/>
              </a:lnSpc>
            </a:pPr>
            <a:r>
              <a:rPr lang="el-GR" dirty="0" smtClean="0"/>
              <a:t>Απαραίτητα θρεπτικά συστατικά</a:t>
            </a:r>
            <a:r>
              <a:rPr lang="en-US" dirty="0" smtClean="0"/>
              <a:t>.</a:t>
            </a:r>
            <a:endParaRPr lang="el-GR" dirty="0" smtClean="0"/>
          </a:p>
          <a:p>
            <a:pPr lvl="2">
              <a:lnSpc>
                <a:spcPct val="100000"/>
              </a:lnSpc>
            </a:pPr>
            <a:r>
              <a:rPr lang="el-GR" dirty="0" smtClean="0"/>
              <a:t>Στις σωστές ποσότητες</a:t>
            </a:r>
            <a:r>
              <a:rPr lang="en-US" dirty="0" smtClean="0"/>
              <a:t>.</a:t>
            </a:r>
            <a:endParaRPr lang="el-GR" dirty="0" smtClean="0"/>
          </a:p>
          <a:p>
            <a:pPr lvl="2">
              <a:lnSpc>
                <a:spcPct val="100000"/>
              </a:lnSpc>
            </a:pPr>
            <a:r>
              <a:rPr lang="el-GR" dirty="0" smtClean="0"/>
              <a:t>Στις σωστές αναλογίες </a:t>
            </a:r>
            <a:r>
              <a:rPr lang="en-US" dirty="0" smtClean="0"/>
              <a:t>.</a:t>
            </a:r>
            <a:endParaRPr lang="el-GR" dirty="0" smtClean="0"/>
          </a:p>
          <a:p>
            <a:pPr lvl="1">
              <a:lnSpc>
                <a:spcPct val="100000"/>
              </a:lnSpc>
            </a:pPr>
            <a:r>
              <a:rPr lang="el-GR" dirty="0" smtClean="0"/>
              <a:t>Αμόλυντα</a:t>
            </a:r>
            <a:r>
              <a:rPr lang="en-US" dirty="0" smtClean="0"/>
              <a:t>.</a:t>
            </a:r>
            <a:endParaRPr lang="el-GR" dirty="0" smtClean="0"/>
          </a:p>
          <a:p>
            <a:pPr lvl="1">
              <a:lnSpc>
                <a:spcPct val="100000"/>
              </a:lnSpc>
            </a:pPr>
            <a:r>
              <a:rPr lang="el-GR" dirty="0" err="1" smtClean="0"/>
              <a:t>Άρυπα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D22-8197-42F5-97A9-201952C3F7EA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01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Ισορροπία θρεπτικών συστατικών</a:t>
            </a:r>
            <a:r>
              <a:rPr lang="en-US" dirty="0" smtClean="0"/>
              <a:t> </a:t>
            </a:r>
            <a:r>
              <a:rPr lang="el-GR" sz="3000" b="0" dirty="0"/>
              <a:t>2</a:t>
            </a:r>
            <a:r>
              <a:rPr lang="en-US" sz="3000" b="0" dirty="0" smtClean="0"/>
              <a:t>/</a:t>
            </a:r>
            <a:r>
              <a:rPr lang="el-GR" sz="3000" b="0" dirty="0" smtClean="0"/>
              <a:t>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Θρεπτικά συστατικά</a:t>
            </a:r>
          </a:p>
          <a:p>
            <a:pPr lvl="1"/>
            <a:r>
              <a:rPr lang="el-GR" dirty="0" err="1" smtClean="0"/>
              <a:t>Μακροθρεπτικά</a:t>
            </a:r>
            <a:r>
              <a:rPr lang="el-GR" dirty="0" smtClean="0"/>
              <a:t> συστατικά</a:t>
            </a:r>
            <a:r>
              <a:rPr lang="en-US" dirty="0" smtClean="0"/>
              <a:t>.</a:t>
            </a:r>
            <a:endParaRPr lang="el-GR" dirty="0" smtClean="0"/>
          </a:p>
          <a:p>
            <a:pPr lvl="2"/>
            <a:r>
              <a:rPr lang="el-GR" dirty="0" smtClean="0"/>
              <a:t>Πρωτεΐνες</a:t>
            </a:r>
            <a:r>
              <a:rPr lang="en-US" dirty="0" smtClean="0"/>
              <a:t>.</a:t>
            </a:r>
            <a:endParaRPr lang="el-GR" dirty="0" smtClean="0"/>
          </a:p>
          <a:p>
            <a:pPr lvl="2"/>
            <a:r>
              <a:rPr lang="el-GR" dirty="0" smtClean="0"/>
              <a:t>Υδατάνθρακες</a:t>
            </a:r>
            <a:r>
              <a:rPr lang="en-US" dirty="0" smtClean="0"/>
              <a:t>.</a:t>
            </a:r>
            <a:endParaRPr lang="el-GR" dirty="0" smtClean="0"/>
          </a:p>
          <a:p>
            <a:pPr lvl="2"/>
            <a:r>
              <a:rPr lang="el-GR" dirty="0" smtClean="0"/>
              <a:t>Λίπη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err="1" smtClean="0"/>
              <a:t>Μικροθρεπτικά</a:t>
            </a:r>
            <a:r>
              <a:rPr lang="el-GR" dirty="0" smtClean="0"/>
              <a:t> συστατικά </a:t>
            </a:r>
            <a:r>
              <a:rPr lang="en-US" dirty="0" smtClean="0"/>
              <a:t>.</a:t>
            </a:r>
            <a:endParaRPr lang="el-GR" dirty="0" smtClean="0"/>
          </a:p>
          <a:p>
            <a:pPr lvl="2"/>
            <a:r>
              <a:rPr lang="el-GR" dirty="0" smtClean="0"/>
              <a:t>Βιταμίνες</a:t>
            </a:r>
            <a:r>
              <a:rPr lang="en-US" dirty="0" smtClean="0"/>
              <a:t>.</a:t>
            </a:r>
            <a:endParaRPr lang="el-GR" dirty="0" smtClean="0"/>
          </a:p>
          <a:p>
            <a:pPr lvl="2"/>
            <a:r>
              <a:rPr lang="el-GR" dirty="0" smtClean="0"/>
              <a:t>Ανόργανα συστατικά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D22-8197-42F5-97A9-201952C3F7EA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21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Τροφή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Θεωρείται κανονική και πλήρης όταν:</a:t>
            </a:r>
          </a:p>
          <a:p>
            <a:pPr lvl="1"/>
            <a:r>
              <a:rPr lang="el-GR" dirty="0" smtClean="0"/>
              <a:t>Απαιτούμενη ποσότητα θερμίδων.</a:t>
            </a:r>
          </a:p>
          <a:p>
            <a:pPr lvl="1"/>
            <a:r>
              <a:rPr lang="el-GR" dirty="0" smtClean="0"/>
              <a:t>Αναγκαίες ποσότητες σε θρεπτικά συστατικά.</a:t>
            </a:r>
          </a:p>
          <a:p>
            <a:pPr lvl="1"/>
            <a:r>
              <a:rPr lang="el-GR" dirty="0" smtClean="0"/>
              <a:t>Υψηλή οργανοληπτική ποιότητα για να: </a:t>
            </a:r>
          </a:p>
          <a:p>
            <a:pPr lvl="2"/>
            <a:r>
              <a:rPr lang="el-GR" dirty="0" smtClean="0"/>
              <a:t>Διεγείρει όρεξη και</a:t>
            </a:r>
          </a:p>
          <a:p>
            <a:pPr lvl="2"/>
            <a:r>
              <a:rPr lang="el-GR" dirty="0" smtClean="0"/>
              <a:t>Σωστή λειτουργία πεπτικού συστήματος.</a:t>
            </a:r>
          </a:p>
          <a:p>
            <a:pPr lvl="1"/>
            <a:r>
              <a:rPr lang="el-GR" dirty="0" smtClean="0"/>
              <a:t>Απαιτούμενη ικανότητα κορεσμού.</a:t>
            </a:r>
          </a:p>
          <a:p>
            <a:pPr marL="457200" lvl="1" indent="0">
              <a:buNone/>
            </a:pPr>
            <a:endParaRPr lang="el-GR" dirty="0"/>
          </a:p>
          <a:p>
            <a:pPr marL="457200" lvl="1" indent="0">
              <a:buNone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D22-8197-42F5-97A9-201952C3F7EA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484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Ενίσχυση διατροφικής αξίας (</a:t>
            </a:r>
            <a:r>
              <a:rPr lang="en-US" dirty="0" smtClean="0"/>
              <a:t>fortification)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373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Πηγάζει:</a:t>
            </a:r>
          </a:p>
          <a:p>
            <a:r>
              <a:rPr lang="el-GR" dirty="0" smtClean="0"/>
              <a:t>Από έλλειψη ποικιλίας την καθημερινή διατροφή.</a:t>
            </a:r>
          </a:p>
          <a:p>
            <a:r>
              <a:rPr lang="el-GR" dirty="0" smtClean="0"/>
              <a:t>Από αυξημένη κατανάλωση βιομηχανοποιημένων προϊόντων με υποβαθμισμένη σύσταση (από συνθήκες επεξεργασίας).</a:t>
            </a:r>
          </a:p>
          <a:p>
            <a:pPr marL="0" indent="0">
              <a:buNone/>
            </a:pPr>
            <a:r>
              <a:rPr lang="el-GR" dirty="0" smtClean="0"/>
              <a:t>Λόγοι προσθήκης βιταμινών και μετάλλων.</a:t>
            </a:r>
          </a:p>
          <a:p>
            <a:r>
              <a:rPr lang="el-GR" dirty="0" smtClean="0"/>
              <a:t>Αποκατάσταση τελικού προϊόντος με ουσίες που χάθηκαν κατά την παρασκευή  πχ αλεύρι-&gt; Σίδηρο, </a:t>
            </a:r>
            <a:r>
              <a:rPr lang="el-GR" dirty="0" err="1" smtClean="0"/>
              <a:t>βιτ</a:t>
            </a:r>
            <a:r>
              <a:rPr lang="el-GR" dirty="0" smtClean="0"/>
              <a:t> Β.</a:t>
            </a:r>
          </a:p>
          <a:p>
            <a:r>
              <a:rPr lang="el-GR" dirty="0" smtClean="0"/>
              <a:t>Παραγωγή υποκατάστατων τροφίμων (που μοιάζουν με συνήθη) πχ στη μαργαρίνη προστίθεται </a:t>
            </a:r>
            <a:r>
              <a:rPr lang="el-GR" dirty="0" err="1" smtClean="0"/>
              <a:t>βιτ</a:t>
            </a:r>
            <a:r>
              <a:rPr lang="el-GR" dirty="0" smtClean="0"/>
              <a:t> Α, </a:t>
            </a:r>
            <a:r>
              <a:rPr lang="el-GR" dirty="0" err="1" smtClean="0"/>
              <a:t>Βιτ</a:t>
            </a:r>
            <a:r>
              <a:rPr lang="el-GR" dirty="0" smtClean="0"/>
              <a:t> </a:t>
            </a:r>
            <a:r>
              <a:rPr lang="en-US" dirty="0" smtClean="0"/>
              <a:t>D (</a:t>
            </a:r>
            <a:r>
              <a:rPr lang="el-GR" dirty="0" err="1" smtClean="0"/>
              <a:t>αντι</a:t>
            </a:r>
            <a:r>
              <a:rPr lang="el-GR" dirty="0" smtClean="0"/>
              <a:t> για βούτυρο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Εμπλουτισμός τροφών πχ ασβέστιο σε χυμό για όσους αποφεύγουν γαλακτοκομικά = τεχνητά λειτουργικά τρόφιμα.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D22-8197-42F5-97A9-201952C3F7EA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18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Ενίσχυση σε Διαιτητικά τρόφιμα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368152"/>
            <a:ext cx="8856984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Εκτός από βιταμίνες, μέταλλα, επιτρέπεται προσθήκη άλλων θρεπτικών ουσιών για παράλληλη βελτίωση ποιοτικών χαρακτηριστικών και θρεπτικής αξίας.</a:t>
            </a:r>
          </a:p>
          <a:p>
            <a:pPr marL="0" indent="0">
              <a:buNone/>
            </a:pPr>
            <a:r>
              <a:rPr lang="el-GR" dirty="0" smtClean="0"/>
              <a:t>1. Για άλλες διατροφικές χρήσεις</a:t>
            </a:r>
          </a:p>
          <a:p>
            <a:pPr marL="457200" lvl="1" indent="0">
              <a:buNone/>
            </a:pPr>
            <a:r>
              <a:rPr lang="el-GR" dirty="0" smtClean="0"/>
              <a:t>Πχ Παρασκευάσματα σόγια για βρέφη: </a:t>
            </a:r>
          </a:p>
          <a:p>
            <a:pPr lvl="1"/>
            <a:r>
              <a:rPr lang="el-GR" dirty="0" smtClean="0"/>
              <a:t>Προσθήκη αμινοξέων για βελτίωση ποιότητας πρωτεΐνης.</a:t>
            </a:r>
          </a:p>
          <a:p>
            <a:pPr lvl="1"/>
            <a:r>
              <a:rPr lang="el-GR" dirty="0" smtClean="0"/>
              <a:t>Προσθήκη λιπαρών οξέων για ιδιαίτερες διατροφικές απαιτήσεις.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D22-8197-42F5-97A9-201952C3F7EA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254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Ενίσχυση σε Διαιτητικά </a:t>
            </a:r>
            <a:r>
              <a:rPr lang="el-GR" smtClean="0"/>
              <a:t>τρόφιμα </a:t>
            </a:r>
            <a:r>
              <a:rPr lang="el-GR" sz="3000" b="0" dirty="0"/>
              <a:t>2</a:t>
            </a:r>
            <a:r>
              <a:rPr lang="el-GR" sz="3000" b="0" smtClean="0"/>
              <a:t>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368152"/>
            <a:ext cx="8856984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2. Βελτίωση οργανοληπτικής ποιότητας</a:t>
            </a:r>
          </a:p>
          <a:p>
            <a:pPr marL="457200" lvl="1" indent="0">
              <a:buNone/>
            </a:pPr>
            <a:r>
              <a:rPr lang="el-GR" dirty="0" smtClean="0"/>
              <a:t>Πχ προσθήκη </a:t>
            </a:r>
            <a:r>
              <a:rPr lang="el-GR" dirty="0" err="1" smtClean="0"/>
              <a:t>ασκορβικού</a:t>
            </a:r>
            <a:r>
              <a:rPr lang="el-GR" dirty="0" smtClean="0"/>
              <a:t> οξέος (= </a:t>
            </a:r>
            <a:r>
              <a:rPr lang="el-GR" dirty="0" err="1" smtClean="0"/>
              <a:t>βιτ</a:t>
            </a:r>
            <a:r>
              <a:rPr lang="el-GR" dirty="0" smtClean="0"/>
              <a:t> </a:t>
            </a:r>
            <a:r>
              <a:rPr lang="en-US" dirty="0" smtClean="0"/>
              <a:t>C) </a:t>
            </a:r>
            <a:endParaRPr lang="el-GR" dirty="0" smtClean="0"/>
          </a:p>
          <a:p>
            <a:pPr lvl="1"/>
            <a:r>
              <a:rPr lang="el-GR" dirty="0" smtClean="0"/>
              <a:t>Στα αλλαντικά για βελτίωση κοκκινωπού χρώματος.</a:t>
            </a:r>
          </a:p>
          <a:p>
            <a:pPr lvl="1"/>
            <a:r>
              <a:rPr lang="el-GR" dirty="0" smtClean="0"/>
              <a:t>Στα άλευρα για αποφυγή οξείδωση </a:t>
            </a:r>
            <a:r>
              <a:rPr lang="el-GR" dirty="0" err="1" smtClean="0"/>
              <a:t>γλουτένης</a:t>
            </a:r>
            <a:r>
              <a:rPr lang="el-GR" dirty="0" smtClean="0"/>
              <a:t> για καλύτερη </a:t>
            </a:r>
            <a:r>
              <a:rPr lang="el-GR" dirty="0" err="1" smtClean="0"/>
              <a:t>εκτατότητα</a:t>
            </a:r>
            <a:r>
              <a:rPr lang="el-GR" dirty="0" smtClean="0"/>
              <a:t>, διατήρηση </a:t>
            </a:r>
            <a:r>
              <a:rPr lang="el-GR" dirty="0" err="1" smtClean="0"/>
              <a:t>φρεσκότητας</a:t>
            </a:r>
            <a:r>
              <a:rPr lang="el-GR" dirty="0" smtClean="0"/>
              <a:t>.</a:t>
            </a:r>
          </a:p>
          <a:p>
            <a:pPr marL="457200" lvl="1" indent="0">
              <a:buNone/>
            </a:pPr>
            <a:r>
              <a:rPr lang="el-GR" dirty="0" smtClean="0"/>
              <a:t>Πχ προσθήκη </a:t>
            </a:r>
            <a:r>
              <a:rPr lang="el-GR" dirty="0" err="1" smtClean="0"/>
              <a:t>καροτενίου</a:t>
            </a:r>
            <a:r>
              <a:rPr lang="el-GR" dirty="0" smtClean="0"/>
              <a:t> (προβιταμίνη Α) στη μαργαρίνη για κιτρινωπό χρώμα.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D22-8197-42F5-97A9-201952C3F7EA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3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Προσθήκη θρεπτικών συστατικών στοχεύει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Διατήρηση διατροφικής αξίας.</a:t>
            </a:r>
          </a:p>
          <a:p>
            <a:r>
              <a:rPr lang="el-GR" dirty="0" smtClean="0"/>
              <a:t>Παραγωγή νέων προϊόντων με επαρκή διατροφική αξία.</a:t>
            </a:r>
          </a:p>
          <a:p>
            <a:r>
              <a:rPr lang="el-GR" dirty="0" smtClean="0"/>
              <a:t>Πρόληψη και αποκατάσταση συγκεκριμένων </a:t>
            </a:r>
          </a:p>
          <a:p>
            <a:pPr lvl="1"/>
            <a:r>
              <a:rPr lang="el-GR" dirty="0" smtClean="0"/>
              <a:t>διατροφικών ελλείψεων (ιώδιο, ασβέστιο) ή </a:t>
            </a:r>
          </a:p>
          <a:p>
            <a:pPr lvl="1"/>
            <a:r>
              <a:rPr lang="el-GR" dirty="0" smtClean="0"/>
              <a:t>Ομάδων (ηλικιωμένοι, χορτοφάγοι).</a:t>
            </a:r>
          </a:p>
          <a:p>
            <a:r>
              <a:rPr lang="el-GR" dirty="0" smtClean="0"/>
              <a:t>Παραγωγή τροφίμων με αυξημένη σύσταση σε ορισμένα θρεπτικά συστατικά για συστηματική αντιμετώπιση ελλείψεων του πληθυσμού πχ  πρόγραμμα διατροφικής παρέμβαση πχ</a:t>
            </a:r>
          </a:p>
          <a:p>
            <a:pPr marL="355600" indent="0">
              <a:buNone/>
            </a:pPr>
            <a:r>
              <a:rPr lang="el-GR" dirty="0" smtClean="0"/>
              <a:t>Εμπλουτισμένα δημητριακά πρωϊνού -&gt; πηγή σιδήρου για παιδιά </a:t>
            </a:r>
            <a:r>
              <a:rPr lang="en-US" dirty="0" smtClean="0"/>
              <a:t>UK</a:t>
            </a:r>
            <a:r>
              <a:rPr lang="el-GR" dirty="0" smtClean="0"/>
              <a:t>.</a:t>
            </a:r>
            <a:endParaRPr lang="en-US" dirty="0" smtClean="0"/>
          </a:p>
          <a:p>
            <a:pPr marL="355600" indent="0">
              <a:buNone/>
            </a:pPr>
            <a:r>
              <a:rPr lang="el-GR" dirty="0" smtClean="0"/>
              <a:t>Εμπλουτισμένοι χυμοί φρούτων  -&gt; πηγή </a:t>
            </a:r>
            <a:r>
              <a:rPr lang="en-US" dirty="0" smtClean="0"/>
              <a:t>Ca, </a:t>
            </a:r>
            <a:r>
              <a:rPr lang="el-GR" dirty="0" err="1" smtClean="0"/>
              <a:t>Βιτ</a:t>
            </a:r>
            <a:r>
              <a:rPr lang="el-GR" dirty="0" smtClean="0"/>
              <a:t> </a:t>
            </a:r>
            <a:r>
              <a:rPr lang="en-US" dirty="0" smtClean="0"/>
              <a:t>C </a:t>
            </a:r>
            <a:r>
              <a:rPr lang="el-GR" dirty="0" smtClean="0"/>
              <a:t>για Γερμανούς εφήβους.</a:t>
            </a:r>
          </a:p>
          <a:p>
            <a:pPr marL="35560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D22-8197-42F5-97A9-201952C3F7EA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299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Προγράμματα Δημόσιας Υγείας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Παράγοντες για μεγιστοποίηση επιτυχίας</a:t>
            </a:r>
          </a:p>
          <a:p>
            <a:r>
              <a:rPr lang="el-GR" dirty="0" smtClean="0"/>
              <a:t>Τρόφιμο να αποτελεί βασική τροφή πληθυσμού-στόχου.</a:t>
            </a:r>
          </a:p>
          <a:p>
            <a:r>
              <a:rPr lang="el-GR" dirty="0" smtClean="0"/>
              <a:t>Να μην επηρεάζονται οργανοληπτικά χαρακτηριστικά.</a:t>
            </a:r>
          </a:p>
          <a:p>
            <a:r>
              <a:rPr lang="el-GR" dirty="0" smtClean="0"/>
              <a:t>Τυποποιημένη επεξεργασία.</a:t>
            </a:r>
          </a:p>
          <a:p>
            <a:r>
              <a:rPr lang="el-GR" dirty="0" smtClean="0"/>
              <a:t>Σταθερή βιοδιαθεσιμότητα.</a:t>
            </a:r>
          </a:p>
          <a:p>
            <a:r>
              <a:rPr lang="el-GR" dirty="0" smtClean="0"/>
              <a:t>Μικρό κόστος.</a:t>
            </a:r>
          </a:p>
          <a:p>
            <a:r>
              <a:rPr lang="el-GR" dirty="0" smtClean="0"/>
              <a:t>Συστήμα παρακολούθησης και ελέγχου για ποσότητες και εφαρμογή.</a:t>
            </a:r>
          </a:p>
          <a:p>
            <a:r>
              <a:rPr lang="el-GR" dirty="0" smtClean="0"/>
              <a:t>Αντικειμενικά στοιχεία αποτελεσματικότητας παρέμβασης.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0D22-8197-42F5-97A9-201952C3F7EA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36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20</TotalTime>
  <Words>1398</Words>
  <Application>Microsoft Office PowerPoint</Application>
  <PresentationFormat>Προβολή στην οθόνη (4:3)</PresentationFormat>
  <Paragraphs>274</Paragraphs>
  <Slides>22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22</vt:i4>
      </vt:variant>
    </vt:vector>
  </HeadingPairs>
  <TitlesOfParts>
    <vt:vector size="24" baseType="lpstr">
      <vt:lpstr>template</vt:lpstr>
      <vt:lpstr>OC_template_updated</vt:lpstr>
      <vt:lpstr>Πρόσθετες Ύλες</vt:lpstr>
      <vt:lpstr>Ισορροπία θρεπτικών συστατικών 1/2</vt:lpstr>
      <vt:lpstr>Ισορροπία θρεπτικών συστατικών 2/2</vt:lpstr>
      <vt:lpstr>Τροφή</vt:lpstr>
      <vt:lpstr>Ενίσχυση διατροφικής αξίας (fortification)</vt:lpstr>
      <vt:lpstr>Ενίσχυση σε Διαιτητικά τρόφιμα 1/2</vt:lpstr>
      <vt:lpstr>Ενίσχυση σε Διαιτητικά τρόφιμα 2/2</vt:lpstr>
      <vt:lpstr>Προσθήκη θρεπτικών συστατικών στοχεύει</vt:lpstr>
      <vt:lpstr>Προγράμματα Δημόσιας Υγείας</vt:lpstr>
      <vt:lpstr>Συνήθη Θρεπτικά συστατικά εμπλουτισμού</vt:lpstr>
      <vt:lpstr>Τεχνολογική άποψη ενίσχυσης  θρεπτικής αξίας 1/2</vt:lpstr>
      <vt:lpstr>Σχετικά (%) βιοδιαθεσιμότητα Fe</vt:lpstr>
      <vt:lpstr>Τεχνολογική άποψη ενίσχυσης  θρεπτικής αξίας 2/2</vt:lpstr>
      <vt:lpstr>Σταθερότητα διαφόρων  θρεπτικών συστατικών</vt:lpstr>
      <vt:lpstr>Βελτίωση τεχνικών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Πρόσθετες Ύλες</dc:title>
  <dc:creator>opencourses@teiath.gr</dc:creator>
  <cp:lastModifiedBy>fkaram2</cp:lastModifiedBy>
  <cp:revision>4</cp:revision>
  <dcterms:created xsi:type="dcterms:W3CDTF">2015-09-24T08:26:31Z</dcterms:created>
  <dcterms:modified xsi:type="dcterms:W3CDTF">2015-11-18T09:35:35Z</dcterms:modified>
</cp:coreProperties>
</file>