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84" r:id="rId1"/>
  </p:sldMasterIdLst>
  <p:notesMasterIdLst>
    <p:notesMasterId r:id="rId65"/>
  </p:notesMasterIdLst>
  <p:handoutMasterIdLst>
    <p:handoutMasterId r:id="rId66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257" r:id="rId57"/>
    <p:sldId id="262" r:id="rId58"/>
    <p:sldId id="264" r:id="rId59"/>
    <p:sldId id="373" r:id="rId60"/>
    <p:sldId id="374" r:id="rId61"/>
    <p:sldId id="266" r:id="rId62"/>
    <p:sldId id="318" r:id="rId63"/>
    <p:sldId id="261" r:id="rId64"/>
  </p:sldIdLst>
  <p:sldSz cx="9144000" cy="6858000" type="screen4x3"/>
  <p:notesSz cx="7104063" cy="10234613"/>
  <p:custDataLst>
    <p:tags r:id="rId6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3395" autoAdjust="0"/>
  </p:normalViewPr>
  <p:slideViewPr>
    <p:cSldViewPr>
      <p:cViewPr varScale="1">
        <p:scale>
          <a:sx n="105" d="100"/>
          <a:sy n="105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0C2623B9-C329-4256-B08B-5A19DF56005C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23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192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B29BBA98-B17A-4195-9D3D-F7C025990F4D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24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2948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DC35959E-24D3-410E-9EC7-026B8F995AE6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28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397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950E9662-8441-495A-97F5-B60813395D7E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37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499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74B4F63D-048B-4F0C-9711-1669B7D39543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38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602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C12D2258-E4CB-4441-8FC4-770A3E9982DB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41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704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2AC9E57E-FF82-430D-A1EC-E0DAC52E3C07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44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8068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84EA124-B5DB-41BF-8A47-F57CBCECCB54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45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909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26EBA96B-90D6-4CC4-9067-451EEEF00B3C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51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9011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00DB41CB-13EA-4728-BEFA-BF4762D9D0C1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53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9114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A5ECF98B-F49B-4739-8626-F141A018212E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373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8DD0177D-2602-45F6-83C0-AA68C5BDC113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54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9216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9054AD5C-9E5B-4258-AF50-A31C2F461E9C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475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C4BAF1AF-20BF-425A-B77B-3DDC3AA06FC5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3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578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6019938-1F5B-435E-9AD9-4BD75ED5B2B0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680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E47A8E62-677F-4CE4-9F44-39694D5FFF8D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5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7828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3F366CC8-DC1D-4000-A1F4-032CA1132B48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6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885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78600A8-83ED-4042-8753-0A6D392EF010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10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987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ACBD28E-46E5-46B1-8D06-A6990CE3F075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21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7/en/create-procedur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7/en/create-trigger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el" TargetMode="External"/><Relationship Id="rId2" Type="http://schemas.openxmlformats.org/officeDocument/2006/relationships/hyperlink" Target="http://www.dbtechnet.org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2996952"/>
            <a:ext cx="7236385" cy="216023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1</a:t>
            </a:r>
            <a:r>
              <a:rPr lang="el-GR" sz="2700" b="1" dirty="0" smtClean="0"/>
              <a:t>2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n-US" altLang="el-GR" sz="2800" dirty="0"/>
              <a:t>Stored Procedures BY EXAMPLE: </a:t>
            </a:r>
          </a:p>
          <a:p>
            <a:pPr>
              <a:spcBef>
                <a:spcPct val="50000"/>
              </a:spcBef>
            </a:pPr>
            <a:r>
              <a:rPr lang="en-US" altLang="el-GR" sz="2800" dirty="0"/>
              <a:t>Triggers, Functions, </a:t>
            </a:r>
            <a:r>
              <a:rPr lang="en-US" altLang="el-GR" sz="2800" dirty="0" smtClean="0"/>
              <a:t>Procedures</a:t>
            </a:r>
            <a:r>
              <a:rPr lang="en-US" altLang="el-GR" sz="2800" dirty="0"/>
              <a:t>, </a:t>
            </a:r>
            <a:r>
              <a:rPr lang="en-US" altLang="el-GR" sz="2800" dirty="0" smtClean="0"/>
              <a:t>Cursors </a:t>
            </a:r>
            <a:endParaRPr lang="el-GR" altLang="el-GR" sz="2800" dirty="0" smtClean="0"/>
          </a:p>
          <a:p>
            <a:pPr>
              <a:spcBef>
                <a:spcPct val="50000"/>
              </a:spcBef>
            </a:pPr>
            <a:endParaRPr lang="el-GR" sz="27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028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3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6" y="4293096"/>
            <a:ext cx="4967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VALUES (2, 100); </a:t>
            </a:r>
          </a:p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-100 </a:t>
            </a:r>
          </a:p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2; </a:t>
            </a: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 DIAGNOSTICS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ROW_COUNT;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 DIAGNOSTICS CONDITION 1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   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RETURNED_SQLSTATE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MYSQL_ERRNO ;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8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Πως θα δούμε τους </a:t>
            </a:r>
            <a:r>
              <a:rPr lang="el-GR" dirty="0" err="1"/>
              <a:t>triggers</a:t>
            </a:r>
            <a:r>
              <a:rPr lang="el-GR" dirty="0"/>
              <a:t> στο περιβάλλον της </a:t>
            </a:r>
            <a:r>
              <a:rPr lang="el-GR" dirty="0" err="1" smtClean="0"/>
              <a:t>mySQL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* FROM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Information_Schema.Trigger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Trigger_schema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 AND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Information_Schema.Trigger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Trigger_schema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Information_Schema.Trigger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Trigger_schema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 AND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Event_object_table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'; 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Trigger is stored as plain text file in the database folder as follows: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data_folder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table_name.trg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table_name.trigger_name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employees.before_employees_update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08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Απλοποημένη</a:t>
            </a:r>
            <a:r>
              <a:rPr lang="el-GR" dirty="0"/>
              <a:t> διαχείριση παραγγελιών: Χρήση </a:t>
            </a:r>
            <a:r>
              <a:rPr lang="el-GR" dirty="0" err="1"/>
              <a:t>triggers</a:t>
            </a:r>
            <a:r>
              <a:rPr lang="el-GR" dirty="0"/>
              <a:t> σε περιβάλλον </a:t>
            </a:r>
            <a:r>
              <a:rPr lang="el-GR" dirty="0" err="1" smtClean="0"/>
              <a:t>mySQL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DATABASE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customers;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customers(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VARCHAR(255) NOT NULL,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VARCHAR(255),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stocks;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stocks(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description VARCHAR(255) NOT NULL,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DECIMAL(5,2) NOT NULL, 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7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orders;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orders(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 AUTO_INCREMENT,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 NOT NULL,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DATETIME NOT NULL,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total DECIMAL(5,2),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INT, qty INT NOT NULL,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DECIMAL(5,2),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14"/>
          <a:stretch/>
        </p:blipFill>
        <p:spPr bwMode="auto">
          <a:xfrm>
            <a:off x="5945963" y="3717032"/>
            <a:ext cx="29421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0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Sets the timestamp for a new order.</a:t>
            </a:r>
            <a:endParaRPr 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orders_trig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orders_trig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BEFORE INSERT ON orders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NEW.odate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NOW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Calculates the new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a new order line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orderlines_trig_ins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orderlines_trig_ins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BEFORE INSERT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NEW.ptotal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(SELECT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FROM stocks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NEW.qty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 Calculates the new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an updated order line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orderlines_trig_upd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orderlines_trig_upd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BEFORE UPDATE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NEW.ptotal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FROM stocks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NEW.stockno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NEW.qty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 Calculates the total amount of a new order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AFTER INSERT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UPDATE orders SET total = (SELECT SUM(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75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Calculates the total amount for the updated order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orderlines_total_upd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orderlines_total_upd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AFTER UPDATE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UPDATE orders SET total = (SELECT SUM(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INTO customers(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VALUES(1, 'SMITH', 'ATHENS');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customers(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VALUES(2, 'JONES', 'VOLOS');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customers(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VALUES(3, 'BATES', 'NEW YORK');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stocks(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VALUES(1, 'APPLE', 1);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stocks(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VALUES(2, 'ORANGE', 1.5);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stocks(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VALUES(3, 'LEMON', 1.7);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orders(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1, 10);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2, 5);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2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94" y="614022"/>
            <a:ext cx="56880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1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44" y="980728"/>
            <a:ext cx="59039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7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Σκοπός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Στόχος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Σκοπός</a:t>
            </a:r>
          </a:p>
          <a:p>
            <a:pPr marL="0" indent="0">
              <a:buNone/>
            </a:pPr>
            <a:r>
              <a:rPr lang="el-GR" sz="2400" dirty="0" smtClean="0"/>
              <a:t>Σκοπός </a:t>
            </a:r>
            <a:r>
              <a:rPr lang="el-GR" sz="2400" dirty="0"/>
              <a:t>της παρουσίασης είναι η εμβάθυνση στη χρήση </a:t>
            </a:r>
            <a:r>
              <a:rPr lang="en-US" sz="2400" dirty="0"/>
              <a:t>Stored </a:t>
            </a:r>
            <a:r>
              <a:rPr lang="en-US" sz="2400" dirty="0" smtClean="0"/>
              <a:t>Procedures </a:t>
            </a:r>
            <a:r>
              <a:rPr lang="el-GR" sz="2400" dirty="0"/>
              <a:t>και ειδικότερα σε: </a:t>
            </a:r>
            <a:r>
              <a:rPr lang="en-US" sz="2400" dirty="0"/>
              <a:t>Triggers, Functions, </a:t>
            </a:r>
            <a:r>
              <a:rPr lang="en-US" sz="2400" dirty="0" smtClean="0"/>
              <a:t>Procedures</a:t>
            </a:r>
            <a:r>
              <a:rPr lang="el-GR" sz="2400" dirty="0"/>
              <a:t>.</a:t>
            </a:r>
            <a:r>
              <a:rPr lang="en-US" sz="2400" dirty="0" smtClean="0"/>
              <a:t>  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l-GR" sz="2400" b="1" dirty="0"/>
              <a:t>Στόχος</a:t>
            </a:r>
          </a:p>
          <a:p>
            <a:pPr marL="0" indent="0">
              <a:buNone/>
            </a:pPr>
            <a:r>
              <a:rPr lang="el-GR" sz="2400" dirty="0"/>
              <a:t>Στόχος είναι η εκμάθηση της χρήσης </a:t>
            </a:r>
            <a:r>
              <a:rPr lang="en-US" sz="2400" dirty="0"/>
              <a:t>Stored Procedures </a:t>
            </a:r>
            <a:r>
              <a:rPr lang="en-US" sz="2400" dirty="0" smtClean="0"/>
              <a:t>(</a:t>
            </a:r>
            <a:r>
              <a:rPr lang="en-US" sz="2400" dirty="0"/>
              <a:t>Triggers, Functions, Procedures, Cursors) </a:t>
            </a:r>
            <a:r>
              <a:rPr lang="el-GR" sz="2400" dirty="0"/>
              <a:t>ώστε ο φοιτητής να </a:t>
            </a:r>
            <a:r>
              <a:rPr lang="el-GR" sz="2400" dirty="0" smtClean="0"/>
              <a:t>προσεγγίσει </a:t>
            </a:r>
            <a:r>
              <a:rPr lang="el-GR" sz="2400" dirty="0"/>
              <a:t>το επίπεδο ενός ικανού </a:t>
            </a:r>
            <a:r>
              <a:rPr lang="en-US" sz="2400" dirty="0"/>
              <a:t>developer.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l-GR" sz="2400" b="1" dirty="0"/>
              <a:t>Λέξεις κλειδιά: </a:t>
            </a:r>
            <a:r>
              <a:rPr lang="en-US" sz="2400" dirty="0"/>
              <a:t>Stored Procedures, triggers, Functions, </a:t>
            </a:r>
            <a:r>
              <a:rPr lang="en-US" sz="2400" dirty="0" smtClean="0"/>
              <a:t>Procedures</a:t>
            </a:r>
            <a:r>
              <a:rPr lang="en-US" sz="2400" dirty="0"/>
              <a:t>, </a:t>
            </a:r>
            <a:r>
              <a:rPr lang="en-US" sz="2400" dirty="0" smtClean="0"/>
              <a:t>Cursors</a:t>
            </a:r>
            <a:r>
              <a:rPr lang="el-GR" sz="2400" dirty="0" smtClean="0"/>
              <a:t>.</a:t>
            </a:r>
            <a:endParaRPr lang="en-US" sz="2400" dirty="0"/>
          </a:p>
          <a:p>
            <a:endParaRPr lang="en-US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99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628775"/>
            <a:ext cx="71628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8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844675"/>
            <a:ext cx="80930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0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Οριζόμενες από το χρήστη (</a:t>
            </a:r>
            <a:r>
              <a:rPr lang="en-US" sz="3200" dirty="0"/>
              <a:t>User-defined) functions – “stored functions”  </a:t>
            </a:r>
            <a:r>
              <a:rPr lang="el-GR" sz="3200" dirty="0"/>
              <a:t>σε περιβάλλον </a:t>
            </a:r>
            <a:r>
              <a:rPr lang="en-US" sz="3200" dirty="0" err="1"/>
              <a:t>mySQL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Aggregate</a:t>
            </a:r>
            <a:r>
              <a:rPr lang="en-US" sz="2400" dirty="0"/>
              <a:t>, arithmetic, temporal, string functions (</a:t>
            </a:r>
            <a:r>
              <a:rPr lang="el-GR" sz="2400" dirty="0"/>
              <a:t>ορίζονται </a:t>
            </a:r>
            <a:r>
              <a:rPr lang="el-GR" sz="2400" dirty="0" smtClean="0"/>
              <a:t>στο </a:t>
            </a:r>
            <a:r>
              <a:rPr lang="en-US" sz="2400" dirty="0"/>
              <a:t>SQL standard.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Οι </a:t>
            </a:r>
            <a:r>
              <a:rPr lang="el-GR" sz="2400" dirty="0"/>
              <a:t>διάλεκτοι </a:t>
            </a:r>
            <a:r>
              <a:rPr lang="en-US" sz="2400" b="1" dirty="0"/>
              <a:t>SQL (dialects) </a:t>
            </a:r>
            <a:r>
              <a:rPr lang="el-GR" sz="2400" b="1" dirty="0"/>
              <a:t>των προϊόντων </a:t>
            </a:r>
            <a:r>
              <a:rPr lang="en-US" sz="2400" b="1" dirty="0"/>
              <a:t>DBMS </a:t>
            </a:r>
            <a:r>
              <a:rPr lang="el-GR" sz="2400" b="1" dirty="0" smtClean="0"/>
              <a:t>περιλαμβάνουν </a:t>
            </a:r>
            <a:r>
              <a:rPr lang="el-GR" sz="2400" b="1" dirty="0"/>
              <a:t>πολλές  ενσωματωμένες (</a:t>
            </a:r>
            <a:r>
              <a:rPr lang="en-US" sz="2400" b="1" dirty="0"/>
              <a:t>built-in) functions</a:t>
            </a:r>
            <a:r>
              <a:rPr lang="en-US" sz="2400" dirty="0"/>
              <a:t>.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Το </a:t>
            </a:r>
            <a:r>
              <a:rPr lang="en-US" sz="2400" dirty="0"/>
              <a:t>SQL/PSM </a:t>
            </a:r>
            <a:r>
              <a:rPr lang="el-GR" sz="2400" dirty="0"/>
              <a:t>πρότυπο παρέχει το πλαίσιο για </a:t>
            </a:r>
            <a:r>
              <a:rPr lang="en-US" sz="2400" dirty="0"/>
              <a:t>user-defined </a:t>
            </a:r>
            <a:r>
              <a:rPr lang="en-US" sz="2400" dirty="0" smtClean="0"/>
              <a:t>functions </a:t>
            </a:r>
            <a:r>
              <a:rPr lang="en-US" sz="2400" dirty="0"/>
              <a:t>(Stored Functions):</a:t>
            </a:r>
          </a:p>
          <a:p>
            <a:pPr marL="357188" indent="0">
              <a:buNone/>
            </a:pPr>
            <a:r>
              <a:rPr lang="en-US" sz="2400" b="1" dirty="0" smtClean="0"/>
              <a:t>User </a:t>
            </a:r>
            <a:r>
              <a:rPr lang="en-US" sz="2400" b="1" dirty="0"/>
              <a:t>defined stored functions </a:t>
            </a:r>
            <a:r>
              <a:rPr lang="el-GR" sz="2400" b="1" dirty="0"/>
              <a:t>μπορούν να δημιουργηθούν </a:t>
            </a:r>
            <a:r>
              <a:rPr lang="el-GR" sz="2400" b="1" dirty="0" smtClean="0"/>
              <a:t>και </a:t>
            </a:r>
            <a:r>
              <a:rPr lang="el-GR" sz="2400" b="1" dirty="0"/>
              <a:t>να χρησιμοποιηθούν για να επεκτείνουν τη γλώσσα </a:t>
            </a:r>
            <a:r>
              <a:rPr lang="en-US" sz="2400" b="1" dirty="0"/>
              <a:t>SQL</a:t>
            </a:r>
          </a:p>
          <a:p>
            <a:pPr marL="357188" indent="0">
              <a:buNone/>
            </a:pPr>
            <a:r>
              <a:rPr lang="el-GR" sz="2400" b="1" dirty="0"/>
              <a:t>Παραδείγματα περιλαμβάνουν υπολογισμούς, </a:t>
            </a:r>
            <a:r>
              <a:rPr lang="el-GR" sz="2400" b="1" dirty="0" smtClean="0"/>
              <a:t>μετασχηματισμούς </a:t>
            </a:r>
            <a:r>
              <a:rPr lang="el-GR" sz="2400" b="1" dirty="0"/>
              <a:t>δεδομένων κ.λπ.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Stored </a:t>
            </a:r>
            <a:r>
              <a:rPr lang="en-US" sz="2400" dirty="0"/>
              <a:t>functions </a:t>
            </a:r>
            <a:r>
              <a:rPr lang="el-GR" sz="2400" dirty="0"/>
              <a:t>συνήθως καλούνται από (</a:t>
            </a:r>
            <a:r>
              <a:rPr lang="en-US" sz="2400" dirty="0"/>
              <a:t>are invoked by) </a:t>
            </a:r>
            <a:r>
              <a:rPr lang="el-GR" sz="2400" dirty="0" smtClean="0"/>
              <a:t>δηλώσεις  </a:t>
            </a:r>
            <a:r>
              <a:rPr lang="en-US" sz="2400" dirty="0"/>
              <a:t>SQL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682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2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679893"/>
            <a:ext cx="365440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6563072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FUNCTION IF EXISTS factorial;</a:t>
            </a:r>
          </a:p>
          <a:p>
            <a:pPr marL="0" indent="0">
              <a:buNone/>
            </a:pPr>
            <a:r>
              <a:rPr lang="en-US" altLang="el-GR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factorial(n INT)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INT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DETERMINISTIC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f INT DEFAULT 1;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n &gt; 0 DO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f = n * f;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n = n - 1;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WHILE;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f;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!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factorial(4);</a:t>
            </a:r>
          </a:p>
          <a:p>
            <a:pPr marL="0" indent="0">
              <a:buNone/>
            </a:pPr>
            <a:endParaRPr lang="en-US" altLang="el-GR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09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PROCEDURE and CREATE FUNCTION </a:t>
            </a:r>
            <a:r>
              <a:rPr lang="en-US" dirty="0" smtClean="0"/>
              <a:t>Syntax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[DEFINER = { user | CURRENT_USER }]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PROCEDURE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([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[,...]])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[characteristic ...]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routine_body</a:t>
            </a:r>
            <a:endParaRPr lang="en-US" altLang="el-GR" sz="5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[DEFINER = { user | CURRENT_USER }]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([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[,...]])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RETURNS type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[characteristic ...]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routine_body</a:t>
            </a:r>
            <a:endParaRPr lang="en-US" altLang="el-GR" sz="5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SzPct val="45000"/>
              <a:buNone/>
            </a:pP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 IN | OUT | INOUT ]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</a:t>
            </a:r>
          </a:p>
          <a:p>
            <a:pPr marL="0" indent="0">
              <a:buSzPct val="45000"/>
              <a:buNone/>
            </a:pP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Any valid MySQL data type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characteristic: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COMMENT 'string'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LANGUAGE SQL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[NOT] DETERMINISTIC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{ CONTAINS SQL | NO SQL | READS SQL DATA | MODIFIES SQL DATA }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SQL SECURITY { DEFINER | INVOKER }</a:t>
            </a:r>
          </a:p>
          <a:p>
            <a:pPr marL="0" indent="0">
              <a:buSzPct val="45000"/>
              <a:buNone/>
            </a:pP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routine_body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Valid SQL routine statement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(see </a:t>
            </a:r>
            <a:r>
              <a:rPr lang="en-US" sz="5600" b="1" dirty="0">
                <a:hlinkClick r:id="rId3"/>
              </a:rPr>
              <a:t>13.1.12 CREATE PROCEDURE and CREATE FUNCTION </a:t>
            </a:r>
            <a:r>
              <a:rPr lang="en-US" sz="5600" b="1" dirty="0" smtClean="0">
                <a:hlinkClick r:id="rId3"/>
              </a:rPr>
              <a:t>Syntax</a:t>
            </a:r>
            <a:r>
              <a:rPr lang="en-US" altLang="el-GR" sz="5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5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292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US" sz="3200" dirty="0"/>
              <a:t>Procedures: </a:t>
            </a:r>
            <a:r>
              <a:rPr lang="el-GR" sz="3200" dirty="0"/>
              <a:t>Ορισμός, Μεταβλητές, εκχώρηση τιμών (</a:t>
            </a:r>
            <a:r>
              <a:rPr lang="en-US" sz="3200" dirty="0"/>
              <a:t>Definition, Variables, values’ assignment</a:t>
            </a:r>
            <a:r>
              <a:rPr lang="en-US" sz="3200" dirty="0" smtClean="0"/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DELIMITER //</a:t>
            </a:r>
          </a:p>
          <a:p>
            <a:pPr marL="0" indent="0">
              <a:buNone/>
              <a:defRPr/>
            </a:pPr>
            <a:r>
              <a:rPr lang="en-US" dirty="0"/>
              <a:t>CREATE PROCEDURE </a:t>
            </a:r>
            <a:r>
              <a:rPr lang="en-US" dirty="0" err="1"/>
              <a:t>GetAllPapers</a:t>
            </a:r>
            <a:r>
              <a:rPr lang="en-US" dirty="0"/>
              <a:t>()</a:t>
            </a:r>
          </a:p>
          <a:p>
            <a:pPr marL="0" indent="0">
              <a:buNone/>
              <a:defRPr/>
            </a:pPr>
            <a:r>
              <a:rPr lang="en-US" dirty="0"/>
              <a:t>BEGIN</a:t>
            </a:r>
          </a:p>
          <a:p>
            <a:pPr marL="0" indent="0">
              <a:buNone/>
              <a:defRPr/>
            </a:pPr>
            <a:r>
              <a:rPr lang="en-US" dirty="0"/>
              <a:t>  SELECT *  FROM paper;</a:t>
            </a:r>
          </a:p>
          <a:p>
            <a:pPr marL="0" indent="0">
              <a:buNone/>
              <a:defRPr/>
            </a:pPr>
            <a:r>
              <a:rPr lang="en-US" dirty="0"/>
              <a:t>END //</a:t>
            </a:r>
          </a:p>
          <a:p>
            <a:pPr marL="0" indent="0">
              <a:buNone/>
              <a:defRPr/>
            </a:pPr>
            <a:r>
              <a:rPr lang="en-US" dirty="0"/>
              <a:t>DELIMITER ;</a:t>
            </a:r>
          </a:p>
          <a:p>
            <a:pPr marL="357188" indent="-171450">
              <a:defRPr/>
            </a:pPr>
            <a:r>
              <a:rPr lang="en-US" dirty="0" smtClean="0"/>
              <a:t>CALL </a:t>
            </a:r>
            <a:r>
              <a:rPr lang="en-US" dirty="0"/>
              <a:t>STORED_PROCEDURE_NAME()</a:t>
            </a:r>
          </a:p>
          <a:p>
            <a:pPr marL="357188" indent="-171450">
              <a:defRPr/>
            </a:pPr>
            <a:r>
              <a:rPr lang="en-US" dirty="0" smtClean="0"/>
              <a:t>CALL </a:t>
            </a:r>
            <a:r>
              <a:rPr lang="en-US" dirty="0" err="1"/>
              <a:t>GetAllPapers</a:t>
            </a:r>
            <a:r>
              <a:rPr lang="en-US" dirty="0"/>
              <a:t>(); -- execution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b="1" dirty="0">
                <a:solidFill>
                  <a:srgbClr val="820000"/>
                </a:solidFill>
              </a:rPr>
              <a:t>Variables’ declaration, values’ assignment</a:t>
            </a:r>
            <a:r>
              <a:rPr lang="en-US" dirty="0">
                <a:solidFill>
                  <a:srgbClr val="82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variable_name</a:t>
            </a:r>
            <a:r>
              <a:rPr lang="en-US" dirty="0"/>
              <a:t> </a:t>
            </a:r>
            <a:r>
              <a:rPr lang="en-US" dirty="0" err="1"/>
              <a:t>datatype</a:t>
            </a:r>
            <a:r>
              <a:rPr lang="en-US" dirty="0"/>
              <a:t>(size) DEFAULT </a:t>
            </a:r>
            <a:r>
              <a:rPr lang="en-US" dirty="0" err="1"/>
              <a:t>default_value</a:t>
            </a:r>
            <a:r>
              <a:rPr lang="en-US" dirty="0"/>
              <a:t>;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total_sales</a:t>
            </a:r>
            <a:r>
              <a:rPr lang="en-US" dirty="0"/>
              <a:t> INT DEFAULT 0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total_count</a:t>
            </a:r>
            <a:r>
              <a:rPr lang="en-US" dirty="0"/>
              <a:t> INT DEFAULT 0</a:t>
            </a:r>
          </a:p>
          <a:p>
            <a:pPr marL="0" indent="0">
              <a:buNone/>
              <a:defRPr/>
            </a:pPr>
            <a:r>
              <a:rPr lang="en-US" dirty="0"/>
              <a:t>SET </a:t>
            </a:r>
            <a:r>
              <a:rPr lang="en-US" dirty="0" err="1"/>
              <a:t>total_count</a:t>
            </a:r>
            <a:r>
              <a:rPr lang="en-US" dirty="0"/>
              <a:t> = 10; 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total_products</a:t>
            </a:r>
            <a:r>
              <a:rPr lang="en-US" dirty="0"/>
              <a:t> INT DEFAULT 0</a:t>
            </a:r>
          </a:p>
          <a:p>
            <a:pPr marL="0" indent="0">
              <a:buNone/>
              <a:defRPr/>
            </a:pPr>
            <a:r>
              <a:rPr lang="en-US" dirty="0"/>
              <a:t>SELECT COUNT(*) INTO </a:t>
            </a:r>
            <a:r>
              <a:rPr lang="en-US" dirty="0" err="1"/>
              <a:t>total_products</a:t>
            </a:r>
            <a:r>
              <a:rPr lang="en-US" dirty="0"/>
              <a:t> FROM products;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910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Procedures: - </a:t>
            </a:r>
            <a:r>
              <a:rPr lang="el-GR" dirty="0" smtClean="0"/>
              <a:t>Παράδειγμα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08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balanceCalc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! </a:t>
            </a:r>
          </a:p>
          <a:p>
            <a:pPr marL="0" indent="0">
              <a:buNone/>
            </a:pPr>
            <a:r>
              <a:rPr lang="it-IT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balanceCalc ( IN interestRate INT,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INOUT balance INT,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OUT interest INT)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DETERMINISTIC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da-DK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interest = interestRate * balance / 100;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balance = balance + interest;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END !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@balance=2000;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=5;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@balance;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balanceCalc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@balance, @interest);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@balance, @interest;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7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1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95"/>
          <a:stretch/>
        </p:blipFill>
        <p:spPr bwMode="auto">
          <a:xfrm>
            <a:off x="899319" y="692696"/>
            <a:ext cx="7345362" cy="570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33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 - </a:t>
            </a:r>
            <a:r>
              <a:rPr lang="el-GR" dirty="0" smtClean="0"/>
              <a:t>Παράδειγμα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342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Χρήση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Εξασφαλίζει</a:t>
            </a:r>
            <a:r>
              <a:rPr lang="en-US" sz="2400" b="1" dirty="0" smtClean="0"/>
              <a:t>:</a:t>
            </a:r>
            <a:endParaRPr lang="el-GR" sz="2400" b="1" dirty="0"/>
          </a:p>
          <a:p>
            <a:r>
              <a:rPr lang="el-GR" sz="2400" dirty="0" smtClean="0"/>
              <a:t>Αυξημένη </a:t>
            </a:r>
            <a:r>
              <a:rPr lang="el-GR" sz="2400" dirty="0"/>
              <a:t>παραγωγικότητα (</a:t>
            </a:r>
            <a:r>
              <a:rPr lang="en-US" sz="2400" dirty="0"/>
              <a:t>Increased productivity) </a:t>
            </a:r>
            <a:r>
              <a:rPr lang="el-GR" sz="2400" dirty="0" smtClean="0"/>
              <a:t>   Ευέλικτη </a:t>
            </a:r>
            <a:r>
              <a:rPr lang="el-GR" sz="2400" dirty="0"/>
              <a:t>διαχείριση της ανάπτυξης εφαρμογών (</a:t>
            </a:r>
            <a:r>
              <a:rPr lang="en-US" sz="2400" dirty="0"/>
              <a:t>Manageability </a:t>
            </a:r>
            <a:r>
              <a:rPr lang="en-US" sz="2400" dirty="0" smtClean="0"/>
              <a:t>in </a:t>
            </a:r>
            <a:r>
              <a:rPr lang="en-US" sz="2400" dirty="0"/>
              <a:t>application development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/>
          </a:p>
          <a:p>
            <a:endParaRPr lang="en-US" sz="2400" dirty="0"/>
          </a:p>
          <a:p>
            <a:r>
              <a:rPr lang="el-GR" sz="2400" dirty="0" smtClean="0"/>
              <a:t>Οι </a:t>
            </a:r>
            <a:r>
              <a:rPr lang="en-US" sz="2400" dirty="0"/>
              <a:t>Stored routines </a:t>
            </a:r>
            <a:r>
              <a:rPr lang="el-GR" sz="2400" dirty="0"/>
              <a:t>επιτρέπουν σε τμήματα της εφαρμογής </a:t>
            </a:r>
            <a:r>
              <a:rPr lang="el-GR" sz="2400" dirty="0" smtClean="0"/>
              <a:t>(</a:t>
            </a:r>
            <a:r>
              <a:rPr lang="en-US" sz="2400" dirty="0"/>
              <a:t>parts of application logic) </a:t>
            </a:r>
            <a:r>
              <a:rPr lang="el-GR" sz="2400" dirty="0"/>
              <a:t>να αποθηκευθούν στη βάση για </a:t>
            </a:r>
            <a:r>
              <a:rPr lang="el-GR" sz="2400" dirty="0" smtClean="0"/>
              <a:t>λόγους </a:t>
            </a:r>
            <a:r>
              <a:rPr lang="el-GR" sz="2400" dirty="0"/>
              <a:t>ασφαλείας και επίδοσης (</a:t>
            </a:r>
            <a:r>
              <a:rPr lang="en-US" sz="2400" dirty="0"/>
              <a:t>for security and performance </a:t>
            </a:r>
            <a:r>
              <a:rPr lang="en-US" sz="2400" dirty="0" smtClean="0"/>
              <a:t>Reasons</a:t>
            </a:r>
            <a:r>
              <a:rPr lang="en-US" sz="2400" dirty="0"/>
              <a:t>). </a:t>
            </a:r>
            <a:endParaRPr lang="el-GR" sz="2400" dirty="0" smtClean="0"/>
          </a:p>
          <a:p>
            <a:endParaRPr lang="en-US" sz="2400" dirty="0"/>
          </a:p>
          <a:p>
            <a:r>
              <a:rPr lang="el-GR" sz="2400" dirty="0" smtClean="0"/>
              <a:t>Οι </a:t>
            </a:r>
            <a:r>
              <a:rPr lang="el-GR" sz="2400" dirty="0"/>
              <a:t>ίδιες </a:t>
            </a:r>
            <a:r>
              <a:rPr lang="en-US" sz="2400" dirty="0"/>
              <a:t>routines </a:t>
            </a:r>
            <a:r>
              <a:rPr lang="el-GR" sz="2400" dirty="0"/>
              <a:t>διατίθενται για πολλαπλή χρήση (</a:t>
            </a:r>
            <a:r>
              <a:rPr lang="en-US" sz="2400" dirty="0"/>
              <a:t>for multi-use</a:t>
            </a:r>
            <a:r>
              <a:rPr lang="en-US" sz="2400" dirty="0" smtClean="0"/>
              <a:t>),</a:t>
            </a:r>
            <a:r>
              <a:rPr lang="el-GR" sz="2400" dirty="0" smtClean="0"/>
              <a:t> σε </a:t>
            </a:r>
            <a:r>
              <a:rPr lang="el-GR" sz="2400" dirty="0"/>
              <a:t>διαφορετικές συναλλαγές ή από πολλαπλά προγράμματα </a:t>
            </a:r>
            <a:r>
              <a:rPr lang="el-GR" sz="2400" dirty="0" smtClean="0"/>
              <a:t>(</a:t>
            </a:r>
            <a:r>
              <a:rPr lang="en-US" sz="2400" dirty="0"/>
              <a:t>by multiple programs).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07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684213" y="-1714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l-GR" sz="20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0"/>
            <a:ext cx="7016923" cy="6858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4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DELIMITER 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//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CREATE PROCEDURE </a:t>
            </a:r>
            <a:r>
              <a:rPr lang="en-US" sz="1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GetAuthorByCountry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(IN </a:t>
            </a:r>
            <a:r>
              <a:rPr lang="en-US" sz="1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countryName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VARCHAR(255))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BEGIN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SELECT *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FROM author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WHERE country = </a:t>
            </a:r>
            <a:r>
              <a:rPr lang="en-US" sz="1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countryName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END //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DELIMITER ;</a:t>
            </a:r>
            <a:endParaRPr lang="el-GR" sz="14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GetAuthorByCountry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(‘GREECE');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$$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CountAuthorsByCountry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VARCHAR(25),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 total INT)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BEGIN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SELECT count(A_ID)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INTO total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FROM author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WHERE country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END$$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DELIMITER 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CountAuthorsByCountry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(‘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GREECE',@total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@total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814" y="1663245"/>
            <a:ext cx="7646372" cy="367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4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CALL </a:t>
            </a:r>
            <a:r>
              <a:rPr lang="en-US" sz="2400" dirty="0" err="1"/>
              <a:t>GetAuthorByCountry</a:t>
            </a:r>
            <a:r>
              <a:rPr lang="en-US" sz="2400" dirty="0"/>
              <a:t>('GREECE'); 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832018"/>
            <a:ext cx="7056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0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01" y="4149080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CALL </a:t>
            </a:r>
            <a:r>
              <a:rPr lang="en-US" sz="2400" dirty="0" err="1"/>
              <a:t>CountAuthorsByCountry</a:t>
            </a:r>
            <a:r>
              <a:rPr lang="en-US" sz="2400" dirty="0"/>
              <a:t>('</a:t>
            </a:r>
            <a:r>
              <a:rPr lang="en-US" sz="2400" dirty="0" err="1"/>
              <a:t>GREECE',@total</a:t>
            </a:r>
            <a:r>
              <a:rPr lang="en-US" sz="2400" dirty="0"/>
              <a:t>);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Select @total;</a:t>
            </a:r>
            <a:endParaRPr lang="el-GR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3367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3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99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CALL </a:t>
            </a:r>
            <a:r>
              <a:rPr lang="en-US" sz="2000" dirty="0" err="1"/>
              <a:t>CountAuthorsByCountry</a:t>
            </a:r>
            <a:r>
              <a:rPr lang="en-US" sz="2000" dirty="0"/>
              <a:t>('</a:t>
            </a:r>
            <a:r>
              <a:rPr lang="en-US" sz="2000" dirty="0" err="1"/>
              <a:t>GREECE',@total</a:t>
            </a:r>
            <a:r>
              <a:rPr lang="en-US" sz="2000" dirty="0"/>
              <a:t>);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Select @total;</a:t>
            </a:r>
            <a:endParaRPr lang="el-GR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0718" y="1698344"/>
            <a:ext cx="5576828" cy="16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645024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CALL </a:t>
            </a:r>
            <a:r>
              <a:rPr lang="en-US" sz="2000" dirty="0" err="1">
                <a:latin typeface="+mn-lt"/>
              </a:rPr>
              <a:t>CountAuthorsByCountry</a:t>
            </a:r>
            <a:r>
              <a:rPr lang="en-US" sz="2000" dirty="0">
                <a:latin typeface="+mn-lt"/>
              </a:rPr>
              <a:t>('</a:t>
            </a:r>
            <a:r>
              <a:rPr lang="en-US" sz="2000" dirty="0" err="1">
                <a:latin typeface="+mn-lt"/>
              </a:rPr>
              <a:t>UK',@total</a:t>
            </a:r>
            <a:r>
              <a:rPr lang="en-US" sz="2000" dirty="0">
                <a:latin typeface="+mn-lt"/>
              </a:rPr>
              <a:t>);</a:t>
            </a:r>
            <a:endParaRPr lang="el-GR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Select @total AS TOTAL_BY_UK  FROM DUAL;</a:t>
            </a:r>
            <a:endParaRPr lang="el-GR" sz="2000" dirty="0"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4782" y="4389060"/>
            <a:ext cx="5552764" cy="192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58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dirty="0"/>
              <a:t>Οι επεκτάσεις (</a:t>
            </a:r>
            <a:r>
              <a:rPr lang="en-US" sz="2800" dirty="0"/>
              <a:t>procedural extensions</a:t>
            </a:r>
            <a:r>
              <a:rPr lang="el-GR" sz="2800" dirty="0"/>
              <a:t>) της </a:t>
            </a:r>
            <a:r>
              <a:rPr lang="en-US" sz="2800" dirty="0"/>
              <a:t>SQL </a:t>
            </a:r>
            <a:r>
              <a:rPr lang="el-GR" sz="2800" dirty="0"/>
              <a:t>στα προϊόντα ΣΔΒΔ υποστηρίζουν γενικά τις γνωστές  </a:t>
            </a:r>
            <a:r>
              <a:rPr lang="en-US" sz="2800" dirty="0"/>
              <a:t>control structures</a:t>
            </a:r>
            <a:r>
              <a:rPr lang="el-GR" sz="2800" dirty="0"/>
              <a:t>.</a:t>
            </a:r>
          </a:p>
          <a:p>
            <a:pPr lvl="0"/>
            <a:r>
              <a:rPr lang="el-GR" sz="2800" dirty="0"/>
              <a:t>Ο </a:t>
            </a:r>
            <a:r>
              <a:rPr lang="en-US" sz="2800" dirty="0"/>
              <a:t>developer</a:t>
            </a:r>
            <a:r>
              <a:rPr lang="el-GR" sz="2800" dirty="0"/>
              <a:t> πρέπει να ελέγχει τις διαφορές που υπάρχουν στα </a:t>
            </a:r>
            <a:r>
              <a:rPr lang="el-GR" sz="2800" dirty="0" smtClean="0"/>
              <a:t>προϊόντα.</a:t>
            </a:r>
            <a:endParaRPr lang="el-GR" sz="2800" dirty="0"/>
          </a:p>
          <a:p>
            <a:pPr lvl="0"/>
            <a:r>
              <a:rPr lang="el-GR" sz="2800" dirty="0"/>
              <a:t>Ακολουθούν παραδείγματα σε </a:t>
            </a:r>
            <a:r>
              <a:rPr lang="en-US" sz="2800" dirty="0" err="1" smtClean="0"/>
              <a:t>mySQL</a:t>
            </a:r>
            <a:r>
              <a:rPr lang="el-GR" sz="2800" dirty="0" smtClean="0"/>
              <a:t>.</a:t>
            </a:r>
            <a:endParaRPr lang="el-GR" sz="2800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3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IF Statement</a:t>
            </a:r>
            <a:endParaRPr lang="el-GR" altLang="el-G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expression THEN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[ELSEIF expression THEN commands]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[ELSE commands]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END IF;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CASE Statement</a:t>
            </a:r>
            <a:endParaRPr lang="el-GR" alt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WHEN expression THEN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WHEN expression THEN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END CASE;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loop</a:t>
            </a: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WHILE expression DO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END WHILE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6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 Syntax</a:t>
            </a:r>
          </a:p>
          <a:p>
            <a:pPr>
              <a:buClrTx/>
              <a:buSzTx/>
              <a:buFontTx/>
              <a:buNone/>
            </a:pP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begin_label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:] REPEAT 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statement_list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UNTIL 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search_condition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END REPEAT [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end_label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endParaRPr lang="el-GR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SzTx/>
              <a:buFontTx/>
              <a:buNone/>
            </a:pP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 loop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Statements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UNTIL expression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END REPEAT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LOOP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StatementsEND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LOOP </a:t>
            </a:r>
            <a:endParaRPr lang="en-GB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0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Procedures: Exceptions handlers, Condition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DROP TABLE Accounts;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CREATE TABLE Accounts (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 NOT NULL PRIMARY KEY,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balance INTEGER NOT NULL,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CONSTRAINT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unloanable_account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CHECK (balance &gt;= 0)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VALUES (101,1000);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VALUES (202,2000); </a:t>
            </a:r>
          </a:p>
          <a:p>
            <a:pPr marL="0" indent="0">
              <a:buNone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</a:p>
          <a:p>
            <a:pPr marL="0" indent="0">
              <a:buNone/>
              <a:defRPr/>
            </a:pPr>
            <a:r>
              <a:rPr lang="en-US" sz="18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AUTOCOMMIT=0;</a:t>
            </a:r>
          </a:p>
          <a:p>
            <a:pPr marL="0" indent="0">
              <a:buNone/>
              <a:defRPr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BankTransfer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649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1124744"/>
            <a:ext cx="4355976" cy="908720"/>
          </a:xfrm>
        </p:spPr>
        <p:txBody>
          <a:bodyPr>
            <a:normAutofit fontScale="90000"/>
          </a:bodyPr>
          <a:lstStyle/>
          <a:p>
            <a:r>
              <a:rPr lang="en-US" dirty="0"/>
              <a:t>Exceptions handlers, Condition </a:t>
            </a:r>
            <a:r>
              <a:rPr lang="en-US" dirty="0" smtClean="0"/>
              <a:t>handlers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8229600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DELIMITER !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BankTransfer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(IN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IN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IN amount INT,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OUT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VARCHAR(100))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LANGUAGE SQL MODIFIES SQL DATA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P1: BEGIN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acct INT;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EXIT HANDLER FOR NOT FOUND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BEGIN ROLLBACK;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CONCAT('missing account ', CAST(acct AS CHAR));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END;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EXIT HANDLER FOR SQLEXCEPTION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BEGIN ROLLBACK;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CONCAT('negative balance (?) in ',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END;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acct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INTO acct FROM Accounts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- amount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acct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INTO acct FROM Accounts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+ amount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COMMIT;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'committed';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END P1 !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endParaRPr lang="en-US" altLang="el-GR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686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84985" y="1211263"/>
            <a:ext cx="5405438" cy="5087937"/>
            <a:chOff x="1695450" y="801688"/>
            <a:chExt cx="5405438" cy="5087937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188" y="865188"/>
              <a:ext cx="4960937" cy="502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288" y="8016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8651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088" y="8016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450" y="8651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0728" name="8 - Ορθογώνιο"/>
          <p:cNvSpPr>
            <a:spLocks noChangeArrowheads="1"/>
          </p:cNvSpPr>
          <p:nvPr/>
        </p:nvSpPr>
        <p:spPr bwMode="auto">
          <a:xfrm>
            <a:off x="250825" y="6145213"/>
            <a:ext cx="1119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l-GR" sz="1400">
                <a:solidFill>
                  <a:schemeClr val="tx1"/>
                </a:solidFill>
                <a:latin typeface="Arial" charset="0"/>
              </a:rPr>
              <a:t>Martti Laiho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«Αποθήκευση»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821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1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513"/>
          <a:stretch/>
        </p:blipFill>
        <p:spPr bwMode="auto">
          <a:xfrm>
            <a:off x="1863039" y="692696"/>
            <a:ext cx="541792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1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1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019"/>
          <a:stretch/>
        </p:blipFill>
        <p:spPr bwMode="auto">
          <a:xfrm>
            <a:off x="1784801" y="1052736"/>
            <a:ext cx="557439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6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3 -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8764"/>
            <a:ext cx="4772500" cy="329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Υλο</a:t>
            </a:r>
            <a:r>
              <a:rPr lang="en-US" dirty="0"/>
              <a:t>ποίηση stored procedures: functions και procedures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843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TABLE IF EXISTS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DATE,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TIME,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VARCHAR(16),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VARCHAR(30));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93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!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INT,IN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VARCHAR(30),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OUT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p_out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VARCHAR(30))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 SQL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p_out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VALUES 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current_user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current_time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altLang="el-GR" sz="1500" dirty="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',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1) THEN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COMMIT;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ROLLBACK;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IF;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 !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8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1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316" y="2132856"/>
            <a:ext cx="770336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2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Προσοχή! Δηλώσεις </a:t>
            </a:r>
            <a:r>
              <a:rPr lang="el-GR" dirty="0" err="1"/>
              <a:t>Commit</a:t>
            </a:r>
            <a:r>
              <a:rPr lang="el-GR" dirty="0"/>
              <a:t>, </a:t>
            </a:r>
            <a:r>
              <a:rPr lang="el-GR" dirty="0" err="1"/>
              <a:t>Roolback</a:t>
            </a:r>
            <a:r>
              <a:rPr lang="el-GR" dirty="0"/>
              <a:t> δεν επιτρέπονται σε </a:t>
            </a:r>
            <a:r>
              <a:rPr lang="el-GR" dirty="0" err="1"/>
              <a:t>stored</a:t>
            </a:r>
            <a:r>
              <a:rPr lang="el-GR" dirty="0"/>
              <a:t> </a:t>
            </a:r>
            <a:r>
              <a:rPr lang="el-GR" dirty="0" err="1" smtClean="0"/>
              <a:t>functions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184576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000" dirty="0" smtClean="0"/>
              <a:t>-- </a:t>
            </a:r>
            <a:r>
              <a:rPr lang="en-US" sz="2000" dirty="0" smtClean="0"/>
              <a:t>The </a:t>
            </a:r>
            <a:r>
              <a:rPr lang="en-US" sz="2000" dirty="0" err="1"/>
              <a:t>mySQL</a:t>
            </a:r>
            <a:r>
              <a:rPr lang="en-US" sz="2000" dirty="0"/>
              <a:t> product DOES NOT allow COMMIT and </a:t>
            </a:r>
            <a:r>
              <a:rPr lang="en-US" sz="2000" dirty="0" smtClean="0"/>
              <a:t>ROLLBACK</a:t>
            </a:r>
            <a:r>
              <a:rPr lang="el-GR" sz="2000" dirty="0" smtClean="0"/>
              <a:t> </a:t>
            </a:r>
            <a:r>
              <a:rPr lang="en-US" sz="2000" dirty="0" smtClean="0"/>
              <a:t>statements </a:t>
            </a:r>
            <a:r>
              <a:rPr lang="en-US" sz="2000" dirty="0"/>
              <a:t>in </a:t>
            </a:r>
            <a:endParaRPr lang="el-GR" sz="2000" dirty="0" smtClean="0"/>
          </a:p>
          <a:p>
            <a:pPr marL="0" indent="0">
              <a:buNone/>
              <a:defRPr/>
            </a:pPr>
            <a:r>
              <a:rPr lang="el-GR" sz="2000" dirty="0" smtClean="0"/>
              <a:t>-- </a:t>
            </a:r>
            <a:r>
              <a:rPr lang="en-US" sz="2000" dirty="0" smtClean="0"/>
              <a:t>stored </a:t>
            </a:r>
            <a:r>
              <a:rPr lang="en-US" sz="2000" dirty="0"/>
              <a:t>Functions. </a:t>
            </a:r>
            <a:r>
              <a:rPr lang="en-US" sz="2000" b="1" dirty="0">
                <a:solidFill>
                  <a:srgbClr val="820000"/>
                </a:solidFill>
              </a:rPr>
              <a:t>Check the following program</a:t>
            </a:r>
            <a:r>
              <a:rPr lang="en-US" sz="2000" b="1" dirty="0">
                <a:solidFill>
                  <a:srgbClr val="820000"/>
                </a:solidFill>
                <a:latin typeface="Times New Roman"/>
              </a:rPr>
              <a:t>!</a:t>
            </a:r>
            <a:endParaRPr lang="en-US" sz="2000" b="1" kern="1800" dirty="0">
              <a:solidFill>
                <a:srgbClr val="820000"/>
              </a:solidFill>
              <a:latin typeface="Times New Roman"/>
            </a:endParaRPr>
          </a:p>
          <a:p>
            <a:pPr marL="0" indent="0">
              <a:buNone/>
              <a:defRPr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DROP FUNCTION IF EXISTS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  <a:defRPr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!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VARCHAR(30))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VARCHAR(30);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 SQL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  <a:defRPr/>
            </a:pP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VALUES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current_user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current_time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1) THEN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COMMIT;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ROLLBACK;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IF;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 !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l-GR" sz="15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544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Cursors - </a:t>
            </a:r>
            <a:r>
              <a:rPr lang="el-GR" dirty="0"/>
              <a:t>Παράδειγμα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Create a function to handle the cursor</a:t>
            </a:r>
            <a:r>
              <a:rPr lang="el-GR" sz="18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the following statements: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variables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CONTINUE HANDLER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64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DATABASE training;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 training;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course(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(50));</a:t>
            </a:r>
            <a:endParaRPr lang="en-US" altLang="el-GR" sz="17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lecturer(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(3), 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city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salary decimal (8,2),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(1, 'DATABASE');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(2, 'WEB DEVELOPMENT');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(3, 'DATA MINING');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(4, 'SEMANTIC WEB');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COURSE;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lecturer(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city, salary,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 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'CHRIS', 'DATE', 'LONDON', 2000,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 'GIO', 'WIEDERHOLD', 'ATHENS', 1500,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 'PETER', 'CHEN', 'ATHENS', 3500, 2),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4, 'JEFF', 'ULLMAN', 'ATHENS', 1700,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5,  'TED', 'CODD', 'ATHENS', 2500, 2);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lecturer;</a:t>
            </a:r>
            <a:endParaRPr lang="el-GR" alt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9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68760"/>
            <a:ext cx="367347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3789040"/>
            <a:ext cx="7934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//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RETURNS VARCHAR(255)                           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record_not_found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 DEFAULT 0;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VARCHAR(150) DEFAULT "";                      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VARCHAR(150) DEFAULT "";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VARCHAR(255) DEFAULT "";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CURSOR FOR SELECT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lecturer;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CONTINUE HANDLER FOR NOT FOUND SET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record_not_found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     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allLecturers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LOOP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FETCH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record_not_found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LEAVE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allLecturers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END IF;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CONCAT(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", ");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END LOOP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allLecturers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CLOSE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SUBSTR(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1, 70);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END //   </a:t>
            </a:r>
            <a:endParaRPr lang="el-GR" alt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4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Triggers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“Triggers supplement the SQL constraints in enforcing data </a:t>
            </a:r>
            <a:r>
              <a:rPr lang="en-US" sz="2000" dirty="0" smtClean="0"/>
              <a:t>Integrity </a:t>
            </a:r>
            <a:r>
              <a:rPr lang="en-US" sz="2000" dirty="0"/>
              <a:t>and implementing business rules (North 1999).”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“In the chapter “When Not to Use Triggers” </a:t>
            </a:r>
            <a:r>
              <a:rPr lang="en-US" sz="2000" dirty="0" err="1"/>
              <a:t>Avi</a:t>
            </a:r>
            <a:r>
              <a:rPr lang="en-US" sz="2000" dirty="0"/>
              <a:t> </a:t>
            </a:r>
            <a:r>
              <a:rPr lang="en-US" sz="2000" dirty="0" err="1"/>
              <a:t>Silberschatz</a:t>
            </a:r>
            <a:r>
              <a:rPr lang="en-US" sz="2000" dirty="0"/>
              <a:t> et all </a:t>
            </a:r>
            <a:r>
              <a:rPr lang="en-US" sz="2000" dirty="0" smtClean="0"/>
              <a:t>(</a:t>
            </a:r>
            <a:r>
              <a:rPr lang="en-US" sz="2000" dirty="0"/>
              <a:t>2011) agrees that there are many good uses for triggers, </a:t>
            </a:r>
            <a:r>
              <a:rPr lang="en-US" sz="2000" dirty="0" smtClean="0"/>
              <a:t>but </a:t>
            </a:r>
            <a:r>
              <a:rPr lang="en-US" sz="2000" dirty="0"/>
              <a:t>developers should first consider alternative available </a:t>
            </a:r>
            <a:r>
              <a:rPr lang="en-US" sz="2000" dirty="0" smtClean="0"/>
              <a:t>technologies</a:t>
            </a:r>
            <a:r>
              <a:rPr lang="en-US" sz="2000" dirty="0"/>
              <a:t>, such as update/delete rules of foreign keys, </a:t>
            </a:r>
            <a:r>
              <a:rPr lang="en-US" sz="2000" dirty="0" smtClean="0"/>
              <a:t>materialized </a:t>
            </a:r>
            <a:r>
              <a:rPr lang="en-US" sz="2000" dirty="0"/>
              <a:t>views, and modern replication facilities instead of </a:t>
            </a:r>
          </a:p>
          <a:p>
            <a:pPr marL="0" indent="0">
              <a:buNone/>
            </a:pPr>
            <a:r>
              <a:rPr lang="en-US" sz="2000" dirty="0"/>
              <a:t>over-using triggers, - and when used “Triggers should be written </a:t>
            </a:r>
            <a:r>
              <a:rPr lang="en-US" sz="2000" dirty="0" smtClean="0"/>
              <a:t>with </a:t>
            </a:r>
            <a:r>
              <a:rPr lang="en-US" sz="2000" dirty="0"/>
              <a:t>great care”. Detecting trigger errors at runtime can be a </a:t>
            </a:r>
            <a:r>
              <a:rPr lang="en-US" sz="2000" dirty="0" smtClean="0"/>
              <a:t>really </a:t>
            </a:r>
            <a:r>
              <a:rPr lang="en-US" sz="2000" dirty="0"/>
              <a:t>challenging task.”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see Introduction to Procedural Extensions of SQL in Transactional Context )	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037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588" y="1346317"/>
            <a:ext cx="7416824" cy="39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0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89760"/>
            <a:ext cx="51117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Execute function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lecturer_list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Cursors – </a:t>
            </a: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Create a procedure to handle the cursor</a:t>
            </a:r>
            <a:r>
              <a:rPr lang="el-GR" sz="20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the following statements: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variables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CONTINUE HANDLER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576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3" y="0"/>
            <a:ext cx="8229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processorders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Declare local variables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done BOOLEAN DEFAULT 0;--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FALSE, NOT DONE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o INT; --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FETCH is used to retrieve the current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order_num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-- into the declared variable named o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Declare the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FOR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SELECT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order_num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FROM orders;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Declare continue handler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CONTINUE HANDLER FOR SQLSTATE '02000'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done=1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when SQLSTATE '02000' occurs, then SET done=1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SQLSTATE '02000' is a not found condition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Open the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OPEN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Loop through all rows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REPEAT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-- Get order number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FETCH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INTO o;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End of loop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UNTIL done END REPEAT;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Close the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CLOSE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6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/>
              <a:t>Πλεονεκτήματα χρήσης </a:t>
            </a:r>
            <a:r>
              <a:rPr lang="en-US" sz="3600" dirty="0"/>
              <a:t>stored </a:t>
            </a:r>
            <a:r>
              <a:rPr lang="en-US" sz="3600" dirty="0" smtClean="0"/>
              <a:t>procedures</a:t>
            </a:r>
            <a:r>
              <a:rPr lang="el-GR" sz="3600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SzPct val="45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820000"/>
                </a:solidFill>
              </a:rPr>
              <a:t>Procedures are written for improved performance, security, </a:t>
            </a:r>
            <a:r>
              <a:rPr lang="en-US" sz="2000" b="1" dirty="0" smtClean="0">
                <a:solidFill>
                  <a:srgbClr val="820000"/>
                </a:solidFill>
              </a:rPr>
              <a:t>and </a:t>
            </a:r>
            <a:r>
              <a:rPr lang="en-US" sz="2000" b="1" dirty="0">
                <a:solidFill>
                  <a:srgbClr val="820000"/>
                </a:solidFill>
              </a:rPr>
              <a:t>centralized maintainability of parts of the application </a:t>
            </a:r>
            <a:r>
              <a:rPr lang="en-US" sz="2000" b="1" dirty="0" smtClean="0">
                <a:solidFill>
                  <a:srgbClr val="820000"/>
                </a:solidFill>
              </a:rPr>
              <a:t>logic</a:t>
            </a:r>
            <a:r>
              <a:rPr lang="el-GR" sz="2000" b="1" dirty="0" smtClean="0">
                <a:solidFill>
                  <a:srgbClr val="820000"/>
                </a:solidFill>
              </a:rPr>
              <a:t>.</a:t>
            </a:r>
            <a:endParaRPr lang="en-US" sz="2000" b="1" dirty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network traffic between the client and server is reduced. 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Performance </a:t>
            </a:r>
            <a:r>
              <a:rPr lang="en-US" sz="2000" dirty="0">
                <a:solidFill>
                  <a:srgbClr val="000000"/>
                </a:solidFill>
              </a:rPr>
              <a:t>gets improved since the SQL statements are parsed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000000"/>
                </a:solidFill>
              </a:rPr>
              <a:t>optimized when the procedure is </a:t>
            </a:r>
            <a:r>
              <a:rPr lang="en-US" sz="2000" dirty="0" smtClean="0">
                <a:solidFill>
                  <a:srgbClr val="000000"/>
                </a:solidFill>
              </a:rPr>
              <a:t>created</a:t>
            </a:r>
            <a:r>
              <a:rPr lang="el-GR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Security </a:t>
            </a:r>
            <a:r>
              <a:rPr lang="en-US" sz="2000" dirty="0">
                <a:solidFill>
                  <a:srgbClr val="000000"/>
                </a:solidFill>
              </a:rPr>
              <a:t>is improved, since procedures should be created only by </a:t>
            </a:r>
            <a:r>
              <a:rPr lang="en-US" sz="2000" dirty="0" smtClean="0">
                <a:solidFill>
                  <a:srgbClr val="000000"/>
                </a:solidFill>
              </a:rPr>
              <a:t>competent </a:t>
            </a:r>
            <a:r>
              <a:rPr lang="en-US" sz="2000" dirty="0">
                <a:solidFill>
                  <a:srgbClr val="000000"/>
                </a:solidFill>
              </a:rPr>
              <a:t>developers.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Improved </a:t>
            </a:r>
            <a:r>
              <a:rPr lang="en-US" sz="2000" dirty="0">
                <a:solidFill>
                  <a:srgbClr val="000000"/>
                </a:solidFill>
              </a:rPr>
              <a:t>maintainability (if the procedure logic needs to be </a:t>
            </a:r>
            <a:r>
              <a:rPr lang="en-US" sz="2000" dirty="0" smtClean="0">
                <a:solidFill>
                  <a:srgbClr val="000000"/>
                </a:solidFill>
              </a:rPr>
              <a:t>updated</a:t>
            </a:r>
            <a:r>
              <a:rPr lang="en-US" sz="2000" dirty="0">
                <a:solidFill>
                  <a:srgbClr val="000000"/>
                </a:solidFill>
              </a:rPr>
              <a:t>, it can be done “on the fly” as an atomic operation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l-GR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Stored </a:t>
            </a:r>
            <a:r>
              <a:rPr lang="en-US" sz="2000" dirty="0">
                <a:solidFill>
                  <a:srgbClr val="000000"/>
                </a:solidFill>
              </a:rPr>
              <a:t>routines ensure data access consistency and </a:t>
            </a:r>
            <a:r>
              <a:rPr lang="en-US" sz="2000" dirty="0" smtClean="0">
                <a:solidFill>
                  <a:srgbClr val="000000"/>
                </a:solidFill>
              </a:rPr>
              <a:t>maintainability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Challenges </a:t>
            </a:r>
            <a:r>
              <a:rPr lang="en-US" sz="2000" dirty="0">
                <a:solidFill>
                  <a:srgbClr val="000000"/>
                </a:solidFill>
              </a:rPr>
              <a:t>for stored procedures include their involvement and </a:t>
            </a:r>
            <a:r>
              <a:rPr lang="en-US" sz="2000" dirty="0" smtClean="0">
                <a:solidFill>
                  <a:srgbClr val="000000"/>
                </a:solidFill>
              </a:rPr>
              <a:t>synchronization </a:t>
            </a:r>
            <a:r>
              <a:rPr lang="en-US" sz="2000" dirty="0">
                <a:solidFill>
                  <a:srgbClr val="000000"/>
                </a:solidFill>
              </a:rPr>
              <a:t>in transactions, complicated exception handling,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000000"/>
                </a:solidFill>
              </a:rPr>
              <a:t>need for extended documentation.</a:t>
            </a:r>
          </a:p>
          <a:p>
            <a:pPr marL="0" indent="0">
              <a:buSzPct val="45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i="1" dirty="0" smtClean="0">
                <a:cs typeface="Arial" pitchFamily="34" charset="0"/>
              </a:rPr>
              <a:t>(</a:t>
            </a:r>
            <a:r>
              <a:rPr lang="en-US" sz="2000" i="1" dirty="0">
                <a:cs typeface="Arial" pitchFamily="34" charset="0"/>
              </a:rPr>
              <a:t>see Introduction to Procedural Extensions of SQL in Transactional </a:t>
            </a:r>
            <a:r>
              <a:rPr lang="en-US" sz="2000" i="1" dirty="0" smtClean="0">
                <a:cs typeface="Arial" pitchFamily="34" charset="0"/>
              </a:rPr>
              <a:t>Context)</a:t>
            </a:r>
            <a:r>
              <a:rPr lang="en-US" sz="2000" i="1" dirty="0">
                <a:cs typeface="Arial" pitchFamily="34" charset="0"/>
              </a:rPr>
              <a:t>	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134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Πλεονεκτήματα χρήσης </a:t>
            </a:r>
            <a:r>
              <a:rPr lang="en-US" sz="3600" dirty="0">
                <a:solidFill>
                  <a:prstClr val="black"/>
                </a:solidFill>
              </a:rPr>
              <a:t>stored procedures</a:t>
            </a:r>
            <a:r>
              <a:rPr lang="el-GR" sz="3600">
                <a:solidFill>
                  <a:prstClr val="black"/>
                </a:solidFill>
              </a:rPr>
              <a:t> </a:t>
            </a:r>
            <a:r>
              <a:rPr lang="el-GR" sz="3000" b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The SQL/PSM standard has now been implemented for example in DB2, </a:t>
            </a:r>
            <a:r>
              <a:rPr lang="en-US" altLang="el-GR" sz="2200" dirty="0" err="1" smtClean="0">
                <a:solidFill>
                  <a:srgbClr val="000000"/>
                </a:solidFill>
              </a:rPr>
              <a:t>Mimer</a:t>
            </a:r>
            <a:r>
              <a:rPr lang="en-US" altLang="el-GR" sz="2200" dirty="0" smtClean="0">
                <a:solidFill>
                  <a:srgbClr val="000000"/>
                </a:solidFill>
              </a:rPr>
              <a:t>, MySQL, </a:t>
            </a:r>
            <a:r>
              <a:rPr lang="en-US" altLang="el-GR" sz="2200" dirty="0" err="1" smtClean="0">
                <a:solidFill>
                  <a:srgbClr val="000000"/>
                </a:solidFill>
              </a:rPr>
              <a:t>Pyrrho</a:t>
            </a:r>
            <a:r>
              <a:rPr lang="en-US" altLang="el-GR" sz="2200" dirty="0" smtClean="0">
                <a:solidFill>
                  <a:srgbClr val="000000"/>
                </a:solidFill>
              </a:rPr>
              <a:t>, and optionally in PostgreSQL. </a:t>
            </a:r>
          </a:p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PL/SQL still dominates the market as the native procedural</a:t>
            </a:r>
            <a:r>
              <a:rPr lang="el-GR" altLang="el-GR" sz="2200" dirty="0" smtClean="0">
                <a:solidFill>
                  <a:srgbClr val="000000"/>
                </a:solidFill>
              </a:rPr>
              <a:t> </a:t>
            </a:r>
            <a:r>
              <a:rPr lang="en-US" altLang="el-GR" sz="2200" dirty="0" smtClean="0">
                <a:solidFill>
                  <a:srgbClr val="000000"/>
                </a:solidFill>
              </a:rPr>
              <a:t>language of Oracle, and as an optional PL SQL for PostgreSQL and DB2. </a:t>
            </a:r>
          </a:p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Another mainstream procedural language is Transact SQL (T-SQL) of Microsoft SQL Server.</a:t>
            </a:r>
          </a:p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What  is said for a specific DBMS product  may not be true for every DBMS product as, for example, in PostgreSQL stored procedures and functions are  the same concepts.</a:t>
            </a:r>
          </a:p>
          <a:p>
            <a:pPr marL="0" indent="357188">
              <a:buSzPct val="45000"/>
              <a:buNone/>
            </a:pPr>
            <a:r>
              <a:rPr lang="en-US" altLang="el-GR" sz="2000" i="1" dirty="0" smtClean="0"/>
              <a:t>(</a:t>
            </a:r>
            <a:r>
              <a:rPr lang="en-US" altLang="el-GR" sz="2000" i="1" dirty="0"/>
              <a:t>see Introduction to Procedural Extensions of SQL in Transactional </a:t>
            </a:r>
            <a:r>
              <a:rPr lang="en-US" altLang="el-GR" sz="2000" i="1" dirty="0" smtClean="0"/>
              <a:t>Context)</a:t>
            </a:r>
            <a:r>
              <a:rPr lang="en-US" altLang="el-GR" sz="2000" i="1" dirty="0"/>
              <a:t>	</a:t>
            </a:r>
            <a:endParaRPr lang="en-US" altLang="el-GR" sz="2000" dirty="0">
              <a:solidFill>
                <a:srgbClr val="000000"/>
              </a:solidFill>
            </a:endParaRP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07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εισήγηση βασίζεται </a:t>
            </a:r>
            <a:r>
              <a:rPr lang="el-GR" smtClean="0"/>
              <a:t>στη διάλεξη </a:t>
            </a:r>
            <a:r>
              <a:rPr lang="en-US" dirty="0" smtClean="0"/>
              <a:t>“Stored Routines: procedures, UDFs, triggers”</a:t>
            </a:r>
            <a:r>
              <a:rPr lang="el-GR" dirty="0" smtClean="0"/>
              <a:t> του Χ. </a:t>
            </a:r>
            <a:r>
              <a:rPr lang="el-GR" dirty="0" err="1" smtClean="0"/>
              <a:t>Σκουρλά</a:t>
            </a:r>
            <a:r>
              <a:rPr lang="el-GR" dirty="0" smtClean="0"/>
              <a:t> στο “</a:t>
            </a:r>
            <a:r>
              <a:rPr lang="en-US" dirty="0" smtClean="0"/>
              <a:t>SQL Transactions Seminar”, </a:t>
            </a:r>
            <a:r>
              <a:rPr lang="el-GR" dirty="0" smtClean="0"/>
              <a:t> </a:t>
            </a:r>
            <a:r>
              <a:rPr lang="en-US" dirty="0" smtClean="0"/>
              <a:t>Malaga, </a:t>
            </a:r>
            <a:r>
              <a:rPr lang="el-GR" dirty="0" smtClean="0"/>
              <a:t>18/11/2014</a:t>
            </a:r>
            <a:r>
              <a:rPr lang="en-US" dirty="0" smtClean="0"/>
              <a:t> (</a:t>
            </a:r>
            <a:r>
              <a:rPr lang="el-GR" dirty="0" smtClean="0"/>
              <a:t>στο πλαίσιο του “</a:t>
            </a:r>
            <a:r>
              <a:rPr lang="en-US" dirty="0" err="1" smtClean="0"/>
              <a:t>DBTech</a:t>
            </a:r>
            <a:r>
              <a:rPr lang="en-US" dirty="0" smtClean="0"/>
              <a:t> VET Teacher </a:t>
            </a:r>
            <a:r>
              <a:rPr lang="en-US" dirty="0" err="1" smtClean="0"/>
              <a:t>programme</a:t>
            </a:r>
            <a:r>
              <a:rPr lang="en-US" dirty="0" smtClean="0"/>
              <a:t>).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Χρήστος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2014. Χρήστος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. </a:t>
            </a:r>
            <a:r>
              <a:rPr lang="el-GR" sz="2000" dirty="0"/>
              <a:t>«Βάσεις Δεδομένων </a:t>
            </a:r>
            <a:r>
              <a:rPr lang="en-US" sz="2000" dirty="0"/>
              <a:t>II (</a:t>
            </a:r>
            <a:r>
              <a:rPr lang="el-GR" sz="2000" dirty="0"/>
              <a:t>Θ). </a:t>
            </a:r>
            <a:r>
              <a:rPr lang="el-GR" sz="2000" dirty="0" smtClean="0"/>
              <a:t>Ενότητα 12: </a:t>
            </a:r>
            <a:r>
              <a:rPr lang="en-US" sz="2000" dirty="0" err="1"/>
              <a:t>Ενότητ</a:t>
            </a:r>
            <a:r>
              <a:rPr lang="en-US" sz="2000" dirty="0"/>
              <a:t>α 12: Stored Procedures BY EXAMPLE: </a:t>
            </a:r>
            <a:r>
              <a:rPr lang="en-US" sz="2000" dirty="0" smtClean="0"/>
              <a:t>Triggers</a:t>
            </a:r>
            <a:r>
              <a:rPr lang="en-US" sz="2000" dirty="0"/>
              <a:t>, Functions, Procedures, Cursors 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0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CREATE TRIGGER Syntax in </a:t>
            </a:r>
            <a:r>
              <a:rPr lang="en-US" sz="3600" dirty="0" err="1" smtClean="0"/>
              <a:t>mySQL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[DEFINER = { user | CURRENT_USER }]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TRIGGER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trigger_event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tbl_name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ROW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trigger_body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{ BEFORE | AFTER }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trigger_event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{ INSERT | UPDATE | DELETE }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{ FOLLOWS | PRECEDES }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other_trigger_name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(see</a:t>
            </a:r>
            <a:r>
              <a:rPr lang="el-GR" dirty="0" smtClean="0"/>
              <a:t> </a:t>
            </a:r>
            <a:r>
              <a:rPr lang="en-US" dirty="0">
                <a:hlinkClick r:id="rId3"/>
              </a:rPr>
              <a:t>13.1.15 CREATE TRIGGER </a:t>
            </a:r>
            <a:r>
              <a:rPr lang="en-US" dirty="0" smtClean="0">
                <a:hlinkClick r:id="rId3"/>
              </a:rPr>
              <a:t>Syntax</a:t>
            </a:r>
            <a:r>
              <a:rPr lang="en-US" dirty="0" smtClean="0"/>
              <a:t>)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629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Χρήσης Έργων 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n-US" sz="2400" dirty="0"/>
              <a:t>“SQL Transactions” Educational and Training Content, The </a:t>
            </a:r>
            <a:r>
              <a:rPr lang="en-US" sz="2400" dirty="0" err="1"/>
              <a:t>DBTech</a:t>
            </a:r>
            <a:r>
              <a:rPr lang="en-US" sz="2400" dirty="0"/>
              <a:t> VET Teachers (EU LLP Transfer of Innovation) project, 1/10/2012 – 30/9/2014. Retrieved 14 May 2013. </a:t>
            </a:r>
            <a:r>
              <a:rPr lang="en-US" sz="2400" u="sng" dirty="0">
                <a:hlinkClick r:id="rId2"/>
              </a:rPr>
              <a:t>http://www.dbtechnet.org</a:t>
            </a:r>
            <a:r>
              <a:rPr lang="en-US" sz="2400" dirty="0"/>
              <a:t>, </a:t>
            </a:r>
            <a:r>
              <a:rPr lang="el-GR" sz="2400" dirty="0"/>
              <a:t>διαθέσιμο με άδεια </a:t>
            </a:r>
            <a:r>
              <a:rPr lang="en-US" sz="2400" u="sng" dirty="0">
                <a:hlinkClick r:id="rId3"/>
              </a:rPr>
              <a:t>CC BY-NC-SA 3.0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27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Triggers – </a:t>
            </a:r>
            <a:r>
              <a:rPr lang="el-GR" dirty="0"/>
              <a:t>Παράδειγμα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IF EXISTS Accounts;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Accounts ( 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 NOT NULL </a:t>
            </a:r>
            <a:r>
              <a:rPr lang="el-GR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	     		</a:t>
            </a:r>
            <a:r>
              <a:rPr lang="en-US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altLang="el-GR" sz="19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KEY,balance</a:t>
            </a:r>
            <a:r>
              <a:rPr lang="en-US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 NOT NULL, 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CONSTRAINT 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unloanable_account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CHECK (balance &gt;= 0)); 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balance) VALUES (101, 1000); 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balance) VALUES (202, 2000); </a:t>
            </a:r>
          </a:p>
          <a:p>
            <a:pPr marL="0" indent="0">
              <a:buNone/>
            </a:pPr>
            <a:r>
              <a:rPr lang="en-US" altLang="el-G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  <a:endParaRPr lang="en-US" altLang="el-GR" sz="19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793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7322" y="260648"/>
            <a:ext cx="70202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CREATE TRIGGER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Accounts_upd_trg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BEFORE UPDATE ON Accounts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FOR EACH ROW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BEGIN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IF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NEW.balance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&lt; 0 THEN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SIGNAL SQLSTATE '23513'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SET MESSAGE_TEXT = 'Negative balance not allowed';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 IF;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END;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; </a:t>
            </a:r>
          </a:p>
          <a:p>
            <a:endParaRPr lang="en-US" altLang="el-GR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CREATE TRIGGER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Accounts_ins_trg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BEFORE INSERT ON Accounts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FOR EACH ROW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BEGIN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IF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NEW.balance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&lt; 0 THEN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SIGNAL SQLSTATE '23513'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SET MESSAGE_TEXT = 'Negative balance not allowed';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 IF;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END;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;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9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2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2"/>
          <a:stretch/>
        </p:blipFill>
        <p:spPr bwMode="auto">
          <a:xfrm>
            <a:off x="467543" y="3717032"/>
            <a:ext cx="4445419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r="4487"/>
          <a:stretch/>
        </p:blipFill>
        <p:spPr bwMode="auto">
          <a:xfrm>
            <a:off x="5341924" y="3717032"/>
            <a:ext cx="3440623" cy="18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testing the triggers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VALUES (1, -1);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DIAGNOSTICS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ROW_COUNT;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DIAGNOSTICS CONDITION 1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RETURNED_SQLSTATE, </a:t>
            </a: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MYSQL_ERRNO ;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0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2d5a8fe8ad359cd3a18caaec224fc735e99836f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4"/>
</p:tagLst>
</file>

<file path=ppt/theme/theme1.xml><?xml version="1.0" encoding="utf-8"?>
<a:theme xmlns:a="http://schemas.openxmlformats.org/drawingml/2006/main" name="OC_template_updated">
  <a:themeElements>
    <a:clrScheme name="Προσαρμοσμένο 2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3569</Words>
  <Application>Microsoft Office PowerPoint</Application>
  <PresentationFormat>Προβολή στην οθόνη (4:3)</PresentationFormat>
  <Paragraphs>626</Paragraphs>
  <Slides>63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64" baseType="lpstr">
      <vt:lpstr>OC_template_updated</vt:lpstr>
      <vt:lpstr>Βάσεις Δεδομένων II (Θ)</vt:lpstr>
      <vt:lpstr>Σκοπός και Στόχος Μαθήματος</vt:lpstr>
      <vt:lpstr>Χρήση Stored procedures</vt:lpstr>
      <vt:lpstr>«Αποθήκευση» stored procedures</vt:lpstr>
      <vt:lpstr>Triggers</vt:lpstr>
      <vt:lpstr>CREATE TRIGGER Syntax in mySQL</vt:lpstr>
      <vt:lpstr>Triggers – Παράδειγμα </vt:lpstr>
      <vt:lpstr>Παρουσίαση του PowerPoint</vt:lpstr>
      <vt:lpstr>Παρουσίαση του PowerPoint</vt:lpstr>
      <vt:lpstr>Παρουσίαση του PowerPoint</vt:lpstr>
      <vt:lpstr>Πως θα δούμε τους triggers στο περιβάλλον της mySQL</vt:lpstr>
      <vt:lpstr>Απλοποημένη διαχείριση παραγγελιών: Χρήση triggers σε περιβάλλον mySQL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Testing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Οριζόμενες από το χρήστη (User-defined) functions – “stored functions”  σε περιβάλλον mySQL</vt:lpstr>
      <vt:lpstr>Παρουσίαση του PowerPoint</vt:lpstr>
      <vt:lpstr>CREATE PROCEDURE and CREATE FUNCTION Syntax</vt:lpstr>
      <vt:lpstr>Procedures: Ορισμός, Μεταβλητές, εκχώρηση τιμών (Definition, Variables, values’ assignment)</vt:lpstr>
      <vt:lpstr>Procedures: - Παράδειγμα</vt:lpstr>
      <vt:lpstr>Παρουσίαση του PowerPoint</vt:lpstr>
      <vt:lpstr>Παρουσίαση του PowerPoint</vt:lpstr>
      <vt:lpstr>Procedures - Παράδειγμα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Procedures: Exceptions handlers, Condition handlers</vt:lpstr>
      <vt:lpstr>Exceptions handlers, Condition handlers</vt:lpstr>
      <vt:lpstr>Παρουσίαση του PowerPoint</vt:lpstr>
      <vt:lpstr>Παρουσίαση του PowerPoint</vt:lpstr>
      <vt:lpstr>Υλοποίηση stored procedures: functions και procedures </vt:lpstr>
      <vt:lpstr>Παρουσίαση του PowerPoint</vt:lpstr>
      <vt:lpstr>Παρουσίαση του PowerPoint</vt:lpstr>
      <vt:lpstr>Προσοχή! Δηλώσεις Commit, Roolback δεν επιτρέπονται σε stored functions</vt:lpstr>
      <vt:lpstr>Cursors - Παράδειγμα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Cursors – Παράδειγμα</vt:lpstr>
      <vt:lpstr>Παρουσίαση του PowerPoint</vt:lpstr>
      <vt:lpstr>Πλεονεκτήματα χρήσης stored procedures 1/2</vt:lpstr>
      <vt:lpstr>Πλεονεκτήματα χρήσης stored procedures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303</cp:revision>
  <dcterms:created xsi:type="dcterms:W3CDTF">2013-03-04T13:35:19Z</dcterms:created>
  <dcterms:modified xsi:type="dcterms:W3CDTF">2015-05-15T11:52:43Z</dcterms:modified>
</cp:coreProperties>
</file>