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46"/>
  </p:notesMasterIdLst>
  <p:handoutMasterIdLst>
    <p:handoutMasterId r:id="rId47"/>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257" r:id="rId39"/>
    <p:sldId id="262" r:id="rId40"/>
    <p:sldId id="264" r:id="rId41"/>
    <p:sldId id="302" r:id="rId42"/>
    <p:sldId id="303" r:id="rId43"/>
    <p:sldId id="266" r:id="rId44"/>
    <p:sldId id="261" r:id="rId45"/>
  </p:sldIdLst>
  <p:sldSz cx="9144000" cy="6858000" type="screen4x3"/>
  <p:notesSz cx="7104063" cy="10234613"/>
  <p:custDataLst>
    <p:tags r:id="rId4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2635" autoAdjust="0"/>
  </p:normalViewPr>
  <p:slideViewPr>
    <p:cSldViewPr>
      <p:cViewPr varScale="1">
        <p:scale>
          <a:sx n="78" d="100"/>
          <a:sy n="78" d="100"/>
        </p:scale>
        <p:origin x="-90" y="-6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2404760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30939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27</a:t>
            </a:fld>
            <a:endParaRPr lang="el-GR">
              <a:solidFill>
                <a:prstClr val="black"/>
              </a:solidFill>
            </a:endParaRPr>
          </a:p>
        </p:txBody>
      </p:sp>
    </p:spTree>
    <p:extLst>
      <p:ext uri="{BB962C8B-B14F-4D97-AF65-F5344CB8AC3E}">
        <p14:creationId xmlns:p14="http://schemas.microsoft.com/office/powerpoint/2010/main" val="2748367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6101059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spcBef>
                <a:spcPts val="600"/>
              </a:spcBef>
              <a:buFont typeface="Courier New" panose="02070309020205020404" pitchFamily="49" charset="0"/>
              <a:buChar char="o"/>
              <a:defRPr sz="2200"/>
            </a:lvl2pPr>
            <a:lvl3pPr marL="1143000" indent="-228600">
              <a:buFont typeface="Wingdings" panose="05000000000000000000" pitchFamily="2" charset="2"/>
              <a:buChar char="§"/>
              <a:defRPr sz="22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717262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4411702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1591920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0797003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5841597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7214034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245113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757301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678387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953440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N9oxmRT2YWw"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EE76gCfrRmk&amp;spfreload=10"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www.flickr.com/photos/mindaugasdanys/3766009204/" TargetMode="External"/><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hyperlink" Target="https://creativecommons.org/licenses/by/2.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flickr.com/photos/iahohai/5455604094/" TargetMode="External"/><Relationship Id="rId2" Type="http://schemas.openxmlformats.org/officeDocument/2006/relationships/image" Target="../media/image9.jpg"/><Relationship Id="rId1" Type="http://schemas.openxmlformats.org/officeDocument/2006/relationships/slideLayout" Target="../slideLayouts/slideLayout12.xml"/><Relationship Id="rId4" Type="http://schemas.openxmlformats.org/officeDocument/2006/relationships/hyperlink" Target="https://creativecommons.org/licenses/by-nc-nd/2.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www.flickr.com/photos/pigstyave/89048912/" TargetMode="External"/><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hyperlink" Target="https://creativecommons.org/licenses/by-nc-sa/2.0/"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creativecommons.org/licenses/by/2.5/"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commons.wikimedia.org/wiki/User:Ayacop" TargetMode="External"/><Relationship Id="rId5" Type="http://schemas.openxmlformats.org/officeDocument/2006/relationships/hyperlink" Target="http://commons.wikimedia.org/wiki/User:Rosarinagazo" TargetMode="External"/><Relationship Id="rId4" Type="http://schemas.openxmlformats.org/officeDocument/2006/relationships/hyperlink" Target="http://en.wikipedia.org/wiki/Imitation#mediaviewer/File:Makak_neonatal_imitation.pn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commons.wikimedia.org/wiki/File:Mother-Child_face_to_face.jpg" TargetMode="External"/><Relationship Id="rId2" Type="http://schemas.openxmlformats.org/officeDocument/2006/relationships/image" Target="../media/image11.jpeg"/><Relationship Id="rId1" Type="http://schemas.openxmlformats.org/officeDocument/2006/relationships/slideLayout" Target="../slideLayouts/slideLayout12.xml"/><Relationship Id="rId5" Type="http://schemas.openxmlformats.org/officeDocument/2006/relationships/hyperlink" Target="http://creativecommons.org/licenses/by/2.0/deed.en" TargetMode="External"/><Relationship Id="rId4" Type="http://schemas.openxmlformats.org/officeDocument/2006/relationships/hyperlink" Target="http://commons.wikimedia.org/wiki/User:GeorgHH"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pixabay.com/en/baby-crying-child-small-grief-sad-215303/" TargetMode="External"/><Relationship Id="rId2" Type="http://schemas.openxmlformats.org/officeDocument/2006/relationships/image" Target="../media/image6.jpg"/><Relationship Id="rId1" Type="http://schemas.openxmlformats.org/officeDocument/2006/relationships/slideLayout" Target="../slideLayouts/slideLayout12.xml"/><Relationship Id="rId4" Type="http://schemas.openxmlformats.org/officeDocument/2006/relationships/hyperlink" Target="http://pixabay.com/en/users/Ben_Kerckx/"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Btg9PiT0sZg"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Αναπτυξιακή Ψυχολογία (Θ)</a:t>
            </a:r>
            <a:endParaRPr lang="el-GR" sz="3600" b="1" dirty="0">
              <a:solidFill>
                <a:schemeClr val="tx1"/>
              </a:solidFill>
              <a:latin typeface="+mn-lt"/>
            </a:endParaRPr>
          </a:p>
        </p:txBody>
      </p:sp>
      <p:sp>
        <p:nvSpPr>
          <p:cNvPr id="3" name="Υπότιτλος 2"/>
          <p:cNvSpPr>
            <a:spLocks noGrp="1"/>
          </p:cNvSpPr>
          <p:nvPr>
            <p:ph type="subTitle" idx="1"/>
          </p:nvPr>
        </p:nvSpPr>
        <p:spPr>
          <a:xfrm>
            <a:off x="982810" y="2924944"/>
            <a:ext cx="7523112" cy="1988641"/>
          </a:xfrm>
        </p:spPr>
        <p:txBody>
          <a:bodyPr>
            <a:normAutofit fontScale="92500"/>
          </a:bodyPr>
          <a:lstStyle/>
          <a:p>
            <a:pPr>
              <a:spcBef>
                <a:spcPts val="0"/>
              </a:spcBef>
              <a:spcAft>
                <a:spcPts val="1200"/>
              </a:spcAft>
            </a:pPr>
            <a:r>
              <a:rPr lang="el-GR" sz="2800" b="1" dirty="0" smtClean="0"/>
              <a:t>Ενότητα </a:t>
            </a:r>
            <a:r>
              <a:rPr lang="el-GR" sz="2800" b="1" dirty="0"/>
              <a:t>7</a:t>
            </a:r>
            <a:r>
              <a:rPr lang="el-GR" sz="2800" dirty="0" smtClean="0"/>
              <a:t>:</a:t>
            </a:r>
            <a:r>
              <a:rPr lang="en-US" sz="2800" dirty="0" smtClean="0"/>
              <a:t> </a:t>
            </a:r>
            <a:r>
              <a:rPr lang="el-GR" sz="2800" dirty="0"/>
              <a:t>Η πορεία της Συναισθηματικής Ανάπτυξης</a:t>
            </a:r>
          </a:p>
          <a:p>
            <a:pPr>
              <a:spcBef>
                <a:spcPts val="0"/>
              </a:spcBef>
              <a:spcAft>
                <a:spcPts val="1200"/>
              </a:spcAft>
            </a:pPr>
            <a:r>
              <a:rPr lang="el-GR" sz="2800" dirty="0" smtClean="0"/>
              <a:t>(Δεύτερο </a:t>
            </a:r>
            <a:r>
              <a:rPr lang="el-GR" sz="2800" dirty="0"/>
              <a:t>Μέρος)</a:t>
            </a:r>
          </a:p>
          <a:p>
            <a:pPr>
              <a:spcBef>
                <a:spcPts val="0"/>
              </a:spcBef>
            </a:pPr>
            <a:r>
              <a:rPr lang="el-GR" sz="2400" dirty="0" smtClean="0"/>
              <a:t>Δρ</a:t>
            </a:r>
            <a:r>
              <a:rPr lang="el-GR" sz="2400" dirty="0"/>
              <a:t>. Κατερίνα </a:t>
            </a:r>
            <a:r>
              <a:rPr lang="el-GR" sz="2400" dirty="0" err="1"/>
              <a:t>Μανιαδάκη</a:t>
            </a:r>
            <a:r>
              <a:rPr lang="el-GR" sz="2400" dirty="0"/>
              <a:t>, Ψυχολόγος</a:t>
            </a:r>
          </a:p>
          <a:p>
            <a:pPr>
              <a:spcBef>
                <a:spcPts val="0"/>
              </a:spcBef>
            </a:pPr>
            <a:r>
              <a:rPr lang="el-GR" sz="2400" dirty="0"/>
              <a:t>Τμήμα Κοινωνικής Εργασίας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Πείραμα σχετικά με τη διάκριση των συναισθηματικών εκφράσεων</a:t>
            </a:r>
            <a:endParaRPr lang="el-GR" dirty="0"/>
          </a:p>
        </p:txBody>
      </p:sp>
      <p:sp>
        <p:nvSpPr>
          <p:cNvPr id="3" name="Θέση περιεχομένου 2"/>
          <p:cNvSpPr>
            <a:spLocks noGrp="1"/>
          </p:cNvSpPr>
          <p:nvPr>
            <p:ph idx="1"/>
          </p:nvPr>
        </p:nvSpPr>
        <p:spPr/>
        <p:txBody>
          <a:bodyPr/>
          <a:lstStyle/>
          <a:p>
            <a:r>
              <a:rPr lang="el-GR" dirty="0"/>
              <a:t>Ερευνητές έδειξαν σε βρέφη ηλικίας 7 μηνών δύο εκφράσεις προσώπου, μία που υποδήλωνε χαρά και μία λύπη. </a:t>
            </a:r>
          </a:p>
          <a:p>
            <a:r>
              <a:rPr lang="el-GR" dirty="0"/>
              <a:t>Συγχρόνως, ακουγόταν ήχος φωνής που υποδήλωνε είτε χαρά είτε λύπη. </a:t>
            </a:r>
          </a:p>
          <a:p>
            <a:r>
              <a:rPr lang="el-GR" dirty="0"/>
              <a:t>Όταν η έκφραση προσώπου ταίριαζε με τον τόνο της φωνής, τα βρέφη έδειχναν να προσέχουν περισσότερο τα ερεθίσματα, γεγονός που υποδηλώνει ότι μπορούσαν να κατανοήσουν υποτυπωδώς το συναισθηματικό περιεχόμενο της έκφρασης προσώπου και της χροιάς της φωνής.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3414599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H ερμηνεία των συναισθημάτων των άλλων</a:t>
            </a:r>
            <a:endParaRPr lang="el-GR" dirty="0"/>
          </a:p>
        </p:txBody>
      </p:sp>
      <p:sp>
        <p:nvSpPr>
          <p:cNvPr id="3" name="Θέση περιεχομένου 2"/>
          <p:cNvSpPr>
            <a:spLocks noGrp="1"/>
          </p:cNvSpPr>
          <p:nvPr>
            <p:ph idx="1"/>
          </p:nvPr>
        </p:nvSpPr>
        <p:spPr/>
        <p:txBody>
          <a:bodyPr/>
          <a:lstStyle/>
          <a:p>
            <a:r>
              <a:rPr lang="el-GR" dirty="0"/>
              <a:t>Μεταξύ επτά και δέκα μηνών, τα βρέφη αντιλαμβάνονται πλέον τις εκφράσεις του προσώπου ως οργανωμένα μοτίβα, και είναι σε θέση να ταυτίσουν τις εκφράσεις αυτές με συγκεκριμένα συναισθήματα.</a:t>
            </a:r>
          </a:p>
          <a:p>
            <a:r>
              <a:rPr lang="el-GR" dirty="0"/>
              <a:t>Επομένως, το βρέφος μπορεί να καταλάβει πότε ένας ενήλικας είναι χαρούμενος που το βλέπει, πότε ανησυχεί ή πότε αισθάνεται φόβο.</a:t>
            </a:r>
          </a:p>
          <a:p>
            <a:r>
              <a:rPr lang="el-GR" dirty="0"/>
              <a:t>Το βρέφος φαίνεται ότι μπορεί να διακρίνει το συναισθηματικό περιεχόμενο στη χροιά της φωνής σε μικρότερη ηλικία από ότι στην έκφραση του προσώπου των άλλων. Γύρω στον πέμπτο μήνα, μπορεί να διακρίνει τη χροιά της φωνής που εκφράζει χαρά, από αυτή που εκφράζει λύπη.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1501341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Η κοινωνική αναφορά</a:t>
            </a:r>
            <a:endParaRPr lang="el-GR" dirty="0"/>
          </a:p>
        </p:txBody>
      </p:sp>
      <p:sp>
        <p:nvSpPr>
          <p:cNvPr id="3" name="Θέση περιεχομένου 2"/>
          <p:cNvSpPr>
            <a:spLocks noGrp="1"/>
          </p:cNvSpPr>
          <p:nvPr>
            <p:ph idx="1"/>
          </p:nvPr>
        </p:nvSpPr>
        <p:spPr>
          <a:xfrm>
            <a:off x="457200" y="1196752"/>
            <a:ext cx="8229600" cy="1368152"/>
          </a:xfrm>
          <a:ln>
            <a:solidFill>
              <a:schemeClr val="tx1"/>
            </a:solidFill>
          </a:ln>
        </p:spPr>
        <p:txBody>
          <a:bodyPr/>
          <a:lstStyle/>
          <a:p>
            <a:pPr marL="0" indent="0">
              <a:buNone/>
            </a:pPr>
            <a:r>
              <a:rPr lang="el-GR" dirty="0"/>
              <a:t>Όταν τα βρέφη δεν είναι σίγουρα αν μία κατάσταση είναι ασφαλής ή ανασφαλής, καλή ή κακή, κοιτάζουν συχνά το γονέα αναζητώντας συναισθηματικά σήματα.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cxnSp>
        <p:nvCxnSpPr>
          <p:cNvPr id="6" name="Ευθύγραμμο βέλος σύνδεσης 5"/>
          <p:cNvCxnSpPr>
            <a:stCxn id="3" idx="2"/>
            <a:endCxn id="7" idx="0"/>
          </p:cNvCxnSpPr>
          <p:nvPr/>
        </p:nvCxnSpPr>
        <p:spPr>
          <a:xfrm flipH="1">
            <a:off x="2434243" y="2564904"/>
            <a:ext cx="2137757" cy="36004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Θέση περιεχομένου 2"/>
          <p:cNvSpPr txBox="1">
            <a:spLocks/>
          </p:cNvSpPr>
          <p:nvPr/>
        </p:nvSpPr>
        <p:spPr>
          <a:xfrm>
            <a:off x="454023" y="2924944"/>
            <a:ext cx="3960440" cy="2448272"/>
          </a:xfrm>
          <a:prstGeom prst="rect">
            <a:avLst/>
          </a:prstGeom>
          <a:ln>
            <a:solidFill>
              <a:schemeClr val="tx1"/>
            </a:solidFill>
          </a:ln>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Τα βρέφη αξιολογούν τις νέες καταστάσεις και ρυθμίζουν τη συμπεριφορά τους αποκωδικοποιώντας το υπονοούμενο μήνυμα στα συναισθηματικά σήματα των σημαντικών άλλων.</a:t>
            </a:r>
          </a:p>
        </p:txBody>
      </p:sp>
      <p:sp>
        <p:nvSpPr>
          <p:cNvPr id="9" name="Θέση περιεχομένου 2"/>
          <p:cNvSpPr txBox="1">
            <a:spLocks/>
          </p:cNvSpPr>
          <p:nvPr/>
        </p:nvSpPr>
        <p:spPr>
          <a:xfrm>
            <a:off x="4736704" y="2924944"/>
            <a:ext cx="3960440" cy="2448272"/>
          </a:xfrm>
          <a:prstGeom prst="rect">
            <a:avLst/>
          </a:prstGeom>
          <a:ln>
            <a:solidFill>
              <a:schemeClr val="tx1"/>
            </a:solidFill>
          </a:ln>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Τα βρέφη αξιολογούν τις νέες καταστάσεις και ρυθμίζουν τη συμπεριφορά τους αποκωδικοποιώντας το υπονοούμενο μήνυμα στα συναισθηματικά σήματα των σημαντικών άλλων.</a:t>
            </a:r>
          </a:p>
        </p:txBody>
      </p:sp>
      <p:cxnSp>
        <p:nvCxnSpPr>
          <p:cNvPr id="10" name="Ευθύγραμμο βέλος σύνδεσης 9"/>
          <p:cNvCxnSpPr>
            <a:stCxn id="3" idx="2"/>
            <a:endCxn id="9" idx="0"/>
          </p:cNvCxnSpPr>
          <p:nvPr/>
        </p:nvCxnSpPr>
        <p:spPr>
          <a:xfrm>
            <a:off x="4572000" y="2564904"/>
            <a:ext cx="2144924" cy="36004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Ορθογώνιο 14"/>
          <p:cNvSpPr/>
          <p:nvPr/>
        </p:nvSpPr>
        <p:spPr>
          <a:xfrm>
            <a:off x="456962" y="5422680"/>
            <a:ext cx="8240182" cy="1107996"/>
          </a:xfrm>
          <a:prstGeom prst="rect">
            <a:avLst/>
          </a:prstGeom>
        </p:spPr>
        <p:txBody>
          <a:bodyPr wrap="square">
            <a:spAutoFit/>
          </a:bodyPr>
          <a:lstStyle/>
          <a:p>
            <a:r>
              <a:rPr lang="el-GR" sz="2200" dirty="0">
                <a:solidFill>
                  <a:prstClr val="black"/>
                </a:solidFill>
                <a:latin typeface="Calibri"/>
              </a:rPr>
              <a:t>Κοινωνική αναφορά είναι η σκόπιμη αναζήτηση πληροφοριών σχετικά με τα συναισθήματα των άλλων, οι οποίες βοηθούν το άτομο να ερμηνεύσει ασαφείς καταστάσεις και γεγονότα.</a:t>
            </a:r>
          </a:p>
        </p:txBody>
      </p:sp>
    </p:spTree>
    <p:extLst>
      <p:ext uri="{BB962C8B-B14F-4D97-AF65-F5344CB8AC3E}">
        <p14:creationId xmlns:p14="http://schemas.microsoft.com/office/powerpoint/2010/main" val="1549590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Η μαμά φτερνίζεται!</a:t>
            </a:r>
            <a:endParaRPr lang="el-GR" dirty="0"/>
          </a:p>
        </p:txBody>
      </p:sp>
      <p:sp>
        <p:nvSpPr>
          <p:cNvPr id="3" name="Θέση περιεχομένου 2"/>
          <p:cNvSpPr>
            <a:spLocks noGrp="1"/>
          </p:cNvSpPr>
          <p:nvPr>
            <p:ph idx="1"/>
          </p:nvPr>
        </p:nvSpPr>
        <p:spPr>
          <a:xfrm>
            <a:off x="457200" y="1196752"/>
            <a:ext cx="8229600" cy="576064"/>
          </a:xfrm>
        </p:spPr>
        <p:txBody>
          <a:bodyPr/>
          <a:lstStyle/>
          <a:p>
            <a:pPr marL="0" indent="0">
              <a:buNone/>
            </a:pPr>
            <a:r>
              <a:rPr lang="el-GR" dirty="0" smtClean="0"/>
              <a:t>Παρακολουθείστε το παρακάτω βίντεο</a:t>
            </a:r>
            <a:r>
              <a:rPr lang="en-US" dirty="0" smtClean="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pic>
        <p:nvPicPr>
          <p:cNvPr id="5" name="Εικόνα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792" y="1786981"/>
            <a:ext cx="512896" cy="512896"/>
          </a:xfrm>
          <a:prstGeom prst="rect">
            <a:avLst/>
          </a:prstGeom>
        </p:spPr>
      </p:pic>
      <p:sp>
        <p:nvSpPr>
          <p:cNvPr id="6" name="Ορθογώνιο 5"/>
          <p:cNvSpPr/>
          <p:nvPr/>
        </p:nvSpPr>
        <p:spPr>
          <a:xfrm>
            <a:off x="1210643" y="1838212"/>
            <a:ext cx="5778313" cy="461665"/>
          </a:xfrm>
          <a:prstGeom prst="rect">
            <a:avLst/>
          </a:prstGeom>
        </p:spPr>
        <p:txBody>
          <a:bodyPr wrap="none">
            <a:spAutoFit/>
          </a:bodyPr>
          <a:lstStyle/>
          <a:p>
            <a:r>
              <a:rPr lang="en-US" sz="2400" dirty="0">
                <a:solidFill>
                  <a:prstClr val="black"/>
                </a:solidFill>
                <a:latin typeface="Calibri"/>
                <a:hlinkClick r:id="rId2"/>
              </a:rPr>
              <a:t>Emerson - Mommy's Nose is Scary! (Original)</a:t>
            </a:r>
            <a:endParaRPr lang="el-GR" sz="2400" dirty="0">
              <a:solidFill>
                <a:prstClr val="black"/>
              </a:solidFill>
              <a:latin typeface="Calibri"/>
            </a:endParaRPr>
          </a:p>
        </p:txBody>
      </p:sp>
    </p:spTree>
    <p:extLst>
      <p:ext uri="{BB962C8B-B14F-4D97-AF65-F5344CB8AC3E}">
        <p14:creationId xmlns:p14="http://schemas.microsoft.com/office/powerpoint/2010/main" val="3037323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Η κοινωνική αναφορά </a:t>
            </a:r>
            <a:r>
              <a:rPr lang="el-GR" sz="3200" b="0" dirty="0" smtClean="0"/>
              <a:t>(1 από </a:t>
            </a:r>
            <a:r>
              <a:rPr lang="en-US" sz="3200" b="0" dirty="0" smtClean="0"/>
              <a:t>2</a:t>
            </a:r>
            <a:r>
              <a:rPr lang="el-GR" sz="3200" b="0" dirty="0" smtClean="0"/>
              <a:t>)</a:t>
            </a:r>
            <a:endParaRPr lang="el-GR" sz="3200" b="0" dirty="0"/>
          </a:p>
        </p:txBody>
      </p:sp>
      <p:sp>
        <p:nvSpPr>
          <p:cNvPr id="3" name="Θέση περιεχομένου 2"/>
          <p:cNvSpPr>
            <a:spLocks noGrp="1"/>
          </p:cNvSpPr>
          <p:nvPr>
            <p:ph idx="1"/>
          </p:nvPr>
        </p:nvSpPr>
        <p:spPr/>
        <p:txBody>
          <a:bodyPr>
            <a:normAutofit/>
          </a:bodyPr>
          <a:lstStyle/>
          <a:p>
            <a:pPr marL="457200" indent="-457200">
              <a:buFont typeface="+mj-lt"/>
              <a:buAutoNum type="arabicPeriod"/>
            </a:pPr>
            <a:r>
              <a:rPr lang="el-GR" dirty="0"/>
              <a:t>Η κοινωνική αναφορά εμφανίζεται σε καταστάσεις αβεβαιότητας και σε αμφίσημες καταστάσεις</a:t>
            </a:r>
            <a:r>
              <a:rPr lang="el-GR" dirty="0" smtClean="0"/>
              <a:t>.</a:t>
            </a:r>
            <a:endParaRPr lang="el-GR" dirty="0"/>
          </a:p>
          <a:p>
            <a:pPr marL="457200" indent="-457200">
              <a:buFont typeface="+mj-lt"/>
              <a:buAutoNum type="arabicPeriod"/>
            </a:pPr>
            <a:r>
              <a:rPr lang="el-GR" dirty="0" smtClean="0"/>
              <a:t>Εμφανίζεται </a:t>
            </a:r>
            <a:r>
              <a:rPr lang="el-GR" dirty="0"/>
              <a:t>στην ηλικία μεταξύ 8 και 9 μηνών</a:t>
            </a:r>
            <a:r>
              <a:rPr lang="el-GR" dirty="0" smtClean="0"/>
              <a:t>.</a:t>
            </a:r>
            <a:endParaRPr lang="el-GR" dirty="0"/>
          </a:p>
          <a:p>
            <a:pPr marL="457200" indent="-457200">
              <a:buFont typeface="+mj-lt"/>
              <a:buAutoNum type="arabicPeriod"/>
            </a:pPr>
            <a:r>
              <a:rPr lang="el-GR" dirty="0" smtClean="0"/>
              <a:t>Τα </a:t>
            </a:r>
            <a:r>
              <a:rPr lang="el-GR" dirty="0"/>
              <a:t>βρέφη αναζητούν την κοινωνική αναφορά και από τους δύο γονείς</a:t>
            </a:r>
            <a:r>
              <a:rPr lang="el-GR" dirty="0" smtClean="0"/>
              <a:t>.</a:t>
            </a:r>
            <a:endParaRPr lang="el-GR" dirty="0"/>
          </a:p>
          <a:p>
            <a:pPr marL="457200" indent="-457200">
              <a:buFont typeface="+mj-lt"/>
              <a:buAutoNum type="arabicPeriod"/>
            </a:pPr>
            <a:r>
              <a:rPr lang="el-GR" dirty="0" smtClean="0"/>
              <a:t>Τα </a:t>
            </a:r>
            <a:r>
              <a:rPr lang="el-GR" dirty="0"/>
              <a:t>σήματα που αναζητούν τα βρέφη μπορούν να είναι οι συναισθηματικές εκφράσεις ή οι πράξεις του άλλου</a:t>
            </a:r>
            <a:r>
              <a:rPr lang="el-GR" dirty="0" smtClean="0"/>
              <a:t>.</a:t>
            </a:r>
            <a:endParaRPr lang="el-GR" dirty="0"/>
          </a:p>
          <a:p>
            <a:pPr marL="457200" indent="-457200">
              <a:buFont typeface="+mj-lt"/>
              <a:buAutoNum type="arabicPeriod"/>
            </a:pPr>
            <a:r>
              <a:rPr lang="el-GR" dirty="0" smtClean="0"/>
              <a:t>Τα </a:t>
            </a:r>
            <a:r>
              <a:rPr lang="el-GR" dirty="0"/>
              <a:t>βρέφη αναζητούν συνήθως συναισθηματικά σήματα όταν βρίσκονται απέναντι σε ξένους ανθρώπους και σε άγνωστα αντικείμενα ή καταστάσεις</a:t>
            </a:r>
            <a:r>
              <a:rPr lang="el-GR" dirty="0" smtClean="0"/>
              <a:t>.</a:t>
            </a:r>
            <a:endParaRPr lang="el-GR" dirty="0"/>
          </a:p>
          <a:p>
            <a:pPr marL="457200" indent="-457200">
              <a:buFont typeface="+mj-lt"/>
              <a:buAutoNum type="arabicPeriod"/>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4071928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κοινωνική αναφορά </a:t>
            </a:r>
            <a:r>
              <a:rPr lang="el-GR" sz="3200" b="0" dirty="0" smtClean="0"/>
              <a:t>(2 </a:t>
            </a:r>
            <a:r>
              <a:rPr lang="el-GR" sz="3200" b="0" dirty="0"/>
              <a:t>από </a:t>
            </a:r>
            <a:r>
              <a:rPr lang="en-US" sz="3200" b="0" dirty="0" smtClean="0"/>
              <a:t>2</a:t>
            </a:r>
            <a:r>
              <a:rPr lang="el-GR" sz="3200" b="0"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a:solidFill>
                <a:prstClr val="black"/>
              </a:solidFill>
            </a:endParaRPr>
          </a:p>
        </p:txBody>
      </p:sp>
      <p:sp>
        <p:nvSpPr>
          <p:cNvPr id="5" name="Θέση περιεχομένου 2"/>
          <p:cNvSpPr>
            <a:spLocks noGrp="1"/>
          </p:cNvSpPr>
          <p:nvPr>
            <p:ph idx="1"/>
          </p:nvPr>
        </p:nvSpPr>
        <p:spPr>
          <a:xfrm>
            <a:off x="457200" y="1196752"/>
            <a:ext cx="8229600" cy="576064"/>
          </a:xfrm>
        </p:spPr>
        <p:txBody>
          <a:bodyPr/>
          <a:lstStyle/>
          <a:p>
            <a:pPr marL="0" indent="0">
              <a:buNone/>
            </a:pPr>
            <a:r>
              <a:rPr lang="el-GR" dirty="0" smtClean="0"/>
              <a:t>Παρακολουθείστε το παρακάτω βίντεο</a:t>
            </a:r>
            <a:r>
              <a:rPr lang="en-US" dirty="0" smtClean="0"/>
              <a:t>:</a:t>
            </a:r>
          </a:p>
          <a:p>
            <a:endParaRPr lang="el-GR" dirty="0"/>
          </a:p>
        </p:txBody>
      </p:sp>
      <p:pic>
        <p:nvPicPr>
          <p:cNvPr id="6" name="Εικόνα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792" y="1786981"/>
            <a:ext cx="512896" cy="512896"/>
          </a:xfrm>
          <a:prstGeom prst="rect">
            <a:avLst/>
          </a:prstGeom>
        </p:spPr>
      </p:pic>
      <p:sp>
        <p:nvSpPr>
          <p:cNvPr id="7" name="Ορθογώνιο 6"/>
          <p:cNvSpPr/>
          <p:nvPr/>
        </p:nvSpPr>
        <p:spPr>
          <a:xfrm>
            <a:off x="1210643" y="1838212"/>
            <a:ext cx="2464906" cy="461665"/>
          </a:xfrm>
          <a:prstGeom prst="rect">
            <a:avLst/>
          </a:prstGeom>
        </p:spPr>
        <p:txBody>
          <a:bodyPr wrap="none">
            <a:spAutoFit/>
          </a:bodyPr>
          <a:lstStyle/>
          <a:p>
            <a:r>
              <a:rPr lang="en-US" sz="2400" dirty="0">
                <a:solidFill>
                  <a:prstClr val="black"/>
                </a:solidFill>
                <a:latin typeface="Calibri"/>
                <a:hlinkClick r:id="rId3"/>
              </a:rPr>
              <a:t>Social referencing </a:t>
            </a:r>
            <a:endParaRPr lang="el-GR" sz="2400" dirty="0">
              <a:solidFill>
                <a:prstClr val="black"/>
              </a:solidFill>
              <a:latin typeface="Calibri"/>
            </a:endParaRPr>
          </a:p>
        </p:txBody>
      </p:sp>
    </p:spTree>
    <p:extLst>
      <p:ext uri="{BB962C8B-B14F-4D97-AF65-F5344CB8AC3E}">
        <p14:creationId xmlns:p14="http://schemas.microsoft.com/office/powerpoint/2010/main" val="4158501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Τα βασικά συστατικά της κοινωνικής αναφοράς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grpSp>
        <p:nvGrpSpPr>
          <p:cNvPr id="12" name="Ομάδα 11"/>
          <p:cNvGrpSpPr/>
          <p:nvPr/>
        </p:nvGrpSpPr>
        <p:grpSpPr>
          <a:xfrm>
            <a:off x="2351906" y="1443132"/>
            <a:ext cx="4460875" cy="4464050"/>
            <a:chOff x="2328863" y="1204913"/>
            <a:chExt cx="4460875" cy="4464050"/>
          </a:xfrm>
        </p:grpSpPr>
        <p:sp>
          <p:nvSpPr>
            <p:cNvPr id="5" name="Freeform 8"/>
            <p:cNvSpPr>
              <a:spLocks/>
            </p:cNvSpPr>
            <p:nvPr/>
          </p:nvSpPr>
          <p:spPr bwMode="auto">
            <a:xfrm>
              <a:off x="4198938" y="1204913"/>
              <a:ext cx="2590800" cy="3346450"/>
            </a:xfrm>
            <a:custGeom>
              <a:avLst/>
              <a:gdLst>
                <a:gd name="T0" fmla="*/ 2147483647 w 1632"/>
                <a:gd name="T1" fmla="*/ 2147483647 h 2108"/>
                <a:gd name="T2" fmla="*/ 2147483647 w 1632"/>
                <a:gd name="T3" fmla="*/ 2147483647 h 2108"/>
                <a:gd name="T4" fmla="*/ 2147483647 w 1632"/>
                <a:gd name="T5" fmla="*/ 2147483647 h 2108"/>
                <a:gd name="T6" fmla="*/ 2147483647 w 1632"/>
                <a:gd name="T7" fmla="*/ 2147483647 h 2108"/>
                <a:gd name="T8" fmla="*/ 2147483647 w 1632"/>
                <a:gd name="T9" fmla="*/ 2147483647 h 2108"/>
                <a:gd name="T10" fmla="*/ 2147483647 w 1632"/>
                <a:gd name="T11" fmla="*/ 0 h 2108"/>
                <a:gd name="T12" fmla="*/ 2147483647 w 1632"/>
                <a:gd name="T13" fmla="*/ 2147483647 h 2108"/>
                <a:gd name="T14" fmla="*/ 2147483647 w 1632"/>
                <a:gd name="T15" fmla="*/ 2147483647 h 2108"/>
                <a:gd name="T16" fmla="*/ 2147483647 w 1632"/>
                <a:gd name="T17" fmla="*/ 2147483647 h 2108"/>
                <a:gd name="T18" fmla="*/ 2147483647 w 1632"/>
                <a:gd name="T19" fmla="*/ 2147483647 h 2108"/>
                <a:gd name="T20" fmla="*/ 2147483647 w 1632"/>
                <a:gd name="T21" fmla="*/ 2147483647 h 2108"/>
                <a:gd name="T22" fmla="*/ 2147483647 w 1632"/>
                <a:gd name="T23" fmla="*/ 2147483647 h 2108"/>
                <a:gd name="T24" fmla="*/ 2147483647 w 1632"/>
                <a:gd name="T25" fmla="*/ 2147483647 h 2108"/>
                <a:gd name="T26" fmla="*/ 0 w 1632"/>
                <a:gd name="T27" fmla="*/ 2147483647 h 2108"/>
                <a:gd name="T28" fmla="*/ 2147483647 w 1632"/>
                <a:gd name="T29" fmla="*/ 2147483647 h 2108"/>
                <a:gd name="T30" fmla="*/ 2147483647 w 1632"/>
                <a:gd name="T31" fmla="*/ 2147483647 h 2108"/>
                <a:gd name="T32" fmla="*/ 2147483647 w 1632"/>
                <a:gd name="T33" fmla="*/ 2147483647 h 2108"/>
                <a:gd name="T34" fmla="*/ 2147483647 w 1632"/>
                <a:gd name="T35" fmla="*/ 2147483647 h 2108"/>
                <a:gd name="T36" fmla="*/ 2147483647 w 1632"/>
                <a:gd name="T37" fmla="*/ 2147483647 h 2108"/>
                <a:gd name="T38" fmla="*/ 2147483647 w 1632"/>
                <a:gd name="T39" fmla="*/ 2147483647 h 2108"/>
                <a:gd name="T40" fmla="*/ 2147483647 w 1632"/>
                <a:gd name="T41" fmla="*/ 2147483647 h 2108"/>
                <a:gd name="T42" fmla="*/ 2147483647 w 1632"/>
                <a:gd name="T43" fmla="*/ 2147483647 h 2108"/>
                <a:gd name="T44" fmla="*/ 2147483647 w 1632"/>
                <a:gd name="T45" fmla="*/ 2147483647 h 2108"/>
                <a:gd name="T46" fmla="*/ 2147483647 w 1632"/>
                <a:gd name="T47" fmla="*/ 2147483647 h 2108"/>
                <a:gd name="T48" fmla="*/ 2147483647 w 1632"/>
                <a:gd name="T49" fmla="*/ 2147483647 h 2108"/>
                <a:gd name="T50" fmla="*/ 2147483647 w 1632"/>
                <a:gd name="T51" fmla="*/ 2147483647 h 2108"/>
                <a:gd name="T52" fmla="*/ 2147483647 w 1632"/>
                <a:gd name="T53" fmla="*/ 2147483647 h 2108"/>
                <a:gd name="T54" fmla="*/ 2147483647 w 1632"/>
                <a:gd name="T55" fmla="*/ 2147483647 h 2108"/>
                <a:gd name="T56" fmla="*/ 2147483647 w 1632"/>
                <a:gd name="T57" fmla="*/ 2147483647 h 2108"/>
                <a:gd name="T58" fmla="*/ 2147483647 w 1632"/>
                <a:gd name="T59" fmla="*/ 2147483647 h 2108"/>
                <a:gd name="T60" fmla="*/ 2147483647 w 1632"/>
                <a:gd name="T61" fmla="*/ 2147483647 h 2108"/>
                <a:gd name="T62" fmla="*/ 2147483647 w 1632"/>
                <a:gd name="T63" fmla="*/ 2147483647 h 2108"/>
                <a:gd name="T64" fmla="*/ 2147483647 w 1632"/>
                <a:gd name="T65" fmla="*/ 2147483647 h 2108"/>
                <a:gd name="T66" fmla="*/ 2147483647 w 1632"/>
                <a:gd name="T67" fmla="*/ 2147483647 h 2108"/>
                <a:gd name="T68" fmla="*/ 2147483647 w 1632"/>
                <a:gd name="T69" fmla="*/ 2147483647 h 2108"/>
                <a:gd name="T70" fmla="*/ 2147483647 w 1632"/>
                <a:gd name="T71" fmla="*/ 2147483647 h 2108"/>
                <a:gd name="T72" fmla="*/ 2147483647 w 1632"/>
                <a:gd name="T73" fmla="*/ 2147483647 h 2108"/>
                <a:gd name="T74" fmla="*/ 2147483647 w 1632"/>
                <a:gd name="T75" fmla="*/ 2147483647 h 2108"/>
                <a:gd name="T76" fmla="*/ 2147483647 w 1632"/>
                <a:gd name="T77" fmla="*/ 2147483647 h 2108"/>
                <a:gd name="T78" fmla="*/ 2147483647 w 1632"/>
                <a:gd name="T79" fmla="*/ 2147483647 h 2108"/>
                <a:gd name="T80" fmla="*/ 2147483647 w 1632"/>
                <a:gd name="T81" fmla="*/ 2147483647 h 2108"/>
                <a:gd name="T82" fmla="*/ 2147483647 w 1632"/>
                <a:gd name="T83" fmla="*/ 2147483647 h 2108"/>
                <a:gd name="T84" fmla="*/ 2147483647 w 1632"/>
                <a:gd name="T85" fmla="*/ 2147483647 h 2108"/>
                <a:gd name="T86" fmla="*/ 2147483647 w 1632"/>
                <a:gd name="T87" fmla="*/ 2147483647 h 2108"/>
                <a:gd name="T88" fmla="*/ 2147483647 w 1632"/>
                <a:gd name="T89" fmla="*/ 2147483647 h 2108"/>
                <a:gd name="T90" fmla="*/ 2147483647 w 1632"/>
                <a:gd name="T91" fmla="*/ 2147483647 h 2108"/>
                <a:gd name="T92" fmla="*/ 2147483647 w 1632"/>
                <a:gd name="T93" fmla="*/ 2147483647 h 2108"/>
                <a:gd name="T94" fmla="*/ 2147483647 w 1632"/>
                <a:gd name="T95" fmla="*/ 2147483647 h 2108"/>
                <a:gd name="T96" fmla="*/ 2147483647 w 1632"/>
                <a:gd name="T97" fmla="*/ 2147483647 h 21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32"/>
                <a:gd name="T148" fmla="*/ 0 h 2108"/>
                <a:gd name="T149" fmla="*/ 1632 w 1632"/>
                <a:gd name="T150" fmla="*/ 2108 h 210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32" h="2108">
                  <a:moveTo>
                    <a:pt x="930" y="188"/>
                  </a:moveTo>
                  <a:lnTo>
                    <a:pt x="930" y="188"/>
                  </a:lnTo>
                  <a:lnTo>
                    <a:pt x="890" y="166"/>
                  </a:lnTo>
                  <a:lnTo>
                    <a:pt x="848" y="144"/>
                  </a:lnTo>
                  <a:lnTo>
                    <a:pt x="806" y="124"/>
                  </a:lnTo>
                  <a:lnTo>
                    <a:pt x="764" y="106"/>
                  </a:lnTo>
                  <a:lnTo>
                    <a:pt x="722" y="90"/>
                  </a:lnTo>
                  <a:lnTo>
                    <a:pt x="678" y="74"/>
                  </a:lnTo>
                  <a:lnTo>
                    <a:pt x="634" y="60"/>
                  </a:lnTo>
                  <a:lnTo>
                    <a:pt x="590" y="48"/>
                  </a:lnTo>
                  <a:lnTo>
                    <a:pt x="546" y="36"/>
                  </a:lnTo>
                  <a:lnTo>
                    <a:pt x="502" y="26"/>
                  </a:lnTo>
                  <a:lnTo>
                    <a:pt x="456" y="18"/>
                  </a:lnTo>
                  <a:lnTo>
                    <a:pt x="410" y="12"/>
                  </a:lnTo>
                  <a:lnTo>
                    <a:pt x="366" y="6"/>
                  </a:lnTo>
                  <a:lnTo>
                    <a:pt x="320" y="2"/>
                  </a:lnTo>
                  <a:lnTo>
                    <a:pt x="272" y="0"/>
                  </a:lnTo>
                  <a:lnTo>
                    <a:pt x="226" y="0"/>
                  </a:lnTo>
                  <a:lnTo>
                    <a:pt x="226" y="418"/>
                  </a:lnTo>
                  <a:lnTo>
                    <a:pt x="220" y="418"/>
                  </a:lnTo>
                  <a:lnTo>
                    <a:pt x="184" y="418"/>
                  </a:lnTo>
                  <a:lnTo>
                    <a:pt x="176" y="416"/>
                  </a:lnTo>
                  <a:lnTo>
                    <a:pt x="170" y="412"/>
                  </a:lnTo>
                  <a:lnTo>
                    <a:pt x="164" y="406"/>
                  </a:lnTo>
                  <a:lnTo>
                    <a:pt x="148" y="392"/>
                  </a:lnTo>
                  <a:lnTo>
                    <a:pt x="138" y="386"/>
                  </a:lnTo>
                  <a:lnTo>
                    <a:pt x="126" y="380"/>
                  </a:lnTo>
                  <a:lnTo>
                    <a:pt x="114" y="376"/>
                  </a:lnTo>
                  <a:lnTo>
                    <a:pt x="102" y="374"/>
                  </a:lnTo>
                  <a:lnTo>
                    <a:pt x="84" y="376"/>
                  </a:lnTo>
                  <a:lnTo>
                    <a:pt x="66" y="380"/>
                  </a:lnTo>
                  <a:lnTo>
                    <a:pt x="48" y="388"/>
                  </a:lnTo>
                  <a:lnTo>
                    <a:pt x="32" y="400"/>
                  </a:lnTo>
                  <a:lnTo>
                    <a:pt x="20" y="412"/>
                  </a:lnTo>
                  <a:lnTo>
                    <a:pt x="8" y="426"/>
                  </a:lnTo>
                  <a:lnTo>
                    <a:pt x="2" y="442"/>
                  </a:lnTo>
                  <a:lnTo>
                    <a:pt x="0" y="450"/>
                  </a:lnTo>
                  <a:lnTo>
                    <a:pt x="0" y="460"/>
                  </a:lnTo>
                  <a:lnTo>
                    <a:pt x="2" y="470"/>
                  </a:lnTo>
                  <a:lnTo>
                    <a:pt x="4" y="480"/>
                  </a:lnTo>
                  <a:lnTo>
                    <a:pt x="12" y="498"/>
                  </a:lnTo>
                  <a:lnTo>
                    <a:pt x="22" y="512"/>
                  </a:lnTo>
                  <a:lnTo>
                    <a:pt x="34" y="524"/>
                  </a:lnTo>
                  <a:lnTo>
                    <a:pt x="50" y="532"/>
                  </a:lnTo>
                  <a:lnTo>
                    <a:pt x="66" y="538"/>
                  </a:lnTo>
                  <a:lnTo>
                    <a:pt x="84" y="542"/>
                  </a:lnTo>
                  <a:lnTo>
                    <a:pt x="102" y="544"/>
                  </a:lnTo>
                  <a:lnTo>
                    <a:pt x="114" y="542"/>
                  </a:lnTo>
                  <a:lnTo>
                    <a:pt x="126" y="538"/>
                  </a:lnTo>
                  <a:lnTo>
                    <a:pt x="138" y="532"/>
                  </a:lnTo>
                  <a:lnTo>
                    <a:pt x="148" y="524"/>
                  </a:lnTo>
                  <a:lnTo>
                    <a:pt x="164" y="512"/>
                  </a:lnTo>
                  <a:lnTo>
                    <a:pt x="170" y="506"/>
                  </a:lnTo>
                  <a:lnTo>
                    <a:pt x="176" y="502"/>
                  </a:lnTo>
                  <a:lnTo>
                    <a:pt x="184" y="500"/>
                  </a:lnTo>
                  <a:lnTo>
                    <a:pt x="220" y="500"/>
                  </a:lnTo>
                  <a:lnTo>
                    <a:pt x="226" y="500"/>
                  </a:lnTo>
                  <a:lnTo>
                    <a:pt x="226" y="1406"/>
                  </a:lnTo>
                  <a:lnTo>
                    <a:pt x="1018" y="1862"/>
                  </a:lnTo>
                  <a:lnTo>
                    <a:pt x="1018" y="1860"/>
                  </a:lnTo>
                  <a:lnTo>
                    <a:pt x="1038" y="1828"/>
                  </a:lnTo>
                  <a:lnTo>
                    <a:pt x="1040" y="1820"/>
                  </a:lnTo>
                  <a:lnTo>
                    <a:pt x="1040" y="1814"/>
                  </a:lnTo>
                  <a:lnTo>
                    <a:pt x="1038" y="1804"/>
                  </a:lnTo>
                  <a:lnTo>
                    <a:pt x="1034" y="1784"/>
                  </a:lnTo>
                  <a:lnTo>
                    <a:pt x="1034" y="1772"/>
                  </a:lnTo>
                  <a:lnTo>
                    <a:pt x="1034" y="1758"/>
                  </a:lnTo>
                  <a:lnTo>
                    <a:pt x="1038" y="1746"/>
                  </a:lnTo>
                  <a:lnTo>
                    <a:pt x="1042" y="1736"/>
                  </a:lnTo>
                  <a:lnTo>
                    <a:pt x="1052" y="1720"/>
                  </a:lnTo>
                  <a:lnTo>
                    <a:pt x="1064" y="1708"/>
                  </a:lnTo>
                  <a:lnTo>
                    <a:pt x="1078" y="1696"/>
                  </a:lnTo>
                  <a:lnTo>
                    <a:pt x="1092" y="1688"/>
                  </a:lnTo>
                  <a:lnTo>
                    <a:pt x="1110" y="1682"/>
                  </a:lnTo>
                  <a:lnTo>
                    <a:pt x="1128" y="1680"/>
                  </a:lnTo>
                  <a:lnTo>
                    <a:pt x="1146" y="1684"/>
                  </a:lnTo>
                  <a:lnTo>
                    <a:pt x="1156" y="1686"/>
                  </a:lnTo>
                  <a:lnTo>
                    <a:pt x="1166" y="1692"/>
                  </a:lnTo>
                  <a:lnTo>
                    <a:pt x="1174" y="1696"/>
                  </a:lnTo>
                  <a:lnTo>
                    <a:pt x="1180" y="1702"/>
                  </a:lnTo>
                  <a:lnTo>
                    <a:pt x="1190" y="1716"/>
                  </a:lnTo>
                  <a:lnTo>
                    <a:pt x="1198" y="1732"/>
                  </a:lnTo>
                  <a:lnTo>
                    <a:pt x="1202" y="1750"/>
                  </a:lnTo>
                  <a:lnTo>
                    <a:pt x="1202" y="1770"/>
                  </a:lnTo>
                  <a:lnTo>
                    <a:pt x="1200" y="1788"/>
                  </a:lnTo>
                  <a:lnTo>
                    <a:pt x="1194" y="1806"/>
                  </a:lnTo>
                  <a:lnTo>
                    <a:pt x="1188" y="1822"/>
                  </a:lnTo>
                  <a:lnTo>
                    <a:pt x="1180" y="1832"/>
                  </a:lnTo>
                  <a:lnTo>
                    <a:pt x="1170" y="1840"/>
                  </a:lnTo>
                  <a:lnTo>
                    <a:pt x="1158" y="1846"/>
                  </a:lnTo>
                  <a:lnTo>
                    <a:pt x="1148" y="1852"/>
                  </a:lnTo>
                  <a:lnTo>
                    <a:pt x="1128" y="1858"/>
                  </a:lnTo>
                  <a:lnTo>
                    <a:pt x="1120" y="1862"/>
                  </a:lnTo>
                  <a:lnTo>
                    <a:pt x="1114" y="1864"/>
                  </a:lnTo>
                  <a:lnTo>
                    <a:pt x="1108" y="1870"/>
                  </a:lnTo>
                  <a:lnTo>
                    <a:pt x="1090" y="1902"/>
                  </a:lnTo>
                  <a:lnTo>
                    <a:pt x="1088" y="1902"/>
                  </a:lnTo>
                  <a:lnTo>
                    <a:pt x="1444" y="2108"/>
                  </a:lnTo>
                  <a:lnTo>
                    <a:pt x="1480" y="2044"/>
                  </a:lnTo>
                  <a:lnTo>
                    <a:pt x="1510" y="1980"/>
                  </a:lnTo>
                  <a:lnTo>
                    <a:pt x="1538" y="1914"/>
                  </a:lnTo>
                  <a:lnTo>
                    <a:pt x="1562" y="1848"/>
                  </a:lnTo>
                  <a:lnTo>
                    <a:pt x="1582" y="1782"/>
                  </a:lnTo>
                  <a:lnTo>
                    <a:pt x="1598" y="1714"/>
                  </a:lnTo>
                  <a:lnTo>
                    <a:pt x="1612" y="1648"/>
                  </a:lnTo>
                  <a:lnTo>
                    <a:pt x="1622" y="1580"/>
                  </a:lnTo>
                  <a:lnTo>
                    <a:pt x="1630" y="1512"/>
                  </a:lnTo>
                  <a:lnTo>
                    <a:pt x="1632" y="1444"/>
                  </a:lnTo>
                  <a:lnTo>
                    <a:pt x="1632" y="1376"/>
                  </a:lnTo>
                  <a:lnTo>
                    <a:pt x="1630" y="1308"/>
                  </a:lnTo>
                  <a:lnTo>
                    <a:pt x="1624" y="1240"/>
                  </a:lnTo>
                  <a:lnTo>
                    <a:pt x="1614" y="1174"/>
                  </a:lnTo>
                  <a:lnTo>
                    <a:pt x="1600" y="1108"/>
                  </a:lnTo>
                  <a:lnTo>
                    <a:pt x="1584" y="1042"/>
                  </a:lnTo>
                  <a:lnTo>
                    <a:pt x="1566" y="978"/>
                  </a:lnTo>
                  <a:lnTo>
                    <a:pt x="1544" y="914"/>
                  </a:lnTo>
                  <a:lnTo>
                    <a:pt x="1518" y="850"/>
                  </a:lnTo>
                  <a:lnTo>
                    <a:pt x="1490" y="790"/>
                  </a:lnTo>
                  <a:lnTo>
                    <a:pt x="1460" y="728"/>
                  </a:lnTo>
                  <a:lnTo>
                    <a:pt x="1426" y="670"/>
                  </a:lnTo>
                  <a:lnTo>
                    <a:pt x="1388" y="612"/>
                  </a:lnTo>
                  <a:lnTo>
                    <a:pt x="1348" y="558"/>
                  </a:lnTo>
                  <a:lnTo>
                    <a:pt x="1306" y="504"/>
                  </a:lnTo>
                  <a:lnTo>
                    <a:pt x="1260" y="452"/>
                  </a:lnTo>
                  <a:lnTo>
                    <a:pt x="1212" y="402"/>
                  </a:lnTo>
                  <a:lnTo>
                    <a:pt x="1160" y="354"/>
                  </a:lnTo>
                  <a:lnTo>
                    <a:pt x="1108" y="310"/>
                  </a:lnTo>
                  <a:lnTo>
                    <a:pt x="1050" y="266"/>
                  </a:lnTo>
                  <a:lnTo>
                    <a:pt x="992" y="226"/>
                  </a:lnTo>
                  <a:lnTo>
                    <a:pt x="930" y="188"/>
                  </a:lnTo>
                  <a:close/>
                </a:path>
              </a:pathLst>
            </a:custGeom>
            <a:noFill/>
            <a:ln w="28575">
              <a:solidFill>
                <a:srgbClr val="A0A2A4"/>
              </a:solidFill>
              <a:round/>
              <a:headEnd/>
              <a:tailEnd/>
            </a:ln>
          </p:spPr>
          <p:txBody>
            <a:bodyPr/>
            <a:lstStyle/>
            <a:p>
              <a:endParaRPr lang="el-GR">
                <a:solidFill>
                  <a:prstClr val="black"/>
                </a:solidFill>
              </a:endParaRPr>
            </a:p>
          </p:txBody>
        </p:sp>
        <p:sp>
          <p:nvSpPr>
            <p:cNvPr id="6" name="Freeform 9"/>
            <p:cNvSpPr>
              <a:spLocks/>
            </p:cNvSpPr>
            <p:nvPr/>
          </p:nvSpPr>
          <p:spPr bwMode="auto">
            <a:xfrm>
              <a:off x="2627313" y="3436938"/>
              <a:ext cx="3863975" cy="2232025"/>
            </a:xfrm>
            <a:custGeom>
              <a:avLst/>
              <a:gdLst/>
              <a:ahLst/>
              <a:cxnLst>
                <a:cxn ang="0">
                  <a:pos x="2080" y="496"/>
                </a:cxn>
                <a:cxn ang="0">
                  <a:pos x="2104" y="458"/>
                </a:cxn>
                <a:cxn ang="0">
                  <a:pos x="2118" y="452"/>
                </a:cxn>
                <a:cxn ang="0">
                  <a:pos x="2160" y="434"/>
                </a:cxn>
                <a:cxn ang="0">
                  <a:pos x="2178" y="416"/>
                </a:cxn>
                <a:cxn ang="0">
                  <a:pos x="2192" y="364"/>
                </a:cxn>
                <a:cxn ang="0">
                  <a:pos x="2180" y="310"/>
                </a:cxn>
                <a:cxn ang="0">
                  <a:pos x="2156" y="286"/>
                </a:cxn>
                <a:cxn ang="0">
                  <a:pos x="2136" y="278"/>
                </a:cxn>
                <a:cxn ang="0">
                  <a:pos x="2082" y="282"/>
                </a:cxn>
                <a:cxn ang="0">
                  <a:pos x="2042" y="314"/>
                </a:cxn>
                <a:cxn ang="0">
                  <a:pos x="2028" y="340"/>
                </a:cxn>
                <a:cxn ang="0">
                  <a:pos x="2024" y="378"/>
                </a:cxn>
                <a:cxn ang="0">
                  <a:pos x="2030" y="408"/>
                </a:cxn>
                <a:cxn ang="0">
                  <a:pos x="2008" y="454"/>
                </a:cxn>
                <a:cxn ang="0">
                  <a:pos x="1216" y="0"/>
                </a:cxn>
                <a:cxn ang="0">
                  <a:pos x="428" y="462"/>
                </a:cxn>
                <a:cxn ang="0">
                  <a:pos x="450" y="500"/>
                </a:cxn>
                <a:cxn ang="0">
                  <a:pos x="466" y="506"/>
                </a:cxn>
                <a:cxn ang="0">
                  <a:pos x="506" y="526"/>
                </a:cxn>
                <a:cxn ang="0">
                  <a:pos x="524" y="544"/>
                </a:cxn>
                <a:cxn ang="0">
                  <a:pos x="540" y="594"/>
                </a:cxn>
                <a:cxn ang="0">
                  <a:pos x="530" y="646"/>
                </a:cxn>
                <a:cxn ang="0">
                  <a:pos x="502" y="674"/>
                </a:cxn>
                <a:cxn ang="0">
                  <a:pos x="486" y="680"/>
                </a:cxn>
                <a:cxn ang="0">
                  <a:pos x="432" y="676"/>
                </a:cxn>
                <a:cxn ang="0">
                  <a:pos x="386" y="642"/>
                </a:cxn>
                <a:cxn ang="0">
                  <a:pos x="372" y="616"/>
                </a:cxn>
                <a:cxn ang="0">
                  <a:pos x="370" y="578"/>
                </a:cxn>
                <a:cxn ang="0">
                  <a:pos x="376" y="550"/>
                </a:cxn>
                <a:cxn ang="0">
                  <a:pos x="356" y="504"/>
                </a:cxn>
                <a:cxn ang="0">
                  <a:pos x="0" y="702"/>
                </a:cxn>
                <a:cxn ang="0">
                  <a:pos x="78" y="824"/>
                </a:cxn>
                <a:cxn ang="0">
                  <a:pos x="214" y="984"/>
                </a:cxn>
                <a:cxn ang="0">
                  <a:pos x="368" y="1122"/>
                </a:cxn>
                <a:cxn ang="0">
                  <a:pos x="540" y="1232"/>
                </a:cxn>
                <a:cxn ang="0">
                  <a:pos x="724" y="1316"/>
                </a:cxn>
                <a:cxn ang="0">
                  <a:pos x="918" y="1374"/>
                </a:cxn>
                <a:cxn ang="0">
                  <a:pos x="1120" y="1402"/>
                </a:cxn>
                <a:cxn ang="0">
                  <a:pos x="1322" y="1402"/>
                </a:cxn>
                <a:cxn ang="0">
                  <a:pos x="1526" y="1372"/>
                </a:cxn>
                <a:cxn ang="0">
                  <a:pos x="1726" y="1310"/>
                </a:cxn>
                <a:cxn ang="0">
                  <a:pos x="1920" y="1218"/>
                </a:cxn>
                <a:cxn ang="0">
                  <a:pos x="1998" y="1168"/>
                </a:cxn>
                <a:cxn ang="0">
                  <a:pos x="2110" y="1086"/>
                </a:cxn>
                <a:cxn ang="0">
                  <a:pos x="2212" y="994"/>
                </a:cxn>
                <a:cxn ang="0">
                  <a:pos x="2304" y="892"/>
                </a:cxn>
                <a:cxn ang="0">
                  <a:pos x="2386" y="780"/>
                </a:cxn>
                <a:cxn ang="0">
                  <a:pos x="2078" y="496"/>
                </a:cxn>
              </a:cxnLst>
              <a:rect l="0" t="0" r="r" b="b"/>
              <a:pathLst>
                <a:path w="2434" h="1406">
                  <a:moveTo>
                    <a:pt x="2078" y="496"/>
                  </a:moveTo>
                  <a:lnTo>
                    <a:pt x="2078" y="496"/>
                  </a:lnTo>
                  <a:lnTo>
                    <a:pt x="2080" y="496"/>
                  </a:lnTo>
                  <a:lnTo>
                    <a:pt x="2098" y="464"/>
                  </a:lnTo>
                  <a:lnTo>
                    <a:pt x="2098" y="464"/>
                  </a:lnTo>
                  <a:lnTo>
                    <a:pt x="2104" y="458"/>
                  </a:lnTo>
                  <a:lnTo>
                    <a:pt x="2110" y="456"/>
                  </a:lnTo>
                  <a:lnTo>
                    <a:pt x="2110" y="456"/>
                  </a:lnTo>
                  <a:lnTo>
                    <a:pt x="2118" y="452"/>
                  </a:lnTo>
                  <a:lnTo>
                    <a:pt x="2138" y="446"/>
                  </a:lnTo>
                  <a:lnTo>
                    <a:pt x="2148" y="440"/>
                  </a:lnTo>
                  <a:lnTo>
                    <a:pt x="2160" y="434"/>
                  </a:lnTo>
                  <a:lnTo>
                    <a:pt x="2170" y="426"/>
                  </a:lnTo>
                  <a:lnTo>
                    <a:pt x="2178" y="416"/>
                  </a:lnTo>
                  <a:lnTo>
                    <a:pt x="2178" y="416"/>
                  </a:lnTo>
                  <a:lnTo>
                    <a:pt x="2184" y="400"/>
                  </a:lnTo>
                  <a:lnTo>
                    <a:pt x="2190" y="382"/>
                  </a:lnTo>
                  <a:lnTo>
                    <a:pt x="2192" y="364"/>
                  </a:lnTo>
                  <a:lnTo>
                    <a:pt x="2192" y="344"/>
                  </a:lnTo>
                  <a:lnTo>
                    <a:pt x="2188" y="326"/>
                  </a:lnTo>
                  <a:lnTo>
                    <a:pt x="2180" y="310"/>
                  </a:lnTo>
                  <a:lnTo>
                    <a:pt x="2170" y="296"/>
                  </a:lnTo>
                  <a:lnTo>
                    <a:pt x="2164" y="290"/>
                  </a:lnTo>
                  <a:lnTo>
                    <a:pt x="2156" y="286"/>
                  </a:lnTo>
                  <a:lnTo>
                    <a:pt x="2156" y="286"/>
                  </a:lnTo>
                  <a:lnTo>
                    <a:pt x="2146" y="280"/>
                  </a:lnTo>
                  <a:lnTo>
                    <a:pt x="2136" y="278"/>
                  </a:lnTo>
                  <a:lnTo>
                    <a:pt x="2118" y="274"/>
                  </a:lnTo>
                  <a:lnTo>
                    <a:pt x="2100" y="276"/>
                  </a:lnTo>
                  <a:lnTo>
                    <a:pt x="2082" y="282"/>
                  </a:lnTo>
                  <a:lnTo>
                    <a:pt x="2068" y="290"/>
                  </a:lnTo>
                  <a:lnTo>
                    <a:pt x="2054" y="302"/>
                  </a:lnTo>
                  <a:lnTo>
                    <a:pt x="2042" y="314"/>
                  </a:lnTo>
                  <a:lnTo>
                    <a:pt x="2032" y="330"/>
                  </a:lnTo>
                  <a:lnTo>
                    <a:pt x="2032" y="330"/>
                  </a:lnTo>
                  <a:lnTo>
                    <a:pt x="2028" y="340"/>
                  </a:lnTo>
                  <a:lnTo>
                    <a:pt x="2024" y="352"/>
                  </a:lnTo>
                  <a:lnTo>
                    <a:pt x="2024" y="366"/>
                  </a:lnTo>
                  <a:lnTo>
                    <a:pt x="2024" y="378"/>
                  </a:lnTo>
                  <a:lnTo>
                    <a:pt x="2028" y="398"/>
                  </a:lnTo>
                  <a:lnTo>
                    <a:pt x="2030" y="408"/>
                  </a:lnTo>
                  <a:lnTo>
                    <a:pt x="2030" y="408"/>
                  </a:lnTo>
                  <a:lnTo>
                    <a:pt x="2030" y="414"/>
                  </a:lnTo>
                  <a:lnTo>
                    <a:pt x="2028" y="422"/>
                  </a:lnTo>
                  <a:lnTo>
                    <a:pt x="2008" y="454"/>
                  </a:lnTo>
                  <a:lnTo>
                    <a:pt x="2008" y="454"/>
                  </a:lnTo>
                  <a:lnTo>
                    <a:pt x="2008" y="456"/>
                  </a:lnTo>
                  <a:lnTo>
                    <a:pt x="1216" y="0"/>
                  </a:lnTo>
                  <a:lnTo>
                    <a:pt x="424" y="458"/>
                  </a:lnTo>
                  <a:lnTo>
                    <a:pt x="424" y="458"/>
                  </a:lnTo>
                  <a:lnTo>
                    <a:pt x="428" y="462"/>
                  </a:lnTo>
                  <a:lnTo>
                    <a:pt x="446" y="494"/>
                  </a:lnTo>
                  <a:lnTo>
                    <a:pt x="446" y="494"/>
                  </a:lnTo>
                  <a:lnTo>
                    <a:pt x="450" y="500"/>
                  </a:lnTo>
                  <a:lnTo>
                    <a:pt x="458" y="504"/>
                  </a:lnTo>
                  <a:lnTo>
                    <a:pt x="458" y="504"/>
                  </a:lnTo>
                  <a:lnTo>
                    <a:pt x="466" y="506"/>
                  </a:lnTo>
                  <a:lnTo>
                    <a:pt x="484" y="514"/>
                  </a:lnTo>
                  <a:lnTo>
                    <a:pt x="496" y="520"/>
                  </a:lnTo>
                  <a:lnTo>
                    <a:pt x="506" y="526"/>
                  </a:lnTo>
                  <a:lnTo>
                    <a:pt x="516" y="534"/>
                  </a:lnTo>
                  <a:lnTo>
                    <a:pt x="524" y="544"/>
                  </a:lnTo>
                  <a:lnTo>
                    <a:pt x="524" y="544"/>
                  </a:lnTo>
                  <a:lnTo>
                    <a:pt x="532" y="560"/>
                  </a:lnTo>
                  <a:lnTo>
                    <a:pt x="536" y="576"/>
                  </a:lnTo>
                  <a:lnTo>
                    <a:pt x="540" y="594"/>
                  </a:lnTo>
                  <a:lnTo>
                    <a:pt x="540" y="612"/>
                  </a:lnTo>
                  <a:lnTo>
                    <a:pt x="536" y="628"/>
                  </a:lnTo>
                  <a:lnTo>
                    <a:pt x="530" y="646"/>
                  </a:lnTo>
                  <a:lnTo>
                    <a:pt x="518" y="660"/>
                  </a:lnTo>
                  <a:lnTo>
                    <a:pt x="510" y="668"/>
                  </a:lnTo>
                  <a:lnTo>
                    <a:pt x="502" y="674"/>
                  </a:lnTo>
                  <a:lnTo>
                    <a:pt x="502" y="674"/>
                  </a:lnTo>
                  <a:lnTo>
                    <a:pt x="494" y="678"/>
                  </a:lnTo>
                  <a:lnTo>
                    <a:pt x="486" y="680"/>
                  </a:lnTo>
                  <a:lnTo>
                    <a:pt x="468" y="682"/>
                  </a:lnTo>
                  <a:lnTo>
                    <a:pt x="450" y="680"/>
                  </a:lnTo>
                  <a:lnTo>
                    <a:pt x="432" y="676"/>
                  </a:lnTo>
                  <a:lnTo>
                    <a:pt x="416" y="666"/>
                  </a:lnTo>
                  <a:lnTo>
                    <a:pt x="400" y="656"/>
                  </a:lnTo>
                  <a:lnTo>
                    <a:pt x="386" y="642"/>
                  </a:lnTo>
                  <a:lnTo>
                    <a:pt x="376" y="628"/>
                  </a:lnTo>
                  <a:lnTo>
                    <a:pt x="376" y="628"/>
                  </a:lnTo>
                  <a:lnTo>
                    <a:pt x="372" y="616"/>
                  </a:lnTo>
                  <a:lnTo>
                    <a:pt x="370" y="604"/>
                  </a:lnTo>
                  <a:lnTo>
                    <a:pt x="370" y="592"/>
                  </a:lnTo>
                  <a:lnTo>
                    <a:pt x="370" y="578"/>
                  </a:lnTo>
                  <a:lnTo>
                    <a:pt x="374" y="558"/>
                  </a:lnTo>
                  <a:lnTo>
                    <a:pt x="376" y="550"/>
                  </a:lnTo>
                  <a:lnTo>
                    <a:pt x="376" y="550"/>
                  </a:lnTo>
                  <a:lnTo>
                    <a:pt x="376" y="542"/>
                  </a:lnTo>
                  <a:lnTo>
                    <a:pt x="374" y="536"/>
                  </a:lnTo>
                  <a:lnTo>
                    <a:pt x="356" y="504"/>
                  </a:lnTo>
                  <a:lnTo>
                    <a:pt x="356" y="504"/>
                  </a:lnTo>
                  <a:lnTo>
                    <a:pt x="352" y="498"/>
                  </a:lnTo>
                  <a:lnTo>
                    <a:pt x="0" y="702"/>
                  </a:lnTo>
                  <a:lnTo>
                    <a:pt x="0" y="702"/>
                  </a:lnTo>
                  <a:lnTo>
                    <a:pt x="38" y="764"/>
                  </a:lnTo>
                  <a:lnTo>
                    <a:pt x="78" y="824"/>
                  </a:lnTo>
                  <a:lnTo>
                    <a:pt x="120" y="880"/>
                  </a:lnTo>
                  <a:lnTo>
                    <a:pt x="166" y="934"/>
                  </a:lnTo>
                  <a:lnTo>
                    <a:pt x="214" y="984"/>
                  </a:lnTo>
                  <a:lnTo>
                    <a:pt x="264" y="1032"/>
                  </a:lnTo>
                  <a:lnTo>
                    <a:pt x="314" y="1078"/>
                  </a:lnTo>
                  <a:lnTo>
                    <a:pt x="368" y="1122"/>
                  </a:lnTo>
                  <a:lnTo>
                    <a:pt x="424" y="1162"/>
                  </a:lnTo>
                  <a:lnTo>
                    <a:pt x="482" y="1198"/>
                  </a:lnTo>
                  <a:lnTo>
                    <a:pt x="540" y="1232"/>
                  </a:lnTo>
                  <a:lnTo>
                    <a:pt x="600" y="1264"/>
                  </a:lnTo>
                  <a:lnTo>
                    <a:pt x="662" y="1292"/>
                  </a:lnTo>
                  <a:lnTo>
                    <a:pt x="724" y="1316"/>
                  </a:lnTo>
                  <a:lnTo>
                    <a:pt x="788" y="1338"/>
                  </a:lnTo>
                  <a:lnTo>
                    <a:pt x="854" y="1358"/>
                  </a:lnTo>
                  <a:lnTo>
                    <a:pt x="918" y="1374"/>
                  </a:lnTo>
                  <a:lnTo>
                    <a:pt x="984" y="1386"/>
                  </a:lnTo>
                  <a:lnTo>
                    <a:pt x="1052" y="1396"/>
                  </a:lnTo>
                  <a:lnTo>
                    <a:pt x="1120" y="1402"/>
                  </a:lnTo>
                  <a:lnTo>
                    <a:pt x="1186" y="1406"/>
                  </a:lnTo>
                  <a:lnTo>
                    <a:pt x="1254" y="1406"/>
                  </a:lnTo>
                  <a:lnTo>
                    <a:pt x="1322" y="1402"/>
                  </a:lnTo>
                  <a:lnTo>
                    <a:pt x="1390" y="1396"/>
                  </a:lnTo>
                  <a:lnTo>
                    <a:pt x="1458" y="1386"/>
                  </a:lnTo>
                  <a:lnTo>
                    <a:pt x="1526" y="1372"/>
                  </a:lnTo>
                  <a:lnTo>
                    <a:pt x="1594" y="1354"/>
                  </a:lnTo>
                  <a:lnTo>
                    <a:pt x="1660" y="1334"/>
                  </a:lnTo>
                  <a:lnTo>
                    <a:pt x="1726" y="1310"/>
                  </a:lnTo>
                  <a:lnTo>
                    <a:pt x="1792" y="1282"/>
                  </a:lnTo>
                  <a:lnTo>
                    <a:pt x="1856" y="1252"/>
                  </a:lnTo>
                  <a:lnTo>
                    <a:pt x="1920" y="1218"/>
                  </a:lnTo>
                  <a:lnTo>
                    <a:pt x="1920" y="1218"/>
                  </a:lnTo>
                  <a:lnTo>
                    <a:pt x="1960" y="1194"/>
                  </a:lnTo>
                  <a:lnTo>
                    <a:pt x="1998" y="1168"/>
                  </a:lnTo>
                  <a:lnTo>
                    <a:pt x="2036" y="1142"/>
                  </a:lnTo>
                  <a:lnTo>
                    <a:pt x="2074" y="1114"/>
                  </a:lnTo>
                  <a:lnTo>
                    <a:pt x="2110" y="1086"/>
                  </a:lnTo>
                  <a:lnTo>
                    <a:pt x="2144" y="1056"/>
                  </a:lnTo>
                  <a:lnTo>
                    <a:pt x="2178" y="1026"/>
                  </a:lnTo>
                  <a:lnTo>
                    <a:pt x="2212" y="994"/>
                  </a:lnTo>
                  <a:lnTo>
                    <a:pt x="2244" y="960"/>
                  </a:lnTo>
                  <a:lnTo>
                    <a:pt x="2274" y="926"/>
                  </a:lnTo>
                  <a:lnTo>
                    <a:pt x="2304" y="892"/>
                  </a:lnTo>
                  <a:lnTo>
                    <a:pt x="2332" y="856"/>
                  </a:lnTo>
                  <a:lnTo>
                    <a:pt x="2360" y="818"/>
                  </a:lnTo>
                  <a:lnTo>
                    <a:pt x="2386" y="780"/>
                  </a:lnTo>
                  <a:lnTo>
                    <a:pt x="2410" y="742"/>
                  </a:lnTo>
                  <a:lnTo>
                    <a:pt x="2434" y="702"/>
                  </a:lnTo>
                  <a:lnTo>
                    <a:pt x="2078" y="496"/>
                  </a:lnTo>
                  <a:close/>
                </a:path>
              </a:pathLst>
            </a:custGeom>
            <a:gradFill rotWithShape="1">
              <a:gsLst>
                <a:gs pos="0">
                  <a:srgbClr val="E6E6E6"/>
                </a:gs>
                <a:gs pos="100000">
                  <a:sysClr val="window" lastClr="FFFFFF"/>
                </a:gs>
              </a:gsLst>
              <a:lin ang="16200000"/>
            </a:gradFill>
            <a:ln w="28575">
              <a:solidFill>
                <a:srgbClr val="820000"/>
              </a:solidFill>
              <a:miter lim="800000"/>
              <a:headEnd/>
              <a:tailEnd/>
            </a:ln>
            <a:effectLst/>
          </p:spPr>
          <p:txBody>
            <a:bodyPr anchor="ctr"/>
            <a:lstStyle/>
            <a:p>
              <a:pPr algn="ctr" fontAlgn="auto">
                <a:spcBef>
                  <a:spcPts val="0"/>
                </a:spcBef>
                <a:spcAft>
                  <a:spcPts val="0"/>
                </a:spcAft>
                <a:defRPr/>
              </a:pPr>
              <a:endParaRPr lang="nb-NO" kern="0">
                <a:solidFill>
                  <a:srgbClr val="FFFFFF"/>
                </a:solidFill>
                <a:latin typeface="Arial Narrow" pitchFamily="-109" charset="0"/>
                <a:ea typeface="ＭＳ Ｐゴシック" pitchFamily="-109" charset="-128"/>
                <a:cs typeface="ＭＳ Ｐゴシック" pitchFamily="-109" charset="-128"/>
              </a:endParaRPr>
            </a:p>
          </p:txBody>
        </p:sp>
        <p:sp>
          <p:nvSpPr>
            <p:cNvPr id="7" name="Freeform 10"/>
            <p:cNvSpPr>
              <a:spLocks/>
            </p:cNvSpPr>
            <p:nvPr/>
          </p:nvSpPr>
          <p:spPr bwMode="auto">
            <a:xfrm>
              <a:off x="2328863" y="1204913"/>
              <a:ext cx="2228850" cy="3346450"/>
            </a:xfrm>
            <a:custGeom>
              <a:avLst/>
              <a:gdLst>
                <a:gd name="T0" fmla="*/ 2147483647 w 1406"/>
                <a:gd name="T1" fmla="*/ 2147483647 h 2108"/>
                <a:gd name="T2" fmla="*/ 2147483647 w 1406"/>
                <a:gd name="T3" fmla="*/ 2147483647 h 2108"/>
                <a:gd name="T4" fmla="*/ 2147483647 w 1406"/>
                <a:gd name="T5" fmla="*/ 2147483647 h 2108"/>
                <a:gd name="T6" fmla="*/ 2147483647 w 1406"/>
                <a:gd name="T7" fmla="*/ 2147483647 h 2108"/>
                <a:gd name="T8" fmla="*/ 2147483647 w 1406"/>
                <a:gd name="T9" fmla="*/ 0 h 2108"/>
                <a:gd name="T10" fmla="*/ 2147483647 w 1406"/>
                <a:gd name="T11" fmla="*/ 2147483647 h 2108"/>
                <a:gd name="T12" fmla="*/ 2147483647 w 1406"/>
                <a:gd name="T13" fmla="*/ 2147483647 h 2108"/>
                <a:gd name="T14" fmla="*/ 2147483647 w 1406"/>
                <a:gd name="T15" fmla="*/ 2147483647 h 2108"/>
                <a:gd name="T16" fmla="*/ 2147483647 w 1406"/>
                <a:gd name="T17" fmla="*/ 2147483647 h 2108"/>
                <a:gd name="T18" fmla="*/ 2147483647 w 1406"/>
                <a:gd name="T19" fmla="*/ 2147483647 h 2108"/>
                <a:gd name="T20" fmla="*/ 2147483647 w 1406"/>
                <a:gd name="T21" fmla="*/ 2147483647 h 2108"/>
                <a:gd name="T22" fmla="*/ 2147483647 w 1406"/>
                <a:gd name="T23" fmla="*/ 2147483647 h 2108"/>
                <a:gd name="T24" fmla="*/ 2147483647 w 1406"/>
                <a:gd name="T25" fmla="*/ 2147483647 h 2108"/>
                <a:gd name="T26" fmla="*/ 2147483647 w 1406"/>
                <a:gd name="T27" fmla="*/ 2147483647 h 2108"/>
                <a:gd name="T28" fmla="*/ 2147483647 w 1406"/>
                <a:gd name="T29" fmla="*/ 2147483647 h 2108"/>
                <a:gd name="T30" fmla="*/ 0 w 1406"/>
                <a:gd name="T31" fmla="*/ 2147483647 h 2108"/>
                <a:gd name="T32" fmla="*/ 2147483647 w 1406"/>
                <a:gd name="T33" fmla="*/ 2147483647 h 2108"/>
                <a:gd name="T34" fmla="*/ 2147483647 w 1406"/>
                <a:gd name="T35" fmla="*/ 2147483647 h 2108"/>
                <a:gd name="T36" fmla="*/ 2147483647 w 1406"/>
                <a:gd name="T37" fmla="*/ 2147483647 h 2108"/>
                <a:gd name="T38" fmla="*/ 2147483647 w 1406"/>
                <a:gd name="T39" fmla="*/ 2147483647 h 2108"/>
                <a:gd name="T40" fmla="*/ 2147483647 w 1406"/>
                <a:gd name="T41" fmla="*/ 2147483647 h 2108"/>
                <a:gd name="T42" fmla="*/ 2147483647 w 1406"/>
                <a:gd name="T43" fmla="*/ 2147483647 h 2108"/>
                <a:gd name="T44" fmla="*/ 2147483647 w 1406"/>
                <a:gd name="T45" fmla="*/ 2147483647 h 2108"/>
                <a:gd name="T46" fmla="*/ 2147483647 w 1406"/>
                <a:gd name="T47" fmla="*/ 2147483647 h 2108"/>
                <a:gd name="T48" fmla="*/ 2147483647 w 1406"/>
                <a:gd name="T49" fmla="*/ 2147483647 h 2108"/>
                <a:gd name="T50" fmla="*/ 2147483647 w 1406"/>
                <a:gd name="T51" fmla="*/ 2147483647 h 2108"/>
                <a:gd name="T52" fmla="*/ 2147483647 w 1406"/>
                <a:gd name="T53" fmla="*/ 2147483647 h 2108"/>
                <a:gd name="T54" fmla="*/ 2147483647 w 1406"/>
                <a:gd name="T55" fmla="*/ 2147483647 h 2108"/>
                <a:gd name="T56" fmla="*/ 2147483647 w 1406"/>
                <a:gd name="T57" fmla="*/ 2147483647 h 2108"/>
                <a:gd name="T58" fmla="*/ 2147483647 w 1406"/>
                <a:gd name="T59" fmla="*/ 2147483647 h 2108"/>
                <a:gd name="T60" fmla="*/ 2147483647 w 1406"/>
                <a:gd name="T61" fmla="*/ 2147483647 h 2108"/>
                <a:gd name="T62" fmla="*/ 2147483647 w 1406"/>
                <a:gd name="T63" fmla="*/ 2147483647 h 2108"/>
                <a:gd name="T64" fmla="*/ 2147483647 w 1406"/>
                <a:gd name="T65" fmla="*/ 2147483647 h 2108"/>
                <a:gd name="T66" fmla="*/ 2147483647 w 1406"/>
                <a:gd name="T67" fmla="*/ 2147483647 h 2108"/>
                <a:gd name="T68" fmla="*/ 2147483647 w 1406"/>
                <a:gd name="T69" fmla="*/ 2147483647 h 2108"/>
                <a:gd name="T70" fmla="*/ 2147483647 w 1406"/>
                <a:gd name="T71" fmla="*/ 2147483647 h 2108"/>
                <a:gd name="T72" fmla="*/ 2147483647 w 1406"/>
                <a:gd name="T73" fmla="*/ 2147483647 h 2108"/>
                <a:gd name="T74" fmla="*/ 2147483647 w 1406"/>
                <a:gd name="T75" fmla="*/ 2147483647 h 2108"/>
                <a:gd name="T76" fmla="*/ 2147483647 w 1406"/>
                <a:gd name="T77" fmla="*/ 2147483647 h 2108"/>
                <a:gd name="T78" fmla="*/ 2147483647 w 1406"/>
                <a:gd name="T79" fmla="*/ 2147483647 h 2108"/>
                <a:gd name="T80" fmla="*/ 2147483647 w 1406"/>
                <a:gd name="T81" fmla="*/ 2147483647 h 2108"/>
                <a:gd name="T82" fmla="*/ 2147483647 w 1406"/>
                <a:gd name="T83" fmla="*/ 2147483647 h 2108"/>
                <a:gd name="T84" fmla="*/ 2147483647 w 1406"/>
                <a:gd name="T85" fmla="*/ 2147483647 h 2108"/>
                <a:gd name="T86" fmla="*/ 2147483647 w 1406"/>
                <a:gd name="T87" fmla="*/ 2147483647 h 2108"/>
                <a:gd name="T88" fmla="*/ 2147483647 w 1406"/>
                <a:gd name="T89" fmla="*/ 2147483647 h 2108"/>
                <a:gd name="T90" fmla="*/ 2147483647 w 1406"/>
                <a:gd name="T91" fmla="*/ 2147483647 h 2108"/>
                <a:gd name="T92" fmla="*/ 2147483647 w 1406"/>
                <a:gd name="T93" fmla="*/ 2147483647 h 2108"/>
                <a:gd name="T94" fmla="*/ 2147483647 w 1406"/>
                <a:gd name="T95" fmla="*/ 2147483647 h 2108"/>
                <a:gd name="T96" fmla="*/ 2147483647 w 1406"/>
                <a:gd name="T97" fmla="*/ 2147483647 h 21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06"/>
                <a:gd name="T148" fmla="*/ 0 h 2108"/>
                <a:gd name="T149" fmla="*/ 1406 w 1406"/>
                <a:gd name="T150" fmla="*/ 2108 h 210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06" h="2108">
                  <a:moveTo>
                    <a:pt x="1282" y="374"/>
                  </a:moveTo>
                  <a:lnTo>
                    <a:pt x="1282" y="374"/>
                  </a:lnTo>
                  <a:lnTo>
                    <a:pt x="1294" y="376"/>
                  </a:lnTo>
                  <a:lnTo>
                    <a:pt x="1306" y="380"/>
                  </a:lnTo>
                  <a:lnTo>
                    <a:pt x="1318" y="386"/>
                  </a:lnTo>
                  <a:lnTo>
                    <a:pt x="1328" y="392"/>
                  </a:lnTo>
                  <a:lnTo>
                    <a:pt x="1344" y="406"/>
                  </a:lnTo>
                  <a:lnTo>
                    <a:pt x="1350" y="412"/>
                  </a:lnTo>
                  <a:lnTo>
                    <a:pt x="1356" y="416"/>
                  </a:lnTo>
                  <a:lnTo>
                    <a:pt x="1364" y="418"/>
                  </a:lnTo>
                  <a:lnTo>
                    <a:pt x="1400" y="418"/>
                  </a:lnTo>
                  <a:lnTo>
                    <a:pt x="1406" y="418"/>
                  </a:lnTo>
                  <a:lnTo>
                    <a:pt x="1406" y="0"/>
                  </a:lnTo>
                  <a:lnTo>
                    <a:pt x="1334" y="2"/>
                  </a:lnTo>
                  <a:lnTo>
                    <a:pt x="1264" y="6"/>
                  </a:lnTo>
                  <a:lnTo>
                    <a:pt x="1192" y="16"/>
                  </a:lnTo>
                  <a:lnTo>
                    <a:pt x="1124" y="28"/>
                  </a:lnTo>
                  <a:lnTo>
                    <a:pt x="1056" y="44"/>
                  </a:lnTo>
                  <a:lnTo>
                    <a:pt x="988" y="62"/>
                  </a:lnTo>
                  <a:lnTo>
                    <a:pt x="924" y="84"/>
                  </a:lnTo>
                  <a:lnTo>
                    <a:pt x="860" y="110"/>
                  </a:lnTo>
                  <a:lnTo>
                    <a:pt x="798" y="138"/>
                  </a:lnTo>
                  <a:lnTo>
                    <a:pt x="736" y="170"/>
                  </a:lnTo>
                  <a:lnTo>
                    <a:pt x="678" y="204"/>
                  </a:lnTo>
                  <a:lnTo>
                    <a:pt x="620" y="240"/>
                  </a:lnTo>
                  <a:lnTo>
                    <a:pt x="566" y="278"/>
                  </a:lnTo>
                  <a:lnTo>
                    <a:pt x="512" y="320"/>
                  </a:lnTo>
                  <a:lnTo>
                    <a:pt x="462" y="364"/>
                  </a:lnTo>
                  <a:lnTo>
                    <a:pt x="412" y="412"/>
                  </a:lnTo>
                  <a:lnTo>
                    <a:pt x="366" y="460"/>
                  </a:lnTo>
                  <a:lnTo>
                    <a:pt x="322" y="512"/>
                  </a:lnTo>
                  <a:lnTo>
                    <a:pt x="280" y="564"/>
                  </a:lnTo>
                  <a:lnTo>
                    <a:pt x="240" y="620"/>
                  </a:lnTo>
                  <a:lnTo>
                    <a:pt x="204" y="676"/>
                  </a:lnTo>
                  <a:lnTo>
                    <a:pt x="170" y="736"/>
                  </a:lnTo>
                  <a:lnTo>
                    <a:pt x="140" y="796"/>
                  </a:lnTo>
                  <a:lnTo>
                    <a:pt x="112" y="858"/>
                  </a:lnTo>
                  <a:lnTo>
                    <a:pt x="86" y="922"/>
                  </a:lnTo>
                  <a:lnTo>
                    <a:pt x="64" y="988"/>
                  </a:lnTo>
                  <a:lnTo>
                    <a:pt x="46" y="1054"/>
                  </a:lnTo>
                  <a:lnTo>
                    <a:pt x="30" y="1122"/>
                  </a:lnTo>
                  <a:lnTo>
                    <a:pt x="16" y="1192"/>
                  </a:lnTo>
                  <a:lnTo>
                    <a:pt x="8" y="1262"/>
                  </a:lnTo>
                  <a:lnTo>
                    <a:pt x="2" y="1334"/>
                  </a:lnTo>
                  <a:lnTo>
                    <a:pt x="0" y="1406"/>
                  </a:lnTo>
                  <a:lnTo>
                    <a:pt x="2" y="1452"/>
                  </a:lnTo>
                  <a:lnTo>
                    <a:pt x="4" y="1498"/>
                  </a:lnTo>
                  <a:lnTo>
                    <a:pt x="8" y="1544"/>
                  </a:lnTo>
                  <a:lnTo>
                    <a:pt x="12" y="1590"/>
                  </a:lnTo>
                  <a:lnTo>
                    <a:pt x="20" y="1634"/>
                  </a:lnTo>
                  <a:lnTo>
                    <a:pt x="28" y="1680"/>
                  </a:lnTo>
                  <a:lnTo>
                    <a:pt x="38" y="1724"/>
                  </a:lnTo>
                  <a:lnTo>
                    <a:pt x="48" y="1770"/>
                  </a:lnTo>
                  <a:lnTo>
                    <a:pt x="62" y="1814"/>
                  </a:lnTo>
                  <a:lnTo>
                    <a:pt x="76" y="1858"/>
                  </a:lnTo>
                  <a:lnTo>
                    <a:pt x="90" y="1900"/>
                  </a:lnTo>
                  <a:lnTo>
                    <a:pt x="108" y="1944"/>
                  </a:lnTo>
                  <a:lnTo>
                    <a:pt x="126" y="1986"/>
                  </a:lnTo>
                  <a:lnTo>
                    <a:pt x="146" y="2028"/>
                  </a:lnTo>
                  <a:lnTo>
                    <a:pt x="166" y="2068"/>
                  </a:lnTo>
                  <a:lnTo>
                    <a:pt x="190" y="2108"/>
                  </a:lnTo>
                  <a:lnTo>
                    <a:pt x="542" y="1904"/>
                  </a:lnTo>
                  <a:lnTo>
                    <a:pt x="546" y="1910"/>
                  </a:lnTo>
                  <a:lnTo>
                    <a:pt x="564" y="1942"/>
                  </a:lnTo>
                  <a:lnTo>
                    <a:pt x="566" y="1948"/>
                  </a:lnTo>
                  <a:lnTo>
                    <a:pt x="566" y="1956"/>
                  </a:lnTo>
                  <a:lnTo>
                    <a:pt x="564" y="1964"/>
                  </a:lnTo>
                  <a:lnTo>
                    <a:pt x="560" y="1984"/>
                  </a:lnTo>
                  <a:lnTo>
                    <a:pt x="560" y="1998"/>
                  </a:lnTo>
                  <a:lnTo>
                    <a:pt x="560" y="2010"/>
                  </a:lnTo>
                  <a:lnTo>
                    <a:pt x="562" y="2022"/>
                  </a:lnTo>
                  <a:lnTo>
                    <a:pt x="566" y="2034"/>
                  </a:lnTo>
                  <a:lnTo>
                    <a:pt x="576" y="2048"/>
                  </a:lnTo>
                  <a:lnTo>
                    <a:pt x="590" y="2062"/>
                  </a:lnTo>
                  <a:lnTo>
                    <a:pt x="606" y="2072"/>
                  </a:lnTo>
                  <a:lnTo>
                    <a:pt x="622" y="2082"/>
                  </a:lnTo>
                  <a:lnTo>
                    <a:pt x="640" y="2086"/>
                  </a:lnTo>
                  <a:lnTo>
                    <a:pt x="658" y="2088"/>
                  </a:lnTo>
                  <a:lnTo>
                    <a:pt x="676" y="2086"/>
                  </a:lnTo>
                  <a:lnTo>
                    <a:pt x="684" y="2084"/>
                  </a:lnTo>
                  <a:lnTo>
                    <a:pt x="692" y="2080"/>
                  </a:lnTo>
                  <a:lnTo>
                    <a:pt x="700" y="2074"/>
                  </a:lnTo>
                  <a:lnTo>
                    <a:pt x="708" y="2066"/>
                  </a:lnTo>
                  <a:lnTo>
                    <a:pt x="720" y="2052"/>
                  </a:lnTo>
                  <a:lnTo>
                    <a:pt x="726" y="2034"/>
                  </a:lnTo>
                  <a:lnTo>
                    <a:pt x="730" y="2018"/>
                  </a:lnTo>
                  <a:lnTo>
                    <a:pt x="730" y="2000"/>
                  </a:lnTo>
                  <a:lnTo>
                    <a:pt x="726" y="1982"/>
                  </a:lnTo>
                  <a:lnTo>
                    <a:pt x="722" y="1966"/>
                  </a:lnTo>
                  <a:lnTo>
                    <a:pt x="714" y="1950"/>
                  </a:lnTo>
                  <a:lnTo>
                    <a:pt x="706" y="1940"/>
                  </a:lnTo>
                  <a:lnTo>
                    <a:pt x="696" y="1932"/>
                  </a:lnTo>
                  <a:lnTo>
                    <a:pt x="686" y="1926"/>
                  </a:lnTo>
                  <a:lnTo>
                    <a:pt x="674" y="1920"/>
                  </a:lnTo>
                  <a:lnTo>
                    <a:pt x="656" y="1912"/>
                  </a:lnTo>
                  <a:lnTo>
                    <a:pt x="648" y="1910"/>
                  </a:lnTo>
                  <a:lnTo>
                    <a:pt x="640" y="1906"/>
                  </a:lnTo>
                  <a:lnTo>
                    <a:pt x="636" y="1900"/>
                  </a:lnTo>
                  <a:lnTo>
                    <a:pt x="618" y="1868"/>
                  </a:lnTo>
                  <a:lnTo>
                    <a:pt x="614" y="1864"/>
                  </a:lnTo>
                  <a:lnTo>
                    <a:pt x="1406" y="1406"/>
                  </a:lnTo>
                  <a:lnTo>
                    <a:pt x="1406" y="500"/>
                  </a:lnTo>
                  <a:lnTo>
                    <a:pt x="1400" y="500"/>
                  </a:lnTo>
                  <a:lnTo>
                    <a:pt x="1364" y="500"/>
                  </a:lnTo>
                  <a:lnTo>
                    <a:pt x="1356" y="502"/>
                  </a:lnTo>
                  <a:lnTo>
                    <a:pt x="1350" y="506"/>
                  </a:lnTo>
                  <a:lnTo>
                    <a:pt x="1344" y="512"/>
                  </a:lnTo>
                  <a:lnTo>
                    <a:pt x="1328" y="524"/>
                  </a:lnTo>
                  <a:lnTo>
                    <a:pt x="1318" y="532"/>
                  </a:lnTo>
                  <a:lnTo>
                    <a:pt x="1306" y="538"/>
                  </a:lnTo>
                  <a:lnTo>
                    <a:pt x="1294" y="542"/>
                  </a:lnTo>
                  <a:lnTo>
                    <a:pt x="1282" y="544"/>
                  </a:lnTo>
                  <a:lnTo>
                    <a:pt x="1264" y="542"/>
                  </a:lnTo>
                  <a:lnTo>
                    <a:pt x="1246" y="538"/>
                  </a:lnTo>
                  <a:lnTo>
                    <a:pt x="1230" y="532"/>
                  </a:lnTo>
                  <a:lnTo>
                    <a:pt x="1214" y="524"/>
                  </a:lnTo>
                  <a:lnTo>
                    <a:pt x="1202" y="512"/>
                  </a:lnTo>
                  <a:lnTo>
                    <a:pt x="1192" y="498"/>
                  </a:lnTo>
                  <a:lnTo>
                    <a:pt x="1184" y="480"/>
                  </a:lnTo>
                  <a:lnTo>
                    <a:pt x="1182" y="470"/>
                  </a:lnTo>
                  <a:lnTo>
                    <a:pt x="1180" y="460"/>
                  </a:lnTo>
                  <a:lnTo>
                    <a:pt x="1180" y="450"/>
                  </a:lnTo>
                  <a:lnTo>
                    <a:pt x="1182" y="442"/>
                  </a:lnTo>
                  <a:lnTo>
                    <a:pt x="1188" y="426"/>
                  </a:lnTo>
                  <a:lnTo>
                    <a:pt x="1200" y="412"/>
                  </a:lnTo>
                  <a:lnTo>
                    <a:pt x="1212" y="400"/>
                  </a:lnTo>
                  <a:lnTo>
                    <a:pt x="1228" y="388"/>
                  </a:lnTo>
                  <a:lnTo>
                    <a:pt x="1246" y="380"/>
                  </a:lnTo>
                  <a:lnTo>
                    <a:pt x="1264" y="376"/>
                  </a:lnTo>
                  <a:lnTo>
                    <a:pt x="1282" y="374"/>
                  </a:lnTo>
                  <a:close/>
                </a:path>
              </a:pathLst>
            </a:custGeom>
            <a:noFill/>
            <a:ln w="25400">
              <a:solidFill>
                <a:srgbClr val="236738"/>
              </a:solidFill>
              <a:round/>
              <a:headEnd/>
              <a:tailEnd/>
            </a:ln>
          </p:spPr>
          <p:txBody>
            <a:bodyPr/>
            <a:lstStyle/>
            <a:p>
              <a:endParaRPr lang="el-GR">
                <a:solidFill>
                  <a:prstClr val="black"/>
                </a:solidFill>
              </a:endParaRPr>
            </a:p>
          </p:txBody>
        </p:sp>
        <p:sp>
          <p:nvSpPr>
            <p:cNvPr id="8" name="Rektangel 58"/>
            <p:cNvSpPr>
              <a:spLocks noChangeArrowheads="1"/>
            </p:cNvSpPr>
            <p:nvPr/>
          </p:nvSpPr>
          <p:spPr bwMode="auto">
            <a:xfrm>
              <a:off x="3563938" y="4154488"/>
              <a:ext cx="2303462"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cs typeface="Arial" panose="020B0604020202020204" pitchFamily="34" charset="0"/>
                </a:defRPr>
              </a:lvl1pPr>
              <a:lvl2pPr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lvl="1" algn="ctr" eaLnBrk="1" hangingPunct="1">
                <a:lnSpc>
                  <a:spcPct val="80000"/>
                </a:lnSpc>
                <a:buClr>
                  <a:srgbClr val="EEECE1"/>
                </a:buClr>
              </a:pPr>
              <a:r>
                <a:rPr lang="el-GR" altLang="el-GR" sz="1800" dirty="0">
                  <a:solidFill>
                    <a:prstClr val="black"/>
                  </a:solidFill>
                  <a:latin typeface="Calibri"/>
                </a:rPr>
                <a:t>Το βρέφος ταυτίζει την αντίδραση του προσώπου αναφοράς με την κατάσταση.</a:t>
              </a:r>
            </a:p>
          </p:txBody>
        </p:sp>
        <p:sp>
          <p:nvSpPr>
            <p:cNvPr id="10" name="Rektangel 12"/>
            <p:cNvSpPr>
              <a:spLocks noChangeArrowheads="1"/>
            </p:cNvSpPr>
            <p:nvPr/>
          </p:nvSpPr>
          <p:spPr bwMode="auto">
            <a:xfrm>
              <a:off x="4551363" y="2236609"/>
              <a:ext cx="2089150" cy="1200329"/>
            </a:xfrm>
            <a:prstGeom prst="rect">
              <a:avLst/>
            </a:prstGeom>
            <a:noFill/>
            <a:ln w="9525">
              <a:noFill/>
              <a:miter lim="800000"/>
              <a:headEnd/>
              <a:tailEnd/>
            </a:ln>
          </p:spPr>
          <p:txBody>
            <a:bodyPr>
              <a:spAutoFit/>
            </a:bodyPr>
            <a:lstStyle/>
            <a:p>
              <a:pPr algn="ctr" fontAlgn="auto">
                <a:spcBef>
                  <a:spcPts val="0"/>
                </a:spcBef>
                <a:spcAft>
                  <a:spcPts val="0"/>
                </a:spcAft>
                <a:defRPr/>
              </a:pPr>
              <a:r>
                <a:rPr lang="el-GR" dirty="0">
                  <a:solidFill>
                    <a:prstClr val="black"/>
                  </a:solidFill>
                  <a:latin typeface="Calibri"/>
                </a:rPr>
                <a:t>Το βρέφος κοιτάζει διερευνητικά το πρόσωπο αναφοράς.</a:t>
              </a:r>
              <a:endParaRPr lang="da-DK" kern="0" dirty="0">
                <a:solidFill>
                  <a:prstClr val="black"/>
                </a:solidFill>
                <a:latin typeface="Calibri"/>
                <a:ea typeface="ＭＳ Ｐゴシック" pitchFamily="-109" charset="-128"/>
                <a:cs typeface="ＭＳ Ｐゴシック" pitchFamily="-109" charset="-128"/>
              </a:endParaRPr>
            </a:p>
          </p:txBody>
        </p:sp>
        <p:sp>
          <p:nvSpPr>
            <p:cNvPr id="11" name="Rektangel 13"/>
            <p:cNvSpPr>
              <a:spLocks noChangeArrowheads="1"/>
            </p:cNvSpPr>
            <p:nvPr/>
          </p:nvSpPr>
          <p:spPr bwMode="auto">
            <a:xfrm>
              <a:off x="2636517" y="1945575"/>
              <a:ext cx="1854841"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Times New Roman" panose="02020603050405020304" pitchFamily="18" charset="0"/>
                  <a:cs typeface="Arial" panose="020B0604020202020204" pitchFamily="34" charset="0"/>
                </a:defRPr>
              </a:lvl1pPr>
              <a:lvl2pPr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lvl="1" algn="ctr" eaLnBrk="1" hangingPunct="1">
                <a:lnSpc>
                  <a:spcPct val="80000"/>
                </a:lnSpc>
                <a:buClr>
                  <a:srgbClr val="EEECE1"/>
                </a:buClr>
              </a:pPr>
              <a:r>
                <a:rPr lang="el-GR" altLang="el-GR" sz="1800" dirty="0">
                  <a:solidFill>
                    <a:prstClr val="black"/>
                  </a:solidFill>
                  <a:latin typeface="Calibri"/>
                </a:rPr>
                <a:t>Το βρέφος ρυθμίζει τις δικές του αντιδράσεις ώστε να ταιριάζουν με αυτές του προσώπου αναφοράς.</a:t>
              </a:r>
            </a:p>
          </p:txBody>
        </p:sp>
      </p:grpSp>
    </p:spTree>
    <p:extLst>
      <p:ext uri="{BB962C8B-B14F-4D97-AF65-F5344CB8AC3E}">
        <p14:creationId xmlns:p14="http://schemas.microsoft.com/office/powerpoint/2010/main" val="41210063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Πειράματα σχετικά με την κοινωνική αναφορά </a:t>
            </a:r>
            <a:r>
              <a:rPr lang="el-GR" sz="3600" b="0" dirty="0" smtClean="0"/>
              <a:t>(1 από 3)</a:t>
            </a:r>
            <a:endParaRPr lang="el-GR" sz="3600" b="0" dirty="0"/>
          </a:p>
        </p:txBody>
      </p:sp>
      <p:sp>
        <p:nvSpPr>
          <p:cNvPr id="3" name="Θέση περιεχομένου 2"/>
          <p:cNvSpPr>
            <a:spLocks noGrp="1"/>
          </p:cNvSpPr>
          <p:nvPr>
            <p:ph idx="1"/>
          </p:nvPr>
        </p:nvSpPr>
        <p:spPr/>
        <p:txBody>
          <a:bodyPr>
            <a:normAutofit/>
          </a:bodyPr>
          <a:lstStyle/>
          <a:p>
            <a:r>
              <a:rPr lang="el-GR" dirty="0"/>
              <a:t>Μητέρες βρεφών ηλικίας 8 - 9 μηνών, εκπαιδεύτηκαν στη μία ομάδα να συνοφρυώνονται, να γουρλώνουν τα μάτια τους, να γυρνάνε προς τα κάτω τα χείλια τους και να δείχνουν με διάφορους τρόπους ανησυχία καθώς χαιρετούσαν έναν άγνωστο με ένα προβληματισμένο «γεια</a:t>
            </a:r>
            <a:r>
              <a:rPr lang="el-GR" dirty="0" smtClean="0"/>
              <a:t>».</a:t>
            </a:r>
            <a:endParaRPr lang="el-GR" dirty="0"/>
          </a:p>
          <a:p>
            <a:r>
              <a:rPr lang="el-GR" dirty="0"/>
              <a:t>Στη δεύτερη ομάδα, οι μητέρες εκπαιδεύτηκαν να δείχνουν ευχαρίστηση, με ένα χαμόγελο και ένα χαρωπό «γεια». </a:t>
            </a:r>
          </a:p>
          <a:p>
            <a:pPr marL="0" indent="0" algn="ctr">
              <a:buNone/>
            </a:pPr>
            <a:r>
              <a:rPr lang="el-GR" dirty="0"/>
              <a:t>Τα βρέφη αναγνώρισαν με ακρίβεια τα σήματα της μητέρας τους και αντιδρούσαν ανάλογα στην αλληλεπίδραση με τον άγνωστο.</a:t>
            </a:r>
          </a:p>
          <a:p>
            <a:pPr marL="0" indent="0" algn="r">
              <a:buNone/>
            </a:pPr>
            <a:r>
              <a:rPr lang="el-GR" dirty="0"/>
              <a:t>Πηγή: </a:t>
            </a:r>
            <a:r>
              <a:rPr lang="en-US" dirty="0" err="1"/>
              <a:t>Boccia</a:t>
            </a:r>
            <a:r>
              <a:rPr lang="en-US" dirty="0"/>
              <a:t> &amp; Campos, 1989</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a:solidFill>
                <a:prstClr val="black"/>
              </a:solidFill>
            </a:endParaRPr>
          </a:p>
        </p:txBody>
      </p:sp>
    </p:spTree>
    <p:extLst>
      <p:ext uri="{BB962C8B-B14F-4D97-AF65-F5344CB8AC3E}">
        <p14:creationId xmlns:p14="http://schemas.microsoft.com/office/powerpoint/2010/main" val="33103945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Πειράματα σχετικά με την κοινωνική αναφορά </a:t>
            </a:r>
            <a:r>
              <a:rPr lang="el-GR" sz="3600" b="0" dirty="0" smtClean="0"/>
              <a:t>(2 </a:t>
            </a:r>
            <a:r>
              <a:rPr lang="el-GR" sz="3600" b="0" dirty="0"/>
              <a:t>από </a:t>
            </a:r>
            <a:r>
              <a:rPr lang="el-GR" sz="3600" b="0" dirty="0" smtClean="0"/>
              <a:t>3)</a:t>
            </a:r>
            <a:endParaRPr lang="el-GR" dirty="0"/>
          </a:p>
        </p:txBody>
      </p:sp>
      <p:sp>
        <p:nvSpPr>
          <p:cNvPr id="3" name="Θέση περιεχομένου 2"/>
          <p:cNvSpPr>
            <a:spLocks noGrp="1"/>
          </p:cNvSpPr>
          <p:nvPr>
            <p:ph idx="1"/>
          </p:nvPr>
        </p:nvSpPr>
        <p:spPr/>
        <p:txBody>
          <a:bodyPr>
            <a:normAutofit/>
          </a:bodyPr>
          <a:lstStyle/>
          <a:p>
            <a:r>
              <a:rPr lang="el-GR" dirty="0"/>
              <a:t>Σε μία έρευνα σε παιδιά ενός έτους ζητήθηκε από τους δύο γονείς να δίνουν είτε σταθερά είτε αντίθετα συναισθηματικά σήματα. </a:t>
            </a:r>
          </a:p>
          <a:p>
            <a:r>
              <a:rPr lang="el-GR" dirty="0"/>
              <a:t>Τα βρέφη προσαρμόστηκαν πολύ ευκολότερα στα σταθερά συναισθηματικά σήματα παρά στα αντίθετα</a:t>
            </a:r>
            <a:r>
              <a:rPr lang="el-GR" dirty="0" smtClean="0"/>
              <a:t>.</a:t>
            </a:r>
            <a:endParaRPr lang="el-GR" dirty="0"/>
          </a:p>
          <a:p>
            <a:pPr marL="0" indent="0">
              <a:buNone/>
            </a:pPr>
            <a:r>
              <a:rPr lang="el-GR" dirty="0"/>
              <a:t>Στις περιπτώσεις όπου λάμβαναν αντίθετες αντιδράσεις προσώπου, τα βρέφη εξέφραζαν τη σύγχυσή τους με μια ποικιλία συμπεριφορών εκδήλωσης άγχους. Ορισμένα πιπιλούσαν τον αντίχειρά τους ή κινούνταν ρυθμικά με ανήσυχο τρόπο. Άλλα απέφευγαν εντελώς την κατάσταση και ορισμένα έδειχναν αποπροσανατολισμένα. </a:t>
            </a:r>
          </a:p>
          <a:p>
            <a:pPr marL="0" indent="0" algn="r">
              <a:buNone/>
            </a:pPr>
            <a:r>
              <a:rPr lang="el-GR" dirty="0"/>
              <a:t>Πηγή: </a:t>
            </a:r>
            <a:r>
              <a:rPr lang="en-US" dirty="0" err="1"/>
              <a:t>Hirshberg</a:t>
            </a:r>
            <a:r>
              <a:rPr lang="en-US" dirty="0"/>
              <a:t>, 1990</a:t>
            </a:r>
          </a:p>
          <a:p>
            <a:pPr marL="0" indent="0" algn="r">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a:solidFill>
                <a:prstClr val="black"/>
              </a:solidFill>
            </a:endParaRPr>
          </a:p>
        </p:txBody>
      </p:sp>
    </p:spTree>
    <p:extLst>
      <p:ext uri="{BB962C8B-B14F-4D97-AF65-F5344CB8AC3E}">
        <p14:creationId xmlns:p14="http://schemas.microsoft.com/office/powerpoint/2010/main" val="13448118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Πειράματα σχετικά με την κοινωνική αναφορά </a:t>
            </a:r>
            <a:r>
              <a:rPr lang="el-GR" sz="3600" b="0" dirty="0" smtClean="0"/>
              <a:t>(3 </a:t>
            </a:r>
            <a:r>
              <a:rPr lang="el-GR" sz="3600" b="0" dirty="0"/>
              <a:t>από </a:t>
            </a:r>
            <a:r>
              <a:rPr lang="el-GR" sz="3600" b="0" dirty="0" smtClean="0"/>
              <a:t>3)</a:t>
            </a:r>
            <a:endParaRPr lang="el-GR" b="0" dirty="0"/>
          </a:p>
        </p:txBody>
      </p:sp>
      <p:sp>
        <p:nvSpPr>
          <p:cNvPr id="3" name="Θέση περιεχομένου 2"/>
          <p:cNvSpPr>
            <a:spLocks noGrp="1"/>
          </p:cNvSpPr>
          <p:nvPr>
            <p:ph idx="1"/>
          </p:nvPr>
        </p:nvSpPr>
        <p:spPr/>
        <p:txBody>
          <a:bodyPr/>
          <a:lstStyle/>
          <a:p>
            <a:r>
              <a:rPr lang="el-GR" dirty="0"/>
              <a:t>Βρέφη 10 μηνών, τα οποία τα πλησίαζε κάποιος ξένος, έδειχναν πιο φιλική διάθεση όταν η μητέρα εκδήλωνε θετικό συναίσθημα (σε αντίθεση με την περίπτωση που εκδήλωνε αρνητικό ή ουδέτερο συναίσθημα</a:t>
            </a:r>
            <a:r>
              <a:rPr lang="el-GR" dirty="0" smtClean="0"/>
              <a:t>).</a:t>
            </a:r>
            <a:endParaRPr lang="el-GR" dirty="0"/>
          </a:p>
          <a:p>
            <a:r>
              <a:rPr lang="el-GR" dirty="0"/>
              <a:t>Βρέφη 12 και 18 μηνών βρέθηκαν μπροστά σε τρία καινούρια παιχνίδια. Τα βρέφη των οποίων η μητέρα εκδήλωνε θετικό συναίσθημα πλησίαζαν πιο κοντά στα παιχνίδια.</a:t>
            </a:r>
          </a:p>
          <a:p>
            <a:pPr marL="0" indent="0" algn="r">
              <a:buNone/>
            </a:pPr>
            <a:r>
              <a:rPr lang="el-GR" dirty="0"/>
              <a:t>Πηγή: </a:t>
            </a:r>
            <a:r>
              <a:rPr lang="en-US" dirty="0" err="1"/>
              <a:t>Feinman</a:t>
            </a:r>
            <a:r>
              <a:rPr lang="en-US" dirty="0"/>
              <a:t> &amp; Lewis, 1983; </a:t>
            </a:r>
            <a:r>
              <a:rPr lang="en-US" dirty="0" err="1"/>
              <a:t>Klinnert</a:t>
            </a:r>
            <a:r>
              <a:rPr lang="en-US" dirty="0"/>
              <a:t> et al, 1983</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a:solidFill>
                <a:prstClr val="black"/>
              </a:solidFill>
            </a:endParaRPr>
          </a:p>
        </p:txBody>
      </p:sp>
    </p:spTree>
    <p:extLst>
      <p:ext uri="{BB962C8B-B14F-4D97-AF65-F5344CB8AC3E}">
        <p14:creationId xmlns:p14="http://schemas.microsoft.com/office/powerpoint/2010/main" val="148508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Οι μιμητικές ικανότητες των νεογνών</a:t>
            </a:r>
            <a:br>
              <a:rPr lang="el-GR" dirty="0" smtClean="0"/>
            </a:br>
            <a:r>
              <a:rPr lang="el-GR" sz="3600" b="0" dirty="0" smtClean="0"/>
              <a:t>(1 από 2)</a:t>
            </a:r>
            <a:endParaRPr lang="el-GR" sz="3600" b="0" dirty="0"/>
          </a:p>
        </p:txBody>
      </p:sp>
      <p:sp>
        <p:nvSpPr>
          <p:cNvPr id="3" name="Θέση περιεχομένου 2"/>
          <p:cNvSpPr>
            <a:spLocks noGrp="1"/>
          </p:cNvSpPr>
          <p:nvPr>
            <p:ph idx="1"/>
          </p:nvPr>
        </p:nvSpPr>
        <p:spPr>
          <a:xfrm>
            <a:off x="457200" y="1196752"/>
            <a:ext cx="8229600" cy="864096"/>
          </a:xfrm>
        </p:spPr>
        <p:txBody>
          <a:bodyPr/>
          <a:lstStyle/>
          <a:p>
            <a:pPr marL="0" indent="0" algn="ctr">
              <a:buNone/>
            </a:pPr>
            <a:r>
              <a:rPr lang="el-GR" dirty="0"/>
              <a:t>Τα νεογνά είναι σε θέση να μιμούνται εκφράσεις του προσώπου των ενηλίκων ακόμη και μερικά λεπτά μετά τη γέννησή τους.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
        <p:nvSpPr>
          <p:cNvPr id="5" name="TextBox 4"/>
          <p:cNvSpPr txBox="1"/>
          <p:nvPr/>
        </p:nvSpPr>
        <p:spPr>
          <a:xfrm>
            <a:off x="251520" y="2492896"/>
            <a:ext cx="4248472" cy="3046988"/>
          </a:xfrm>
          <a:prstGeom prst="rect">
            <a:avLst/>
          </a:prstGeom>
          <a:noFill/>
          <a:ln w="19050">
            <a:solidFill>
              <a:srgbClr val="820000"/>
            </a:solidFill>
          </a:ln>
        </p:spPr>
        <p:txBody>
          <a:bodyPr wrap="square" rtlCol="0">
            <a:spAutoFit/>
          </a:bodyPr>
          <a:lstStyle/>
          <a:p>
            <a:r>
              <a:rPr lang="el-GR" sz="2400" dirty="0">
                <a:solidFill>
                  <a:prstClr val="black"/>
                </a:solidFill>
                <a:latin typeface="Calibri"/>
              </a:rPr>
              <a:t>Αυτές οι μιμητικές ικανότητες δεν υποδηλώνουν ότι είναι σε θέση να κατανοήσουν το νόημα αυτών των εκφράσεων, αλλά είναι βέβαιο ότι θέτουν τις βάσεις για την εμφάνιση ικανοτήτων μη λεκτικής κωδικοποίησης. </a:t>
            </a:r>
          </a:p>
        </p:txBody>
      </p:sp>
      <p:sp>
        <p:nvSpPr>
          <p:cNvPr id="6" name="TextBox 5"/>
          <p:cNvSpPr txBox="1"/>
          <p:nvPr/>
        </p:nvSpPr>
        <p:spPr>
          <a:xfrm>
            <a:off x="4860032" y="2492896"/>
            <a:ext cx="4058228" cy="1938992"/>
          </a:xfrm>
          <a:prstGeom prst="rect">
            <a:avLst/>
          </a:prstGeom>
          <a:noFill/>
          <a:ln w="19050">
            <a:solidFill>
              <a:srgbClr val="004A82"/>
            </a:solidFill>
          </a:ln>
        </p:spPr>
        <p:txBody>
          <a:bodyPr wrap="square" rtlCol="0">
            <a:spAutoFit/>
          </a:bodyPr>
          <a:lstStyle/>
          <a:p>
            <a:r>
              <a:rPr lang="el-GR" sz="2400" dirty="0">
                <a:solidFill>
                  <a:prstClr val="black"/>
                </a:solidFill>
                <a:latin typeface="Calibri"/>
              </a:rPr>
              <a:t>Η αποκωδικοποίηση των συναισθημάτων των άλλων είναι απαραίτητη για τη μετέπειτα κατανόηση και έκφραση των συναισθημάτων. </a:t>
            </a:r>
          </a:p>
        </p:txBody>
      </p:sp>
    </p:spTree>
    <p:extLst>
      <p:ext uri="{BB962C8B-B14F-4D97-AF65-F5344CB8AC3E}">
        <p14:creationId xmlns:p14="http://schemas.microsoft.com/office/powerpoint/2010/main" val="3976435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κατανόηση των συναισθημάτων των άλλων κατά την προσχολική ηλικία</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dirty="0"/>
              <a:t>Καθώς η γνωστική ανάπτυξη προχωρά, το παιδί προσχολικής ηλικίας είναι σε θέση να καταλάβει με μεγαλύτερη σαφήνεια τα αίτια που προκαλούν τα συναισθήματα στους ανθρώπους.</a:t>
            </a:r>
          </a:p>
          <a:p>
            <a:pPr marL="457200" indent="-457200">
              <a:buFont typeface="+mj-lt"/>
              <a:buAutoNum type="arabicPeriod"/>
            </a:pPr>
            <a:r>
              <a:rPr lang="el-GR" dirty="0"/>
              <a:t>Το παιδί μπορεί να καταλάβει ότι τα δυσάρεστα γεγονότα προκαλούν στους ανθρώπους θυμό ή λύπη. </a:t>
            </a:r>
          </a:p>
          <a:p>
            <a:pPr marL="457200" indent="-457200">
              <a:buFont typeface="+mj-lt"/>
              <a:buAutoNum type="arabicPeriod"/>
            </a:pPr>
            <a:r>
              <a:rPr lang="el-GR" dirty="0"/>
              <a:t>Το παιδί μπορεί να καταλάβει ότι οι άνθρωποι αισθάνονται θλίψη ακόμη και στη σκέψη κάποιου οδυνηρού γεγονότος. </a:t>
            </a:r>
          </a:p>
          <a:p>
            <a:pPr marL="457200" indent="-457200">
              <a:buFont typeface="+mj-lt"/>
              <a:buAutoNum type="arabicPeriod"/>
            </a:pPr>
            <a:r>
              <a:rPr lang="el-GR" dirty="0"/>
              <a:t>Το παιδί μπορεί να καταλάβει ότι ακόμη και οι αναμνήσεις περασμένων γεγονότων προκαλούν συναισθήματα στους ανθρώπους. </a:t>
            </a:r>
          </a:p>
          <a:p>
            <a:pPr marL="0" indent="0">
              <a:buNone/>
            </a:pPr>
            <a:r>
              <a:rPr lang="el-GR" dirty="0"/>
              <a:t>Στην ηλικία αυτή, τα παιδιά μπορούν να κατανοήσουν τα συναισθήματα των άλλων και από τις κινήσεις του σώματός τους.</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a:solidFill>
                <a:prstClr val="black"/>
              </a:solidFill>
            </a:endParaRPr>
          </a:p>
        </p:txBody>
      </p:sp>
    </p:spTree>
    <p:extLst>
      <p:ext uri="{BB962C8B-B14F-4D97-AF65-F5344CB8AC3E}">
        <p14:creationId xmlns:p14="http://schemas.microsoft.com/office/powerpoint/2010/main" val="27759267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Τα «ξεσπάσματα νεύρων» (</a:t>
            </a:r>
            <a:r>
              <a:rPr lang="en-US" dirty="0" err="1"/>
              <a:t>T</a:t>
            </a:r>
            <a:r>
              <a:rPr lang="el-GR" dirty="0" smtClean="0"/>
              <a:t>antrums) </a:t>
            </a:r>
            <a:br>
              <a:rPr lang="el-GR" dirty="0" smtClean="0"/>
            </a:br>
            <a:r>
              <a:rPr lang="el-GR" dirty="0" smtClean="0"/>
              <a:t>κατά την προσχολική ηλικία</a:t>
            </a:r>
            <a:endParaRPr lang="el-GR" dirty="0"/>
          </a:p>
        </p:txBody>
      </p:sp>
      <p:sp>
        <p:nvSpPr>
          <p:cNvPr id="3" name="Θέση περιεχομένου 2"/>
          <p:cNvSpPr>
            <a:spLocks noGrp="1"/>
          </p:cNvSpPr>
          <p:nvPr>
            <p:ph idx="1"/>
          </p:nvPr>
        </p:nvSpPr>
        <p:spPr/>
        <p:txBody>
          <a:bodyPr/>
          <a:lstStyle/>
          <a:p>
            <a:r>
              <a:rPr lang="el-GR" dirty="0"/>
              <a:t>Πρόκειται για συνήθη συμπεριφορά κατά την προσχολική ηλικία</a:t>
            </a:r>
            <a:r>
              <a:rPr lang="el-GR" dirty="0" smtClean="0"/>
              <a:t>.</a:t>
            </a:r>
            <a:endParaRPr lang="el-GR" dirty="0"/>
          </a:p>
          <a:p>
            <a:r>
              <a:rPr lang="el-GR" dirty="0"/>
              <a:t>Προκαλείται συνήθως από συναισθήματα ματαίωσης όταν οι επιθυμίες του παιδιού δεν ικανοποιούνται, από κούραση και από τις αυξημένες απαιτήσεις των ενηλίκων. </a:t>
            </a:r>
          </a:p>
          <a:p>
            <a:r>
              <a:rPr lang="el-GR" dirty="0"/>
              <a:t>Σχετίζεται με την αυξανόμενη αίσθηση του εαυτού και τις γλωσσικές ικανότητες και αντοχές των παιδιών αυτής της ηλικίας.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a:solidFill>
                <a:prstClr val="black"/>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0" y="4343561"/>
            <a:ext cx="2183904" cy="1832432"/>
          </a:xfrm>
          <a:prstGeom prst="rect">
            <a:avLst/>
          </a:prstGeom>
        </p:spPr>
      </p:pic>
      <p:sp>
        <p:nvSpPr>
          <p:cNvPr id="6" name="Rectangle 6"/>
          <p:cNvSpPr/>
          <p:nvPr/>
        </p:nvSpPr>
        <p:spPr>
          <a:xfrm>
            <a:off x="3256112" y="6191519"/>
            <a:ext cx="2652464"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scream and shout</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hlinkClick r:id="rId3"/>
              </a:rPr>
              <a:t>Mindaugas </a:t>
            </a:r>
            <a:r>
              <a:rPr lang="en-US" sz="1200" dirty="0" err="1" smtClean="0">
                <a:solidFill>
                  <a:prstClr val="black">
                    <a:lumMod val="65000"/>
                    <a:lumOff val="35000"/>
                  </a:prstClr>
                </a:solidFill>
                <a:latin typeface="Calibri"/>
                <a:hlinkClick r:id="rId3"/>
              </a:rPr>
              <a:t>Danys</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4"/>
              </a:rPr>
              <a:t>CC BY 2.0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7846179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smtClean="0"/>
              <a:t>Oι</a:t>
            </a:r>
            <a:r>
              <a:rPr lang="el-GR" dirty="0" smtClean="0"/>
              <a:t>  φόβοι</a:t>
            </a:r>
            <a:br>
              <a:rPr lang="el-GR" dirty="0" smtClean="0"/>
            </a:br>
            <a:r>
              <a:rPr lang="el-GR" dirty="0" smtClean="0"/>
              <a:t>κατά την προσχολική ηλικία</a:t>
            </a:r>
            <a:endParaRPr lang="el-GR" dirty="0"/>
          </a:p>
        </p:txBody>
      </p:sp>
      <p:sp>
        <p:nvSpPr>
          <p:cNvPr id="3" name="Θέση περιεχομένου 2"/>
          <p:cNvSpPr>
            <a:spLocks noGrp="1"/>
          </p:cNvSpPr>
          <p:nvPr>
            <p:ph idx="1"/>
          </p:nvPr>
        </p:nvSpPr>
        <p:spPr>
          <a:xfrm>
            <a:off x="457200" y="1196752"/>
            <a:ext cx="8229600" cy="3240360"/>
          </a:xfrm>
        </p:spPr>
        <p:txBody>
          <a:bodyPr/>
          <a:lstStyle/>
          <a:p>
            <a:r>
              <a:rPr lang="el-GR" dirty="0"/>
              <a:t>Προκαλούνται από τη δυσκολία των νηπίων να διαχωρίσουν το πραγματικό από το φανταστικό</a:t>
            </a:r>
            <a:r>
              <a:rPr lang="el-GR" dirty="0" smtClean="0"/>
              <a:t>.</a:t>
            </a:r>
            <a:endParaRPr lang="el-GR" dirty="0"/>
          </a:p>
          <a:p>
            <a:r>
              <a:rPr lang="el-GR" dirty="0"/>
              <a:t>Συνήθη φοβικά αντικείμενα αποτελούν το σκοτάδι, οι δυνατοί θόρυβοι και τα τέρατα. </a:t>
            </a:r>
          </a:p>
          <a:p>
            <a:r>
              <a:rPr lang="el-GR" dirty="0"/>
              <a:t>Οι φόβοι αυτοί είναι αναπτυξιακά προσδοκώμενοι και, εφόσον οι ενήλικες τους χειριστούν ανάλογα, ξεπερνιούνται με το πέρασμα του χρόνου.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4149080"/>
            <a:ext cx="3109352" cy="2074521"/>
          </a:xfrm>
          <a:prstGeom prst="rect">
            <a:avLst/>
          </a:prstGeom>
        </p:spPr>
      </p:pic>
      <p:sp>
        <p:nvSpPr>
          <p:cNvPr id="6" name="Rectangle 6"/>
          <p:cNvSpPr/>
          <p:nvPr/>
        </p:nvSpPr>
        <p:spPr>
          <a:xfrm>
            <a:off x="3030038" y="6223601"/>
            <a:ext cx="3083924"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Father's Protection</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hlinkClick r:id="rId3"/>
              </a:rPr>
              <a:t>Gabriel </a:t>
            </a:r>
            <a:r>
              <a:rPr lang="en-US" sz="1200" dirty="0" err="1">
                <a:solidFill>
                  <a:prstClr val="black">
                    <a:lumMod val="65000"/>
                    <a:lumOff val="35000"/>
                  </a:prstClr>
                </a:solidFill>
                <a:latin typeface="Calibri"/>
                <a:hlinkClick r:id="rId3"/>
              </a:rPr>
              <a:t>Lascu</a:t>
            </a:r>
            <a:r>
              <a:rPr lang="en-US"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4"/>
              </a:rPr>
              <a:t>CC BY-NC-ND 2.0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26237736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Η αυτορρύθμιση των συναισθημάτων</a:t>
            </a:r>
            <a:endParaRPr lang="el-GR" dirty="0"/>
          </a:p>
        </p:txBody>
      </p:sp>
      <p:sp>
        <p:nvSpPr>
          <p:cNvPr id="3" name="Θέση περιεχομένου 2"/>
          <p:cNvSpPr>
            <a:spLocks noGrp="1"/>
          </p:cNvSpPr>
          <p:nvPr>
            <p:ph idx="1"/>
          </p:nvPr>
        </p:nvSpPr>
        <p:spPr>
          <a:xfrm>
            <a:off x="457200" y="1196752"/>
            <a:ext cx="8229600" cy="864096"/>
          </a:xfrm>
        </p:spPr>
        <p:txBody>
          <a:bodyPr/>
          <a:lstStyle/>
          <a:p>
            <a:pPr marL="0" indent="0" algn="ctr">
              <a:buNone/>
            </a:pPr>
            <a:r>
              <a:rPr lang="el-GR" dirty="0"/>
              <a:t>Η αυτορρύθμιση είναι ο μετριασμός της </a:t>
            </a:r>
            <a:r>
              <a:rPr lang="el-GR" dirty="0" smtClean="0"/>
              <a:t>εμπειρίας,</a:t>
            </a:r>
            <a:r>
              <a:rPr lang="en-US" dirty="0" smtClean="0"/>
              <a:t> </a:t>
            </a:r>
            <a:r>
              <a:rPr lang="el-GR" dirty="0" smtClean="0"/>
              <a:t>έτσι </a:t>
            </a:r>
            <a:r>
              <a:rPr lang="el-GR" dirty="0"/>
              <a:t>ώστε τα άτομο να μπορεί να την αντέξει (</a:t>
            </a:r>
            <a:r>
              <a:rPr lang="el-GR" dirty="0" err="1"/>
              <a:t>Kopp</a:t>
            </a:r>
            <a:r>
              <a:rPr lang="el-GR" dirty="0"/>
              <a:t>, 1989).</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a:solidFill>
                <a:prstClr val="black"/>
              </a:solidFill>
            </a:endParaRPr>
          </a:p>
        </p:txBody>
      </p:sp>
      <p:sp>
        <p:nvSpPr>
          <p:cNvPr id="5" name="Θέση περιεχομένου 2"/>
          <p:cNvSpPr txBox="1">
            <a:spLocks/>
          </p:cNvSpPr>
          <p:nvPr/>
        </p:nvSpPr>
        <p:spPr>
          <a:xfrm>
            <a:off x="323528" y="2852936"/>
            <a:ext cx="3384376" cy="2856760"/>
          </a:xfrm>
          <a:prstGeom prst="rect">
            <a:avLst/>
          </a:prstGeom>
          <a:ln w="22225">
            <a:solidFill>
              <a:srgbClr val="004A82"/>
            </a:solidFill>
          </a:ln>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dirty="0">
                <a:solidFill>
                  <a:prstClr val="black"/>
                </a:solidFill>
              </a:rPr>
              <a:t>H αυτορρύθμιση είναι η ικανότητα των βρεφών να ρυθμίζουν τη φυσιολογική διέγερση που απορρέει από τις κοινωνικές και συναισθηματικές τους αλληλεπιδράσεις.</a:t>
            </a:r>
          </a:p>
          <a:p>
            <a:pPr fontAlgn="auto">
              <a:spcAft>
                <a:spcPts val="0"/>
              </a:spcAft>
            </a:pPr>
            <a:endParaRPr lang="el-GR" dirty="0">
              <a:solidFill>
                <a:prstClr val="black"/>
              </a:solidFill>
            </a:endParaRPr>
          </a:p>
        </p:txBody>
      </p:sp>
      <p:sp>
        <p:nvSpPr>
          <p:cNvPr id="7" name="Θέση περιεχομένου 2"/>
          <p:cNvSpPr txBox="1">
            <a:spLocks/>
          </p:cNvSpPr>
          <p:nvPr/>
        </p:nvSpPr>
        <p:spPr>
          <a:xfrm>
            <a:off x="1691680" y="2420888"/>
            <a:ext cx="648072" cy="43204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n-US" b="1" dirty="0" smtClean="0">
                <a:solidFill>
                  <a:srgbClr val="004A82"/>
                </a:solidFill>
              </a:rPr>
              <a:t>A</a:t>
            </a:r>
            <a:endParaRPr lang="el-GR" b="1" dirty="0">
              <a:solidFill>
                <a:srgbClr val="004A82"/>
              </a:solidFill>
            </a:endParaRPr>
          </a:p>
        </p:txBody>
      </p:sp>
      <p:sp>
        <p:nvSpPr>
          <p:cNvPr id="8" name="Καμπύλο βέλος προς τα κάτω 7"/>
          <p:cNvSpPr/>
          <p:nvPr/>
        </p:nvSpPr>
        <p:spPr>
          <a:xfrm>
            <a:off x="3491880" y="2232248"/>
            <a:ext cx="1584176" cy="620688"/>
          </a:xfrm>
          <a:prstGeom prst="curved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9" name="Θέση περιεχομένου 2"/>
          <p:cNvSpPr txBox="1">
            <a:spLocks/>
          </p:cNvSpPr>
          <p:nvPr/>
        </p:nvSpPr>
        <p:spPr>
          <a:xfrm>
            <a:off x="6012160" y="2451497"/>
            <a:ext cx="648072" cy="43204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n-US" b="1" dirty="0" smtClean="0">
                <a:solidFill>
                  <a:srgbClr val="004A82"/>
                </a:solidFill>
              </a:rPr>
              <a:t>B</a:t>
            </a:r>
            <a:endParaRPr lang="el-GR" b="1" dirty="0">
              <a:solidFill>
                <a:srgbClr val="004A82"/>
              </a:solidFill>
            </a:endParaRPr>
          </a:p>
        </p:txBody>
      </p:sp>
      <p:sp>
        <p:nvSpPr>
          <p:cNvPr id="10" name="Θέση περιεχομένου 2"/>
          <p:cNvSpPr txBox="1">
            <a:spLocks/>
          </p:cNvSpPr>
          <p:nvPr/>
        </p:nvSpPr>
        <p:spPr>
          <a:xfrm>
            <a:off x="4861012" y="2883545"/>
            <a:ext cx="3384376" cy="2057623"/>
          </a:xfrm>
          <a:prstGeom prst="rect">
            <a:avLst/>
          </a:prstGeom>
          <a:ln w="22225">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dirty="0">
                <a:solidFill>
                  <a:prstClr val="black"/>
                </a:solidFill>
              </a:rPr>
              <a:t>Προστατεύει τα βρέφη από το βίωμα υπερβολικά υψηλών επιπέδων ενθουσιασμού ή δυσφορίας.</a:t>
            </a:r>
          </a:p>
          <a:p>
            <a:pPr fontAlgn="auto">
              <a:spcAft>
                <a:spcPts val="0"/>
              </a:spcAft>
            </a:pPr>
            <a:endParaRPr lang="el-GR" dirty="0">
              <a:solidFill>
                <a:prstClr val="black"/>
              </a:solidFill>
            </a:endParaRPr>
          </a:p>
        </p:txBody>
      </p:sp>
    </p:spTree>
    <p:extLst>
      <p:ext uri="{BB962C8B-B14F-4D97-AF65-F5344CB8AC3E}">
        <p14:creationId xmlns:p14="http://schemas.microsoft.com/office/powerpoint/2010/main" val="1763171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Στρατηγικές  αυτορρύθμισης των βρεφών</a:t>
            </a:r>
            <a:r>
              <a:rPr lang="en-US" dirty="0" smtClean="0"/>
              <a:t/>
            </a:r>
            <a:br>
              <a:rPr lang="en-US" dirty="0" smtClean="0"/>
            </a:br>
            <a:r>
              <a:rPr lang="en-US" sz="3600" b="0" dirty="0" smtClean="0"/>
              <a:t>(1 </a:t>
            </a:r>
            <a:r>
              <a:rPr lang="el-GR" sz="3600" b="0" dirty="0" smtClean="0"/>
              <a:t>από 3)</a:t>
            </a:r>
            <a:endParaRPr lang="el-GR" sz="3600" b="0" dirty="0"/>
          </a:p>
        </p:txBody>
      </p:sp>
      <p:sp>
        <p:nvSpPr>
          <p:cNvPr id="3" name="Θέση περιεχομένου 2"/>
          <p:cNvSpPr>
            <a:spLocks noGrp="1"/>
          </p:cNvSpPr>
          <p:nvPr>
            <p:ph idx="1"/>
          </p:nvPr>
        </p:nvSpPr>
        <p:spPr>
          <a:xfrm>
            <a:off x="457200" y="1196752"/>
            <a:ext cx="8229600" cy="3096344"/>
          </a:xfrm>
        </p:spPr>
        <p:txBody>
          <a:bodyPr/>
          <a:lstStyle/>
          <a:p>
            <a:pPr marL="457200" indent="-457200">
              <a:buFont typeface="+mj-lt"/>
              <a:buAutoNum type="arabicPeriod"/>
            </a:pPr>
            <a:r>
              <a:rPr lang="el-GR" dirty="0"/>
              <a:t>Αποστροφή του </a:t>
            </a:r>
            <a:r>
              <a:rPr lang="el-GR" dirty="0" smtClean="0"/>
              <a:t>βλέμματος</a:t>
            </a:r>
            <a:r>
              <a:rPr lang="en-US" dirty="0" smtClean="0"/>
              <a:t>,</a:t>
            </a:r>
            <a:endParaRPr lang="el-GR" dirty="0"/>
          </a:p>
          <a:p>
            <a:pPr marL="457200" indent="-457200">
              <a:buFont typeface="+mj-lt"/>
              <a:buAutoNum type="arabicPeriod"/>
            </a:pPr>
            <a:r>
              <a:rPr lang="el-GR" dirty="0"/>
              <a:t>Πιπίλισμα χωρίς </a:t>
            </a:r>
            <a:r>
              <a:rPr lang="el-GR" dirty="0" smtClean="0"/>
              <a:t>τροφή</a:t>
            </a:r>
            <a:r>
              <a:rPr lang="en-US" dirty="0" smtClean="0"/>
              <a:t>,</a:t>
            </a:r>
            <a:endParaRPr lang="el-GR" dirty="0"/>
          </a:p>
          <a:p>
            <a:pPr marL="457200" indent="-457200">
              <a:buFont typeface="+mj-lt"/>
              <a:buAutoNum type="arabicPeriod"/>
            </a:pPr>
            <a:r>
              <a:rPr lang="el-GR" dirty="0"/>
              <a:t>Πιπίλισμα του </a:t>
            </a:r>
            <a:r>
              <a:rPr lang="el-GR" dirty="0" smtClean="0"/>
              <a:t>αντίχειρα</a:t>
            </a:r>
            <a:r>
              <a:rPr lang="en-US" dirty="0" smtClean="0"/>
              <a:t>,</a:t>
            </a:r>
            <a:endParaRPr lang="el-GR" dirty="0"/>
          </a:p>
          <a:p>
            <a:pPr marL="457200" indent="-457200">
              <a:buFont typeface="+mj-lt"/>
              <a:buAutoNum type="arabicPeriod"/>
            </a:pPr>
            <a:r>
              <a:rPr lang="el-GR" dirty="0"/>
              <a:t>Προσήλωση της προσοχής σε αντικείμενα κατά τον αποχωρισμό με τη </a:t>
            </a:r>
            <a:r>
              <a:rPr lang="el-GR" dirty="0" smtClean="0"/>
              <a:t>μητέρα</a:t>
            </a:r>
            <a:r>
              <a:rPr lang="en-US" dirty="0" smtClean="0"/>
              <a:t>,</a:t>
            </a:r>
            <a:endParaRPr lang="el-GR" dirty="0"/>
          </a:p>
          <a:p>
            <a:pPr marL="457200" indent="-457200">
              <a:buFont typeface="+mj-lt"/>
              <a:buAutoNum type="arabicPeriod"/>
            </a:pPr>
            <a:r>
              <a:rPr lang="el-GR" dirty="0"/>
              <a:t>Απόσυρση από την </a:t>
            </a:r>
            <a:r>
              <a:rPr lang="el-GR" dirty="0" smtClean="0"/>
              <a:t>επικοινωνία</a:t>
            </a:r>
            <a:r>
              <a:rPr lang="en-US" dirty="0" smtClean="0"/>
              <a:t>.</a:t>
            </a:r>
            <a:endParaRPr lang="el-GR" dirty="0"/>
          </a:p>
          <a:p>
            <a:pPr marL="457200" indent="-457200">
              <a:buFont typeface="+mj-lt"/>
              <a:buAutoNum type="arabicPeriod"/>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a:solidFill>
                <a:prstClr val="black"/>
              </a:solidFill>
            </a:endParaRPr>
          </a:p>
        </p:txBody>
      </p:sp>
    </p:spTree>
    <p:extLst>
      <p:ext uri="{BB962C8B-B14F-4D97-AF65-F5344CB8AC3E}">
        <p14:creationId xmlns:p14="http://schemas.microsoft.com/office/powerpoint/2010/main" val="35879318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Στρατηγικές  αυτορρύθμισης των βρεφών</a:t>
            </a:r>
            <a:r>
              <a:rPr lang="en-US" dirty="0"/>
              <a:t/>
            </a:r>
            <a:br>
              <a:rPr lang="en-US" dirty="0"/>
            </a:br>
            <a:r>
              <a:rPr lang="en-US" sz="3600" b="0" dirty="0" smtClean="0"/>
              <a:t>(</a:t>
            </a:r>
            <a:r>
              <a:rPr lang="el-GR" sz="3600" b="0" dirty="0" smtClean="0"/>
              <a:t>2</a:t>
            </a:r>
            <a:r>
              <a:rPr lang="en-US" sz="3600" b="0" dirty="0" smtClean="0"/>
              <a:t> </a:t>
            </a:r>
            <a:r>
              <a:rPr lang="el-GR" sz="3600" b="0" dirty="0"/>
              <a:t>από </a:t>
            </a:r>
            <a:r>
              <a:rPr lang="el-GR" sz="3600" b="0" dirty="0" smtClean="0"/>
              <a:t>3)</a:t>
            </a:r>
            <a:endParaRPr lang="el-GR" dirty="0"/>
          </a:p>
        </p:txBody>
      </p:sp>
      <p:sp>
        <p:nvSpPr>
          <p:cNvPr id="3" name="Θέση περιεχομένου 2"/>
          <p:cNvSpPr>
            <a:spLocks noGrp="1"/>
          </p:cNvSpPr>
          <p:nvPr>
            <p:ph idx="1"/>
          </p:nvPr>
        </p:nvSpPr>
        <p:spPr>
          <a:xfrm>
            <a:off x="457200" y="1196752"/>
            <a:ext cx="8229600" cy="2952328"/>
          </a:xfrm>
        </p:spPr>
        <p:txBody>
          <a:bodyPr/>
          <a:lstStyle/>
          <a:p>
            <a:r>
              <a:rPr lang="el-GR" dirty="0"/>
              <a:t>Τα βρέφη πετυχαίνουν την αυτορρύθμιση με την εκ περιτροπής σύνδεση και αποσύνδεσή τους από τους άλλους.</a:t>
            </a:r>
          </a:p>
          <a:p>
            <a:r>
              <a:rPr lang="el-GR" dirty="0"/>
              <a:t>Τη μια στιγμή στρέφουν την προσοχή τους στους άλλους και ανταποκρίνονται στο παιχνίδι, και την επόμενη στιγμή στρέφουν το βλέμμα σε διαφορετική κατεύθυνση, αγνοώντας τις προσπάθειες των ενηλίκων να τα προσελκύσουν με παιχνίδια και λογάκια.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a:solidFill>
                <a:prstClr val="black"/>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2062" y="3789040"/>
            <a:ext cx="2167069" cy="2280656"/>
          </a:xfrm>
          <a:prstGeom prst="rect">
            <a:avLst/>
          </a:prstGeom>
        </p:spPr>
      </p:pic>
      <p:sp>
        <p:nvSpPr>
          <p:cNvPr id="6" name="Rectangle 6"/>
          <p:cNvSpPr/>
          <p:nvPr/>
        </p:nvSpPr>
        <p:spPr>
          <a:xfrm>
            <a:off x="3503634" y="6125517"/>
            <a:ext cx="3083924"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thumb sucking</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hlinkClick r:id="rId3"/>
              </a:rPr>
              <a:t>Pig Sty </a:t>
            </a:r>
            <a:r>
              <a:rPr lang="en-US" sz="1200" dirty="0" smtClean="0">
                <a:solidFill>
                  <a:prstClr val="black">
                    <a:lumMod val="65000"/>
                    <a:lumOff val="35000"/>
                  </a:prstClr>
                </a:solidFill>
                <a:latin typeface="Calibri"/>
                <a:hlinkClick r:id="rId3"/>
              </a:rPr>
              <a:t>Avenue</a:t>
            </a:r>
            <a:r>
              <a:rPr lang="el-GR" sz="1200" dirty="0" smtClean="0">
                <a:solidFill>
                  <a:prstClr val="black">
                    <a:lumMod val="65000"/>
                    <a:lumOff val="35000"/>
                  </a:prstClr>
                </a:solidFill>
                <a:latin typeface="Calibri"/>
                <a:hlinkClick r:id="rId3"/>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4"/>
              </a:rPr>
              <a:t>CC BY-NC-SA 2.0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30447811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Στρατηγικές  αυτορρύθμισης των βρεφών</a:t>
            </a:r>
            <a:r>
              <a:rPr lang="en-US" dirty="0"/>
              <a:t/>
            </a:r>
            <a:br>
              <a:rPr lang="en-US" dirty="0"/>
            </a:br>
            <a:r>
              <a:rPr lang="en-US" sz="3600" b="0" dirty="0" smtClean="0"/>
              <a:t>(</a:t>
            </a:r>
            <a:r>
              <a:rPr lang="el-GR" sz="3600" b="0" dirty="0" smtClean="0"/>
              <a:t>3</a:t>
            </a:r>
            <a:r>
              <a:rPr lang="en-US" sz="3600" b="0" dirty="0" smtClean="0"/>
              <a:t> </a:t>
            </a:r>
            <a:r>
              <a:rPr lang="el-GR" sz="3600" b="0" dirty="0"/>
              <a:t>από </a:t>
            </a:r>
            <a:r>
              <a:rPr lang="el-GR" sz="3600" b="0" dirty="0" smtClean="0"/>
              <a:t>3)</a:t>
            </a:r>
            <a:endParaRPr lang="el-GR" sz="3600" dirty="0"/>
          </a:p>
        </p:txBody>
      </p:sp>
      <p:sp>
        <p:nvSpPr>
          <p:cNvPr id="3" name="Θέση περιεχομένου 2"/>
          <p:cNvSpPr>
            <a:spLocks noGrp="1"/>
          </p:cNvSpPr>
          <p:nvPr>
            <p:ph idx="1"/>
          </p:nvPr>
        </p:nvSpPr>
        <p:spPr>
          <a:xfrm>
            <a:off x="539552" y="1988840"/>
            <a:ext cx="8229600" cy="2880320"/>
          </a:xfrm>
        </p:spPr>
        <p:txBody>
          <a:bodyPr/>
          <a:lstStyle/>
          <a:p>
            <a:r>
              <a:rPr lang="el-GR" dirty="0"/>
              <a:t>Τα βρέφη έχουν ανάγκη την απόσυρση, διότι χρειάζονται τις δικές τους στιγμές ηρεμίας και ανάπαυλας.</a:t>
            </a:r>
          </a:p>
          <a:p>
            <a:r>
              <a:rPr lang="el-GR" dirty="0"/>
              <a:t>Είναι πιθανό να αντιλαμβάνονται την αύξηση του καρδιακού τους ρυθμού όταν βρίσκονται σε υπερδιέγερση και, θέλοντας να ηρεμήσουν, να κάνουν ό,τι μπορούν για να αποφύγουν την περαιτέρω επαφή.</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a:solidFill>
                <a:prstClr val="black"/>
              </a:solidFill>
            </a:endParaRPr>
          </a:p>
        </p:txBody>
      </p:sp>
    </p:spTree>
    <p:extLst>
      <p:ext uri="{BB962C8B-B14F-4D97-AF65-F5344CB8AC3E}">
        <p14:creationId xmlns:p14="http://schemas.microsoft.com/office/powerpoint/2010/main" val="13638587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εξέλιξη της ικανότητας  αυτορρύθμισης</a:t>
            </a:r>
            <a:br>
              <a:rPr lang="el-GR" dirty="0" smtClean="0"/>
            </a:br>
            <a:r>
              <a:rPr lang="el-GR" sz="3600" b="0" dirty="0" smtClean="0"/>
              <a:t>(1 από 2)</a:t>
            </a:r>
            <a:endParaRPr lang="el-GR" sz="3600" b="0" dirty="0"/>
          </a:p>
        </p:txBody>
      </p:sp>
      <p:sp>
        <p:nvSpPr>
          <p:cNvPr id="3" name="Θέση περιεχομένου 2"/>
          <p:cNvSpPr>
            <a:spLocks noGrp="1"/>
          </p:cNvSpPr>
          <p:nvPr>
            <p:ph idx="1"/>
          </p:nvPr>
        </p:nvSpPr>
        <p:spPr>
          <a:xfrm>
            <a:off x="251520" y="2492896"/>
            <a:ext cx="3024336" cy="2592288"/>
          </a:xfrm>
          <a:ln w="19050">
            <a:solidFill>
              <a:srgbClr val="004A82"/>
            </a:solidFill>
          </a:ln>
        </p:spPr>
        <p:txBody>
          <a:bodyPr>
            <a:normAutofit fontScale="92500"/>
          </a:bodyPr>
          <a:lstStyle/>
          <a:p>
            <a:pPr marL="0" indent="0">
              <a:buNone/>
            </a:pPr>
            <a:r>
              <a:rPr lang="el-GR" dirty="0"/>
              <a:t>Η βελτίωση των ικανοτήτων αυτορρύθμισης προκύπτει από την προσπάθεια συμμόρφωσης με τους κοινωνικούς κανόνες.</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a:solidFill>
                <a:prstClr val="black"/>
              </a:solidFill>
            </a:endParaRPr>
          </a:p>
        </p:txBody>
      </p:sp>
      <p:sp>
        <p:nvSpPr>
          <p:cNvPr id="5" name="Καμπύλο βέλος προς τα κάτω 4"/>
          <p:cNvSpPr/>
          <p:nvPr/>
        </p:nvSpPr>
        <p:spPr>
          <a:xfrm>
            <a:off x="2339752" y="1844824"/>
            <a:ext cx="1584176" cy="620688"/>
          </a:xfrm>
          <a:prstGeom prst="curved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6" name="Θέση περιεχομένου 2"/>
          <p:cNvSpPr txBox="1">
            <a:spLocks/>
          </p:cNvSpPr>
          <p:nvPr/>
        </p:nvSpPr>
        <p:spPr>
          <a:xfrm>
            <a:off x="3310571" y="2492896"/>
            <a:ext cx="3024336" cy="3312368"/>
          </a:xfrm>
          <a:prstGeom prst="rect">
            <a:avLst/>
          </a:prstGeom>
          <a:ln w="19050">
            <a:solidFill>
              <a:srgbClr val="004A82"/>
            </a:solidFill>
          </a:ln>
        </p:spPr>
        <p:txBody>
          <a:bodyPr vert="horz" lIns="91440" tIns="45720" rIns="91440" bIns="45720" rtlCol="0">
            <a:normAutofit fontScale="92500" lnSpcReduction="2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Σε μεταγενέστερα αναπτυξιακά στάδια, οι κοινωνικές πιέσεις απαιτούν αύξηση των ικανοτήτων αυτορρύθμισης, ενώ ταυτόχρονα διαφοροποιούνται και οι στρατηγικές που χρησιμοποιούν τα παιδιά.</a:t>
            </a:r>
          </a:p>
          <a:p>
            <a:pPr marL="0" indent="0" fontAlgn="auto">
              <a:spcAft>
                <a:spcPts val="0"/>
              </a:spcAft>
              <a:buFont typeface="Arial" pitchFamily="34" charset="0"/>
              <a:buNone/>
            </a:pPr>
            <a:endParaRPr lang="el-GR" dirty="0" smtClean="0">
              <a:solidFill>
                <a:prstClr val="black"/>
              </a:solidFill>
            </a:endParaRPr>
          </a:p>
          <a:p>
            <a:pPr marL="0" indent="0" fontAlgn="auto">
              <a:spcAft>
                <a:spcPts val="0"/>
              </a:spcAft>
              <a:buFont typeface="Arial" pitchFamily="34" charset="0"/>
              <a:buNone/>
            </a:pPr>
            <a:endParaRPr lang="el-GR" dirty="0">
              <a:solidFill>
                <a:prstClr val="black"/>
              </a:solidFill>
            </a:endParaRPr>
          </a:p>
        </p:txBody>
      </p:sp>
      <p:sp>
        <p:nvSpPr>
          <p:cNvPr id="7" name="Καμπύλο βέλος προς τα κάτω 6"/>
          <p:cNvSpPr/>
          <p:nvPr/>
        </p:nvSpPr>
        <p:spPr>
          <a:xfrm>
            <a:off x="5761112" y="1844824"/>
            <a:ext cx="1584176" cy="620688"/>
          </a:xfrm>
          <a:prstGeom prst="curved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8" name="Θέση περιεχομένου 2"/>
          <p:cNvSpPr txBox="1">
            <a:spLocks/>
          </p:cNvSpPr>
          <p:nvPr/>
        </p:nvSpPr>
        <p:spPr>
          <a:xfrm>
            <a:off x="6369622" y="2492896"/>
            <a:ext cx="2666874" cy="3312368"/>
          </a:xfrm>
          <a:prstGeom prst="rect">
            <a:avLst/>
          </a:prstGeom>
          <a:ln w="19050">
            <a:solidFill>
              <a:srgbClr val="004A82"/>
            </a:solidFill>
          </a:ln>
        </p:spPr>
        <p:txBody>
          <a:bodyPr vert="horz" lIns="91440" tIns="45720" rIns="91440" bIns="45720" rtlCol="0">
            <a:normAutofit fontScale="92500" lnSpcReduction="1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Η ικανότητα αυτορρύθμισης, από τη νηπιακή ηλικία και μετά, περιλαμβάνει την </a:t>
            </a:r>
            <a:r>
              <a:rPr lang="el-GR" b="1" dirty="0">
                <a:solidFill>
                  <a:srgbClr val="820000"/>
                </a:solidFill>
              </a:rPr>
              <a:t>αξιολόγηση</a:t>
            </a:r>
            <a:r>
              <a:rPr lang="el-GR" dirty="0">
                <a:solidFill>
                  <a:prstClr val="black"/>
                </a:solidFill>
              </a:rPr>
              <a:t> των καταστάσεων, η οποία επηρεάζεται από κοινωνικούς και πολιτισμικούς παράγοντες.</a:t>
            </a:r>
          </a:p>
          <a:p>
            <a:pPr marL="0" indent="0" fontAlgn="auto">
              <a:spcAft>
                <a:spcPts val="0"/>
              </a:spcAft>
              <a:buFont typeface="Arial" pitchFamily="34" charset="0"/>
              <a:buNone/>
            </a:pPr>
            <a:endParaRPr lang="el-GR" dirty="0" smtClean="0">
              <a:solidFill>
                <a:prstClr val="black"/>
              </a:solidFill>
            </a:endParaRPr>
          </a:p>
          <a:p>
            <a:pPr marL="0" indent="0" fontAlgn="auto">
              <a:spcAft>
                <a:spcPts val="0"/>
              </a:spcAft>
              <a:buFont typeface="Arial" pitchFamily="34" charset="0"/>
              <a:buNone/>
            </a:pPr>
            <a:endParaRPr lang="el-GR" dirty="0">
              <a:solidFill>
                <a:prstClr val="black"/>
              </a:solidFill>
            </a:endParaRPr>
          </a:p>
        </p:txBody>
      </p:sp>
    </p:spTree>
    <p:extLst>
      <p:ext uri="{BB962C8B-B14F-4D97-AF65-F5344CB8AC3E}">
        <p14:creationId xmlns:p14="http://schemas.microsoft.com/office/powerpoint/2010/main" val="18204068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εξέλιξη της ικανότητας  αυτορρύθμισης</a:t>
            </a:r>
            <a:br>
              <a:rPr lang="el-GR" dirty="0"/>
            </a:br>
            <a:r>
              <a:rPr lang="el-GR" sz="3600" b="0" dirty="0" smtClean="0"/>
              <a:t>(2 </a:t>
            </a:r>
            <a:r>
              <a:rPr lang="el-GR" sz="3600" b="0" dirty="0"/>
              <a:t>από </a:t>
            </a:r>
            <a:r>
              <a:rPr lang="el-GR" sz="3600" b="0" dirty="0" smtClean="0"/>
              <a:t>2)</a:t>
            </a:r>
            <a:endParaRPr lang="el-GR" dirty="0"/>
          </a:p>
        </p:txBody>
      </p:sp>
      <p:sp>
        <p:nvSpPr>
          <p:cNvPr id="3" name="Θέση περιεχομένου 2"/>
          <p:cNvSpPr>
            <a:spLocks noGrp="1"/>
          </p:cNvSpPr>
          <p:nvPr>
            <p:ph idx="1"/>
          </p:nvPr>
        </p:nvSpPr>
        <p:spPr/>
        <p:txBody>
          <a:bodyPr/>
          <a:lstStyle/>
          <a:p>
            <a:r>
              <a:rPr lang="el-GR" dirty="0"/>
              <a:t>Τα παιδιά είναι σε θέση να διαχειρίζονται με σχετική άνεση τα συναισθήματά τους και να μπορούν να τα εκφράζουν με βάση πολιτισμικά καθορισμένους κανόνες προς τα τέλη του δημοτικού σχολείου.</a:t>
            </a:r>
          </a:p>
          <a:p>
            <a:r>
              <a:rPr lang="el-GR" dirty="0"/>
              <a:t>Η απόκτηση της ικανότητας διαχείρισης των συναισθημάτων είναι μια αργή και σταδιακή διαδικασία.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a:solidFill>
                <a:prstClr val="black"/>
              </a:solidFill>
            </a:endParaRPr>
          </a:p>
        </p:txBody>
      </p:sp>
    </p:spTree>
    <p:extLst>
      <p:ext uri="{BB962C8B-B14F-4D97-AF65-F5344CB8AC3E}">
        <p14:creationId xmlns:p14="http://schemas.microsoft.com/office/powerpoint/2010/main" val="38782491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 ρόλος των γονέων στην ανάπτυξη της ικανότητας αυτορρύθμισης</a:t>
            </a:r>
            <a:endParaRPr lang="el-GR" dirty="0"/>
          </a:p>
        </p:txBody>
      </p:sp>
      <p:sp>
        <p:nvSpPr>
          <p:cNvPr id="3" name="Θέση περιεχομένου 2"/>
          <p:cNvSpPr>
            <a:spLocks noGrp="1"/>
          </p:cNvSpPr>
          <p:nvPr>
            <p:ph idx="1"/>
          </p:nvPr>
        </p:nvSpPr>
        <p:spPr>
          <a:xfrm>
            <a:off x="457200" y="1196752"/>
            <a:ext cx="8229600" cy="3672408"/>
          </a:xfrm>
        </p:spPr>
        <p:txBody>
          <a:bodyPr/>
          <a:lstStyle/>
          <a:p>
            <a:r>
              <a:rPr lang="el-GR" dirty="0"/>
              <a:t>Οι γονείς δίνουν πρότυπα θετικών συναισθημάτων στα βρέφη.</a:t>
            </a:r>
          </a:p>
          <a:p>
            <a:r>
              <a:rPr lang="el-GR" dirty="0"/>
              <a:t>Οι γονείς δίνουν προσοχή και προσπαθούν να παρατείνουν τα ευχάριστα συναισθήματα του βρέφους.</a:t>
            </a:r>
          </a:p>
          <a:p>
            <a:r>
              <a:rPr lang="el-GR" dirty="0"/>
              <a:t>Οι γονείς μπορούν να αποσπάσουν τη προσοχή του βρέφους από τα αρνητικά του συναισθήματα.</a:t>
            </a:r>
          </a:p>
          <a:p>
            <a:r>
              <a:rPr lang="el-GR" dirty="0"/>
              <a:t>Οι γονείς μπορούν να επιδείξουν κατανόηση και να παρηγορήσουν το βρέφος.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a:solidFill>
                <a:prstClr val="black"/>
              </a:solidFill>
            </a:endParaRPr>
          </a:p>
        </p:txBody>
      </p:sp>
    </p:spTree>
    <p:extLst>
      <p:ext uri="{BB962C8B-B14F-4D97-AF65-F5344CB8AC3E}">
        <p14:creationId xmlns:p14="http://schemas.microsoft.com/office/powerpoint/2010/main" val="2563460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μιμητικές ικανότητες των νεογνών</a:t>
            </a:r>
            <a:br>
              <a:rPr lang="el-GR" dirty="0"/>
            </a:br>
            <a:r>
              <a:rPr lang="el-GR" sz="3600" b="0" dirty="0" smtClean="0"/>
              <a:t>(2 </a:t>
            </a:r>
            <a:r>
              <a:rPr lang="el-GR" sz="3600" b="0" dirty="0"/>
              <a:t>από 2)</a:t>
            </a:r>
            <a:endParaRPr lang="el-GR" dirty="0"/>
          </a:p>
        </p:txBody>
      </p:sp>
      <p:pic>
        <p:nvPicPr>
          <p:cNvPr id="5" name="Θέση περιεχομένου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99592" y="1916832"/>
            <a:ext cx="7147891" cy="2736304"/>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
        <p:nvSpPr>
          <p:cNvPr id="6" name="Rectangle 6"/>
          <p:cNvSpPr/>
          <p:nvPr/>
        </p:nvSpPr>
        <p:spPr>
          <a:xfrm>
            <a:off x="3164563" y="4812245"/>
            <a:ext cx="2617948"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Makak neonatal imitation</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endParaRPr lang="en-US" sz="1200" dirty="0" smtClean="0">
              <a:solidFill>
                <a:prstClr val="black">
                  <a:lumMod val="65000"/>
                  <a:lumOff val="35000"/>
                </a:prstClr>
              </a:solidFill>
              <a:latin typeface="Calibri"/>
              <a:hlinkClick r:id="rId5"/>
            </a:endParaRPr>
          </a:p>
          <a:p>
            <a:pPr algn="ctr"/>
            <a:r>
              <a:rPr lang="en-US" sz="1200" dirty="0">
                <a:solidFill>
                  <a:prstClr val="black"/>
                </a:solidFill>
                <a:latin typeface="Calibri"/>
                <a:hlinkClick r:id="rId6"/>
              </a:rPr>
              <a:t>Ayacop</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7"/>
              </a:rPr>
              <a:t>CC BY 2.5</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41764312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ανταπόκριση των γονέων</a:t>
            </a:r>
            <a:br>
              <a:rPr lang="el-GR" dirty="0" smtClean="0"/>
            </a:br>
            <a:r>
              <a:rPr lang="el-GR" dirty="0" smtClean="0"/>
              <a:t> στις ανάγκες του βρέφους </a:t>
            </a:r>
            <a:r>
              <a:rPr lang="el-GR" sz="3600" b="0" dirty="0" smtClean="0"/>
              <a:t>(1 από 2)</a:t>
            </a:r>
            <a:endParaRPr lang="el-GR" sz="3600" b="0" dirty="0"/>
          </a:p>
        </p:txBody>
      </p:sp>
      <p:sp>
        <p:nvSpPr>
          <p:cNvPr id="3" name="Θέση περιεχομένου 2"/>
          <p:cNvSpPr>
            <a:spLocks noGrp="1"/>
          </p:cNvSpPr>
          <p:nvPr>
            <p:ph idx="1"/>
          </p:nvPr>
        </p:nvSpPr>
        <p:spPr>
          <a:xfrm>
            <a:off x="457200" y="1340768"/>
            <a:ext cx="8229600" cy="936104"/>
          </a:xfrm>
          <a:ln>
            <a:solidFill>
              <a:srgbClr val="004A82"/>
            </a:solidFill>
          </a:ln>
        </p:spPr>
        <p:txBody>
          <a:bodyPr/>
          <a:lstStyle/>
          <a:p>
            <a:pPr marL="0" indent="0" algn="ctr">
              <a:buNone/>
            </a:pPr>
            <a:r>
              <a:rPr lang="el-GR" dirty="0"/>
              <a:t>Όταν οι γονείς συντονίζονται με τις ανάγκες των βρεφών τους και ανταποκρίνονται σε αυτές, τότε:</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a:solidFill>
                <a:prstClr val="black"/>
              </a:solidFill>
            </a:endParaRPr>
          </a:p>
        </p:txBody>
      </p:sp>
      <p:cxnSp>
        <p:nvCxnSpPr>
          <p:cNvPr id="6" name="Ευθύγραμμο βέλος σύνδεσης 5"/>
          <p:cNvCxnSpPr>
            <a:stCxn id="3" idx="2"/>
            <a:endCxn id="7" idx="0"/>
          </p:cNvCxnSpPr>
          <p:nvPr/>
        </p:nvCxnSpPr>
        <p:spPr>
          <a:xfrm flipH="1">
            <a:off x="1547664" y="2276872"/>
            <a:ext cx="3024336" cy="10081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Θέση περιεχομένου 2"/>
          <p:cNvSpPr txBox="1">
            <a:spLocks/>
          </p:cNvSpPr>
          <p:nvPr/>
        </p:nvSpPr>
        <p:spPr>
          <a:xfrm>
            <a:off x="179512" y="3284984"/>
            <a:ext cx="2736304" cy="1502345"/>
          </a:xfrm>
          <a:prstGeom prst="rect">
            <a:avLst/>
          </a:prstGeom>
          <a:ln>
            <a:solidFill>
              <a:schemeClr val="tx1"/>
            </a:solidFill>
          </a:ln>
        </p:spPr>
        <p:txBody>
          <a:bodyPr vert="horz" lIns="91440" tIns="45720" rIns="91440" bIns="45720" rtlCol="0">
            <a:normAutofit fontScale="925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Tα βρέφη μπορούν να στραφούν στο εξωτερικό περιβάλλον και να εξερευνήσουν.</a:t>
            </a:r>
          </a:p>
        </p:txBody>
      </p:sp>
      <p:cxnSp>
        <p:nvCxnSpPr>
          <p:cNvPr id="9" name="Ευθύγραμμο βέλος σύνδεσης 8"/>
          <p:cNvCxnSpPr>
            <a:stCxn id="3" idx="2"/>
            <a:endCxn id="12" idx="0"/>
          </p:cNvCxnSpPr>
          <p:nvPr/>
        </p:nvCxnSpPr>
        <p:spPr>
          <a:xfrm>
            <a:off x="4572000" y="2276872"/>
            <a:ext cx="10344" cy="10081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Θέση περιεχομένου 2"/>
          <p:cNvSpPr txBox="1">
            <a:spLocks/>
          </p:cNvSpPr>
          <p:nvPr/>
        </p:nvSpPr>
        <p:spPr>
          <a:xfrm>
            <a:off x="3214192" y="3284984"/>
            <a:ext cx="2736304" cy="2162503"/>
          </a:xfrm>
          <a:prstGeom prst="rect">
            <a:avLst/>
          </a:prstGeom>
          <a:ln>
            <a:solidFill>
              <a:schemeClr val="tx1"/>
            </a:solidFill>
          </a:ln>
        </p:spPr>
        <p:txBody>
          <a:bodyPr vert="horz" lIns="91440" tIns="45720" rIns="91440" bIns="45720" rtlCol="0">
            <a:normAutofit fontScale="92500" lnSpcReduction="2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Ο εγκέφαλός τους προσαρμόζεται αποτελεσματικότερα στη διέγερση που προκαλείται από τα ερεθίσματα του εξωτερικού κόσμου.</a:t>
            </a:r>
          </a:p>
        </p:txBody>
      </p:sp>
      <p:cxnSp>
        <p:nvCxnSpPr>
          <p:cNvPr id="14" name="Ευθύγραμμο βέλος σύνδεσης 13"/>
          <p:cNvCxnSpPr>
            <a:stCxn id="3" idx="2"/>
            <a:endCxn id="16" idx="0"/>
          </p:cNvCxnSpPr>
          <p:nvPr/>
        </p:nvCxnSpPr>
        <p:spPr>
          <a:xfrm>
            <a:off x="4572000" y="2276872"/>
            <a:ext cx="2888704" cy="10081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Θέση περιεχομένου 2"/>
          <p:cNvSpPr txBox="1">
            <a:spLocks/>
          </p:cNvSpPr>
          <p:nvPr/>
        </p:nvSpPr>
        <p:spPr>
          <a:xfrm>
            <a:off x="6092552" y="3284983"/>
            <a:ext cx="2736304" cy="1944217"/>
          </a:xfrm>
          <a:prstGeom prst="rect">
            <a:avLst/>
          </a:prstGeom>
          <a:ln>
            <a:solidFill>
              <a:schemeClr val="tx1"/>
            </a:solidFill>
          </a:ln>
        </p:spPr>
        <p:txBody>
          <a:bodyPr vert="horz" lIns="91440" tIns="45720" rIns="91440" bIns="45720" rtlCol="0">
            <a:normAutofit fontScale="925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Καθησυχάζονται ευκολότερα και βελτιώνεται η ικανότητα αυτορρύθμισής τους.</a:t>
            </a:r>
          </a:p>
        </p:txBody>
      </p:sp>
    </p:spTree>
    <p:extLst>
      <p:ext uri="{BB962C8B-B14F-4D97-AF65-F5344CB8AC3E}">
        <p14:creationId xmlns:p14="http://schemas.microsoft.com/office/powerpoint/2010/main" val="40538689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ανταπόκριση των γονέων</a:t>
            </a:r>
            <a:br>
              <a:rPr lang="el-GR" dirty="0" smtClean="0"/>
            </a:br>
            <a:r>
              <a:rPr lang="el-GR" dirty="0" smtClean="0"/>
              <a:t> στις ανάγκες του βρέφους </a:t>
            </a:r>
            <a:r>
              <a:rPr lang="el-GR" sz="3600" b="0" dirty="0" smtClean="0"/>
              <a:t>(2 από 2)</a:t>
            </a:r>
            <a:endParaRPr lang="el-GR" sz="3600" b="0" dirty="0"/>
          </a:p>
        </p:txBody>
      </p:sp>
      <p:sp>
        <p:nvSpPr>
          <p:cNvPr id="3" name="Θέση περιεχομένου 2"/>
          <p:cNvSpPr>
            <a:spLocks noGrp="1"/>
          </p:cNvSpPr>
          <p:nvPr>
            <p:ph idx="1"/>
          </p:nvPr>
        </p:nvSpPr>
        <p:spPr>
          <a:xfrm>
            <a:off x="457200" y="1340768"/>
            <a:ext cx="8229600" cy="936104"/>
          </a:xfrm>
          <a:ln>
            <a:solidFill>
              <a:srgbClr val="004A82"/>
            </a:solidFill>
          </a:ln>
        </p:spPr>
        <p:txBody>
          <a:bodyPr/>
          <a:lstStyle/>
          <a:p>
            <a:pPr marL="0" indent="0" algn="ctr">
              <a:buNone/>
            </a:pPr>
            <a:r>
              <a:rPr lang="el-GR" dirty="0"/>
              <a:t>Όταν οι γονείς δεν συντονίζονται με τις ανάγκες των βρεφών τους ή τις αγνοούν, τότε:</a:t>
            </a:r>
          </a:p>
        </p:txBody>
      </p:sp>
      <p:sp>
        <p:nvSpPr>
          <p:cNvPr id="4" name="Θέση αριθμού διαφάνειας 3"/>
          <p:cNvSpPr>
            <a:spLocks noGrp="1"/>
          </p:cNvSpPr>
          <p:nvPr>
            <p:ph type="sldNum" sz="quarter" idx="12"/>
          </p:nvPr>
        </p:nvSpPr>
        <p:spPr>
          <a:xfrm>
            <a:off x="6948264" y="6470728"/>
            <a:ext cx="2133600" cy="365125"/>
          </a:xfrm>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cxnSp>
        <p:nvCxnSpPr>
          <p:cNvPr id="6" name="Ευθύγραμμο βέλος σύνδεσης 5"/>
          <p:cNvCxnSpPr>
            <a:stCxn id="3" idx="2"/>
            <a:endCxn id="7" idx="0"/>
          </p:cNvCxnSpPr>
          <p:nvPr/>
        </p:nvCxnSpPr>
        <p:spPr>
          <a:xfrm flipH="1">
            <a:off x="1691680" y="2276872"/>
            <a:ext cx="2880320" cy="3420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Θέση περιεχομένου 2"/>
          <p:cNvSpPr txBox="1">
            <a:spLocks/>
          </p:cNvSpPr>
          <p:nvPr/>
        </p:nvSpPr>
        <p:spPr>
          <a:xfrm>
            <a:off x="323528" y="2618909"/>
            <a:ext cx="2736304" cy="1872208"/>
          </a:xfrm>
          <a:prstGeom prst="rect">
            <a:avLst/>
          </a:prstGeom>
          <a:ln>
            <a:solidFill>
              <a:schemeClr val="tx1"/>
            </a:solidFill>
          </a:ln>
        </p:spPr>
        <p:txBody>
          <a:bodyPr vert="horz" lIns="91440" tIns="45720" rIns="91440" bIns="45720" rtlCol="0">
            <a:normAutofit fontScale="92500" lnSpcReduction="2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Τα βρέφη καθηλώνονται στην προσπάθειά τους να καταφέρουν να ικανοποιήσουν τις βασικές τους ανάγκες.</a:t>
            </a:r>
          </a:p>
        </p:txBody>
      </p:sp>
      <p:cxnSp>
        <p:nvCxnSpPr>
          <p:cNvPr id="9" name="Ευθύγραμμο βέλος σύνδεσης 8"/>
          <p:cNvCxnSpPr>
            <a:stCxn id="3" idx="2"/>
            <a:endCxn id="12" idx="0"/>
          </p:cNvCxnSpPr>
          <p:nvPr/>
        </p:nvCxnSpPr>
        <p:spPr>
          <a:xfrm>
            <a:off x="4572000" y="2276872"/>
            <a:ext cx="0" cy="3420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Θέση περιεχομένου 2"/>
          <p:cNvSpPr txBox="1">
            <a:spLocks/>
          </p:cNvSpPr>
          <p:nvPr/>
        </p:nvSpPr>
        <p:spPr>
          <a:xfrm>
            <a:off x="3203848" y="2618909"/>
            <a:ext cx="2736304" cy="2162503"/>
          </a:xfrm>
          <a:prstGeom prst="rect">
            <a:avLst/>
          </a:prstGeom>
          <a:ln>
            <a:solidFill>
              <a:schemeClr val="tx1"/>
            </a:solidFill>
          </a:ln>
        </p:spPr>
        <p:txBody>
          <a:bodyPr vert="horz" lIns="91440" tIns="45720" rIns="91440" bIns="45720" rtlCol="0">
            <a:normAutofit fontScale="92500" lnSpcReduction="2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Σταματούν την εξερεύνηση και προσπαθούν να αποφύγουν τη διέγερση από τα εξωτερικά ερεθίσματα.</a:t>
            </a:r>
          </a:p>
        </p:txBody>
      </p:sp>
      <p:cxnSp>
        <p:nvCxnSpPr>
          <p:cNvPr id="14" name="Ευθύγραμμο βέλος σύνδεσης 13"/>
          <p:cNvCxnSpPr>
            <a:stCxn id="3" idx="2"/>
            <a:endCxn id="16" idx="0"/>
          </p:cNvCxnSpPr>
          <p:nvPr/>
        </p:nvCxnSpPr>
        <p:spPr>
          <a:xfrm>
            <a:off x="4572000" y="2276872"/>
            <a:ext cx="2880320" cy="3420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Θέση περιεχομένου 2"/>
          <p:cNvSpPr txBox="1">
            <a:spLocks/>
          </p:cNvSpPr>
          <p:nvPr/>
        </p:nvSpPr>
        <p:spPr>
          <a:xfrm>
            <a:off x="6084168" y="2618909"/>
            <a:ext cx="2736304" cy="2304257"/>
          </a:xfrm>
          <a:prstGeom prst="rect">
            <a:avLst/>
          </a:prstGeom>
          <a:ln>
            <a:solidFill>
              <a:schemeClr val="tx1"/>
            </a:solidFill>
          </a:ln>
        </p:spPr>
        <p:txBody>
          <a:bodyPr vert="horz" lIns="91440" tIns="45720" rIns="91440" bIns="45720" rtlCol="0">
            <a:normAutofit fontScale="92500" lnSpcReduction="2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Η δυσφορία τους εντείνεται, </a:t>
            </a:r>
            <a:r>
              <a:rPr lang="el-GR" dirty="0" err="1">
                <a:solidFill>
                  <a:prstClr val="black"/>
                </a:solidFill>
              </a:rPr>
              <a:t>παρηγορούνται</a:t>
            </a:r>
            <a:r>
              <a:rPr lang="el-GR" dirty="0">
                <a:solidFill>
                  <a:prstClr val="black"/>
                </a:solidFill>
              </a:rPr>
              <a:t> δυσκολότερα και δυσχεραίνεται η εξέλιξη της ικανότητας αυτορρύθμισης.</a:t>
            </a:r>
          </a:p>
        </p:txBody>
      </p:sp>
      <p:sp>
        <p:nvSpPr>
          <p:cNvPr id="15" name="Θέση περιεχομένου 2"/>
          <p:cNvSpPr txBox="1">
            <a:spLocks/>
          </p:cNvSpPr>
          <p:nvPr/>
        </p:nvSpPr>
        <p:spPr>
          <a:xfrm>
            <a:off x="457200" y="5059734"/>
            <a:ext cx="8229600" cy="1456989"/>
          </a:xfrm>
          <a:prstGeom prst="rect">
            <a:avLst/>
          </a:prstGeom>
          <a:ln>
            <a:solidFill>
              <a:srgbClr val="004A82"/>
            </a:solidFill>
          </a:ln>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dirty="0">
                <a:solidFill>
                  <a:prstClr val="black"/>
                </a:solidFill>
              </a:rPr>
              <a:t>Η έκθεση σε αρνητικά συναισθήματα, ανεξαρτήτως από πού προέρχονται, σχετίζεται με αυξημένη ευερεθιστότητα και αρνητική συναισθηματική διάθεση εκ μέρους του βρέφους και μειωμένη ικανότητα αυτορρύθμισης.</a:t>
            </a:r>
          </a:p>
        </p:txBody>
      </p:sp>
    </p:spTree>
    <p:extLst>
      <p:ext uri="{BB962C8B-B14F-4D97-AF65-F5344CB8AC3E}">
        <p14:creationId xmlns:p14="http://schemas.microsoft.com/office/powerpoint/2010/main" val="33600812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Παράγοντες που επηρεάζουν τη συναισθηματική ανάπτυξη</a:t>
            </a:r>
            <a:endParaRPr lang="el-GR" dirty="0"/>
          </a:p>
        </p:txBody>
      </p:sp>
      <p:sp>
        <p:nvSpPr>
          <p:cNvPr id="3" name="Θέση περιεχομένου 2"/>
          <p:cNvSpPr>
            <a:spLocks noGrp="1"/>
          </p:cNvSpPr>
          <p:nvPr>
            <p:ph idx="1"/>
          </p:nvPr>
        </p:nvSpPr>
        <p:spPr>
          <a:xfrm>
            <a:off x="457200" y="1196752"/>
            <a:ext cx="8229600" cy="4104456"/>
          </a:xfrm>
        </p:spPr>
        <p:txBody>
          <a:bodyPr/>
          <a:lstStyle/>
          <a:p>
            <a:pPr marL="457200" indent="-457200">
              <a:buFont typeface="+mj-lt"/>
              <a:buAutoNum type="arabicPeriod"/>
            </a:pPr>
            <a:r>
              <a:rPr lang="el-GR" dirty="0"/>
              <a:t>Ο τύπος του δεσμού που έχει αναπτυχθεί ανάμεσα στο παιδί και τους γονείς </a:t>
            </a:r>
            <a:r>
              <a:rPr lang="el-GR" dirty="0" smtClean="0"/>
              <a:t>του,</a:t>
            </a:r>
            <a:endParaRPr lang="el-GR" dirty="0"/>
          </a:p>
          <a:p>
            <a:pPr marL="457200" indent="-457200">
              <a:buFont typeface="+mj-lt"/>
              <a:buAutoNum type="arabicPeriod"/>
            </a:pPr>
            <a:r>
              <a:rPr lang="el-GR" dirty="0"/>
              <a:t>Οι ποιότητα των αλληλεπιδράσεων μέσα στην </a:t>
            </a:r>
            <a:r>
              <a:rPr lang="el-GR" dirty="0" smtClean="0"/>
              <a:t>οικογένεια,</a:t>
            </a:r>
            <a:endParaRPr lang="el-GR" dirty="0"/>
          </a:p>
          <a:p>
            <a:pPr marL="457200" indent="-457200">
              <a:buFont typeface="+mj-lt"/>
              <a:buAutoNum type="arabicPeriod"/>
            </a:pPr>
            <a:r>
              <a:rPr lang="el-GR" dirty="0"/>
              <a:t>Το είδος και η ποσότητα των ερεθισμάτων που παρέχει το </a:t>
            </a:r>
            <a:r>
              <a:rPr lang="el-GR" dirty="0" smtClean="0"/>
              <a:t>περιβάλλον,</a:t>
            </a:r>
            <a:endParaRPr lang="el-GR" dirty="0"/>
          </a:p>
          <a:p>
            <a:pPr marL="457200" indent="-457200">
              <a:buFont typeface="+mj-lt"/>
              <a:buAutoNum type="arabicPeriod"/>
            </a:pPr>
            <a:r>
              <a:rPr lang="el-GR" dirty="0"/>
              <a:t>Οι κοινωνικοί και πολιτισμικοί </a:t>
            </a:r>
            <a:r>
              <a:rPr lang="el-GR" dirty="0" smtClean="0"/>
              <a:t>κανόνες,</a:t>
            </a:r>
            <a:endParaRPr lang="el-GR" dirty="0"/>
          </a:p>
          <a:p>
            <a:pPr marL="457200" indent="-457200">
              <a:buFont typeface="+mj-lt"/>
              <a:buAutoNum type="arabicPeriod"/>
            </a:pPr>
            <a:r>
              <a:rPr lang="el-GR" dirty="0"/>
              <a:t>Οι ατομικές διαφορές στην ιδιοσυγκρασία των </a:t>
            </a:r>
            <a:r>
              <a:rPr lang="el-GR" dirty="0" smtClean="0"/>
              <a:t>παιδιών,</a:t>
            </a:r>
            <a:endParaRPr lang="el-GR" dirty="0"/>
          </a:p>
          <a:p>
            <a:pPr marL="457200" indent="-457200">
              <a:buFont typeface="+mj-lt"/>
              <a:buAutoNum type="arabicPeriod"/>
            </a:pPr>
            <a:r>
              <a:rPr lang="el-GR" dirty="0"/>
              <a:t>Τα θετικά ή αρνητικά γεγονότα </a:t>
            </a:r>
            <a:r>
              <a:rPr lang="el-GR" dirty="0" smtClean="0"/>
              <a:t>ζωής.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a:solidFill>
                <a:prstClr val="black"/>
              </a:solidFill>
            </a:endParaRPr>
          </a:p>
        </p:txBody>
      </p:sp>
      <p:grpSp>
        <p:nvGrpSpPr>
          <p:cNvPr id="25" name="Ομάδα 24"/>
          <p:cNvGrpSpPr/>
          <p:nvPr/>
        </p:nvGrpSpPr>
        <p:grpSpPr>
          <a:xfrm>
            <a:off x="441011" y="5157192"/>
            <a:ext cx="8478838" cy="914400"/>
            <a:chOff x="441011" y="5157192"/>
            <a:chExt cx="8478838" cy="914400"/>
          </a:xfrm>
        </p:grpSpPr>
        <p:grpSp>
          <p:nvGrpSpPr>
            <p:cNvPr id="12" name="Group 20"/>
            <p:cNvGrpSpPr>
              <a:grpSpLocks/>
            </p:cNvGrpSpPr>
            <p:nvPr/>
          </p:nvGrpSpPr>
          <p:grpSpPr bwMode="auto">
            <a:xfrm>
              <a:off x="1812611" y="5157192"/>
              <a:ext cx="7107238" cy="914400"/>
              <a:chOff x="2679696" y="3886200"/>
              <a:chExt cx="6235691" cy="914400"/>
            </a:xfrm>
          </p:grpSpPr>
          <p:sp>
            <p:nvSpPr>
              <p:cNvPr id="13" name="Freeform 10"/>
              <p:cNvSpPr>
                <a:spLocks/>
              </p:cNvSpPr>
              <p:nvPr/>
            </p:nvSpPr>
            <p:spPr bwMode="auto">
              <a:xfrm>
                <a:off x="2679696" y="3886200"/>
                <a:ext cx="1325972" cy="914400"/>
              </a:xfrm>
              <a:custGeom>
                <a:avLst/>
                <a:gdLst>
                  <a:gd name="T0" fmla="*/ 554038 w 400"/>
                  <a:gd name="T1" fmla="*/ 0 h 207"/>
                  <a:gd name="T2" fmla="*/ 301625 w 400"/>
                  <a:gd name="T3" fmla="*/ 0 h 207"/>
                  <a:gd name="T4" fmla="*/ 0 w 400"/>
                  <a:gd name="T5" fmla="*/ 0 h 207"/>
                  <a:gd name="T6" fmla="*/ 0 w 400"/>
                  <a:gd name="T7" fmla="*/ 0 h 207"/>
                  <a:gd name="T8" fmla="*/ 17463 w 400"/>
                  <a:gd name="T9" fmla="*/ 14288 h 207"/>
                  <a:gd name="T10" fmla="*/ 33338 w 400"/>
                  <a:gd name="T11" fmla="*/ 31750 h 207"/>
                  <a:gd name="T12" fmla="*/ 49213 w 400"/>
                  <a:gd name="T13" fmla="*/ 52388 h 207"/>
                  <a:gd name="T14" fmla="*/ 60325 w 400"/>
                  <a:gd name="T15" fmla="*/ 71438 h 207"/>
                  <a:gd name="T16" fmla="*/ 68263 w 400"/>
                  <a:gd name="T17" fmla="*/ 92075 h 207"/>
                  <a:gd name="T18" fmla="*/ 76200 w 400"/>
                  <a:gd name="T19" fmla="*/ 115888 h 207"/>
                  <a:gd name="T20" fmla="*/ 79375 w 400"/>
                  <a:gd name="T21" fmla="*/ 138113 h 207"/>
                  <a:gd name="T22" fmla="*/ 80963 w 400"/>
                  <a:gd name="T23" fmla="*/ 163513 h 207"/>
                  <a:gd name="T24" fmla="*/ 80963 w 400"/>
                  <a:gd name="T25" fmla="*/ 163513 h 207"/>
                  <a:gd name="T26" fmla="*/ 79375 w 400"/>
                  <a:gd name="T27" fmla="*/ 188913 h 207"/>
                  <a:gd name="T28" fmla="*/ 76200 w 400"/>
                  <a:gd name="T29" fmla="*/ 212725 h 207"/>
                  <a:gd name="T30" fmla="*/ 68263 w 400"/>
                  <a:gd name="T31" fmla="*/ 234950 h 207"/>
                  <a:gd name="T32" fmla="*/ 60325 w 400"/>
                  <a:gd name="T33" fmla="*/ 257175 h 207"/>
                  <a:gd name="T34" fmla="*/ 49213 w 400"/>
                  <a:gd name="T35" fmla="*/ 276225 h 207"/>
                  <a:gd name="T36" fmla="*/ 33338 w 400"/>
                  <a:gd name="T37" fmla="*/ 295275 h 207"/>
                  <a:gd name="T38" fmla="*/ 17463 w 400"/>
                  <a:gd name="T39" fmla="*/ 312738 h 207"/>
                  <a:gd name="T40" fmla="*/ 0 w 400"/>
                  <a:gd name="T41" fmla="*/ 328613 h 207"/>
                  <a:gd name="T42" fmla="*/ 301625 w 400"/>
                  <a:gd name="T43" fmla="*/ 328613 h 207"/>
                  <a:gd name="T44" fmla="*/ 554038 w 400"/>
                  <a:gd name="T45" fmla="*/ 328613 h 207"/>
                  <a:gd name="T46" fmla="*/ 554038 w 400"/>
                  <a:gd name="T47" fmla="*/ 328613 h 207"/>
                  <a:gd name="T48" fmla="*/ 571500 w 400"/>
                  <a:gd name="T49" fmla="*/ 312738 h 207"/>
                  <a:gd name="T50" fmla="*/ 587375 w 400"/>
                  <a:gd name="T51" fmla="*/ 295275 h 207"/>
                  <a:gd name="T52" fmla="*/ 600075 w 400"/>
                  <a:gd name="T53" fmla="*/ 276225 h 207"/>
                  <a:gd name="T54" fmla="*/ 612775 w 400"/>
                  <a:gd name="T55" fmla="*/ 257175 h 207"/>
                  <a:gd name="T56" fmla="*/ 622300 w 400"/>
                  <a:gd name="T57" fmla="*/ 234950 h 207"/>
                  <a:gd name="T58" fmla="*/ 630238 w 400"/>
                  <a:gd name="T59" fmla="*/ 212725 h 207"/>
                  <a:gd name="T60" fmla="*/ 633413 w 400"/>
                  <a:gd name="T61" fmla="*/ 188913 h 207"/>
                  <a:gd name="T62" fmla="*/ 635000 w 400"/>
                  <a:gd name="T63" fmla="*/ 163513 h 207"/>
                  <a:gd name="T64" fmla="*/ 635000 w 400"/>
                  <a:gd name="T65" fmla="*/ 163513 h 207"/>
                  <a:gd name="T66" fmla="*/ 633413 w 400"/>
                  <a:gd name="T67" fmla="*/ 138113 h 207"/>
                  <a:gd name="T68" fmla="*/ 630238 w 400"/>
                  <a:gd name="T69" fmla="*/ 115888 h 207"/>
                  <a:gd name="T70" fmla="*/ 622300 w 400"/>
                  <a:gd name="T71" fmla="*/ 92075 h 207"/>
                  <a:gd name="T72" fmla="*/ 612775 w 400"/>
                  <a:gd name="T73" fmla="*/ 71438 h 207"/>
                  <a:gd name="T74" fmla="*/ 600075 w 400"/>
                  <a:gd name="T75" fmla="*/ 52388 h 207"/>
                  <a:gd name="T76" fmla="*/ 587375 w 400"/>
                  <a:gd name="T77" fmla="*/ 31750 h 207"/>
                  <a:gd name="T78" fmla="*/ 571500 w 400"/>
                  <a:gd name="T79" fmla="*/ 14288 h 207"/>
                  <a:gd name="T80" fmla="*/ 554038 w 400"/>
                  <a:gd name="T81" fmla="*/ 0 h 207"/>
                  <a:gd name="T82" fmla="*/ 554038 w 400"/>
                  <a:gd name="T83" fmla="*/ 0 h 2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207"/>
                  <a:gd name="T128" fmla="*/ 400 w 400"/>
                  <a:gd name="T129" fmla="*/ 207 h 2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207">
                    <a:moveTo>
                      <a:pt x="349" y="0"/>
                    </a:moveTo>
                    <a:lnTo>
                      <a:pt x="190" y="0"/>
                    </a:lnTo>
                    <a:lnTo>
                      <a:pt x="0" y="0"/>
                    </a:lnTo>
                    <a:lnTo>
                      <a:pt x="11" y="9"/>
                    </a:lnTo>
                    <a:lnTo>
                      <a:pt x="21" y="20"/>
                    </a:lnTo>
                    <a:lnTo>
                      <a:pt x="31" y="33"/>
                    </a:lnTo>
                    <a:lnTo>
                      <a:pt x="38" y="45"/>
                    </a:lnTo>
                    <a:lnTo>
                      <a:pt x="43" y="58"/>
                    </a:lnTo>
                    <a:lnTo>
                      <a:pt x="48" y="73"/>
                    </a:lnTo>
                    <a:lnTo>
                      <a:pt x="50" y="87"/>
                    </a:lnTo>
                    <a:lnTo>
                      <a:pt x="51" y="103"/>
                    </a:lnTo>
                    <a:lnTo>
                      <a:pt x="50" y="119"/>
                    </a:lnTo>
                    <a:lnTo>
                      <a:pt x="48" y="134"/>
                    </a:lnTo>
                    <a:lnTo>
                      <a:pt x="43" y="148"/>
                    </a:lnTo>
                    <a:lnTo>
                      <a:pt x="38" y="162"/>
                    </a:lnTo>
                    <a:lnTo>
                      <a:pt x="31" y="174"/>
                    </a:lnTo>
                    <a:lnTo>
                      <a:pt x="21" y="186"/>
                    </a:lnTo>
                    <a:lnTo>
                      <a:pt x="11" y="197"/>
                    </a:lnTo>
                    <a:lnTo>
                      <a:pt x="0" y="207"/>
                    </a:lnTo>
                    <a:lnTo>
                      <a:pt x="190" y="207"/>
                    </a:lnTo>
                    <a:lnTo>
                      <a:pt x="349" y="207"/>
                    </a:lnTo>
                    <a:lnTo>
                      <a:pt x="360" y="197"/>
                    </a:lnTo>
                    <a:lnTo>
                      <a:pt x="370" y="186"/>
                    </a:lnTo>
                    <a:lnTo>
                      <a:pt x="378" y="174"/>
                    </a:lnTo>
                    <a:lnTo>
                      <a:pt x="386" y="162"/>
                    </a:lnTo>
                    <a:lnTo>
                      <a:pt x="392" y="148"/>
                    </a:lnTo>
                    <a:lnTo>
                      <a:pt x="397" y="134"/>
                    </a:lnTo>
                    <a:lnTo>
                      <a:pt x="399" y="119"/>
                    </a:lnTo>
                    <a:lnTo>
                      <a:pt x="400" y="103"/>
                    </a:lnTo>
                    <a:lnTo>
                      <a:pt x="399" y="87"/>
                    </a:lnTo>
                    <a:lnTo>
                      <a:pt x="397" y="73"/>
                    </a:lnTo>
                    <a:lnTo>
                      <a:pt x="392" y="58"/>
                    </a:lnTo>
                    <a:lnTo>
                      <a:pt x="386" y="45"/>
                    </a:lnTo>
                    <a:lnTo>
                      <a:pt x="378" y="33"/>
                    </a:lnTo>
                    <a:lnTo>
                      <a:pt x="370" y="20"/>
                    </a:lnTo>
                    <a:lnTo>
                      <a:pt x="360" y="9"/>
                    </a:lnTo>
                    <a:lnTo>
                      <a:pt x="349" y="0"/>
                    </a:lnTo>
                    <a:close/>
                  </a:path>
                </a:pathLst>
              </a:custGeom>
              <a:solidFill>
                <a:srgbClr val="00CC99">
                  <a:lumMod val="75000"/>
                </a:srgbClr>
              </a:solidFill>
              <a:ln w="9525">
                <a:solidFill>
                  <a:srgbClr val="000000">
                    <a:lumMod val="65000"/>
                    <a:lumOff val="35000"/>
                  </a:srgbClr>
                </a:solidFill>
                <a:round/>
                <a:headEnd/>
                <a:tailEnd/>
              </a:ln>
            </p:spPr>
            <p:txBody>
              <a:bodyPr/>
              <a:lstStyle/>
              <a:p>
                <a:pPr fontAlgn="auto">
                  <a:spcBef>
                    <a:spcPts val="0"/>
                  </a:spcBef>
                  <a:spcAft>
                    <a:spcPts val="0"/>
                  </a:spcAft>
                  <a:defRPr/>
                </a:pPr>
                <a:endParaRPr lang="en-US" sz="2400" kern="0">
                  <a:solidFill>
                    <a:prstClr val="black"/>
                  </a:solidFill>
                  <a:latin typeface="Calibri" charset="0"/>
                  <a:ea typeface="ＭＳ Ｐゴシック" charset="-128"/>
                  <a:cs typeface="ＭＳ Ｐゴシック" charset="-128"/>
                </a:endParaRPr>
              </a:p>
            </p:txBody>
          </p:sp>
          <p:sp>
            <p:nvSpPr>
              <p:cNvPr id="14" name="Freeform 11"/>
              <p:cNvSpPr>
                <a:spLocks/>
              </p:cNvSpPr>
              <p:nvPr/>
            </p:nvSpPr>
            <p:spPr bwMode="auto">
              <a:xfrm>
                <a:off x="3909563" y="3886200"/>
                <a:ext cx="1324579" cy="914400"/>
              </a:xfrm>
              <a:custGeom>
                <a:avLst/>
                <a:gdLst>
                  <a:gd name="T0" fmla="*/ 2147483647 w 400"/>
                  <a:gd name="T1" fmla="*/ 0 h 207"/>
                  <a:gd name="T2" fmla="*/ 2147483647 w 400"/>
                  <a:gd name="T3" fmla="*/ 0 h 207"/>
                  <a:gd name="T4" fmla="*/ 0 w 400"/>
                  <a:gd name="T5" fmla="*/ 0 h 207"/>
                  <a:gd name="T6" fmla="*/ 0 w 400"/>
                  <a:gd name="T7" fmla="*/ 0 h 207"/>
                  <a:gd name="T8" fmla="*/ 2147483647 w 400"/>
                  <a:gd name="T9" fmla="*/ 2147483647 h 207"/>
                  <a:gd name="T10" fmla="*/ 2147483647 w 400"/>
                  <a:gd name="T11" fmla="*/ 2147483647 h 207"/>
                  <a:gd name="T12" fmla="*/ 2147483647 w 400"/>
                  <a:gd name="T13" fmla="*/ 2147483647 h 207"/>
                  <a:gd name="T14" fmla="*/ 2147483647 w 400"/>
                  <a:gd name="T15" fmla="*/ 2147483647 h 207"/>
                  <a:gd name="T16" fmla="*/ 2147483647 w 400"/>
                  <a:gd name="T17" fmla="*/ 2147483647 h 207"/>
                  <a:gd name="T18" fmla="*/ 2147483647 w 400"/>
                  <a:gd name="T19" fmla="*/ 2147483647 h 207"/>
                  <a:gd name="T20" fmla="*/ 2147483647 w 400"/>
                  <a:gd name="T21" fmla="*/ 2147483647 h 207"/>
                  <a:gd name="T22" fmla="*/ 2147483647 w 400"/>
                  <a:gd name="T23" fmla="*/ 2147483647 h 207"/>
                  <a:gd name="T24" fmla="*/ 2147483647 w 400"/>
                  <a:gd name="T25" fmla="*/ 2147483647 h 207"/>
                  <a:gd name="T26" fmla="*/ 2147483647 w 400"/>
                  <a:gd name="T27" fmla="*/ 2147483647 h 207"/>
                  <a:gd name="T28" fmla="*/ 2147483647 w 400"/>
                  <a:gd name="T29" fmla="*/ 2147483647 h 207"/>
                  <a:gd name="T30" fmla="*/ 2147483647 w 400"/>
                  <a:gd name="T31" fmla="*/ 2147483647 h 207"/>
                  <a:gd name="T32" fmla="*/ 2147483647 w 400"/>
                  <a:gd name="T33" fmla="*/ 2147483647 h 207"/>
                  <a:gd name="T34" fmla="*/ 2147483647 w 400"/>
                  <a:gd name="T35" fmla="*/ 2147483647 h 207"/>
                  <a:gd name="T36" fmla="*/ 2147483647 w 400"/>
                  <a:gd name="T37" fmla="*/ 2147483647 h 207"/>
                  <a:gd name="T38" fmla="*/ 2147483647 w 400"/>
                  <a:gd name="T39" fmla="*/ 2147483647 h 207"/>
                  <a:gd name="T40" fmla="*/ 0 w 400"/>
                  <a:gd name="T41" fmla="*/ 2147483647 h 207"/>
                  <a:gd name="T42" fmla="*/ 2147483647 w 400"/>
                  <a:gd name="T43" fmla="*/ 2147483647 h 207"/>
                  <a:gd name="T44" fmla="*/ 2147483647 w 400"/>
                  <a:gd name="T45" fmla="*/ 2147483647 h 207"/>
                  <a:gd name="T46" fmla="*/ 2147483647 w 400"/>
                  <a:gd name="T47" fmla="*/ 2147483647 h 207"/>
                  <a:gd name="T48" fmla="*/ 2147483647 w 400"/>
                  <a:gd name="T49" fmla="*/ 2147483647 h 207"/>
                  <a:gd name="T50" fmla="*/ 2147483647 w 400"/>
                  <a:gd name="T51" fmla="*/ 2147483647 h 207"/>
                  <a:gd name="T52" fmla="*/ 2147483647 w 400"/>
                  <a:gd name="T53" fmla="*/ 2147483647 h 207"/>
                  <a:gd name="T54" fmla="*/ 2147483647 w 400"/>
                  <a:gd name="T55" fmla="*/ 2147483647 h 207"/>
                  <a:gd name="T56" fmla="*/ 2147483647 w 400"/>
                  <a:gd name="T57" fmla="*/ 2147483647 h 207"/>
                  <a:gd name="T58" fmla="*/ 2147483647 w 400"/>
                  <a:gd name="T59" fmla="*/ 2147483647 h 207"/>
                  <a:gd name="T60" fmla="*/ 2147483647 w 400"/>
                  <a:gd name="T61" fmla="*/ 2147483647 h 207"/>
                  <a:gd name="T62" fmla="*/ 2147483647 w 400"/>
                  <a:gd name="T63" fmla="*/ 2147483647 h 207"/>
                  <a:gd name="T64" fmla="*/ 2147483647 w 400"/>
                  <a:gd name="T65" fmla="*/ 2147483647 h 207"/>
                  <a:gd name="T66" fmla="*/ 2147483647 w 400"/>
                  <a:gd name="T67" fmla="*/ 2147483647 h 207"/>
                  <a:gd name="T68" fmla="*/ 2147483647 w 400"/>
                  <a:gd name="T69" fmla="*/ 2147483647 h 207"/>
                  <a:gd name="T70" fmla="*/ 2147483647 w 400"/>
                  <a:gd name="T71" fmla="*/ 2147483647 h 207"/>
                  <a:gd name="T72" fmla="*/ 2147483647 w 400"/>
                  <a:gd name="T73" fmla="*/ 2147483647 h 207"/>
                  <a:gd name="T74" fmla="*/ 2147483647 w 400"/>
                  <a:gd name="T75" fmla="*/ 2147483647 h 207"/>
                  <a:gd name="T76" fmla="*/ 2147483647 w 400"/>
                  <a:gd name="T77" fmla="*/ 2147483647 h 207"/>
                  <a:gd name="T78" fmla="*/ 2147483647 w 400"/>
                  <a:gd name="T79" fmla="*/ 2147483647 h 207"/>
                  <a:gd name="T80" fmla="*/ 2147483647 w 400"/>
                  <a:gd name="T81" fmla="*/ 0 h 207"/>
                  <a:gd name="T82" fmla="*/ 2147483647 w 400"/>
                  <a:gd name="T83" fmla="*/ 0 h 2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207"/>
                  <a:gd name="T128" fmla="*/ 400 w 400"/>
                  <a:gd name="T129" fmla="*/ 207 h 2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207">
                    <a:moveTo>
                      <a:pt x="349" y="0"/>
                    </a:moveTo>
                    <a:lnTo>
                      <a:pt x="190" y="0"/>
                    </a:lnTo>
                    <a:lnTo>
                      <a:pt x="0" y="0"/>
                    </a:lnTo>
                    <a:lnTo>
                      <a:pt x="11" y="9"/>
                    </a:lnTo>
                    <a:lnTo>
                      <a:pt x="21" y="20"/>
                    </a:lnTo>
                    <a:lnTo>
                      <a:pt x="29" y="33"/>
                    </a:lnTo>
                    <a:lnTo>
                      <a:pt x="37" y="45"/>
                    </a:lnTo>
                    <a:lnTo>
                      <a:pt x="43" y="58"/>
                    </a:lnTo>
                    <a:lnTo>
                      <a:pt x="48" y="73"/>
                    </a:lnTo>
                    <a:lnTo>
                      <a:pt x="50" y="87"/>
                    </a:lnTo>
                    <a:lnTo>
                      <a:pt x="51" y="103"/>
                    </a:lnTo>
                    <a:lnTo>
                      <a:pt x="50" y="119"/>
                    </a:lnTo>
                    <a:lnTo>
                      <a:pt x="48" y="134"/>
                    </a:lnTo>
                    <a:lnTo>
                      <a:pt x="43" y="148"/>
                    </a:lnTo>
                    <a:lnTo>
                      <a:pt x="37" y="162"/>
                    </a:lnTo>
                    <a:lnTo>
                      <a:pt x="29" y="174"/>
                    </a:lnTo>
                    <a:lnTo>
                      <a:pt x="21" y="186"/>
                    </a:lnTo>
                    <a:lnTo>
                      <a:pt x="11" y="197"/>
                    </a:lnTo>
                    <a:lnTo>
                      <a:pt x="0" y="207"/>
                    </a:lnTo>
                    <a:lnTo>
                      <a:pt x="190" y="207"/>
                    </a:lnTo>
                    <a:lnTo>
                      <a:pt x="349" y="207"/>
                    </a:lnTo>
                    <a:lnTo>
                      <a:pt x="360" y="197"/>
                    </a:lnTo>
                    <a:lnTo>
                      <a:pt x="369" y="186"/>
                    </a:lnTo>
                    <a:lnTo>
                      <a:pt x="378" y="174"/>
                    </a:lnTo>
                    <a:lnTo>
                      <a:pt x="385" y="162"/>
                    </a:lnTo>
                    <a:lnTo>
                      <a:pt x="391" y="148"/>
                    </a:lnTo>
                    <a:lnTo>
                      <a:pt x="396" y="134"/>
                    </a:lnTo>
                    <a:lnTo>
                      <a:pt x="399" y="119"/>
                    </a:lnTo>
                    <a:lnTo>
                      <a:pt x="400" y="103"/>
                    </a:lnTo>
                    <a:lnTo>
                      <a:pt x="399" y="87"/>
                    </a:lnTo>
                    <a:lnTo>
                      <a:pt x="396" y="73"/>
                    </a:lnTo>
                    <a:lnTo>
                      <a:pt x="391" y="58"/>
                    </a:lnTo>
                    <a:lnTo>
                      <a:pt x="385" y="45"/>
                    </a:lnTo>
                    <a:lnTo>
                      <a:pt x="378" y="33"/>
                    </a:lnTo>
                    <a:lnTo>
                      <a:pt x="369" y="20"/>
                    </a:lnTo>
                    <a:lnTo>
                      <a:pt x="360" y="9"/>
                    </a:lnTo>
                    <a:lnTo>
                      <a:pt x="349" y="0"/>
                    </a:lnTo>
                    <a:close/>
                  </a:path>
                </a:pathLst>
              </a:custGeom>
              <a:solidFill>
                <a:srgbClr val="00CC99">
                  <a:lumMod val="60000"/>
                  <a:lumOff val="40000"/>
                </a:srgbClr>
              </a:solidFill>
              <a:ln w="9525">
                <a:solidFill>
                  <a:srgbClr val="808B78"/>
                </a:solidFill>
                <a:round/>
                <a:headEnd/>
                <a:tailEnd/>
              </a:ln>
            </p:spPr>
            <p:txBody>
              <a:bodyPr/>
              <a:lstStyle/>
              <a:p>
                <a:pPr fontAlgn="auto">
                  <a:spcBef>
                    <a:spcPts val="0"/>
                  </a:spcBef>
                  <a:spcAft>
                    <a:spcPts val="0"/>
                  </a:spcAft>
                  <a:defRPr/>
                </a:pPr>
                <a:endParaRPr lang="el-GR" sz="2400" kern="0">
                  <a:solidFill>
                    <a:srgbClr val="000000"/>
                  </a:solidFill>
                  <a:latin typeface="Times New Roman" panose="02020603050405020304" pitchFamily="18" charset="0"/>
                  <a:cs typeface="Arial" panose="020B0604020202020204" pitchFamily="34" charset="0"/>
                </a:endParaRPr>
              </a:p>
            </p:txBody>
          </p:sp>
          <p:sp>
            <p:nvSpPr>
              <p:cNvPr id="15" name="Freeform 12"/>
              <p:cNvSpPr>
                <a:spLocks/>
              </p:cNvSpPr>
              <p:nvPr/>
            </p:nvSpPr>
            <p:spPr bwMode="auto">
              <a:xfrm>
                <a:off x="5138038" y="3886200"/>
                <a:ext cx="1319008" cy="914400"/>
              </a:xfrm>
              <a:custGeom>
                <a:avLst/>
                <a:gdLst>
                  <a:gd name="T0" fmla="*/ 2147483647 w 398"/>
                  <a:gd name="T1" fmla="*/ 0 h 207"/>
                  <a:gd name="T2" fmla="*/ 2147483647 w 398"/>
                  <a:gd name="T3" fmla="*/ 0 h 207"/>
                  <a:gd name="T4" fmla="*/ 0 w 398"/>
                  <a:gd name="T5" fmla="*/ 0 h 207"/>
                  <a:gd name="T6" fmla="*/ 0 w 398"/>
                  <a:gd name="T7" fmla="*/ 0 h 207"/>
                  <a:gd name="T8" fmla="*/ 2147483647 w 398"/>
                  <a:gd name="T9" fmla="*/ 2147483647 h 207"/>
                  <a:gd name="T10" fmla="*/ 2147483647 w 398"/>
                  <a:gd name="T11" fmla="*/ 2147483647 h 207"/>
                  <a:gd name="T12" fmla="*/ 2147483647 w 398"/>
                  <a:gd name="T13" fmla="*/ 2147483647 h 207"/>
                  <a:gd name="T14" fmla="*/ 2147483647 w 398"/>
                  <a:gd name="T15" fmla="*/ 2147483647 h 207"/>
                  <a:gd name="T16" fmla="*/ 2147483647 w 398"/>
                  <a:gd name="T17" fmla="*/ 2147483647 h 207"/>
                  <a:gd name="T18" fmla="*/ 2147483647 w 398"/>
                  <a:gd name="T19" fmla="*/ 2147483647 h 207"/>
                  <a:gd name="T20" fmla="*/ 2147483647 w 398"/>
                  <a:gd name="T21" fmla="*/ 2147483647 h 207"/>
                  <a:gd name="T22" fmla="*/ 2147483647 w 398"/>
                  <a:gd name="T23" fmla="*/ 2147483647 h 207"/>
                  <a:gd name="T24" fmla="*/ 2147483647 w 398"/>
                  <a:gd name="T25" fmla="*/ 2147483647 h 207"/>
                  <a:gd name="T26" fmla="*/ 2147483647 w 398"/>
                  <a:gd name="T27" fmla="*/ 2147483647 h 207"/>
                  <a:gd name="T28" fmla="*/ 2147483647 w 398"/>
                  <a:gd name="T29" fmla="*/ 2147483647 h 207"/>
                  <a:gd name="T30" fmla="*/ 2147483647 w 398"/>
                  <a:gd name="T31" fmla="*/ 2147483647 h 207"/>
                  <a:gd name="T32" fmla="*/ 2147483647 w 398"/>
                  <a:gd name="T33" fmla="*/ 2147483647 h 207"/>
                  <a:gd name="T34" fmla="*/ 2147483647 w 398"/>
                  <a:gd name="T35" fmla="*/ 2147483647 h 207"/>
                  <a:gd name="T36" fmla="*/ 2147483647 w 398"/>
                  <a:gd name="T37" fmla="*/ 2147483647 h 207"/>
                  <a:gd name="T38" fmla="*/ 2147483647 w 398"/>
                  <a:gd name="T39" fmla="*/ 2147483647 h 207"/>
                  <a:gd name="T40" fmla="*/ 0 w 398"/>
                  <a:gd name="T41" fmla="*/ 2147483647 h 207"/>
                  <a:gd name="T42" fmla="*/ 2147483647 w 398"/>
                  <a:gd name="T43" fmla="*/ 2147483647 h 207"/>
                  <a:gd name="T44" fmla="*/ 2147483647 w 398"/>
                  <a:gd name="T45" fmla="*/ 2147483647 h 207"/>
                  <a:gd name="T46" fmla="*/ 2147483647 w 398"/>
                  <a:gd name="T47" fmla="*/ 2147483647 h 207"/>
                  <a:gd name="T48" fmla="*/ 2147483647 w 398"/>
                  <a:gd name="T49" fmla="*/ 2147483647 h 207"/>
                  <a:gd name="T50" fmla="*/ 2147483647 w 398"/>
                  <a:gd name="T51" fmla="*/ 2147483647 h 207"/>
                  <a:gd name="T52" fmla="*/ 2147483647 w 398"/>
                  <a:gd name="T53" fmla="*/ 2147483647 h 207"/>
                  <a:gd name="T54" fmla="*/ 2147483647 w 398"/>
                  <a:gd name="T55" fmla="*/ 2147483647 h 207"/>
                  <a:gd name="T56" fmla="*/ 2147483647 w 398"/>
                  <a:gd name="T57" fmla="*/ 2147483647 h 207"/>
                  <a:gd name="T58" fmla="*/ 2147483647 w 398"/>
                  <a:gd name="T59" fmla="*/ 2147483647 h 207"/>
                  <a:gd name="T60" fmla="*/ 2147483647 w 398"/>
                  <a:gd name="T61" fmla="*/ 2147483647 h 207"/>
                  <a:gd name="T62" fmla="*/ 2147483647 w 398"/>
                  <a:gd name="T63" fmla="*/ 2147483647 h 207"/>
                  <a:gd name="T64" fmla="*/ 2147483647 w 398"/>
                  <a:gd name="T65" fmla="*/ 2147483647 h 207"/>
                  <a:gd name="T66" fmla="*/ 2147483647 w 398"/>
                  <a:gd name="T67" fmla="*/ 2147483647 h 207"/>
                  <a:gd name="T68" fmla="*/ 2147483647 w 398"/>
                  <a:gd name="T69" fmla="*/ 2147483647 h 207"/>
                  <a:gd name="T70" fmla="*/ 2147483647 w 398"/>
                  <a:gd name="T71" fmla="*/ 2147483647 h 207"/>
                  <a:gd name="T72" fmla="*/ 2147483647 w 398"/>
                  <a:gd name="T73" fmla="*/ 2147483647 h 207"/>
                  <a:gd name="T74" fmla="*/ 2147483647 w 398"/>
                  <a:gd name="T75" fmla="*/ 2147483647 h 207"/>
                  <a:gd name="T76" fmla="*/ 2147483647 w 398"/>
                  <a:gd name="T77" fmla="*/ 2147483647 h 207"/>
                  <a:gd name="T78" fmla="*/ 2147483647 w 398"/>
                  <a:gd name="T79" fmla="*/ 2147483647 h 207"/>
                  <a:gd name="T80" fmla="*/ 2147483647 w 398"/>
                  <a:gd name="T81" fmla="*/ 0 h 207"/>
                  <a:gd name="T82" fmla="*/ 2147483647 w 398"/>
                  <a:gd name="T83" fmla="*/ 0 h 2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98"/>
                  <a:gd name="T127" fmla="*/ 0 h 207"/>
                  <a:gd name="T128" fmla="*/ 398 w 398"/>
                  <a:gd name="T129" fmla="*/ 207 h 2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98" h="207">
                    <a:moveTo>
                      <a:pt x="348" y="0"/>
                    </a:moveTo>
                    <a:lnTo>
                      <a:pt x="189" y="0"/>
                    </a:lnTo>
                    <a:lnTo>
                      <a:pt x="0" y="0"/>
                    </a:lnTo>
                    <a:lnTo>
                      <a:pt x="11" y="9"/>
                    </a:lnTo>
                    <a:lnTo>
                      <a:pt x="20" y="20"/>
                    </a:lnTo>
                    <a:lnTo>
                      <a:pt x="29" y="33"/>
                    </a:lnTo>
                    <a:lnTo>
                      <a:pt x="36" y="45"/>
                    </a:lnTo>
                    <a:lnTo>
                      <a:pt x="42" y="58"/>
                    </a:lnTo>
                    <a:lnTo>
                      <a:pt x="47" y="73"/>
                    </a:lnTo>
                    <a:lnTo>
                      <a:pt x="50" y="87"/>
                    </a:lnTo>
                    <a:lnTo>
                      <a:pt x="51" y="103"/>
                    </a:lnTo>
                    <a:lnTo>
                      <a:pt x="50" y="119"/>
                    </a:lnTo>
                    <a:lnTo>
                      <a:pt x="47" y="134"/>
                    </a:lnTo>
                    <a:lnTo>
                      <a:pt x="42" y="148"/>
                    </a:lnTo>
                    <a:lnTo>
                      <a:pt x="36" y="162"/>
                    </a:lnTo>
                    <a:lnTo>
                      <a:pt x="29" y="174"/>
                    </a:lnTo>
                    <a:lnTo>
                      <a:pt x="20" y="186"/>
                    </a:lnTo>
                    <a:lnTo>
                      <a:pt x="11" y="197"/>
                    </a:lnTo>
                    <a:lnTo>
                      <a:pt x="0" y="207"/>
                    </a:lnTo>
                    <a:lnTo>
                      <a:pt x="189" y="207"/>
                    </a:lnTo>
                    <a:lnTo>
                      <a:pt x="348" y="207"/>
                    </a:lnTo>
                    <a:lnTo>
                      <a:pt x="359" y="197"/>
                    </a:lnTo>
                    <a:lnTo>
                      <a:pt x="369" y="186"/>
                    </a:lnTo>
                    <a:lnTo>
                      <a:pt x="378" y="174"/>
                    </a:lnTo>
                    <a:lnTo>
                      <a:pt x="385" y="162"/>
                    </a:lnTo>
                    <a:lnTo>
                      <a:pt x="391" y="148"/>
                    </a:lnTo>
                    <a:lnTo>
                      <a:pt x="395" y="134"/>
                    </a:lnTo>
                    <a:lnTo>
                      <a:pt x="398" y="119"/>
                    </a:lnTo>
                    <a:lnTo>
                      <a:pt x="398" y="103"/>
                    </a:lnTo>
                    <a:lnTo>
                      <a:pt x="398" y="87"/>
                    </a:lnTo>
                    <a:lnTo>
                      <a:pt x="395" y="73"/>
                    </a:lnTo>
                    <a:lnTo>
                      <a:pt x="391" y="58"/>
                    </a:lnTo>
                    <a:lnTo>
                      <a:pt x="385" y="45"/>
                    </a:lnTo>
                    <a:lnTo>
                      <a:pt x="378" y="33"/>
                    </a:lnTo>
                    <a:lnTo>
                      <a:pt x="369" y="20"/>
                    </a:lnTo>
                    <a:lnTo>
                      <a:pt x="359" y="9"/>
                    </a:lnTo>
                    <a:lnTo>
                      <a:pt x="348" y="0"/>
                    </a:lnTo>
                    <a:close/>
                  </a:path>
                </a:pathLst>
              </a:custGeom>
              <a:solidFill>
                <a:srgbClr val="808080">
                  <a:lumMod val="60000"/>
                  <a:lumOff val="40000"/>
                </a:srgbClr>
              </a:solidFill>
              <a:ln w="9525">
                <a:solidFill>
                  <a:srgbClr val="6B8B4B"/>
                </a:solidFill>
                <a:round/>
                <a:headEnd/>
                <a:tailEnd/>
              </a:ln>
            </p:spPr>
            <p:txBody>
              <a:bodyPr/>
              <a:lstStyle/>
              <a:p>
                <a:pPr fontAlgn="auto">
                  <a:spcBef>
                    <a:spcPts val="0"/>
                  </a:spcBef>
                  <a:spcAft>
                    <a:spcPts val="0"/>
                  </a:spcAft>
                  <a:defRPr/>
                </a:pPr>
                <a:endParaRPr lang="el-GR" sz="2400" kern="0">
                  <a:solidFill>
                    <a:srgbClr val="000000"/>
                  </a:solidFill>
                  <a:latin typeface="Times New Roman" panose="02020603050405020304" pitchFamily="18" charset="0"/>
                  <a:cs typeface="Arial" panose="020B0604020202020204" pitchFamily="34" charset="0"/>
                </a:endParaRPr>
              </a:p>
            </p:txBody>
          </p:sp>
          <p:sp>
            <p:nvSpPr>
              <p:cNvPr id="16" name="Freeform 13"/>
              <p:cNvSpPr>
                <a:spLocks/>
              </p:cNvSpPr>
              <p:nvPr/>
            </p:nvSpPr>
            <p:spPr bwMode="auto">
              <a:xfrm>
                <a:off x="6363726" y="3886200"/>
                <a:ext cx="1323187" cy="914400"/>
              </a:xfrm>
              <a:custGeom>
                <a:avLst/>
                <a:gdLst>
                  <a:gd name="T0" fmla="*/ 2147483647 w 399"/>
                  <a:gd name="T1" fmla="*/ 0 h 207"/>
                  <a:gd name="T2" fmla="*/ 2147483647 w 399"/>
                  <a:gd name="T3" fmla="*/ 0 h 207"/>
                  <a:gd name="T4" fmla="*/ 0 w 399"/>
                  <a:gd name="T5" fmla="*/ 0 h 207"/>
                  <a:gd name="T6" fmla="*/ 0 w 399"/>
                  <a:gd name="T7" fmla="*/ 0 h 207"/>
                  <a:gd name="T8" fmla="*/ 2147483647 w 399"/>
                  <a:gd name="T9" fmla="*/ 2147483647 h 207"/>
                  <a:gd name="T10" fmla="*/ 2147483647 w 399"/>
                  <a:gd name="T11" fmla="*/ 2147483647 h 207"/>
                  <a:gd name="T12" fmla="*/ 2147483647 w 399"/>
                  <a:gd name="T13" fmla="*/ 2147483647 h 207"/>
                  <a:gd name="T14" fmla="*/ 2147483647 w 399"/>
                  <a:gd name="T15" fmla="*/ 2147483647 h 207"/>
                  <a:gd name="T16" fmla="*/ 2147483647 w 399"/>
                  <a:gd name="T17" fmla="*/ 2147483647 h 207"/>
                  <a:gd name="T18" fmla="*/ 2147483647 w 399"/>
                  <a:gd name="T19" fmla="*/ 2147483647 h 207"/>
                  <a:gd name="T20" fmla="*/ 2147483647 w 399"/>
                  <a:gd name="T21" fmla="*/ 2147483647 h 207"/>
                  <a:gd name="T22" fmla="*/ 2147483647 w 399"/>
                  <a:gd name="T23" fmla="*/ 2147483647 h 207"/>
                  <a:gd name="T24" fmla="*/ 2147483647 w 399"/>
                  <a:gd name="T25" fmla="*/ 2147483647 h 207"/>
                  <a:gd name="T26" fmla="*/ 2147483647 w 399"/>
                  <a:gd name="T27" fmla="*/ 2147483647 h 207"/>
                  <a:gd name="T28" fmla="*/ 2147483647 w 399"/>
                  <a:gd name="T29" fmla="*/ 2147483647 h 207"/>
                  <a:gd name="T30" fmla="*/ 2147483647 w 399"/>
                  <a:gd name="T31" fmla="*/ 2147483647 h 207"/>
                  <a:gd name="T32" fmla="*/ 2147483647 w 399"/>
                  <a:gd name="T33" fmla="*/ 2147483647 h 207"/>
                  <a:gd name="T34" fmla="*/ 2147483647 w 399"/>
                  <a:gd name="T35" fmla="*/ 2147483647 h 207"/>
                  <a:gd name="T36" fmla="*/ 2147483647 w 399"/>
                  <a:gd name="T37" fmla="*/ 2147483647 h 207"/>
                  <a:gd name="T38" fmla="*/ 2147483647 w 399"/>
                  <a:gd name="T39" fmla="*/ 2147483647 h 207"/>
                  <a:gd name="T40" fmla="*/ 0 w 399"/>
                  <a:gd name="T41" fmla="*/ 2147483647 h 207"/>
                  <a:gd name="T42" fmla="*/ 2147483647 w 399"/>
                  <a:gd name="T43" fmla="*/ 2147483647 h 207"/>
                  <a:gd name="T44" fmla="*/ 2147483647 w 399"/>
                  <a:gd name="T45" fmla="*/ 2147483647 h 207"/>
                  <a:gd name="T46" fmla="*/ 2147483647 w 399"/>
                  <a:gd name="T47" fmla="*/ 2147483647 h 207"/>
                  <a:gd name="T48" fmla="*/ 2147483647 w 399"/>
                  <a:gd name="T49" fmla="*/ 2147483647 h 207"/>
                  <a:gd name="T50" fmla="*/ 2147483647 w 399"/>
                  <a:gd name="T51" fmla="*/ 2147483647 h 207"/>
                  <a:gd name="T52" fmla="*/ 2147483647 w 399"/>
                  <a:gd name="T53" fmla="*/ 2147483647 h 207"/>
                  <a:gd name="T54" fmla="*/ 2147483647 w 399"/>
                  <a:gd name="T55" fmla="*/ 2147483647 h 207"/>
                  <a:gd name="T56" fmla="*/ 2147483647 w 399"/>
                  <a:gd name="T57" fmla="*/ 2147483647 h 207"/>
                  <a:gd name="T58" fmla="*/ 2147483647 w 399"/>
                  <a:gd name="T59" fmla="*/ 2147483647 h 207"/>
                  <a:gd name="T60" fmla="*/ 2147483647 w 399"/>
                  <a:gd name="T61" fmla="*/ 2147483647 h 207"/>
                  <a:gd name="T62" fmla="*/ 2147483647 w 399"/>
                  <a:gd name="T63" fmla="*/ 2147483647 h 207"/>
                  <a:gd name="T64" fmla="*/ 2147483647 w 399"/>
                  <a:gd name="T65" fmla="*/ 2147483647 h 207"/>
                  <a:gd name="T66" fmla="*/ 2147483647 w 399"/>
                  <a:gd name="T67" fmla="*/ 2147483647 h 207"/>
                  <a:gd name="T68" fmla="*/ 2147483647 w 399"/>
                  <a:gd name="T69" fmla="*/ 2147483647 h 207"/>
                  <a:gd name="T70" fmla="*/ 2147483647 w 399"/>
                  <a:gd name="T71" fmla="*/ 2147483647 h 207"/>
                  <a:gd name="T72" fmla="*/ 2147483647 w 399"/>
                  <a:gd name="T73" fmla="*/ 2147483647 h 207"/>
                  <a:gd name="T74" fmla="*/ 2147483647 w 399"/>
                  <a:gd name="T75" fmla="*/ 2147483647 h 207"/>
                  <a:gd name="T76" fmla="*/ 2147483647 w 399"/>
                  <a:gd name="T77" fmla="*/ 2147483647 h 207"/>
                  <a:gd name="T78" fmla="*/ 2147483647 w 399"/>
                  <a:gd name="T79" fmla="*/ 2147483647 h 207"/>
                  <a:gd name="T80" fmla="*/ 2147483647 w 399"/>
                  <a:gd name="T81" fmla="*/ 0 h 207"/>
                  <a:gd name="T82" fmla="*/ 2147483647 w 399"/>
                  <a:gd name="T83" fmla="*/ 0 h 2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99"/>
                  <a:gd name="T127" fmla="*/ 0 h 207"/>
                  <a:gd name="T128" fmla="*/ 399 w 399"/>
                  <a:gd name="T129" fmla="*/ 207 h 2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99" h="207">
                    <a:moveTo>
                      <a:pt x="349" y="0"/>
                    </a:moveTo>
                    <a:lnTo>
                      <a:pt x="189" y="0"/>
                    </a:lnTo>
                    <a:lnTo>
                      <a:pt x="0" y="0"/>
                    </a:lnTo>
                    <a:lnTo>
                      <a:pt x="11" y="9"/>
                    </a:lnTo>
                    <a:lnTo>
                      <a:pt x="21" y="20"/>
                    </a:lnTo>
                    <a:lnTo>
                      <a:pt x="30" y="33"/>
                    </a:lnTo>
                    <a:lnTo>
                      <a:pt x="37" y="45"/>
                    </a:lnTo>
                    <a:lnTo>
                      <a:pt x="43" y="58"/>
                    </a:lnTo>
                    <a:lnTo>
                      <a:pt x="47" y="73"/>
                    </a:lnTo>
                    <a:lnTo>
                      <a:pt x="50" y="87"/>
                    </a:lnTo>
                    <a:lnTo>
                      <a:pt x="50" y="103"/>
                    </a:lnTo>
                    <a:lnTo>
                      <a:pt x="50" y="119"/>
                    </a:lnTo>
                    <a:lnTo>
                      <a:pt x="47" y="134"/>
                    </a:lnTo>
                    <a:lnTo>
                      <a:pt x="43" y="148"/>
                    </a:lnTo>
                    <a:lnTo>
                      <a:pt x="37" y="162"/>
                    </a:lnTo>
                    <a:lnTo>
                      <a:pt x="30" y="174"/>
                    </a:lnTo>
                    <a:lnTo>
                      <a:pt x="21" y="186"/>
                    </a:lnTo>
                    <a:lnTo>
                      <a:pt x="11" y="197"/>
                    </a:lnTo>
                    <a:lnTo>
                      <a:pt x="0" y="207"/>
                    </a:lnTo>
                    <a:lnTo>
                      <a:pt x="189" y="207"/>
                    </a:lnTo>
                    <a:lnTo>
                      <a:pt x="349" y="207"/>
                    </a:lnTo>
                    <a:lnTo>
                      <a:pt x="360" y="197"/>
                    </a:lnTo>
                    <a:lnTo>
                      <a:pt x="370" y="186"/>
                    </a:lnTo>
                    <a:lnTo>
                      <a:pt x="378" y="174"/>
                    </a:lnTo>
                    <a:lnTo>
                      <a:pt x="386" y="162"/>
                    </a:lnTo>
                    <a:lnTo>
                      <a:pt x="392" y="148"/>
                    </a:lnTo>
                    <a:lnTo>
                      <a:pt x="395" y="134"/>
                    </a:lnTo>
                    <a:lnTo>
                      <a:pt x="398" y="119"/>
                    </a:lnTo>
                    <a:lnTo>
                      <a:pt x="399" y="103"/>
                    </a:lnTo>
                    <a:lnTo>
                      <a:pt x="398" y="87"/>
                    </a:lnTo>
                    <a:lnTo>
                      <a:pt x="395" y="73"/>
                    </a:lnTo>
                    <a:lnTo>
                      <a:pt x="392" y="58"/>
                    </a:lnTo>
                    <a:lnTo>
                      <a:pt x="386" y="45"/>
                    </a:lnTo>
                    <a:lnTo>
                      <a:pt x="378" y="33"/>
                    </a:lnTo>
                    <a:lnTo>
                      <a:pt x="370" y="20"/>
                    </a:lnTo>
                    <a:lnTo>
                      <a:pt x="360" y="9"/>
                    </a:lnTo>
                    <a:lnTo>
                      <a:pt x="349" y="0"/>
                    </a:lnTo>
                    <a:close/>
                  </a:path>
                </a:pathLst>
              </a:custGeom>
              <a:solidFill>
                <a:srgbClr val="3333CC">
                  <a:lumMod val="75000"/>
                  <a:lumOff val="25000"/>
                </a:srgbClr>
              </a:solidFill>
              <a:ln w="9525">
                <a:solidFill>
                  <a:srgbClr val="5F8B25"/>
                </a:solidFill>
                <a:round/>
                <a:headEnd/>
                <a:tailEnd/>
              </a:ln>
            </p:spPr>
            <p:txBody>
              <a:bodyPr/>
              <a:lstStyle/>
              <a:p>
                <a:pPr fontAlgn="auto">
                  <a:spcBef>
                    <a:spcPts val="0"/>
                  </a:spcBef>
                  <a:spcAft>
                    <a:spcPts val="0"/>
                  </a:spcAft>
                  <a:defRPr/>
                </a:pPr>
                <a:endParaRPr lang="el-GR" sz="2400" kern="0">
                  <a:solidFill>
                    <a:srgbClr val="000000"/>
                  </a:solidFill>
                  <a:latin typeface="Times New Roman" panose="02020603050405020304" pitchFamily="18" charset="0"/>
                  <a:cs typeface="Arial" panose="020B0604020202020204" pitchFamily="34" charset="0"/>
                </a:endParaRPr>
              </a:p>
            </p:txBody>
          </p:sp>
          <p:sp>
            <p:nvSpPr>
              <p:cNvPr id="17" name="Freeform 14"/>
              <p:cNvSpPr>
                <a:spLocks/>
              </p:cNvSpPr>
              <p:nvPr/>
            </p:nvSpPr>
            <p:spPr bwMode="auto">
              <a:xfrm>
                <a:off x="7590807" y="3886200"/>
                <a:ext cx="1324580" cy="914400"/>
              </a:xfrm>
              <a:custGeom>
                <a:avLst/>
                <a:gdLst>
                  <a:gd name="T0" fmla="*/ 2147483647 w 400"/>
                  <a:gd name="T1" fmla="*/ 0 h 207"/>
                  <a:gd name="T2" fmla="*/ 2147483647 w 400"/>
                  <a:gd name="T3" fmla="*/ 0 h 207"/>
                  <a:gd name="T4" fmla="*/ 0 w 400"/>
                  <a:gd name="T5" fmla="*/ 0 h 207"/>
                  <a:gd name="T6" fmla="*/ 0 w 400"/>
                  <a:gd name="T7" fmla="*/ 0 h 207"/>
                  <a:gd name="T8" fmla="*/ 2147483647 w 400"/>
                  <a:gd name="T9" fmla="*/ 2147483647 h 207"/>
                  <a:gd name="T10" fmla="*/ 2147483647 w 400"/>
                  <a:gd name="T11" fmla="*/ 2147483647 h 207"/>
                  <a:gd name="T12" fmla="*/ 2147483647 w 400"/>
                  <a:gd name="T13" fmla="*/ 2147483647 h 207"/>
                  <a:gd name="T14" fmla="*/ 2147483647 w 400"/>
                  <a:gd name="T15" fmla="*/ 2147483647 h 207"/>
                  <a:gd name="T16" fmla="*/ 2147483647 w 400"/>
                  <a:gd name="T17" fmla="*/ 2147483647 h 207"/>
                  <a:gd name="T18" fmla="*/ 2147483647 w 400"/>
                  <a:gd name="T19" fmla="*/ 2147483647 h 207"/>
                  <a:gd name="T20" fmla="*/ 2147483647 w 400"/>
                  <a:gd name="T21" fmla="*/ 2147483647 h 207"/>
                  <a:gd name="T22" fmla="*/ 2147483647 w 400"/>
                  <a:gd name="T23" fmla="*/ 2147483647 h 207"/>
                  <a:gd name="T24" fmla="*/ 2147483647 w 400"/>
                  <a:gd name="T25" fmla="*/ 2147483647 h 207"/>
                  <a:gd name="T26" fmla="*/ 2147483647 w 400"/>
                  <a:gd name="T27" fmla="*/ 2147483647 h 207"/>
                  <a:gd name="T28" fmla="*/ 2147483647 w 400"/>
                  <a:gd name="T29" fmla="*/ 2147483647 h 207"/>
                  <a:gd name="T30" fmla="*/ 2147483647 w 400"/>
                  <a:gd name="T31" fmla="*/ 2147483647 h 207"/>
                  <a:gd name="T32" fmla="*/ 2147483647 w 400"/>
                  <a:gd name="T33" fmla="*/ 2147483647 h 207"/>
                  <a:gd name="T34" fmla="*/ 2147483647 w 400"/>
                  <a:gd name="T35" fmla="*/ 2147483647 h 207"/>
                  <a:gd name="T36" fmla="*/ 2147483647 w 400"/>
                  <a:gd name="T37" fmla="*/ 2147483647 h 207"/>
                  <a:gd name="T38" fmla="*/ 2147483647 w 400"/>
                  <a:gd name="T39" fmla="*/ 2147483647 h 207"/>
                  <a:gd name="T40" fmla="*/ 0 w 400"/>
                  <a:gd name="T41" fmla="*/ 2147483647 h 207"/>
                  <a:gd name="T42" fmla="*/ 2147483647 w 400"/>
                  <a:gd name="T43" fmla="*/ 2147483647 h 207"/>
                  <a:gd name="T44" fmla="*/ 2147483647 w 400"/>
                  <a:gd name="T45" fmla="*/ 2147483647 h 207"/>
                  <a:gd name="T46" fmla="*/ 2147483647 w 400"/>
                  <a:gd name="T47" fmla="*/ 2147483647 h 207"/>
                  <a:gd name="T48" fmla="*/ 2147483647 w 400"/>
                  <a:gd name="T49" fmla="*/ 2147483647 h 207"/>
                  <a:gd name="T50" fmla="*/ 2147483647 w 400"/>
                  <a:gd name="T51" fmla="*/ 2147483647 h 207"/>
                  <a:gd name="T52" fmla="*/ 2147483647 w 400"/>
                  <a:gd name="T53" fmla="*/ 2147483647 h 207"/>
                  <a:gd name="T54" fmla="*/ 2147483647 w 400"/>
                  <a:gd name="T55" fmla="*/ 2147483647 h 207"/>
                  <a:gd name="T56" fmla="*/ 2147483647 w 400"/>
                  <a:gd name="T57" fmla="*/ 2147483647 h 207"/>
                  <a:gd name="T58" fmla="*/ 2147483647 w 400"/>
                  <a:gd name="T59" fmla="*/ 2147483647 h 207"/>
                  <a:gd name="T60" fmla="*/ 2147483647 w 400"/>
                  <a:gd name="T61" fmla="*/ 2147483647 h 207"/>
                  <a:gd name="T62" fmla="*/ 2147483647 w 400"/>
                  <a:gd name="T63" fmla="*/ 2147483647 h 207"/>
                  <a:gd name="T64" fmla="*/ 2147483647 w 400"/>
                  <a:gd name="T65" fmla="*/ 2147483647 h 207"/>
                  <a:gd name="T66" fmla="*/ 2147483647 w 400"/>
                  <a:gd name="T67" fmla="*/ 2147483647 h 207"/>
                  <a:gd name="T68" fmla="*/ 2147483647 w 400"/>
                  <a:gd name="T69" fmla="*/ 2147483647 h 207"/>
                  <a:gd name="T70" fmla="*/ 2147483647 w 400"/>
                  <a:gd name="T71" fmla="*/ 2147483647 h 207"/>
                  <a:gd name="T72" fmla="*/ 2147483647 w 400"/>
                  <a:gd name="T73" fmla="*/ 2147483647 h 207"/>
                  <a:gd name="T74" fmla="*/ 2147483647 w 400"/>
                  <a:gd name="T75" fmla="*/ 2147483647 h 207"/>
                  <a:gd name="T76" fmla="*/ 2147483647 w 400"/>
                  <a:gd name="T77" fmla="*/ 2147483647 h 207"/>
                  <a:gd name="T78" fmla="*/ 2147483647 w 400"/>
                  <a:gd name="T79" fmla="*/ 2147483647 h 207"/>
                  <a:gd name="T80" fmla="*/ 2147483647 w 400"/>
                  <a:gd name="T81" fmla="*/ 0 h 207"/>
                  <a:gd name="T82" fmla="*/ 2147483647 w 400"/>
                  <a:gd name="T83" fmla="*/ 0 h 2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207"/>
                  <a:gd name="T128" fmla="*/ 400 w 400"/>
                  <a:gd name="T129" fmla="*/ 207 h 2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207">
                    <a:moveTo>
                      <a:pt x="349" y="0"/>
                    </a:moveTo>
                    <a:lnTo>
                      <a:pt x="190" y="0"/>
                    </a:lnTo>
                    <a:lnTo>
                      <a:pt x="0" y="0"/>
                    </a:lnTo>
                    <a:lnTo>
                      <a:pt x="12" y="9"/>
                    </a:lnTo>
                    <a:lnTo>
                      <a:pt x="22" y="20"/>
                    </a:lnTo>
                    <a:lnTo>
                      <a:pt x="30" y="33"/>
                    </a:lnTo>
                    <a:lnTo>
                      <a:pt x="38" y="45"/>
                    </a:lnTo>
                    <a:lnTo>
                      <a:pt x="44" y="58"/>
                    </a:lnTo>
                    <a:lnTo>
                      <a:pt x="47" y="73"/>
                    </a:lnTo>
                    <a:lnTo>
                      <a:pt x="50" y="87"/>
                    </a:lnTo>
                    <a:lnTo>
                      <a:pt x="51" y="103"/>
                    </a:lnTo>
                    <a:lnTo>
                      <a:pt x="50" y="119"/>
                    </a:lnTo>
                    <a:lnTo>
                      <a:pt x="47" y="134"/>
                    </a:lnTo>
                    <a:lnTo>
                      <a:pt x="44" y="148"/>
                    </a:lnTo>
                    <a:lnTo>
                      <a:pt x="38" y="162"/>
                    </a:lnTo>
                    <a:lnTo>
                      <a:pt x="30" y="174"/>
                    </a:lnTo>
                    <a:lnTo>
                      <a:pt x="22" y="186"/>
                    </a:lnTo>
                    <a:lnTo>
                      <a:pt x="12" y="197"/>
                    </a:lnTo>
                    <a:lnTo>
                      <a:pt x="0" y="207"/>
                    </a:lnTo>
                    <a:lnTo>
                      <a:pt x="190" y="207"/>
                    </a:lnTo>
                    <a:lnTo>
                      <a:pt x="349" y="207"/>
                    </a:lnTo>
                    <a:lnTo>
                      <a:pt x="360" y="197"/>
                    </a:lnTo>
                    <a:lnTo>
                      <a:pt x="371" y="186"/>
                    </a:lnTo>
                    <a:lnTo>
                      <a:pt x="379" y="174"/>
                    </a:lnTo>
                    <a:lnTo>
                      <a:pt x="386" y="162"/>
                    </a:lnTo>
                    <a:lnTo>
                      <a:pt x="392" y="148"/>
                    </a:lnTo>
                    <a:lnTo>
                      <a:pt x="396" y="134"/>
                    </a:lnTo>
                    <a:lnTo>
                      <a:pt x="399" y="119"/>
                    </a:lnTo>
                    <a:lnTo>
                      <a:pt x="400" y="103"/>
                    </a:lnTo>
                    <a:lnTo>
                      <a:pt x="399" y="87"/>
                    </a:lnTo>
                    <a:lnTo>
                      <a:pt x="396" y="73"/>
                    </a:lnTo>
                    <a:lnTo>
                      <a:pt x="392" y="58"/>
                    </a:lnTo>
                    <a:lnTo>
                      <a:pt x="386" y="45"/>
                    </a:lnTo>
                    <a:lnTo>
                      <a:pt x="379" y="33"/>
                    </a:lnTo>
                    <a:lnTo>
                      <a:pt x="371" y="20"/>
                    </a:lnTo>
                    <a:lnTo>
                      <a:pt x="360" y="9"/>
                    </a:lnTo>
                    <a:lnTo>
                      <a:pt x="349" y="0"/>
                    </a:lnTo>
                    <a:close/>
                  </a:path>
                </a:pathLst>
              </a:custGeom>
              <a:solidFill>
                <a:srgbClr val="808080">
                  <a:lumMod val="75000"/>
                </a:srgbClr>
              </a:solidFill>
              <a:ln w="9525">
                <a:solidFill>
                  <a:srgbClr val="26420A"/>
                </a:solidFill>
                <a:round/>
                <a:headEnd/>
                <a:tailEnd/>
              </a:ln>
            </p:spPr>
            <p:txBody>
              <a:bodyPr/>
              <a:lstStyle/>
              <a:p>
                <a:pPr fontAlgn="auto">
                  <a:spcBef>
                    <a:spcPts val="0"/>
                  </a:spcBef>
                  <a:spcAft>
                    <a:spcPts val="0"/>
                  </a:spcAft>
                  <a:defRPr/>
                </a:pPr>
                <a:endParaRPr lang="el-GR" sz="2400" kern="0">
                  <a:solidFill>
                    <a:srgbClr val="000000"/>
                  </a:solidFill>
                  <a:latin typeface="Times New Roman" panose="02020603050405020304" pitchFamily="18" charset="0"/>
                  <a:cs typeface="Arial" panose="020B0604020202020204" pitchFamily="34" charset="0"/>
                </a:endParaRPr>
              </a:p>
            </p:txBody>
          </p:sp>
        </p:grpSp>
        <p:sp>
          <p:nvSpPr>
            <p:cNvPr id="18" name="68 - TextBox"/>
            <p:cNvSpPr txBox="1"/>
            <p:nvPr/>
          </p:nvSpPr>
          <p:spPr>
            <a:xfrm>
              <a:off x="7908611" y="5385792"/>
              <a:ext cx="647700" cy="369888"/>
            </a:xfrm>
            <a:prstGeom prst="rect">
              <a:avLst/>
            </a:prstGeom>
            <a:noFill/>
          </p:spPr>
          <p:txBody>
            <a:bodyPr>
              <a:spAutoFit/>
            </a:bodyPr>
            <a:lstStyle/>
            <a:p>
              <a:pPr algn="ctr">
                <a:defRPr/>
              </a:pPr>
              <a:r>
                <a:rPr lang="el-GR" sz="2400" dirty="0">
                  <a:solidFill>
                    <a:srgbClr val="000000"/>
                  </a:solidFill>
                  <a:latin typeface="Arial"/>
                  <a:cs typeface="Arial" panose="020B0604020202020204" pitchFamily="34" charset="0"/>
                </a:rPr>
                <a:t>1</a:t>
              </a:r>
            </a:p>
          </p:txBody>
        </p:sp>
        <p:sp>
          <p:nvSpPr>
            <p:cNvPr id="19" name="69 - TextBox"/>
            <p:cNvSpPr txBox="1"/>
            <p:nvPr/>
          </p:nvSpPr>
          <p:spPr>
            <a:xfrm>
              <a:off x="6460811" y="5385792"/>
              <a:ext cx="647700" cy="369888"/>
            </a:xfrm>
            <a:prstGeom prst="rect">
              <a:avLst/>
            </a:prstGeom>
            <a:noFill/>
          </p:spPr>
          <p:txBody>
            <a:bodyPr>
              <a:spAutoFit/>
            </a:bodyPr>
            <a:lstStyle/>
            <a:p>
              <a:pPr algn="ctr">
                <a:defRPr/>
              </a:pPr>
              <a:r>
                <a:rPr lang="el-GR" sz="2400" dirty="0">
                  <a:solidFill>
                    <a:srgbClr val="000000"/>
                  </a:solidFill>
                  <a:latin typeface="Arial"/>
                  <a:cs typeface="Arial" panose="020B0604020202020204" pitchFamily="34" charset="0"/>
                </a:rPr>
                <a:t>2</a:t>
              </a:r>
            </a:p>
          </p:txBody>
        </p:sp>
        <p:sp>
          <p:nvSpPr>
            <p:cNvPr id="20" name="70 - TextBox"/>
            <p:cNvSpPr txBox="1"/>
            <p:nvPr/>
          </p:nvSpPr>
          <p:spPr>
            <a:xfrm>
              <a:off x="5013011" y="5385792"/>
              <a:ext cx="649288" cy="368300"/>
            </a:xfrm>
            <a:prstGeom prst="rect">
              <a:avLst/>
            </a:prstGeom>
            <a:noFill/>
          </p:spPr>
          <p:txBody>
            <a:bodyPr>
              <a:spAutoFit/>
            </a:bodyPr>
            <a:lstStyle/>
            <a:p>
              <a:pPr algn="ctr">
                <a:defRPr/>
              </a:pPr>
              <a:r>
                <a:rPr lang="el-GR" sz="2400" dirty="0">
                  <a:solidFill>
                    <a:srgbClr val="000000"/>
                  </a:solidFill>
                  <a:latin typeface="Arial"/>
                  <a:cs typeface="Arial" panose="020B0604020202020204" pitchFamily="34" charset="0"/>
                </a:rPr>
                <a:t>3</a:t>
              </a:r>
            </a:p>
          </p:txBody>
        </p:sp>
        <p:sp>
          <p:nvSpPr>
            <p:cNvPr id="21" name="71 - TextBox"/>
            <p:cNvSpPr txBox="1"/>
            <p:nvPr/>
          </p:nvSpPr>
          <p:spPr>
            <a:xfrm>
              <a:off x="3641411" y="5385792"/>
              <a:ext cx="649288" cy="368300"/>
            </a:xfrm>
            <a:prstGeom prst="rect">
              <a:avLst/>
            </a:prstGeom>
            <a:noFill/>
          </p:spPr>
          <p:txBody>
            <a:bodyPr>
              <a:spAutoFit/>
            </a:bodyPr>
            <a:lstStyle/>
            <a:p>
              <a:pPr algn="ctr">
                <a:defRPr/>
              </a:pPr>
              <a:r>
                <a:rPr lang="el-GR" sz="2400" dirty="0">
                  <a:solidFill>
                    <a:srgbClr val="000000"/>
                  </a:solidFill>
                  <a:latin typeface="Arial"/>
                  <a:cs typeface="Arial" panose="020B0604020202020204" pitchFamily="34" charset="0"/>
                </a:rPr>
                <a:t>4</a:t>
              </a:r>
            </a:p>
          </p:txBody>
        </p:sp>
        <p:sp>
          <p:nvSpPr>
            <p:cNvPr id="22" name="Freeform 10"/>
            <p:cNvSpPr>
              <a:spLocks/>
            </p:cNvSpPr>
            <p:nvPr/>
          </p:nvSpPr>
          <p:spPr bwMode="auto">
            <a:xfrm>
              <a:off x="441011" y="5157192"/>
              <a:ext cx="1460500" cy="914400"/>
            </a:xfrm>
            <a:custGeom>
              <a:avLst/>
              <a:gdLst>
                <a:gd name="T0" fmla="*/ 554038 w 400"/>
                <a:gd name="T1" fmla="*/ 0 h 207"/>
                <a:gd name="T2" fmla="*/ 301625 w 400"/>
                <a:gd name="T3" fmla="*/ 0 h 207"/>
                <a:gd name="T4" fmla="*/ 0 w 400"/>
                <a:gd name="T5" fmla="*/ 0 h 207"/>
                <a:gd name="T6" fmla="*/ 0 w 400"/>
                <a:gd name="T7" fmla="*/ 0 h 207"/>
                <a:gd name="T8" fmla="*/ 17463 w 400"/>
                <a:gd name="T9" fmla="*/ 14288 h 207"/>
                <a:gd name="T10" fmla="*/ 33338 w 400"/>
                <a:gd name="T11" fmla="*/ 31750 h 207"/>
                <a:gd name="T12" fmla="*/ 49213 w 400"/>
                <a:gd name="T13" fmla="*/ 52388 h 207"/>
                <a:gd name="T14" fmla="*/ 60325 w 400"/>
                <a:gd name="T15" fmla="*/ 71438 h 207"/>
                <a:gd name="T16" fmla="*/ 68263 w 400"/>
                <a:gd name="T17" fmla="*/ 92075 h 207"/>
                <a:gd name="T18" fmla="*/ 76200 w 400"/>
                <a:gd name="T19" fmla="*/ 115888 h 207"/>
                <a:gd name="T20" fmla="*/ 79375 w 400"/>
                <a:gd name="T21" fmla="*/ 138113 h 207"/>
                <a:gd name="T22" fmla="*/ 80963 w 400"/>
                <a:gd name="T23" fmla="*/ 163513 h 207"/>
                <a:gd name="T24" fmla="*/ 80963 w 400"/>
                <a:gd name="T25" fmla="*/ 163513 h 207"/>
                <a:gd name="T26" fmla="*/ 79375 w 400"/>
                <a:gd name="T27" fmla="*/ 188913 h 207"/>
                <a:gd name="T28" fmla="*/ 76200 w 400"/>
                <a:gd name="T29" fmla="*/ 212725 h 207"/>
                <a:gd name="T30" fmla="*/ 68263 w 400"/>
                <a:gd name="T31" fmla="*/ 234950 h 207"/>
                <a:gd name="T32" fmla="*/ 60325 w 400"/>
                <a:gd name="T33" fmla="*/ 257175 h 207"/>
                <a:gd name="T34" fmla="*/ 49213 w 400"/>
                <a:gd name="T35" fmla="*/ 276225 h 207"/>
                <a:gd name="T36" fmla="*/ 33338 w 400"/>
                <a:gd name="T37" fmla="*/ 295275 h 207"/>
                <a:gd name="T38" fmla="*/ 17463 w 400"/>
                <a:gd name="T39" fmla="*/ 312738 h 207"/>
                <a:gd name="T40" fmla="*/ 0 w 400"/>
                <a:gd name="T41" fmla="*/ 328613 h 207"/>
                <a:gd name="T42" fmla="*/ 301625 w 400"/>
                <a:gd name="T43" fmla="*/ 328613 h 207"/>
                <a:gd name="T44" fmla="*/ 554038 w 400"/>
                <a:gd name="T45" fmla="*/ 328613 h 207"/>
                <a:gd name="T46" fmla="*/ 554038 w 400"/>
                <a:gd name="T47" fmla="*/ 328613 h 207"/>
                <a:gd name="T48" fmla="*/ 571500 w 400"/>
                <a:gd name="T49" fmla="*/ 312738 h 207"/>
                <a:gd name="T50" fmla="*/ 587375 w 400"/>
                <a:gd name="T51" fmla="*/ 295275 h 207"/>
                <a:gd name="T52" fmla="*/ 600075 w 400"/>
                <a:gd name="T53" fmla="*/ 276225 h 207"/>
                <a:gd name="T54" fmla="*/ 612775 w 400"/>
                <a:gd name="T55" fmla="*/ 257175 h 207"/>
                <a:gd name="T56" fmla="*/ 622300 w 400"/>
                <a:gd name="T57" fmla="*/ 234950 h 207"/>
                <a:gd name="T58" fmla="*/ 630238 w 400"/>
                <a:gd name="T59" fmla="*/ 212725 h 207"/>
                <a:gd name="T60" fmla="*/ 633413 w 400"/>
                <a:gd name="T61" fmla="*/ 188913 h 207"/>
                <a:gd name="T62" fmla="*/ 635000 w 400"/>
                <a:gd name="T63" fmla="*/ 163513 h 207"/>
                <a:gd name="T64" fmla="*/ 635000 w 400"/>
                <a:gd name="T65" fmla="*/ 163513 h 207"/>
                <a:gd name="T66" fmla="*/ 633413 w 400"/>
                <a:gd name="T67" fmla="*/ 138113 h 207"/>
                <a:gd name="T68" fmla="*/ 630238 w 400"/>
                <a:gd name="T69" fmla="*/ 115888 h 207"/>
                <a:gd name="T70" fmla="*/ 622300 w 400"/>
                <a:gd name="T71" fmla="*/ 92075 h 207"/>
                <a:gd name="T72" fmla="*/ 612775 w 400"/>
                <a:gd name="T73" fmla="*/ 71438 h 207"/>
                <a:gd name="T74" fmla="*/ 600075 w 400"/>
                <a:gd name="T75" fmla="*/ 52388 h 207"/>
                <a:gd name="T76" fmla="*/ 587375 w 400"/>
                <a:gd name="T77" fmla="*/ 31750 h 207"/>
                <a:gd name="T78" fmla="*/ 571500 w 400"/>
                <a:gd name="T79" fmla="*/ 14288 h 207"/>
                <a:gd name="T80" fmla="*/ 554038 w 400"/>
                <a:gd name="T81" fmla="*/ 0 h 207"/>
                <a:gd name="T82" fmla="*/ 554038 w 400"/>
                <a:gd name="T83" fmla="*/ 0 h 2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207"/>
                <a:gd name="T128" fmla="*/ 400 w 400"/>
                <a:gd name="T129" fmla="*/ 207 h 2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207">
                  <a:moveTo>
                    <a:pt x="349" y="0"/>
                  </a:moveTo>
                  <a:lnTo>
                    <a:pt x="190" y="0"/>
                  </a:lnTo>
                  <a:lnTo>
                    <a:pt x="0" y="0"/>
                  </a:lnTo>
                  <a:lnTo>
                    <a:pt x="11" y="9"/>
                  </a:lnTo>
                  <a:lnTo>
                    <a:pt x="21" y="20"/>
                  </a:lnTo>
                  <a:lnTo>
                    <a:pt x="31" y="33"/>
                  </a:lnTo>
                  <a:lnTo>
                    <a:pt x="38" y="45"/>
                  </a:lnTo>
                  <a:lnTo>
                    <a:pt x="43" y="58"/>
                  </a:lnTo>
                  <a:lnTo>
                    <a:pt x="48" y="73"/>
                  </a:lnTo>
                  <a:lnTo>
                    <a:pt x="50" y="87"/>
                  </a:lnTo>
                  <a:lnTo>
                    <a:pt x="51" y="103"/>
                  </a:lnTo>
                  <a:lnTo>
                    <a:pt x="50" y="119"/>
                  </a:lnTo>
                  <a:lnTo>
                    <a:pt x="48" y="134"/>
                  </a:lnTo>
                  <a:lnTo>
                    <a:pt x="43" y="148"/>
                  </a:lnTo>
                  <a:lnTo>
                    <a:pt x="38" y="162"/>
                  </a:lnTo>
                  <a:lnTo>
                    <a:pt x="31" y="174"/>
                  </a:lnTo>
                  <a:lnTo>
                    <a:pt x="21" y="186"/>
                  </a:lnTo>
                  <a:lnTo>
                    <a:pt x="11" y="197"/>
                  </a:lnTo>
                  <a:lnTo>
                    <a:pt x="0" y="207"/>
                  </a:lnTo>
                  <a:lnTo>
                    <a:pt x="190" y="207"/>
                  </a:lnTo>
                  <a:lnTo>
                    <a:pt x="349" y="207"/>
                  </a:lnTo>
                  <a:lnTo>
                    <a:pt x="360" y="197"/>
                  </a:lnTo>
                  <a:lnTo>
                    <a:pt x="370" y="186"/>
                  </a:lnTo>
                  <a:lnTo>
                    <a:pt x="378" y="174"/>
                  </a:lnTo>
                  <a:lnTo>
                    <a:pt x="386" y="162"/>
                  </a:lnTo>
                  <a:lnTo>
                    <a:pt x="392" y="148"/>
                  </a:lnTo>
                  <a:lnTo>
                    <a:pt x="397" y="134"/>
                  </a:lnTo>
                  <a:lnTo>
                    <a:pt x="399" y="119"/>
                  </a:lnTo>
                  <a:lnTo>
                    <a:pt x="400" y="103"/>
                  </a:lnTo>
                  <a:lnTo>
                    <a:pt x="399" y="87"/>
                  </a:lnTo>
                  <a:lnTo>
                    <a:pt x="397" y="73"/>
                  </a:lnTo>
                  <a:lnTo>
                    <a:pt x="392" y="58"/>
                  </a:lnTo>
                  <a:lnTo>
                    <a:pt x="386" y="45"/>
                  </a:lnTo>
                  <a:lnTo>
                    <a:pt x="378" y="33"/>
                  </a:lnTo>
                  <a:lnTo>
                    <a:pt x="370" y="20"/>
                  </a:lnTo>
                  <a:lnTo>
                    <a:pt x="360" y="9"/>
                  </a:lnTo>
                  <a:lnTo>
                    <a:pt x="349" y="0"/>
                  </a:lnTo>
                  <a:close/>
                </a:path>
              </a:pathLst>
            </a:custGeom>
            <a:solidFill>
              <a:srgbClr val="3333CC">
                <a:lumMod val="10000"/>
                <a:lumOff val="90000"/>
              </a:srgbClr>
            </a:solidFill>
            <a:ln w="9525">
              <a:solidFill>
                <a:srgbClr val="000000">
                  <a:lumMod val="65000"/>
                  <a:lumOff val="35000"/>
                </a:srgbClr>
              </a:solidFill>
              <a:round/>
              <a:headEnd/>
              <a:tailEnd/>
            </a:ln>
          </p:spPr>
          <p:txBody>
            <a:bodyPr/>
            <a:lstStyle/>
            <a:p>
              <a:pPr fontAlgn="auto">
                <a:spcBef>
                  <a:spcPts val="0"/>
                </a:spcBef>
                <a:spcAft>
                  <a:spcPts val="0"/>
                </a:spcAft>
                <a:defRPr/>
              </a:pPr>
              <a:endParaRPr lang="en-US" sz="2400" kern="0">
                <a:solidFill>
                  <a:prstClr val="black"/>
                </a:solidFill>
                <a:latin typeface="Calibri" charset="0"/>
                <a:ea typeface="ＭＳ Ｐゴシック" charset="-128"/>
                <a:cs typeface="ＭＳ Ｐゴシック" charset="-128"/>
              </a:endParaRPr>
            </a:p>
          </p:txBody>
        </p:sp>
        <p:sp>
          <p:nvSpPr>
            <p:cNvPr id="23" name="84 - TextBox"/>
            <p:cNvSpPr txBox="1"/>
            <p:nvPr/>
          </p:nvSpPr>
          <p:spPr>
            <a:xfrm>
              <a:off x="898211" y="5385792"/>
              <a:ext cx="649288" cy="461963"/>
            </a:xfrm>
            <a:prstGeom prst="rect">
              <a:avLst/>
            </a:prstGeom>
            <a:noFill/>
          </p:spPr>
          <p:txBody>
            <a:bodyPr>
              <a:spAutoFit/>
            </a:bodyPr>
            <a:lstStyle/>
            <a:p>
              <a:pPr algn="ctr">
                <a:defRPr/>
              </a:pPr>
              <a:r>
                <a:rPr lang="el-GR" sz="2400" dirty="0">
                  <a:solidFill>
                    <a:srgbClr val="000000"/>
                  </a:solidFill>
                  <a:latin typeface="Arial"/>
                  <a:cs typeface="Arial" panose="020B0604020202020204" pitchFamily="34" charset="0"/>
                </a:rPr>
                <a:t>6</a:t>
              </a:r>
            </a:p>
          </p:txBody>
        </p:sp>
        <p:sp>
          <p:nvSpPr>
            <p:cNvPr id="24" name="85 - TextBox"/>
            <p:cNvSpPr txBox="1"/>
            <p:nvPr/>
          </p:nvSpPr>
          <p:spPr>
            <a:xfrm>
              <a:off x="2346011" y="5385792"/>
              <a:ext cx="649288" cy="461963"/>
            </a:xfrm>
            <a:prstGeom prst="rect">
              <a:avLst/>
            </a:prstGeom>
            <a:noFill/>
          </p:spPr>
          <p:txBody>
            <a:bodyPr>
              <a:spAutoFit/>
            </a:bodyPr>
            <a:lstStyle/>
            <a:p>
              <a:pPr algn="ctr">
                <a:defRPr/>
              </a:pPr>
              <a:r>
                <a:rPr lang="el-GR" sz="2400" dirty="0">
                  <a:solidFill>
                    <a:srgbClr val="000000"/>
                  </a:solidFill>
                  <a:latin typeface="Arial"/>
                  <a:cs typeface="Arial" panose="020B0604020202020204" pitchFamily="34" charset="0"/>
                </a:rPr>
                <a:t>5</a:t>
              </a:r>
            </a:p>
          </p:txBody>
        </p:sp>
      </p:grpSp>
    </p:spTree>
    <p:extLst>
      <p:ext uri="{BB962C8B-B14F-4D97-AF65-F5344CB8AC3E}">
        <p14:creationId xmlns:p14="http://schemas.microsoft.com/office/powerpoint/2010/main" val="18958437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 ρόλος των γονέων στην εξέλιξη των συναισθημάτων του βρέφους</a:t>
            </a:r>
            <a:endParaRPr lang="el-GR" dirty="0"/>
          </a:p>
        </p:txBody>
      </p:sp>
      <p:sp>
        <p:nvSpPr>
          <p:cNvPr id="3" name="Θέση περιεχομένου 2"/>
          <p:cNvSpPr>
            <a:spLocks noGrp="1"/>
          </p:cNvSpPr>
          <p:nvPr>
            <p:ph idx="1"/>
          </p:nvPr>
        </p:nvSpPr>
        <p:spPr>
          <a:xfrm>
            <a:off x="457200" y="1196752"/>
            <a:ext cx="8229600" cy="1152128"/>
          </a:xfrm>
        </p:spPr>
        <p:txBody>
          <a:bodyPr>
            <a:normAutofit lnSpcReduction="10000"/>
          </a:bodyPr>
          <a:lstStyle/>
          <a:p>
            <a:pPr marL="0" indent="0">
              <a:buNone/>
            </a:pPr>
            <a:r>
              <a:rPr lang="el-GR" dirty="0"/>
              <a:t>Τα συναισθήματα του βρέφους ενισχύονται και αποκτούν νόημα στο πλαίσιο των σχέσεων, καθώς οι γονείς ενθαρρύνουν την ανάπτυξη συναισθηματικά υγιών παιδιών αξιοποιώντας: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a:solidFill>
                <a:prstClr val="black"/>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896" y="3429000"/>
            <a:ext cx="1389912" cy="1222796"/>
          </a:xfrm>
          <a:prstGeom prst="rect">
            <a:avLst/>
          </a:prstGeom>
        </p:spPr>
      </p:pic>
      <p:sp>
        <p:nvSpPr>
          <p:cNvPr id="6" name="Rectangle 6"/>
          <p:cNvSpPr/>
          <p:nvPr/>
        </p:nvSpPr>
        <p:spPr>
          <a:xfrm>
            <a:off x="2843808" y="4651796"/>
            <a:ext cx="3083924"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Mother-Child face to face</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smtClean="0">
                <a:solidFill>
                  <a:prstClr val="black">
                    <a:lumMod val="65000"/>
                    <a:lumOff val="35000"/>
                  </a:prstClr>
                </a:solidFill>
                <a:latin typeface="Calibri"/>
                <a:hlinkClick r:id="rId4"/>
              </a:rPr>
              <a:t>GeorgHH</a:t>
            </a:r>
            <a:r>
              <a:rPr lang="el-GR" sz="1200" dirty="0" smtClean="0">
                <a:solidFill>
                  <a:prstClr val="black">
                    <a:lumMod val="65000"/>
                    <a:lumOff val="35000"/>
                  </a:prstClr>
                </a:solidFill>
                <a:latin typeface="Calibri"/>
              </a:rPr>
              <a:t> διαθέσιμο με άδεια </a:t>
            </a:r>
            <a:r>
              <a:rPr lang="en-US" sz="1200" dirty="0">
                <a:solidFill>
                  <a:prstClr val="black">
                    <a:lumMod val="65000"/>
                    <a:lumOff val="35000"/>
                  </a:prstClr>
                </a:solidFill>
                <a:latin typeface="Calibri"/>
                <a:hlinkClick r:id="rId5"/>
              </a:rPr>
              <a:t>CC BY 2.0</a:t>
            </a:r>
            <a:endParaRPr lang="en-US" sz="1200" dirty="0">
              <a:solidFill>
                <a:prstClr val="black">
                  <a:lumMod val="65000"/>
                  <a:lumOff val="35000"/>
                </a:prstClr>
              </a:solidFill>
              <a:latin typeface="Calibri"/>
            </a:endParaRPr>
          </a:p>
        </p:txBody>
      </p:sp>
      <p:sp>
        <p:nvSpPr>
          <p:cNvPr id="7" name="Ορθογώνιο 6"/>
          <p:cNvSpPr/>
          <p:nvPr/>
        </p:nvSpPr>
        <p:spPr>
          <a:xfrm>
            <a:off x="1403648" y="2760371"/>
            <a:ext cx="1746440" cy="461665"/>
          </a:xfrm>
          <a:prstGeom prst="rect">
            <a:avLst/>
          </a:prstGeom>
          <a:ln>
            <a:solidFill>
              <a:srgbClr val="004A82"/>
            </a:solidFill>
          </a:ln>
        </p:spPr>
        <p:txBody>
          <a:bodyPr wrap="none">
            <a:spAutoFit/>
          </a:bodyPr>
          <a:lstStyle/>
          <a:p>
            <a:r>
              <a:rPr lang="el-GR" sz="2400" b="1" dirty="0">
                <a:solidFill>
                  <a:srgbClr val="820000"/>
                </a:solidFill>
                <a:latin typeface="Calibri"/>
              </a:rPr>
              <a:t>Πειράγματα</a:t>
            </a:r>
          </a:p>
        </p:txBody>
      </p:sp>
      <p:sp>
        <p:nvSpPr>
          <p:cNvPr id="8" name="Ορθογώνιο 7"/>
          <p:cNvSpPr/>
          <p:nvPr/>
        </p:nvSpPr>
        <p:spPr>
          <a:xfrm>
            <a:off x="3512550" y="2760370"/>
            <a:ext cx="1601272" cy="461665"/>
          </a:xfrm>
          <a:prstGeom prst="rect">
            <a:avLst/>
          </a:prstGeom>
          <a:ln>
            <a:solidFill>
              <a:srgbClr val="004A82"/>
            </a:solidFill>
          </a:ln>
        </p:spPr>
        <p:txBody>
          <a:bodyPr wrap="none">
            <a:spAutoFit/>
          </a:bodyPr>
          <a:lstStyle/>
          <a:p>
            <a:r>
              <a:rPr lang="el-GR" sz="2400" b="1" dirty="0">
                <a:solidFill>
                  <a:srgbClr val="820000"/>
                </a:solidFill>
                <a:latin typeface="Calibri"/>
              </a:rPr>
              <a:t>Οικειότητα</a:t>
            </a:r>
          </a:p>
        </p:txBody>
      </p:sp>
      <p:sp>
        <p:nvSpPr>
          <p:cNvPr id="9" name="Ορθογώνιο 8"/>
          <p:cNvSpPr/>
          <p:nvPr/>
        </p:nvSpPr>
        <p:spPr>
          <a:xfrm>
            <a:off x="5752564" y="2705243"/>
            <a:ext cx="1493229" cy="461665"/>
          </a:xfrm>
          <a:prstGeom prst="rect">
            <a:avLst/>
          </a:prstGeom>
          <a:ln>
            <a:solidFill>
              <a:srgbClr val="004A82"/>
            </a:solidFill>
          </a:ln>
        </p:spPr>
        <p:txBody>
          <a:bodyPr wrap="none">
            <a:spAutoFit/>
          </a:bodyPr>
          <a:lstStyle/>
          <a:p>
            <a:r>
              <a:rPr lang="el-GR" sz="2400" b="1" dirty="0">
                <a:solidFill>
                  <a:srgbClr val="820000"/>
                </a:solidFill>
                <a:latin typeface="Calibri"/>
              </a:rPr>
              <a:t>Φαντασία</a:t>
            </a:r>
          </a:p>
        </p:txBody>
      </p:sp>
      <p:sp>
        <p:nvSpPr>
          <p:cNvPr id="10" name="Ορθογώνιο 9"/>
          <p:cNvSpPr/>
          <p:nvPr/>
        </p:nvSpPr>
        <p:spPr>
          <a:xfrm>
            <a:off x="5752564" y="5469824"/>
            <a:ext cx="2281457" cy="830997"/>
          </a:xfrm>
          <a:prstGeom prst="rect">
            <a:avLst/>
          </a:prstGeom>
          <a:ln>
            <a:solidFill>
              <a:srgbClr val="004A82"/>
            </a:solidFill>
          </a:ln>
        </p:spPr>
        <p:txBody>
          <a:bodyPr wrap="square">
            <a:spAutoFit/>
          </a:bodyPr>
          <a:lstStyle/>
          <a:p>
            <a:pPr algn="ctr"/>
            <a:r>
              <a:rPr lang="el-GR" sz="2400" b="1" dirty="0">
                <a:solidFill>
                  <a:srgbClr val="820000"/>
                </a:solidFill>
                <a:latin typeface="Calibri"/>
              </a:rPr>
              <a:t>Μη λεκτική αλληλεπίδραση</a:t>
            </a:r>
          </a:p>
        </p:txBody>
      </p:sp>
      <p:sp>
        <p:nvSpPr>
          <p:cNvPr id="11" name="Ορθογώνιο 10"/>
          <p:cNvSpPr/>
          <p:nvPr/>
        </p:nvSpPr>
        <p:spPr>
          <a:xfrm>
            <a:off x="3347864" y="5469823"/>
            <a:ext cx="2281457" cy="830997"/>
          </a:xfrm>
          <a:prstGeom prst="rect">
            <a:avLst/>
          </a:prstGeom>
          <a:ln>
            <a:solidFill>
              <a:srgbClr val="004A82"/>
            </a:solidFill>
          </a:ln>
        </p:spPr>
        <p:txBody>
          <a:bodyPr wrap="square">
            <a:spAutoFit/>
          </a:bodyPr>
          <a:lstStyle/>
          <a:p>
            <a:pPr algn="ctr"/>
            <a:r>
              <a:rPr lang="el-GR" sz="2400" b="1" dirty="0">
                <a:solidFill>
                  <a:srgbClr val="820000"/>
                </a:solidFill>
                <a:latin typeface="Calibri"/>
              </a:rPr>
              <a:t>Λεκτική αλληλεπίδραση</a:t>
            </a:r>
          </a:p>
        </p:txBody>
      </p:sp>
      <p:sp>
        <p:nvSpPr>
          <p:cNvPr id="12" name="Ορθογώνιο 11"/>
          <p:cNvSpPr/>
          <p:nvPr/>
        </p:nvSpPr>
        <p:spPr>
          <a:xfrm>
            <a:off x="868631" y="5839155"/>
            <a:ext cx="2281457" cy="461665"/>
          </a:xfrm>
          <a:prstGeom prst="rect">
            <a:avLst/>
          </a:prstGeom>
          <a:ln>
            <a:solidFill>
              <a:srgbClr val="004A82"/>
            </a:solidFill>
          </a:ln>
        </p:spPr>
        <p:txBody>
          <a:bodyPr wrap="square">
            <a:spAutoFit/>
          </a:bodyPr>
          <a:lstStyle/>
          <a:p>
            <a:pPr algn="ctr"/>
            <a:r>
              <a:rPr lang="el-GR" sz="2400" b="1" dirty="0">
                <a:solidFill>
                  <a:srgbClr val="820000"/>
                </a:solidFill>
                <a:latin typeface="Calibri"/>
              </a:rPr>
              <a:t>Παιχνίδια </a:t>
            </a:r>
          </a:p>
        </p:txBody>
      </p:sp>
    </p:spTree>
    <p:extLst>
      <p:ext uri="{BB962C8B-B14F-4D97-AF65-F5344CB8AC3E}">
        <p14:creationId xmlns:p14="http://schemas.microsoft.com/office/powerpoint/2010/main" val="42090696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H  επίδραση της καταθλιπτικής μητέρας</a:t>
            </a:r>
            <a:br>
              <a:rPr lang="el-GR" dirty="0" smtClean="0"/>
            </a:br>
            <a:r>
              <a:rPr lang="el-GR" sz="3600" b="0" dirty="0" smtClean="0"/>
              <a:t>(1 από 2)</a:t>
            </a:r>
            <a:endParaRPr lang="el-GR" sz="3600" b="0" dirty="0"/>
          </a:p>
        </p:txBody>
      </p:sp>
      <p:sp>
        <p:nvSpPr>
          <p:cNvPr id="3" name="Θέση περιεχομένου 2"/>
          <p:cNvSpPr>
            <a:spLocks noGrp="1"/>
          </p:cNvSpPr>
          <p:nvPr>
            <p:ph idx="1"/>
          </p:nvPr>
        </p:nvSpPr>
        <p:spPr/>
        <p:txBody>
          <a:bodyPr/>
          <a:lstStyle/>
          <a:p>
            <a:r>
              <a:rPr lang="el-GR" dirty="0"/>
              <a:t>Τα βρέφη καταθλιπτικών μητέρων, στην ηλικία των 6 μηνών, έχουν την τάση να αντανακλούν τη λύπη, τη χαμηλή ενεργητικότητα, την περιορισμένη εμπλοκή, τον θυμό και την ευερεθιστότητα της μητέρας τους (</a:t>
            </a:r>
            <a:r>
              <a:rPr lang="el-GR" dirty="0" err="1"/>
              <a:t>Field</a:t>
            </a:r>
            <a:r>
              <a:rPr lang="el-GR" dirty="0"/>
              <a:t>, 1989). </a:t>
            </a:r>
          </a:p>
          <a:p>
            <a:r>
              <a:rPr lang="el-GR" dirty="0"/>
              <a:t>Τα βρέφη αυτά ήταν λιγότερα εκφραστικά από φωνητική άποψη και βαθμολογούνταν χαμηλότερα σε δοκιμασίες που αξιολογούσαν τη λειτουργία του νευρικού συστήματος.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a:solidFill>
                <a:prstClr val="black"/>
              </a:solidFill>
            </a:endParaRPr>
          </a:p>
        </p:txBody>
      </p:sp>
    </p:spTree>
    <p:extLst>
      <p:ext uri="{BB962C8B-B14F-4D97-AF65-F5344CB8AC3E}">
        <p14:creationId xmlns:p14="http://schemas.microsoft.com/office/powerpoint/2010/main" val="28604193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H  επίδραση της καταθλιπτικής μητέρας</a:t>
            </a:r>
            <a:br>
              <a:rPr lang="el-GR" dirty="0"/>
            </a:br>
            <a:r>
              <a:rPr lang="el-GR" sz="3600" b="0" dirty="0" smtClean="0"/>
              <a:t>(2 </a:t>
            </a:r>
            <a:r>
              <a:rPr lang="el-GR" sz="3600" b="0" dirty="0"/>
              <a:t>από </a:t>
            </a:r>
            <a:r>
              <a:rPr lang="el-GR" sz="3600" b="0" dirty="0" smtClean="0"/>
              <a:t>2)</a:t>
            </a:r>
            <a:endParaRPr lang="el-GR" dirty="0"/>
          </a:p>
        </p:txBody>
      </p:sp>
      <p:sp>
        <p:nvSpPr>
          <p:cNvPr id="3" name="Θέση περιεχομένου 2"/>
          <p:cNvSpPr>
            <a:spLocks noGrp="1"/>
          </p:cNvSpPr>
          <p:nvPr>
            <p:ph idx="1"/>
          </p:nvPr>
        </p:nvSpPr>
        <p:spPr/>
        <p:txBody>
          <a:bodyPr/>
          <a:lstStyle/>
          <a:p>
            <a:r>
              <a:rPr lang="el-GR" dirty="0"/>
              <a:t>Η κατάθλιψη της μητέρας μπορεί να επηρεάσει τις εγκεφαλικές λειτουργίες του βρέφους και να καθορίσει αν ένα συναισθηματικό συμβάν γίνεται αντιληπτό ως αρνητική ή θετική εμπειρία.</a:t>
            </a:r>
          </a:p>
          <a:p>
            <a:r>
              <a:rPr lang="el-GR" dirty="0" smtClean="0"/>
              <a:t>Η </a:t>
            </a:r>
            <a:r>
              <a:rPr lang="el-GR" dirty="0" err="1"/>
              <a:t>Geraldine</a:t>
            </a:r>
            <a:r>
              <a:rPr lang="el-GR" dirty="0"/>
              <a:t> </a:t>
            </a:r>
            <a:r>
              <a:rPr lang="el-GR" dirty="0" err="1"/>
              <a:t>Dawson</a:t>
            </a:r>
            <a:r>
              <a:rPr lang="el-GR" dirty="0"/>
              <a:t> (1994) παρακολούθησε τις αντιδράσεις βρεφών που έβλεπαν σαπουνόφουσκες να βγαίνουν πίσω από ένα παραβάν. Τα βρέφη των καταθλιπτικών μητέρων αντιλαμβάνονταν αυτό το ουδέτερο συμβάν ως αρνητικό, όπως διαπιστώθηκε από το ηλεκτροεγκεφαλογράφημα.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a:solidFill>
                <a:prstClr val="black"/>
              </a:solidFill>
            </a:endParaRPr>
          </a:p>
        </p:txBody>
      </p:sp>
    </p:spTree>
    <p:extLst>
      <p:ext uri="{BB962C8B-B14F-4D97-AF65-F5344CB8AC3E}">
        <p14:creationId xmlns:p14="http://schemas.microsoft.com/office/powerpoint/2010/main" val="38180687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Συμπέρασμα</a:t>
            </a:r>
            <a:endParaRPr lang="el-GR" dirty="0"/>
          </a:p>
        </p:txBody>
      </p:sp>
      <p:sp>
        <p:nvSpPr>
          <p:cNvPr id="3" name="Θέση περιεχομένου 2"/>
          <p:cNvSpPr>
            <a:spLocks noGrp="1"/>
          </p:cNvSpPr>
          <p:nvPr>
            <p:ph idx="1"/>
          </p:nvPr>
        </p:nvSpPr>
        <p:spPr/>
        <p:txBody>
          <a:bodyPr/>
          <a:lstStyle/>
          <a:p>
            <a:r>
              <a:rPr lang="el-GR" dirty="0"/>
              <a:t>Η συναισθηματική ανάπτυξη κατά τη βρεφική και νηπιακή ηλικία θέτει τις βάσεις για τον τρόπο που το άτομο θα μάθει να αναγνωρίζει τα συναισθήματά του στον εαυτό του και στους άλλους και να τα διαχειρίζεται με τρόπο που να προάγει την ψυχική του υγεία και τις διαπροσωπικές του σχέσεις.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a:solidFill>
                <a:prstClr val="black"/>
              </a:solidFill>
            </a:endParaRPr>
          </a:p>
        </p:txBody>
      </p:sp>
    </p:spTree>
    <p:extLst>
      <p:ext uri="{BB962C8B-B14F-4D97-AF65-F5344CB8AC3E}">
        <p14:creationId xmlns:p14="http://schemas.microsoft.com/office/powerpoint/2010/main" val="11992983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Κατερίνα </a:t>
            </a:r>
            <a:r>
              <a:rPr lang="el-GR" sz="2000" dirty="0" err="1" smtClean="0"/>
              <a:t>Μανιαδάκη</a:t>
            </a:r>
            <a:r>
              <a:rPr lang="el-GR" sz="2000" dirty="0" smtClean="0"/>
              <a:t> 2014. </a:t>
            </a:r>
            <a:r>
              <a:rPr lang="el-GR" sz="2000" dirty="0"/>
              <a:t>Κατερίνα </a:t>
            </a:r>
            <a:r>
              <a:rPr lang="el-GR" sz="2000" dirty="0" err="1"/>
              <a:t>Μανιαδάκη</a:t>
            </a:r>
            <a:r>
              <a:rPr lang="el-GR" sz="2000" dirty="0"/>
              <a:t>. </a:t>
            </a:r>
            <a:r>
              <a:rPr lang="el-GR" sz="2000" dirty="0"/>
              <a:t>«Αναπτυξιακή Ψυχολογία (Θ). </a:t>
            </a:r>
            <a:r>
              <a:rPr lang="el-GR" sz="2000" dirty="0" smtClean="0"/>
              <a:t>Ενότητα </a:t>
            </a:r>
            <a:r>
              <a:rPr lang="el-GR" sz="2000" dirty="0"/>
              <a:t>7</a:t>
            </a:r>
            <a:r>
              <a:rPr lang="en-US" sz="2000" dirty="0" smtClean="0"/>
              <a:t>:</a:t>
            </a:r>
            <a:r>
              <a:rPr lang="el-GR" sz="2000" dirty="0" smtClean="0"/>
              <a:t> </a:t>
            </a:r>
            <a:r>
              <a:rPr lang="el-GR" sz="2000" dirty="0"/>
              <a:t>Η πορεία της Συναισθηματικής </a:t>
            </a:r>
            <a:r>
              <a:rPr lang="el-GR" sz="2000" dirty="0" smtClean="0"/>
              <a:t>Ανάπτυξης</a:t>
            </a:r>
            <a:r>
              <a:rPr lang="en-US" sz="2000" dirty="0" smtClean="0"/>
              <a:t> </a:t>
            </a:r>
            <a:r>
              <a:rPr lang="el-GR" sz="2000" dirty="0" smtClean="0"/>
              <a:t>(</a:t>
            </a:r>
            <a:r>
              <a:rPr lang="el-GR" sz="2000" dirty="0"/>
              <a:t>Δεύτερο</a:t>
            </a:r>
            <a:r>
              <a:rPr lang="el-GR" sz="2000" dirty="0" smtClean="0"/>
              <a:t> </a:t>
            </a:r>
            <a:r>
              <a:rPr lang="el-GR" sz="2000" dirty="0"/>
              <a:t>Μέρος</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Οι απαρχές της </a:t>
            </a:r>
            <a:r>
              <a:rPr lang="el-GR" dirty="0" err="1" smtClean="0"/>
              <a:t>ενσυναίσθησης</a:t>
            </a:r>
            <a:r>
              <a:rPr lang="el-GR" dirty="0" smtClean="0"/>
              <a:t> </a:t>
            </a:r>
            <a:r>
              <a:rPr lang="el-GR" sz="3600" b="0" dirty="0" smtClean="0"/>
              <a:t>(1 από 2)</a:t>
            </a:r>
            <a:endParaRPr lang="el-GR" sz="3600" b="0" dirty="0"/>
          </a:p>
        </p:txBody>
      </p:sp>
      <p:sp>
        <p:nvSpPr>
          <p:cNvPr id="3" name="Θέση περιεχομένου 2"/>
          <p:cNvSpPr>
            <a:spLocks noGrp="1"/>
          </p:cNvSpPr>
          <p:nvPr>
            <p:ph idx="1"/>
          </p:nvPr>
        </p:nvSpPr>
        <p:spPr>
          <a:xfrm>
            <a:off x="450286" y="925704"/>
            <a:ext cx="8435280" cy="1512168"/>
          </a:xfrm>
        </p:spPr>
        <p:txBody>
          <a:bodyPr>
            <a:normAutofit/>
          </a:bodyPr>
          <a:lstStyle/>
          <a:p>
            <a:pPr marL="0" indent="0">
              <a:buNone/>
            </a:pPr>
            <a:r>
              <a:rPr lang="el-GR" sz="2200" dirty="0"/>
              <a:t>Λίγους μήνες μετά τη γέννηση και κατά τη διάρκεια του πρώτου έτους ζωής, τα βρέφη δείχνουν να μην μπορούν να διακρίνουν ανάμεσα στην προσωπική τους δυσφορία και στη δυσφορία που διαχέεται στο περιβάλλον τους.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9308" y="2127958"/>
            <a:ext cx="2640124" cy="1765583"/>
          </a:xfrm>
          <a:prstGeom prst="rect">
            <a:avLst/>
          </a:prstGeom>
        </p:spPr>
      </p:pic>
      <p:sp>
        <p:nvSpPr>
          <p:cNvPr id="6" name="Rectangle 6"/>
          <p:cNvSpPr/>
          <p:nvPr/>
        </p:nvSpPr>
        <p:spPr>
          <a:xfrm>
            <a:off x="3358208" y="3882365"/>
            <a:ext cx="2448272"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baby crying</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smtClean="0">
                <a:solidFill>
                  <a:prstClr val="black">
                    <a:lumMod val="65000"/>
                    <a:lumOff val="35000"/>
                  </a:prstClr>
                </a:solidFill>
                <a:latin typeface="Calibri"/>
                <a:hlinkClick r:id="rId4"/>
              </a:rPr>
              <a:t>Ben_Kerckx</a:t>
            </a:r>
            <a:r>
              <a:rPr lang="el-GR" sz="1200" dirty="0" smtClean="0">
                <a:solidFill>
                  <a:prstClr val="black">
                    <a:lumMod val="65000"/>
                    <a:lumOff val="35000"/>
                  </a:prstClr>
                </a:solidFill>
                <a:latin typeface="Calibri"/>
                <a:hlinkClick r:id="rId4"/>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
        <p:nvSpPr>
          <p:cNvPr id="8" name="Θέση περιεχομένου 2"/>
          <p:cNvSpPr txBox="1">
            <a:spLocks/>
          </p:cNvSpPr>
          <p:nvPr/>
        </p:nvSpPr>
        <p:spPr>
          <a:xfrm>
            <a:off x="170878" y="4332158"/>
            <a:ext cx="8856984" cy="199539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dirty="0">
                <a:solidFill>
                  <a:prstClr val="black"/>
                </a:solidFill>
              </a:rPr>
              <a:t>Έτσι δείχνουν κάποια πρωτογενή στοιχεία </a:t>
            </a:r>
            <a:r>
              <a:rPr lang="el-GR" dirty="0" err="1">
                <a:solidFill>
                  <a:prstClr val="black"/>
                </a:solidFill>
              </a:rPr>
              <a:t>ενσυναίσθητης</a:t>
            </a:r>
            <a:r>
              <a:rPr lang="el-GR" dirty="0">
                <a:solidFill>
                  <a:prstClr val="black"/>
                </a:solidFill>
              </a:rPr>
              <a:t> ανταπόκρισης, αφού για παράδειγμα αντιδρούν με κλάμα στη θέα ή το άκουσμα ενός άλλου μωρού που κλαίει (</a:t>
            </a:r>
            <a:r>
              <a:rPr lang="el-GR" dirty="0" err="1">
                <a:solidFill>
                  <a:prstClr val="black"/>
                </a:solidFill>
              </a:rPr>
              <a:t>empathetic</a:t>
            </a:r>
            <a:r>
              <a:rPr lang="el-GR" dirty="0">
                <a:solidFill>
                  <a:prstClr val="black"/>
                </a:solidFill>
              </a:rPr>
              <a:t> </a:t>
            </a:r>
            <a:r>
              <a:rPr lang="el-GR" dirty="0" err="1">
                <a:solidFill>
                  <a:prstClr val="black"/>
                </a:solidFill>
              </a:rPr>
              <a:t>crying</a:t>
            </a:r>
            <a:r>
              <a:rPr lang="el-GR" dirty="0">
                <a:solidFill>
                  <a:prstClr val="black"/>
                </a:solidFill>
              </a:rPr>
              <a:t>), ιδιαίτερα αν το κλάμα του άλλου παιδιού διαρκεί περισσότερο από ένα με δύο λεπτά. Το γεγονός αυτό υποδηλώνει μια πολύ πρώιμη μορφή </a:t>
            </a:r>
            <a:r>
              <a:rPr lang="el-GR" dirty="0" err="1">
                <a:solidFill>
                  <a:prstClr val="black"/>
                </a:solidFill>
              </a:rPr>
              <a:t>ενσυναίσθησης</a:t>
            </a:r>
            <a:r>
              <a:rPr lang="el-GR" dirty="0">
                <a:solidFill>
                  <a:prstClr val="black"/>
                </a:solidFill>
              </a:rPr>
              <a:t>, και αποδεικνύει τη «βιολογική ετοιμότητά» της (</a:t>
            </a:r>
            <a:r>
              <a:rPr lang="el-GR" dirty="0" err="1">
                <a:solidFill>
                  <a:prstClr val="black"/>
                </a:solidFill>
              </a:rPr>
              <a:t>Hoffman</a:t>
            </a:r>
            <a:r>
              <a:rPr lang="el-GR" dirty="0">
                <a:solidFill>
                  <a:prstClr val="black"/>
                </a:solidFill>
              </a:rPr>
              <a:t>, 1977).</a:t>
            </a:r>
          </a:p>
          <a:p>
            <a:pPr fontAlgn="auto">
              <a:spcAft>
                <a:spcPts val="0"/>
              </a:spcAft>
            </a:pPr>
            <a:endParaRPr lang="el-GR" dirty="0">
              <a:solidFill>
                <a:prstClr val="black"/>
              </a:solidFill>
            </a:endParaRPr>
          </a:p>
        </p:txBody>
      </p:sp>
    </p:spTree>
    <p:extLst>
      <p:ext uri="{BB962C8B-B14F-4D97-AF65-F5344CB8AC3E}">
        <p14:creationId xmlns:p14="http://schemas.microsoft.com/office/powerpoint/2010/main" val="22030671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0261313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1129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απαρχές της </a:t>
            </a:r>
            <a:r>
              <a:rPr lang="el-GR" dirty="0" err="1"/>
              <a:t>ενσυναίσθησης</a:t>
            </a:r>
            <a:r>
              <a:rPr lang="el-GR" dirty="0"/>
              <a:t> </a:t>
            </a:r>
            <a:r>
              <a:rPr lang="el-GR" sz="3600" b="0" dirty="0" smtClean="0"/>
              <a:t>(2 </a:t>
            </a:r>
            <a:r>
              <a:rPr lang="el-GR" sz="3600" b="0" dirty="0"/>
              <a:t>από </a:t>
            </a:r>
            <a:r>
              <a:rPr lang="el-GR" sz="3600" b="0" dirty="0" smtClean="0"/>
              <a:t>2)</a:t>
            </a:r>
            <a:endParaRPr lang="el-GR" dirty="0"/>
          </a:p>
        </p:txBody>
      </p:sp>
      <p:sp>
        <p:nvSpPr>
          <p:cNvPr id="3" name="Θέση περιεχομένου 2"/>
          <p:cNvSpPr>
            <a:spLocks noGrp="1"/>
          </p:cNvSpPr>
          <p:nvPr>
            <p:ph idx="1"/>
          </p:nvPr>
        </p:nvSpPr>
        <p:spPr>
          <a:xfrm>
            <a:off x="457200" y="1700808"/>
            <a:ext cx="8229600" cy="2880320"/>
          </a:xfrm>
        </p:spPr>
        <p:txBody>
          <a:bodyPr/>
          <a:lstStyle/>
          <a:p>
            <a:pPr marL="0" indent="0">
              <a:buNone/>
            </a:pPr>
            <a:r>
              <a:rPr lang="el-GR" dirty="0"/>
              <a:t>Εναλλακτικές ερμηνείες προτείνουν ότι πρόκειται απλώς για ένα αντανακλαστικό, ωστόσο ερευνητικά δεδομένα αποδεικνύουν ότι αυτή η αντίδραση εκδηλώνεται περισσότερο στο άκουσμα πραγματικού κλάματος απ’ ότι προσομοίωσης κλάματος στον υπολογιστή ή άλλου ήχου παρόμοιας έντασης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3557160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εναρμόνιση του βρέφους με τα συναισθήματα της μητέρας</a:t>
            </a:r>
            <a:endParaRPr lang="el-GR" dirty="0"/>
          </a:p>
        </p:txBody>
      </p:sp>
      <p:sp>
        <p:nvSpPr>
          <p:cNvPr id="3" name="Θέση περιεχομένου 2"/>
          <p:cNvSpPr>
            <a:spLocks noGrp="1"/>
          </p:cNvSpPr>
          <p:nvPr>
            <p:ph idx="1"/>
          </p:nvPr>
        </p:nvSpPr>
        <p:spPr/>
        <p:txBody>
          <a:bodyPr/>
          <a:lstStyle/>
          <a:p>
            <a:r>
              <a:rPr lang="el-GR" dirty="0"/>
              <a:t>Σε ηλικία 10 εβδομάδων, τα βρέφη μπορούν να διακρίνουν τη χαρά, τη λύπη και το θυμό στο πρόσωπο της μητέρας τους και, υπό κάποιες συνθήκες, να εναρμονίσουν τα συναισθήματά τους με αυτά της μητέρας τους (</a:t>
            </a:r>
            <a:r>
              <a:rPr lang="el-GR" dirty="0" err="1"/>
              <a:t>emotional</a:t>
            </a:r>
            <a:r>
              <a:rPr lang="el-GR" dirty="0"/>
              <a:t> </a:t>
            </a:r>
            <a:r>
              <a:rPr lang="el-GR" dirty="0" err="1"/>
              <a:t>contagion</a:t>
            </a:r>
            <a:r>
              <a:rPr lang="el-GR" dirty="0"/>
              <a:t>) (</a:t>
            </a:r>
            <a:r>
              <a:rPr lang="el-GR" dirty="0" err="1"/>
              <a:t>Haviland</a:t>
            </a:r>
            <a:r>
              <a:rPr lang="el-GR" dirty="0"/>
              <a:t> &amp; </a:t>
            </a:r>
            <a:r>
              <a:rPr lang="el-GR" dirty="0" err="1"/>
              <a:t>Lelwica</a:t>
            </a:r>
            <a:r>
              <a:rPr lang="el-GR" dirty="0"/>
              <a:t>, 1987).</a:t>
            </a:r>
          </a:p>
          <a:p>
            <a:r>
              <a:rPr lang="el-GR" dirty="0"/>
              <a:t>Σε μικρότερη ηλικία δεν μπορούν να προσέξουν τις εκφράσεις του προσώπου των άλλων, καθώς η οπτική τους ικανότητα είναι ακόμη </a:t>
            </a:r>
            <a:r>
              <a:rPr lang="el-GR" dirty="0" smtClean="0"/>
              <a:t>περιορισμένη.</a:t>
            </a:r>
          </a:p>
          <a:p>
            <a:r>
              <a:rPr lang="el-GR" dirty="0"/>
              <a:t>Όταν η μητέρα έχει μια κενή, ουδέτερη, χωρίς συναίσθημα έκφραση στο πρόσωπο, το βρέφος δείχνει δυσφορία (</a:t>
            </a:r>
            <a:r>
              <a:rPr lang="el-GR" dirty="0" err="1"/>
              <a:t>Nelson</a:t>
            </a:r>
            <a:r>
              <a:rPr lang="el-GR" dirty="0"/>
              <a:t>, 1987).</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3531632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The still face experiment</a:t>
            </a:r>
            <a:r>
              <a:rPr lang="el-GR" dirty="0" smtClean="0"/>
              <a:t> </a:t>
            </a:r>
            <a:r>
              <a:rPr lang="en-US" b="0" dirty="0"/>
              <a:t>(</a:t>
            </a:r>
            <a:r>
              <a:rPr lang="en-US" b="0" dirty="0" err="1"/>
              <a:t>Tronick</a:t>
            </a:r>
            <a:r>
              <a:rPr lang="en-US" b="0" dirty="0"/>
              <a:t>, 1975</a:t>
            </a:r>
            <a:r>
              <a:rPr lang="en-US" b="0" dirty="0" smtClean="0"/>
              <a:t>)</a:t>
            </a:r>
            <a:endParaRPr lang="el-GR" b="0" dirty="0"/>
          </a:p>
        </p:txBody>
      </p:sp>
      <p:sp>
        <p:nvSpPr>
          <p:cNvPr id="3" name="Θέση περιεχομένου 2"/>
          <p:cNvSpPr>
            <a:spLocks noGrp="1"/>
          </p:cNvSpPr>
          <p:nvPr>
            <p:ph idx="1"/>
          </p:nvPr>
        </p:nvSpPr>
        <p:spPr>
          <a:xfrm>
            <a:off x="457200" y="1196752"/>
            <a:ext cx="8229600" cy="576064"/>
          </a:xfrm>
        </p:spPr>
        <p:txBody>
          <a:bodyPr/>
          <a:lstStyle/>
          <a:p>
            <a:pPr marL="0" indent="0">
              <a:buNone/>
            </a:pPr>
            <a:r>
              <a:rPr lang="el-GR" dirty="0" smtClean="0"/>
              <a:t>Παρακολουθείστε το παρακάτω βίντεο</a:t>
            </a:r>
            <a:r>
              <a:rPr lang="en-US" dirty="0" smtClean="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pic>
        <p:nvPicPr>
          <p:cNvPr id="5" name="Εικόνα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792" y="1786981"/>
            <a:ext cx="512896" cy="512896"/>
          </a:xfrm>
          <a:prstGeom prst="rect">
            <a:avLst/>
          </a:prstGeom>
        </p:spPr>
      </p:pic>
      <p:sp>
        <p:nvSpPr>
          <p:cNvPr id="6" name="Ορθογώνιο 5"/>
          <p:cNvSpPr/>
          <p:nvPr/>
        </p:nvSpPr>
        <p:spPr>
          <a:xfrm>
            <a:off x="1210643" y="1838212"/>
            <a:ext cx="2754216" cy="461665"/>
          </a:xfrm>
          <a:prstGeom prst="rect">
            <a:avLst/>
          </a:prstGeom>
        </p:spPr>
        <p:txBody>
          <a:bodyPr wrap="none">
            <a:spAutoFit/>
          </a:bodyPr>
          <a:lstStyle/>
          <a:p>
            <a:r>
              <a:rPr lang="en-US" sz="2400" dirty="0">
                <a:solidFill>
                  <a:prstClr val="black"/>
                </a:solidFill>
                <a:latin typeface="Calibri"/>
                <a:hlinkClick r:id="rId2"/>
              </a:rPr>
              <a:t>still Face experiment</a:t>
            </a:r>
            <a:endParaRPr lang="el-GR" sz="2400" dirty="0">
              <a:solidFill>
                <a:prstClr val="black"/>
              </a:solidFill>
              <a:latin typeface="Calibri"/>
            </a:endParaRPr>
          </a:p>
        </p:txBody>
      </p:sp>
    </p:spTree>
    <p:extLst>
      <p:ext uri="{BB962C8B-B14F-4D97-AF65-F5344CB8AC3E}">
        <p14:creationId xmlns:p14="http://schemas.microsoft.com/office/powerpoint/2010/main" val="2627542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κατανόηση των συναισθημάτων των άλλων</a:t>
            </a:r>
            <a:endParaRPr lang="el-GR" dirty="0"/>
          </a:p>
        </p:txBody>
      </p:sp>
      <p:sp>
        <p:nvSpPr>
          <p:cNvPr id="3" name="Θέση περιεχομένου 2"/>
          <p:cNvSpPr>
            <a:spLocks noGrp="1"/>
          </p:cNvSpPr>
          <p:nvPr>
            <p:ph idx="1"/>
          </p:nvPr>
        </p:nvSpPr>
        <p:spPr/>
        <p:txBody>
          <a:bodyPr/>
          <a:lstStyle/>
          <a:p>
            <a:pPr marL="0" indent="0">
              <a:buNone/>
            </a:pPr>
            <a:r>
              <a:rPr lang="el-GR" dirty="0"/>
              <a:t>H κατανόηση των συναισθημάτων των άλλων ανθρώπων από τα βρέφη περιλαμβάνει τρία στάδια</a:t>
            </a:r>
            <a:r>
              <a:rPr lang="el-GR" dirty="0" smtClean="0"/>
              <a:t>:</a:t>
            </a:r>
            <a:endParaRPr lang="en-US" dirty="0" smtClean="0"/>
          </a:p>
          <a:p>
            <a:r>
              <a:rPr lang="el-GR" dirty="0"/>
              <a:t>Διάκριση των διαφορετικών εκφράσεων του προσώπου και του τόνου και της χροιάς της </a:t>
            </a:r>
            <a:r>
              <a:rPr lang="el-GR" dirty="0" smtClean="0"/>
              <a:t>φωνής.</a:t>
            </a:r>
          </a:p>
          <a:p>
            <a:r>
              <a:rPr lang="el-GR" dirty="0"/>
              <a:t>Σύνδεση των εκφράσεων του προσώπου με συγκεκριμένα συναισθήματα</a:t>
            </a:r>
          </a:p>
          <a:p>
            <a:r>
              <a:rPr lang="el-GR" dirty="0"/>
              <a:t>Χρήση των συναισθηματικών μηνυμάτων που εκπέμπουν οι σημαντικοί άλλοι για την αξιολόγηση μιας ασαφούς κατάστασης και ανάλογη ρύθμιση της δικής τους συμπεριφοράς </a:t>
            </a:r>
          </a:p>
          <a:p>
            <a:endParaRPr lang="el-GR" dirty="0"/>
          </a:p>
          <a:p>
            <a:pPr marL="0" indent="0">
              <a:buNone/>
            </a:pP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1106453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H διάκριση των συναισθηματικών εκφράσεων</a:t>
            </a:r>
            <a:endParaRPr lang="el-GR" dirty="0"/>
          </a:p>
        </p:txBody>
      </p:sp>
      <p:sp>
        <p:nvSpPr>
          <p:cNvPr id="3" name="Θέση περιεχομένου 2"/>
          <p:cNvSpPr>
            <a:spLocks noGrp="1"/>
          </p:cNvSpPr>
          <p:nvPr>
            <p:ph idx="1"/>
          </p:nvPr>
        </p:nvSpPr>
        <p:spPr>
          <a:xfrm>
            <a:off x="457200" y="1484784"/>
            <a:ext cx="8229600" cy="3672408"/>
          </a:xfrm>
        </p:spPr>
        <p:txBody>
          <a:bodyPr/>
          <a:lstStyle/>
          <a:p>
            <a:r>
              <a:rPr lang="el-GR" dirty="0"/>
              <a:t>Μεταξύ τεσσάρων και επτά μηνών, τα βρέφη αρχίζουν να διακρίνουν ότι οι ενήλικες συχνά διαφοροποιούν τις εκφράσεις του προσώπου τους και τη χροιά της φωνής τους.</a:t>
            </a:r>
          </a:p>
          <a:p>
            <a:r>
              <a:rPr lang="el-GR" dirty="0"/>
              <a:t>Μπορούν να διακρίνουν ένα χαρούμενο, χαμογελαστό πρόσωπο από ένα λυπημένο, συνοφρυωμένο πρόσωπο, παρόλο που ακόμη δεν μπορούν με σαφήνεια να συνδέσουν τις εκφράσεις αυτές με συγκεκριμένα </a:t>
            </a:r>
            <a:r>
              <a:rPr lang="el-GR" dirty="0" smtClean="0"/>
              <a:t>συναισθήματα </a:t>
            </a:r>
            <a:r>
              <a:rPr lang="el-GR" dirty="0"/>
              <a:t>(</a:t>
            </a:r>
            <a:r>
              <a:rPr lang="el-GR" dirty="0" err="1"/>
              <a:t>Ludemann</a:t>
            </a:r>
            <a:r>
              <a:rPr lang="el-GR" dirty="0"/>
              <a:t>, 1991).</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18801326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a7b195a4cf128d55568eb647154514a36d92151c"/>
  <p:tag name="ISPRING_RESOURCE_PATHS_HASH_PRESENTER" val="33867b40638bbbf5f572f62a66f5d447c2259fe"/>
</p:tagLst>
</file>

<file path=ppt/theme/theme1.xml><?xml version="1.0" encoding="utf-8"?>
<a:theme xmlns:a="http://schemas.openxmlformats.org/drawingml/2006/main" name="OC_template_updated">
  <a:themeElements>
    <a:clrScheme name="Προσαρμοσμένο 13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Προσαρμοσμένο 7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332</TotalTime>
  <Words>2996</Words>
  <Application>Microsoft Office PowerPoint</Application>
  <PresentationFormat>On-screen Show (4:3)</PresentationFormat>
  <Paragraphs>265</Paragraphs>
  <Slides>43</Slides>
  <Notes>10</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OC_template_updated</vt:lpstr>
      <vt:lpstr>1_OC_template_updated</vt:lpstr>
      <vt:lpstr>Αναπτυξιακή Ψυχολογία (Θ)</vt:lpstr>
      <vt:lpstr>Οι μιμητικές ικανότητες των νεογνών (1 από 2)</vt:lpstr>
      <vt:lpstr>Οι μιμητικές ικανότητες των νεογνών (2 από 2)</vt:lpstr>
      <vt:lpstr>Οι απαρχές της ενσυναίσθησης (1 από 2)</vt:lpstr>
      <vt:lpstr>Οι απαρχές της ενσυναίσθησης (2 από 2)</vt:lpstr>
      <vt:lpstr>Η εναρμόνιση του βρέφους με τα συναισθήματα της μητέρας</vt:lpstr>
      <vt:lpstr>The still face experiment (Tronick, 1975)</vt:lpstr>
      <vt:lpstr>Η κατανόηση των συναισθημάτων των άλλων</vt:lpstr>
      <vt:lpstr>H διάκριση των συναισθηματικών εκφράσεων</vt:lpstr>
      <vt:lpstr>Πείραμα σχετικά με τη διάκριση των συναισθηματικών εκφράσεων</vt:lpstr>
      <vt:lpstr>H ερμηνεία των συναισθημάτων των άλλων</vt:lpstr>
      <vt:lpstr>Η κοινωνική αναφορά</vt:lpstr>
      <vt:lpstr>Η μαμά φτερνίζεται!</vt:lpstr>
      <vt:lpstr>Η κοινωνική αναφορά (1 από 2)</vt:lpstr>
      <vt:lpstr>Η κοινωνική αναφορά (2 από 2)</vt:lpstr>
      <vt:lpstr>Τα βασικά συστατικά της κοινωνικής αναφοράς</vt:lpstr>
      <vt:lpstr>Πειράματα σχετικά με την κοινωνική αναφορά (1 από 3)</vt:lpstr>
      <vt:lpstr>Πειράματα σχετικά με την κοινωνική αναφορά (2 από 3)</vt:lpstr>
      <vt:lpstr>Πειράματα σχετικά με την κοινωνική αναφορά (3 από 3)</vt:lpstr>
      <vt:lpstr>Η κατανόηση των συναισθημάτων των άλλων κατά την προσχολική ηλικία</vt:lpstr>
      <vt:lpstr>Τα «ξεσπάσματα νεύρων» (Tantrums)  κατά την προσχολική ηλικία</vt:lpstr>
      <vt:lpstr>Oι  φόβοι κατά την προσχολική ηλικία</vt:lpstr>
      <vt:lpstr>Η αυτορρύθμιση των συναισθημάτων</vt:lpstr>
      <vt:lpstr>Στρατηγικές  αυτορρύθμισης των βρεφών (1 από 3)</vt:lpstr>
      <vt:lpstr>Στρατηγικές  αυτορρύθμισης των βρεφών (2 από 3)</vt:lpstr>
      <vt:lpstr>Στρατηγικές  αυτορρύθμισης των βρεφών (3 από 3)</vt:lpstr>
      <vt:lpstr>Η εξέλιξη της ικανότητας  αυτορρύθμισης (1 από 2)</vt:lpstr>
      <vt:lpstr>Η εξέλιξη της ικανότητας  αυτορρύθμισης (2 από 2)</vt:lpstr>
      <vt:lpstr>Ο ρόλος των γονέων στην ανάπτυξη της ικανότητας αυτορρύθμισης</vt:lpstr>
      <vt:lpstr>Η ανταπόκριση των γονέων  στις ανάγκες του βρέφους (1 από 2)</vt:lpstr>
      <vt:lpstr>Η ανταπόκριση των γονέων  στις ανάγκες του βρέφους (2 από 2)</vt:lpstr>
      <vt:lpstr>Παράγοντες που επηρεάζουν τη συναισθηματική ανάπτυξη</vt:lpstr>
      <vt:lpstr>Ο ρόλος των γονέων στην εξέλιξη των συναισθημάτων του βρέφους</vt:lpstr>
      <vt:lpstr>H  επίδραση της καταθλιπτικής μητέρας (1 από 2)</vt:lpstr>
      <vt:lpstr>H  επίδραση της καταθλιπτικής μητέρας (2 από 2)</vt:lpstr>
      <vt:lpstr>Συμπέρασμα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87</cp:revision>
  <dcterms:created xsi:type="dcterms:W3CDTF">2013-03-04T13:35:19Z</dcterms:created>
  <dcterms:modified xsi:type="dcterms:W3CDTF">2015-03-02T11:08:09Z</dcterms:modified>
</cp:coreProperties>
</file>