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  <p:sldMasterId id="2147483719" r:id="rId4"/>
  </p:sldMasterIdLst>
  <p:notesMasterIdLst>
    <p:notesMasterId r:id="rId26"/>
  </p:notesMasterIdLst>
  <p:handoutMasterIdLst>
    <p:handoutMasterId r:id="rId27"/>
  </p:handoutMasterIdLst>
  <p:sldIdLst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8" r:id="rId22"/>
    <p:sldId id="279" r:id="rId23"/>
    <p:sldId id="276" r:id="rId24"/>
    <p:sldId id="277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681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60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"/>
          <p:cNvSpPr/>
          <p:nvPr userDrawn="1"/>
        </p:nvSpPr>
        <p:spPr>
          <a:xfrm>
            <a:off x="467544" y="1"/>
            <a:ext cx="8676456" cy="6857999"/>
          </a:xfrm>
          <a:prstGeom prst="roundRect">
            <a:avLst>
              <a:gd name="adj" fmla="val 2870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6"/>
          <p:cNvSpPr/>
          <p:nvPr userDrawn="1"/>
        </p:nvSpPr>
        <p:spPr>
          <a:xfrm>
            <a:off x="3635896" y="1676905"/>
            <a:ext cx="5538154" cy="518109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467544" y="-22538"/>
            <a:ext cx="8706506" cy="4819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4968552"/>
          </a:xfr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10000"/>
              <a:buFont typeface="Courier New" panose="02070309020205020404" pitchFamily="49" charset="0"/>
              <a:buChar char="o"/>
              <a:defRPr sz="2400"/>
            </a:lvl2pPr>
            <a:lvl3pPr marL="11430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3pPr>
            <a:lvl4pPr marL="16002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4pPr>
            <a:lvl5pPr marL="20574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42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7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30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20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94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80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8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4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1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3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ood_donation_pictogram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commons.wikimedia.org/wiki/User:Syed_Wamiq_Ahmed_Hashm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ood_Drive_Bus_2008_March_MA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/index.php?title=User:Tianliu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152128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Τεχνικές Λήψης Βιολογικών </a:t>
            </a: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Υλικών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175260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Ενότητα 3</a:t>
            </a:r>
            <a:r>
              <a:rPr lang="en-US" sz="2400" b="1" dirty="0" smtClean="0"/>
              <a:t> 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Λήψη αίματος για αιμοδοσία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Αναστάσιος </a:t>
            </a:r>
            <a:r>
              <a:rPr lang="el-GR" sz="2400" dirty="0" err="1" smtClean="0"/>
              <a:t>Κριεμπάρδης</a:t>
            </a:r>
            <a:endParaRPr lang="el-GR" sz="2400" dirty="0" smtClean="0"/>
          </a:p>
          <a:p>
            <a:r>
              <a:rPr lang="el-GR" sz="2400" dirty="0" smtClean="0"/>
              <a:t>Τμήμα Ιατρικών Εργαστηρίων</a:t>
            </a:r>
          </a:p>
          <a:p>
            <a:endParaRPr lang="el-GR" sz="2400" dirty="0" smtClean="0"/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06" b="-1"/>
          <a:stretch/>
        </p:blipFill>
        <p:spPr bwMode="auto">
          <a:xfrm>
            <a:off x="4045866" y="5281301"/>
            <a:ext cx="3348000" cy="7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Τεχνική </a:t>
            </a:r>
            <a:r>
              <a:rPr lang="el-GR" sz="3200" b="0" dirty="0" smtClean="0">
                <a:solidFill>
                  <a:prstClr val="black"/>
                </a:solidFill>
              </a:rPr>
              <a:t>3/5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Έλεγχος και των δύο χεριών του δότη για τον εντοπισμό της καλύτερης φλέβας στον </a:t>
            </a:r>
            <a:r>
              <a:rPr lang="el-GR" dirty="0" err="1" smtClean="0"/>
              <a:t>αγκωνιαίο</a:t>
            </a:r>
            <a:r>
              <a:rPr lang="el-GR" dirty="0" smtClean="0"/>
              <a:t> βόθρο.</a:t>
            </a:r>
          </a:p>
          <a:p>
            <a:r>
              <a:rPr lang="el-GR" dirty="0" smtClean="0"/>
              <a:t>Καθαρή περιοχή </a:t>
            </a:r>
            <a:r>
              <a:rPr lang="el-GR" dirty="0" err="1" smtClean="0"/>
              <a:t>φλεβοκέντησης</a:t>
            </a:r>
            <a:r>
              <a:rPr lang="el-GR" dirty="0" smtClean="0"/>
              <a:t>, με υγιές δέρμα χωρίς ενδείξεις τραυματισμού, δερματικής νόσου ή σημάδια ενδοφλέβιας χρήσης ναρκωτικών ουσιών.</a:t>
            </a:r>
          </a:p>
          <a:p>
            <a:r>
              <a:rPr lang="el-GR" dirty="0" smtClean="0"/>
              <a:t>Πιεστικός επίδεσμος εφαρμόζεται στον βραχίονα αρκετά σφικτά και ο δότης ανοιγοκλείνει τη γροθιά του.</a:t>
            </a:r>
          </a:p>
          <a:p>
            <a:r>
              <a:rPr lang="el-GR" dirty="0" smtClean="0"/>
              <a:t>Επιμελής καθαρισμός της περιοχής με </a:t>
            </a:r>
            <a:r>
              <a:rPr lang="el-GR" dirty="0" err="1" smtClean="0"/>
              <a:t>τολύπια</a:t>
            </a:r>
            <a:r>
              <a:rPr lang="el-GR" dirty="0" smtClean="0"/>
              <a:t> βάμβακος εμποτισμένα σε κατάλληλο διάλυμα αντισηπτικού με βάση το οινόπνευμα και το ιώδιο.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62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Τεχνική </a:t>
            </a:r>
            <a:r>
              <a:rPr lang="el-GR" sz="3200" b="0" dirty="0" smtClean="0">
                <a:solidFill>
                  <a:prstClr val="black"/>
                </a:solidFill>
              </a:rPr>
              <a:t>4/5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Αποκάλυψη της βελόνας προσεχτικά.</a:t>
            </a:r>
          </a:p>
          <a:p>
            <a:r>
              <a:rPr lang="el-GR" dirty="0" smtClean="0"/>
              <a:t>Εισαγωγή της βελόνας στη φλέβα αρχικά υπό γωνία περίπου 30</a:t>
            </a:r>
            <a:r>
              <a:rPr lang="el-GR" baseline="30000" dirty="0" smtClean="0"/>
              <a:t>ο</a:t>
            </a:r>
            <a:r>
              <a:rPr lang="el-GR" dirty="0" smtClean="0"/>
              <a:t> και αμέσως μετά την είσοδο υπό γωνία 10</a:t>
            </a:r>
            <a:r>
              <a:rPr lang="el-GR" baseline="30000" dirty="0" smtClean="0"/>
              <a:t>ο</a:t>
            </a:r>
            <a:r>
              <a:rPr lang="el-GR" dirty="0" smtClean="0"/>
              <a:t> για την αποφυγή τρώσης του οπίσθιου τοιχώματος της φλέβας.</a:t>
            </a:r>
          </a:p>
          <a:p>
            <a:r>
              <a:rPr lang="el-GR" dirty="0" smtClean="0"/>
              <a:t>Σταθεροποίηση της βελόνας, χαλάρωση του πιεστικού επιδέσμου.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802598"/>
            <a:ext cx="1691125" cy="25753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231" y="3802598"/>
            <a:ext cx="1798429" cy="25785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9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Τεχνική </a:t>
            </a:r>
            <a:r>
              <a:rPr lang="el-GR" sz="3200" b="0" dirty="0" smtClean="0">
                <a:solidFill>
                  <a:prstClr val="black"/>
                </a:solidFill>
              </a:rPr>
              <a:t>5/5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4464496" cy="4968552"/>
          </a:xfrm>
        </p:spPr>
        <p:txBody>
          <a:bodyPr/>
          <a:lstStyle/>
          <a:p>
            <a:r>
              <a:rPr lang="el-GR" dirty="0" smtClean="0"/>
              <a:t>Στο τέλος της αιμοδοσίας, συμπληρώνονται με αίμα τα συνοδικά σωληνάρια του αιμοδότη. Αυτά λαμβάνονται για :</a:t>
            </a:r>
          </a:p>
          <a:p>
            <a:pPr lvl="1"/>
            <a:r>
              <a:rPr lang="el-GR" dirty="0" smtClean="0"/>
              <a:t>Ορολογικές δοκιμασίες,</a:t>
            </a:r>
          </a:p>
          <a:p>
            <a:pPr lvl="1"/>
            <a:r>
              <a:rPr lang="el-GR" dirty="0" smtClean="0"/>
              <a:t>Μοριακό έλεγχο και</a:t>
            </a:r>
          </a:p>
          <a:p>
            <a:pPr lvl="1"/>
            <a:r>
              <a:rPr lang="el-GR" dirty="0" smtClean="0"/>
              <a:t>Για τον μοριακό έλεγχο.</a:t>
            </a:r>
          </a:p>
          <a:p>
            <a:pPr lvl="1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441626"/>
            <a:ext cx="3627641" cy="27398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64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Χειρισμός ασκών δειγμάτων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5184576" cy="4968552"/>
          </a:xfrm>
        </p:spPr>
        <p:txBody>
          <a:bodyPr/>
          <a:lstStyle/>
          <a:p>
            <a:r>
              <a:rPr lang="el-GR" dirty="0" smtClean="0"/>
              <a:t>Έλεγχος των πλαστικών ασκών για τυχόν ελαττώματα.</a:t>
            </a:r>
          </a:p>
          <a:p>
            <a:r>
              <a:rPr lang="el-GR" dirty="0" smtClean="0"/>
              <a:t>Η γραμμή σύνδεσης σφραγίζεται με απόλυτα αποτελεσματικό τρόπο με ειδική λαβίδα μέχρι  τη στιγμή που ο ασκός μεταφέρεται στον </a:t>
            </a:r>
            <a:r>
              <a:rPr lang="el-GR" dirty="0" err="1" smtClean="0"/>
              <a:t>αιμοσυγκολλητή</a:t>
            </a:r>
            <a:r>
              <a:rPr lang="el-GR" dirty="0" smtClean="0"/>
              <a:t>. Δεν πρέπει να μεταφερθεί οξυγόνο στον ασκό.</a:t>
            </a:r>
          </a:p>
          <a:p>
            <a:r>
              <a:rPr lang="el-GR" dirty="0" smtClean="0"/>
              <a:t>Μετά τη σφράγιση απορρίπτεται η βελόνα.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111904" y="1161305"/>
            <a:ext cx="2415568" cy="26304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4445" y="3812526"/>
            <a:ext cx="2630487" cy="25415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Αρχεία αιμοδοτών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Ημερομηνία και αριθμός της αιμοδοσίας.</a:t>
            </a:r>
          </a:p>
          <a:p>
            <a:r>
              <a:rPr lang="el-GR" dirty="0" smtClean="0"/>
              <a:t>Ταυτότητα και ιστορικό του αιμοδότη.</a:t>
            </a:r>
          </a:p>
          <a:p>
            <a:r>
              <a:rPr lang="el-GR" dirty="0" smtClean="0"/>
              <a:t>Τους λόγους τυχόν αποτυχίας της αιμοδοσίας.</a:t>
            </a:r>
          </a:p>
          <a:p>
            <a:r>
              <a:rPr lang="el-GR" dirty="0" smtClean="0"/>
              <a:t>Κατάλογο με τους αιμοδότες που απορρίφθηκαν.</a:t>
            </a:r>
          </a:p>
          <a:p>
            <a:r>
              <a:rPr lang="el-GR" dirty="0" smtClean="0"/>
              <a:t>Οι λόγοι απόρριψης τους.</a:t>
            </a:r>
          </a:p>
          <a:p>
            <a:r>
              <a:rPr lang="el-GR" dirty="0" smtClean="0"/>
              <a:t>Στοιχεία σχετικά με ανεπιθύμητες αντιδράσεις των αιμοδοτών σε όποιο στάδιο της διαδικασίας.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. «Τεχνικές λήψης βιολογικών υλικών. Ενότητα 3</a:t>
            </a:r>
            <a:r>
              <a:rPr lang="en-US" sz="2000" dirty="0" smtClean="0"/>
              <a:t>:</a:t>
            </a:r>
            <a:r>
              <a:rPr lang="el-GR" sz="2000" dirty="0" smtClean="0"/>
              <a:t> Λήψη αίματος για αιμοδοσία».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</a:t>
            </a:r>
            <a:r>
              <a:rPr lang="el-GR">
                <a:solidFill>
                  <a:prstClr val="black"/>
                </a:solidFill>
                <a:latin typeface="Calibri"/>
              </a:rPr>
              <a:t>://</a:t>
            </a:r>
            <a:r>
              <a:rPr lang="el-GR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16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  <a:r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63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Λήψη αίματος για αιμοδοσία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268760"/>
                <a:ext cx="8075240" cy="5340652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Απαιτείται ιδιαίτερη προσοχή.</a:t>
                </a:r>
              </a:p>
              <a:p>
                <a:pPr lvl="1"/>
                <a:r>
                  <a:rPr lang="el-GR" dirty="0" smtClean="0"/>
                  <a:t>Αφαιρείται αίμα 450</a:t>
                </a:r>
                <a:r>
                  <a:rPr lang="en-US" dirty="0" smtClean="0"/>
                  <a:t>ml </a:t>
                </a:r>
                <a:r>
                  <a:rPr lang="el-GR" dirty="0" smtClean="0"/>
                  <a:t>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l-GR" dirty="0" smtClean="0"/>
                  <a:t>50</a:t>
                </a:r>
                <a:r>
                  <a:rPr lang="en-US" dirty="0" smtClean="0"/>
                  <a:t>ml</a:t>
                </a:r>
                <a:r>
                  <a:rPr lang="el-GR" dirty="0" smtClean="0"/>
                  <a:t>).</a:t>
                </a:r>
              </a:p>
              <a:p>
                <a:pPr lvl="1"/>
                <a:r>
                  <a:rPr lang="el-GR" dirty="0" smtClean="0"/>
                  <a:t>Τα παράγωγα του αίματος πρέπει να μεταγγιστούν.</a:t>
                </a:r>
              </a:p>
              <a:p>
                <a:pPr lvl="1"/>
                <a:r>
                  <a:rPr lang="el-GR" dirty="0" smtClean="0"/>
                  <a:t>Τα συστήματα αιμοδοσίας είναι αποστειρωμένα και κλειστά.</a:t>
                </a:r>
              </a:p>
              <a:p>
                <a:pPr lvl="1"/>
                <a:r>
                  <a:rPr lang="el-GR" dirty="0" smtClean="0"/>
                  <a:t>Ανάλογα με το είδος και την ποσότητα των παραγώγων αίματος που πρόκειται να παραχθούν επιλέγονται και τα αντίστοιχα κλειστά συστήματα.</a:t>
                </a:r>
              </a:p>
              <a:p>
                <a:pPr lvl="1"/>
                <a:r>
                  <a:rPr lang="el-GR" dirty="0" smtClean="0"/>
                  <a:t>Στον ασκό όπου και φέρεται το </a:t>
                </a:r>
              </a:p>
              <a:p>
                <a:pPr marL="722313" lvl="1" indent="0">
                  <a:spcBef>
                    <a:spcPts val="0"/>
                  </a:spcBef>
                  <a:buNone/>
                </a:pPr>
                <a:r>
                  <a:rPr lang="el-GR" dirty="0" smtClean="0"/>
                  <a:t>αντιπηκτικό συλλέγεται το ολικό αίμα.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268760"/>
                <a:ext cx="8075240" cy="5340652"/>
              </a:xfrm>
              <a:blipFill rotWithShape="1">
                <a:blip r:embed="rId2" cstate="print"/>
                <a:stretch>
                  <a:fillRect l="-1208" t="-913" r="-9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470927" y="6418652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6" name="Rectangle 11"/>
          <p:cNvSpPr/>
          <p:nvPr/>
        </p:nvSpPr>
        <p:spPr>
          <a:xfrm rot="16200000">
            <a:off x="7655456" y="5242087"/>
            <a:ext cx="2400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Blood donation </a:t>
            </a:r>
            <a:r>
              <a:rPr lang="en-US" sz="1200" dirty="0" smtClean="0">
                <a:latin typeface="+mn-lt"/>
                <a:hlinkClick r:id="rId3"/>
              </a:rPr>
              <a:t>pictogram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4" tooltip="User:Syed Wamiq Ahmed Hashmi"/>
              </a:rPr>
              <a:t>Syed </a:t>
            </a:r>
            <a:r>
              <a:rPr lang="en-US" sz="1200" dirty="0" err="1">
                <a:latin typeface="+mn-lt"/>
                <a:hlinkClick r:id="rId4" tooltip="User:Syed Wamiq Ahmed Hashmi"/>
              </a:rPr>
              <a:t>Wamiq</a:t>
            </a:r>
            <a:r>
              <a:rPr lang="en-US" sz="1200" dirty="0">
                <a:latin typeface="+mn-lt"/>
                <a:hlinkClick r:id="rId4" tooltip="User:Syed Wamiq Ahmed Hashmi"/>
              </a:rPr>
              <a:t> Ahmed Hashmi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2050" name="Picture 2" descr="Blood donation pictogra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014" y="4945191"/>
            <a:ext cx="1989426" cy="172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Κινητές μονάδες αιμοδοσίας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Επαρκής θέρμανση ή ψύξη.</a:t>
            </a:r>
          </a:p>
          <a:p>
            <a:r>
              <a:rPr lang="el-GR" dirty="0" smtClean="0"/>
              <a:t>Φωτισμός και αερισμός.</a:t>
            </a:r>
          </a:p>
          <a:p>
            <a:r>
              <a:rPr lang="el-GR" dirty="0" smtClean="0"/>
              <a:t>Γενική καθαριότητα.</a:t>
            </a:r>
          </a:p>
          <a:p>
            <a:r>
              <a:rPr lang="el-GR" dirty="0" smtClean="0"/>
              <a:t>Συνεχής παροχή ηλεκτρικού ρεύματος και νερού.</a:t>
            </a:r>
          </a:p>
          <a:p>
            <a:r>
              <a:rPr lang="el-GR" dirty="0" smtClean="0"/>
              <a:t>Επαρκείς εγκαταστάσεις υγιεινής και πυρασφάλειας.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1028" name="Picture 4" descr="Blood Drive Bus 2008 March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9176" y="4344342"/>
            <a:ext cx="4752528" cy="20036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1"/>
          <p:cNvSpPr/>
          <p:nvPr/>
        </p:nvSpPr>
        <p:spPr>
          <a:xfrm>
            <a:off x="3429554" y="6396335"/>
            <a:ext cx="3091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Blood Drive Bus 2008 March </a:t>
            </a:r>
            <a:r>
              <a:rPr lang="en-US" sz="1200" dirty="0" smtClean="0">
                <a:latin typeface="+mn-lt"/>
                <a:hlinkClick r:id="rId3"/>
              </a:rPr>
              <a:t>MA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latin typeface="+mn-lt"/>
                <a:hlinkClick r:id="rId4" tooltip="User:Tianliu (page does not exist)"/>
              </a:rPr>
              <a:t>Tianliu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88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Εξοπλισμός αίθουσας αιμοληψίας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Πλαστικοί ασκοί αίματος.</a:t>
            </a:r>
          </a:p>
          <a:p>
            <a:r>
              <a:rPr lang="el-GR" dirty="0" err="1" smtClean="0"/>
              <a:t>Ανακινητήρας</a:t>
            </a:r>
            <a:r>
              <a:rPr lang="el-GR" dirty="0" smtClean="0"/>
              <a:t> αίματος.</a:t>
            </a:r>
          </a:p>
          <a:p>
            <a:r>
              <a:rPr lang="el-GR" dirty="0" smtClean="0"/>
              <a:t>Κρεβάτια αιμοδοσίας με μηχανισμό ανάκλιντρου.</a:t>
            </a:r>
          </a:p>
          <a:p>
            <a:r>
              <a:rPr lang="el-GR" dirty="0" smtClean="0"/>
              <a:t>Σωληνάρια.</a:t>
            </a:r>
          </a:p>
          <a:p>
            <a:r>
              <a:rPr lang="el-GR" dirty="0" smtClean="0"/>
              <a:t>Περιχειρίδες.</a:t>
            </a:r>
          </a:p>
          <a:p>
            <a:r>
              <a:rPr lang="el-GR" dirty="0" smtClean="0"/>
              <a:t>Αντισηπτικά.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581128"/>
            <a:ext cx="4896544" cy="20053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068960"/>
            <a:ext cx="2575868" cy="19323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Έλεγχοι πριν την αιμοδοσία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Ελέγχονται :</a:t>
            </a:r>
          </a:p>
          <a:p>
            <a:pPr marL="441325"/>
            <a:r>
              <a:rPr lang="el-GR" dirty="0" smtClean="0"/>
              <a:t>Οι ασκοί αίματος για φθορά ή ελαττώματα.</a:t>
            </a:r>
          </a:p>
          <a:p>
            <a:pPr marL="441325"/>
            <a:r>
              <a:rPr lang="el-GR" dirty="0" smtClean="0"/>
              <a:t>Η περιοχή του </a:t>
            </a:r>
            <a:r>
              <a:rPr lang="el-GR" dirty="0" err="1" smtClean="0"/>
              <a:t>περιέκτη</a:t>
            </a:r>
            <a:r>
              <a:rPr lang="el-GR" dirty="0" smtClean="0"/>
              <a:t> πίσω από την ετικέτα.</a:t>
            </a:r>
          </a:p>
          <a:p>
            <a:pPr marL="441325"/>
            <a:r>
              <a:rPr lang="el-GR" dirty="0" smtClean="0"/>
              <a:t>Το αντιπηκτικό-συντηρητικό διάλυμα με μακροσκοπική παρατήρηση.</a:t>
            </a:r>
          </a:p>
          <a:p>
            <a:pPr marL="441325">
              <a:spcBef>
                <a:spcPts val="3600"/>
              </a:spcBef>
              <a:buFont typeface="Wingdings" panose="05000000000000000000" pitchFamily="2" charset="2"/>
              <a:buChar char="ü"/>
            </a:pPr>
            <a:r>
              <a:rPr lang="el-GR" dirty="0" smtClean="0"/>
              <a:t>Παρατήρηση υγρασίας υποδηλώνει πρόβλημα σε όλους τους ασκούς.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31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Ταυτοποίηση κατά την αιμοδοσία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592797"/>
            <a:ext cx="3960440" cy="4536504"/>
          </a:xfrm>
        </p:spPr>
        <p:txBody>
          <a:bodyPr/>
          <a:lstStyle/>
          <a:p>
            <a:r>
              <a:rPr lang="el-GR" dirty="0" smtClean="0"/>
              <a:t>Τοποθετείτε στον </a:t>
            </a:r>
            <a:r>
              <a:rPr lang="el-GR" dirty="0" err="1" smtClean="0"/>
              <a:t>περιέκτη</a:t>
            </a:r>
            <a:r>
              <a:rPr lang="el-GR" dirty="0" smtClean="0"/>
              <a:t> αίματος γραμμωτός κώδικας (</a:t>
            </a:r>
            <a:r>
              <a:rPr lang="en-US" dirty="0" smtClean="0"/>
              <a:t>barcode).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843316"/>
            <a:ext cx="405415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737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Αντισηψία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196752"/>
            <a:ext cx="8568952" cy="5328592"/>
          </a:xfrm>
        </p:spPr>
        <p:txBody>
          <a:bodyPr>
            <a:noAutofit/>
          </a:bodyPr>
          <a:lstStyle/>
          <a:p>
            <a:r>
              <a:rPr lang="el-GR" sz="2200" dirty="0" smtClean="0"/>
              <a:t>Αυστηρή και τυποποιημένη διαδικασία προετοιμασίας της περιοχής της φλεβικής παρακέντησης.</a:t>
            </a:r>
          </a:p>
          <a:p>
            <a:pPr marL="627063" lvl="1"/>
            <a:r>
              <a:rPr lang="el-GR" sz="2200" dirty="0" smtClean="0"/>
              <a:t>Ιωδιούχο διάλυμα αλκοόλης ή με ιώδιο και οινόπνευμα.</a:t>
            </a:r>
          </a:p>
          <a:p>
            <a:pPr marL="627063" lvl="1"/>
            <a:r>
              <a:rPr lang="el-GR" sz="2200" dirty="0" smtClean="0"/>
              <a:t>Η περίδεση προηγείται της ψηλάφησης και η ψηλάφηση της αντισηψίας.</a:t>
            </a:r>
          </a:p>
          <a:p>
            <a:pPr marL="627063" lvl="1"/>
            <a:r>
              <a:rPr lang="el-GR" sz="2200" dirty="0" smtClean="0"/>
              <a:t>Αντισηψία πρώτα με ιώδιο και μετά με αλκοόλη.</a:t>
            </a:r>
          </a:p>
          <a:p>
            <a:pPr marL="627063" lvl="1"/>
            <a:r>
              <a:rPr lang="el-GR" sz="2200" dirty="0" smtClean="0"/>
              <a:t>Σε λερωμένα χέρια προηγείται καθαρισμός της περιοχής με νερό και σαπούνι.</a:t>
            </a:r>
          </a:p>
          <a:p>
            <a:pPr marL="627063" lvl="1"/>
            <a:r>
              <a:rPr lang="el-GR" sz="2200" dirty="0" smtClean="0"/>
              <a:t>Το αντισηπτικό αφήνεται να στεγνώσει εντελώς.</a:t>
            </a:r>
          </a:p>
          <a:p>
            <a:pPr marL="627063" lvl="1"/>
            <a:r>
              <a:rPr lang="el-GR" sz="2200" dirty="0" smtClean="0"/>
              <a:t>Ο </a:t>
            </a:r>
            <a:r>
              <a:rPr lang="el-GR" sz="2200" dirty="0" err="1" smtClean="0"/>
              <a:t>αιμολήπτης</a:t>
            </a:r>
            <a:r>
              <a:rPr lang="el-GR" sz="2200" dirty="0" smtClean="0"/>
              <a:t> έχει πλύνει καλά τα χέρια του με αντισηπτικό και έχει φορέσει καθαρά γάντια μιας χρήσεως πριν από κάθε αιμοδοσία.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15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Τεχνική </a:t>
            </a:r>
            <a:r>
              <a:rPr lang="el-GR" sz="3200" b="0" dirty="0" smtClean="0"/>
              <a:t>1/5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Προσοχή :</a:t>
            </a:r>
          </a:p>
          <a:p>
            <a:pPr lvl="1" indent="-342900"/>
            <a:r>
              <a:rPr lang="el-GR" dirty="0" smtClean="0"/>
              <a:t>Το αίμα πρέπει να έρθει σε επαφή με το αντιπηκτικό αμέσως μετά την παρακέντηση και να αναμιχθεί καλά.</a:t>
            </a:r>
          </a:p>
          <a:p>
            <a:pPr lvl="1" indent="-342900"/>
            <a:r>
              <a:rPr lang="el-GR" dirty="0" smtClean="0"/>
              <a:t>Η ροή αίματος να είναι συνεχής και επαρκής.</a:t>
            </a:r>
          </a:p>
          <a:p>
            <a:pPr lvl="1" indent="-342900"/>
            <a:r>
              <a:rPr lang="el-GR" dirty="0" smtClean="0"/>
              <a:t>Ο συνολικός χρόνος αιμοληψίας δεν ξεπερνάει τα 10 λεπτά.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944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Τεχνική </a:t>
            </a:r>
            <a:r>
              <a:rPr lang="el-GR" sz="3200" b="0" dirty="0" smtClean="0"/>
              <a:t>2/5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-342900"/>
            <a:r>
              <a:rPr lang="el-GR" dirty="0" smtClean="0"/>
              <a:t>Σε περίπτωση αφαίρεσης της βελόνας από τη φλέβα ή μη προμελετημένης διακοπής της ροής του αίματος κατά τη διάρκεια της διαδικασίας, συνεκτιμάται ο αποκλεισμός ή όχι της συγκεκριμένης μονάδας.</a:t>
            </a:r>
          </a:p>
          <a:p>
            <a:pPr lvl="1" indent="-342900"/>
            <a:r>
              <a:rPr lang="el-GR" dirty="0" smtClean="0"/>
              <a:t>Η ανάμειξη αίματος και αντιπηκτικού επιτυγχάνεται με αυτόματους </a:t>
            </a:r>
            <a:r>
              <a:rPr lang="el-GR" dirty="0" err="1" smtClean="0"/>
              <a:t>ανακινητήρες</a:t>
            </a:r>
            <a:r>
              <a:rPr lang="el-GR" dirty="0" smtClean="0"/>
              <a:t>-ζυγούς. Σε χειροκίνητη ανάμειξη αναστροφή του ασκού κάθε 30-45 δευτερόλεπτα για αποφυγή δημιουργίας θρόμβων.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24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1">
  <a:themeElements>
    <a:clrScheme name="Προσαρμοσμένο 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OC_template1</Template>
  <TotalTime>293</TotalTime>
  <Words>1205</Words>
  <Application>Microsoft Office PowerPoint</Application>
  <PresentationFormat>Προβολή στην οθόνη (4:3)</PresentationFormat>
  <Paragraphs>153</Paragraphs>
  <Slides>21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21</vt:i4>
      </vt:variant>
    </vt:vector>
  </HeadingPairs>
  <TitlesOfParts>
    <vt:vector size="25" baseType="lpstr">
      <vt:lpstr>OC_template1</vt:lpstr>
      <vt:lpstr>1_OC_template_updated</vt:lpstr>
      <vt:lpstr>2_OC_template_updated</vt:lpstr>
      <vt:lpstr>OC_template_updated</vt:lpstr>
      <vt:lpstr>Τεχνικές Λήψης Βιολογικών Υλικών (Θ)</vt:lpstr>
      <vt:lpstr>Λήψη αίματος για αιμοδοσία</vt:lpstr>
      <vt:lpstr>Κινητές μονάδες αιμοδοσίας</vt:lpstr>
      <vt:lpstr>Εξοπλισμός αίθουσας αιμοληψίας</vt:lpstr>
      <vt:lpstr>Έλεγχοι πριν την αιμοδοσία</vt:lpstr>
      <vt:lpstr>Ταυτοποίηση κατά την αιμοδοσία</vt:lpstr>
      <vt:lpstr>Αντισηψία</vt:lpstr>
      <vt:lpstr>Τεχνική 1/5</vt:lpstr>
      <vt:lpstr>Τεχνική 2/5</vt:lpstr>
      <vt:lpstr>Τεχνική 3/5</vt:lpstr>
      <vt:lpstr>Τεχνική 4/5</vt:lpstr>
      <vt:lpstr>Τεχνική 5/5</vt:lpstr>
      <vt:lpstr>Χειρισμός ασκών δειγμάτων</vt:lpstr>
      <vt:lpstr>Αρχεία αιμοδοτών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Λήψης Βιολογικών Υλικών</dc:title>
  <dc:creator>opencourses@teiath.gr</dc:creator>
  <cp:lastModifiedBy>natasakar new</cp:lastModifiedBy>
  <cp:revision>23</cp:revision>
  <dcterms:created xsi:type="dcterms:W3CDTF">2014-05-15T05:46:43Z</dcterms:created>
  <dcterms:modified xsi:type="dcterms:W3CDTF">2015-02-27T14:29:45Z</dcterms:modified>
</cp:coreProperties>
</file>