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7" r:id="rId2"/>
  </p:sldMasterIdLst>
  <p:notesMasterIdLst>
    <p:notesMasterId r:id="rId131"/>
  </p:notesMasterIdLst>
  <p:handoutMasterIdLst>
    <p:handoutMasterId r:id="rId132"/>
  </p:handoutMasterIdLst>
  <p:sldIdLst>
    <p:sldId id="355" r:id="rId3"/>
    <p:sldId id="260" r:id="rId4"/>
    <p:sldId id="261" r:id="rId5"/>
    <p:sldId id="262" r:id="rId6"/>
    <p:sldId id="263" r:id="rId7"/>
    <p:sldId id="264" r:id="rId8"/>
    <p:sldId id="265" r:id="rId9"/>
    <p:sldId id="376" r:id="rId10"/>
    <p:sldId id="267" r:id="rId11"/>
    <p:sldId id="269" r:id="rId12"/>
    <p:sldId id="270" r:id="rId13"/>
    <p:sldId id="271" r:id="rId14"/>
    <p:sldId id="272" r:id="rId15"/>
    <p:sldId id="273" r:id="rId16"/>
    <p:sldId id="274" r:id="rId17"/>
    <p:sldId id="275" r:id="rId18"/>
    <p:sldId id="379" r:id="rId19"/>
    <p:sldId id="276" r:id="rId20"/>
    <p:sldId id="277" r:id="rId21"/>
    <p:sldId id="278" r:id="rId22"/>
    <p:sldId id="377" r:id="rId23"/>
    <p:sldId id="378" r:id="rId24"/>
    <p:sldId id="380" r:id="rId25"/>
    <p:sldId id="381" r:id="rId26"/>
    <p:sldId id="382" r:id="rId27"/>
    <p:sldId id="375" r:id="rId28"/>
    <p:sldId id="279" r:id="rId29"/>
    <p:sldId id="280" r:id="rId30"/>
    <p:sldId id="356"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357"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58" r:id="rId69"/>
    <p:sldId id="317" r:id="rId70"/>
    <p:sldId id="318" r:id="rId71"/>
    <p:sldId id="359"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60" r:id="rId86"/>
    <p:sldId id="332" r:id="rId87"/>
    <p:sldId id="333" r:id="rId88"/>
    <p:sldId id="334" r:id="rId89"/>
    <p:sldId id="335" r:id="rId90"/>
    <p:sldId id="336" r:id="rId91"/>
    <p:sldId id="337" r:id="rId92"/>
    <p:sldId id="338" r:id="rId93"/>
    <p:sldId id="339" r:id="rId94"/>
    <p:sldId id="340" r:id="rId95"/>
    <p:sldId id="374" r:id="rId96"/>
    <p:sldId id="373" r:id="rId97"/>
    <p:sldId id="341" r:id="rId98"/>
    <p:sldId id="342" r:id="rId99"/>
    <p:sldId id="363" r:id="rId100"/>
    <p:sldId id="361" r:id="rId101"/>
    <p:sldId id="362" r:id="rId102"/>
    <p:sldId id="364" r:id="rId103"/>
    <p:sldId id="343" r:id="rId104"/>
    <p:sldId id="365" r:id="rId105"/>
    <p:sldId id="344" r:id="rId106"/>
    <p:sldId id="345" r:id="rId107"/>
    <p:sldId id="366" r:id="rId108"/>
    <p:sldId id="367" r:id="rId109"/>
    <p:sldId id="368" r:id="rId110"/>
    <p:sldId id="346" r:id="rId111"/>
    <p:sldId id="347" r:id="rId112"/>
    <p:sldId id="348" r:id="rId113"/>
    <p:sldId id="349" r:id="rId114"/>
    <p:sldId id="350" r:id="rId115"/>
    <p:sldId id="351" r:id="rId116"/>
    <p:sldId id="352" r:id="rId117"/>
    <p:sldId id="353" r:id="rId118"/>
    <p:sldId id="354" r:id="rId119"/>
    <p:sldId id="369" r:id="rId120"/>
    <p:sldId id="370" r:id="rId121"/>
    <p:sldId id="371" r:id="rId122"/>
    <p:sldId id="372" r:id="rId123"/>
    <p:sldId id="383" r:id="rId124"/>
    <p:sldId id="384" r:id="rId125"/>
    <p:sldId id="385" r:id="rId126"/>
    <p:sldId id="387" r:id="rId127"/>
    <p:sldId id="389" r:id="rId128"/>
    <p:sldId id="390" r:id="rId129"/>
    <p:sldId id="388" r:id="rId130"/>
  </p:sldIdLst>
  <p:sldSz cx="9144000" cy="6858000" type="screen4x3"/>
  <p:notesSz cx="7104063" cy="10234613"/>
  <p:custDataLst>
    <p:tags r:id="rId133"/>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0000"/>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2865" autoAdjust="0"/>
  </p:normalViewPr>
  <p:slideViewPr>
    <p:cSldViewPr>
      <p:cViewPr varScale="1">
        <p:scale>
          <a:sx n="109" d="100"/>
          <a:sy n="109" d="100"/>
        </p:scale>
        <p:origin x="-1704"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notesMaster" Target="notesMasters/notesMaster1.xml"/><Relationship Id="rId136"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handoutMaster" Target="handoutMasters/handout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20/2/2015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20/2/2015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indent="0">
              <a:buFont typeface="Arial" pitchFamily="34" charset="0"/>
              <a:buNone/>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l-GR" dirty="0" smtClean="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56</a:t>
            </a:fld>
            <a:endParaRPr lang="el-GR" dirty="0"/>
          </a:p>
        </p:txBody>
      </p:sp>
    </p:spTree>
    <p:extLst>
      <p:ext uri="{BB962C8B-B14F-4D97-AF65-F5344CB8AC3E}">
        <p14:creationId xmlns:p14="http://schemas.microsoft.com/office/powerpoint/2010/main" val="1180470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57</a:t>
            </a:fld>
            <a:endParaRPr lang="el-GR" dirty="0"/>
          </a:p>
        </p:txBody>
      </p:sp>
    </p:spTree>
    <p:extLst>
      <p:ext uri="{BB962C8B-B14F-4D97-AF65-F5344CB8AC3E}">
        <p14:creationId xmlns:p14="http://schemas.microsoft.com/office/powerpoint/2010/main" val="3217797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8E051E2-1F90-4D69-84E5-70F8C08DFC5A}" type="slidenum">
              <a:rPr lang="el-GR" smtClean="0"/>
              <a:pPr/>
              <a:t>72</a:t>
            </a:fld>
            <a:endParaRPr lang="el-GR" dirty="0" smtClean="0"/>
          </a:p>
        </p:txBody>
      </p:sp>
      <p:sp>
        <p:nvSpPr>
          <p:cNvPr id="21507" name="1 - Θέση εικόνας διαφάνειας"/>
          <p:cNvSpPr>
            <a:spLocks noGrp="1" noRot="1" noChangeAspect="1" noTextEdit="1"/>
          </p:cNvSpPr>
          <p:nvPr>
            <p:ph type="sldImg"/>
          </p:nvPr>
        </p:nvSpPr>
        <p:spPr>
          <a:ln/>
        </p:spPr>
      </p:sp>
      <p:sp>
        <p:nvSpPr>
          <p:cNvPr id="21508" name="2 - Θέση σημειώσεων"/>
          <p:cNvSpPr>
            <a:spLocks noGrp="1"/>
          </p:cNvSpPr>
          <p:nvPr>
            <p:ph type="body" idx="1"/>
          </p:nvPr>
        </p:nvSpPr>
        <p:spPr>
          <a:noFill/>
          <a:ln/>
        </p:spPr>
        <p:txBody>
          <a:bodyPr lIns="99068" tIns="49535" rIns="99068" bIns="49535"/>
          <a:lstStyle/>
          <a:p>
            <a:pPr eaLnBrk="1" hangingPunct="1">
              <a:spcBef>
                <a:spcPct val="0"/>
              </a:spcBef>
            </a:pPr>
            <a:endParaRPr lang="el-GR" dirty="0" smtClean="0"/>
          </a:p>
        </p:txBody>
      </p:sp>
      <p:sp>
        <p:nvSpPr>
          <p:cNvPr id="21509" name="3 - Θέση αριθμού διαφάνειας"/>
          <p:cNvSpPr txBox="1">
            <a:spLocks noGrp="1"/>
          </p:cNvSpPr>
          <p:nvPr/>
        </p:nvSpPr>
        <p:spPr bwMode="auto">
          <a:xfrm>
            <a:off x="4024313" y="9721851"/>
            <a:ext cx="3078162" cy="511175"/>
          </a:xfrm>
          <a:prstGeom prst="rect">
            <a:avLst/>
          </a:prstGeom>
          <a:noFill/>
          <a:ln w="9525">
            <a:noFill/>
            <a:miter lim="800000"/>
            <a:headEnd/>
            <a:tailEnd/>
          </a:ln>
        </p:spPr>
        <p:txBody>
          <a:bodyPr lIns="99068" tIns="49535" rIns="99068" bIns="49535" anchor="b"/>
          <a:lstStyle/>
          <a:p>
            <a:pPr algn="r" defTabSz="990563"/>
            <a:fld id="{AEDA8275-42DD-48B6-868F-E20FB152E917}" type="slidenum">
              <a:rPr lang="el-GR" sz="1300"/>
              <a:pPr algn="r" defTabSz="990563"/>
              <a:t>72</a:t>
            </a:fld>
            <a:endParaRPr lang="el-GR" sz="1300" dirty="0"/>
          </a:p>
        </p:txBody>
      </p:sp>
    </p:spTree>
    <p:extLst>
      <p:ext uri="{BB962C8B-B14F-4D97-AF65-F5344CB8AC3E}">
        <p14:creationId xmlns:p14="http://schemas.microsoft.com/office/powerpoint/2010/main" val="3417937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88</a:t>
            </a:fld>
            <a:endParaRPr lang="el-GR" dirty="0"/>
          </a:p>
        </p:txBody>
      </p:sp>
    </p:spTree>
    <p:extLst>
      <p:ext uri="{BB962C8B-B14F-4D97-AF65-F5344CB8AC3E}">
        <p14:creationId xmlns:p14="http://schemas.microsoft.com/office/powerpoint/2010/main" val="769909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121</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122</a:t>
            </a:fld>
            <a:endParaRPr lang="el-GR" dirty="0"/>
          </a:p>
        </p:txBody>
      </p:sp>
    </p:spTree>
    <p:extLst>
      <p:ext uri="{BB962C8B-B14F-4D97-AF65-F5344CB8AC3E}">
        <p14:creationId xmlns:p14="http://schemas.microsoft.com/office/powerpoint/2010/main" val="2749721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123</a:t>
            </a:fld>
            <a:endParaRPr lang="el-GR" dirty="0"/>
          </a:p>
        </p:txBody>
      </p:sp>
    </p:spTree>
    <p:extLst>
      <p:ext uri="{BB962C8B-B14F-4D97-AF65-F5344CB8AC3E}">
        <p14:creationId xmlns:p14="http://schemas.microsoft.com/office/powerpoint/2010/main" val="1537509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124</a:t>
            </a:fld>
            <a:endParaRPr lang="el-GR" dirty="0"/>
          </a:p>
        </p:txBody>
      </p:sp>
    </p:spTree>
    <p:extLst>
      <p:ext uri="{BB962C8B-B14F-4D97-AF65-F5344CB8AC3E}">
        <p14:creationId xmlns:p14="http://schemas.microsoft.com/office/powerpoint/2010/main" val="4075370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125</a:t>
            </a:fld>
            <a:endParaRPr lang="el-GR" dirty="0">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127</a:t>
            </a:fld>
            <a:endParaRPr lang="el-GR" dirty="0"/>
          </a:p>
        </p:txBody>
      </p:sp>
    </p:spTree>
    <p:extLst>
      <p:ext uri="{BB962C8B-B14F-4D97-AF65-F5344CB8AC3E}">
        <p14:creationId xmlns:p14="http://schemas.microsoft.com/office/powerpoint/2010/main"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8E051E2-1F90-4D69-84E5-70F8C08DFC5A}" type="slidenum">
              <a:rPr lang="el-GR" smtClean="0"/>
              <a:pPr/>
              <a:t>1</a:t>
            </a:fld>
            <a:endParaRPr lang="el-GR" dirty="0" smtClean="0"/>
          </a:p>
        </p:txBody>
      </p:sp>
      <p:sp>
        <p:nvSpPr>
          <p:cNvPr id="21507" name="1 - Θέση εικόνας διαφάνειας"/>
          <p:cNvSpPr>
            <a:spLocks noGrp="1" noRot="1" noChangeAspect="1" noTextEdit="1"/>
          </p:cNvSpPr>
          <p:nvPr>
            <p:ph type="sldImg"/>
          </p:nvPr>
        </p:nvSpPr>
        <p:spPr>
          <a:ln/>
        </p:spPr>
      </p:sp>
      <p:sp>
        <p:nvSpPr>
          <p:cNvPr id="21508" name="2 - Θέση σημειώσεων"/>
          <p:cNvSpPr>
            <a:spLocks noGrp="1"/>
          </p:cNvSpPr>
          <p:nvPr>
            <p:ph type="body" idx="1"/>
          </p:nvPr>
        </p:nvSpPr>
        <p:spPr>
          <a:noFill/>
          <a:ln/>
        </p:spPr>
        <p:txBody>
          <a:bodyPr lIns="99068" tIns="49535" rIns="99068" bIns="49535"/>
          <a:lstStyle/>
          <a:p>
            <a:pPr eaLnBrk="1" hangingPunct="1">
              <a:spcBef>
                <a:spcPct val="0"/>
              </a:spcBef>
            </a:pPr>
            <a:endParaRPr lang="el-GR" dirty="0" smtClean="0"/>
          </a:p>
        </p:txBody>
      </p:sp>
      <p:sp>
        <p:nvSpPr>
          <p:cNvPr id="21509" name="3 - Θέση αριθμού διαφάνειας"/>
          <p:cNvSpPr txBox="1">
            <a:spLocks noGrp="1"/>
          </p:cNvSpPr>
          <p:nvPr/>
        </p:nvSpPr>
        <p:spPr bwMode="auto">
          <a:xfrm>
            <a:off x="4024313" y="9721851"/>
            <a:ext cx="3078162" cy="511175"/>
          </a:xfrm>
          <a:prstGeom prst="rect">
            <a:avLst/>
          </a:prstGeom>
          <a:noFill/>
          <a:ln w="9525">
            <a:noFill/>
            <a:miter lim="800000"/>
            <a:headEnd/>
            <a:tailEnd/>
          </a:ln>
        </p:spPr>
        <p:txBody>
          <a:bodyPr lIns="99068" tIns="49535" rIns="99068" bIns="49535" anchor="b"/>
          <a:lstStyle/>
          <a:p>
            <a:pPr algn="r" defTabSz="990563"/>
            <a:fld id="{AEDA8275-42DD-48B6-868F-E20FB152E917}" type="slidenum">
              <a:rPr lang="el-GR" sz="1300"/>
              <a:pPr algn="r" defTabSz="990563"/>
              <a:t>1</a:t>
            </a:fld>
            <a:endParaRPr lang="el-GR" sz="1300" dirty="0"/>
          </a:p>
        </p:txBody>
      </p:sp>
    </p:spTree>
    <p:extLst>
      <p:ext uri="{BB962C8B-B14F-4D97-AF65-F5344CB8AC3E}">
        <p14:creationId xmlns:p14="http://schemas.microsoft.com/office/powerpoint/2010/main" val="3204856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3</a:t>
            </a:fld>
            <a:endParaRPr lang="el-GR" dirty="0"/>
          </a:p>
        </p:txBody>
      </p:sp>
    </p:spTree>
    <p:extLst>
      <p:ext uri="{BB962C8B-B14F-4D97-AF65-F5344CB8AC3E}">
        <p14:creationId xmlns:p14="http://schemas.microsoft.com/office/powerpoint/2010/main" val="3920786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4</a:t>
            </a:fld>
            <a:endParaRPr lang="el-GR" dirty="0"/>
          </a:p>
        </p:txBody>
      </p:sp>
    </p:spTree>
    <p:extLst>
      <p:ext uri="{BB962C8B-B14F-4D97-AF65-F5344CB8AC3E}">
        <p14:creationId xmlns:p14="http://schemas.microsoft.com/office/powerpoint/2010/main" val="3884922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8</a:t>
            </a:fld>
            <a:endParaRPr lang="el-GR" dirty="0"/>
          </a:p>
        </p:txBody>
      </p:sp>
    </p:spTree>
    <p:extLst>
      <p:ext uri="{BB962C8B-B14F-4D97-AF65-F5344CB8AC3E}">
        <p14:creationId xmlns:p14="http://schemas.microsoft.com/office/powerpoint/2010/main" val="1384555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15</a:t>
            </a:fld>
            <a:endParaRPr lang="el-GR" dirty="0"/>
          </a:p>
        </p:txBody>
      </p:sp>
    </p:spTree>
    <p:extLst>
      <p:ext uri="{BB962C8B-B14F-4D97-AF65-F5344CB8AC3E}">
        <p14:creationId xmlns:p14="http://schemas.microsoft.com/office/powerpoint/2010/main" val="1466081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8E051E2-1F90-4D69-84E5-70F8C08DFC5A}" type="slidenum">
              <a:rPr lang="el-GR" smtClean="0"/>
              <a:pPr/>
              <a:t>25</a:t>
            </a:fld>
            <a:endParaRPr lang="el-GR" dirty="0" smtClean="0"/>
          </a:p>
        </p:txBody>
      </p:sp>
      <p:sp>
        <p:nvSpPr>
          <p:cNvPr id="21507" name="1 - Θέση εικόνας διαφάνειας"/>
          <p:cNvSpPr>
            <a:spLocks noGrp="1" noRot="1" noChangeAspect="1" noTextEdit="1"/>
          </p:cNvSpPr>
          <p:nvPr>
            <p:ph type="sldImg"/>
          </p:nvPr>
        </p:nvSpPr>
        <p:spPr>
          <a:ln/>
        </p:spPr>
      </p:sp>
      <p:sp>
        <p:nvSpPr>
          <p:cNvPr id="21508" name="2 - Θέση σημειώσεων"/>
          <p:cNvSpPr>
            <a:spLocks noGrp="1"/>
          </p:cNvSpPr>
          <p:nvPr>
            <p:ph type="body" idx="1"/>
          </p:nvPr>
        </p:nvSpPr>
        <p:spPr>
          <a:noFill/>
          <a:ln/>
        </p:spPr>
        <p:txBody>
          <a:bodyPr lIns="99068" tIns="49535" rIns="99068" bIns="49535"/>
          <a:lstStyle/>
          <a:p>
            <a:pPr eaLnBrk="1" hangingPunct="1">
              <a:spcBef>
                <a:spcPct val="0"/>
              </a:spcBef>
            </a:pPr>
            <a:endParaRPr lang="el-GR" dirty="0" smtClean="0"/>
          </a:p>
        </p:txBody>
      </p:sp>
      <p:sp>
        <p:nvSpPr>
          <p:cNvPr id="21509" name="3 - Θέση αριθμού διαφάνειας"/>
          <p:cNvSpPr txBox="1">
            <a:spLocks noGrp="1"/>
          </p:cNvSpPr>
          <p:nvPr/>
        </p:nvSpPr>
        <p:spPr bwMode="auto">
          <a:xfrm>
            <a:off x="4024313" y="9721851"/>
            <a:ext cx="3078162" cy="511175"/>
          </a:xfrm>
          <a:prstGeom prst="rect">
            <a:avLst/>
          </a:prstGeom>
          <a:noFill/>
          <a:ln w="9525">
            <a:noFill/>
            <a:miter lim="800000"/>
            <a:headEnd/>
            <a:tailEnd/>
          </a:ln>
        </p:spPr>
        <p:txBody>
          <a:bodyPr lIns="99068" tIns="49535" rIns="99068" bIns="49535" anchor="b"/>
          <a:lstStyle/>
          <a:p>
            <a:pPr algn="r" defTabSz="990563"/>
            <a:fld id="{AEDA8275-42DD-48B6-868F-E20FB152E917}" type="slidenum">
              <a:rPr lang="el-GR" sz="1300"/>
              <a:pPr algn="r" defTabSz="990563"/>
              <a:t>25</a:t>
            </a:fld>
            <a:endParaRPr lang="el-GR" sz="1300" dirty="0"/>
          </a:p>
        </p:txBody>
      </p:sp>
    </p:spTree>
    <p:extLst>
      <p:ext uri="{BB962C8B-B14F-4D97-AF65-F5344CB8AC3E}">
        <p14:creationId xmlns:p14="http://schemas.microsoft.com/office/powerpoint/2010/main" val="2750332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46</a:t>
            </a:fld>
            <a:endParaRPr lang="el-GR" dirty="0"/>
          </a:p>
        </p:txBody>
      </p:sp>
    </p:spTree>
    <p:extLst>
      <p:ext uri="{BB962C8B-B14F-4D97-AF65-F5344CB8AC3E}">
        <p14:creationId xmlns:p14="http://schemas.microsoft.com/office/powerpoint/2010/main" val="299941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50</a:t>
            </a:fld>
            <a:endParaRPr lang="el-GR" dirty="0"/>
          </a:p>
        </p:txBody>
      </p:sp>
    </p:spTree>
    <p:extLst>
      <p:ext uri="{BB962C8B-B14F-4D97-AF65-F5344CB8AC3E}">
        <p14:creationId xmlns:p14="http://schemas.microsoft.com/office/powerpoint/2010/main" val="1862623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endParaRPr lang="el-GR" dirty="0"/>
          </a:p>
        </p:txBody>
      </p:sp>
      <p:sp>
        <p:nvSpPr>
          <p:cNvPr id="3" name="4 - Θέση υποσέλιδου"/>
          <p:cNvSpPr>
            <a:spLocks noGrp="1"/>
          </p:cNvSpPr>
          <p:nvPr>
            <p:ph type="ftr" sz="quarter" idx="11"/>
          </p:nvPr>
        </p:nvSpPr>
        <p:spPr/>
        <p:txBody>
          <a:bodyPr/>
          <a:lstStyle>
            <a:lvl1pPr>
              <a:defRPr/>
            </a:lvl1pPr>
          </a:lstStyle>
          <a:p>
            <a:pPr>
              <a:defRPr/>
            </a:pPr>
            <a:endParaRPr lang="el-GR" dirty="0"/>
          </a:p>
        </p:txBody>
      </p:sp>
      <p:sp>
        <p:nvSpPr>
          <p:cNvPr id="4" name="5 - Θέση αριθμού διαφάνειας"/>
          <p:cNvSpPr>
            <a:spLocks noGrp="1"/>
          </p:cNvSpPr>
          <p:nvPr>
            <p:ph type="sldNum" sz="quarter" idx="12"/>
          </p:nvPr>
        </p:nvSpPr>
        <p:spPr/>
        <p:txBody>
          <a:bodyPr/>
          <a:lstStyle>
            <a:lvl1pPr>
              <a:defRPr/>
            </a:lvl1pPr>
          </a:lstStyle>
          <a:p>
            <a:pPr>
              <a:defRPr/>
            </a:pPr>
            <a:fld id="{E08CB935-CC28-4366-9F6B-DF29606D885E}" type="slidenum">
              <a:rPr lang="el-GR"/>
              <a:pPr>
                <a:defRPr/>
              </a:pPr>
              <a:t>‹#›</a:t>
            </a:fld>
            <a:endParaRPr lang="el-GR" dirty="0"/>
          </a:p>
        </p:txBody>
      </p:sp>
    </p:spTree>
    <p:extLst>
      <p:ext uri="{BB962C8B-B14F-4D97-AF65-F5344CB8AC3E}">
        <p14:creationId xmlns:p14="http://schemas.microsoft.com/office/powerpoint/2010/main" val="239925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4322671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72284038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06986561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211593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04638159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27206784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05024229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0745249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B0000"/>
                </a:solidFill>
              </a:defRPr>
            </a:lvl1pPr>
          </a:lstStyle>
          <a:p>
            <a:r>
              <a:rPr lang="el-GR" dirty="0"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08401742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568911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rgbClr val="9B0000"/>
                </a:solidFill>
              </a:defRPr>
            </a:lvl1pPr>
          </a:lstStyle>
          <a:p>
            <a:r>
              <a:rPr lang="el-GR" dirty="0"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B0000"/>
                </a:solidFill>
              </a:defRPr>
            </a:lvl1pPr>
          </a:lstStyle>
          <a:p>
            <a:r>
              <a:rPr lang="el-GR" dirty="0" smtClean="0"/>
              <a:t>Στυλ κύριου τίτλου</a:t>
            </a:r>
            <a:endParaRPr lang="el-GR"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 id="2147483696"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rgbClr val="9B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73294458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upload.wikimedia.org/wikipedia/commons/b/b9/Trichomonas_Giemsa_DPDx.JP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mammyland.com/images/stories/egkymosyni/themataygeias/exetasi4_"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http://ekfe.reth.sch.gr/images/stories/KATHZWH/xrwm1.jpg" TargetMode="External"/><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http://ekfe.reth.sch.gr/images/stories/KATHZWH/xrwm2.jpg" TargetMode="External"/><Relationship Id="rId4" Type="http://schemas.openxmlformats.org/officeDocument/2006/relationships/image" Target="../media/image3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http://t3.gstatic.com/images?q=tbn:ANd9GcSG5AwU3xss2Lcw53d68KyLFdIyNTw_Tx1-GI2jndMXCetVRkcK" TargetMode="Externa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google.gr/url?sa=i&amp;source=images&amp;cd=&amp;cad=rja&amp;docid=t2ypA_DxlTN6rM&amp;tbnid=itkD_m_ZxRQi6M:&amp;ved=0CAgQjRwwAA&amp;url=http://www.medispa.gr/treatments/morpho_bust_1.html&amp;ei=HA0FUdjDIonMswb_94H4CA&amp;psig=AFQjCNE53uwSL2NgOGZDmngnJWPuCsEGSA&amp;ust=1359371932601351"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332185" y="1170865"/>
            <a:ext cx="8479631" cy="1470025"/>
          </a:xfrm>
        </p:spPr>
        <p:txBody>
          <a:bodyPr>
            <a:normAutofit/>
          </a:bodyPr>
          <a:lstStyle/>
          <a:p>
            <a:r>
              <a:rPr lang="el-GR" sz="3200" dirty="0"/>
              <a:t>Ανάλυση Βιολογικών Υγρών &amp; Εκκριμάτων (Θ)</a:t>
            </a:r>
          </a:p>
        </p:txBody>
      </p:sp>
      <p:sp>
        <p:nvSpPr>
          <p:cNvPr id="3" name="Υπότιτλος 2"/>
          <p:cNvSpPr>
            <a:spLocks noGrp="1"/>
          </p:cNvSpPr>
          <p:nvPr>
            <p:ph type="subTitle" idx="1"/>
          </p:nvPr>
        </p:nvSpPr>
        <p:spPr>
          <a:xfrm>
            <a:off x="683568" y="2708920"/>
            <a:ext cx="7776863" cy="2520280"/>
          </a:xfrm>
        </p:spPr>
        <p:txBody>
          <a:bodyPr>
            <a:normAutofit lnSpcReduction="10000"/>
          </a:bodyPr>
          <a:lstStyle/>
          <a:p>
            <a:r>
              <a:rPr lang="el-GR" sz="2700" b="1" dirty="0" smtClean="0"/>
              <a:t>Ενότητα</a:t>
            </a:r>
            <a:r>
              <a:rPr lang="en-US" sz="2700" b="1" dirty="0" smtClean="0"/>
              <a:t> 10</a:t>
            </a:r>
            <a:r>
              <a:rPr lang="el-GR" sz="2700" dirty="0" smtClean="0"/>
              <a:t>:</a:t>
            </a:r>
            <a:r>
              <a:rPr lang="en-US" sz="2700" dirty="0" smtClean="0"/>
              <a:t> </a:t>
            </a:r>
            <a:r>
              <a:rPr lang="el-GR" sz="2700" dirty="0"/>
              <a:t>Κολπικό υγρό, αμνιακό υγρό, μητρικό γάλα</a:t>
            </a:r>
          </a:p>
          <a:p>
            <a:r>
              <a:rPr lang="en-US" sz="2000" dirty="0"/>
              <a:t/>
            </a:r>
            <a:br>
              <a:rPr lang="en-US" sz="2000" dirty="0"/>
            </a:br>
            <a:r>
              <a:rPr lang="el-GR" sz="2400" dirty="0"/>
              <a:t>Πέτρος Καρκαλούσος</a:t>
            </a:r>
          </a:p>
          <a:p>
            <a:r>
              <a:rPr lang="el-GR" sz="2400" dirty="0"/>
              <a:t>Καθηγητής εφαρμογών κλινικής χημείας – ΤΕΙ Αθηνών</a:t>
            </a:r>
          </a:p>
          <a:p>
            <a:r>
              <a:rPr lang="el-GR" sz="2400" dirty="0"/>
              <a:t>Τμήμα Ιατρικών Εργαστήριων</a:t>
            </a:r>
          </a:p>
        </p:txBody>
      </p:sp>
      <p:pic>
        <p:nvPicPr>
          <p:cNvPr id="11" name="Picture 10"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2"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14" name="Table 13"/>
          <p:cNvGraphicFramePr>
            <a:graphicFrameLocks noGrp="1"/>
          </p:cNvGraphicFramePr>
          <p:nvPr>
            <p:extLst>
              <p:ext uri="{D42A27DB-BD31-4B8C-83A1-F6EECF244321}">
                <p14:modId xmlns:p14="http://schemas.microsoft.com/office/powerpoint/2010/main" val="3440503526"/>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5" name="Picture 14"/>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6"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1790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smtClean="0"/>
              <a:t>Μυκητισιακή κολπίτιδα</a:t>
            </a:r>
            <a:endParaRPr lang="el-GR" dirty="0"/>
          </a:p>
        </p:txBody>
      </p:sp>
      <p:sp>
        <p:nvSpPr>
          <p:cNvPr id="3" name="2 - TextBox"/>
          <p:cNvSpPr txBox="1"/>
          <p:nvPr/>
        </p:nvSpPr>
        <p:spPr>
          <a:xfrm>
            <a:off x="453385" y="980728"/>
            <a:ext cx="8424936" cy="5632311"/>
          </a:xfrm>
          <a:prstGeom prst="rect">
            <a:avLst/>
          </a:prstGeom>
          <a:noFill/>
        </p:spPr>
        <p:txBody>
          <a:bodyPr wrap="square" rtlCol="0">
            <a:spAutoFit/>
          </a:bodyPr>
          <a:lstStyle/>
          <a:p>
            <a:pPr algn="just"/>
            <a:r>
              <a:rPr lang="el-GR" sz="2400" dirty="0" smtClean="0">
                <a:latin typeface="+mn-lt"/>
              </a:rPr>
              <a:t>Η παρουσία μυκήτων (βλαστομυκήτων) στο κόλπο δεν είναι απαραίτητα λοίμωξη. Μετατρέπεται σε λοίμωξη όταν υπάρχει πτώση της ανοσίας του οργανισμού.</a:t>
            </a:r>
          </a:p>
          <a:p>
            <a:pPr>
              <a:lnSpc>
                <a:spcPct val="150000"/>
              </a:lnSpc>
            </a:pPr>
            <a:r>
              <a:rPr lang="el-GR" sz="2400" u="sng" dirty="0" smtClean="0">
                <a:latin typeface="+mn-lt"/>
              </a:rPr>
              <a:t>Τα αίτια μπορεί να είναι</a:t>
            </a:r>
            <a:r>
              <a:rPr lang="en-US" sz="2400" dirty="0" smtClean="0">
                <a:latin typeface="+mn-lt"/>
              </a:rPr>
              <a:t>:</a:t>
            </a:r>
          </a:p>
          <a:p>
            <a:pPr>
              <a:lnSpc>
                <a:spcPct val="150000"/>
              </a:lnSpc>
              <a:buFont typeface="Arial" pitchFamily="34" charset="0"/>
              <a:buChar char="•"/>
            </a:pPr>
            <a:r>
              <a:rPr lang="en-US" sz="2400" dirty="0">
                <a:latin typeface="+mn-lt"/>
              </a:rPr>
              <a:t> </a:t>
            </a:r>
            <a:r>
              <a:rPr lang="el-GR" sz="2400" dirty="0" smtClean="0">
                <a:latin typeface="+mn-lt"/>
              </a:rPr>
              <a:t> Πτώση </a:t>
            </a:r>
            <a:r>
              <a:rPr lang="en-US" sz="2400" dirty="0" smtClean="0">
                <a:latin typeface="+mn-lt"/>
              </a:rPr>
              <a:t>pH </a:t>
            </a:r>
            <a:r>
              <a:rPr lang="el-GR" sz="2400" dirty="0" smtClean="0">
                <a:latin typeface="+mn-lt"/>
              </a:rPr>
              <a:t>κόλπου,</a:t>
            </a:r>
          </a:p>
          <a:p>
            <a:pPr>
              <a:lnSpc>
                <a:spcPct val="150000"/>
              </a:lnSpc>
              <a:buFont typeface="Arial" pitchFamily="34" charset="0"/>
              <a:buChar char="•"/>
            </a:pPr>
            <a:r>
              <a:rPr lang="el-GR" sz="2400" dirty="0">
                <a:latin typeface="+mn-lt"/>
              </a:rPr>
              <a:t> </a:t>
            </a:r>
            <a:r>
              <a:rPr lang="el-GR" sz="2400" dirty="0" smtClean="0">
                <a:latin typeface="+mn-lt"/>
              </a:rPr>
              <a:t> Λήψη στεροειδών,</a:t>
            </a:r>
          </a:p>
          <a:p>
            <a:pPr>
              <a:lnSpc>
                <a:spcPct val="150000"/>
              </a:lnSpc>
              <a:buFont typeface="Arial" pitchFamily="34" charset="0"/>
              <a:buChar char="•"/>
            </a:pPr>
            <a:r>
              <a:rPr lang="el-GR" sz="2400" dirty="0" smtClean="0">
                <a:latin typeface="+mn-lt"/>
              </a:rPr>
              <a:t>  Παχυσαρκία,</a:t>
            </a:r>
          </a:p>
          <a:p>
            <a:pPr>
              <a:lnSpc>
                <a:spcPct val="150000"/>
              </a:lnSpc>
              <a:buFont typeface="Arial" pitchFamily="34" charset="0"/>
              <a:buChar char="•"/>
            </a:pPr>
            <a:r>
              <a:rPr lang="el-GR" sz="2400" dirty="0">
                <a:latin typeface="+mn-lt"/>
              </a:rPr>
              <a:t> </a:t>
            </a:r>
            <a:r>
              <a:rPr lang="el-GR" sz="2400" dirty="0" smtClean="0">
                <a:latin typeface="+mn-lt"/>
              </a:rPr>
              <a:t> Απίσχανση,</a:t>
            </a:r>
          </a:p>
          <a:p>
            <a:pPr>
              <a:lnSpc>
                <a:spcPct val="150000"/>
              </a:lnSpc>
              <a:buFont typeface="Arial" pitchFamily="34" charset="0"/>
              <a:buChar char="•"/>
            </a:pPr>
            <a:r>
              <a:rPr lang="el-GR" sz="2400" dirty="0">
                <a:latin typeface="+mn-lt"/>
              </a:rPr>
              <a:t>  </a:t>
            </a:r>
            <a:r>
              <a:rPr lang="el-GR" sz="2400" dirty="0" smtClean="0">
                <a:latin typeface="+mn-lt"/>
              </a:rPr>
              <a:t>Σακχαρώδης διαβήτης,</a:t>
            </a:r>
          </a:p>
          <a:p>
            <a:pPr>
              <a:lnSpc>
                <a:spcPct val="150000"/>
              </a:lnSpc>
              <a:buFont typeface="Arial" pitchFamily="34" charset="0"/>
              <a:buChar char="•"/>
            </a:pPr>
            <a:r>
              <a:rPr lang="el-GR" sz="2400" dirty="0">
                <a:latin typeface="+mn-lt"/>
              </a:rPr>
              <a:t> </a:t>
            </a:r>
            <a:r>
              <a:rPr lang="el-GR" sz="2400" dirty="0" smtClean="0">
                <a:latin typeface="+mn-lt"/>
              </a:rPr>
              <a:t> Ανοσοκαταστολή,</a:t>
            </a:r>
          </a:p>
          <a:p>
            <a:pPr>
              <a:lnSpc>
                <a:spcPct val="150000"/>
              </a:lnSpc>
              <a:buFont typeface="Arial" pitchFamily="34" charset="0"/>
              <a:buChar char="•"/>
            </a:pPr>
            <a:r>
              <a:rPr lang="el-GR" sz="2400" dirty="0">
                <a:latin typeface="+mn-lt"/>
              </a:rPr>
              <a:t> </a:t>
            </a:r>
            <a:r>
              <a:rPr lang="el-GR" sz="2400" dirty="0" smtClean="0">
                <a:latin typeface="+mn-lt"/>
              </a:rPr>
              <a:t> Έντονη σεξουαλική δραστηριότητα.</a:t>
            </a:r>
            <a:endParaRPr lang="el-GR" sz="2400" dirty="0">
              <a:latin typeface="+mn-lt"/>
            </a:endParaRP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9</a:t>
            </a:fld>
            <a:endParaRPr lang="el-GR" dirty="0"/>
          </a:p>
        </p:txBody>
      </p:sp>
    </p:spTree>
    <p:extLst>
      <p:ext uri="{BB962C8B-B14F-4D97-AF65-F5344CB8AC3E}">
        <p14:creationId xmlns:p14="http://schemas.microsoft.com/office/powerpoint/2010/main" val="42317119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smtClean="0"/>
              <a:t>Συστατικά του μητρικού γάλακτος </a:t>
            </a:r>
            <a:r>
              <a:rPr lang="el-GR" sz="3200" b="0" dirty="0" smtClean="0"/>
              <a:t>(4 </a:t>
            </a:r>
            <a:r>
              <a:rPr lang="el-GR" sz="3200" b="0" dirty="0"/>
              <a:t>από </a:t>
            </a:r>
            <a:r>
              <a:rPr lang="el-GR" sz="3200" b="0" dirty="0" smtClean="0"/>
              <a:t>8)</a:t>
            </a:r>
            <a:endParaRPr lang="el-GR" dirty="0"/>
          </a:p>
        </p:txBody>
      </p:sp>
      <p:graphicFrame>
        <p:nvGraphicFramePr>
          <p:cNvPr id="2" name="1 - Πίνακας"/>
          <p:cNvGraphicFramePr>
            <a:graphicFrameLocks noGrp="1"/>
          </p:cNvGraphicFramePr>
          <p:nvPr>
            <p:extLst>
              <p:ext uri="{D42A27DB-BD31-4B8C-83A1-F6EECF244321}">
                <p14:modId xmlns:p14="http://schemas.microsoft.com/office/powerpoint/2010/main" val="3777412670"/>
              </p:ext>
            </p:extLst>
          </p:nvPr>
        </p:nvGraphicFramePr>
        <p:xfrm>
          <a:off x="467544" y="1124744"/>
          <a:ext cx="8424936" cy="5486400"/>
        </p:xfrm>
        <a:graphic>
          <a:graphicData uri="http://schemas.openxmlformats.org/drawingml/2006/table">
            <a:tbl>
              <a:tblPr/>
              <a:tblGrid>
                <a:gridCol w="3672408"/>
                <a:gridCol w="4752528"/>
              </a:tblGrid>
              <a:tr h="141655">
                <a:tc>
                  <a:txBody>
                    <a:bodyPr/>
                    <a:lstStyle/>
                    <a:p>
                      <a:pPr algn="ctr">
                        <a:lnSpc>
                          <a:spcPct val="150000"/>
                        </a:lnSpc>
                      </a:pPr>
                      <a:r>
                        <a:rPr lang="el-GR" sz="2000" b="1" dirty="0" smtClean="0">
                          <a:solidFill>
                            <a:srgbClr val="9B0000"/>
                          </a:solidFill>
                          <a:effectLst/>
                          <a:latin typeface="Calibri"/>
                          <a:ea typeface="Times New Roman"/>
                        </a:rPr>
                        <a:t>Αντιβακτηριακοί</a:t>
                      </a:r>
                      <a:r>
                        <a:rPr lang="el-GR" sz="2000" b="1" baseline="0" dirty="0" smtClean="0">
                          <a:solidFill>
                            <a:srgbClr val="9B0000"/>
                          </a:solidFill>
                          <a:effectLst/>
                          <a:latin typeface="Calibri"/>
                          <a:ea typeface="Times New Roman"/>
                        </a:rPr>
                        <a:t> παράγοντες του μητρικού γάλακτος</a:t>
                      </a:r>
                      <a:endParaRPr lang="el-GR" sz="2000" b="1" dirty="0">
                        <a:solidFill>
                          <a:srgbClr val="9B0000"/>
                        </a:solidFill>
                        <a:effectLst/>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l-GR" sz="2000" b="1" dirty="0" smtClean="0">
                          <a:solidFill>
                            <a:srgbClr val="9B0000"/>
                          </a:solidFill>
                          <a:effectLst/>
                          <a:latin typeface="Calibri"/>
                          <a:ea typeface="Times New Roman"/>
                        </a:rPr>
                        <a:t>Ενεργοί </a:t>
                      </a:r>
                      <a:r>
                        <a:rPr lang="el-GR" sz="2000" b="1" dirty="0">
                          <a:solidFill>
                            <a:srgbClr val="9B0000"/>
                          </a:solidFill>
                          <a:effectLst/>
                          <a:latin typeface="Calibri"/>
                          <a:ea typeface="Times New Roman"/>
                        </a:rPr>
                        <a:t>ενάντια </a:t>
                      </a:r>
                      <a:r>
                        <a:rPr lang="el-GR" sz="2000" b="1" dirty="0" smtClean="0">
                          <a:solidFill>
                            <a:srgbClr val="9B0000"/>
                          </a:solidFill>
                          <a:effectLst/>
                          <a:latin typeface="Calibri"/>
                          <a:ea typeface="Times New Roman"/>
                        </a:rPr>
                        <a:t>σε</a:t>
                      </a:r>
                      <a:endParaRPr lang="el-GR" sz="2000" b="1" dirty="0">
                        <a:solidFill>
                          <a:srgbClr val="9B0000"/>
                        </a:solidFill>
                        <a:effectLst/>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2676">
                <a:tc>
                  <a:txBody>
                    <a:bodyPr/>
                    <a:lstStyle/>
                    <a:p>
                      <a:pPr algn="l">
                        <a:lnSpc>
                          <a:spcPct val="150000"/>
                        </a:lnSpc>
                      </a:pPr>
                      <a:r>
                        <a:rPr lang="el-GR" sz="2000" b="0" dirty="0" smtClean="0">
                          <a:latin typeface="Calibri"/>
                          <a:ea typeface="Times New Roman"/>
                        </a:rPr>
                        <a:t>Κύτταρα γάλακτος (μακροφάγα, ουδέτερα, λεμφοκύτταρα </a:t>
                      </a:r>
                      <a:r>
                        <a:rPr lang="en-US" sz="2000" b="0" dirty="0" smtClean="0">
                          <a:latin typeface="Calibri"/>
                          <a:ea typeface="Times New Roman"/>
                        </a:rPr>
                        <a:t>B </a:t>
                      </a:r>
                      <a:r>
                        <a:rPr lang="el-GR" sz="2000" b="0" dirty="0" smtClean="0">
                          <a:latin typeface="Calibri"/>
                          <a:ea typeface="Times New Roman"/>
                        </a:rPr>
                        <a:t> και </a:t>
                      </a:r>
                      <a:r>
                        <a:rPr lang="en-US" sz="2000" b="0" dirty="0" smtClean="0">
                          <a:latin typeface="Calibri"/>
                          <a:ea typeface="Times New Roman"/>
                        </a:rPr>
                        <a:t>T</a:t>
                      </a:r>
                      <a:r>
                        <a:rPr lang="el-GR" sz="2000" b="0" dirty="0" smtClean="0">
                          <a:latin typeface="Calibri"/>
                          <a:ea typeface="Times New Roman"/>
                        </a:rPr>
                        <a:t>)</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l-GR" sz="2000" b="0" dirty="0">
                          <a:latin typeface="Calibri"/>
                          <a:ea typeface="Times New Roman"/>
                        </a:rPr>
                        <a:t>Μέσω φαγοκυττάρωσης και εξόντωσης: </a:t>
                      </a:r>
                      <a:r>
                        <a:rPr lang="en-US" sz="2000" b="0" dirty="0" smtClean="0">
                          <a:latin typeface="Calibri"/>
                          <a:ea typeface="Times New Roman"/>
                        </a:rPr>
                        <a:t>Echerichia </a:t>
                      </a:r>
                      <a:r>
                        <a:rPr lang="en-US" sz="2000" b="0" dirty="0">
                          <a:latin typeface="Calibri"/>
                          <a:ea typeface="Times New Roman"/>
                        </a:rPr>
                        <a:t>coli</a:t>
                      </a:r>
                      <a:r>
                        <a:rPr lang="el-GR" sz="2000" b="0" dirty="0">
                          <a:latin typeface="Calibri"/>
                          <a:ea typeface="Times New Roman"/>
                        </a:rPr>
                        <a:t>, </a:t>
                      </a:r>
                      <a:r>
                        <a:rPr lang="el-GR" sz="2000" b="0" dirty="0" smtClean="0">
                          <a:latin typeface="Calibri"/>
                          <a:ea typeface="Times New Roman"/>
                        </a:rPr>
                        <a:t>Σταφυλόκοκκο </a:t>
                      </a:r>
                      <a:r>
                        <a:rPr lang="en-US" sz="2000" b="0" dirty="0">
                          <a:latin typeface="Calibri"/>
                          <a:ea typeface="Times New Roman"/>
                        </a:rPr>
                        <a:t>aureus</a:t>
                      </a:r>
                      <a:r>
                        <a:rPr lang="el-GR" sz="2000" b="0" dirty="0">
                          <a:latin typeface="Calibri"/>
                          <a:ea typeface="Times New Roman"/>
                        </a:rPr>
                        <a:t>, </a:t>
                      </a:r>
                      <a:r>
                        <a:rPr lang="el-GR" sz="2000" b="0" dirty="0" smtClean="0">
                          <a:latin typeface="Calibri"/>
                          <a:ea typeface="Times New Roman"/>
                        </a:rPr>
                        <a:t>Σταφυλόκοκκο </a:t>
                      </a:r>
                      <a:r>
                        <a:rPr lang="el-GR" sz="2000" b="0" dirty="0">
                          <a:latin typeface="Calibri"/>
                          <a:ea typeface="Times New Roman"/>
                        </a:rPr>
                        <a:t>εντερίτιδας</a:t>
                      </a:r>
                      <a:endParaRPr lang="el-GR" sz="2000" b="1" dirty="0">
                        <a:latin typeface="Calibri"/>
                        <a:ea typeface="Times New Roman"/>
                      </a:endParaRPr>
                    </a:p>
                    <a:p>
                      <a:pPr algn="l"/>
                      <a:r>
                        <a:rPr lang="el-GR" sz="2000" b="0" dirty="0">
                          <a:latin typeface="Calibri"/>
                          <a:ea typeface="Times New Roman"/>
                        </a:rPr>
                        <a:t>Μέσω ευαισθητοποιημένων λεμφοκυττάρων: </a:t>
                      </a:r>
                      <a:r>
                        <a:rPr lang="en-US" sz="2000" b="0" dirty="0" smtClean="0">
                          <a:latin typeface="Calibri"/>
                          <a:ea typeface="Times New Roman"/>
                        </a:rPr>
                        <a:t>Echerichia </a:t>
                      </a:r>
                      <a:r>
                        <a:rPr lang="en-US" sz="2000" b="0" dirty="0">
                          <a:latin typeface="Calibri"/>
                          <a:ea typeface="Times New Roman"/>
                        </a:rPr>
                        <a:t>coli</a:t>
                      </a:r>
                      <a:endParaRPr lang="el-GR" sz="2000" b="1" dirty="0">
                        <a:latin typeface="Calibri"/>
                        <a:ea typeface="Times New Roman"/>
                      </a:endParaRPr>
                    </a:p>
                    <a:p>
                      <a:pPr algn="l"/>
                      <a:r>
                        <a:rPr lang="el-GR" sz="2000" b="0" dirty="0">
                          <a:latin typeface="Calibri"/>
                          <a:ea typeface="Times New Roman"/>
                        </a:rPr>
                        <a:t>Μέσω φαγοκυττάρωσης</a:t>
                      </a:r>
                      <a:r>
                        <a:rPr lang="en-US" sz="2000" b="0" dirty="0">
                          <a:latin typeface="Calibri"/>
                          <a:ea typeface="Times New Roman"/>
                        </a:rPr>
                        <a:t>: </a:t>
                      </a:r>
                      <a:r>
                        <a:rPr lang="en-US" sz="2000" b="0" dirty="0" smtClean="0">
                          <a:latin typeface="Calibri"/>
                          <a:ea typeface="Times New Roman"/>
                        </a:rPr>
                        <a:t>Echerichia </a:t>
                      </a:r>
                      <a:r>
                        <a:rPr lang="en-US" sz="2000" b="0" dirty="0">
                          <a:latin typeface="Calibri"/>
                          <a:ea typeface="Times New Roman"/>
                        </a:rPr>
                        <a:t>coli, Candida albicans</a:t>
                      </a:r>
                      <a:endParaRPr lang="el-GR" sz="2000" b="1" dirty="0">
                        <a:latin typeface="Calibri"/>
                        <a:ea typeface="Times New Roman"/>
                      </a:endParaRPr>
                    </a:p>
                    <a:p>
                      <a:pPr algn="l"/>
                      <a:r>
                        <a:rPr lang="el-GR" sz="2000" b="0" dirty="0">
                          <a:latin typeface="Calibri"/>
                          <a:ea typeface="Times New Roman"/>
                        </a:rPr>
                        <a:t>Ερεθισμός λεμφοκυττάρων</a:t>
                      </a:r>
                      <a:r>
                        <a:rPr lang="en-US" sz="2000" b="0" dirty="0">
                          <a:latin typeface="Calibri"/>
                          <a:ea typeface="Times New Roman"/>
                        </a:rPr>
                        <a:t>: </a:t>
                      </a:r>
                      <a:r>
                        <a:rPr lang="en-US" sz="2000" b="0" dirty="0" smtClean="0">
                          <a:latin typeface="Calibri"/>
                          <a:ea typeface="Times New Roman"/>
                        </a:rPr>
                        <a:t>Echerichia </a:t>
                      </a:r>
                      <a:r>
                        <a:rPr lang="en-US" sz="2000" b="0" dirty="0">
                          <a:latin typeface="Calibri"/>
                          <a:ea typeface="Times New Roman"/>
                        </a:rPr>
                        <a:t>coli, </a:t>
                      </a:r>
                      <a:r>
                        <a:rPr lang="el-GR" sz="2000" b="0" dirty="0">
                          <a:latin typeface="Calibri"/>
                          <a:ea typeface="Times New Roman"/>
                        </a:rPr>
                        <a:t>αντιγόνο Κ</a:t>
                      </a:r>
                      <a:r>
                        <a:rPr lang="en-US" sz="2000" b="0" dirty="0">
                          <a:latin typeface="Calibri"/>
                          <a:ea typeface="Times New Roman"/>
                        </a:rPr>
                        <a:t>, </a:t>
                      </a:r>
                      <a:r>
                        <a:rPr lang="el-GR" sz="2000" b="0" dirty="0">
                          <a:latin typeface="Calibri"/>
                          <a:ea typeface="Times New Roman"/>
                        </a:rPr>
                        <a:t>φυματίνη</a:t>
                      </a:r>
                      <a:endParaRPr lang="el-GR" sz="2000" b="1" dirty="0">
                        <a:latin typeface="Calibri"/>
                        <a:ea typeface="Times New Roman"/>
                      </a:endParaRPr>
                    </a:p>
                    <a:p>
                      <a:pPr algn="l"/>
                      <a:r>
                        <a:rPr lang="el-GR" sz="2000" b="0" dirty="0">
                          <a:latin typeface="Calibri"/>
                          <a:ea typeface="Times New Roman"/>
                        </a:rPr>
                        <a:t>Μονοκίνες</a:t>
                      </a:r>
                      <a:r>
                        <a:rPr lang="en-US" sz="2000" b="0" dirty="0">
                          <a:latin typeface="Calibri"/>
                          <a:ea typeface="Times New Roman"/>
                        </a:rPr>
                        <a:t>: </a:t>
                      </a:r>
                      <a:r>
                        <a:rPr lang="el-GR" sz="2000" b="0" dirty="0">
                          <a:latin typeface="Calibri"/>
                          <a:ea typeface="Times New Roman"/>
                        </a:rPr>
                        <a:t>διεγείρονται από πολυσακχαρίτες</a:t>
                      </a:r>
                      <a:endParaRPr lang="el-GR" sz="2000" b="1" dirty="0">
                        <a:latin typeface="Calibri"/>
                        <a:ea typeface="Times New Roman"/>
                      </a:endParaRPr>
                    </a:p>
                    <a:p>
                      <a:pPr algn="l"/>
                      <a:r>
                        <a:rPr lang="el-GR" sz="2000" b="0" dirty="0">
                          <a:latin typeface="Calibri"/>
                          <a:ea typeface="Times New Roman"/>
                        </a:rPr>
                        <a:t>Επαγόμενες κυτοκίνες: </a:t>
                      </a:r>
                      <a:r>
                        <a:rPr lang="en-US" sz="2000" b="0" dirty="0">
                          <a:latin typeface="Calibri"/>
                          <a:ea typeface="Times New Roman"/>
                        </a:rPr>
                        <a:t>PHA</a:t>
                      </a:r>
                      <a:r>
                        <a:rPr lang="el-GR" sz="2000" b="0" dirty="0">
                          <a:latin typeface="Calibri"/>
                          <a:ea typeface="Times New Roman"/>
                        </a:rPr>
                        <a:t>, </a:t>
                      </a:r>
                      <a:r>
                        <a:rPr lang="en-US" sz="2000" b="0" dirty="0">
                          <a:latin typeface="Calibri"/>
                          <a:ea typeface="Times New Roman"/>
                        </a:rPr>
                        <a:t>PMA</a:t>
                      </a:r>
                      <a:r>
                        <a:rPr lang="el-GR" sz="2000" b="0" dirty="0">
                          <a:latin typeface="Calibri"/>
                          <a:ea typeface="Times New Roman"/>
                        </a:rPr>
                        <a:t> + ιονομυκίνη</a:t>
                      </a:r>
                      <a:endParaRPr lang="el-GR" sz="2000" b="1" dirty="0">
                        <a:latin typeface="Calibri"/>
                        <a:ea typeface="Times New Roman"/>
                      </a:endParaRPr>
                    </a:p>
                    <a:p>
                      <a:pPr algn="l"/>
                      <a:r>
                        <a:rPr lang="el-GR" sz="2000" b="0" dirty="0">
                          <a:latin typeface="Calibri"/>
                          <a:ea typeface="Times New Roman"/>
                        </a:rPr>
                        <a:t>Η ινονηκτίνη βοηθά στην πρόσληψη από τα φαγοκύτταρα</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99</a:t>
            </a:fld>
            <a:endParaRPr lang="el-GR" dirty="0"/>
          </a:p>
        </p:txBody>
      </p:sp>
    </p:spTree>
    <p:extLst>
      <p:ext uri="{BB962C8B-B14F-4D97-AF65-F5344CB8AC3E}">
        <p14:creationId xmlns:p14="http://schemas.microsoft.com/office/powerpoint/2010/main" val="394760561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smtClean="0"/>
              <a:t>Συστατικά του μητρικού γάλακτος </a:t>
            </a:r>
            <a:r>
              <a:rPr lang="el-GR" sz="3200" b="0" dirty="0" smtClean="0"/>
              <a:t>(5 </a:t>
            </a:r>
            <a:r>
              <a:rPr lang="el-GR" sz="3200" b="0" dirty="0"/>
              <a:t>από </a:t>
            </a:r>
            <a:r>
              <a:rPr lang="el-GR" sz="3200" b="0" dirty="0" smtClean="0"/>
              <a:t>8)</a:t>
            </a:r>
            <a:endParaRPr lang="el-GR" dirty="0"/>
          </a:p>
        </p:txBody>
      </p:sp>
      <p:graphicFrame>
        <p:nvGraphicFramePr>
          <p:cNvPr id="2" name="1 - Πίνακας"/>
          <p:cNvGraphicFramePr>
            <a:graphicFrameLocks noGrp="1"/>
          </p:cNvGraphicFramePr>
          <p:nvPr>
            <p:extLst>
              <p:ext uri="{D42A27DB-BD31-4B8C-83A1-F6EECF244321}">
                <p14:modId xmlns:p14="http://schemas.microsoft.com/office/powerpoint/2010/main" val="556000135"/>
              </p:ext>
            </p:extLst>
          </p:nvPr>
        </p:nvGraphicFramePr>
        <p:xfrm>
          <a:off x="395536" y="1124744"/>
          <a:ext cx="8568951" cy="5486400"/>
        </p:xfrm>
        <a:graphic>
          <a:graphicData uri="http://schemas.openxmlformats.org/drawingml/2006/table">
            <a:tbl>
              <a:tblPr/>
              <a:tblGrid>
                <a:gridCol w="2632234"/>
                <a:gridCol w="5936717"/>
              </a:tblGrid>
              <a:tr h="152847">
                <a:tc>
                  <a:txBody>
                    <a:bodyPr/>
                    <a:lstStyle/>
                    <a:p>
                      <a:pPr algn="ctr">
                        <a:lnSpc>
                          <a:spcPct val="150000"/>
                        </a:lnSpc>
                      </a:pPr>
                      <a:r>
                        <a:rPr lang="el-GR" sz="2000" b="1" dirty="0" smtClean="0">
                          <a:solidFill>
                            <a:srgbClr val="9B0000"/>
                          </a:solidFill>
                          <a:latin typeface="+mn-lt"/>
                          <a:ea typeface="Times New Roman"/>
                        </a:rPr>
                        <a:t>Παράγοντες</a:t>
                      </a:r>
                      <a:r>
                        <a:rPr lang="el-GR" sz="2000" b="1" baseline="0" dirty="0" smtClean="0">
                          <a:solidFill>
                            <a:srgbClr val="9B0000"/>
                          </a:solidFill>
                          <a:latin typeface="+mn-lt"/>
                          <a:ea typeface="Times New Roman"/>
                        </a:rPr>
                        <a:t> αντι-ιικής προστασίας</a:t>
                      </a:r>
                      <a:endParaRPr lang="el-GR" sz="2000" b="1" dirty="0">
                        <a:solidFill>
                          <a:srgbClr val="9B0000"/>
                        </a:solidFill>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l-GR" sz="2000" b="1" dirty="0" smtClean="0">
                          <a:solidFill>
                            <a:srgbClr val="9B0000"/>
                          </a:solidFill>
                          <a:latin typeface="+mn-lt"/>
                          <a:ea typeface="Times New Roman"/>
                        </a:rPr>
                        <a:t>Ενεργοί ενάντια</a:t>
                      </a:r>
                      <a:r>
                        <a:rPr lang="el-GR" sz="2000" b="1" baseline="0" dirty="0" smtClean="0">
                          <a:solidFill>
                            <a:srgbClr val="9B0000"/>
                          </a:solidFill>
                          <a:latin typeface="+mn-lt"/>
                          <a:ea typeface="Times New Roman"/>
                        </a:rPr>
                        <a:t> σε</a:t>
                      </a:r>
                      <a:r>
                        <a:rPr lang="en-US" sz="2000" b="1" baseline="0" dirty="0" smtClean="0">
                          <a:solidFill>
                            <a:srgbClr val="9B0000"/>
                          </a:solidFill>
                          <a:latin typeface="+mn-lt"/>
                          <a:ea typeface="Times New Roman"/>
                        </a:rPr>
                        <a:t>:</a:t>
                      </a:r>
                      <a:endParaRPr lang="el-GR" sz="2000" b="1" dirty="0">
                        <a:solidFill>
                          <a:srgbClr val="9B0000"/>
                        </a:solidFill>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22777">
                <a:tc>
                  <a:txBody>
                    <a:bodyPr/>
                    <a:lstStyle/>
                    <a:p>
                      <a:pPr algn="l">
                        <a:lnSpc>
                          <a:spcPct val="150000"/>
                        </a:lnSpc>
                      </a:pPr>
                      <a:r>
                        <a:rPr lang="el-GR" sz="2000" b="0" dirty="0">
                          <a:latin typeface="+mn-lt"/>
                          <a:ea typeface="Times New Roman"/>
                        </a:rPr>
                        <a:t>Εκκριτική </a:t>
                      </a:r>
                      <a:r>
                        <a:rPr lang="en-US" sz="2000" b="0" dirty="0">
                          <a:latin typeface="+mn-lt"/>
                          <a:ea typeface="Times New Roman"/>
                        </a:rPr>
                        <a:t>IgA</a:t>
                      </a:r>
                      <a:endParaRPr lang="el-GR" sz="2000" b="1" dirty="0">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l-GR" sz="2000" b="0" dirty="0">
                          <a:latin typeface="+mn-lt"/>
                          <a:ea typeface="Times New Roman"/>
                        </a:rPr>
                        <a:t>Πολυομυελίτιδα τύποι</a:t>
                      </a:r>
                      <a:r>
                        <a:rPr lang="en-US" sz="2000" b="0" dirty="0">
                          <a:latin typeface="+mn-lt"/>
                          <a:ea typeface="Times New Roman"/>
                        </a:rPr>
                        <a:t> 1,2,3, </a:t>
                      </a:r>
                      <a:r>
                        <a:rPr lang="el-GR" sz="2000" b="0" dirty="0">
                          <a:latin typeface="+mn-lt"/>
                          <a:ea typeface="Times New Roman"/>
                        </a:rPr>
                        <a:t>Κοξάκι τύποι Α</a:t>
                      </a:r>
                      <a:r>
                        <a:rPr lang="en-US" sz="2000" b="0" dirty="0">
                          <a:latin typeface="+mn-lt"/>
                          <a:ea typeface="Times New Roman"/>
                        </a:rPr>
                        <a:t>9, </a:t>
                      </a:r>
                      <a:r>
                        <a:rPr lang="el-GR" sz="2000" b="0" dirty="0">
                          <a:latin typeface="+mn-lt"/>
                          <a:ea typeface="Times New Roman"/>
                        </a:rPr>
                        <a:t>Β</a:t>
                      </a:r>
                      <a:r>
                        <a:rPr lang="en-US" sz="2000" b="0" dirty="0">
                          <a:latin typeface="+mn-lt"/>
                          <a:ea typeface="Times New Roman"/>
                        </a:rPr>
                        <a:t>3</a:t>
                      </a:r>
                      <a:r>
                        <a:rPr lang="en-US" sz="2000" b="0" dirty="0" smtClean="0">
                          <a:latin typeface="+mn-lt"/>
                          <a:ea typeface="Times New Roman"/>
                        </a:rPr>
                        <a:t>, </a:t>
                      </a:r>
                      <a:r>
                        <a:rPr lang="el-GR" sz="2000" b="0" dirty="0" smtClean="0">
                          <a:latin typeface="+mn-lt"/>
                          <a:ea typeface="Times New Roman"/>
                        </a:rPr>
                        <a:t>Β</a:t>
                      </a:r>
                      <a:r>
                        <a:rPr lang="en-US" sz="2000" b="0" dirty="0">
                          <a:latin typeface="+mn-lt"/>
                          <a:ea typeface="Times New Roman"/>
                        </a:rPr>
                        <a:t>5, </a:t>
                      </a:r>
                      <a:r>
                        <a:rPr lang="el-GR" sz="2000" b="0" dirty="0">
                          <a:latin typeface="+mn-lt"/>
                          <a:ea typeface="Times New Roman"/>
                        </a:rPr>
                        <a:t>ηχοκαρδιογραφικοί τύποι</a:t>
                      </a:r>
                      <a:r>
                        <a:rPr lang="en-US" sz="2000" b="0" dirty="0">
                          <a:latin typeface="+mn-lt"/>
                          <a:ea typeface="Times New Roman"/>
                        </a:rPr>
                        <a:t> 6,9, SFV, RRV, </a:t>
                      </a:r>
                      <a:r>
                        <a:rPr lang="el-GR" sz="2000" b="0" dirty="0">
                          <a:latin typeface="+mn-lt"/>
                          <a:ea typeface="Times New Roman"/>
                        </a:rPr>
                        <a:t>ιός </a:t>
                      </a:r>
                      <a:r>
                        <a:rPr lang="en-US" sz="2000" b="0" dirty="0">
                          <a:latin typeface="+mn-lt"/>
                          <a:ea typeface="Times New Roman"/>
                        </a:rPr>
                        <a:t>Rota, </a:t>
                      </a:r>
                      <a:r>
                        <a:rPr lang="el-GR" sz="2000" b="0" dirty="0">
                          <a:latin typeface="+mn-lt"/>
                          <a:ea typeface="Times New Roman"/>
                        </a:rPr>
                        <a:t>κυτομεγαλοιός</a:t>
                      </a:r>
                      <a:r>
                        <a:rPr lang="en-US" sz="2000" b="0" dirty="0">
                          <a:latin typeface="+mn-lt"/>
                          <a:ea typeface="Times New Roman"/>
                        </a:rPr>
                        <a:t> </a:t>
                      </a:r>
                      <a:r>
                        <a:rPr lang="en-US" sz="2000" b="0" dirty="0" smtClean="0">
                          <a:latin typeface="+mn-lt"/>
                          <a:ea typeface="Times New Roman"/>
                        </a:rPr>
                        <a:t>(CMV</a:t>
                      </a:r>
                      <a:r>
                        <a:rPr lang="en-US" sz="2000" b="0" dirty="0">
                          <a:latin typeface="+mn-lt"/>
                          <a:ea typeface="Times New Roman"/>
                        </a:rPr>
                        <a:t>), REO </a:t>
                      </a:r>
                      <a:r>
                        <a:rPr lang="el-GR" sz="2000" b="0" dirty="0">
                          <a:latin typeface="+mn-lt"/>
                          <a:ea typeface="Times New Roman"/>
                        </a:rPr>
                        <a:t>τύπου</a:t>
                      </a:r>
                      <a:r>
                        <a:rPr lang="en-US" sz="2000" b="0" dirty="0">
                          <a:latin typeface="+mn-lt"/>
                          <a:ea typeface="Times New Roman"/>
                        </a:rPr>
                        <a:t> 3, </a:t>
                      </a:r>
                      <a:r>
                        <a:rPr lang="el-GR" sz="2000" b="0" dirty="0">
                          <a:latin typeface="+mn-lt"/>
                          <a:ea typeface="Times New Roman"/>
                        </a:rPr>
                        <a:t>ιός ανεμοβλογιάς</a:t>
                      </a:r>
                      <a:r>
                        <a:rPr lang="en-US" sz="2000" b="0" dirty="0">
                          <a:latin typeface="+mn-lt"/>
                          <a:ea typeface="Times New Roman"/>
                        </a:rPr>
                        <a:t>, </a:t>
                      </a:r>
                      <a:r>
                        <a:rPr lang="el-GR" sz="2000" b="0" dirty="0">
                          <a:latin typeface="+mn-lt"/>
                          <a:ea typeface="Times New Roman"/>
                        </a:rPr>
                        <a:t>ιός έρπητα απλός</a:t>
                      </a:r>
                      <a:r>
                        <a:rPr lang="en-US" sz="2000" b="0" dirty="0">
                          <a:latin typeface="+mn-lt"/>
                          <a:ea typeface="Times New Roman"/>
                        </a:rPr>
                        <a:t>, </a:t>
                      </a:r>
                      <a:r>
                        <a:rPr lang="el-GR" sz="2000" b="0" dirty="0">
                          <a:latin typeface="+mn-lt"/>
                          <a:ea typeface="Times New Roman"/>
                        </a:rPr>
                        <a:t>παρωτίτιδα</a:t>
                      </a:r>
                      <a:r>
                        <a:rPr lang="en-US" sz="2000" b="0" dirty="0">
                          <a:latin typeface="+mn-lt"/>
                          <a:ea typeface="Times New Roman"/>
                        </a:rPr>
                        <a:t>, </a:t>
                      </a:r>
                      <a:r>
                        <a:rPr lang="el-GR" sz="2000" b="0" dirty="0">
                          <a:latin typeface="+mn-lt"/>
                          <a:ea typeface="Times New Roman"/>
                        </a:rPr>
                        <a:t>ιλαρά</a:t>
                      </a:r>
                      <a:r>
                        <a:rPr lang="en-US" sz="2000" b="0" dirty="0">
                          <a:latin typeface="+mn-lt"/>
                          <a:ea typeface="Times New Roman"/>
                        </a:rPr>
                        <a:t>, </a:t>
                      </a:r>
                      <a:r>
                        <a:rPr lang="el-GR" sz="2000" b="0" dirty="0">
                          <a:latin typeface="+mn-lt"/>
                          <a:ea typeface="Times New Roman"/>
                        </a:rPr>
                        <a:t>γρίπη</a:t>
                      </a:r>
                      <a:r>
                        <a:rPr lang="en-US" sz="2000" b="0" dirty="0">
                          <a:latin typeface="+mn-lt"/>
                          <a:ea typeface="Times New Roman"/>
                        </a:rPr>
                        <a:t>, </a:t>
                      </a:r>
                      <a:r>
                        <a:rPr lang="el-GR" sz="2000" b="0" dirty="0">
                          <a:latin typeface="+mn-lt"/>
                          <a:ea typeface="Times New Roman"/>
                        </a:rPr>
                        <a:t>αναπνευστικός συγκυτιακός ιός</a:t>
                      </a:r>
                      <a:r>
                        <a:rPr lang="en-US" sz="2000" b="0" dirty="0">
                          <a:latin typeface="+mn-lt"/>
                          <a:ea typeface="Times New Roman"/>
                        </a:rPr>
                        <a:t>, HIV, </a:t>
                      </a:r>
                      <a:r>
                        <a:rPr lang="el-GR" sz="2000" b="0" dirty="0">
                          <a:latin typeface="+mn-lt"/>
                          <a:ea typeface="Times New Roman"/>
                        </a:rPr>
                        <a:t>ιός ηπατίτιδας </a:t>
                      </a:r>
                      <a:r>
                        <a:rPr lang="en-US" sz="2000" b="0" dirty="0">
                          <a:latin typeface="+mn-lt"/>
                          <a:ea typeface="Times New Roman"/>
                        </a:rPr>
                        <a:t>C, </a:t>
                      </a:r>
                      <a:r>
                        <a:rPr lang="el-GR" sz="2000" b="0" dirty="0">
                          <a:latin typeface="+mn-lt"/>
                          <a:ea typeface="Times New Roman"/>
                        </a:rPr>
                        <a:t>ιός ηπατίτιδας Β</a:t>
                      </a:r>
                      <a:endParaRPr lang="el-GR" sz="2000" b="1" dirty="0">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8542">
                <a:tc>
                  <a:txBody>
                    <a:bodyPr/>
                    <a:lstStyle/>
                    <a:p>
                      <a:pPr algn="l">
                        <a:lnSpc>
                          <a:spcPct val="150000"/>
                        </a:lnSpc>
                      </a:pPr>
                      <a:r>
                        <a:rPr lang="en-US" sz="2000" b="0" dirty="0">
                          <a:latin typeface="+mn-lt"/>
                          <a:ea typeface="Times New Roman"/>
                        </a:rPr>
                        <a:t>IgG</a:t>
                      </a:r>
                      <a:endParaRPr lang="el-GR" sz="2000" b="1" dirty="0">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l-GR" sz="2000" b="0" dirty="0">
                          <a:latin typeface="+mn-lt"/>
                          <a:ea typeface="Times New Roman"/>
                        </a:rPr>
                        <a:t>Ιός </a:t>
                      </a:r>
                      <a:r>
                        <a:rPr lang="en-US" sz="2000" b="0" dirty="0">
                          <a:latin typeface="+mn-lt"/>
                          <a:ea typeface="Times New Roman"/>
                        </a:rPr>
                        <a:t>Rubella, </a:t>
                      </a:r>
                      <a:r>
                        <a:rPr lang="el-GR" sz="2000" b="0" dirty="0">
                          <a:latin typeface="+mn-lt"/>
                          <a:ea typeface="Times New Roman"/>
                        </a:rPr>
                        <a:t>κυτομεγαλοιός</a:t>
                      </a:r>
                      <a:r>
                        <a:rPr lang="en-US" sz="2000" b="0" dirty="0">
                          <a:latin typeface="+mn-lt"/>
                          <a:ea typeface="Times New Roman"/>
                        </a:rPr>
                        <a:t> </a:t>
                      </a:r>
                      <a:r>
                        <a:rPr lang="en-US" sz="2000" b="0" dirty="0" smtClean="0">
                          <a:latin typeface="+mn-lt"/>
                          <a:ea typeface="Times New Roman"/>
                        </a:rPr>
                        <a:t>(CMV</a:t>
                      </a:r>
                      <a:r>
                        <a:rPr lang="en-US" sz="2000" b="0" dirty="0">
                          <a:latin typeface="+mn-lt"/>
                          <a:ea typeface="Times New Roman"/>
                        </a:rPr>
                        <a:t>), </a:t>
                      </a:r>
                      <a:r>
                        <a:rPr lang="el-GR" sz="2000" b="0" dirty="0">
                          <a:latin typeface="+mn-lt"/>
                          <a:ea typeface="Times New Roman"/>
                        </a:rPr>
                        <a:t>αναπνευστικός συγκυτιακός ιός</a:t>
                      </a:r>
                      <a:r>
                        <a:rPr lang="en-US" sz="2000" b="0" dirty="0">
                          <a:latin typeface="+mn-lt"/>
                          <a:ea typeface="Times New Roman"/>
                        </a:rPr>
                        <a:t>, </a:t>
                      </a:r>
                      <a:r>
                        <a:rPr lang="el-GR" sz="2000" b="0" dirty="0">
                          <a:latin typeface="+mn-lt"/>
                          <a:ea typeface="Times New Roman"/>
                        </a:rPr>
                        <a:t>ιός </a:t>
                      </a:r>
                      <a:r>
                        <a:rPr lang="en-US" sz="2000" b="0" dirty="0">
                          <a:latin typeface="+mn-lt"/>
                          <a:ea typeface="Times New Roman"/>
                        </a:rPr>
                        <a:t>Rota, HIV, </a:t>
                      </a:r>
                      <a:r>
                        <a:rPr lang="el-GR" sz="2000" b="0" dirty="0">
                          <a:latin typeface="+mn-lt"/>
                          <a:ea typeface="Times New Roman"/>
                        </a:rPr>
                        <a:t>ιός </a:t>
                      </a:r>
                      <a:r>
                        <a:rPr lang="en-US" sz="2000" b="0" dirty="0">
                          <a:latin typeface="+mn-lt"/>
                          <a:ea typeface="Times New Roman"/>
                        </a:rPr>
                        <a:t>Epstein-Barr</a:t>
                      </a:r>
                      <a:endParaRPr lang="el-GR" sz="2000" b="1" dirty="0">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5695">
                <a:tc>
                  <a:txBody>
                    <a:bodyPr/>
                    <a:lstStyle/>
                    <a:p>
                      <a:pPr algn="l">
                        <a:lnSpc>
                          <a:spcPct val="150000"/>
                        </a:lnSpc>
                      </a:pPr>
                      <a:r>
                        <a:rPr lang="en-US" sz="2000" b="0" dirty="0">
                          <a:latin typeface="+mn-lt"/>
                          <a:ea typeface="Times New Roman"/>
                        </a:rPr>
                        <a:t>IgM</a:t>
                      </a:r>
                      <a:endParaRPr lang="el-GR" sz="2000" b="1" dirty="0">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l-GR" sz="2000" b="0" dirty="0">
                          <a:latin typeface="+mn-lt"/>
                          <a:ea typeface="Times New Roman"/>
                        </a:rPr>
                        <a:t>Ιός </a:t>
                      </a:r>
                      <a:r>
                        <a:rPr lang="en-US" sz="2000" b="0" dirty="0">
                          <a:latin typeface="+mn-lt"/>
                          <a:ea typeface="Times New Roman"/>
                        </a:rPr>
                        <a:t>Rubella</a:t>
                      </a:r>
                      <a:r>
                        <a:rPr lang="el-GR" sz="2000" b="0" dirty="0">
                          <a:latin typeface="+mn-lt"/>
                          <a:ea typeface="Times New Roman"/>
                        </a:rPr>
                        <a:t>, κυτομεγαλοιός </a:t>
                      </a:r>
                      <a:r>
                        <a:rPr lang="el-GR" sz="2000" b="0" dirty="0" smtClean="0">
                          <a:latin typeface="+mn-lt"/>
                          <a:ea typeface="Times New Roman"/>
                        </a:rPr>
                        <a:t>(</a:t>
                      </a:r>
                      <a:r>
                        <a:rPr lang="en-US" sz="2000" b="0" dirty="0" smtClean="0">
                          <a:latin typeface="+mn-lt"/>
                          <a:ea typeface="Times New Roman"/>
                        </a:rPr>
                        <a:t>CMV</a:t>
                      </a:r>
                      <a:r>
                        <a:rPr lang="el-GR" sz="2000" b="0" dirty="0">
                          <a:latin typeface="+mn-lt"/>
                          <a:ea typeface="Times New Roman"/>
                        </a:rPr>
                        <a:t>), αναπνευστικός συγκυτιακός ιός, </a:t>
                      </a:r>
                      <a:r>
                        <a:rPr lang="en-US" sz="2000" b="0" dirty="0">
                          <a:latin typeface="+mn-lt"/>
                          <a:ea typeface="Times New Roman"/>
                        </a:rPr>
                        <a:t>HIV</a:t>
                      </a:r>
                      <a:endParaRPr lang="el-GR" sz="2000" b="1" dirty="0">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100</a:t>
            </a:fld>
            <a:endParaRPr lang="el-GR" dirty="0"/>
          </a:p>
        </p:txBody>
      </p:sp>
    </p:spTree>
    <p:extLst>
      <p:ext uri="{BB962C8B-B14F-4D97-AF65-F5344CB8AC3E}">
        <p14:creationId xmlns:p14="http://schemas.microsoft.com/office/powerpoint/2010/main" val="393063745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smtClean="0"/>
              <a:t>Συστατικά του μητρικού γάλακτος </a:t>
            </a:r>
            <a:r>
              <a:rPr lang="el-GR" sz="3200" b="0" dirty="0" smtClean="0"/>
              <a:t>(6 </a:t>
            </a:r>
            <a:r>
              <a:rPr lang="el-GR" sz="3200" b="0" dirty="0"/>
              <a:t>από </a:t>
            </a:r>
            <a:r>
              <a:rPr lang="el-GR" sz="3200" b="0" dirty="0" smtClean="0"/>
              <a:t>8)</a:t>
            </a:r>
            <a:endParaRPr lang="el-GR" dirty="0"/>
          </a:p>
        </p:txBody>
      </p:sp>
      <p:graphicFrame>
        <p:nvGraphicFramePr>
          <p:cNvPr id="2" name="1 - Πίνακας"/>
          <p:cNvGraphicFramePr>
            <a:graphicFrameLocks noGrp="1"/>
          </p:cNvGraphicFramePr>
          <p:nvPr>
            <p:extLst>
              <p:ext uri="{D42A27DB-BD31-4B8C-83A1-F6EECF244321}">
                <p14:modId xmlns:p14="http://schemas.microsoft.com/office/powerpoint/2010/main" val="4046725597"/>
              </p:ext>
            </p:extLst>
          </p:nvPr>
        </p:nvGraphicFramePr>
        <p:xfrm>
          <a:off x="467544" y="980728"/>
          <a:ext cx="8568951" cy="4993316"/>
        </p:xfrm>
        <a:graphic>
          <a:graphicData uri="http://schemas.openxmlformats.org/drawingml/2006/table">
            <a:tbl>
              <a:tblPr/>
              <a:tblGrid>
                <a:gridCol w="4104456"/>
                <a:gridCol w="4464495"/>
              </a:tblGrid>
              <a:tr h="152847">
                <a:tc>
                  <a:txBody>
                    <a:bodyPr/>
                    <a:lstStyle/>
                    <a:p>
                      <a:pPr algn="ctr">
                        <a:lnSpc>
                          <a:spcPct val="150000"/>
                        </a:lnSpc>
                      </a:pPr>
                      <a:r>
                        <a:rPr lang="el-GR" sz="2000" b="1" dirty="0" smtClean="0">
                          <a:solidFill>
                            <a:srgbClr val="9B0000"/>
                          </a:solidFill>
                          <a:latin typeface="+mn-lt"/>
                          <a:ea typeface="Times New Roman"/>
                        </a:rPr>
                        <a:t>Παράγοντες</a:t>
                      </a:r>
                      <a:r>
                        <a:rPr lang="el-GR" sz="2000" b="1" baseline="0" dirty="0" smtClean="0">
                          <a:solidFill>
                            <a:srgbClr val="9B0000"/>
                          </a:solidFill>
                          <a:latin typeface="+mn-lt"/>
                          <a:ea typeface="Times New Roman"/>
                        </a:rPr>
                        <a:t> αντι-ιικής προστασίας</a:t>
                      </a:r>
                      <a:endParaRPr lang="el-GR" sz="2000" b="1" dirty="0">
                        <a:solidFill>
                          <a:srgbClr val="9B0000"/>
                        </a:solidFill>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l-GR" sz="2000" b="1" dirty="0" smtClean="0">
                          <a:solidFill>
                            <a:srgbClr val="9B0000"/>
                          </a:solidFill>
                          <a:latin typeface="+mn-lt"/>
                          <a:ea typeface="Times New Roman"/>
                        </a:rPr>
                        <a:t>Ενεργοί ενάντια</a:t>
                      </a:r>
                      <a:r>
                        <a:rPr lang="el-GR" sz="2000" b="1" baseline="0" dirty="0" smtClean="0">
                          <a:solidFill>
                            <a:srgbClr val="9B0000"/>
                          </a:solidFill>
                          <a:latin typeface="+mn-lt"/>
                          <a:ea typeface="Times New Roman"/>
                        </a:rPr>
                        <a:t> σε</a:t>
                      </a:r>
                      <a:r>
                        <a:rPr lang="en-US" sz="2000" b="1" baseline="0" dirty="0" smtClean="0">
                          <a:solidFill>
                            <a:srgbClr val="9B0000"/>
                          </a:solidFill>
                          <a:latin typeface="+mn-lt"/>
                          <a:ea typeface="Times New Roman"/>
                        </a:rPr>
                        <a:t>:</a:t>
                      </a:r>
                      <a:endParaRPr lang="el-GR" sz="2000" b="1" dirty="0">
                        <a:solidFill>
                          <a:srgbClr val="9B0000"/>
                        </a:solidFill>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4235">
                <a:tc>
                  <a:txBody>
                    <a:bodyPr/>
                    <a:lstStyle/>
                    <a:p>
                      <a:pPr algn="l">
                        <a:lnSpc>
                          <a:spcPct val="150000"/>
                        </a:lnSpc>
                      </a:pPr>
                      <a:r>
                        <a:rPr lang="el-GR" sz="2000" b="0" dirty="0">
                          <a:latin typeface="+mn-lt"/>
                          <a:ea typeface="Times New Roman"/>
                        </a:rPr>
                        <a:t>Λιπίδια (ακόρεστα λιπαρά οξέα και μονογλυκερίδια)</a:t>
                      </a:r>
                      <a:endParaRPr lang="el-GR" sz="2000" b="1" dirty="0">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l-GR" sz="2000" b="0" dirty="0">
                          <a:latin typeface="+mn-lt"/>
                          <a:ea typeface="Times New Roman"/>
                        </a:rPr>
                        <a:t>Ιός έρπητα απλός, </a:t>
                      </a:r>
                      <a:r>
                        <a:rPr lang="en-US" sz="2000" b="0" dirty="0">
                          <a:latin typeface="+mn-lt"/>
                          <a:ea typeface="Times New Roman"/>
                        </a:rPr>
                        <a:t>SFV</a:t>
                      </a:r>
                      <a:r>
                        <a:rPr lang="el-GR" sz="2000" b="0" dirty="0">
                          <a:latin typeface="+mn-lt"/>
                          <a:ea typeface="Times New Roman"/>
                        </a:rPr>
                        <a:t>, γρίπη, πυρετός </a:t>
                      </a:r>
                      <a:r>
                        <a:rPr lang="en-US" sz="2000" b="0" dirty="0">
                          <a:latin typeface="+mn-lt"/>
                          <a:ea typeface="Times New Roman"/>
                        </a:rPr>
                        <a:t>dengue</a:t>
                      </a:r>
                      <a:r>
                        <a:rPr lang="el-GR" sz="2000" b="0" dirty="0">
                          <a:latin typeface="+mn-lt"/>
                          <a:ea typeface="Times New Roman"/>
                        </a:rPr>
                        <a:t>, </a:t>
                      </a:r>
                      <a:r>
                        <a:rPr lang="en-US" sz="2000" b="0" dirty="0">
                          <a:latin typeface="+mn-lt"/>
                          <a:ea typeface="Times New Roman"/>
                        </a:rPr>
                        <a:t>RRV</a:t>
                      </a:r>
                      <a:r>
                        <a:rPr lang="el-GR" sz="2000" b="0" dirty="0">
                          <a:latin typeface="+mn-lt"/>
                          <a:ea typeface="Times New Roman"/>
                        </a:rPr>
                        <a:t>, αναπνευστικός συγκυτιακός ιός, </a:t>
                      </a:r>
                      <a:r>
                        <a:rPr lang="en-US" sz="2000" b="0" dirty="0">
                          <a:latin typeface="+mn-lt"/>
                          <a:ea typeface="Times New Roman"/>
                        </a:rPr>
                        <a:t>HIV</a:t>
                      </a:r>
                      <a:r>
                        <a:rPr lang="el-GR" sz="2000" b="0" dirty="0">
                          <a:latin typeface="+mn-lt"/>
                          <a:ea typeface="Times New Roman"/>
                        </a:rPr>
                        <a:t>, ιός ιαπωνικής εγκεφαλίτιδας Β, ιός Δυτικού Νείλου, </a:t>
                      </a:r>
                      <a:r>
                        <a:rPr lang="en-US" sz="2000" b="0" dirty="0">
                          <a:latin typeface="+mn-lt"/>
                          <a:ea typeface="Times New Roman"/>
                        </a:rPr>
                        <a:t>VSIV</a:t>
                      </a:r>
                      <a:r>
                        <a:rPr lang="el-GR" sz="2000" b="0" dirty="0">
                          <a:latin typeface="+mn-lt"/>
                          <a:ea typeface="Times New Roman"/>
                        </a:rPr>
                        <a:t>, ιός του </a:t>
                      </a:r>
                      <a:r>
                        <a:rPr lang="en-US" sz="2000" b="0" dirty="0">
                          <a:latin typeface="+mn-lt"/>
                          <a:ea typeface="Times New Roman"/>
                        </a:rPr>
                        <a:t>sindbis</a:t>
                      </a:r>
                      <a:endParaRPr lang="el-GR" sz="2000" b="1" dirty="0">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1388">
                <a:tc>
                  <a:txBody>
                    <a:bodyPr/>
                    <a:lstStyle/>
                    <a:p>
                      <a:pPr algn="l">
                        <a:lnSpc>
                          <a:spcPct val="150000"/>
                        </a:lnSpc>
                      </a:pPr>
                      <a:r>
                        <a:rPr lang="el-GR" sz="2000" b="0" dirty="0">
                          <a:latin typeface="+mn-lt"/>
                          <a:ea typeface="Times New Roman"/>
                        </a:rPr>
                        <a:t>Μακρομόρια μη-ανοσοσφαιρινών</a:t>
                      </a:r>
                      <a:endParaRPr lang="el-GR" sz="2000" b="1" dirty="0">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l-GR" sz="2000" b="0" dirty="0">
                          <a:latin typeface="+mn-lt"/>
                          <a:ea typeface="Times New Roman"/>
                        </a:rPr>
                        <a:t>Ιός έρπητα απλός, </a:t>
                      </a:r>
                      <a:r>
                        <a:rPr lang="en-US" sz="2000" b="0" dirty="0">
                          <a:latin typeface="+mn-lt"/>
                          <a:ea typeface="Times New Roman"/>
                        </a:rPr>
                        <a:t>VSIV</a:t>
                      </a:r>
                      <a:r>
                        <a:rPr lang="el-GR" sz="2000" b="0" dirty="0">
                          <a:latin typeface="+mn-lt"/>
                          <a:ea typeface="Times New Roman"/>
                        </a:rPr>
                        <a:t>, Κοξάκι Β4, </a:t>
                      </a:r>
                      <a:r>
                        <a:rPr lang="en-US" sz="2000" b="0" dirty="0">
                          <a:latin typeface="+mn-lt"/>
                          <a:ea typeface="Times New Roman"/>
                        </a:rPr>
                        <a:t>SFV</a:t>
                      </a:r>
                      <a:r>
                        <a:rPr lang="el-GR" sz="2000" b="0" dirty="0">
                          <a:latin typeface="+mn-lt"/>
                          <a:ea typeface="Times New Roman"/>
                        </a:rPr>
                        <a:t>, ιός </a:t>
                      </a:r>
                      <a:r>
                        <a:rPr lang="en-US" sz="2000" b="0" dirty="0">
                          <a:latin typeface="+mn-lt"/>
                          <a:ea typeface="Times New Roman"/>
                        </a:rPr>
                        <a:t>Rota</a:t>
                      </a:r>
                      <a:r>
                        <a:rPr lang="el-GR" sz="2000" b="0" dirty="0">
                          <a:latin typeface="+mn-lt"/>
                          <a:ea typeface="Times New Roman"/>
                        </a:rPr>
                        <a:t>, πολυομυελίτιδα τύπου 2, κυτομεγαλοιός </a:t>
                      </a:r>
                      <a:r>
                        <a:rPr lang="el-GR" sz="2000" b="0" dirty="0" smtClean="0">
                          <a:latin typeface="+mn-lt"/>
                          <a:ea typeface="Times New Roman"/>
                        </a:rPr>
                        <a:t>(</a:t>
                      </a:r>
                      <a:r>
                        <a:rPr lang="en-US" sz="2000" b="0" dirty="0" smtClean="0">
                          <a:latin typeface="+mn-lt"/>
                          <a:ea typeface="Times New Roman"/>
                        </a:rPr>
                        <a:t>CMV</a:t>
                      </a:r>
                      <a:r>
                        <a:rPr lang="el-GR" sz="2000" b="0" dirty="0">
                          <a:latin typeface="+mn-lt"/>
                          <a:ea typeface="Times New Roman"/>
                        </a:rPr>
                        <a:t>), </a:t>
                      </a:r>
                      <a:r>
                        <a:rPr lang="en-US" sz="2000" b="0" dirty="0">
                          <a:latin typeface="+mn-lt"/>
                          <a:ea typeface="Times New Roman"/>
                        </a:rPr>
                        <a:t>REO </a:t>
                      </a:r>
                      <a:r>
                        <a:rPr lang="el-GR" sz="2000" b="0" dirty="0">
                          <a:latin typeface="+mn-lt"/>
                          <a:ea typeface="Times New Roman"/>
                        </a:rPr>
                        <a:t>τύπου 3, αναπνευστικός συγκυτιακός ιός</a:t>
                      </a:r>
                      <a:endParaRPr lang="el-GR" sz="2000" b="1" dirty="0">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3004">
                <a:tc>
                  <a:txBody>
                    <a:bodyPr/>
                    <a:lstStyle/>
                    <a:p>
                      <a:pPr algn="l">
                        <a:lnSpc>
                          <a:spcPct val="150000"/>
                        </a:lnSpc>
                      </a:pPr>
                      <a:r>
                        <a:rPr lang="el-GR" sz="2000" b="0" dirty="0" smtClean="0">
                          <a:latin typeface="+mn-lt"/>
                          <a:ea typeface="Times New Roman"/>
                        </a:rPr>
                        <a:t>Βλεννίνη(γλυκοπρωτεΐνη/</a:t>
                      </a:r>
                      <a:r>
                        <a:rPr lang="en-US" sz="2000" b="0" dirty="0">
                          <a:latin typeface="+mn-lt"/>
                          <a:ea typeface="Times New Roman"/>
                        </a:rPr>
                        <a:t>lactadherin)</a:t>
                      </a:r>
                      <a:endParaRPr lang="el-GR" sz="2000" b="1" dirty="0">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l-GR" sz="2000" b="0" dirty="0">
                          <a:latin typeface="+mn-lt"/>
                          <a:ea typeface="Times New Roman"/>
                        </a:rPr>
                        <a:t>ιός </a:t>
                      </a:r>
                      <a:r>
                        <a:rPr lang="en-US" sz="2000" b="0" dirty="0">
                          <a:latin typeface="+mn-lt"/>
                          <a:ea typeface="Times New Roman"/>
                        </a:rPr>
                        <a:t>Rota</a:t>
                      </a:r>
                      <a:endParaRPr lang="el-GR" sz="2000" b="1" dirty="0">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101</a:t>
            </a:fld>
            <a:endParaRPr lang="el-GR" dirty="0"/>
          </a:p>
        </p:txBody>
      </p:sp>
    </p:spTree>
    <p:extLst>
      <p:ext uri="{BB962C8B-B14F-4D97-AF65-F5344CB8AC3E}">
        <p14:creationId xmlns:p14="http://schemas.microsoft.com/office/powerpoint/2010/main" val="73130971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smtClean="0"/>
              <a:t>Συστατικά του μητρικού γάλακτος </a:t>
            </a:r>
            <a:r>
              <a:rPr lang="el-GR" sz="3200" b="0" dirty="0" smtClean="0"/>
              <a:t>(7 </a:t>
            </a:r>
            <a:r>
              <a:rPr lang="el-GR" sz="3200" b="0" dirty="0"/>
              <a:t>από </a:t>
            </a:r>
            <a:r>
              <a:rPr lang="el-GR" sz="3200" b="0" dirty="0" smtClean="0"/>
              <a:t>8)</a:t>
            </a:r>
            <a:endParaRPr lang="el-GR" dirty="0"/>
          </a:p>
        </p:txBody>
      </p:sp>
      <p:graphicFrame>
        <p:nvGraphicFramePr>
          <p:cNvPr id="2" name="1 - Πίνακας"/>
          <p:cNvGraphicFramePr>
            <a:graphicFrameLocks noGrp="1"/>
          </p:cNvGraphicFramePr>
          <p:nvPr>
            <p:extLst>
              <p:ext uri="{D42A27DB-BD31-4B8C-83A1-F6EECF244321}">
                <p14:modId xmlns:p14="http://schemas.microsoft.com/office/powerpoint/2010/main" val="1679136859"/>
              </p:ext>
            </p:extLst>
          </p:nvPr>
        </p:nvGraphicFramePr>
        <p:xfrm>
          <a:off x="467544" y="980728"/>
          <a:ext cx="8568951" cy="5544312"/>
        </p:xfrm>
        <a:graphic>
          <a:graphicData uri="http://schemas.openxmlformats.org/drawingml/2006/table">
            <a:tbl>
              <a:tblPr/>
              <a:tblGrid>
                <a:gridCol w="3924436"/>
                <a:gridCol w="4644515"/>
              </a:tblGrid>
              <a:tr h="152847">
                <a:tc>
                  <a:txBody>
                    <a:bodyPr/>
                    <a:lstStyle/>
                    <a:p>
                      <a:pPr algn="ctr">
                        <a:lnSpc>
                          <a:spcPct val="150000"/>
                        </a:lnSpc>
                      </a:pPr>
                      <a:r>
                        <a:rPr lang="el-GR" sz="2000" b="1" dirty="0" smtClean="0">
                          <a:solidFill>
                            <a:srgbClr val="9B0000"/>
                          </a:solidFill>
                          <a:latin typeface="+mn-lt"/>
                          <a:ea typeface="Times New Roman"/>
                        </a:rPr>
                        <a:t>Παράγοντες</a:t>
                      </a:r>
                      <a:r>
                        <a:rPr lang="el-GR" sz="2000" b="1" baseline="0" dirty="0" smtClean="0">
                          <a:solidFill>
                            <a:srgbClr val="9B0000"/>
                          </a:solidFill>
                          <a:latin typeface="+mn-lt"/>
                          <a:ea typeface="Times New Roman"/>
                        </a:rPr>
                        <a:t> αντι-ιικής προστασίας</a:t>
                      </a:r>
                      <a:endParaRPr lang="el-GR" sz="2000" b="1" dirty="0">
                        <a:solidFill>
                          <a:srgbClr val="9B0000"/>
                        </a:solidFill>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l-GR" sz="2000" b="1" dirty="0" smtClean="0">
                          <a:solidFill>
                            <a:srgbClr val="9B0000"/>
                          </a:solidFill>
                          <a:latin typeface="+mn-lt"/>
                          <a:ea typeface="Times New Roman"/>
                        </a:rPr>
                        <a:t>Ενεργοί ενάντια</a:t>
                      </a:r>
                      <a:r>
                        <a:rPr lang="el-GR" sz="2000" b="1" baseline="0" dirty="0" smtClean="0">
                          <a:solidFill>
                            <a:srgbClr val="9B0000"/>
                          </a:solidFill>
                          <a:latin typeface="+mn-lt"/>
                          <a:ea typeface="Times New Roman"/>
                        </a:rPr>
                        <a:t> σε</a:t>
                      </a:r>
                      <a:r>
                        <a:rPr lang="en-US" sz="2000" b="1" baseline="0" dirty="0" smtClean="0">
                          <a:solidFill>
                            <a:srgbClr val="9B0000"/>
                          </a:solidFill>
                          <a:latin typeface="+mn-lt"/>
                          <a:ea typeface="Times New Roman"/>
                        </a:rPr>
                        <a:t>:</a:t>
                      </a:r>
                      <a:endParaRPr lang="el-GR" sz="2000" b="1" dirty="0">
                        <a:solidFill>
                          <a:srgbClr val="9B0000"/>
                        </a:solidFill>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8542">
                <a:tc>
                  <a:txBody>
                    <a:bodyPr/>
                    <a:lstStyle/>
                    <a:p>
                      <a:pPr algn="l">
                        <a:lnSpc>
                          <a:spcPct val="150000"/>
                        </a:lnSpc>
                      </a:pPr>
                      <a:r>
                        <a:rPr lang="el-GR" sz="2000" b="0" dirty="0">
                          <a:latin typeface="+mn-lt"/>
                          <a:ea typeface="Times New Roman"/>
                        </a:rPr>
                        <a:t>Αναστολέας πρωτεάσης εκκριτικών </a:t>
                      </a:r>
                      <a:r>
                        <a:rPr lang="el-GR" sz="2000" b="0" dirty="0" smtClean="0">
                          <a:latin typeface="+mn-lt"/>
                          <a:ea typeface="Times New Roman"/>
                        </a:rPr>
                        <a:t>λευκοκυττάρων</a:t>
                      </a:r>
                      <a:r>
                        <a:rPr lang="en-US" sz="2000" b="0" dirty="0" smtClean="0">
                          <a:latin typeface="+mn-lt"/>
                          <a:ea typeface="Times New Roman"/>
                        </a:rPr>
                        <a:t> </a:t>
                      </a:r>
                      <a:r>
                        <a:rPr lang="el-GR" sz="2000" b="0" dirty="0" smtClean="0">
                          <a:latin typeface="+mn-lt"/>
                          <a:ea typeface="Times New Roman"/>
                        </a:rPr>
                        <a:t>(</a:t>
                      </a:r>
                      <a:r>
                        <a:rPr lang="el-GR" sz="2000" b="0" dirty="0">
                          <a:latin typeface="+mn-lt"/>
                          <a:ea typeface="Times New Roman"/>
                        </a:rPr>
                        <a:t>επίπεδα πρωτογάλακτος)</a:t>
                      </a:r>
                      <a:endParaRPr lang="el-GR" sz="2000" b="1" dirty="0">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n-US" sz="2000" b="0" dirty="0">
                          <a:latin typeface="+mn-lt"/>
                          <a:ea typeface="Times New Roman"/>
                        </a:rPr>
                        <a:t>HIV</a:t>
                      </a:r>
                      <a:r>
                        <a:rPr lang="el-GR" sz="2000" b="0" dirty="0">
                          <a:latin typeface="+mn-lt"/>
                          <a:ea typeface="Times New Roman"/>
                        </a:rPr>
                        <a:t>, ιός </a:t>
                      </a:r>
                      <a:r>
                        <a:rPr lang="en-US" sz="2000" b="0" dirty="0">
                          <a:latin typeface="+mn-lt"/>
                          <a:ea typeface="Times New Roman"/>
                        </a:rPr>
                        <a:t>Rota</a:t>
                      </a:r>
                      <a:r>
                        <a:rPr lang="el-GR" sz="2000" b="0" dirty="0">
                          <a:latin typeface="+mn-lt"/>
                          <a:ea typeface="Times New Roman"/>
                        </a:rPr>
                        <a:t>, </a:t>
                      </a:r>
                      <a:r>
                        <a:rPr lang="en-US" sz="2000" b="0" dirty="0">
                          <a:latin typeface="+mn-lt"/>
                          <a:ea typeface="Times New Roman"/>
                        </a:rPr>
                        <a:t>Bifido</a:t>
                      </a:r>
                      <a:r>
                        <a:rPr lang="el-GR" sz="2000" b="0" dirty="0">
                          <a:latin typeface="+mn-lt"/>
                          <a:ea typeface="Times New Roman"/>
                        </a:rPr>
                        <a:t>βακτήριο </a:t>
                      </a:r>
                      <a:r>
                        <a:rPr lang="en-US" sz="2000" b="0" dirty="0">
                          <a:latin typeface="+mn-lt"/>
                          <a:ea typeface="Times New Roman"/>
                        </a:rPr>
                        <a:t>bifidum</a:t>
                      </a:r>
                      <a:endParaRPr lang="el-GR" sz="2000" b="1" dirty="0">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8542">
                <a:tc>
                  <a:txBody>
                    <a:bodyPr/>
                    <a:lstStyle/>
                    <a:p>
                      <a:pPr algn="l">
                        <a:lnSpc>
                          <a:spcPct val="150000"/>
                        </a:lnSpc>
                      </a:pPr>
                      <a:r>
                        <a:rPr lang="el-GR" sz="2000" b="0" dirty="0">
                          <a:latin typeface="+mn-lt"/>
                          <a:ea typeface="Times New Roman"/>
                        </a:rPr>
                        <a:t>Λακτοφερίνη</a:t>
                      </a:r>
                      <a:endParaRPr lang="el-GR" sz="2000" b="1" dirty="0">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l-GR" sz="2000" b="0" dirty="0">
                          <a:latin typeface="+mn-lt"/>
                          <a:ea typeface="Times New Roman"/>
                        </a:rPr>
                        <a:t>Κυτομεγαλοιός </a:t>
                      </a:r>
                      <a:r>
                        <a:rPr lang="el-GR" sz="2000" b="0" dirty="0" smtClean="0">
                          <a:latin typeface="+mn-lt"/>
                          <a:ea typeface="Times New Roman"/>
                        </a:rPr>
                        <a:t>(</a:t>
                      </a:r>
                      <a:r>
                        <a:rPr lang="en-US" sz="2000" b="0" dirty="0" smtClean="0">
                          <a:latin typeface="+mn-lt"/>
                          <a:ea typeface="Times New Roman"/>
                        </a:rPr>
                        <a:t>CMV</a:t>
                      </a:r>
                      <a:r>
                        <a:rPr lang="el-GR" sz="2000" b="0" dirty="0">
                          <a:latin typeface="+mn-lt"/>
                          <a:ea typeface="Times New Roman"/>
                        </a:rPr>
                        <a:t>), </a:t>
                      </a:r>
                      <a:r>
                        <a:rPr lang="en-US" sz="2000" b="0" dirty="0">
                          <a:latin typeface="+mn-lt"/>
                          <a:ea typeface="Times New Roman"/>
                        </a:rPr>
                        <a:t>HIV</a:t>
                      </a:r>
                      <a:r>
                        <a:rPr lang="el-GR" sz="2000" b="0" dirty="0">
                          <a:latin typeface="+mn-lt"/>
                          <a:ea typeface="Times New Roman"/>
                        </a:rPr>
                        <a:t>, αναπνευστικός συγκυτιακός ιός, ιός έρπητα απλός τύπου 1, ηπατίτιδα </a:t>
                      </a:r>
                      <a:r>
                        <a:rPr lang="en-US" sz="2000" b="0" dirty="0">
                          <a:latin typeface="+mn-lt"/>
                          <a:ea typeface="Times New Roman"/>
                        </a:rPr>
                        <a:t>C</a:t>
                      </a:r>
                      <a:endParaRPr lang="el-GR" sz="2000" b="1" dirty="0">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5185">
                <a:tc>
                  <a:txBody>
                    <a:bodyPr/>
                    <a:lstStyle/>
                    <a:p>
                      <a:pPr algn="l">
                        <a:lnSpc>
                          <a:spcPct val="150000"/>
                        </a:lnSpc>
                      </a:pPr>
                      <a:r>
                        <a:rPr lang="el-GR" sz="2000" b="0" dirty="0">
                          <a:latin typeface="+mn-lt"/>
                          <a:ea typeface="Times New Roman"/>
                        </a:rPr>
                        <a:t>Κύτταρα γάλακτος</a:t>
                      </a:r>
                      <a:endParaRPr lang="el-GR" sz="2000" b="1" dirty="0">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l-GR" sz="2000" b="0" dirty="0">
                          <a:latin typeface="+mn-lt"/>
                          <a:ea typeface="Times New Roman"/>
                        </a:rPr>
                        <a:t>Επαγόμενη ιντερφερόνη: </a:t>
                      </a:r>
                      <a:r>
                        <a:rPr lang="en-US" sz="2000" b="0" dirty="0">
                          <a:latin typeface="+mn-lt"/>
                          <a:ea typeface="Times New Roman"/>
                        </a:rPr>
                        <a:t>PHA </a:t>
                      </a:r>
                      <a:r>
                        <a:rPr lang="el-GR" sz="2000" b="0" dirty="0">
                          <a:latin typeface="+mn-lt"/>
                          <a:ea typeface="Times New Roman"/>
                        </a:rPr>
                        <a:t>ή </a:t>
                      </a:r>
                      <a:r>
                        <a:rPr lang="en-US" sz="2000" b="0" dirty="0">
                          <a:latin typeface="+mn-lt"/>
                          <a:ea typeface="Times New Roman"/>
                        </a:rPr>
                        <a:t>PMA</a:t>
                      </a:r>
                      <a:r>
                        <a:rPr lang="el-GR" sz="2000" b="0" dirty="0">
                          <a:latin typeface="+mn-lt"/>
                          <a:ea typeface="Times New Roman"/>
                        </a:rPr>
                        <a:t> και ιονομυκίνη</a:t>
                      </a:r>
                      <a:endParaRPr lang="el-GR" sz="2000" b="1" dirty="0">
                        <a:latin typeface="+mn-lt"/>
                        <a:ea typeface="Times New Roman"/>
                      </a:endParaRPr>
                    </a:p>
                    <a:p>
                      <a:pPr algn="l"/>
                      <a:r>
                        <a:rPr lang="el-GR" sz="2000" b="0" dirty="0">
                          <a:latin typeface="+mn-lt"/>
                          <a:ea typeface="Times New Roman"/>
                        </a:rPr>
                        <a:t>Επαγόμενη κυτοκίνη: ιός έρπητα απλός, αναπνευστικός συγκυτιακός ιός</a:t>
                      </a:r>
                      <a:endParaRPr lang="el-GR" sz="2000" b="1" dirty="0">
                        <a:latin typeface="+mn-lt"/>
                        <a:ea typeface="Times New Roman"/>
                      </a:endParaRPr>
                    </a:p>
                    <a:p>
                      <a:pPr algn="l"/>
                      <a:r>
                        <a:rPr lang="el-GR" sz="2000" b="0" dirty="0">
                          <a:latin typeface="+mn-lt"/>
                          <a:ea typeface="Times New Roman"/>
                        </a:rPr>
                        <a:t>Διέγερση λεμφοκυττάρου: ιός </a:t>
                      </a:r>
                      <a:r>
                        <a:rPr lang="en-US" sz="2000" b="0" dirty="0">
                          <a:latin typeface="+mn-lt"/>
                          <a:ea typeface="Times New Roman"/>
                        </a:rPr>
                        <a:t>Rubella</a:t>
                      </a:r>
                      <a:r>
                        <a:rPr lang="el-GR" sz="2000" b="0" dirty="0">
                          <a:latin typeface="+mn-lt"/>
                          <a:ea typeface="Times New Roman"/>
                        </a:rPr>
                        <a:t>, κυτομεγαλοιός ( </a:t>
                      </a:r>
                      <a:r>
                        <a:rPr lang="en-US" sz="2000" b="0" dirty="0">
                          <a:latin typeface="+mn-lt"/>
                          <a:ea typeface="Times New Roman"/>
                        </a:rPr>
                        <a:t>CMV</a:t>
                      </a:r>
                      <a:r>
                        <a:rPr lang="el-GR" sz="2000" b="0" dirty="0">
                          <a:latin typeface="+mn-lt"/>
                          <a:ea typeface="Times New Roman"/>
                        </a:rPr>
                        <a:t>), έρπις, ιλαρά, παρωτίτιδα, αναπνευστικός συγκυτιακός ιός</a:t>
                      </a:r>
                      <a:endParaRPr lang="el-GR" sz="2000" b="1" dirty="0">
                        <a:latin typeface="+mn-lt"/>
                        <a:ea typeface="Times New Roman"/>
                      </a:endParaRPr>
                    </a:p>
                  </a:txBody>
                  <a:tcPr marL="28755" marR="287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102</a:t>
            </a:fld>
            <a:endParaRPr lang="el-GR" dirty="0"/>
          </a:p>
        </p:txBody>
      </p:sp>
    </p:spTree>
    <p:extLst>
      <p:ext uri="{BB962C8B-B14F-4D97-AF65-F5344CB8AC3E}">
        <p14:creationId xmlns:p14="http://schemas.microsoft.com/office/powerpoint/2010/main" val="167646875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smtClean="0"/>
              <a:t>Συστατικά του μητρικού γάλακτος </a:t>
            </a:r>
            <a:r>
              <a:rPr lang="el-GR" sz="3200" b="0" dirty="0" smtClean="0"/>
              <a:t>(8 από 8)</a:t>
            </a:r>
            <a:endParaRPr lang="el-GR" sz="3200" b="0" dirty="0"/>
          </a:p>
        </p:txBody>
      </p:sp>
      <p:graphicFrame>
        <p:nvGraphicFramePr>
          <p:cNvPr id="2" name="1 - Πίνακας"/>
          <p:cNvGraphicFramePr>
            <a:graphicFrameLocks noGrp="1"/>
          </p:cNvGraphicFramePr>
          <p:nvPr>
            <p:extLst>
              <p:ext uri="{D42A27DB-BD31-4B8C-83A1-F6EECF244321}">
                <p14:modId xmlns:p14="http://schemas.microsoft.com/office/powerpoint/2010/main" val="627144568"/>
              </p:ext>
            </p:extLst>
          </p:nvPr>
        </p:nvGraphicFramePr>
        <p:xfrm>
          <a:off x="611560" y="1268760"/>
          <a:ext cx="8136904" cy="5391912"/>
        </p:xfrm>
        <a:graphic>
          <a:graphicData uri="http://schemas.openxmlformats.org/drawingml/2006/table">
            <a:tbl>
              <a:tblPr/>
              <a:tblGrid>
                <a:gridCol w="3888432"/>
                <a:gridCol w="4248472"/>
              </a:tblGrid>
              <a:tr h="0">
                <a:tc>
                  <a:txBody>
                    <a:bodyPr/>
                    <a:lstStyle/>
                    <a:p>
                      <a:pPr algn="l">
                        <a:lnSpc>
                          <a:spcPct val="150000"/>
                        </a:lnSpc>
                      </a:pPr>
                      <a:r>
                        <a:rPr lang="el-GR" sz="2000" b="1" dirty="0" smtClean="0">
                          <a:solidFill>
                            <a:srgbClr val="9B0000"/>
                          </a:solidFill>
                          <a:latin typeface="+mn-lt"/>
                          <a:ea typeface="Times New Roman"/>
                        </a:rPr>
                        <a:t>Αντιπαρασιτικοί</a:t>
                      </a:r>
                      <a:r>
                        <a:rPr lang="el-GR" sz="2000" b="1" baseline="0" dirty="0" smtClean="0">
                          <a:solidFill>
                            <a:srgbClr val="9B0000"/>
                          </a:solidFill>
                          <a:latin typeface="+mn-lt"/>
                          <a:ea typeface="Times New Roman"/>
                        </a:rPr>
                        <a:t> παράγοντες του μητρικού γάλακτος</a:t>
                      </a:r>
                      <a:r>
                        <a:rPr lang="en-US" sz="2000" b="1" baseline="0" dirty="0" smtClean="0">
                          <a:solidFill>
                            <a:srgbClr val="9B0000"/>
                          </a:solidFill>
                          <a:latin typeface="+mn-lt"/>
                          <a:ea typeface="Times New Roman"/>
                        </a:rPr>
                        <a:t>:</a:t>
                      </a:r>
                      <a:endParaRPr lang="el-GR" sz="2000" b="1" dirty="0">
                        <a:solidFill>
                          <a:srgbClr val="9B0000"/>
                        </a:solidFill>
                        <a:latin typeface="+mn-lt"/>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50000"/>
                        </a:lnSpc>
                      </a:pPr>
                      <a:r>
                        <a:rPr lang="el-GR" sz="2000" b="1" kern="1200" dirty="0" smtClean="0">
                          <a:solidFill>
                            <a:srgbClr val="9B0000"/>
                          </a:solidFill>
                          <a:latin typeface="+mn-lt"/>
                          <a:ea typeface="Times New Roman"/>
                          <a:cs typeface="+mn-cs"/>
                        </a:rPr>
                        <a:t>Ενεργοί </a:t>
                      </a:r>
                      <a:r>
                        <a:rPr lang="el-GR" sz="2000" b="1" kern="1200" dirty="0">
                          <a:solidFill>
                            <a:srgbClr val="9B0000"/>
                          </a:solidFill>
                          <a:latin typeface="+mn-lt"/>
                          <a:ea typeface="Times New Roman"/>
                          <a:cs typeface="+mn-cs"/>
                        </a:rPr>
                        <a:t>ενάντια </a:t>
                      </a:r>
                      <a:r>
                        <a:rPr lang="el-GR" sz="2000" b="1" kern="1200" dirty="0" smtClean="0">
                          <a:solidFill>
                            <a:srgbClr val="9B0000"/>
                          </a:solidFill>
                          <a:latin typeface="+mn-lt"/>
                          <a:ea typeface="Times New Roman"/>
                          <a:cs typeface="+mn-cs"/>
                        </a:rPr>
                        <a:t>σε</a:t>
                      </a:r>
                      <a:r>
                        <a:rPr lang="en-US" sz="2000" b="1" kern="1200" dirty="0" smtClean="0">
                          <a:solidFill>
                            <a:srgbClr val="9B0000"/>
                          </a:solidFill>
                          <a:latin typeface="+mn-lt"/>
                          <a:ea typeface="Times New Roman"/>
                          <a:cs typeface="+mn-cs"/>
                        </a:rPr>
                        <a:t>:</a:t>
                      </a:r>
                      <a:endParaRPr lang="el-GR" sz="2000" b="1" kern="1200" dirty="0">
                        <a:solidFill>
                          <a:srgbClr val="9B0000"/>
                        </a:solidFill>
                        <a:latin typeface="+mn-lt"/>
                        <a:ea typeface="Times New Roman"/>
                        <a:cs typeface="+mn-cs"/>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lnSpc>
                          <a:spcPct val="150000"/>
                        </a:lnSpc>
                      </a:pPr>
                      <a:r>
                        <a:rPr lang="el-GR" sz="2000" b="0" dirty="0">
                          <a:latin typeface="+mn-lt"/>
                          <a:ea typeface="Times New Roman"/>
                        </a:rPr>
                        <a:t>Εκκριτική </a:t>
                      </a:r>
                      <a:r>
                        <a:rPr lang="en-US" sz="2000" b="0" dirty="0">
                          <a:latin typeface="+mn-lt"/>
                          <a:ea typeface="Times New Roman"/>
                        </a:rPr>
                        <a:t>IgA</a:t>
                      </a:r>
                      <a:endParaRPr lang="el-GR" sz="2000" b="1" dirty="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US" sz="2000" b="0" dirty="0">
                          <a:latin typeface="+mn-lt"/>
                          <a:ea typeface="Times New Roman"/>
                        </a:rPr>
                        <a:t>Gardia lambia, Entamoeba histolytica, Schistosoma mansoni (</a:t>
                      </a:r>
                      <a:r>
                        <a:rPr lang="el-GR" sz="2000" b="0" dirty="0">
                          <a:latin typeface="+mn-lt"/>
                          <a:ea typeface="Times New Roman"/>
                        </a:rPr>
                        <a:t>τρηματώδης σκώληκας του αίματος</a:t>
                      </a:r>
                      <a:r>
                        <a:rPr lang="en-US" sz="2000" b="0" dirty="0">
                          <a:latin typeface="+mn-lt"/>
                          <a:ea typeface="Times New Roman"/>
                        </a:rPr>
                        <a:t>), </a:t>
                      </a:r>
                      <a:r>
                        <a:rPr lang="el-GR" sz="2000" b="0" dirty="0">
                          <a:latin typeface="+mn-lt"/>
                          <a:ea typeface="Times New Roman"/>
                        </a:rPr>
                        <a:t>κρυπτοσπορίδιο</a:t>
                      </a:r>
                      <a:r>
                        <a:rPr lang="en-US" sz="2000" b="0" dirty="0">
                          <a:latin typeface="+mn-lt"/>
                          <a:ea typeface="Times New Roman"/>
                        </a:rPr>
                        <a:t>, </a:t>
                      </a:r>
                      <a:r>
                        <a:rPr lang="el-GR" sz="2000" b="0" dirty="0">
                          <a:latin typeface="+mn-lt"/>
                          <a:ea typeface="Times New Roman"/>
                        </a:rPr>
                        <a:t>τοξόπλασμα </a:t>
                      </a:r>
                      <a:r>
                        <a:rPr lang="en-US" sz="2000" b="0" dirty="0">
                          <a:latin typeface="+mn-lt"/>
                          <a:ea typeface="Times New Roman"/>
                        </a:rPr>
                        <a:t>gondii, Plasmodium falciparum (</a:t>
                      </a:r>
                      <a:r>
                        <a:rPr lang="el-GR" sz="2000" b="0" dirty="0">
                          <a:latin typeface="+mn-lt"/>
                          <a:ea typeface="Times New Roman"/>
                        </a:rPr>
                        <a:t>ελονοσία</a:t>
                      </a:r>
                      <a:r>
                        <a:rPr lang="en-US" sz="2000" b="0" dirty="0">
                          <a:latin typeface="+mn-lt"/>
                          <a:ea typeface="Times New Roman"/>
                        </a:rPr>
                        <a:t>)</a:t>
                      </a:r>
                      <a:endParaRPr lang="el-GR" sz="2000" b="1" dirty="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lnSpc>
                          <a:spcPct val="150000"/>
                        </a:lnSpc>
                      </a:pPr>
                      <a:r>
                        <a:rPr lang="en-US" sz="2000" b="0" dirty="0">
                          <a:latin typeface="+mn-lt"/>
                          <a:ea typeface="Times New Roman"/>
                        </a:rPr>
                        <a:t>IgG</a:t>
                      </a:r>
                      <a:endParaRPr lang="el-GR" sz="2000" b="1" dirty="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000" b="0" dirty="0">
                          <a:latin typeface="+mn-lt"/>
                          <a:ea typeface="Times New Roman"/>
                        </a:rPr>
                        <a:t>Plasmodium falciparum (</a:t>
                      </a:r>
                      <a:r>
                        <a:rPr lang="el-GR" sz="2000" b="0" dirty="0">
                          <a:latin typeface="+mn-lt"/>
                          <a:ea typeface="Times New Roman"/>
                        </a:rPr>
                        <a:t>ελονοσία</a:t>
                      </a:r>
                      <a:r>
                        <a:rPr lang="en-US" sz="2000" b="0" dirty="0">
                          <a:latin typeface="+mn-lt"/>
                          <a:ea typeface="Times New Roman"/>
                        </a:rPr>
                        <a:t>)</a:t>
                      </a:r>
                      <a:endParaRPr lang="el-GR" sz="2000" b="1" dirty="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lnSpc>
                          <a:spcPct val="150000"/>
                        </a:lnSpc>
                      </a:pPr>
                      <a:r>
                        <a:rPr lang="el-GR" sz="2000" b="0" dirty="0">
                          <a:latin typeface="+mn-lt"/>
                          <a:ea typeface="Times New Roman"/>
                        </a:rPr>
                        <a:t>Λιπίδια (ελεύθερα λιπαρά οξέα και μονογλυκερίδια)</a:t>
                      </a:r>
                      <a:endParaRPr lang="el-GR" sz="2000" b="1" dirty="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000" b="0" dirty="0">
                          <a:latin typeface="+mn-lt"/>
                          <a:ea typeface="Times New Roman"/>
                        </a:rPr>
                        <a:t>Gardia lambia</a:t>
                      </a:r>
                      <a:r>
                        <a:rPr lang="el-GR" sz="2000" b="0" dirty="0">
                          <a:latin typeface="+mn-lt"/>
                          <a:ea typeface="Times New Roman"/>
                        </a:rPr>
                        <a:t>, </a:t>
                      </a:r>
                      <a:r>
                        <a:rPr lang="en-US" sz="2000" b="0" dirty="0">
                          <a:latin typeface="+mn-lt"/>
                          <a:ea typeface="Times New Roman"/>
                        </a:rPr>
                        <a:t>Entamoeba histolytica</a:t>
                      </a:r>
                      <a:r>
                        <a:rPr lang="el-GR" sz="2000" b="0" dirty="0">
                          <a:latin typeface="+mn-lt"/>
                          <a:ea typeface="Times New Roman"/>
                        </a:rPr>
                        <a:t>, τριχομονάδες κόλπου, εντερική </a:t>
                      </a:r>
                      <a:r>
                        <a:rPr lang="en-US" sz="2000" b="0" dirty="0">
                          <a:latin typeface="+mn-lt"/>
                          <a:ea typeface="Times New Roman"/>
                        </a:rPr>
                        <a:t>gardia</a:t>
                      </a:r>
                      <a:r>
                        <a:rPr lang="el-GR" sz="2000" b="0" dirty="0">
                          <a:latin typeface="+mn-lt"/>
                          <a:ea typeface="Times New Roman"/>
                        </a:rPr>
                        <a:t>, κοκκιδίωση ζώων</a:t>
                      </a:r>
                      <a:endParaRPr lang="el-GR" sz="2000" b="1" dirty="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lnSpc>
                          <a:spcPct val="150000"/>
                        </a:lnSpc>
                      </a:pPr>
                      <a:r>
                        <a:rPr lang="el-GR" sz="2000" b="0" dirty="0">
                          <a:latin typeface="+mn-lt"/>
                          <a:ea typeface="Times New Roman"/>
                        </a:rPr>
                        <a:t>Μη αναγνωρισμένο</a:t>
                      </a:r>
                      <a:endParaRPr lang="el-GR" sz="2000" b="1" dirty="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l-GR" sz="2000" b="0" dirty="0">
                          <a:latin typeface="+mn-lt"/>
                          <a:ea typeface="Times New Roman"/>
                        </a:rPr>
                        <a:t>Τρυπανόσωμα </a:t>
                      </a:r>
                      <a:r>
                        <a:rPr lang="en-US" sz="2000" b="0" dirty="0">
                          <a:latin typeface="+mn-lt"/>
                          <a:ea typeface="Times New Roman"/>
                        </a:rPr>
                        <a:t>brucei rhodesiense</a:t>
                      </a:r>
                      <a:endParaRPr lang="el-GR" sz="2000" b="1" dirty="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103</a:t>
            </a:fld>
            <a:endParaRPr lang="el-GR" dirty="0"/>
          </a:p>
        </p:txBody>
      </p:sp>
    </p:spTree>
    <p:extLst>
      <p:ext uri="{BB962C8B-B14F-4D97-AF65-F5344CB8AC3E}">
        <p14:creationId xmlns:p14="http://schemas.microsoft.com/office/powerpoint/2010/main" val="202047439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extLst>
              <p:ext uri="{D42A27DB-BD31-4B8C-83A1-F6EECF244321}">
                <p14:modId xmlns:p14="http://schemas.microsoft.com/office/powerpoint/2010/main" val="3554888046"/>
              </p:ext>
            </p:extLst>
          </p:nvPr>
        </p:nvGraphicFramePr>
        <p:xfrm>
          <a:off x="467544" y="1772815"/>
          <a:ext cx="7992888" cy="4114800"/>
        </p:xfrm>
        <a:graphic>
          <a:graphicData uri="http://schemas.openxmlformats.org/drawingml/2006/table">
            <a:tbl>
              <a:tblPr/>
              <a:tblGrid>
                <a:gridCol w="2808312"/>
                <a:gridCol w="2376010"/>
                <a:gridCol w="2808566"/>
              </a:tblGrid>
              <a:tr h="267464">
                <a:tc>
                  <a:txBody>
                    <a:bodyPr/>
                    <a:lstStyle/>
                    <a:p>
                      <a:pPr algn="ctr">
                        <a:lnSpc>
                          <a:spcPct val="150000"/>
                        </a:lnSpc>
                      </a:pPr>
                      <a:r>
                        <a:rPr lang="el-GR" sz="1800" b="1" dirty="0">
                          <a:solidFill>
                            <a:srgbClr val="9B0000"/>
                          </a:solidFill>
                          <a:latin typeface="Calibri"/>
                          <a:ea typeface="Times New Roman"/>
                        </a:rPr>
                        <a:t>Μητρικό γάλα</a:t>
                      </a:r>
                      <a:endParaRPr lang="el-GR" sz="1800" dirty="0">
                        <a:solidFill>
                          <a:srgbClr val="9B0000"/>
                        </a:solidFill>
                        <a:latin typeface="Calibri"/>
                        <a:ea typeface="Times New Roman"/>
                      </a:endParaRP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l-GR" sz="1800" b="1" dirty="0">
                          <a:solidFill>
                            <a:srgbClr val="9B0000"/>
                          </a:solidFill>
                          <a:latin typeface="Calibri"/>
                          <a:ea typeface="Times New Roman"/>
                        </a:rPr>
                        <a:t>Αγελαδινό γάλα</a:t>
                      </a:r>
                      <a:endParaRPr lang="el-GR" sz="1800" dirty="0">
                        <a:solidFill>
                          <a:srgbClr val="9B0000"/>
                        </a:solidFill>
                        <a:latin typeface="Calibri"/>
                        <a:ea typeface="Times New Roman"/>
                      </a:endParaRP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l-GR" sz="1800" b="1" dirty="0">
                          <a:solidFill>
                            <a:srgbClr val="9B0000"/>
                          </a:solidFill>
                          <a:latin typeface="Calibri"/>
                          <a:ea typeface="Times New Roman"/>
                        </a:rPr>
                        <a:t>Τυποποιημένο γάλα</a:t>
                      </a:r>
                      <a:endParaRPr lang="el-GR" sz="1800" dirty="0">
                        <a:solidFill>
                          <a:srgbClr val="9B0000"/>
                        </a:solidFill>
                        <a:latin typeface="Calibri"/>
                        <a:ea typeface="Times New Roman"/>
                      </a:endParaRP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9667">
                <a:tc>
                  <a:txBody>
                    <a:bodyPr/>
                    <a:lstStyle/>
                    <a:p>
                      <a:pPr algn="l">
                        <a:lnSpc>
                          <a:spcPct val="150000"/>
                        </a:lnSpc>
                      </a:pPr>
                      <a:r>
                        <a:rPr lang="el-GR" sz="1800" dirty="0">
                          <a:latin typeface="Calibri"/>
                          <a:ea typeface="Times New Roman"/>
                        </a:rPr>
                        <a:t>Η συνολική πρωτεΐνη αποτελεί το 10% των θρεπτικών συστατικών του γάλακτος</a:t>
                      </a: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l-GR" sz="1800" dirty="0">
                          <a:latin typeface="Calibri"/>
                          <a:ea typeface="Times New Roman"/>
                        </a:rPr>
                        <a:t>Η συνολική πρωτεΐνη αποτελεί το 30% των θρεπτικών συστατικών του γάλακτος</a:t>
                      </a: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l-GR" sz="1800" dirty="0">
                          <a:latin typeface="Calibri"/>
                          <a:ea typeface="Times New Roman"/>
                        </a:rPr>
                        <a:t>Η συνολική πρωτεΐνη αποτελεί το 30% των θρεπτικών συστατικών του γάλακτος</a:t>
                      </a: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9667">
                <a:tc>
                  <a:txBody>
                    <a:bodyPr/>
                    <a:lstStyle/>
                    <a:p>
                      <a:pPr algn="l">
                        <a:lnSpc>
                          <a:spcPct val="150000"/>
                        </a:lnSpc>
                      </a:pPr>
                      <a:r>
                        <a:rPr lang="el-GR" sz="1800" dirty="0">
                          <a:latin typeface="Calibri"/>
                          <a:ea typeface="Times New Roman"/>
                        </a:rPr>
                        <a:t>Το 40% της πρωτεΐνης είναι καζεΐνη, γεγονός που το κάνει εύπεπτο</a:t>
                      </a: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l-GR" sz="1800" dirty="0">
                          <a:latin typeface="Calibri"/>
                          <a:ea typeface="Times New Roman"/>
                        </a:rPr>
                        <a:t>Το 80% της πρωτεΐνης είναι καζεΐνη, πιο δύσκολη η πέψη λόγω της , μεγάλης ποσότητας</a:t>
                      </a: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l-GR" sz="1800" dirty="0">
                          <a:latin typeface="Calibri"/>
                          <a:ea typeface="Times New Roman"/>
                        </a:rPr>
                        <a:t>Το 80% της πρωτεΐνης είναι καζεΐνη, πιο δύσκολη η πέψη λόγω της , μεγάλης ποσότητας</a:t>
                      </a: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104</a:t>
            </a:fld>
            <a:endParaRPr lang="el-GR" dirty="0"/>
          </a:p>
        </p:txBody>
      </p:sp>
      <p:sp>
        <p:nvSpPr>
          <p:cNvPr id="6" name="Τίτλος 2"/>
          <p:cNvSpPr>
            <a:spLocks noGrp="1"/>
          </p:cNvSpPr>
          <p:nvPr>
            <p:ph type="title"/>
          </p:nvPr>
        </p:nvSpPr>
        <p:spPr>
          <a:xfrm>
            <a:off x="467544" y="0"/>
            <a:ext cx="8229600" cy="1529408"/>
          </a:xfrm>
        </p:spPr>
        <p:txBody>
          <a:bodyPr>
            <a:normAutofit fontScale="90000"/>
          </a:bodyPr>
          <a:lstStyle/>
          <a:p>
            <a:r>
              <a:rPr lang="el-GR" dirty="0" smtClean="0">
                <a:ea typeface="Times New Roman"/>
              </a:rPr>
              <a:t>Βασικές διαφορές μητρικού γάλακτος, αγελαδινού και τυποποιημένου γάλακτος </a:t>
            </a:r>
            <a:r>
              <a:rPr lang="el-GR" sz="3600" b="0" dirty="0" smtClean="0">
                <a:ea typeface="Times New Roman"/>
              </a:rPr>
              <a:t>(1 από 4)</a:t>
            </a:r>
            <a:endParaRPr lang="el-GR" dirty="0"/>
          </a:p>
        </p:txBody>
      </p:sp>
    </p:spTree>
    <p:extLst>
      <p:ext uri="{BB962C8B-B14F-4D97-AF65-F5344CB8AC3E}">
        <p14:creationId xmlns:p14="http://schemas.microsoft.com/office/powerpoint/2010/main" val="387761750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extLst>
              <p:ext uri="{D42A27DB-BD31-4B8C-83A1-F6EECF244321}">
                <p14:modId xmlns:p14="http://schemas.microsoft.com/office/powerpoint/2010/main" val="3359929648"/>
              </p:ext>
            </p:extLst>
          </p:nvPr>
        </p:nvGraphicFramePr>
        <p:xfrm>
          <a:off x="323528" y="1508760"/>
          <a:ext cx="8568952" cy="5349240"/>
        </p:xfrm>
        <a:graphic>
          <a:graphicData uri="http://schemas.openxmlformats.org/drawingml/2006/table">
            <a:tbl>
              <a:tblPr/>
              <a:tblGrid>
                <a:gridCol w="3239853"/>
                <a:gridCol w="2304763"/>
                <a:gridCol w="3024336"/>
              </a:tblGrid>
              <a:tr h="153223">
                <a:tc>
                  <a:txBody>
                    <a:bodyPr/>
                    <a:lstStyle/>
                    <a:p>
                      <a:pPr algn="ctr">
                        <a:lnSpc>
                          <a:spcPct val="150000"/>
                        </a:lnSpc>
                      </a:pPr>
                      <a:r>
                        <a:rPr lang="el-GR" sz="1800" b="1" dirty="0">
                          <a:solidFill>
                            <a:srgbClr val="9B0000"/>
                          </a:solidFill>
                          <a:latin typeface="Calibri"/>
                          <a:ea typeface="Times New Roman"/>
                        </a:rPr>
                        <a:t>Μητρικό γάλα</a:t>
                      </a:r>
                      <a:endParaRPr lang="el-GR" sz="1800" dirty="0">
                        <a:solidFill>
                          <a:srgbClr val="9B0000"/>
                        </a:solidFill>
                        <a:latin typeface="Calibri"/>
                        <a:ea typeface="Times New Roman"/>
                      </a:endParaRP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l-GR" sz="1800" b="1" dirty="0">
                          <a:solidFill>
                            <a:srgbClr val="9B0000"/>
                          </a:solidFill>
                          <a:latin typeface="Calibri"/>
                          <a:ea typeface="Times New Roman"/>
                        </a:rPr>
                        <a:t>Αγελαδινό γάλα</a:t>
                      </a:r>
                      <a:endParaRPr lang="el-GR" sz="1800" dirty="0">
                        <a:solidFill>
                          <a:srgbClr val="9B0000"/>
                        </a:solidFill>
                        <a:latin typeface="Calibri"/>
                        <a:ea typeface="Times New Roman"/>
                      </a:endParaRP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l-GR" sz="1800" b="1" dirty="0">
                          <a:solidFill>
                            <a:srgbClr val="9B0000"/>
                          </a:solidFill>
                          <a:latin typeface="Calibri"/>
                          <a:ea typeface="Times New Roman"/>
                        </a:rPr>
                        <a:t>Τυποποιημένο γάλα</a:t>
                      </a:r>
                      <a:endParaRPr lang="el-GR" sz="1800" dirty="0">
                        <a:solidFill>
                          <a:srgbClr val="9B0000"/>
                        </a:solidFill>
                        <a:latin typeface="Calibri"/>
                        <a:ea typeface="Times New Roman"/>
                      </a:endParaRP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9333">
                <a:tc>
                  <a:txBody>
                    <a:bodyPr/>
                    <a:lstStyle/>
                    <a:p>
                      <a:pPr algn="l">
                        <a:lnSpc>
                          <a:spcPct val="150000"/>
                        </a:lnSpc>
                      </a:pPr>
                      <a:r>
                        <a:rPr lang="el-GR" sz="1800" dirty="0">
                          <a:latin typeface="Calibri"/>
                          <a:ea typeface="Times New Roman"/>
                        </a:rPr>
                        <a:t>Το 60% των πρωτεϊνών είναι λακταβουμίνη, σημαντική για τις ανοσοποιητικές της ιδιότητες (λακτοφερρίνη, ανοσοσφαιρίνες, λυσοζύμη). Κυριαρχεί η α- λακταβουμίνη</a:t>
                      </a: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l-GR" sz="1800" dirty="0">
                          <a:latin typeface="Calibri"/>
                          <a:ea typeface="Times New Roman"/>
                        </a:rPr>
                        <a:t>Το 20% των πρωτεϊνών αποτελεί η λακταβουμίνη. Κυριαρχεί η β- λακταβουμίνη, η οποία είναι συχνά υπεύθυνη για τροφικές αλλεργίες</a:t>
                      </a: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l-GR" sz="1800" dirty="0">
                          <a:latin typeface="Calibri"/>
                          <a:ea typeface="Times New Roman"/>
                        </a:rPr>
                        <a:t>Το 20% των πρωτεϊνών αποτελεί η λακταβουμίνη. Κυριαρχεί η β- λακταβουμίνη και οι πρωτεΐνες σόγιας, οι οποίες είναι συχνά υπεύθυνες για τροφικές αλλεργίες</a:t>
                      </a: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6112">
                <a:tc>
                  <a:txBody>
                    <a:bodyPr/>
                    <a:lstStyle/>
                    <a:p>
                      <a:pPr algn="l">
                        <a:lnSpc>
                          <a:spcPct val="150000"/>
                        </a:lnSpc>
                      </a:pPr>
                      <a:r>
                        <a:rPr lang="el-GR" sz="1800" dirty="0">
                          <a:latin typeface="Calibri"/>
                          <a:ea typeface="Times New Roman"/>
                        </a:rPr>
                        <a:t>Η λακτοφερρίνη δεσμεύει το σίδηρο προστατεύοντας το βρέφος από μολύνσεις του πεπτικού συστήματος και ευνοεί την πέψη γενικότερα</a:t>
                      </a: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l-GR" sz="1800" dirty="0">
                          <a:latin typeface="Calibri"/>
                          <a:ea typeface="Times New Roman"/>
                        </a:rPr>
                        <a:t>Το αγελαδινό γάλα περιέχει ίχνη λακτοφερρίνης</a:t>
                      </a: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l-GR" sz="1800" dirty="0">
                          <a:latin typeface="Calibri"/>
                          <a:ea typeface="Times New Roman"/>
                        </a:rPr>
                        <a:t>Δεν υπάρχει λακτοφερρίνη στο τυποποιημένο γάλα, καθώς καταστρέφεται κατά την Παρασκευή του</a:t>
                      </a: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105</a:t>
            </a:fld>
            <a:endParaRPr lang="el-GR" dirty="0"/>
          </a:p>
        </p:txBody>
      </p:sp>
      <p:sp>
        <p:nvSpPr>
          <p:cNvPr id="7" name="Τίτλος 2"/>
          <p:cNvSpPr>
            <a:spLocks noGrp="1"/>
          </p:cNvSpPr>
          <p:nvPr>
            <p:ph type="title"/>
          </p:nvPr>
        </p:nvSpPr>
        <p:spPr>
          <a:xfrm>
            <a:off x="467544" y="0"/>
            <a:ext cx="8229600" cy="1529408"/>
          </a:xfrm>
        </p:spPr>
        <p:txBody>
          <a:bodyPr>
            <a:normAutofit fontScale="90000"/>
          </a:bodyPr>
          <a:lstStyle/>
          <a:p>
            <a:r>
              <a:rPr lang="el-GR" dirty="0" smtClean="0">
                <a:ea typeface="Times New Roman"/>
              </a:rPr>
              <a:t>Βασικές διαφορές μητρικού γάλακτος, αγελαδινού και τυποποιημένου γάλακτος </a:t>
            </a:r>
            <a:r>
              <a:rPr lang="el-GR" sz="3600" b="0" dirty="0" smtClean="0">
                <a:ea typeface="Times New Roman"/>
              </a:rPr>
              <a:t>(</a:t>
            </a:r>
            <a:r>
              <a:rPr lang="en-US" sz="3600" b="0" dirty="0" smtClean="0">
                <a:ea typeface="Times New Roman"/>
              </a:rPr>
              <a:t>2</a:t>
            </a:r>
            <a:r>
              <a:rPr lang="el-GR" sz="3600" b="0" dirty="0" smtClean="0">
                <a:ea typeface="Times New Roman"/>
              </a:rPr>
              <a:t> από 4)</a:t>
            </a:r>
            <a:endParaRPr lang="el-GR" dirty="0"/>
          </a:p>
        </p:txBody>
      </p:sp>
    </p:spTree>
    <p:extLst>
      <p:ext uri="{BB962C8B-B14F-4D97-AF65-F5344CB8AC3E}">
        <p14:creationId xmlns:p14="http://schemas.microsoft.com/office/powerpoint/2010/main" val="65317477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extLst>
              <p:ext uri="{D42A27DB-BD31-4B8C-83A1-F6EECF244321}">
                <p14:modId xmlns:p14="http://schemas.microsoft.com/office/powerpoint/2010/main" val="2201681633"/>
              </p:ext>
            </p:extLst>
          </p:nvPr>
        </p:nvGraphicFramePr>
        <p:xfrm>
          <a:off x="179512" y="1556792"/>
          <a:ext cx="8784975" cy="4937760"/>
        </p:xfrm>
        <a:graphic>
          <a:graphicData uri="http://schemas.openxmlformats.org/drawingml/2006/table">
            <a:tbl>
              <a:tblPr/>
              <a:tblGrid>
                <a:gridCol w="3096343"/>
                <a:gridCol w="2520280"/>
                <a:gridCol w="3168352"/>
              </a:tblGrid>
              <a:tr h="383785">
                <a:tc>
                  <a:txBody>
                    <a:bodyPr/>
                    <a:lstStyle/>
                    <a:p>
                      <a:pPr algn="ctr">
                        <a:lnSpc>
                          <a:spcPct val="150000"/>
                        </a:lnSpc>
                      </a:pPr>
                      <a:r>
                        <a:rPr lang="el-GR" sz="1800" b="1" dirty="0">
                          <a:solidFill>
                            <a:srgbClr val="9B0000"/>
                          </a:solidFill>
                          <a:latin typeface="Calibri"/>
                          <a:ea typeface="Times New Roman"/>
                        </a:rPr>
                        <a:t>Μητρικό γάλα</a:t>
                      </a:r>
                      <a:endParaRPr lang="el-GR" sz="1800" dirty="0">
                        <a:solidFill>
                          <a:srgbClr val="9B0000"/>
                        </a:solidFill>
                        <a:latin typeface="Calibri"/>
                        <a:ea typeface="Times New Roman"/>
                      </a:endParaRP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l-GR" sz="1800" b="1" dirty="0">
                          <a:solidFill>
                            <a:srgbClr val="9B0000"/>
                          </a:solidFill>
                          <a:latin typeface="Calibri"/>
                          <a:ea typeface="Times New Roman"/>
                        </a:rPr>
                        <a:t>Αγελαδινό γάλα</a:t>
                      </a:r>
                      <a:endParaRPr lang="el-GR" sz="1800" dirty="0">
                        <a:solidFill>
                          <a:srgbClr val="9B0000"/>
                        </a:solidFill>
                        <a:latin typeface="Calibri"/>
                        <a:ea typeface="Times New Roman"/>
                      </a:endParaRP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l-GR" sz="1800" b="1" dirty="0">
                          <a:solidFill>
                            <a:srgbClr val="9B0000"/>
                          </a:solidFill>
                          <a:latin typeface="Calibri"/>
                          <a:ea typeface="Times New Roman"/>
                        </a:rPr>
                        <a:t>Τυποποιημένο γάλα</a:t>
                      </a:r>
                      <a:endParaRPr lang="el-GR" sz="1800" dirty="0">
                        <a:solidFill>
                          <a:srgbClr val="9B0000"/>
                        </a:solidFill>
                        <a:latin typeface="Calibri"/>
                        <a:ea typeface="Times New Roman"/>
                      </a:endParaRP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8923">
                <a:tc>
                  <a:txBody>
                    <a:bodyPr/>
                    <a:lstStyle/>
                    <a:p>
                      <a:pPr algn="l">
                        <a:lnSpc>
                          <a:spcPct val="150000"/>
                        </a:lnSpc>
                      </a:pPr>
                      <a:r>
                        <a:rPr lang="el-GR" sz="1800" dirty="0">
                          <a:latin typeface="Calibri"/>
                          <a:ea typeface="Times New Roman"/>
                        </a:rPr>
                        <a:t>Η εκκριτική ανοσοσφαιρίνη Α κυριαρχεί στο μητρικό </a:t>
                      </a:r>
                      <a:r>
                        <a:rPr lang="el-GR" sz="1800" dirty="0" smtClean="0">
                          <a:latin typeface="Calibri"/>
                          <a:ea typeface="Times New Roman"/>
                        </a:rPr>
                        <a:t>γάλα (</a:t>
                      </a:r>
                      <a:r>
                        <a:rPr lang="el-GR" sz="1800" dirty="0">
                          <a:latin typeface="Calibri"/>
                          <a:ea typeface="Times New Roman"/>
                        </a:rPr>
                        <a:t>0,2 </a:t>
                      </a:r>
                      <a:r>
                        <a:rPr lang="en-US" sz="1800" dirty="0">
                          <a:latin typeface="Calibri"/>
                          <a:ea typeface="Times New Roman"/>
                        </a:rPr>
                        <a:t>g</a:t>
                      </a:r>
                      <a:r>
                        <a:rPr lang="el-GR" sz="1800" dirty="0">
                          <a:latin typeface="Calibri"/>
                          <a:ea typeface="Times New Roman"/>
                        </a:rPr>
                        <a:t>/</a:t>
                      </a:r>
                      <a:r>
                        <a:rPr lang="en-US" sz="1800" dirty="0">
                          <a:latin typeface="Calibri"/>
                          <a:ea typeface="Times New Roman"/>
                        </a:rPr>
                        <a:t>dl</a:t>
                      </a:r>
                      <a:r>
                        <a:rPr lang="el-GR" sz="1800" dirty="0">
                          <a:latin typeface="Calibri"/>
                          <a:ea typeface="Times New Roman"/>
                        </a:rPr>
                        <a:t>) συμβάλλοντας σημαντικά στην ανοσοποιητική προστασία του βρέφους</a:t>
                      </a: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l-GR" sz="1800" dirty="0">
                          <a:latin typeface="Calibri"/>
                          <a:ea typeface="Times New Roman"/>
                        </a:rPr>
                        <a:t>Η εκκριτική ανοσοσφαιρίνη Α που περιέχεται στο αγελαδινό γάλα είναι σε μικρή ποσότητα (0,003 </a:t>
                      </a:r>
                      <a:r>
                        <a:rPr lang="en-US" sz="1800" dirty="0">
                          <a:latin typeface="Calibri"/>
                          <a:ea typeface="Times New Roman"/>
                        </a:rPr>
                        <a:t>g</a:t>
                      </a:r>
                      <a:r>
                        <a:rPr lang="el-GR" sz="1800" dirty="0">
                          <a:latin typeface="Calibri"/>
                          <a:ea typeface="Times New Roman"/>
                        </a:rPr>
                        <a:t>/</a:t>
                      </a:r>
                      <a:r>
                        <a:rPr lang="en-US" sz="1800" dirty="0">
                          <a:latin typeface="Calibri"/>
                          <a:ea typeface="Times New Roman"/>
                        </a:rPr>
                        <a:t>dl</a:t>
                      </a:r>
                      <a:r>
                        <a:rPr lang="el-GR" sz="1800" dirty="0">
                          <a:latin typeface="Calibri"/>
                          <a:ea typeface="Times New Roman"/>
                        </a:rPr>
                        <a:t>)</a:t>
                      </a: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l-GR" sz="1800" dirty="0">
                          <a:latin typeface="Calibri"/>
                          <a:ea typeface="Times New Roman"/>
                        </a:rPr>
                        <a:t>Δεν υπάρχει καθόλου εκκριτική ανοσοσφαιρίνη Α</a:t>
                      </a: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2708">
                <a:tc>
                  <a:txBody>
                    <a:bodyPr/>
                    <a:lstStyle/>
                    <a:p>
                      <a:pPr algn="l">
                        <a:lnSpc>
                          <a:spcPct val="150000"/>
                        </a:lnSpc>
                      </a:pPr>
                      <a:r>
                        <a:rPr lang="el-GR" sz="1800" dirty="0">
                          <a:latin typeface="Calibri"/>
                          <a:ea typeface="Times New Roman"/>
                        </a:rPr>
                        <a:t>Η λυσοζύμη είναι ένα φυσικό αντιβιοτικό και περιέχεται στον ανθρώπινο γάλα</a:t>
                      </a: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l-GR" sz="1800" dirty="0">
                          <a:latin typeface="Calibri"/>
                          <a:ea typeface="Times New Roman"/>
                        </a:rPr>
                        <a:t>Η λυσοζύμη στο αγελαδινό γάλα βρίσκεται σε ποσότητα κατά 30 φορές λιγότερη από το μητρικό γάλα</a:t>
                      </a: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l-GR" sz="1800" dirty="0">
                          <a:latin typeface="Calibri"/>
                          <a:ea typeface="Times New Roman"/>
                        </a:rPr>
                        <a:t>Συνήθως τα τυποποιημένα γάλατα δεν περιέχουν καθόλου λυσοζύμη. Η λυσοζύμη υπάρχει σε λίγα τυποποιημένα γάλατα στο 1/3 της ποσότητας που περιέχεται στο μητρικό γάλα</a:t>
                      </a: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106</a:t>
            </a:fld>
            <a:endParaRPr lang="el-GR" dirty="0"/>
          </a:p>
        </p:txBody>
      </p:sp>
      <p:sp>
        <p:nvSpPr>
          <p:cNvPr id="6" name="Τίτλος 2"/>
          <p:cNvSpPr>
            <a:spLocks noGrp="1"/>
          </p:cNvSpPr>
          <p:nvPr>
            <p:ph type="title"/>
          </p:nvPr>
        </p:nvSpPr>
        <p:spPr>
          <a:xfrm>
            <a:off x="467544" y="0"/>
            <a:ext cx="8229600" cy="1529408"/>
          </a:xfrm>
        </p:spPr>
        <p:txBody>
          <a:bodyPr>
            <a:normAutofit fontScale="90000"/>
          </a:bodyPr>
          <a:lstStyle/>
          <a:p>
            <a:r>
              <a:rPr lang="el-GR" dirty="0" smtClean="0">
                <a:ea typeface="Times New Roman"/>
              </a:rPr>
              <a:t>Βασικές διαφορές μητρικού γάλακτος, αγελαδινού και τυποποιημένου γάλακτος </a:t>
            </a:r>
            <a:r>
              <a:rPr lang="el-GR" sz="3600" b="0" dirty="0" smtClean="0">
                <a:ea typeface="Times New Roman"/>
              </a:rPr>
              <a:t>(</a:t>
            </a:r>
            <a:r>
              <a:rPr lang="en-US" sz="3600" b="0" dirty="0" smtClean="0">
                <a:ea typeface="Times New Roman"/>
              </a:rPr>
              <a:t>3</a:t>
            </a:r>
            <a:r>
              <a:rPr lang="el-GR" sz="3600" b="0" dirty="0" smtClean="0">
                <a:ea typeface="Times New Roman"/>
              </a:rPr>
              <a:t> από 4)</a:t>
            </a:r>
            <a:endParaRPr lang="el-GR" dirty="0"/>
          </a:p>
        </p:txBody>
      </p:sp>
    </p:spTree>
    <p:extLst>
      <p:ext uri="{BB962C8B-B14F-4D97-AF65-F5344CB8AC3E}">
        <p14:creationId xmlns:p14="http://schemas.microsoft.com/office/powerpoint/2010/main" val="42627778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extLst>
              <p:ext uri="{D42A27DB-BD31-4B8C-83A1-F6EECF244321}">
                <p14:modId xmlns:p14="http://schemas.microsoft.com/office/powerpoint/2010/main" val="2427250099"/>
              </p:ext>
            </p:extLst>
          </p:nvPr>
        </p:nvGraphicFramePr>
        <p:xfrm>
          <a:off x="323528" y="2060848"/>
          <a:ext cx="8568952" cy="2468880"/>
        </p:xfrm>
        <a:graphic>
          <a:graphicData uri="http://schemas.openxmlformats.org/drawingml/2006/table">
            <a:tbl>
              <a:tblPr/>
              <a:tblGrid>
                <a:gridCol w="3096343"/>
                <a:gridCol w="2520280"/>
                <a:gridCol w="2952329"/>
              </a:tblGrid>
              <a:tr h="153223">
                <a:tc>
                  <a:txBody>
                    <a:bodyPr/>
                    <a:lstStyle/>
                    <a:p>
                      <a:pPr algn="ctr">
                        <a:lnSpc>
                          <a:spcPct val="150000"/>
                        </a:lnSpc>
                      </a:pPr>
                      <a:r>
                        <a:rPr lang="el-GR" sz="1800" b="1" dirty="0">
                          <a:solidFill>
                            <a:srgbClr val="9B0000"/>
                          </a:solidFill>
                          <a:latin typeface="Calibri"/>
                          <a:ea typeface="Times New Roman"/>
                        </a:rPr>
                        <a:t>Μητρικό γάλα</a:t>
                      </a:r>
                      <a:endParaRPr lang="el-GR" sz="1800" dirty="0">
                        <a:solidFill>
                          <a:srgbClr val="9B0000"/>
                        </a:solidFill>
                        <a:latin typeface="Calibri"/>
                        <a:ea typeface="Times New Roman"/>
                      </a:endParaRP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l-GR" sz="1800" b="1" dirty="0">
                          <a:solidFill>
                            <a:srgbClr val="9B0000"/>
                          </a:solidFill>
                          <a:latin typeface="Calibri"/>
                          <a:ea typeface="Times New Roman"/>
                        </a:rPr>
                        <a:t>Αγελαδινό γάλα</a:t>
                      </a:r>
                      <a:endParaRPr lang="el-GR" sz="1800" dirty="0">
                        <a:solidFill>
                          <a:srgbClr val="9B0000"/>
                        </a:solidFill>
                        <a:latin typeface="Calibri"/>
                        <a:ea typeface="Times New Roman"/>
                      </a:endParaRP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l-GR" sz="1800" b="1" dirty="0">
                          <a:solidFill>
                            <a:srgbClr val="9B0000"/>
                          </a:solidFill>
                          <a:latin typeface="Calibri"/>
                          <a:ea typeface="Times New Roman"/>
                        </a:rPr>
                        <a:t>Τυποποιημένο γάλα</a:t>
                      </a:r>
                      <a:endParaRPr lang="el-GR" sz="1800" dirty="0">
                        <a:solidFill>
                          <a:srgbClr val="9B0000"/>
                        </a:solidFill>
                        <a:latin typeface="Calibri"/>
                        <a:ea typeface="Times New Roman"/>
                      </a:endParaRP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9667">
                <a:tc>
                  <a:txBody>
                    <a:bodyPr/>
                    <a:lstStyle/>
                    <a:p>
                      <a:pPr algn="l">
                        <a:lnSpc>
                          <a:spcPct val="150000"/>
                        </a:lnSpc>
                      </a:pPr>
                      <a:r>
                        <a:rPr lang="el-GR" sz="1800" dirty="0">
                          <a:latin typeface="Calibri"/>
                          <a:ea typeface="Times New Roman"/>
                        </a:rPr>
                        <a:t>Υπάρχουν όλα τα απαραίτητα αμινοξέα στην κατάλληλη ποσότητα</a:t>
                      </a: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l-GR" sz="1800" dirty="0">
                          <a:latin typeface="Calibri"/>
                          <a:ea typeface="Times New Roman"/>
                        </a:rPr>
                        <a:t>Δεν υπάρχουν όλα τα απαραίτητα αμινοξέα και όσα περιέχονται δεν βρίσκονται σε κατάλληλη αναλογία</a:t>
                      </a: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l-GR" sz="1800" dirty="0">
                          <a:latin typeface="Calibri"/>
                          <a:ea typeface="Times New Roman"/>
                        </a:rPr>
                        <a:t>Πολλά αμινοξέα χάνουν τη λειτουργικότητα τους κατά την </a:t>
                      </a:r>
                      <a:r>
                        <a:rPr lang="el-GR" sz="1800" dirty="0" smtClean="0">
                          <a:latin typeface="Calibri"/>
                          <a:ea typeface="Times New Roman"/>
                        </a:rPr>
                        <a:t>παρασκευή του</a:t>
                      </a:r>
                      <a:endParaRPr lang="el-GR" sz="1800" dirty="0">
                        <a:latin typeface="Calibri"/>
                        <a:ea typeface="Times New Roman"/>
                      </a:endParaRPr>
                    </a:p>
                  </a:txBody>
                  <a:tcPr marL="41051" marR="4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107</a:t>
            </a:fld>
            <a:endParaRPr lang="el-GR" dirty="0"/>
          </a:p>
        </p:txBody>
      </p:sp>
      <p:sp>
        <p:nvSpPr>
          <p:cNvPr id="7" name="Τίτλος 2"/>
          <p:cNvSpPr>
            <a:spLocks noGrp="1"/>
          </p:cNvSpPr>
          <p:nvPr>
            <p:ph type="title"/>
          </p:nvPr>
        </p:nvSpPr>
        <p:spPr>
          <a:xfrm>
            <a:off x="0" y="0"/>
            <a:ext cx="9144000" cy="1700808"/>
          </a:xfrm>
        </p:spPr>
        <p:txBody>
          <a:bodyPr>
            <a:normAutofit/>
          </a:bodyPr>
          <a:lstStyle/>
          <a:p>
            <a:r>
              <a:rPr lang="el-GR" sz="3600" dirty="0" smtClean="0">
                <a:ea typeface="Times New Roman"/>
              </a:rPr>
              <a:t>Βασικές διαφορές μητρικού γάλακτος, αγελαδινού και τυποποιημένου γάλακτος </a:t>
            </a:r>
            <a:br>
              <a:rPr lang="el-GR" sz="3600" dirty="0" smtClean="0">
                <a:ea typeface="Times New Roman"/>
              </a:rPr>
            </a:br>
            <a:r>
              <a:rPr lang="el-GR" sz="3200" b="0" dirty="0" smtClean="0">
                <a:ea typeface="Times New Roman"/>
              </a:rPr>
              <a:t>(4 από 4)</a:t>
            </a:r>
            <a:endParaRPr lang="el-GR" sz="3600" dirty="0"/>
          </a:p>
        </p:txBody>
      </p:sp>
    </p:spTree>
    <p:extLst>
      <p:ext uri="{BB962C8B-B14F-4D97-AF65-F5344CB8AC3E}">
        <p14:creationId xmlns:p14="http://schemas.microsoft.com/office/powerpoint/2010/main" val="362438511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n-US" dirty="0" smtClean="0"/>
              <a:t>T</a:t>
            </a:r>
            <a:r>
              <a:rPr lang="el-GR" dirty="0" smtClean="0"/>
              <a:t>ράπεζες</a:t>
            </a:r>
            <a:r>
              <a:rPr lang="el-GR" dirty="0" smtClean="0"/>
              <a:t> μητρικού γάλακτος</a:t>
            </a:r>
            <a:endParaRPr lang="el-GR" dirty="0"/>
          </a:p>
        </p:txBody>
      </p:sp>
      <p:pic>
        <p:nvPicPr>
          <p:cNvPr id="1026" name="Picture 2"/>
          <p:cNvPicPr>
            <a:picLocks noChangeAspect="1" noChangeArrowheads="1"/>
          </p:cNvPicPr>
          <p:nvPr/>
        </p:nvPicPr>
        <p:blipFill>
          <a:blip r:embed="rId2" cstate="print"/>
          <a:srcRect/>
          <a:stretch>
            <a:fillRect/>
          </a:stretch>
        </p:blipFill>
        <p:spPr bwMode="auto">
          <a:xfrm>
            <a:off x="1133475" y="1719263"/>
            <a:ext cx="6877050" cy="3419475"/>
          </a:xfrm>
          <a:prstGeom prst="rect">
            <a:avLst/>
          </a:prstGeom>
          <a:noFill/>
        </p:spPr>
      </p:pic>
      <p:pic>
        <p:nvPicPr>
          <p:cNvPr id="1028" name="Picture 4"/>
          <p:cNvPicPr>
            <a:picLocks noChangeAspect="1" noChangeArrowheads="1"/>
          </p:cNvPicPr>
          <p:nvPr/>
        </p:nvPicPr>
        <p:blipFill>
          <a:blip r:embed="rId3" cstate="print"/>
          <a:srcRect/>
          <a:stretch>
            <a:fillRect/>
          </a:stretch>
        </p:blipFill>
        <p:spPr bwMode="auto">
          <a:xfrm>
            <a:off x="4139952" y="5085184"/>
            <a:ext cx="1428750" cy="1428750"/>
          </a:xfrm>
          <a:prstGeom prst="rect">
            <a:avLst/>
          </a:prstGeom>
          <a:noFill/>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108</a:t>
            </a:fld>
            <a:endParaRPr lang="el-GR" dirty="0"/>
          </a:p>
        </p:txBody>
      </p:sp>
    </p:spTree>
    <p:extLst>
      <p:ext uri="{BB962C8B-B14F-4D97-AF65-F5344CB8AC3E}">
        <p14:creationId xmlns:p14="http://schemas.microsoft.com/office/powerpoint/2010/main" val="25696321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Αίτια μυκητισιακής </a:t>
            </a:r>
            <a:r>
              <a:rPr lang="el-GR" dirty="0" smtClean="0"/>
              <a:t>κολπίτιδας</a:t>
            </a:r>
            <a:endParaRPr lang="el-GR" dirty="0"/>
          </a:p>
        </p:txBody>
      </p:sp>
      <p:sp>
        <p:nvSpPr>
          <p:cNvPr id="3" name="2 - TextBox"/>
          <p:cNvSpPr txBox="1"/>
          <p:nvPr/>
        </p:nvSpPr>
        <p:spPr>
          <a:xfrm>
            <a:off x="971600" y="1484784"/>
            <a:ext cx="4392488" cy="3785652"/>
          </a:xfrm>
          <a:prstGeom prst="rect">
            <a:avLst/>
          </a:prstGeom>
          <a:noFill/>
        </p:spPr>
        <p:txBody>
          <a:bodyPr wrap="square" rtlCol="0">
            <a:spAutoFit/>
          </a:bodyPr>
          <a:lstStyle/>
          <a:p>
            <a:pPr marL="342900" indent="-342900">
              <a:lnSpc>
                <a:spcPct val="200000"/>
              </a:lnSpc>
              <a:buFont typeface="Courier New" panose="02070309020205020404" pitchFamily="49" charset="0"/>
              <a:buChar char="o"/>
            </a:pPr>
            <a:r>
              <a:rPr lang="en-US" sz="2400" dirty="0" smtClean="0">
                <a:latin typeface="+mn-lt"/>
              </a:rPr>
              <a:t>Candida ablicans        95%</a:t>
            </a:r>
            <a:r>
              <a:rPr lang="el-GR" sz="2400" dirty="0" smtClean="0">
                <a:latin typeface="+mn-lt"/>
              </a:rPr>
              <a:t>,</a:t>
            </a:r>
            <a:endParaRPr lang="en-US" sz="2400" dirty="0" smtClean="0">
              <a:latin typeface="+mn-lt"/>
            </a:endParaRPr>
          </a:p>
          <a:p>
            <a:pPr marL="342900" indent="-342900">
              <a:lnSpc>
                <a:spcPct val="200000"/>
              </a:lnSpc>
              <a:buFont typeface="Courier New" panose="02070309020205020404" pitchFamily="49" charset="0"/>
              <a:buChar char="o"/>
            </a:pPr>
            <a:r>
              <a:rPr lang="en-US" sz="2400" dirty="0" smtClean="0">
                <a:latin typeface="+mn-lt"/>
              </a:rPr>
              <a:t>Candida tropicalis      2,5 %</a:t>
            </a:r>
            <a:r>
              <a:rPr lang="el-GR" sz="2400" dirty="0" smtClean="0">
                <a:latin typeface="+mn-lt"/>
              </a:rPr>
              <a:t>,</a:t>
            </a:r>
            <a:endParaRPr lang="en-US" sz="2400" dirty="0" smtClean="0">
              <a:latin typeface="+mn-lt"/>
            </a:endParaRPr>
          </a:p>
          <a:p>
            <a:pPr marL="342900" indent="-342900">
              <a:lnSpc>
                <a:spcPct val="200000"/>
              </a:lnSpc>
              <a:buFont typeface="Courier New" panose="02070309020205020404" pitchFamily="49" charset="0"/>
              <a:buChar char="o"/>
            </a:pPr>
            <a:r>
              <a:rPr lang="en-US" sz="2400" dirty="0" smtClean="0">
                <a:latin typeface="+mn-lt"/>
              </a:rPr>
              <a:t>Candida grabrata        2%</a:t>
            </a:r>
            <a:r>
              <a:rPr lang="el-GR" sz="2400" dirty="0" smtClean="0">
                <a:latin typeface="+mn-lt"/>
              </a:rPr>
              <a:t>,</a:t>
            </a:r>
            <a:endParaRPr lang="en-US" sz="2400" dirty="0" smtClean="0">
              <a:latin typeface="+mn-lt"/>
            </a:endParaRPr>
          </a:p>
          <a:p>
            <a:pPr marL="342900" indent="-342900">
              <a:lnSpc>
                <a:spcPct val="200000"/>
              </a:lnSpc>
              <a:buFont typeface="Courier New" panose="02070309020205020404" pitchFamily="49" charset="0"/>
              <a:buChar char="o"/>
            </a:pPr>
            <a:r>
              <a:rPr lang="en-US" sz="2400" dirty="0" smtClean="0">
                <a:latin typeface="+mn-lt"/>
              </a:rPr>
              <a:t>Candida parapsilopsis</a:t>
            </a:r>
            <a:r>
              <a:rPr lang="el-GR" sz="2400" dirty="0" smtClean="0">
                <a:latin typeface="+mn-lt"/>
              </a:rPr>
              <a:t>,</a:t>
            </a:r>
            <a:endParaRPr lang="en-US" sz="2400" dirty="0" smtClean="0">
              <a:latin typeface="+mn-lt"/>
            </a:endParaRPr>
          </a:p>
          <a:p>
            <a:pPr marL="342900" indent="-342900">
              <a:lnSpc>
                <a:spcPct val="200000"/>
              </a:lnSpc>
              <a:buFont typeface="Courier New" panose="02070309020205020404" pitchFamily="49" charset="0"/>
              <a:buChar char="o"/>
            </a:pPr>
            <a:r>
              <a:rPr lang="en-US" sz="2400" dirty="0" smtClean="0">
                <a:latin typeface="+mn-lt"/>
              </a:rPr>
              <a:t>Candida pseudotropicalis</a:t>
            </a:r>
            <a:r>
              <a:rPr lang="el-GR" sz="2400" dirty="0" smtClean="0">
                <a:latin typeface="+mn-lt"/>
              </a:rPr>
              <a:t>.</a:t>
            </a:r>
            <a:endParaRPr lang="el-GR" sz="2400" dirty="0">
              <a:latin typeface="+mn-lt"/>
            </a:endParaRP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10</a:t>
            </a:fld>
            <a:endParaRPr lang="el-GR" dirty="0"/>
          </a:p>
        </p:txBody>
      </p:sp>
    </p:spTree>
    <p:extLst>
      <p:ext uri="{BB962C8B-B14F-4D97-AF65-F5344CB8AC3E}">
        <p14:creationId xmlns:p14="http://schemas.microsoft.com/office/powerpoint/2010/main" val="159291119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67544" y="116632"/>
            <a:ext cx="8229600" cy="1152128"/>
          </a:xfrm>
        </p:spPr>
        <p:txBody>
          <a:bodyPr>
            <a:noAutofit/>
          </a:bodyPr>
          <a:lstStyle/>
          <a:p>
            <a:r>
              <a:rPr lang="el-GR" dirty="0"/>
              <a:t>Ιστορικό δημιουργίας τραπεζών μητρικού </a:t>
            </a:r>
            <a:r>
              <a:rPr lang="el-GR" dirty="0" smtClean="0"/>
              <a:t>γάλακτος</a:t>
            </a:r>
            <a:endParaRPr lang="el-GR" dirty="0"/>
          </a:p>
        </p:txBody>
      </p:sp>
      <p:sp>
        <p:nvSpPr>
          <p:cNvPr id="2" name="1 - Ορθογώνιο"/>
          <p:cNvSpPr/>
          <p:nvPr/>
        </p:nvSpPr>
        <p:spPr>
          <a:xfrm>
            <a:off x="570546" y="1700808"/>
            <a:ext cx="8136904" cy="4956421"/>
          </a:xfrm>
          <a:prstGeom prst="rect">
            <a:avLst/>
          </a:prstGeom>
        </p:spPr>
        <p:txBody>
          <a:bodyPr wrap="square">
            <a:spAutoFit/>
          </a:bodyPr>
          <a:lstStyle/>
          <a:p>
            <a:pPr marL="360000" indent="-360000">
              <a:lnSpc>
                <a:spcPct val="120000"/>
              </a:lnSpc>
              <a:spcBef>
                <a:spcPts val="1200"/>
              </a:spcBef>
              <a:buFont typeface="+mj-lt"/>
              <a:buAutoNum type="arabicPeriod"/>
            </a:pPr>
            <a:r>
              <a:rPr lang="el-GR" sz="2400" dirty="0" smtClean="0">
                <a:latin typeface="+mn-lt"/>
                <a:cs typeface="Arial" pitchFamily="34" charset="0"/>
              </a:rPr>
              <a:t>Η πρώτη τράπεζα αναφέρεται τον 4</a:t>
            </a:r>
            <a:r>
              <a:rPr lang="el-GR" sz="2400" baseline="30000" dirty="0" smtClean="0">
                <a:latin typeface="+mn-lt"/>
                <a:cs typeface="Arial" pitchFamily="34" charset="0"/>
              </a:rPr>
              <a:t>ο</a:t>
            </a:r>
            <a:r>
              <a:rPr lang="el-GR" sz="2400" dirty="0" smtClean="0">
                <a:latin typeface="+mn-lt"/>
                <a:cs typeface="Arial" pitchFamily="34" charset="0"/>
              </a:rPr>
              <a:t> αιώνα στη Ρώμη. </a:t>
            </a:r>
          </a:p>
          <a:p>
            <a:pPr marL="360000" indent="-360000">
              <a:lnSpc>
                <a:spcPct val="120000"/>
              </a:lnSpc>
              <a:spcBef>
                <a:spcPts val="1200"/>
              </a:spcBef>
              <a:buFont typeface="+mj-lt"/>
              <a:buAutoNum type="arabicPeriod"/>
            </a:pPr>
            <a:r>
              <a:rPr lang="el-GR" sz="2400" dirty="0" smtClean="0">
                <a:latin typeface="+mn-lt"/>
                <a:cs typeface="Arial" pitchFamily="34" charset="0"/>
              </a:rPr>
              <a:t>Στη σύγχρονη εποχή η πρώτη τράπεζα ιδρύθηκε τον 20</a:t>
            </a:r>
            <a:r>
              <a:rPr lang="el-GR" sz="2400" baseline="30000" dirty="0" smtClean="0">
                <a:latin typeface="+mn-lt"/>
                <a:cs typeface="Arial" pitchFamily="34" charset="0"/>
              </a:rPr>
              <a:t>ο</a:t>
            </a:r>
            <a:r>
              <a:rPr lang="el-GR" sz="2400" dirty="0" smtClean="0">
                <a:latin typeface="+mn-lt"/>
                <a:cs typeface="Arial" pitchFamily="34" charset="0"/>
              </a:rPr>
              <a:t> αιώνα στη Βιέννη το 1909.</a:t>
            </a:r>
          </a:p>
          <a:p>
            <a:pPr marL="360000" indent="-360000">
              <a:lnSpc>
                <a:spcPct val="120000"/>
              </a:lnSpc>
              <a:spcBef>
                <a:spcPts val="1200"/>
              </a:spcBef>
              <a:buFont typeface="+mj-lt"/>
              <a:buAutoNum type="arabicPeriod"/>
            </a:pPr>
            <a:r>
              <a:rPr lang="el-GR" sz="2400" dirty="0" smtClean="0">
                <a:latin typeface="+mn-lt"/>
                <a:cs typeface="Arial" pitchFamily="34" charset="0"/>
              </a:rPr>
              <a:t>Στην Αμερική η πρώτη τράπεζα ιδρύθηκε το 1943 και το 1985 η Αμερικάνικη Οργάνωση Τραπεζών Γάλακτος της Β. Αμερικής (HMBANA) θεσπίζει το πρώτο πρωτόκολλο που αποτέλεσε τη βάση για τη λειτουργία όλων των τραπεζών γάλακτος παγκοσμίως. </a:t>
            </a:r>
          </a:p>
          <a:p>
            <a:pPr marL="360000" indent="-360000">
              <a:lnSpc>
                <a:spcPct val="120000"/>
              </a:lnSpc>
              <a:spcBef>
                <a:spcPts val="1200"/>
              </a:spcBef>
              <a:buFont typeface="+mj-lt"/>
              <a:buAutoNum type="arabicPeriod"/>
            </a:pPr>
            <a:r>
              <a:rPr lang="el-GR" sz="2400" dirty="0" smtClean="0">
                <a:latin typeface="+mn-lt"/>
                <a:cs typeface="Arial" pitchFamily="34" charset="0"/>
              </a:rPr>
              <a:t>Το 1947 αρχικά και τελικά το 1985 δημιουργήθηκε τράπεζα γάλακτος στο Γ.Ν.Μ. «ΕΛΕΝΑ ΒΕΝΙΖΕΛΟΥ»</a:t>
            </a: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109</a:t>
            </a:fld>
            <a:endParaRPr lang="el-GR" dirty="0"/>
          </a:p>
        </p:txBody>
      </p:sp>
    </p:spTree>
    <p:extLst>
      <p:ext uri="{BB962C8B-B14F-4D97-AF65-F5344CB8AC3E}">
        <p14:creationId xmlns:p14="http://schemas.microsoft.com/office/powerpoint/2010/main" val="291407484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smtClean="0"/>
              <a:t>Εθελοντικές τράπεζες </a:t>
            </a:r>
            <a:r>
              <a:rPr lang="el-GR" dirty="0"/>
              <a:t>μητρικού </a:t>
            </a:r>
            <a:r>
              <a:rPr lang="el-GR" dirty="0" smtClean="0"/>
              <a:t>γάλακτος</a:t>
            </a:r>
            <a:endParaRPr lang="el-GR" dirty="0"/>
          </a:p>
        </p:txBody>
      </p:sp>
      <p:sp>
        <p:nvSpPr>
          <p:cNvPr id="3" name="2 - TextBox"/>
          <p:cNvSpPr txBox="1"/>
          <p:nvPr/>
        </p:nvSpPr>
        <p:spPr>
          <a:xfrm>
            <a:off x="971600" y="1556792"/>
            <a:ext cx="7128792" cy="3626827"/>
          </a:xfrm>
          <a:prstGeom prst="rect">
            <a:avLst/>
          </a:prstGeom>
          <a:noFill/>
        </p:spPr>
        <p:txBody>
          <a:bodyPr wrap="square" rtlCol="0">
            <a:spAutoFit/>
          </a:bodyPr>
          <a:lstStyle/>
          <a:p>
            <a:pPr>
              <a:lnSpc>
                <a:spcPct val="120000"/>
              </a:lnSpc>
              <a:spcBef>
                <a:spcPts val="1200"/>
              </a:spcBef>
            </a:pPr>
            <a:r>
              <a:rPr lang="el-GR" sz="2400" dirty="0" smtClean="0">
                <a:latin typeface="+mn-lt"/>
              </a:rPr>
              <a:t>Συλλέγουν μητρικό γάλα από εθελόντριες μητέρες που γέννησαν πρόσφατα τελειόμηνο ή πρόωρο βρέφος.</a:t>
            </a:r>
            <a:endParaRPr lang="el-GR" sz="2400" dirty="0">
              <a:latin typeface="+mn-lt"/>
            </a:endParaRPr>
          </a:p>
          <a:p>
            <a:pPr>
              <a:lnSpc>
                <a:spcPct val="120000"/>
              </a:lnSpc>
              <a:spcBef>
                <a:spcPts val="1200"/>
              </a:spcBef>
            </a:pPr>
            <a:r>
              <a:rPr lang="el-GR" sz="2400" dirty="0" smtClean="0">
                <a:latin typeface="+mn-lt"/>
              </a:rPr>
              <a:t>Το γάλα προσφέρεται</a:t>
            </a:r>
            <a:r>
              <a:rPr lang="en-US" sz="2400" dirty="0" smtClean="0">
                <a:latin typeface="+mn-lt"/>
              </a:rPr>
              <a:t>:</a:t>
            </a:r>
            <a:endParaRPr lang="en-US" sz="2400" dirty="0">
              <a:latin typeface="+mn-lt"/>
            </a:endParaRPr>
          </a:p>
          <a:p>
            <a:pPr marL="342900" indent="-342900">
              <a:lnSpc>
                <a:spcPct val="120000"/>
              </a:lnSpc>
              <a:spcBef>
                <a:spcPts val="1200"/>
              </a:spcBef>
              <a:buAutoNum type="arabicPeriod"/>
            </a:pPr>
            <a:r>
              <a:rPr lang="el-GR" sz="2400" dirty="0" smtClean="0">
                <a:latin typeface="+mn-lt"/>
              </a:rPr>
              <a:t>Σε μητέρες που δεν έχουν δικό τους γάλα αλλά θέλουν να το δώσουν στα παιδιά τους.</a:t>
            </a:r>
          </a:p>
          <a:p>
            <a:pPr marL="342900" indent="-342900">
              <a:lnSpc>
                <a:spcPct val="120000"/>
              </a:lnSpc>
              <a:spcBef>
                <a:spcPts val="1200"/>
              </a:spcBef>
              <a:buAutoNum type="arabicPeriod"/>
            </a:pPr>
            <a:r>
              <a:rPr lang="el-GR" sz="2400" dirty="0" smtClean="0">
                <a:latin typeface="+mn-lt"/>
              </a:rPr>
              <a:t>Σε ενήλικες που έχουν κάνει μεταμόσχευση ήπατος για την ενίσχυση του ανοσοποιητικού συστήματος.</a:t>
            </a: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110</a:t>
            </a:fld>
            <a:endParaRPr lang="el-GR" dirty="0"/>
          </a:p>
        </p:txBody>
      </p:sp>
    </p:spTree>
    <p:extLst>
      <p:ext uri="{BB962C8B-B14F-4D97-AF65-F5344CB8AC3E}">
        <p14:creationId xmlns:p14="http://schemas.microsoft.com/office/powerpoint/2010/main" val="10899938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Αίθουσα </a:t>
            </a:r>
            <a:r>
              <a:rPr lang="el-GR" dirty="0" smtClean="0"/>
              <a:t>θηλασμού</a:t>
            </a:r>
            <a:endParaRPr lang="el-GR" dirty="0"/>
          </a:p>
        </p:txBody>
      </p:sp>
      <p:pic>
        <p:nvPicPr>
          <p:cNvPr id="54274" name="Picture 2"/>
          <p:cNvPicPr>
            <a:picLocks noChangeAspect="1" noChangeArrowheads="1"/>
          </p:cNvPicPr>
          <p:nvPr/>
        </p:nvPicPr>
        <p:blipFill>
          <a:blip r:embed="rId2" cstate="print"/>
          <a:srcRect/>
          <a:stretch>
            <a:fillRect/>
          </a:stretch>
        </p:blipFill>
        <p:spPr bwMode="auto">
          <a:xfrm>
            <a:off x="899592" y="1268760"/>
            <a:ext cx="7219572" cy="4964034"/>
          </a:xfrm>
          <a:prstGeom prst="rect">
            <a:avLst/>
          </a:prstGeom>
          <a:noFill/>
          <a:ln w="9525">
            <a:noFill/>
            <a:miter lim="800000"/>
            <a:headEnd/>
            <a:tailEnd/>
          </a:ln>
        </p:spPr>
      </p:pic>
      <p:sp>
        <p:nvSpPr>
          <p:cNvPr id="4" name="3 - TextBox"/>
          <p:cNvSpPr txBox="1"/>
          <p:nvPr/>
        </p:nvSpPr>
        <p:spPr>
          <a:xfrm>
            <a:off x="5148064" y="6309320"/>
            <a:ext cx="2088232" cy="276999"/>
          </a:xfrm>
          <a:prstGeom prst="rect">
            <a:avLst/>
          </a:prstGeom>
          <a:noFill/>
        </p:spPr>
        <p:txBody>
          <a:bodyPr wrap="square" rtlCol="0">
            <a:spAutoFit/>
          </a:bodyPr>
          <a:lstStyle/>
          <a:p>
            <a:r>
              <a:rPr lang="el-GR" sz="1200" dirty="0" smtClean="0">
                <a:latin typeface="+mn-lt"/>
              </a:rPr>
              <a:t>Νοσοκομείο Έλενα Βενιζέλου</a:t>
            </a:r>
            <a:endParaRPr lang="el-GR" sz="1200" dirty="0">
              <a:latin typeface="+mn-lt"/>
            </a:endParaRP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111</a:t>
            </a:fld>
            <a:endParaRPr lang="el-GR" dirty="0"/>
          </a:p>
        </p:txBody>
      </p:sp>
    </p:spTree>
    <p:extLst>
      <p:ext uri="{BB962C8B-B14F-4D97-AF65-F5344CB8AC3E}">
        <p14:creationId xmlns:p14="http://schemas.microsoft.com/office/powerpoint/2010/main" val="389357366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t>Θήλαστρα</a:t>
            </a:r>
            <a:endParaRPr lang="el-GR" dirty="0"/>
          </a:p>
        </p:txBody>
      </p:sp>
      <p:pic>
        <p:nvPicPr>
          <p:cNvPr id="2050" name="Picture 2"/>
          <p:cNvPicPr>
            <a:picLocks noChangeAspect="1" noChangeArrowheads="1"/>
          </p:cNvPicPr>
          <p:nvPr/>
        </p:nvPicPr>
        <p:blipFill>
          <a:blip r:embed="rId2" cstate="print"/>
          <a:srcRect/>
          <a:stretch>
            <a:fillRect/>
          </a:stretch>
        </p:blipFill>
        <p:spPr bwMode="auto">
          <a:xfrm>
            <a:off x="971600" y="1340768"/>
            <a:ext cx="6886424" cy="4731668"/>
          </a:xfrm>
          <a:prstGeom prst="rect">
            <a:avLst/>
          </a:prstGeom>
          <a:noFill/>
          <a:ln w="9525">
            <a:noFill/>
            <a:miter lim="800000"/>
            <a:headEnd/>
            <a:tailEnd/>
          </a:ln>
        </p:spPr>
      </p:pic>
      <p:sp>
        <p:nvSpPr>
          <p:cNvPr id="4" name="3 - TextBox"/>
          <p:cNvSpPr txBox="1"/>
          <p:nvPr/>
        </p:nvSpPr>
        <p:spPr>
          <a:xfrm>
            <a:off x="5220072" y="6165304"/>
            <a:ext cx="2232248" cy="276999"/>
          </a:xfrm>
          <a:prstGeom prst="rect">
            <a:avLst/>
          </a:prstGeom>
          <a:noFill/>
        </p:spPr>
        <p:txBody>
          <a:bodyPr wrap="square" rtlCol="0">
            <a:spAutoFit/>
          </a:bodyPr>
          <a:lstStyle/>
          <a:p>
            <a:r>
              <a:rPr lang="el-GR" sz="1200" dirty="0" smtClean="0">
                <a:latin typeface="+mn-lt"/>
              </a:rPr>
              <a:t>Νοσοκομείο Έλενα Βενιζέλου</a:t>
            </a:r>
            <a:endParaRPr lang="el-GR" sz="1200" dirty="0">
              <a:latin typeface="+mn-lt"/>
            </a:endParaRP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112</a:t>
            </a:fld>
            <a:endParaRPr lang="el-GR" dirty="0"/>
          </a:p>
        </p:txBody>
      </p:sp>
    </p:spTree>
    <p:extLst>
      <p:ext uri="{BB962C8B-B14F-4D97-AF65-F5344CB8AC3E}">
        <p14:creationId xmlns:p14="http://schemas.microsoft.com/office/powerpoint/2010/main" val="135507868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152128"/>
          </a:xfrm>
        </p:spPr>
        <p:txBody>
          <a:bodyPr>
            <a:noAutofit/>
          </a:bodyPr>
          <a:lstStyle/>
          <a:p>
            <a:r>
              <a:rPr lang="el-GR" dirty="0"/>
              <a:t>Το γάλα προσφέρεται νωπό ή </a:t>
            </a:r>
            <a:r>
              <a:rPr lang="el-GR" dirty="0" smtClean="0"/>
              <a:t>παστεριωμένο</a:t>
            </a:r>
            <a:endParaRPr lang="el-GR" dirty="0"/>
          </a:p>
        </p:txBody>
      </p:sp>
      <p:pic>
        <p:nvPicPr>
          <p:cNvPr id="3074" name="Picture 2"/>
          <p:cNvPicPr>
            <a:picLocks noChangeAspect="1" noChangeArrowheads="1"/>
          </p:cNvPicPr>
          <p:nvPr/>
        </p:nvPicPr>
        <p:blipFill>
          <a:blip r:embed="rId2" cstate="print"/>
          <a:srcRect/>
          <a:stretch>
            <a:fillRect/>
          </a:stretch>
        </p:blipFill>
        <p:spPr bwMode="auto">
          <a:xfrm>
            <a:off x="1000647" y="1375871"/>
            <a:ext cx="7056784" cy="4861441"/>
          </a:xfrm>
          <a:prstGeom prst="rect">
            <a:avLst/>
          </a:prstGeom>
          <a:noFill/>
          <a:ln w="9525">
            <a:noFill/>
            <a:miter lim="800000"/>
            <a:headEnd/>
            <a:tailEnd/>
          </a:ln>
        </p:spPr>
      </p:pic>
      <p:sp>
        <p:nvSpPr>
          <p:cNvPr id="4" name="3 - TextBox"/>
          <p:cNvSpPr txBox="1"/>
          <p:nvPr/>
        </p:nvSpPr>
        <p:spPr>
          <a:xfrm>
            <a:off x="5436096" y="6237312"/>
            <a:ext cx="2232248" cy="276999"/>
          </a:xfrm>
          <a:prstGeom prst="rect">
            <a:avLst/>
          </a:prstGeom>
          <a:noFill/>
        </p:spPr>
        <p:txBody>
          <a:bodyPr wrap="square" rtlCol="0">
            <a:spAutoFit/>
          </a:bodyPr>
          <a:lstStyle/>
          <a:p>
            <a:r>
              <a:rPr lang="el-GR" sz="1200" dirty="0" smtClean="0">
                <a:latin typeface="+mn-lt"/>
              </a:rPr>
              <a:t>Νοσοκομείο Έλενα Βενιζέλου</a:t>
            </a:r>
            <a:endParaRPr lang="el-GR" sz="1200" dirty="0">
              <a:latin typeface="+mn-lt"/>
            </a:endParaRPr>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113</a:t>
            </a:fld>
            <a:endParaRPr lang="el-GR" dirty="0"/>
          </a:p>
        </p:txBody>
      </p:sp>
    </p:spTree>
    <p:extLst>
      <p:ext uri="{BB962C8B-B14F-4D97-AF65-F5344CB8AC3E}">
        <p14:creationId xmlns:p14="http://schemas.microsoft.com/office/powerpoint/2010/main" val="118907374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normAutofit/>
          </a:bodyPr>
          <a:lstStyle/>
          <a:p>
            <a:r>
              <a:rPr lang="el-GR" dirty="0"/>
              <a:t>Παστερίωση μητρικού </a:t>
            </a:r>
            <a:r>
              <a:rPr lang="el-GR" dirty="0" smtClean="0"/>
              <a:t>γάλακτος</a:t>
            </a:r>
            <a:endParaRPr lang="el-GR" dirty="0"/>
          </a:p>
        </p:txBody>
      </p:sp>
      <p:sp>
        <p:nvSpPr>
          <p:cNvPr id="2" name="1 - Ορθογώνιο"/>
          <p:cNvSpPr/>
          <p:nvPr/>
        </p:nvSpPr>
        <p:spPr>
          <a:xfrm>
            <a:off x="365151" y="1487983"/>
            <a:ext cx="8629722" cy="461665"/>
          </a:xfrm>
          <a:prstGeom prst="rect">
            <a:avLst/>
          </a:prstGeom>
        </p:spPr>
        <p:txBody>
          <a:bodyPr wrap="square">
            <a:spAutoFit/>
          </a:bodyPr>
          <a:lstStyle/>
          <a:p>
            <a:r>
              <a:rPr lang="el-GR" sz="2400" dirty="0" smtClean="0">
                <a:latin typeface="+mn-lt"/>
              </a:rPr>
              <a:t>Το γάλα στις τράπεζες γάλακτος παρέχεται νωπό και παστεριωμένο.</a:t>
            </a:r>
          </a:p>
        </p:txBody>
      </p:sp>
      <p:sp>
        <p:nvSpPr>
          <p:cNvPr id="5" name="4 - TextBox"/>
          <p:cNvSpPr txBox="1"/>
          <p:nvPr/>
        </p:nvSpPr>
        <p:spPr>
          <a:xfrm>
            <a:off x="365151" y="2046039"/>
            <a:ext cx="8686537" cy="461665"/>
          </a:xfrm>
          <a:prstGeom prst="rect">
            <a:avLst/>
          </a:prstGeom>
          <a:noFill/>
        </p:spPr>
        <p:txBody>
          <a:bodyPr wrap="square" rtlCol="0">
            <a:spAutoFit/>
          </a:bodyPr>
          <a:lstStyle/>
          <a:p>
            <a:r>
              <a:rPr lang="el-GR" sz="2400" dirty="0" smtClean="0">
                <a:latin typeface="+mn-lt"/>
              </a:rPr>
              <a:t>Παστερίωση</a:t>
            </a:r>
            <a:r>
              <a:rPr lang="en-US" sz="2400" dirty="0" smtClean="0">
                <a:latin typeface="+mn-lt"/>
              </a:rPr>
              <a:t>: </a:t>
            </a:r>
            <a:r>
              <a:rPr lang="el-GR" sz="2400" dirty="0" smtClean="0">
                <a:latin typeface="+mn-lt"/>
              </a:rPr>
              <a:t>Θέρμανση στους 62,5</a:t>
            </a:r>
            <a:r>
              <a:rPr lang="el-GR" sz="2400" baseline="30000" dirty="0" smtClean="0">
                <a:latin typeface="+mn-lt"/>
              </a:rPr>
              <a:t>ο</a:t>
            </a:r>
            <a:r>
              <a:rPr lang="el-GR" sz="2400" dirty="0" smtClean="0">
                <a:latin typeface="+mn-lt"/>
              </a:rPr>
              <a:t> </a:t>
            </a:r>
            <a:r>
              <a:rPr lang="en-US" sz="2400" dirty="0" smtClean="0">
                <a:latin typeface="+mn-lt"/>
              </a:rPr>
              <a:t>C </a:t>
            </a:r>
            <a:r>
              <a:rPr lang="el-GR" sz="2400" dirty="0" smtClean="0">
                <a:latin typeface="+mn-lt"/>
              </a:rPr>
              <a:t>για 30 λεπτά (υδατόλουτρο).</a:t>
            </a:r>
            <a:endParaRPr lang="el-GR" sz="2400" dirty="0">
              <a:latin typeface="+mn-lt"/>
            </a:endParaRPr>
          </a:p>
        </p:txBody>
      </p:sp>
      <p:sp>
        <p:nvSpPr>
          <p:cNvPr id="6" name="5 - TextBox"/>
          <p:cNvSpPr txBox="1"/>
          <p:nvPr/>
        </p:nvSpPr>
        <p:spPr>
          <a:xfrm>
            <a:off x="365150" y="5229200"/>
            <a:ext cx="8778850" cy="1200329"/>
          </a:xfrm>
          <a:prstGeom prst="rect">
            <a:avLst/>
          </a:prstGeom>
          <a:noFill/>
        </p:spPr>
        <p:txBody>
          <a:bodyPr wrap="square" rtlCol="0">
            <a:spAutoFit/>
          </a:bodyPr>
          <a:lstStyle/>
          <a:p>
            <a:pPr>
              <a:lnSpc>
                <a:spcPct val="150000"/>
              </a:lnSpc>
            </a:pPr>
            <a:r>
              <a:rPr lang="en-US" sz="2400" dirty="0" smtClean="0">
                <a:latin typeface="+mn-lt"/>
              </a:rPr>
              <a:t>M</a:t>
            </a:r>
            <a:r>
              <a:rPr lang="el-GR" sz="2400" dirty="0" smtClean="0">
                <a:latin typeface="+mn-lt"/>
              </a:rPr>
              <a:t>ε τη παστερίωση καταστρέφονται μικρόβια/ιοί αλλά διατηρούνται θρεπτικά συστατικά και ανοσοσφαιρίνες.</a:t>
            </a:r>
            <a:endParaRPr lang="el-GR" sz="2400" dirty="0">
              <a:latin typeface="+mn-lt"/>
            </a:endParaRPr>
          </a:p>
        </p:txBody>
      </p:sp>
      <p:pic>
        <p:nvPicPr>
          <p:cNvPr id="39938" name="Picture 2"/>
          <p:cNvPicPr>
            <a:picLocks noChangeAspect="1" noChangeArrowheads="1"/>
          </p:cNvPicPr>
          <p:nvPr/>
        </p:nvPicPr>
        <p:blipFill>
          <a:blip r:embed="rId2" cstate="print"/>
          <a:srcRect/>
          <a:stretch>
            <a:fillRect/>
          </a:stretch>
        </p:blipFill>
        <p:spPr bwMode="auto">
          <a:xfrm>
            <a:off x="2987824" y="2996952"/>
            <a:ext cx="2781300" cy="1876425"/>
          </a:xfrm>
          <a:prstGeom prst="rect">
            <a:avLst/>
          </a:prstGeom>
          <a:noFill/>
          <a:ln w="9525">
            <a:noFill/>
            <a:miter lim="800000"/>
            <a:headEnd/>
            <a:tailEnd/>
          </a:ln>
        </p:spPr>
      </p:pic>
      <p:sp>
        <p:nvSpPr>
          <p:cNvPr id="9" name="Θέση αριθμού διαφάνειας 8"/>
          <p:cNvSpPr>
            <a:spLocks noGrp="1"/>
          </p:cNvSpPr>
          <p:nvPr>
            <p:ph type="sldNum" sz="quarter" idx="12"/>
          </p:nvPr>
        </p:nvSpPr>
        <p:spPr/>
        <p:txBody>
          <a:bodyPr/>
          <a:lstStyle/>
          <a:p>
            <a:pPr>
              <a:defRPr/>
            </a:pPr>
            <a:fld id="{7E55E3B3-0445-4CFC-BED8-763D4409E61F}" type="slidenum">
              <a:rPr lang="el-GR" smtClean="0"/>
              <a:pPr>
                <a:defRPr/>
              </a:pPr>
              <a:t>114</a:t>
            </a:fld>
            <a:endParaRPr lang="el-GR" dirty="0"/>
          </a:p>
        </p:txBody>
      </p:sp>
    </p:spTree>
    <p:extLst>
      <p:ext uri="{BB962C8B-B14F-4D97-AF65-F5344CB8AC3E}">
        <p14:creationId xmlns:p14="http://schemas.microsoft.com/office/powerpoint/2010/main" val="143411217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Το γάλα φυλάσσεται στους -20o </a:t>
            </a:r>
            <a:r>
              <a:rPr lang="el-GR" dirty="0" smtClean="0"/>
              <a:t>C</a:t>
            </a:r>
            <a:endParaRPr lang="el-GR" dirty="0"/>
          </a:p>
        </p:txBody>
      </p:sp>
      <p:pic>
        <p:nvPicPr>
          <p:cNvPr id="41986" name="Picture 2"/>
          <p:cNvPicPr>
            <a:picLocks noChangeAspect="1" noChangeArrowheads="1"/>
          </p:cNvPicPr>
          <p:nvPr/>
        </p:nvPicPr>
        <p:blipFill>
          <a:blip r:embed="rId2" cstate="print"/>
          <a:srcRect/>
          <a:stretch>
            <a:fillRect/>
          </a:stretch>
        </p:blipFill>
        <p:spPr bwMode="auto">
          <a:xfrm>
            <a:off x="3059832" y="1484784"/>
            <a:ext cx="2420094" cy="4162425"/>
          </a:xfrm>
          <a:prstGeom prst="rect">
            <a:avLst/>
          </a:prstGeom>
          <a:noFill/>
          <a:ln w="9525">
            <a:noFill/>
            <a:miter lim="800000"/>
            <a:headEnd/>
            <a:tailEnd/>
          </a:ln>
        </p:spPr>
      </p:pic>
      <p:sp>
        <p:nvSpPr>
          <p:cNvPr id="4" name="3 - TextBox"/>
          <p:cNvSpPr txBox="1"/>
          <p:nvPr/>
        </p:nvSpPr>
        <p:spPr>
          <a:xfrm>
            <a:off x="971600" y="5718447"/>
            <a:ext cx="7452320" cy="461665"/>
          </a:xfrm>
          <a:prstGeom prst="rect">
            <a:avLst/>
          </a:prstGeom>
          <a:noFill/>
        </p:spPr>
        <p:txBody>
          <a:bodyPr wrap="square" rtlCol="0">
            <a:spAutoFit/>
          </a:bodyPr>
          <a:lstStyle/>
          <a:p>
            <a:r>
              <a:rPr lang="en-US" sz="2400" dirty="0" smtClean="0">
                <a:latin typeface="+mn-lt"/>
              </a:rPr>
              <a:t>H </a:t>
            </a:r>
            <a:r>
              <a:rPr lang="el-GR" sz="2400" dirty="0" smtClean="0">
                <a:latin typeface="+mn-lt"/>
              </a:rPr>
              <a:t>φύλαξη του γάλακτος γίνεται πάντα σε γυάλινα δοχεία.</a:t>
            </a:r>
            <a:endParaRPr lang="el-GR" sz="2400" dirty="0">
              <a:latin typeface="+mn-lt"/>
            </a:endParaRP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115</a:t>
            </a:fld>
            <a:endParaRPr lang="el-GR" dirty="0"/>
          </a:p>
        </p:txBody>
      </p:sp>
    </p:spTree>
    <p:extLst>
      <p:ext uri="{BB962C8B-B14F-4D97-AF65-F5344CB8AC3E}">
        <p14:creationId xmlns:p14="http://schemas.microsoft.com/office/powerpoint/2010/main" val="298969247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67544" y="116632"/>
            <a:ext cx="8229600" cy="1224136"/>
          </a:xfrm>
        </p:spPr>
        <p:txBody>
          <a:bodyPr>
            <a:noAutofit/>
          </a:bodyPr>
          <a:lstStyle/>
          <a:p>
            <a:r>
              <a:rPr lang="el-GR" dirty="0"/>
              <a:t>Εξετάσεις που απαιτούνται από τις δότριες μητρικού </a:t>
            </a:r>
            <a:r>
              <a:rPr lang="el-GR" dirty="0" smtClean="0"/>
              <a:t>γάλακτος</a:t>
            </a:r>
            <a:endParaRPr lang="el-GR" dirty="0"/>
          </a:p>
        </p:txBody>
      </p:sp>
      <p:sp>
        <p:nvSpPr>
          <p:cNvPr id="2" name="1 - Ορθογώνιο"/>
          <p:cNvSpPr/>
          <p:nvPr/>
        </p:nvSpPr>
        <p:spPr>
          <a:xfrm>
            <a:off x="1259632" y="1844824"/>
            <a:ext cx="3168352" cy="2862322"/>
          </a:xfrm>
          <a:prstGeom prst="rect">
            <a:avLst/>
          </a:prstGeom>
        </p:spPr>
        <p:txBody>
          <a:bodyPr wrap="square">
            <a:spAutoFit/>
          </a:bodyPr>
          <a:lstStyle/>
          <a:p>
            <a:pPr marL="342900" indent="-342900">
              <a:lnSpc>
                <a:spcPct val="150000"/>
              </a:lnSpc>
              <a:buFont typeface="Courier New" panose="02070309020205020404" pitchFamily="49" charset="0"/>
              <a:buChar char="o"/>
            </a:pPr>
            <a:r>
              <a:rPr lang="el-GR" sz="2400" dirty="0" smtClean="0">
                <a:latin typeface="+mn-lt"/>
              </a:rPr>
              <a:t>Α</a:t>
            </a:r>
            <a:r>
              <a:rPr lang="en-US" sz="2400" dirty="0" smtClean="0">
                <a:latin typeface="+mn-lt"/>
              </a:rPr>
              <a:t>IDS</a:t>
            </a:r>
            <a:r>
              <a:rPr lang="el-GR" sz="2400" dirty="0" smtClean="0">
                <a:latin typeface="+mn-lt"/>
              </a:rPr>
              <a:t>,</a:t>
            </a:r>
          </a:p>
          <a:p>
            <a:pPr marL="342900" indent="-342900">
              <a:lnSpc>
                <a:spcPct val="150000"/>
              </a:lnSpc>
              <a:buFont typeface="Courier New" panose="02070309020205020404" pitchFamily="49" charset="0"/>
              <a:buChar char="o"/>
            </a:pPr>
            <a:r>
              <a:rPr lang="el-GR" sz="2400" dirty="0" smtClean="0">
                <a:latin typeface="+mn-lt"/>
              </a:rPr>
              <a:t>Ηπατίτιδα Β,</a:t>
            </a:r>
          </a:p>
          <a:p>
            <a:pPr marL="342900" indent="-342900">
              <a:lnSpc>
                <a:spcPct val="150000"/>
              </a:lnSpc>
              <a:buFont typeface="Courier New" panose="02070309020205020404" pitchFamily="49" charset="0"/>
              <a:buChar char="o"/>
            </a:pPr>
            <a:r>
              <a:rPr lang="el-GR" sz="2400" dirty="0" smtClean="0">
                <a:latin typeface="+mn-lt"/>
              </a:rPr>
              <a:t>Ηπατίτιδα </a:t>
            </a:r>
            <a:r>
              <a:rPr lang="en-US" sz="2400" dirty="0" smtClean="0">
                <a:latin typeface="+mn-lt"/>
              </a:rPr>
              <a:t>C</a:t>
            </a:r>
            <a:r>
              <a:rPr lang="el-GR" sz="2400" dirty="0" smtClean="0">
                <a:latin typeface="+mn-lt"/>
              </a:rPr>
              <a:t>,</a:t>
            </a:r>
          </a:p>
          <a:p>
            <a:pPr marL="342900" indent="-342900">
              <a:lnSpc>
                <a:spcPct val="150000"/>
              </a:lnSpc>
              <a:buFont typeface="Courier New" panose="02070309020205020404" pitchFamily="49" charset="0"/>
              <a:buChar char="o"/>
            </a:pPr>
            <a:r>
              <a:rPr lang="el-GR" sz="2400" dirty="0" smtClean="0">
                <a:latin typeface="+mn-lt"/>
              </a:rPr>
              <a:t>Σύφιλη,</a:t>
            </a:r>
          </a:p>
          <a:p>
            <a:pPr marL="342900" indent="-342900">
              <a:lnSpc>
                <a:spcPct val="150000"/>
              </a:lnSpc>
              <a:buFont typeface="Courier New" panose="02070309020205020404" pitchFamily="49" charset="0"/>
              <a:buChar char="o"/>
            </a:pPr>
            <a:r>
              <a:rPr lang="el-GR" sz="2400" dirty="0" smtClean="0">
                <a:latin typeface="+mn-lt"/>
              </a:rPr>
              <a:t>Μεγαλοκυτταρροιός.</a:t>
            </a: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116</a:t>
            </a:fld>
            <a:endParaRPr lang="el-GR" dirty="0"/>
          </a:p>
        </p:txBody>
      </p:sp>
    </p:spTree>
    <p:extLst>
      <p:ext uri="{BB962C8B-B14F-4D97-AF65-F5344CB8AC3E}">
        <p14:creationId xmlns:p14="http://schemas.microsoft.com/office/powerpoint/2010/main" val="205618106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Ατομική τράπεζα μητρικού γάλακτος</a:t>
            </a:r>
            <a:endParaRPr lang="el-GR" dirty="0"/>
          </a:p>
        </p:txBody>
      </p:sp>
      <p:sp>
        <p:nvSpPr>
          <p:cNvPr id="3" name="2 - Θέση περιεχομένου"/>
          <p:cNvSpPr>
            <a:spLocks noGrp="1"/>
          </p:cNvSpPr>
          <p:nvPr>
            <p:ph idx="1"/>
          </p:nvPr>
        </p:nvSpPr>
        <p:spPr/>
        <p:txBody>
          <a:bodyPr>
            <a:normAutofit/>
          </a:bodyPr>
          <a:lstStyle/>
          <a:p>
            <a:pPr marL="0" indent="0">
              <a:lnSpc>
                <a:spcPct val="150000"/>
              </a:lnSpc>
              <a:buNone/>
            </a:pPr>
            <a:r>
              <a:rPr lang="el-GR" sz="2400" dirty="0" smtClean="0"/>
              <a:t>Δημιουργούνται από μητέρες οι οποίες μπορούν να θηλάσουν αλλά λόγω εργασίας δεν είναι παρούσες όταν πρόκειται να θραφεί το μωρό.</a:t>
            </a:r>
          </a:p>
          <a:p>
            <a:pPr marL="0" indent="0">
              <a:lnSpc>
                <a:spcPct val="150000"/>
              </a:lnSpc>
              <a:buNone/>
            </a:pPr>
            <a:r>
              <a:rPr lang="el-GR" sz="2400" dirty="0" smtClean="0"/>
              <a:t>Η συλλογή μπορεί να γίνει</a:t>
            </a:r>
            <a:r>
              <a:rPr lang="en-US" sz="2400" dirty="0" smtClean="0"/>
              <a:t>:</a:t>
            </a:r>
          </a:p>
          <a:p>
            <a:pPr marL="0" indent="177800">
              <a:lnSpc>
                <a:spcPct val="150000"/>
              </a:lnSpc>
            </a:pPr>
            <a:r>
              <a:rPr lang="en-US" sz="2400" dirty="0" smtClean="0"/>
              <a:t>M</a:t>
            </a:r>
            <a:r>
              <a:rPr lang="el-GR" sz="2400" dirty="0" smtClean="0"/>
              <a:t>ε τα χέρια</a:t>
            </a:r>
          </a:p>
          <a:p>
            <a:pPr marL="0" indent="177800">
              <a:lnSpc>
                <a:spcPct val="150000"/>
              </a:lnSpc>
            </a:pPr>
            <a:r>
              <a:rPr lang="el-GR" sz="2400" dirty="0" smtClean="0"/>
              <a:t>Με θήλαστρο χειροκίνητο ή ηλεκτρικό</a:t>
            </a:r>
          </a:p>
          <a:p>
            <a:pPr marL="0" indent="0">
              <a:lnSpc>
                <a:spcPct val="150000"/>
              </a:lnSpc>
              <a:buNone/>
            </a:pPr>
            <a:r>
              <a:rPr lang="el-GR" sz="2400" dirty="0" smtClean="0"/>
              <a:t>Σε κάθε περίπτωση απαιτείται πλύσιμο του στήθους και των χεριών της μητέρας.</a:t>
            </a:r>
          </a:p>
          <a:p>
            <a:pPr marL="0" indent="0">
              <a:lnSpc>
                <a:spcPct val="150000"/>
              </a:lnSpc>
              <a:buNone/>
            </a:pPr>
            <a:endParaRPr lang="el-GR" sz="24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117</a:t>
            </a:fld>
            <a:endParaRPr lang="el-GR"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260648"/>
            <a:ext cx="8229600" cy="908720"/>
          </a:xfrm>
        </p:spPr>
        <p:txBody>
          <a:bodyPr>
            <a:noAutofit/>
          </a:bodyPr>
          <a:lstStyle/>
          <a:p>
            <a:r>
              <a:rPr lang="el-GR" dirty="0" smtClean="0"/>
              <a:t>Οδηγίες συλλογής μητρικού γάλακτος με τα χέρια</a:t>
            </a:r>
            <a:endParaRPr lang="el-GR" dirty="0"/>
          </a:p>
        </p:txBody>
      </p:sp>
      <p:sp>
        <p:nvSpPr>
          <p:cNvPr id="3" name="2 - Θέση περιεχομένου"/>
          <p:cNvSpPr>
            <a:spLocks noGrp="1"/>
          </p:cNvSpPr>
          <p:nvPr>
            <p:ph idx="1"/>
          </p:nvPr>
        </p:nvSpPr>
        <p:spPr>
          <a:xfrm>
            <a:off x="539552" y="1484784"/>
            <a:ext cx="8229600" cy="5040560"/>
          </a:xfrm>
        </p:spPr>
        <p:txBody>
          <a:bodyPr>
            <a:normAutofit/>
          </a:bodyPr>
          <a:lstStyle/>
          <a:p>
            <a:pPr marL="0" indent="0">
              <a:lnSpc>
                <a:spcPct val="150000"/>
              </a:lnSpc>
              <a:buNone/>
            </a:pPr>
            <a:r>
              <a:rPr lang="el-GR" sz="2400" dirty="0" smtClean="0"/>
              <a:t>Πριν αρχίσετε να βγάζετε το γάλα με τα χέρια, κάνετε αρκετές φορές μαλάξεις στο στήθος, από τη βάση προς την κορυφή του για να προωθηθεί το γάλα.</a:t>
            </a:r>
          </a:p>
          <a:p>
            <a:pPr marL="0" indent="0">
              <a:lnSpc>
                <a:spcPct val="150000"/>
              </a:lnSpc>
              <a:buNone/>
            </a:pPr>
            <a:r>
              <a:rPr lang="el-GR" sz="2400" dirty="0" smtClean="0"/>
              <a:t>Στη συνέχεια πιέζετε με τα δάκτυλα τη θηλαία άλω, δηλαδή τη σκούρα περιοχή του στήθους γύρω από τη θηλή. Η συλλογή γίνεται για </a:t>
            </a:r>
            <a:r>
              <a:rPr lang="el-GR" sz="2400" b="1" dirty="0" smtClean="0"/>
              <a:t>10 – 15 λεπτά </a:t>
            </a:r>
            <a:r>
              <a:rPr lang="el-GR" sz="2400" dirty="0" smtClean="0"/>
              <a:t>σε κάθε μαστό, χωρίς να κουράζεστε και χωρίς να ταλαιπωρείτε το στήθος σας.</a:t>
            </a:r>
            <a:endParaRPr lang="el-GR" sz="24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118</a:t>
            </a:fld>
            <a:endParaRPr lang="el-G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1080120"/>
          </a:xfrm>
        </p:spPr>
        <p:txBody>
          <a:bodyPr>
            <a:noAutofit/>
          </a:bodyPr>
          <a:lstStyle/>
          <a:p>
            <a:r>
              <a:rPr lang="el-GR" dirty="0"/>
              <a:t>Συμπτώματα μυκητιασιακής </a:t>
            </a:r>
            <a:r>
              <a:rPr lang="el-GR" dirty="0" smtClean="0"/>
              <a:t>κολπίτιδας</a:t>
            </a:r>
            <a:endParaRPr lang="el-GR" dirty="0"/>
          </a:p>
        </p:txBody>
      </p:sp>
      <p:sp>
        <p:nvSpPr>
          <p:cNvPr id="5" name="4 - TextBox"/>
          <p:cNvSpPr txBox="1"/>
          <p:nvPr/>
        </p:nvSpPr>
        <p:spPr>
          <a:xfrm>
            <a:off x="688517" y="1628800"/>
            <a:ext cx="3925795" cy="3970318"/>
          </a:xfrm>
          <a:prstGeom prst="rect">
            <a:avLst/>
          </a:prstGeom>
          <a:noFill/>
        </p:spPr>
        <p:txBody>
          <a:bodyPr wrap="square" rtlCol="0">
            <a:spAutoFit/>
          </a:bodyPr>
          <a:lstStyle/>
          <a:p>
            <a:pPr marL="342900" indent="-342900">
              <a:lnSpc>
                <a:spcPct val="150000"/>
              </a:lnSpc>
              <a:buAutoNum type="arabicPeriod"/>
            </a:pPr>
            <a:r>
              <a:rPr lang="el-GR" sz="2400" dirty="0" smtClean="0">
                <a:latin typeface="+mn-lt"/>
              </a:rPr>
              <a:t>Κνησμός,</a:t>
            </a:r>
          </a:p>
          <a:p>
            <a:pPr marL="342900" indent="-342900">
              <a:lnSpc>
                <a:spcPct val="150000"/>
              </a:lnSpc>
              <a:buAutoNum type="arabicPeriod"/>
            </a:pPr>
            <a:r>
              <a:rPr lang="el-GR" sz="2400" dirty="0" smtClean="0">
                <a:latin typeface="+mn-lt"/>
              </a:rPr>
              <a:t>Καύσος,</a:t>
            </a:r>
          </a:p>
          <a:p>
            <a:pPr marL="342900" indent="-342900">
              <a:lnSpc>
                <a:spcPct val="150000"/>
              </a:lnSpc>
              <a:buAutoNum type="arabicPeriod"/>
            </a:pPr>
            <a:r>
              <a:rPr lang="el-GR" sz="2400" dirty="0" smtClean="0">
                <a:latin typeface="+mn-lt"/>
              </a:rPr>
              <a:t>Δυσουρία,</a:t>
            </a:r>
          </a:p>
          <a:p>
            <a:pPr marL="342900" indent="-342900">
              <a:lnSpc>
                <a:spcPct val="150000"/>
              </a:lnSpc>
              <a:buAutoNum type="arabicPeriod"/>
            </a:pPr>
            <a:r>
              <a:rPr lang="el-GR" sz="2400" dirty="0" smtClean="0">
                <a:latin typeface="+mn-lt"/>
              </a:rPr>
              <a:t>Λευκόρροια,</a:t>
            </a:r>
          </a:p>
          <a:p>
            <a:pPr marL="342900" indent="-342900">
              <a:lnSpc>
                <a:spcPct val="150000"/>
              </a:lnSpc>
              <a:buAutoNum type="arabicPeriod"/>
            </a:pPr>
            <a:r>
              <a:rPr lang="el-GR" sz="2400" dirty="0" smtClean="0">
                <a:latin typeface="+mn-lt"/>
              </a:rPr>
              <a:t>Ερύθημα,</a:t>
            </a:r>
          </a:p>
          <a:p>
            <a:pPr marL="342900" indent="-342900">
              <a:lnSpc>
                <a:spcPct val="150000"/>
              </a:lnSpc>
              <a:buAutoNum type="arabicPeriod"/>
            </a:pPr>
            <a:r>
              <a:rPr lang="el-GR" sz="2400" dirty="0" smtClean="0">
                <a:latin typeface="+mn-lt"/>
              </a:rPr>
              <a:t>Οίδημα αιδοίου,</a:t>
            </a:r>
          </a:p>
          <a:p>
            <a:pPr marL="342900" indent="-342900">
              <a:lnSpc>
                <a:spcPct val="150000"/>
              </a:lnSpc>
              <a:buAutoNum type="arabicPeriod"/>
            </a:pPr>
            <a:r>
              <a:rPr lang="el-GR" sz="2400" dirty="0" smtClean="0">
                <a:latin typeface="+mn-lt"/>
              </a:rPr>
              <a:t>Περιεδρική δερματίτιδα.</a:t>
            </a:r>
            <a:endParaRPr lang="el-GR" sz="2400" dirty="0">
              <a:latin typeface="+mn-lt"/>
            </a:endParaRPr>
          </a:p>
        </p:txBody>
      </p:sp>
      <p:pic>
        <p:nvPicPr>
          <p:cNvPr id="6147" name="Picture 3"/>
          <p:cNvPicPr>
            <a:picLocks noChangeAspect="1" noChangeArrowheads="1"/>
          </p:cNvPicPr>
          <p:nvPr/>
        </p:nvPicPr>
        <p:blipFill>
          <a:blip r:embed="rId2" cstate="print"/>
          <a:srcRect/>
          <a:stretch>
            <a:fillRect/>
          </a:stretch>
        </p:blipFill>
        <p:spPr bwMode="auto">
          <a:xfrm>
            <a:off x="4644008" y="1916832"/>
            <a:ext cx="3744416" cy="3168352"/>
          </a:xfrm>
          <a:prstGeom prst="rect">
            <a:avLst/>
          </a:prstGeom>
          <a:noFill/>
          <a:ln w="9525">
            <a:noFill/>
            <a:miter lim="800000"/>
            <a:headEnd/>
            <a:tailEnd/>
          </a:ln>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11</a:t>
            </a:fld>
            <a:endParaRPr lang="el-GR" dirty="0"/>
          </a:p>
        </p:txBody>
      </p:sp>
    </p:spTree>
    <p:extLst>
      <p:ext uri="{BB962C8B-B14F-4D97-AF65-F5344CB8AC3E}">
        <p14:creationId xmlns:p14="http://schemas.microsoft.com/office/powerpoint/2010/main" val="1263621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Οδηγίες διατήρησης μητρικού γάλακτος</a:t>
            </a:r>
            <a:endParaRPr lang="el-GR" dirty="0"/>
          </a:p>
        </p:txBody>
      </p:sp>
      <p:sp>
        <p:nvSpPr>
          <p:cNvPr id="3" name="2 - Θέση περιεχομένου"/>
          <p:cNvSpPr>
            <a:spLocks noGrp="1"/>
          </p:cNvSpPr>
          <p:nvPr>
            <p:ph idx="1"/>
          </p:nvPr>
        </p:nvSpPr>
        <p:spPr/>
        <p:txBody>
          <a:bodyPr>
            <a:normAutofit/>
          </a:bodyPr>
          <a:lstStyle/>
          <a:p>
            <a:pPr marL="0" indent="0">
              <a:buNone/>
            </a:pPr>
            <a:r>
              <a:rPr lang="el-GR" sz="2400" dirty="0" smtClean="0"/>
              <a:t>Το μητρικό γάλα συλλέγεται σε </a:t>
            </a:r>
            <a:r>
              <a:rPr lang="el-GR" sz="2400" b="1" dirty="0" smtClean="0"/>
              <a:t>μικρά αποστειρωμένα μπιμπερό </a:t>
            </a:r>
            <a:r>
              <a:rPr lang="el-GR" sz="2400" dirty="0" smtClean="0"/>
              <a:t>των 100 – 1</a:t>
            </a:r>
            <a:r>
              <a:rPr lang="en-US" sz="2400" dirty="0" smtClean="0"/>
              <a:t>50 mL</a:t>
            </a:r>
            <a:r>
              <a:rPr lang="el-GR" sz="2400" dirty="0" smtClean="0"/>
              <a:t>. Πάνω γράφεται η ημερομηνία «παραγωγής» έτσι ώστε να καταναλώνεται πάντα το παλαιότερο.</a:t>
            </a:r>
            <a:r>
              <a:rPr lang="en-US" sz="2400" dirty="0" smtClean="0"/>
              <a:t> </a:t>
            </a:r>
            <a:endParaRPr lang="el-GR" sz="2400" dirty="0" smtClean="0"/>
          </a:p>
          <a:p>
            <a:pPr marL="0" indent="0">
              <a:buNone/>
            </a:pPr>
            <a:r>
              <a:rPr lang="el-GR" sz="2400" dirty="0" smtClean="0"/>
              <a:t>Εάν το μωρό χρειάζεται περισσότερο γάλα τότε χρησιμοποιείται και δεύτερο μπιμπερό. Αποφεύγονται τα μεγάλα μπιμπερό για να μην πετιέται ή να μην ξαναψύχεται όσο περισσεύει.</a:t>
            </a:r>
          </a:p>
          <a:p>
            <a:pPr marL="0" indent="0">
              <a:buNone/>
            </a:pPr>
            <a:r>
              <a:rPr lang="el-GR" sz="2400" dirty="0" smtClean="0"/>
              <a:t>Το γάλα διατηρείται</a:t>
            </a:r>
            <a:r>
              <a:rPr lang="en-US" sz="2400" dirty="0" smtClean="0"/>
              <a:t>:</a:t>
            </a:r>
          </a:p>
          <a:p>
            <a:pPr marL="0" indent="0">
              <a:buNone/>
            </a:pPr>
            <a:r>
              <a:rPr lang="el-GR" sz="2400" dirty="0" smtClean="0"/>
              <a:t>Στο ψυγείο σε θερμοκρασία </a:t>
            </a:r>
            <a:r>
              <a:rPr lang="en-US" sz="2400" dirty="0" smtClean="0"/>
              <a:t>+4</a:t>
            </a:r>
            <a:r>
              <a:rPr lang="en-US" sz="2400" baseline="30000" dirty="0" smtClean="0"/>
              <a:t>o</a:t>
            </a:r>
            <a:r>
              <a:rPr lang="en-US" sz="2400" dirty="0" smtClean="0"/>
              <a:t> C </a:t>
            </a:r>
            <a:r>
              <a:rPr lang="el-GR" sz="2400" dirty="0" smtClean="0"/>
              <a:t>έως 48 ώρες.</a:t>
            </a:r>
          </a:p>
          <a:p>
            <a:pPr marL="0" indent="0">
              <a:buNone/>
            </a:pPr>
            <a:r>
              <a:rPr lang="el-GR" sz="2400" dirty="0" smtClean="0"/>
              <a:t>Στη κατάψυξη σε θερμοκρασία -18</a:t>
            </a:r>
            <a:r>
              <a:rPr lang="el-GR" sz="2400" baseline="30000" dirty="0" smtClean="0"/>
              <a:t>ο</a:t>
            </a:r>
            <a:r>
              <a:rPr lang="el-GR" sz="2400" dirty="0" smtClean="0"/>
              <a:t> </a:t>
            </a:r>
            <a:r>
              <a:rPr lang="en-US" sz="2400" dirty="0" smtClean="0"/>
              <a:t>C </a:t>
            </a:r>
            <a:r>
              <a:rPr lang="el-GR" sz="2400" dirty="0" smtClean="0"/>
              <a:t>έως 3 εβδομάδες.</a:t>
            </a:r>
          </a:p>
          <a:p>
            <a:pPr marL="0" indent="0">
              <a:buNone/>
            </a:pPr>
            <a:r>
              <a:rPr lang="el-GR" sz="2400" dirty="0" smtClean="0"/>
              <a:t>Στη κατάψυξη σε θερμοκρασία -20</a:t>
            </a:r>
            <a:r>
              <a:rPr lang="el-GR" sz="2400" baseline="30000" dirty="0" smtClean="0"/>
              <a:t>ο</a:t>
            </a:r>
            <a:r>
              <a:rPr lang="el-GR" sz="2400" dirty="0" smtClean="0"/>
              <a:t> </a:t>
            </a:r>
            <a:r>
              <a:rPr lang="en-US" sz="2400" dirty="0" smtClean="0"/>
              <a:t>C </a:t>
            </a:r>
            <a:r>
              <a:rPr lang="el-GR" sz="2400" dirty="0" smtClean="0"/>
              <a:t>έως 3 μήνες.</a:t>
            </a:r>
          </a:p>
          <a:p>
            <a:pPr marL="0" indent="0">
              <a:buNone/>
            </a:pPr>
            <a:endParaRPr lang="el-GR" sz="24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119</a:t>
            </a:fld>
            <a:endParaRPr lang="el-GR"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dirty="0" smtClean="0"/>
              <a:t>Η κατανάλωση του γάλακτος της ατομικής τράπεζας</a:t>
            </a:r>
            <a:endParaRPr lang="el-GR" dirty="0"/>
          </a:p>
        </p:txBody>
      </p:sp>
      <p:sp>
        <p:nvSpPr>
          <p:cNvPr id="3" name="2 - Θέση περιεχομένου"/>
          <p:cNvSpPr>
            <a:spLocks noGrp="1"/>
          </p:cNvSpPr>
          <p:nvPr>
            <p:ph idx="1"/>
          </p:nvPr>
        </p:nvSpPr>
        <p:spPr>
          <a:xfrm>
            <a:off x="457200" y="1628800"/>
            <a:ext cx="8229600" cy="4608512"/>
          </a:xfrm>
        </p:spPr>
        <p:txBody>
          <a:bodyPr>
            <a:normAutofit/>
          </a:bodyPr>
          <a:lstStyle/>
          <a:p>
            <a:pPr marL="0" indent="0">
              <a:buNone/>
            </a:pPr>
            <a:r>
              <a:rPr lang="el-GR" sz="2800" dirty="0" smtClean="0"/>
              <a:t>Πριν τη χορήγηση του γάλακτος, βγαίνει από το ψυγείο και τοποθετείται σε δοχείο με ζεστό νερό για να γίνει χλιαρό.</a:t>
            </a:r>
          </a:p>
          <a:p>
            <a:pPr marL="0" indent="0">
              <a:buNone/>
            </a:pPr>
            <a:r>
              <a:rPr lang="el-GR" sz="2800" dirty="0" smtClean="0"/>
              <a:t>Εάν το μωρό δεν καταναλώσει όλη την ποσότητα, ξαναδοκιμάζουμε μετά από λίγη ώρα.</a:t>
            </a:r>
          </a:p>
          <a:p>
            <a:pPr marL="0" indent="0">
              <a:buNone/>
            </a:pPr>
            <a:r>
              <a:rPr lang="el-GR" sz="2800" dirty="0" smtClean="0"/>
              <a:t>Όσο γάλα παραμείνει μετά την απόψυξη σε θερμοκρασία δωματίου πάνω από δύο ώρες θα πρέπει να καταστραφεί.</a:t>
            </a:r>
            <a:endParaRPr lang="el-GR" sz="28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120</a:t>
            </a:fld>
            <a:endParaRPr lang="el-GR" dirty="0"/>
          </a:p>
        </p:txBody>
      </p:sp>
      <p:sp>
        <p:nvSpPr>
          <p:cNvPr id="5" name="4 - TextBox"/>
          <p:cNvSpPr txBox="1"/>
          <p:nvPr/>
        </p:nvSpPr>
        <p:spPr>
          <a:xfrm>
            <a:off x="539552" y="5517232"/>
            <a:ext cx="7848872" cy="523220"/>
          </a:xfrm>
          <a:prstGeom prst="rect">
            <a:avLst/>
          </a:prstGeom>
          <a:noFill/>
        </p:spPr>
        <p:txBody>
          <a:bodyPr wrap="square" rtlCol="0">
            <a:spAutoFit/>
          </a:bodyPr>
          <a:lstStyle/>
          <a:p>
            <a:r>
              <a:rPr lang="el-GR" sz="1400" dirty="0" smtClean="0">
                <a:solidFill>
                  <a:schemeClr val="tx1">
                    <a:lumMod val="65000"/>
                    <a:lumOff val="35000"/>
                  </a:schemeClr>
                </a:solidFill>
              </a:rPr>
              <a:t>Οι οδηγίες προέρχονται από την Τράπεζα Μητρικού Γάλακτος του μαιευτηρίου Έλενα Βενιζέλου, </a:t>
            </a:r>
            <a:r>
              <a:rPr lang="en-US" sz="1400" dirty="0" smtClean="0">
                <a:solidFill>
                  <a:schemeClr val="tx1">
                    <a:lumMod val="65000"/>
                    <a:lumOff val="35000"/>
                  </a:schemeClr>
                </a:solidFill>
              </a:rPr>
              <a:t>breastfeeding-dept@hospital-elena.gr</a:t>
            </a:r>
            <a:endParaRPr lang="el-GR" sz="1400"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0650491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100544904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Σημείωμα </a:t>
            </a:r>
            <a:r>
              <a:rPr lang="el-GR" dirty="0" smtClean="0">
                <a:solidFill>
                  <a:schemeClr val="tx1"/>
                </a:solidFill>
              </a:rPr>
              <a:t>Αναφοράς</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spcBef>
                <a:spcPts val="0"/>
              </a:spcBef>
              <a:buNone/>
            </a:pPr>
            <a:r>
              <a:rPr lang="el-GR" sz="2000" dirty="0" smtClean="0"/>
              <a:t>Copyright Τεχνολογικό Εκπαιδευτικό Ίδρυμα Αθήνας</a:t>
            </a:r>
            <a:r>
              <a:rPr lang="en-US" sz="2000" dirty="0" smtClean="0"/>
              <a:t>, </a:t>
            </a:r>
            <a:r>
              <a:rPr lang="el-GR" sz="2000" dirty="0"/>
              <a:t>Πέτρος Καρκαλούσος 2014. Πέτρος Καρκαλούσος. «Ανάλυση Βιολογικών Υγρών &amp; Εκκριμάτων (Θ). Ενότητα</a:t>
            </a:r>
            <a:r>
              <a:rPr lang="en-US" sz="2000" dirty="0"/>
              <a:t> </a:t>
            </a:r>
            <a:r>
              <a:rPr lang="en-US" sz="2000" dirty="0" smtClean="0"/>
              <a:t>10</a:t>
            </a:r>
            <a:r>
              <a:rPr lang="el-GR" sz="2000" dirty="0" smtClean="0"/>
              <a:t>:</a:t>
            </a:r>
            <a:r>
              <a:rPr lang="en-US" sz="2000" dirty="0" smtClean="0"/>
              <a:t> </a:t>
            </a:r>
            <a:r>
              <a:rPr lang="el-GR" sz="2000" dirty="0"/>
              <a:t>Κολπικό υγρό, αμνιακό υγρό, μητρικό </a:t>
            </a:r>
            <a:r>
              <a:rPr lang="el-GR" sz="2000" dirty="0" smtClean="0"/>
              <a:t>γάλα». 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Tree>
    <p:extLst>
      <p:ext uri="{BB962C8B-B14F-4D97-AF65-F5344CB8AC3E}">
        <p14:creationId xmlns:p14="http://schemas.microsoft.com/office/powerpoint/2010/main" val="100993452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Διατήρηση </a:t>
            </a:r>
            <a:r>
              <a:rPr lang="el-GR" dirty="0" smtClean="0">
                <a:solidFill>
                  <a:schemeClr val="tx1"/>
                </a:solidFill>
              </a:rPr>
              <a:t>Σημειωμάτων</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p14="http://schemas.microsoft.com/office/powerpoint/2010/main" val="266326719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http://creativecommons.org/licenses/by-nc-sa/4.0/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αδειοδόχο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111997715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126</a:t>
            </a:fld>
            <a:endParaRPr lang="el-GR" dirty="0">
              <a:solidFill>
                <a:prstClr val="black"/>
              </a:solidFill>
            </a:endParaRPr>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3657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solidFill>
              </a:rPr>
              <a:t>Χρηματοδότηση</a:t>
            </a:r>
            <a:endParaRPr lang="el-GR" dirty="0">
              <a:solidFill>
                <a:schemeClr val="tx1"/>
              </a:solidFill>
            </a:endParaRPr>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Αθήνας</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42049139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Μικροσκοπική εικόνα μυκητίασης</a:t>
            </a:r>
            <a:endParaRPr lang="el-GR" dirty="0"/>
          </a:p>
        </p:txBody>
      </p:sp>
      <p:pic>
        <p:nvPicPr>
          <p:cNvPr id="5122" name="Picture 2"/>
          <p:cNvPicPr>
            <a:picLocks noChangeAspect="1" noChangeArrowheads="1"/>
          </p:cNvPicPr>
          <p:nvPr/>
        </p:nvPicPr>
        <p:blipFill>
          <a:blip r:embed="rId2" cstate="print"/>
          <a:srcRect/>
          <a:stretch>
            <a:fillRect/>
          </a:stretch>
        </p:blipFill>
        <p:spPr bwMode="auto">
          <a:xfrm>
            <a:off x="1098983" y="1268760"/>
            <a:ext cx="7248525" cy="5257800"/>
          </a:xfrm>
          <a:prstGeom prst="rect">
            <a:avLst/>
          </a:prstGeom>
          <a:noFill/>
          <a:ln w="9525">
            <a:noFill/>
            <a:miter lim="800000"/>
            <a:headEnd/>
            <a:tailEnd/>
          </a:ln>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12</a:t>
            </a:fld>
            <a:endParaRPr lang="el-GR" dirty="0"/>
          </a:p>
        </p:txBody>
      </p:sp>
    </p:spTree>
    <p:extLst>
      <p:ext uri="{BB962C8B-B14F-4D97-AF65-F5344CB8AC3E}">
        <p14:creationId xmlns:p14="http://schemas.microsoft.com/office/powerpoint/2010/main" val="26441255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Candida ablicans </a:t>
            </a:r>
            <a:r>
              <a:rPr lang="el-GR" dirty="0" smtClean="0"/>
              <a:t>σε </a:t>
            </a:r>
            <a:r>
              <a:rPr lang="en-US" dirty="0" smtClean="0"/>
              <a:t>gram </a:t>
            </a:r>
            <a:r>
              <a:rPr lang="el-GR" dirty="0" smtClean="0"/>
              <a:t>χρώση</a:t>
            </a:r>
            <a:endParaRPr lang="el-GR" dirty="0"/>
          </a:p>
        </p:txBody>
      </p:sp>
      <p:pic>
        <p:nvPicPr>
          <p:cNvPr id="7170" name="Picture 2"/>
          <p:cNvPicPr>
            <a:picLocks noChangeAspect="1" noChangeArrowheads="1"/>
          </p:cNvPicPr>
          <p:nvPr/>
        </p:nvPicPr>
        <p:blipFill>
          <a:blip r:embed="rId2" cstate="print"/>
          <a:srcRect/>
          <a:stretch>
            <a:fillRect/>
          </a:stretch>
        </p:blipFill>
        <p:spPr bwMode="auto">
          <a:xfrm>
            <a:off x="1835696" y="1340768"/>
            <a:ext cx="5372100" cy="3609975"/>
          </a:xfrm>
          <a:prstGeom prst="rect">
            <a:avLst/>
          </a:prstGeom>
          <a:noFill/>
          <a:ln w="9525">
            <a:noFill/>
            <a:miter lim="800000"/>
            <a:headEnd/>
            <a:tailEnd/>
          </a:ln>
        </p:spPr>
      </p:pic>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13</a:t>
            </a:fld>
            <a:endParaRPr lang="el-GR" dirty="0"/>
          </a:p>
        </p:txBody>
      </p:sp>
    </p:spTree>
    <p:extLst>
      <p:ext uri="{BB962C8B-B14F-4D97-AF65-F5344CB8AC3E}">
        <p14:creationId xmlns:p14="http://schemas.microsoft.com/office/powerpoint/2010/main" val="2831530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t>Κολπίτιδα από τριχομονάδες</a:t>
            </a:r>
            <a:endParaRPr lang="el-GR" dirty="0"/>
          </a:p>
        </p:txBody>
      </p:sp>
      <p:pic>
        <p:nvPicPr>
          <p:cNvPr id="1026" name="Picture 2">
            <a:hlinkClick r:id="rId2"/>
          </p:cNvPr>
          <p:cNvPicPr>
            <a:picLocks noChangeAspect="1" noChangeArrowheads="1"/>
          </p:cNvPicPr>
          <p:nvPr/>
        </p:nvPicPr>
        <p:blipFill>
          <a:blip r:embed="rId3" cstate="print"/>
          <a:srcRect/>
          <a:stretch>
            <a:fillRect/>
          </a:stretch>
        </p:blipFill>
        <p:spPr bwMode="auto">
          <a:xfrm>
            <a:off x="2627784" y="1916832"/>
            <a:ext cx="3566000" cy="3460601"/>
          </a:xfrm>
          <a:prstGeom prst="rect">
            <a:avLst/>
          </a:prstGeom>
          <a:noFill/>
        </p:spPr>
      </p:pic>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14</a:t>
            </a:fld>
            <a:endParaRPr lang="el-GR" dirty="0"/>
          </a:p>
        </p:txBody>
      </p:sp>
    </p:spTree>
    <p:extLst>
      <p:ext uri="{BB962C8B-B14F-4D97-AF65-F5344CB8AC3E}">
        <p14:creationId xmlns:p14="http://schemas.microsoft.com/office/powerpoint/2010/main" val="23876465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smtClean="0"/>
              <a:t>Βακτηριακή κολπίτιδα</a:t>
            </a:r>
            <a:endParaRPr lang="el-GR" dirty="0"/>
          </a:p>
        </p:txBody>
      </p:sp>
      <p:sp>
        <p:nvSpPr>
          <p:cNvPr id="3" name="2 - TextBox"/>
          <p:cNvSpPr txBox="1"/>
          <p:nvPr/>
        </p:nvSpPr>
        <p:spPr>
          <a:xfrm>
            <a:off x="467544" y="2133694"/>
            <a:ext cx="4752528" cy="2862322"/>
          </a:xfrm>
          <a:prstGeom prst="rect">
            <a:avLst/>
          </a:prstGeom>
          <a:noFill/>
        </p:spPr>
        <p:txBody>
          <a:bodyPr wrap="square" rtlCol="0">
            <a:spAutoFit/>
          </a:bodyPr>
          <a:lstStyle/>
          <a:p>
            <a:pPr>
              <a:lnSpc>
                <a:spcPct val="150000"/>
              </a:lnSpc>
            </a:pPr>
            <a:r>
              <a:rPr lang="el-GR" sz="2400" b="1" dirty="0">
                <a:latin typeface="+mn-lt"/>
              </a:rPr>
              <a:t>Κριτήρια βακτηριακής </a:t>
            </a:r>
            <a:r>
              <a:rPr lang="el-GR" sz="2400" b="1" dirty="0" smtClean="0">
                <a:latin typeface="+mn-lt"/>
              </a:rPr>
              <a:t>κολπίτιδας :</a:t>
            </a:r>
          </a:p>
          <a:p>
            <a:pPr marL="342900" indent="-342900">
              <a:lnSpc>
                <a:spcPct val="150000"/>
              </a:lnSpc>
              <a:buAutoNum type="arabicPeriod"/>
            </a:pPr>
            <a:r>
              <a:rPr lang="en-US" sz="2400" dirty="0" smtClean="0">
                <a:latin typeface="+mn-lt"/>
              </a:rPr>
              <a:t>pH &gt; 5</a:t>
            </a:r>
            <a:r>
              <a:rPr lang="el-GR" sz="2400" dirty="0" smtClean="0">
                <a:latin typeface="+mn-lt"/>
              </a:rPr>
              <a:t>,</a:t>
            </a:r>
            <a:endParaRPr lang="en-US" sz="2400" dirty="0" smtClean="0">
              <a:latin typeface="+mn-lt"/>
            </a:endParaRPr>
          </a:p>
          <a:p>
            <a:pPr marL="342900" indent="-342900">
              <a:lnSpc>
                <a:spcPct val="150000"/>
              </a:lnSpc>
              <a:buAutoNum type="arabicPeriod"/>
            </a:pPr>
            <a:r>
              <a:rPr lang="el-GR" sz="2400" dirty="0" smtClean="0">
                <a:latin typeface="+mn-lt"/>
              </a:rPr>
              <a:t>Οσμή ψαριού </a:t>
            </a:r>
            <a:r>
              <a:rPr lang="en-US" sz="2400" dirty="0" smtClean="0">
                <a:latin typeface="+mn-lt"/>
              </a:rPr>
              <a:t>(Fishy odor) (90 %)</a:t>
            </a:r>
            <a:r>
              <a:rPr lang="el-GR" sz="2400" dirty="0" smtClean="0">
                <a:latin typeface="+mn-lt"/>
              </a:rPr>
              <a:t>,</a:t>
            </a:r>
            <a:endParaRPr lang="en-US" sz="2400" dirty="0" smtClean="0">
              <a:latin typeface="+mn-lt"/>
            </a:endParaRPr>
          </a:p>
          <a:p>
            <a:pPr marL="342900" indent="-342900">
              <a:lnSpc>
                <a:spcPct val="150000"/>
              </a:lnSpc>
              <a:buAutoNum type="arabicPeriod"/>
            </a:pPr>
            <a:r>
              <a:rPr lang="el-GR" sz="2400" dirty="0" smtClean="0">
                <a:latin typeface="+mn-lt"/>
              </a:rPr>
              <a:t>Λευκωπή έκκριση,</a:t>
            </a:r>
          </a:p>
          <a:p>
            <a:pPr marL="342900" indent="-342900">
              <a:lnSpc>
                <a:spcPct val="150000"/>
              </a:lnSpc>
              <a:buAutoNum type="arabicPeriod"/>
            </a:pPr>
            <a:r>
              <a:rPr lang="en-US" sz="2400" dirty="0" smtClean="0">
                <a:latin typeface="+mn-lt"/>
              </a:rPr>
              <a:t>Clue cells (90%)</a:t>
            </a:r>
            <a:r>
              <a:rPr lang="el-GR" sz="2400" dirty="0" smtClean="0">
                <a:latin typeface="+mn-lt"/>
              </a:rPr>
              <a:t>.</a:t>
            </a:r>
            <a:endParaRPr lang="el-GR" sz="2400" dirty="0">
              <a:latin typeface="+mn-lt"/>
            </a:endParaRPr>
          </a:p>
        </p:txBody>
      </p:sp>
      <p:pic>
        <p:nvPicPr>
          <p:cNvPr id="2050" name="Picture 2"/>
          <p:cNvPicPr>
            <a:picLocks noChangeAspect="1" noChangeArrowheads="1"/>
          </p:cNvPicPr>
          <p:nvPr/>
        </p:nvPicPr>
        <p:blipFill>
          <a:blip r:embed="rId3" cstate="print"/>
          <a:srcRect/>
          <a:stretch>
            <a:fillRect/>
          </a:stretch>
        </p:blipFill>
        <p:spPr bwMode="auto">
          <a:xfrm>
            <a:off x="5652120" y="1628800"/>
            <a:ext cx="2263568" cy="3872111"/>
          </a:xfrm>
          <a:prstGeom prst="rect">
            <a:avLst/>
          </a:prstGeom>
          <a:noFill/>
          <a:ln w="9525">
            <a:noFill/>
            <a:miter lim="800000"/>
            <a:headEnd/>
            <a:tailEnd/>
          </a:ln>
        </p:spPr>
      </p:pic>
      <p:sp>
        <p:nvSpPr>
          <p:cNvPr id="7" name="Θέση αριθμού διαφάνειας 6"/>
          <p:cNvSpPr>
            <a:spLocks noGrp="1"/>
          </p:cNvSpPr>
          <p:nvPr>
            <p:ph type="sldNum" sz="quarter" idx="12"/>
          </p:nvPr>
        </p:nvSpPr>
        <p:spPr/>
        <p:txBody>
          <a:bodyPr/>
          <a:lstStyle/>
          <a:p>
            <a:pPr>
              <a:defRPr/>
            </a:pPr>
            <a:fld id="{7E55E3B3-0445-4CFC-BED8-763D4409E61F}" type="slidenum">
              <a:rPr lang="el-GR" smtClean="0"/>
              <a:pPr>
                <a:defRPr/>
              </a:pPr>
              <a:t>15</a:t>
            </a:fld>
            <a:endParaRPr lang="el-GR" dirty="0"/>
          </a:p>
        </p:txBody>
      </p:sp>
    </p:spTree>
    <p:extLst>
      <p:ext uri="{BB962C8B-B14F-4D97-AF65-F5344CB8AC3E}">
        <p14:creationId xmlns:p14="http://schemas.microsoft.com/office/powerpoint/2010/main" val="15659354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t>K</a:t>
            </a:r>
            <a:r>
              <a:rPr lang="el-GR" dirty="0" smtClean="0"/>
              <a:t>ριτήρια </a:t>
            </a:r>
            <a:r>
              <a:rPr lang="en-US" dirty="0" smtClean="0"/>
              <a:t>Amsel </a:t>
            </a:r>
            <a:r>
              <a:rPr lang="el-GR" dirty="0" smtClean="0"/>
              <a:t>για τη διάγνωση της βακτηριακής κολπίτιδας</a:t>
            </a:r>
            <a:endParaRPr lang="el-GR" dirty="0"/>
          </a:p>
        </p:txBody>
      </p:sp>
      <p:sp>
        <p:nvSpPr>
          <p:cNvPr id="3" name="2 - Θέση περιεχομένου"/>
          <p:cNvSpPr>
            <a:spLocks noGrp="1"/>
          </p:cNvSpPr>
          <p:nvPr>
            <p:ph idx="1"/>
          </p:nvPr>
        </p:nvSpPr>
        <p:spPr>
          <a:xfrm>
            <a:off x="467544" y="1196752"/>
            <a:ext cx="8424936" cy="5256584"/>
          </a:xfrm>
        </p:spPr>
        <p:txBody>
          <a:bodyPr>
            <a:noAutofit/>
          </a:bodyPr>
          <a:lstStyle/>
          <a:p>
            <a:pPr lvl="0">
              <a:lnSpc>
                <a:spcPct val="170000"/>
              </a:lnSpc>
            </a:pPr>
            <a:r>
              <a:rPr lang="el-GR" sz="2000" dirty="0" smtClean="0"/>
              <a:t>Ομοιογενές έκκριμα</a:t>
            </a:r>
          </a:p>
          <a:p>
            <a:pPr lvl="0">
              <a:lnSpc>
                <a:spcPct val="170000"/>
              </a:lnSpc>
            </a:pPr>
            <a:r>
              <a:rPr lang="en-US" sz="2000" dirty="0" smtClean="0"/>
              <a:t>pH &gt; 4,5</a:t>
            </a:r>
            <a:endParaRPr lang="el-GR" sz="2000" dirty="0" smtClean="0"/>
          </a:p>
          <a:p>
            <a:pPr lvl="0">
              <a:lnSpc>
                <a:spcPct val="170000"/>
              </a:lnSpc>
            </a:pPr>
            <a:r>
              <a:rPr lang="el-GR" sz="2000" dirty="0" smtClean="0"/>
              <a:t>Δοκιμασία αμινών θετική (με 10% </a:t>
            </a:r>
            <a:r>
              <a:rPr lang="en-US" sz="2000" dirty="0" smtClean="0"/>
              <a:t>KOH</a:t>
            </a:r>
            <a:r>
              <a:rPr lang="el-GR" sz="2000" dirty="0" smtClean="0"/>
              <a:t>)</a:t>
            </a:r>
          </a:p>
          <a:p>
            <a:pPr lvl="0">
              <a:lnSpc>
                <a:spcPct val="170000"/>
              </a:lnSpc>
            </a:pPr>
            <a:r>
              <a:rPr lang="el-GR" sz="2000" dirty="0" smtClean="0"/>
              <a:t>Οσμή ψαριού</a:t>
            </a:r>
          </a:p>
          <a:p>
            <a:pPr lvl="1">
              <a:lnSpc>
                <a:spcPct val="170000"/>
              </a:lnSpc>
            </a:pPr>
            <a:r>
              <a:rPr lang="el-GR" sz="1800" dirty="0" smtClean="0"/>
              <a:t>Κατά την έμμηνο ρύση</a:t>
            </a:r>
          </a:p>
          <a:p>
            <a:pPr lvl="1">
              <a:lnSpc>
                <a:spcPct val="170000"/>
              </a:lnSpc>
            </a:pPr>
            <a:r>
              <a:rPr lang="el-GR" sz="1800" dirty="0" smtClean="0"/>
              <a:t>Μετά την σεξουαλική επαφή</a:t>
            </a:r>
          </a:p>
          <a:p>
            <a:pPr lvl="0">
              <a:lnSpc>
                <a:spcPct val="170000"/>
              </a:lnSpc>
            </a:pPr>
            <a:r>
              <a:rPr lang="en-US" sz="2000" dirty="0" smtClean="0"/>
              <a:t>Clue cells</a:t>
            </a:r>
            <a:r>
              <a:rPr lang="el-GR" sz="2000" dirty="0" smtClean="0"/>
              <a:t> στη χρώση </a:t>
            </a:r>
            <a:r>
              <a:rPr lang="en-US" sz="2000" dirty="0" smtClean="0"/>
              <a:t>Gram</a:t>
            </a:r>
            <a:endParaRPr lang="el-GR" sz="2000" dirty="0" smtClean="0"/>
          </a:p>
          <a:p>
            <a:pPr lvl="0">
              <a:lnSpc>
                <a:spcPct val="170000"/>
              </a:lnSpc>
            </a:pPr>
            <a:r>
              <a:rPr lang="el-GR" sz="2000" dirty="0" smtClean="0"/>
              <a:t>Ήπιος κνησμός ή ερεθισμός</a:t>
            </a:r>
          </a:p>
          <a:p>
            <a:pPr marL="0" indent="0">
              <a:lnSpc>
                <a:spcPct val="170000"/>
              </a:lnSpc>
              <a:buNone/>
            </a:pPr>
            <a:r>
              <a:rPr lang="el-GR" sz="2000" dirty="0" smtClean="0"/>
              <a:t>Θα πρέπει να είναι θετικά τα </a:t>
            </a:r>
            <a:r>
              <a:rPr lang="el-GR" sz="2000" b="1" dirty="0" smtClean="0">
                <a:solidFill>
                  <a:srgbClr val="9B0000"/>
                </a:solidFill>
              </a:rPr>
              <a:t>3 από 6 κριτήρια </a:t>
            </a:r>
            <a:r>
              <a:rPr lang="el-GR" sz="2000" dirty="0" smtClean="0"/>
              <a:t>για να είναι θετικό το δείγμα.</a:t>
            </a:r>
            <a:endParaRPr lang="el-GR" sz="20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16</a:t>
            </a:fld>
            <a:endParaRPr lang="el-G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smtClean="0"/>
              <a:t>Clue cells </a:t>
            </a:r>
            <a:r>
              <a:rPr lang="el-GR" dirty="0" smtClean="0"/>
              <a:t>και βακτήρια σε χρώση </a:t>
            </a:r>
            <a:r>
              <a:rPr lang="en-US" dirty="0" smtClean="0"/>
              <a:t>Gram </a:t>
            </a:r>
            <a:r>
              <a:rPr lang="el-GR" dirty="0" smtClean="0"/>
              <a:t>κολπικού υγρού </a:t>
            </a:r>
            <a:r>
              <a:rPr lang="el-GR" sz="3600" b="0" dirty="0" smtClean="0"/>
              <a:t>(1 από 2)</a:t>
            </a:r>
            <a:endParaRPr lang="el-GR" b="0"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17</a:t>
            </a:fld>
            <a:endParaRPr lang="el-GR" dirty="0"/>
          </a:p>
        </p:txBody>
      </p:sp>
      <p:pic>
        <p:nvPicPr>
          <p:cNvPr id="4099" name="Picture 3"/>
          <p:cNvPicPr>
            <a:picLocks noChangeAspect="1" noChangeArrowheads="1"/>
          </p:cNvPicPr>
          <p:nvPr/>
        </p:nvPicPr>
        <p:blipFill>
          <a:blip r:embed="rId2" cstate="print"/>
          <a:srcRect/>
          <a:stretch>
            <a:fillRect/>
          </a:stretch>
        </p:blipFill>
        <p:spPr bwMode="auto">
          <a:xfrm>
            <a:off x="934886" y="1253512"/>
            <a:ext cx="7439025" cy="4029075"/>
          </a:xfrm>
          <a:prstGeom prst="rect">
            <a:avLst/>
          </a:prstGeom>
          <a:noFill/>
          <a:ln w="9525">
            <a:noFill/>
            <a:miter lim="800000"/>
            <a:headEnd/>
            <a:tailEnd/>
          </a:ln>
        </p:spPr>
      </p:pic>
      <p:sp>
        <p:nvSpPr>
          <p:cNvPr id="4" name="3 - TextBox"/>
          <p:cNvSpPr txBox="1"/>
          <p:nvPr/>
        </p:nvSpPr>
        <p:spPr>
          <a:xfrm>
            <a:off x="943405" y="5282587"/>
            <a:ext cx="1728192" cy="400110"/>
          </a:xfrm>
          <a:prstGeom prst="rect">
            <a:avLst/>
          </a:prstGeom>
          <a:noFill/>
        </p:spPr>
        <p:txBody>
          <a:bodyPr wrap="square" rtlCol="0">
            <a:spAutoFit/>
          </a:bodyPr>
          <a:lstStyle/>
          <a:p>
            <a:r>
              <a:rPr lang="en-US" sz="2000" dirty="0" smtClean="0">
                <a:latin typeface="+mn-lt"/>
              </a:rPr>
              <a:t>b: Bacteroides</a:t>
            </a:r>
            <a:endParaRPr lang="el-GR" sz="2000" dirty="0">
              <a:latin typeface="+mn-lt"/>
            </a:endParaRPr>
          </a:p>
        </p:txBody>
      </p:sp>
      <p:sp>
        <p:nvSpPr>
          <p:cNvPr id="8" name="Ορθογώνιο 7"/>
          <p:cNvSpPr/>
          <p:nvPr/>
        </p:nvSpPr>
        <p:spPr>
          <a:xfrm>
            <a:off x="2671597" y="5282587"/>
            <a:ext cx="1641796" cy="400110"/>
          </a:xfrm>
          <a:prstGeom prst="rect">
            <a:avLst/>
          </a:prstGeom>
        </p:spPr>
        <p:txBody>
          <a:bodyPr wrap="none">
            <a:spAutoFit/>
          </a:bodyPr>
          <a:lstStyle/>
          <a:p>
            <a:r>
              <a:rPr lang="en-US" sz="2000" dirty="0">
                <a:latin typeface="+mn-lt"/>
              </a:rPr>
              <a:t>c: Mobiluncus</a:t>
            </a:r>
          </a:p>
        </p:txBody>
      </p:sp>
      <p:sp>
        <p:nvSpPr>
          <p:cNvPr id="6" name="Ορθογώνιο 5"/>
          <p:cNvSpPr/>
          <p:nvPr/>
        </p:nvSpPr>
        <p:spPr>
          <a:xfrm>
            <a:off x="4350244" y="5282587"/>
            <a:ext cx="1522661" cy="400110"/>
          </a:xfrm>
          <a:prstGeom prst="rect">
            <a:avLst/>
          </a:prstGeom>
        </p:spPr>
        <p:txBody>
          <a:bodyPr wrap="none">
            <a:spAutoFit/>
          </a:bodyPr>
          <a:lstStyle/>
          <a:p>
            <a:r>
              <a:rPr lang="en-US" sz="2000" dirty="0">
                <a:latin typeface="+mn-lt"/>
              </a:rPr>
              <a:t>g: Garderella</a:t>
            </a:r>
          </a:p>
        </p:txBody>
      </p:sp>
      <p:sp>
        <p:nvSpPr>
          <p:cNvPr id="7" name="Ορθογώνιο 6"/>
          <p:cNvSpPr/>
          <p:nvPr/>
        </p:nvSpPr>
        <p:spPr>
          <a:xfrm>
            <a:off x="5872905" y="5263267"/>
            <a:ext cx="2501006" cy="400110"/>
          </a:xfrm>
          <a:prstGeom prst="rect">
            <a:avLst/>
          </a:prstGeom>
        </p:spPr>
        <p:txBody>
          <a:bodyPr wrap="none">
            <a:spAutoFit/>
          </a:bodyPr>
          <a:lstStyle/>
          <a:p>
            <a:r>
              <a:rPr lang="en-US" sz="2000" dirty="0">
                <a:latin typeface="+mn-lt"/>
              </a:rPr>
              <a:t>p: Peptostreptococcus</a:t>
            </a:r>
            <a:endParaRPr lang="el-GR" sz="2000" dirty="0">
              <a:latin typeface="+mn-lt"/>
            </a:endParaRPr>
          </a:p>
        </p:txBody>
      </p:sp>
    </p:spTree>
    <p:extLst>
      <p:ext uri="{BB962C8B-B14F-4D97-AF65-F5344CB8AC3E}">
        <p14:creationId xmlns:p14="http://schemas.microsoft.com/office/powerpoint/2010/main" val="13139293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1560004" y="1484784"/>
            <a:ext cx="6096000" cy="421005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pPr lvl="0"/>
            <a:r>
              <a:rPr lang="en-US" dirty="0"/>
              <a:t>Clue cells </a:t>
            </a:r>
            <a:r>
              <a:rPr lang="el-GR" dirty="0"/>
              <a:t>και βακτήρια σε χρώση </a:t>
            </a:r>
            <a:r>
              <a:rPr lang="en-US" dirty="0"/>
              <a:t>Gram </a:t>
            </a:r>
            <a:r>
              <a:rPr lang="el-GR" dirty="0"/>
              <a:t>κολπικού υγρού </a:t>
            </a:r>
            <a:r>
              <a:rPr lang="el-GR" sz="3600" b="0" dirty="0"/>
              <a:t>(2 από 2</a:t>
            </a:r>
            <a:r>
              <a:rPr lang="el-GR" sz="3600" b="0" dirty="0" smtClean="0"/>
              <a:t>)</a:t>
            </a:r>
            <a:r>
              <a:rPr lang="en-US" b="0" dirty="0" smtClean="0"/>
              <a:t>       </a:t>
            </a:r>
            <a:endParaRPr lang="el-GR"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18</a:t>
            </a:fld>
            <a:endParaRPr lang="el-GR" dirty="0"/>
          </a:p>
        </p:txBody>
      </p:sp>
    </p:spTree>
    <p:extLst>
      <p:ext uri="{BB962C8B-B14F-4D97-AF65-F5344CB8AC3E}">
        <p14:creationId xmlns:p14="http://schemas.microsoft.com/office/powerpoint/2010/main" val="16890404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2204864"/>
            <a:ext cx="8229600" cy="1296144"/>
          </a:xfrm>
          <a:ln w="38100">
            <a:solidFill>
              <a:srgbClr val="9B0000"/>
            </a:solidFill>
          </a:ln>
        </p:spPr>
        <p:txBody>
          <a:bodyPr>
            <a:normAutofit/>
          </a:bodyPr>
          <a:lstStyle/>
          <a:p>
            <a:r>
              <a:rPr lang="el-GR" dirty="0"/>
              <a:t>Κολπικό </a:t>
            </a:r>
            <a:r>
              <a:rPr lang="el-GR" dirty="0" smtClean="0"/>
              <a:t>υγρό</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a:t>
            </a:fld>
            <a:endParaRPr lang="el-GR" dirty="0"/>
          </a:p>
        </p:txBody>
      </p:sp>
    </p:spTree>
    <p:extLst>
      <p:ext uri="{BB962C8B-B14F-4D97-AF65-F5344CB8AC3E}">
        <p14:creationId xmlns:p14="http://schemas.microsoft.com/office/powerpoint/2010/main" val="35667824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Απάντηση κολπικού </a:t>
            </a:r>
            <a:r>
              <a:rPr lang="el-GR" dirty="0" smtClean="0"/>
              <a:t>υγρού</a:t>
            </a:r>
            <a:endParaRPr lang="el-GR" dirty="0"/>
          </a:p>
        </p:txBody>
      </p:sp>
      <p:sp>
        <p:nvSpPr>
          <p:cNvPr id="3" name="2 - TextBox"/>
          <p:cNvSpPr txBox="1"/>
          <p:nvPr/>
        </p:nvSpPr>
        <p:spPr>
          <a:xfrm>
            <a:off x="1763688" y="1772816"/>
            <a:ext cx="5544616" cy="2862322"/>
          </a:xfrm>
          <a:prstGeom prst="rect">
            <a:avLst/>
          </a:prstGeom>
          <a:noFill/>
        </p:spPr>
        <p:txBody>
          <a:bodyPr wrap="square" rtlCol="0">
            <a:spAutoFit/>
          </a:bodyPr>
          <a:lstStyle/>
          <a:p>
            <a:pPr marL="457200" indent="-457200">
              <a:lnSpc>
                <a:spcPct val="150000"/>
              </a:lnSpc>
              <a:buAutoNum type="arabicPeriod"/>
            </a:pPr>
            <a:r>
              <a:rPr lang="el-GR" sz="2400" dirty="0" smtClean="0">
                <a:latin typeface="+mn-lt"/>
              </a:rPr>
              <a:t>Πυοσφαίρια </a:t>
            </a:r>
            <a:r>
              <a:rPr lang="en-US" sz="2400" dirty="0" smtClean="0">
                <a:latin typeface="+mn-lt"/>
              </a:rPr>
              <a:t>: </a:t>
            </a:r>
            <a:r>
              <a:rPr lang="el-GR" sz="2400" dirty="0" smtClean="0">
                <a:latin typeface="+mn-lt"/>
              </a:rPr>
              <a:t>………………..</a:t>
            </a:r>
          </a:p>
          <a:p>
            <a:pPr marL="457200" indent="-457200">
              <a:lnSpc>
                <a:spcPct val="150000"/>
              </a:lnSpc>
              <a:buAutoNum type="arabicPeriod"/>
            </a:pPr>
            <a:r>
              <a:rPr lang="en-US" sz="2400" dirty="0" smtClean="0">
                <a:latin typeface="+mn-lt"/>
              </a:rPr>
              <a:t>Clue cells</a:t>
            </a:r>
            <a:r>
              <a:rPr lang="el-GR" sz="2400" dirty="0" smtClean="0">
                <a:latin typeface="+mn-lt"/>
              </a:rPr>
              <a:t> </a:t>
            </a:r>
            <a:r>
              <a:rPr lang="en-US" sz="2400" dirty="0" smtClean="0">
                <a:latin typeface="+mn-lt"/>
              </a:rPr>
              <a:t>: </a:t>
            </a:r>
            <a:r>
              <a:rPr lang="el-GR" sz="2400" dirty="0" smtClean="0">
                <a:latin typeface="+mn-lt"/>
              </a:rPr>
              <a:t>…………………..</a:t>
            </a:r>
            <a:endParaRPr lang="en-US" sz="2400" dirty="0" smtClean="0">
              <a:latin typeface="+mn-lt"/>
            </a:endParaRPr>
          </a:p>
          <a:p>
            <a:pPr marL="457200" indent="-457200">
              <a:lnSpc>
                <a:spcPct val="150000"/>
              </a:lnSpc>
              <a:buAutoNum type="arabicPeriod"/>
            </a:pPr>
            <a:r>
              <a:rPr lang="en-US" sz="2400" dirty="0" smtClean="0">
                <a:latin typeface="+mn-lt"/>
              </a:rPr>
              <a:t>T</a:t>
            </a:r>
            <a:r>
              <a:rPr lang="el-GR" sz="2400" dirty="0" smtClean="0">
                <a:latin typeface="+mn-lt"/>
              </a:rPr>
              <a:t>ριχομονάδες</a:t>
            </a:r>
            <a:r>
              <a:rPr lang="el-GR" sz="2400" dirty="0" smtClean="0">
                <a:latin typeface="+mn-lt"/>
              </a:rPr>
              <a:t> </a:t>
            </a:r>
            <a:r>
              <a:rPr lang="en-US" sz="2400" dirty="0" smtClean="0">
                <a:latin typeface="+mn-lt"/>
              </a:rPr>
              <a:t>: </a:t>
            </a:r>
            <a:r>
              <a:rPr lang="el-GR" sz="2400" dirty="0" smtClean="0">
                <a:latin typeface="+mn-lt"/>
              </a:rPr>
              <a:t>………………</a:t>
            </a:r>
            <a:endParaRPr lang="en-US" sz="2400" dirty="0" smtClean="0">
              <a:latin typeface="+mn-lt"/>
            </a:endParaRPr>
          </a:p>
          <a:p>
            <a:pPr marL="457200" indent="-457200">
              <a:lnSpc>
                <a:spcPct val="150000"/>
              </a:lnSpc>
              <a:buAutoNum type="arabicPeriod"/>
            </a:pPr>
            <a:r>
              <a:rPr lang="en-US" sz="2400" dirty="0" smtClean="0">
                <a:latin typeface="+mn-lt"/>
              </a:rPr>
              <a:t>M</a:t>
            </a:r>
            <a:r>
              <a:rPr lang="el-GR" sz="2400" dirty="0" smtClean="0">
                <a:latin typeface="+mn-lt"/>
              </a:rPr>
              <a:t>ύκητες</a:t>
            </a:r>
            <a:r>
              <a:rPr lang="el-GR" sz="2400" dirty="0" smtClean="0">
                <a:latin typeface="+mn-lt"/>
              </a:rPr>
              <a:t> </a:t>
            </a:r>
            <a:r>
              <a:rPr lang="en-US" sz="2400" dirty="0" smtClean="0">
                <a:latin typeface="+mn-lt"/>
              </a:rPr>
              <a:t>: </a:t>
            </a:r>
            <a:r>
              <a:rPr lang="el-GR" sz="2400" dirty="0" smtClean="0">
                <a:latin typeface="+mn-lt"/>
              </a:rPr>
              <a:t>…………………</a:t>
            </a:r>
            <a:endParaRPr lang="en-US" sz="2400" dirty="0" smtClean="0">
              <a:latin typeface="+mn-lt"/>
            </a:endParaRPr>
          </a:p>
          <a:p>
            <a:pPr marL="457200" indent="-457200">
              <a:lnSpc>
                <a:spcPct val="150000"/>
              </a:lnSpc>
              <a:buFontTx/>
              <a:buAutoNum type="arabicPeriod"/>
            </a:pPr>
            <a:r>
              <a:rPr lang="el-GR" sz="2400" dirty="0" smtClean="0">
                <a:latin typeface="+mn-lt"/>
              </a:rPr>
              <a:t>Φυσιολογική χλωρίδα </a:t>
            </a:r>
            <a:r>
              <a:rPr lang="en-US" sz="2400" dirty="0" smtClean="0">
                <a:latin typeface="+mn-lt"/>
              </a:rPr>
              <a:t>: </a:t>
            </a:r>
            <a:r>
              <a:rPr lang="el-GR" sz="2400" dirty="0" smtClean="0">
                <a:latin typeface="+mn-lt"/>
              </a:rPr>
              <a:t>………………...</a:t>
            </a:r>
            <a:endParaRPr lang="el-GR" sz="2400" dirty="0">
              <a:latin typeface="+mn-lt"/>
            </a:endParaRP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19</a:t>
            </a:fld>
            <a:endParaRPr lang="el-GR" dirty="0"/>
          </a:p>
        </p:txBody>
      </p:sp>
    </p:spTree>
    <p:extLst>
      <p:ext uri="{BB962C8B-B14F-4D97-AF65-F5344CB8AC3E}">
        <p14:creationId xmlns:p14="http://schemas.microsoft.com/office/powerpoint/2010/main" val="12763720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260648"/>
            <a:ext cx="8229600" cy="908720"/>
          </a:xfrm>
        </p:spPr>
        <p:txBody>
          <a:bodyPr>
            <a:noAutofit/>
          </a:bodyPr>
          <a:lstStyle/>
          <a:p>
            <a:r>
              <a:rPr lang="en-US" dirty="0" smtClean="0"/>
              <a:t>M</a:t>
            </a:r>
            <a:r>
              <a:rPr lang="el-GR" dirty="0" smtClean="0"/>
              <a:t>ικροσκόπηση</a:t>
            </a:r>
            <a:r>
              <a:rPr lang="el-GR" dirty="0" smtClean="0"/>
              <a:t> κολπικού υγρού </a:t>
            </a:r>
            <a:br>
              <a:rPr lang="el-GR" dirty="0" smtClean="0"/>
            </a:br>
            <a:r>
              <a:rPr lang="el-GR" dirty="0" smtClean="0"/>
              <a:t>νωπό παρασκεύασμα</a:t>
            </a:r>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20</a:t>
            </a:fld>
            <a:endParaRPr lang="el-GR" dirty="0"/>
          </a:p>
        </p:txBody>
      </p:sp>
      <p:sp>
        <p:nvSpPr>
          <p:cNvPr id="1025" name="Rectangle 1"/>
          <p:cNvSpPr>
            <a:spLocks noChangeArrowheads="1"/>
          </p:cNvSpPr>
          <p:nvPr/>
        </p:nvSpPr>
        <p:spPr bwMode="auto">
          <a:xfrm>
            <a:off x="2411760" y="1916832"/>
            <a:ext cx="4453912" cy="286232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l-GR" sz="2000" b="0" i="0" u="none" strike="noStrike" cap="none" normalizeH="0" baseline="0" dirty="0" smtClean="0">
                <a:ln>
                  <a:noFill/>
                </a:ln>
                <a:solidFill>
                  <a:schemeClr val="tx1"/>
                </a:solidFill>
                <a:effectLst/>
                <a:latin typeface="+mn-lt"/>
                <a:ea typeface="Calibri" pitchFamily="34" charset="0"/>
                <a:cs typeface="Arial" pitchFamily="34" charset="0"/>
              </a:rPr>
              <a:t>Αραιώνεται σε 1</a:t>
            </a:r>
            <a:r>
              <a:rPr kumimoji="0" lang="el-GR" sz="2000" b="0" i="0" u="none" strike="noStrike" cap="none" normalizeH="0" dirty="0" smtClean="0">
                <a:ln>
                  <a:noFill/>
                </a:ln>
                <a:solidFill>
                  <a:schemeClr val="tx1"/>
                </a:solidFill>
                <a:effectLst/>
                <a:latin typeface="+mn-lt"/>
                <a:ea typeface="Calibri" pitchFamily="34" charset="0"/>
                <a:cs typeface="Arial" pitchFamily="34" charset="0"/>
              </a:rPr>
              <a:t> </a:t>
            </a:r>
            <a:r>
              <a:rPr kumimoji="0" lang="en-US" sz="2000" b="0" i="0" u="none" strike="noStrike" cap="none" normalizeH="0" dirty="0" smtClean="0">
                <a:ln>
                  <a:noFill/>
                </a:ln>
                <a:solidFill>
                  <a:schemeClr val="tx1"/>
                </a:solidFill>
                <a:effectLst/>
                <a:latin typeface="+mn-lt"/>
                <a:ea typeface="Calibri" pitchFamily="34" charset="0"/>
                <a:cs typeface="Arial" pitchFamily="34" charset="0"/>
              </a:rPr>
              <a:t>mL </a:t>
            </a:r>
            <a:r>
              <a:rPr kumimoji="0" lang="el-GR" sz="2000" b="0" i="0" u="none" strike="noStrike" cap="none" normalizeH="0" dirty="0" smtClean="0">
                <a:ln>
                  <a:noFill/>
                </a:ln>
                <a:solidFill>
                  <a:schemeClr val="tx1"/>
                </a:solidFill>
                <a:effectLst/>
                <a:latin typeface="+mn-lt"/>
                <a:ea typeface="Calibri" pitchFamily="34" charset="0"/>
                <a:cs typeface="Arial" pitchFamily="34" charset="0"/>
              </a:rPr>
              <a:t>φυσιολογικού ορού.</a:t>
            </a:r>
          </a:p>
          <a:p>
            <a:pPr marL="0" marR="0" lvl="0" indent="0" algn="l" defTabSz="914400" rtl="0" eaLnBrk="1" fontAlgn="base" latinLnBrk="0" hangingPunct="1">
              <a:lnSpc>
                <a:spcPct val="100000"/>
              </a:lnSpc>
              <a:spcBef>
                <a:spcPct val="0"/>
              </a:spcBef>
              <a:spcAft>
                <a:spcPct val="0"/>
              </a:spcAft>
              <a:buClrTx/>
              <a:buSzTx/>
              <a:tabLst/>
            </a:pPr>
            <a:endParaRPr lang="el-GR" sz="2000" dirty="0" smtClean="0">
              <a:latin typeface="+mn-lt"/>
              <a:ea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tabLst/>
            </a:pPr>
            <a:r>
              <a:rPr lang="el-GR" sz="2000" dirty="0" smtClean="0">
                <a:latin typeface="+mn-lt"/>
                <a:ea typeface="Calibri" pitchFamily="34" charset="0"/>
                <a:cs typeface="Arial" pitchFamily="34" charset="0"/>
              </a:rPr>
              <a:t>Δίνει πληροφορίες</a:t>
            </a:r>
            <a:r>
              <a:rPr lang="en-US" sz="2000" dirty="0" smtClean="0">
                <a:latin typeface="+mn-lt"/>
                <a:ea typeface="Calibri" pitchFamily="34"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tabLst/>
            </a:pPr>
            <a:endParaRPr lang="el-GR" sz="2000" dirty="0" smtClean="0">
              <a:latin typeface="+mn-lt"/>
              <a:ea typeface="Calibri" pitchFamily="34" charset="0"/>
              <a:cs typeface="Arial" pitchFamily="34" charset="0"/>
            </a:endParaRPr>
          </a:p>
          <a:p>
            <a:pPr marR="0" lvl="0" indent="269875" algn="l" defTabSz="914400" rtl="0" eaLnBrk="1" fontAlgn="base" latinLnBrk="0" hangingPunct="1">
              <a:lnSpc>
                <a:spcPct val="100000"/>
              </a:lnSpc>
              <a:spcBef>
                <a:spcPct val="0"/>
              </a:spcBef>
              <a:spcAft>
                <a:spcPct val="0"/>
              </a:spcAft>
              <a:buClrTx/>
              <a:buSzTx/>
              <a:buFont typeface="Arial" pitchFamily="34" charset="0"/>
              <a:buChar char="•"/>
              <a:tabLst/>
            </a:pPr>
            <a:r>
              <a:rPr lang="el-GR" sz="2000" dirty="0" smtClean="0">
                <a:latin typeface="+mn-lt"/>
                <a:ea typeface="Calibri" pitchFamily="34" charset="0"/>
                <a:cs typeface="Arial" pitchFamily="34" charset="0"/>
              </a:rPr>
              <a:t>Φυσιολογική ή μη χλωρίδα κόλπου,</a:t>
            </a:r>
          </a:p>
          <a:p>
            <a:pPr marR="0" lvl="0" indent="269875"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l-GR" sz="2000" b="0" i="0" u="none" strike="noStrike" cap="none" normalizeH="0" dirty="0" smtClean="0">
              <a:ln>
                <a:noFill/>
              </a:ln>
              <a:solidFill>
                <a:schemeClr val="tx1"/>
              </a:solidFill>
              <a:effectLst/>
              <a:latin typeface="+mn-lt"/>
              <a:ea typeface="Calibri" pitchFamily="34" charset="0"/>
              <a:cs typeface="Arial" pitchFamily="34" charset="0"/>
            </a:endParaRPr>
          </a:p>
          <a:p>
            <a:pPr marR="0" lvl="0" indent="269875" algn="l" defTabSz="914400" rtl="0" eaLnBrk="1" fontAlgn="base" latinLnBrk="0" hangingPunct="1">
              <a:lnSpc>
                <a:spcPct val="100000"/>
              </a:lnSpc>
              <a:spcBef>
                <a:spcPct val="0"/>
              </a:spcBef>
              <a:spcAft>
                <a:spcPct val="0"/>
              </a:spcAft>
              <a:buClrTx/>
              <a:buSzTx/>
              <a:buFont typeface="Arial" pitchFamily="34" charset="0"/>
              <a:buChar char="•"/>
              <a:tabLst/>
            </a:pPr>
            <a:r>
              <a:rPr lang="el-GR" sz="2000" dirty="0" smtClean="0">
                <a:latin typeface="+mn-lt"/>
                <a:ea typeface="Calibri" pitchFamily="34" charset="0"/>
                <a:cs typeface="Arial" pitchFamily="34" charset="0"/>
              </a:rPr>
              <a:t>Επιθηλιακά κύτταρα, </a:t>
            </a:r>
            <a:r>
              <a:rPr lang="en-US" sz="2000" dirty="0" smtClean="0">
                <a:latin typeface="+mn-lt"/>
                <a:ea typeface="Calibri" pitchFamily="34" charset="0"/>
                <a:cs typeface="Arial" pitchFamily="34" charset="0"/>
              </a:rPr>
              <a:t>clue cells</a:t>
            </a:r>
            <a:r>
              <a:rPr lang="el-GR" sz="2000" dirty="0" smtClean="0">
                <a:latin typeface="+mn-lt"/>
                <a:ea typeface="Calibri" pitchFamily="34" charset="0"/>
                <a:cs typeface="Arial" pitchFamily="34" charset="0"/>
              </a:rPr>
              <a:t>,</a:t>
            </a:r>
            <a:endParaRPr lang="en-US" sz="2000" dirty="0" smtClean="0">
              <a:latin typeface="+mn-lt"/>
              <a:ea typeface="Calibri" pitchFamily="34" charset="0"/>
              <a:cs typeface="Arial" pitchFamily="34" charset="0"/>
            </a:endParaRPr>
          </a:p>
          <a:p>
            <a:pPr marR="0" lvl="0" indent="269875"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n-US" sz="2000" b="0" i="0" u="none" strike="noStrike" cap="none" normalizeH="0" dirty="0" smtClean="0">
              <a:ln>
                <a:noFill/>
              </a:ln>
              <a:solidFill>
                <a:schemeClr val="tx1"/>
              </a:solidFill>
              <a:effectLst/>
              <a:latin typeface="+mn-lt"/>
              <a:ea typeface="Calibri" pitchFamily="34" charset="0"/>
              <a:cs typeface="Arial" pitchFamily="34" charset="0"/>
            </a:endParaRPr>
          </a:p>
          <a:p>
            <a:pPr marR="0" lvl="0" indent="269875" algn="l" defTabSz="914400" rtl="0" eaLnBrk="1" fontAlgn="base" latinLnBrk="0" hangingPunct="1">
              <a:lnSpc>
                <a:spcPct val="100000"/>
              </a:lnSpc>
              <a:spcBef>
                <a:spcPct val="0"/>
              </a:spcBef>
              <a:spcAft>
                <a:spcPct val="0"/>
              </a:spcAft>
              <a:buClrTx/>
              <a:buSzTx/>
              <a:buFont typeface="Arial" pitchFamily="34" charset="0"/>
              <a:buChar char="•"/>
              <a:tabLst/>
            </a:pPr>
            <a:r>
              <a:rPr lang="el-GR" sz="2000" dirty="0" smtClean="0">
                <a:latin typeface="+mn-lt"/>
                <a:ea typeface="Calibri" pitchFamily="34" charset="0"/>
                <a:cs typeface="Arial" pitchFamily="34" charset="0"/>
              </a:rPr>
              <a:t>Τριχομονάδες.</a:t>
            </a:r>
            <a:endParaRPr kumimoji="0" lang="el-GR" sz="36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548680"/>
            <a:ext cx="8229600" cy="908720"/>
          </a:xfrm>
        </p:spPr>
        <p:txBody>
          <a:bodyPr>
            <a:noAutofit/>
          </a:bodyPr>
          <a:lstStyle/>
          <a:p>
            <a:r>
              <a:rPr lang="en-US" dirty="0" smtClean="0"/>
              <a:t>M</a:t>
            </a:r>
            <a:r>
              <a:rPr lang="el-GR" dirty="0" smtClean="0"/>
              <a:t>ικροσκόπηση</a:t>
            </a:r>
            <a:r>
              <a:rPr lang="el-GR" dirty="0" smtClean="0"/>
              <a:t> κολπικού υγρού </a:t>
            </a:r>
            <a:br>
              <a:rPr lang="el-GR" dirty="0" smtClean="0"/>
            </a:br>
            <a:r>
              <a:rPr lang="el-GR" dirty="0" smtClean="0"/>
              <a:t>παρασκεύασμα με </a:t>
            </a:r>
            <a:r>
              <a:rPr lang="en-US" dirty="0" smtClean="0"/>
              <a:t>KOH%</a:t>
            </a:r>
            <a:r>
              <a:rPr lang="el-GR" dirty="0" smtClean="0"/>
              <a:t/>
            </a:r>
            <a:br>
              <a:rPr lang="el-GR" dirty="0" smtClean="0"/>
            </a:br>
            <a:r>
              <a:rPr lang="el-GR" dirty="0" smtClean="0"/>
              <a:t>Τεστ αμινών</a:t>
            </a:r>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21</a:t>
            </a:fld>
            <a:endParaRPr lang="el-GR" dirty="0"/>
          </a:p>
        </p:txBody>
      </p:sp>
      <p:sp>
        <p:nvSpPr>
          <p:cNvPr id="1025" name="Rectangle 1"/>
          <p:cNvSpPr>
            <a:spLocks noChangeArrowheads="1"/>
          </p:cNvSpPr>
          <p:nvPr/>
        </p:nvSpPr>
        <p:spPr bwMode="auto">
          <a:xfrm>
            <a:off x="611560" y="2395048"/>
            <a:ext cx="8136904" cy="38164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nSpc>
                <a:spcPct val="150000"/>
              </a:lnSpc>
              <a:spcAft>
                <a:spcPts val="1200"/>
              </a:spcAft>
            </a:pPr>
            <a:r>
              <a:rPr lang="el-GR" sz="2000" dirty="0" smtClean="0">
                <a:latin typeface="+mn-lt"/>
              </a:rPr>
              <a:t>Πάνω σε μία αντικειμενοφόρο πλάκα τοποθετείται μία σταγόνα </a:t>
            </a:r>
            <a:r>
              <a:rPr lang="el-GR" sz="2000" b="1" dirty="0" smtClean="0">
                <a:solidFill>
                  <a:srgbClr val="9B0000"/>
                </a:solidFill>
                <a:latin typeface="+mn-lt"/>
              </a:rPr>
              <a:t>ΚΟΗ 10%. </a:t>
            </a:r>
            <a:endParaRPr lang="el-GR" sz="2000" dirty="0" smtClean="0">
              <a:latin typeface="+mn-lt"/>
            </a:endParaRPr>
          </a:p>
          <a:p>
            <a:pPr lvl="0">
              <a:lnSpc>
                <a:spcPct val="150000"/>
              </a:lnSpc>
              <a:spcAft>
                <a:spcPts val="1200"/>
              </a:spcAft>
            </a:pPr>
            <a:r>
              <a:rPr lang="el-GR" sz="2000" dirty="0" smtClean="0">
                <a:latin typeface="+mn-lt"/>
              </a:rPr>
              <a:t>Πάνω σε αυτή τη σταγόνα ακουμπάει η κεφαλή του στειλεού του κολπικού επιχρίσματος και στη συνέχεια απλώνεται πάνω στην αντικειμενοφόρο πλάκα.</a:t>
            </a:r>
          </a:p>
          <a:p>
            <a:pPr lvl="0">
              <a:lnSpc>
                <a:spcPct val="150000"/>
              </a:lnSpc>
              <a:spcAft>
                <a:spcPts val="1200"/>
              </a:spcAft>
            </a:pPr>
            <a:r>
              <a:rPr lang="el-GR" sz="2000" dirty="0" smtClean="0">
                <a:latin typeface="+mn-lt"/>
              </a:rPr>
              <a:t>Οσφραινόμαστε τη μυρωδιά που αναδύει το παρασκεύασμα. Αν είναι </a:t>
            </a:r>
            <a:r>
              <a:rPr lang="el-GR" sz="2000" b="1" dirty="0" smtClean="0">
                <a:solidFill>
                  <a:srgbClr val="9B0000"/>
                </a:solidFill>
                <a:latin typeface="+mn-lt"/>
              </a:rPr>
              <a:t>οσμή ψαριού </a:t>
            </a:r>
            <a:r>
              <a:rPr lang="el-GR" sz="2000" dirty="0" smtClean="0">
                <a:latin typeface="+mn-lt"/>
              </a:rPr>
              <a:t>η ασθενής πάσχει από </a:t>
            </a:r>
            <a:r>
              <a:rPr lang="el-GR" sz="2000" b="1" dirty="0" smtClean="0">
                <a:solidFill>
                  <a:srgbClr val="9B0000"/>
                </a:solidFill>
                <a:latin typeface="+mn-lt"/>
              </a:rPr>
              <a:t>βακτηριακή κολπίτιδα</a:t>
            </a:r>
            <a:r>
              <a:rPr lang="el-GR" sz="2000" dirty="0" smtClean="0">
                <a:latin typeface="+mn-lt"/>
              </a:rPr>
              <a:t>.</a:t>
            </a:r>
          </a:p>
          <a:p>
            <a:pPr marR="0" lvl="0" indent="269875"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l-GR" sz="32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548680"/>
            <a:ext cx="8229600" cy="908720"/>
          </a:xfrm>
        </p:spPr>
        <p:txBody>
          <a:bodyPr>
            <a:noAutofit/>
          </a:bodyPr>
          <a:lstStyle/>
          <a:p>
            <a:r>
              <a:rPr lang="el-GR" dirty="0" smtClean="0"/>
              <a:t>Μικροσκόπηση κολπικού υγρού </a:t>
            </a:r>
            <a:br>
              <a:rPr lang="el-GR" dirty="0" smtClean="0"/>
            </a:br>
            <a:r>
              <a:rPr lang="el-GR" dirty="0" smtClean="0"/>
              <a:t>παρασκεύασμα με </a:t>
            </a:r>
            <a:r>
              <a:rPr lang="en-US" dirty="0" smtClean="0"/>
              <a:t>KOH%</a:t>
            </a:r>
            <a:r>
              <a:rPr lang="el-GR" dirty="0" smtClean="0"/>
              <a:t/>
            </a:r>
            <a:br>
              <a:rPr lang="el-GR" dirty="0" smtClean="0"/>
            </a:br>
            <a:r>
              <a:rPr lang="el-GR" dirty="0" smtClean="0"/>
              <a:t>μικροσκόπηση</a:t>
            </a:r>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22</a:t>
            </a:fld>
            <a:endParaRPr lang="el-GR" dirty="0"/>
          </a:p>
        </p:txBody>
      </p:sp>
      <p:sp>
        <p:nvSpPr>
          <p:cNvPr id="1025" name="Rectangle 1"/>
          <p:cNvSpPr>
            <a:spLocks noChangeArrowheads="1"/>
          </p:cNvSpPr>
          <p:nvPr/>
        </p:nvSpPr>
        <p:spPr bwMode="auto">
          <a:xfrm>
            <a:off x="755576" y="2420888"/>
            <a:ext cx="7992888" cy="41857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lvl="0" indent="-457200">
              <a:lnSpc>
                <a:spcPct val="150000"/>
              </a:lnSpc>
              <a:spcAft>
                <a:spcPts val="600"/>
              </a:spcAft>
              <a:buFont typeface="+mj-lt"/>
              <a:buAutoNum type="arabicPeriod"/>
            </a:pPr>
            <a:r>
              <a:rPr lang="el-GR" sz="2000" dirty="0" smtClean="0">
                <a:latin typeface="+mn-lt"/>
              </a:rPr>
              <a:t>Πάνω σε μία αντικειμενοφόρο πλάκα τοποθετείται μία σταγόνα </a:t>
            </a:r>
            <a:r>
              <a:rPr lang="el-GR" sz="2000" b="1" dirty="0" smtClean="0">
                <a:solidFill>
                  <a:srgbClr val="9B0000"/>
                </a:solidFill>
                <a:latin typeface="+mn-lt"/>
              </a:rPr>
              <a:t>ΚΟΗ 10%. </a:t>
            </a:r>
            <a:endParaRPr lang="el-GR" sz="2000" dirty="0" smtClean="0">
              <a:latin typeface="+mn-lt"/>
            </a:endParaRPr>
          </a:p>
          <a:p>
            <a:pPr marL="457200" lvl="0" indent="-457200">
              <a:lnSpc>
                <a:spcPct val="150000"/>
              </a:lnSpc>
              <a:spcAft>
                <a:spcPts val="600"/>
              </a:spcAft>
              <a:buFont typeface="+mj-lt"/>
              <a:buAutoNum type="arabicPeriod"/>
            </a:pPr>
            <a:r>
              <a:rPr lang="el-GR" sz="2000" dirty="0" smtClean="0">
                <a:latin typeface="+mn-lt"/>
              </a:rPr>
              <a:t>Πάνω σε αυτή τη σταγόνα ακουμπάει η κεφαλή του στειλεού του κολπικού επιχρίσματος και στη συνέχεια τοποθετείται από επάνω μία καλυπτρίδα.</a:t>
            </a:r>
          </a:p>
          <a:p>
            <a:pPr lvl="0">
              <a:lnSpc>
                <a:spcPct val="150000"/>
              </a:lnSpc>
              <a:spcAft>
                <a:spcPts val="600"/>
              </a:spcAft>
            </a:pPr>
            <a:endParaRPr lang="el-GR" sz="2000" dirty="0" smtClean="0">
              <a:latin typeface="+mn-lt"/>
            </a:endParaRPr>
          </a:p>
          <a:p>
            <a:pPr lvl="0">
              <a:lnSpc>
                <a:spcPct val="150000"/>
              </a:lnSpc>
              <a:spcAft>
                <a:spcPts val="600"/>
              </a:spcAft>
            </a:pPr>
            <a:r>
              <a:rPr lang="el-GR" sz="2000" dirty="0" smtClean="0">
                <a:latin typeface="+mn-lt"/>
              </a:rPr>
              <a:t>Κατά τη μικροσκόπηση οι στρογγυλές μορφές είναι </a:t>
            </a:r>
            <a:r>
              <a:rPr lang="el-GR" sz="2000" b="1" dirty="0" smtClean="0">
                <a:solidFill>
                  <a:srgbClr val="9B0000"/>
                </a:solidFill>
                <a:latin typeface="+mn-lt"/>
              </a:rPr>
              <a:t>μύκητες.</a:t>
            </a:r>
          </a:p>
          <a:p>
            <a:pPr marR="0" lvl="0" indent="269875"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l-GR" sz="36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332656"/>
            <a:ext cx="8229600" cy="908720"/>
          </a:xfrm>
        </p:spPr>
        <p:txBody>
          <a:bodyPr>
            <a:noAutofit/>
          </a:bodyPr>
          <a:lstStyle/>
          <a:p>
            <a:r>
              <a:rPr lang="el-GR" dirty="0" smtClean="0"/>
              <a:t>Μικροσκόπηση κολπικού υγρού</a:t>
            </a:r>
            <a:br>
              <a:rPr lang="el-GR" dirty="0" smtClean="0"/>
            </a:br>
            <a:r>
              <a:rPr lang="el-GR" dirty="0" smtClean="0"/>
              <a:t>χρώση </a:t>
            </a:r>
            <a:r>
              <a:rPr lang="en-US" dirty="0" smtClean="0"/>
              <a:t>Gram</a:t>
            </a:r>
            <a:r>
              <a:rPr lang="el-GR" dirty="0" smtClean="0"/>
              <a:t> </a:t>
            </a:r>
            <a:r>
              <a:rPr lang="el-GR" sz="3600" b="0" dirty="0" smtClean="0"/>
              <a:t>(1 από 2)</a:t>
            </a:r>
            <a:endParaRPr lang="el-GR"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23</a:t>
            </a:fld>
            <a:endParaRPr lang="el-GR" dirty="0"/>
          </a:p>
        </p:txBody>
      </p:sp>
      <p:sp>
        <p:nvSpPr>
          <p:cNvPr id="150529" name="Rectangle 1"/>
          <p:cNvSpPr>
            <a:spLocks noChangeArrowheads="1"/>
          </p:cNvSpPr>
          <p:nvPr/>
        </p:nvSpPr>
        <p:spPr bwMode="auto">
          <a:xfrm>
            <a:off x="611560" y="2234740"/>
            <a:ext cx="8136904" cy="32476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50000"/>
              </a:lnSpc>
              <a:spcBef>
                <a:spcPct val="0"/>
              </a:spcBef>
              <a:spcAft>
                <a:spcPct val="0"/>
              </a:spcAft>
              <a:buClrTx/>
              <a:buSzTx/>
              <a:buFont typeface="+mj-lt"/>
              <a:buAutoNum type="arabicPeriod"/>
              <a:tabLst>
                <a:tab pos="457200" algn="l"/>
              </a:tabLst>
            </a:pPr>
            <a:r>
              <a:rPr kumimoji="0" lang="en-US" b="0" i="0" u="none" strike="noStrike" cap="none" normalizeH="0" baseline="0" dirty="0" smtClean="0">
                <a:ln>
                  <a:noFill/>
                </a:ln>
                <a:solidFill>
                  <a:schemeClr val="tx1"/>
                </a:solidFill>
                <a:effectLst/>
                <a:latin typeface="+mn-lt"/>
                <a:ea typeface="Times New Roman" pitchFamily="18" charset="0"/>
                <a:cs typeface="Arial" pitchFamily="34" charset="0"/>
              </a:rPr>
              <a:t>To </a:t>
            </a:r>
            <a:r>
              <a:rPr kumimoji="0" lang="el-GR" b="0" i="0" u="none" strike="noStrike" cap="none" normalizeH="0" baseline="0" dirty="0" smtClean="0">
                <a:ln>
                  <a:noFill/>
                </a:ln>
                <a:solidFill>
                  <a:schemeClr val="tx1"/>
                </a:solidFill>
                <a:effectLst/>
                <a:latin typeface="+mn-lt"/>
                <a:ea typeface="Times New Roman" pitchFamily="18" charset="0"/>
                <a:cs typeface="Arial" pitchFamily="34" charset="0"/>
              </a:rPr>
              <a:t>κολπικό και γενικά το μικροβιολογικό δείγμα τοποθετείται με τη βοήθεια στειλεού πάνω σε αντικειμενοφόρο πλάκα και αναμιγνύεται με μία σταγόνα αποσταγμένου νερού. </a:t>
            </a:r>
            <a:endParaRPr kumimoji="0" lang="el-GR" sz="1000" b="0" i="0" u="none" strike="noStrike" cap="none" normalizeH="0" baseline="0" dirty="0" smtClean="0">
              <a:ln>
                <a:noFill/>
              </a:ln>
              <a:solidFill>
                <a:schemeClr val="tx1"/>
              </a:solidFill>
              <a:effectLst/>
              <a:latin typeface="+mn-lt"/>
              <a:cs typeface="Arial" pitchFamily="34" charset="0"/>
            </a:endParaRP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tab pos="457200" algn="l"/>
              </a:tabLst>
            </a:pPr>
            <a:r>
              <a:rPr kumimoji="0" lang="el-GR" b="0" i="0" u="none" strike="noStrike" cap="none" normalizeH="0" baseline="0" dirty="0" smtClean="0">
                <a:ln>
                  <a:noFill/>
                </a:ln>
                <a:solidFill>
                  <a:schemeClr val="tx1"/>
                </a:solidFill>
                <a:effectLst/>
                <a:latin typeface="+mn-lt"/>
                <a:ea typeface="Times New Roman" pitchFamily="18" charset="0"/>
                <a:cs typeface="Arial" pitchFamily="34" charset="0"/>
              </a:rPr>
              <a:t>Δείγμα και σταγόνα αναδεύονται για να σχηματιστεί ένα ομοιογενές γαλάκτωμα.</a:t>
            </a:r>
            <a:endParaRPr kumimoji="0" lang="el-GR" sz="1000" b="0" i="0" u="none" strike="noStrike" cap="none" normalizeH="0" baseline="0" dirty="0" smtClean="0">
              <a:ln>
                <a:noFill/>
              </a:ln>
              <a:solidFill>
                <a:schemeClr val="tx1"/>
              </a:solidFill>
              <a:effectLst/>
              <a:latin typeface="+mn-lt"/>
              <a:cs typeface="Arial" pitchFamily="34" charset="0"/>
            </a:endParaRP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tab pos="457200" algn="l"/>
              </a:tabLst>
            </a:pPr>
            <a:r>
              <a:rPr kumimoji="0" lang="el-GR" b="0" i="0" u="none" strike="noStrike" cap="none" normalizeH="0" baseline="0" dirty="0" smtClean="0">
                <a:ln>
                  <a:noFill/>
                </a:ln>
                <a:solidFill>
                  <a:schemeClr val="tx1"/>
                </a:solidFill>
                <a:effectLst/>
                <a:latin typeface="+mn-lt"/>
                <a:ea typeface="Times New Roman" pitchFamily="18" charset="0"/>
                <a:cs typeface="Arial" pitchFamily="34" charset="0"/>
              </a:rPr>
              <a:t>Το παρασκεύασμα μονιμοποιείται με ένα ελαφρό πέρασμα πάνω από τη φλόγα ενός λύχνου </a:t>
            </a:r>
            <a:r>
              <a:rPr kumimoji="0" lang="en-US" b="0" i="0" u="none" strike="noStrike" cap="none" normalizeH="0" baseline="0" dirty="0" smtClean="0">
                <a:ln>
                  <a:noFill/>
                </a:ln>
                <a:solidFill>
                  <a:schemeClr val="tx1"/>
                </a:solidFill>
                <a:effectLst/>
                <a:latin typeface="+mn-lt"/>
                <a:ea typeface="Times New Roman" pitchFamily="18" charset="0"/>
                <a:cs typeface="Arial" pitchFamily="34" charset="0"/>
              </a:rPr>
              <a:t>Bunsen</a:t>
            </a:r>
            <a:r>
              <a:rPr kumimoji="0" lang="el-GR" b="0" i="0" u="none" strike="noStrike" cap="none" normalizeH="0" baseline="0" dirty="0" smtClean="0">
                <a:ln>
                  <a:noFill/>
                </a:ln>
                <a:solidFill>
                  <a:schemeClr val="tx1"/>
                </a:solidFill>
                <a:effectLst/>
                <a:latin typeface="+mn-lt"/>
                <a:ea typeface="Times New Roman" pitchFamily="18" charset="0"/>
                <a:cs typeface="Arial" pitchFamily="34" charset="0"/>
              </a:rPr>
              <a:t>. </a:t>
            </a:r>
            <a:endParaRPr kumimoji="0" lang="el-GR" sz="1000" b="0" i="0" u="none" strike="noStrike" cap="none" normalizeH="0" baseline="0" dirty="0" smtClean="0">
              <a:ln>
                <a:noFill/>
              </a:ln>
              <a:solidFill>
                <a:schemeClr val="tx1"/>
              </a:solidFill>
              <a:effectLst/>
              <a:latin typeface="+mn-lt"/>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tab pos="457200" algn="l"/>
              </a:tabLst>
            </a:pPr>
            <a:endParaRPr kumimoji="0" lang="el-GR" sz="32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Μικροσκόπηση κολπικού υγρού</a:t>
            </a:r>
            <a:br>
              <a:rPr lang="el-GR" dirty="0" smtClean="0"/>
            </a:br>
            <a:r>
              <a:rPr lang="el-GR" dirty="0" smtClean="0"/>
              <a:t>χρώση </a:t>
            </a:r>
            <a:r>
              <a:rPr lang="en-US" dirty="0" smtClean="0"/>
              <a:t>Gram</a:t>
            </a:r>
            <a:r>
              <a:rPr lang="el-GR" dirty="0" smtClean="0"/>
              <a:t> </a:t>
            </a:r>
            <a:r>
              <a:rPr lang="el-GR" sz="3600" b="0" dirty="0" smtClean="0"/>
              <a:t>(2 από 2)</a:t>
            </a:r>
            <a:endParaRPr lang="el-GR" dirty="0"/>
          </a:p>
        </p:txBody>
      </p:sp>
      <p:sp>
        <p:nvSpPr>
          <p:cNvPr id="3" name="2 - Θέση περιεχομένου"/>
          <p:cNvSpPr>
            <a:spLocks noGrp="1"/>
          </p:cNvSpPr>
          <p:nvPr>
            <p:ph idx="1"/>
          </p:nvPr>
        </p:nvSpPr>
        <p:spPr>
          <a:xfrm>
            <a:off x="179512" y="1340768"/>
            <a:ext cx="8856984" cy="5040560"/>
          </a:xfrm>
        </p:spPr>
        <p:txBody>
          <a:bodyPr>
            <a:noAutofit/>
          </a:bodyPr>
          <a:lstStyle/>
          <a:p>
            <a:pPr marL="514350" lvl="0" indent="-514350" eaLnBrk="0" fontAlgn="base" hangingPunct="0">
              <a:lnSpc>
                <a:spcPct val="150000"/>
              </a:lnSpc>
              <a:spcBef>
                <a:spcPct val="0"/>
              </a:spcBef>
              <a:spcAft>
                <a:spcPct val="0"/>
              </a:spcAft>
              <a:buFont typeface="+mj-lt"/>
              <a:buAutoNum type="arabicPeriod" startAt="4"/>
              <a:tabLst>
                <a:tab pos="457200" algn="l"/>
              </a:tabLst>
            </a:pPr>
            <a:r>
              <a:rPr lang="el-GR" sz="1600" dirty="0" smtClean="0">
                <a:ea typeface="Times New Roman" pitchFamily="18" charset="0"/>
                <a:cs typeface="Arial" pitchFamily="34" charset="0"/>
              </a:rPr>
              <a:t>Πάνω στο παρασκεύασμα αφήνονται λίγες σταγόνες </a:t>
            </a:r>
            <a:r>
              <a:rPr lang="el-GR" sz="1800" b="1" dirty="0" smtClean="0">
                <a:solidFill>
                  <a:srgbClr val="9B0000"/>
                </a:solidFill>
                <a:ea typeface="Times New Roman" pitchFamily="18" charset="0"/>
                <a:cs typeface="Arial" pitchFamily="34" charset="0"/>
              </a:rPr>
              <a:t>κρυσταλλικού</a:t>
            </a:r>
            <a:r>
              <a:rPr lang="el-GR" sz="1600" b="1" dirty="0" smtClean="0">
                <a:solidFill>
                  <a:srgbClr val="9B0000"/>
                </a:solidFill>
                <a:ea typeface="Times New Roman" pitchFamily="18" charset="0"/>
                <a:cs typeface="Arial" pitchFamily="34" charset="0"/>
              </a:rPr>
              <a:t> ιώδους </a:t>
            </a:r>
            <a:r>
              <a:rPr lang="el-GR" sz="1600" dirty="0" smtClean="0">
                <a:ea typeface="Times New Roman" pitchFamily="18" charset="0"/>
                <a:cs typeface="Arial" pitchFamily="34" charset="0"/>
              </a:rPr>
              <a:t>και αφήνονται να δράσουν επί </a:t>
            </a:r>
            <a:r>
              <a:rPr lang="el-GR" sz="1600" b="1" dirty="0" smtClean="0">
                <a:solidFill>
                  <a:srgbClr val="9B0000"/>
                </a:solidFill>
                <a:ea typeface="Times New Roman" pitchFamily="18" charset="0"/>
                <a:cs typeface="Arial" pitchFamily="34" charset="0"/>
              </a:rPr>
              <a:t>1 λεπτό</a:t>
            </a:r>
            <a:r>
              <a:rPr lang="el-GR" sz="1600" dirty="0" smtClean="0">
                <a:ea typeface="Times New Roman" pitchFamily="18" charset="0"/>
                <a:cs typeface="Arial" pitchFamily="34" charset="0"/>
              </a:rPr>
              <a:t>. Το κρυσταλλικό ιώδες χρωματίζει με βαθύ κυανό χρώμα όλα ανεξαιρέτως τα βακτηριακά κύτταρα.</a:t>
            </a:r>
            <a:endParaRPr lang="el-GR" sz="800" dirty="0" smtClean="0">
              <a:cs typeface="Arial" pitchFamily="34" charset="0"/>
            </a:endParaRPr>
          </a:p>
          <a:p>
            <a:pPr marL="514350" lvl="0" indent="-514350" eaLnBrk="0" fontAlgn="base" hangingPunct="0">
              <a:lnSpc>
                <a:spcPct val="150000"/>
              </a:lnSpc>
              <a:spcBef>
                <a:spcPct val="0"/>
              </a:spcBef>
              <a:spcAft>
                <a:spcPct val="0"/>
              </a:spcAft>
              <a:buFont typeface="+mj-lt"/>
              <a:buAutoNum type="arabicPeriod" startAt="4"/>
              <a:tabLst>
                <a:tab pos="457200" algn="l"/>
              </a:tabLst>
            </a:pPr>
            <a:r>
              <a:rPr lang="el-GR" sz="1600" dirty="0" smtClean="0">
                <a:ea typeface="Times New Roman" pitchFamily="18" charset="0"/>
                <a:cs typeface="Arial" pitchFamily="34" charset="0"/>
              </a:rPr>
              <a:t>Το παρασκεύασμα πλένεται με νερό και απομακρύνεται η περίσσεια της χρωστικής. </a:t>
            </a:r>
            <a:endParaRPr lang="el-GR" sz="800" dirty="0" smtClean="0">
              <a:cs typeface="Arial" pitchFamily="34" charset="0"/>
            </a:endParaRPr>
          </a:p>
          <a:p>
            <a:pPr marL="514350" lvl="0" indent="-514350" eaLnBrk="0" fontAlgn="base" hangingPunct="0">
              <a:lnSpc>
                <a:spcPct val="150000"/>
              </a:lnSpc>
              <a:spcBef>
                <a:spcPct val="0"/>
              </a:spcBef>
              <a:spcAft>
                <a:spcPct val="0"/>
              </a:spcAft>
              <a:buFont typeface="+mj-lt"/>
              <a:buAutoNum type="arabicPeriod" startAt="4"/>
              <a:tabLst>
                <a:tab pos="457200" algn="l"/>
              </a:tabLst>
            </a:pPr>
            <a:r>
              <a:rPr lang="el-GR" sz="1600" dirty="0" smtClean="0">
                <a:ea typeface="Times New Roman" pitchFamily="18" charset="0"/>
                <a:cs typeface="Arial" pitchFamily="34" charset="0"/>
              </a:rPr>
              <a:t>Στο παρασκεύασμα προστίθεται διάλυμα </a:t>
            </a:r>
            <a:r>
              <a:rPr lang="el-GR" sz="1600" b="1" dirty="0" smtClean="0">
                <a:solidFill>
                  <a:srgbClr val="9B0000"/>
                </a:solidFill>
                <a:ea typeface="Times New Roman" pitchFamily="18" charset="0"/>
                <a:cs typeface="Arial" pitchFamily="34" charset="0"/>
              </a:rPr>
              <a:t>Ι</a:t>
            </a:r>
            <a:r>
              <a:rPr lang="el-GR" sz="1600" b="1" baseline="-30000" dirty="0" smtClean="0">
                <a:solidFill>
                  <a:srgbClr val="9B0000"/>
                </a:solidFill>
                <a:ea typeface="Times New Roman" pitchFamily="18" charset="0"/>
                <a:cs typeface="Arial" pitchFamily="34" charset="0"/>
              </a:rPr>
              <a:t>2</a:t>
            </a:r>
            <a:r>
              <a:rPr lang="el-GR" sz="1600" b="1" dirty="0" smtClean="0">
                <a:solidFill>
                  <a:srgbClr val="9B0000"/>
                </a:solidFill>
                <a:ea typeface="Times New Roman" pitchFamily="18" charset="0"/>
                <a:cs typeface="Arial" pitchFamily="34" charset="0"/>
              </a:rPr>
              <a:t>/ΚΙ (</a:t>
            </a:r>
            <a:r>
              <a:rPr lang="en-US" sz="1600" b="1" dirty="0" smtClean="0">
                <a:solidFill>
                  <a:srgbClr val="9B0000"/>
                </a:solidFill>
                <a:ea typeface="Times New Roman" pitchFamily="18" charset="0"/>
                <a:cs typeface="Arial" pitchFamily="34" charset="0"/>
              </a:rPr>
              <a:t>lugol</a:t>
            </a:r>
            <a:r>
              <a:rPr lang="el-GR" sz="1600" b="1" dirty="0" smtClean="0">
                <a:solidFill>
                  <a:srgbClr val="9B0000"/>
                </a:solidFill>
                <a:ea typeface="Times New Roman" pitchFamily="18" charset="0"/>
                <a:cs typeface="Arial" pitchFamily="34" charset="0"/>
              </a:rPr>
              <a:t>) </a:t>
            </a:r>
            <a:r>
              <a:rPr lang="el-GR" sz="1600" dirty="0" smtClean="0">
                <a:ea typeface="Times New Roman" pitchFamily="18" charset="0"/>
                <a:cs typeface="Arial" pitchFamily="34" charset="0"/>
              </a:rPr>
              <a:t>και αφήνεται να δράσει για 1 λεπτό. </a:t>
            </a:r>
            <a:endParaRPr lang="el-GR" sz="800" dirty="0" smtClean="0">
              <a:cs typeface="Arial" pitchFamily="34" charset="0"/>
            </a:endParaRPr>
          </a:p>
          <a:p>
            <a:pPr marL="514350" lvl="0" indent="-514350" eaLnBrk="0" fontAlgn="base" hangingPunct="0">
              <a:lnSpc>
                <a:spcPct val="150000"/>
              </a:lnSpc>
              <a:spcBef>
                <a:spcPct val="0"/>
              </a:spcBef>
              <a:spcAft>
                <a:spcPct val="0"/>
              </a:spcAft>
              <a:buFont typeface="+mj-lt"/>
              <a:buAutoNum type="arabicPeriod" startAt="4"/>
              <a:tabLst>
                <a:tab pos="457200" algn="l"/>
              </a:tabLst>
            </a:pPr>
            <a:r>
              <a:rPr lang="el-GR" sz="1600" dirty="0" smtClean="0">
                <a:ea typeface="Times New Roman" pitchFamily="18" charset="0"/>
                <a:cs typeface="Arial" pitchFamily="34" charset="0"/>
              </a:rPr>
              <a:t>Το παρασκεύασμα ξεπλένεται με </a:t>
            </a:r>
            <a:r>
              <a:rPr lang="el-GR" sz="1600" dirty="0" smtClean="0">
                <a:solidFill>
                  <a:srgbClr val="9B0000"/>
                </a:solidFill>
                <a:ea typeface="Times New Roman" pitchFamily="18" charset="0"/>
                <a:cs typeface="Arial" pitchFamily="34" charset="0"/>
              </a:rPr>
              <a:t>αιθυλική αλκοόλη </a:t>
            </a:r>
            <a:r>
              <a:rPr lang="el-GR" sz="1600" dirty="0" smtClean="0">
                <a:ea typeface="Times New Roman" pitchFamily="18" charset="0"/>
                <a:cs typeface="Arial" pitchFamily="34" charset="0"/>
              </a:rPr>
              <a:t>σταγόνα – σταγόνα για  1 – 3 λεπτά.</a:t>
            </a:r>
            <a:endParaRPr lang="el-GR" sz="800" dirty="0" smtClean="0">
              <a:cs typeface="Arial" pitchFamily="34" charset="0"/>
            </a:endParaRPr>
          </a:p>
          <a:p>
            <a:pPr marL="514350" lvl="0" indent="-514350" eaLnBrk="0" fontAlgn="base" hangingPunct="0">
              <a:lnSpc>
                <a:spcPct val="150000"/>
              </a:lnSpc>
              <a:spcBef>
                <a:spcPct val="0"/>
              </a:spcBef>
              <a:spcAft>
                <a:spcPct val="0"/>
              </a:spcAft>
              <a:buFont typeface="+mj-lt"/>
              <a:buAutoNum type="arabicPeriod" startAt="4"/>
              <a:tabLst>
                <a:tab pos="457200" algn="l"/>
              </a:tabLst>
            </a:pPr>
            <a:r>
              <a:rPr lang="el-GR" sz="1600" dirty="0" smtClean="0">
                <a:ea typeface="Times New Roman" pitchFamily="18" charset="0"/>
                <a:cs typeface="Arial" pitchFamily="34" charset="0"/>
              </a:rPr>
              <a:t>Το παρασκεύασμα ξεπλένεται με άφθονο νερό σταγόνα – σταγόνα. Τα κύτταρα αποχρωματίζονται εκτός από τα θετικά κατά </a:t>
            </a:r>
            <a:r>
              <a:rPr lang="en-US" sz="1600" dirty="0" smtClean="0">
                <a:ea typeface="Times New Roman" pitchFamily="18" charset="0"/>
                <a:cs typeface="Arial" pitchFamily="34" charset="0"/>
              </a:rPr>
              <a:t>Gram</a:t>
            </a:r>
            <a:r>
              <a:rPr lang="el-GR" sz="1600" dirty="0" smtClean="0">
                <a:ea typeface="Times New Roman" pitchFamily="18" charset="0"/>
                <a:cs typeface="Arial" pitchFamily="34" charset="0"/>
              </a:rPr>
              <a:t> βακτήρια που διατηρούν το κυανό τους χρώμα. </a:t>
            </a:r>
            <a:endParaRPr lang="el-GR" sz="800" dirty="0" smtClean="0">
              <a:cs typeface="Arial" pitchFamily="34" charset="0"/>
            </a:endParaRPr>
          </a:p>
          <a:p>
            <a:pPr marL="514350" lvl="0" indent="-514350" eaLnBrk="0" fontAlgn="base" hangingPunct="0">
              <a:lnSpc>
                <a:spcPct val="150000"/>
              </a:lnSpc>
              <a:spcBef>
                <a:spcPct val="0"/>
              </a:spcBef>
              <a:spcAft>
                <a:spcPct val="0"/>
              </a:spcAft>
              <a:buFont typeface="+mj-lt"/>
              <a:buAutoNum type="arabicPeriod" startAt="4"/>
              <a:tabLst>
                <a:tab pos="457200" algn="l"/>
              </a:tabLst>
            </a:pPr>
            <a:r>
              <a:rPr lang="el-GR" sz="1600" dirty="0" smtClean="0">
                <a:ea typeface="Times New Roman" pitchFamily="18" charset="0"/>
                <a:cs typeface="Arial" pitchFamily="34" charset="0"/>
              </a:rPr>
              <a:t>Το παρασκεύασμα καλύπτεται με </a:t>
            </a:r>
            <a:r>
              <a:rPr lang="el-GR" sz="1600" b="1" dirty="0" smtClean="0">
                <a:solidFill>
                  <a:srgbClr val="9B0000"/>
                </a:solidFill>
                <a:ea typeface="Times New Roman" pitchFamily="18" charset="0"/>
                <a:cs typeface="Arial" pitchFamily="34" charset="0"/>
              </a:rPr>
              <a:t>σαφρανίνη (1 λεπτό).</a:t>
            </a:r>
            <a:endParaRPr lang="el-GR" sz="800" b="1" dirty="0" smtClean="0">
              <a:solidFill>
                <a:srgbClr val="9B0000"/>
              </a:solidFill>
              <a:cs typeface="Arial" pitchFamily="34" charset="0"/>
            </a:endParaRPr>
          </a:p>
          <a:p>
            <a:pPr marL="514350" lvl="0" indent="-514350" eaLnBrk="0" fontAlgn="base" hangingPunct="0">
              <a:lnSpc>
                <a:spcPct val="150000"/>
              </a:lnSpc>
              <a:spcBef>
                <a:spcPct val="0"/>
              </a:spcBef>
              <a:spcAft>
                <a:spcPct val="0"/>
              </a:spcAft>
              <a:buFont typeface="+mj-lt"/>
              <a:buAutoNum type="arabicPeriod" startAt="4"/>
              <a:tabLst>
                <a:tab pos="457200" algn="l"/>
              </a:tabLst>
            </a:pPr>
            <a:r>
              <a:rPr lang="el-GR" sz="1600" dirty="0" smtClean="0">
                <a:ea typeface="Times New Roman" pitchFamily="18" charset="0"/>
                <a:cs typeface="Arial" pitchFamily="34" charset="0"/>
              </a:rPr>
              <a:t>Νέο ξέπλυμα της περίσσειας με νερό.</a:t>
            </a:r>
            <a:endParaRPr lang="el-GR" sz="800" dirty="0" smtClean="0">
              <a:cs typeface="Arial" pitchFamily="34" charset="0"/>
            </a:endParaRPr>
          </a:p>
          <a:p>
            <a:pPr marL="514350" lvl="0" indent="-514350" eaLnBrk="0" fontAlgn="base" hangingPunct="0">
              <a:lnSpc>
                <a:spcPct val="150000"/>
              </a:lnSpc>
              <a:spcBef>
                <a:spcPct val="0"/>
              </a:spcBef>
              <a:spcAft>
                <a:spcPct val="0"/>
              </a:spcAft>
              <a:buFont typeface="+mj-lt"/>
              <a:buAutoNum type="arabicPeriod" startAt="4"/>
              <a:tabLst>
                <a:tab pos="457200" algn="l"/>
              </a:tabLst>
            </a:pPr>
            <a:r>
              <a:rPr lang="el-GR" sz="1600" dirty="0" smtClean="0">
                <a:ea typeface="Times New Roman" pitchFamily="18" charset="0"/>
                <a:cs typeface="Arial" pitchFamily="34" charset="0"/>
              </a:rPr>
              <a:t>Η περίσσεια του νερού απομακρύνεται προσεκτικά με απορροφητικό χαρτί. </a:t>
            </a:r>
            <a:endParaRPr lang="el-GR" sz="800" dirty="0" smtClean="0">
              <a:cs typeface="Arial" pitchFamily="34" charset="0"/>
            </a:endParaRPr>
          </a:p>
          <a:p>
            <a:pPr marL="514350" lvl="0" indent="-514350" eaLnBrk="0" fontAlgn="base" hangingPunct="0">
              <a:lnSpc>
                <a:spcPct val="150000"/>
              </a:lnSpc>
              <a:spcBef>
                <a:spcPct val="0"/>
              </a:spcBef>
              <a:spcAft>
                <a:spcPct val="0"/>
              </a:spcAft>
              <a:buFont typeface="+mj-lt"/>
              <a:buAutoNum type="arabicPeriod" startAt="4"/>
              <a:tabLst>
                <a:tab pos="457200" algn="l"/>
              </a:tabLst>
            </a:pPr>
            <a:r>
              <a:rPr lang="el-GR" sz="1600" dirty="0" smtClean="0">
                <a:ea typeface="Times New Roman" pitchFamily="18" charset="0"/>
                <a:cs typeface="Arial" pitchFamily="34" charset="0"/>
              </a:rPr>
              <a:t>Το παρασκεύασμα είναι έτοιμο για μικροσκόπηση σε μεγέθυνση Χ40 και στη συνέχεια Χ100.</a:t>
            </a:r>
            <a:endParaRPr lang="el-GR" sz="1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24</a:t>
            </a:fld>
            <a:endParaRPr lang="el-G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2204864"/>
            <a:ext cx="8229600" cy="1296144"/>
          </a:xfrm>
          <a:ln w="38100">
            <a:solidFill>
              <a:srgbClr val="9B0000"/>
            </a:solidFill>
          </a:ln>
        </p:spPr>
        <p:txBody>
          <a:bodyPr>
            <a:normAutofit/>
          </a:bodyPr>
          <a:lstStyle/>
          <a:p>
            <a:r>
              <a:rPr lang="el-GR" dirty="0" smtClean="0"/>
              <a:t>Αμνιακό υγρό</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25</a:t>
            </a:fld>
            <a:endParaRPr lang="el-GR" dirty="0"/>
          </a:p>
        </p:txBody>
      </p:sp>
    </p:spTree>
    <p:extLst>
      <p:ext uri="{BB962C8B-B14F-4D97-AF65-F5344CB8AC3E}">
        <p14:creationId xmlns:p14="http://schemas.microsoft.com/office/powerpoint/2010/main" val="35667824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dirty="0"/>
              <a:t>Τι είναι το αμνιακό </a:t>
            </a:r>
            <a:r>
              <a:rPr lang="el-GR" dirty="0" smtClean="0"/>
              <a:t>υγρό</a:t>
            </a:r>
            <a:endParaRPr lang="el-GR" dirty="0"/>
          </a:p>
        </p:txBody>
      </p:sp>
      <p:sp>
        <p:nvSpPr>
          <p:cNvPr id="3077" name="4 - Ορθογώνιο"/>
          <p:cNvSpPr>
            <a:spLocks noChangeArrowheads="1"/>
          </p:cNvSpPr>
          <p:nvPr/>
        </p:nvSpPr>
        <p:spPr bwMode="auto">
          <a:xfrm>
            <a:off x="503309" y="3861048"/>
            <a:ext cx="8286750" cy="2862322"/>
          </a:xfrm>
          <a:prstGeom prst="rect">
            <a:avLst/>
          </a:prstGeom>
          <a:noFill/>
          <a:ln w="9525">
            <a:noFill/>
            <a:miter lim="800000"/>
            <a:headEnd/>
            <a:tailEnd/>
          </a:ln>
        </p:spPr>
        <p:txBody>
          <a:bodyPr>
            <a:spAutoFit/>
          </a:bodyPr>
          <a:lstStyle/>
          <a:p>
            <a:pPr algn="just">
              <a:lnSpc>
                <a:spcPct val="150000"/>
              </a:lnSpc>
            </a:pPr>
            <a:r>
              <a:rPr lang="el-GR" sz="2400" dirty="0">
                <a:latin typeface="+mn-lt"/>
              </a:rPr>
              <a:t>Ο αμνιακός σάκος είναι κυστικός σχηματισμός που σχηματίζεται από τους εμβρυικούς υμένες (εξωτερικά το χορίο και εσωτερικά το άμνιο) δημιουργώντας την αμνιακή κοιλότητα. </a:t>
            </a:r>
            <a:r>
              <a:rPr lang="en-US" sz="2400" dirty="0">
                <a:latin typeface="+mn-lt"/>
              </a:rPr>
              <a:t> </a:t>
            </a:r>
          </a:p>
          <a:p>
            <a:pPr algn="just">
              <a:lnSpc>
                <a:spcPct val="150000"/>
              </a:lnSpc>
            </a:pPr>
            <a:r>
              <a:rPr lang="el-GR" sz="2400" dirty="0">
                <a:latin typeface="+mn-lt"/>
              </a:rPr>
              <a:t>Η αμνιακή κοιλότητα γεμίζει από το αμνιακό υγρό</a:t>
            </a:r>
            <a:r>
              <a:rPr lang="el-GR" sz="2400" b="1" dirty="0">
                <a:latin typeface="+mn-lt"/>
              </a:rPr>
              <a:t>, </a:t>
            </a:r>
            <a:r>
              <a:rPr lang="el-GR" sz="2400" dirty="0">
                <a:latin typeface="+mn-lt"/>
              </a:rPr>
              <a:t>που παράγεται από τα κύτταρα της αμνιακής μεμβράνης.</a:t>
            </a:r>
          </a:p>
        </p:txBody>
      </p:sp>
      <p:pic>
        <p:nvPicPr>
          <p:cNvPr id="3075" name="Picture 2" descr="Κύτταρα που πέφτουν από το έμβρυο κυκλοφορούν στο αμνιακό υγρό αλλά και στα αγγεία της εγκύου"/>
          <p:cNvPicPr>
            <a:picLocks noChangeAspect="1" noChangeArrowheads="1"/>
          </p:cNvPicPr>
          <p:nvPr/>
        </p:nvPicPr>
        <p:blipFill>
          <a:blip r:embed="rId2" cstate="print"/>
          <a:srcRect/>
          <a:stretch>
            <a:fillRect/>
          </a:stretch>
        </p:blipFill>
        <p:spPr bwMode="auto">
          <a:xfrm>
            <a:off x="2928938" y="1428750"/>
            <a:ext cx="3214687" cy="2146300"/>
          </a:xfrm>
          <a:prstGeom prst="rect">
            <a:avLst/>
          </a:prstGeom>
          <a:noFill/>
          <a:ln w="9525">
            <a:noFill/>
            <a:miter lim="800000"/>
            <a:headEnd/>
            <a:tailEnd/>
          </a:ln>
        </p:spPr>
      </p:pic>
      <p:sp>
        <p:nvSpPr>
          <p:cNvPr id="2" name="1 - Θέση αριθμού διαφάνειας"/>
          <p:cNvSpPr>
            <a:spLocks noGrp="1"/>
          </p:cNvSpPr>
          <p:nvPr>
            <p:ph type="sldNum" sz="quarter" idx="12"/>
          </p:nvPr>
        </p:nvSpPr>
        <p:spPr/>
        <p:txBody>
          <a:bodyPr/>
          <a:lstStyle/>
          <a:p>
            <a:pPr>
              <a:defRPr/>
            </a:pPr>
            <a:fld id="{AAC7893C-2DBF-48F3-A436-B8AAAE96A996}" type="slidenum">
              <a:rPr lang="el-GR"/>
              <a:pPr>
                <a:defRPr/>
              </a:pPr>
              <a:t>26</a:t>
            </a:fld>
            <a:endParaRPr lang="el-GR" dirty="0"/>
          </a:p>
        </p:txBody>
      </p:sp>
    </p:spTree>
    <p:extLst>
      <p:ext uri="{BB962C8B-B14F-4D97-AF65-F5344CB8AC3E}">
        <p14:creationId xmlns:p14="http://schemas.microsoft.com/office/powerpoint/2010/main" val="13615628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908720"/>
          </a:xfrm>
        </p:spPr>
        <p:txBody>
          <a:bodyPr>
            <a:normAutofit fontScale="90000"/>
          </a:bodyPr>
          <a:lstStyle/>
          <a:p>
            <a:r>
              <a:rPr lang="el-GR" sz="4400" dirty="0"/>
              <a:t>Πως παράγεται το αμνιακό </a:t>
            </a:r>
            <a:r>
              <a:rPr lang="el-GR" sz="4400" dirty="0" smtClean="0"/>
              <a:t>υγρό </a:t>
            </a:r>
            <a:r>
              <a:rPr lang="el-GR" sz="3600" b="0" dirty="0" smtClean="0"/>
              <a:t>(1 από 2)</a:t>
            </a:r>
            <a:endParaRPr lang="el-GR" sz="3600" b="0" dirty="0"/>
          </a:p>
        </p:txBody>
      </p:sp>
      <p:sp>
        <p:nvSpPr>
          <p:cNvPr id="2" name="1 - Θέση αριθμού διαφάνειας"/>
          <p:cNvSpPr>
            <a:spLocks noGrp="1"/>
          </p:cNvSpPr>
          <p:nvPr>
            <p:ph type="sldNum" sz="quarter" idx="12"/>
          </p:nvPr>
        </p:nvSpPr>
        <p:spPr/>
        <p:txBody>
          <a:bodyPr/>
          <a:lstStyle/>
          <a:p>
            <a:pPr>
              <a:defRPr/>
            </a:pPr>
            <a:fld id="{6F30C44E-882C-4376-AF46-49A48B4810F2}" type="slidenum">
              <a:rPr lang="el-GR"/>
              <a:pPr>
                <a:defRPr/>
              </a:pPr>
              <a:t>27</a:t>
            </a:fld>
            <a:endParaRPr lang="el-GR" dirty="0"/>
          </a:p>
        </p:txBody>
      </p:sp>
      <p:sp>
        <p:nvSpPr>
          <p:cNvPr id="4099" name="2 - Ορθογώνιο"/>
          <p:cNvSpPr>
            <a:spLocks noChangeArrowheads="1"/>
          </p:cNvSpPr>
          <p:nvPr/>
        </p:nvSpPr>
        <p:spPr bwMode="auto">
          <a:xfrm>
            <a:off x="408721" y="1484784"/>
            <a:ext cx="8424936" cy="4278094"/>
          </a:xfrm>
          <a:prstGeom prst="rect">
            <a:avLst/>
          </a:prstGeom>
          <a:noFill/>
          <a:ln w="9525">
            <a:noFill/>
            <a:miter lim="800000"/>
            <a:headEnd/>
            <a:tailEnd/>
          </a:ln>
        </p:spPr>
        <p:txBody>
          <a:bodyPr wrap="square">
            <a:spAutoFit/>
          </a:bodyPr>
          <a:lstStyle/>
          <a:p>
            <a:pPr>
              <a:lnSpc>
                <a:spcPct val="150000"/>
              </a:lnSpc>
              <a:spcBef>
                <a:spcPts val="1200"/>
              </a:spcBef>
            </a:pPr>
            <a:r>
              <a:rPr lang="el-GR" sz="2400" dirty="0">
                <a:latin typeface="+mn-lt"/>
              </a:rPr>
              <a:t>Ο αμνιακός σάκος αρχίζει να σχηματίζεται από την 1</a:t>
            </a:r>
            <a:r>
              <a:rPr lang="el-GR" sz="2400" baseline="30000" dirty="0">
                <a:latin typeface="+mn-lt"/>
              </a:rPr>
              <a:t>η</a:t>
            </a:r>
            <a:r>
              <a:rPr lang="el-GR" sz="2400" dirty="0">
                <a:latin typeface="+mn-lt"/>
              </a:rPr>
              <a:t> εβδομάδα της κυήσεως αποκλειστικά από εμβρυικό ιστό. </a:t>
            </a:r>
            <a:endParaRPr lang="en-US" sz="2400" dirty="0">
              <a:latin typeface="+mn-lt"/>
            </a:endParaRPr>
          </a:p>
          <a:p>
            <a:pPr>
              <a:lnSpc>
                <a:spcPct val="150000"/>
              </a:lnSpc>
              <a:spcBef>
                <a:spcPts val="1200"/>
              </a:spcBef>
            </a:pPr>
            <a:r>
              <a:rPr lang="en-US" sz="2400" dirty="0">
                <a:latin typeface="+mn-lt"/>
              </a:rPr>
              <a:t>T</a:t>
            </a:r>
            <a:r>
              <a:rPr lang="el-GR" sz="2400" dirty="0">
                <a:latin typeface="+mn-lt"/>
              </a:rPr>
              <a:t>ο 1</a:t>
            </a:r>
            <a:r>
              <a:rPr lang="el-GR" sz="2400" baseline="30000" dirty="0">
                <a:latin typeface="+mn-lt"/>
              </a:rPr>
              <a:t>ο </a:t>
            </a:r>
            <a:r>
              <a:rPr lang="el-GR" sz="2400" dirty="0">
                <a:latin typeface="+mn-lt"/>
              </a:rPr>
              <a:t> τρίμηνο της κυήσεως προέρχεται από το αίμα της μητέρας.</a:t>
            </a:r>
          </a:p>
          <a:p>
            <a:pPr>
              <a:lnSpc>
                <a:spcPct val="150000"/>
              </a:lnSpc>
              <a:spcBef>
                <a:spcPts val="1200"/>
              </a:spcBef>
            </a:pPr>
            <a:r>
              <a:rPr lang="el-GR" sz="2400" dirty="0">
                <a:latin typeface="+mn-lt"/>
              </a:rPr>
              <a:t>Από το 2</a:t>
            </a:r>
            <a:r>
              <a:rPr lang="el-GR" sz="2400" baseline="30000" dirty="0">
                <a:latin typeface="+mn-lt"/>
              </a:rPr>
              <a:t>ο</a:t>
            </a:r>
            <a:r>
              <a:rPr lang="el-GR" sz="2400" dirty="0">
                <a:latin typeface="+mn-lt"/>
              </a:rPr>
              <a:t> τρίμηνο και μετά εμπλουτίζεται συνεχώς από τις εκκρίσεις του εμβρύου.</a:t>
            </a:r>
            <a:r>
              <a:rPr lang="el-GR" sz="2400" b="1" dirty="0">
                <a:latin typeface="+mn-lt"/>
              </a:rPr>
              <a:t> </a:t>
            </a:r>
            <a:r>
              <a:rPr lang="el-GR" sz="2400" dirty="0">
                <a:latin typeface="+mn-lt"/>
              </a:rPr>
              <a:t>Μεγάλο μέρος του αμνιακού υγρού προέρχεται από τα ούρα του εμβρύου που κατά μέσο όρο καταπίνει 500 </a:t>
            </a:r>
            <a:r>
              <a:rPr lang="en-US" sz="2400" dirty="0">
                <a:latin typeface="+mn-lt"/>
              </a:rPr>
              <a:t>ml</a:t>
            </a:r>
            <a:r>
              <a:rPr lang="el-GR" sz="2400" dirty="0">
                <a:latin typeface="+mn-lt"/>
              </a:rPr>
              <a:t> αμνιακό υγρό την ημέρα. </a:t>
            </a:r>
          </a:p>
        </p:txBody>
      </p:sp>
    </p:spTree>
    <p:extLst>
      <p:ext uri="{BB962C8B-B14F-4D97-AF65-F5344CB8AC3E}">
        <p14:creationId xmlns:p14="http://schemas.microsoft.com/office/powerpoint/2010/main" val="30435402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908720"/>
          </a:xfrm>
        </p:spPr>
        <p:txBody>
          <a:bodyPr>
            <a:normAutofit fontScale="90000"/>
          </a:bodyPr>
          <a:lstStyle/>
          <a:p>
            <a:r>
              <a:rPr lang="el-GR" sz="4400" dirty="0"/>
              <a:t>Πως παράγεται το αμνιακό </a:t>
            </a:r>
            <a:r>
              <a:rPr lang="el-GR" sz="4400" dirty="0" smtClean="0"/>
              <a:t>υγρό </a:t>
            </a:r>
            <a:r>
              <a:rPr lang="el-GR" sz="3600" b="0" dirty="0" smtClean="0"/>
              <a:t>(2 από 2)</a:t>
            </a:r>
            <a:endParaRPr lang="el-GR" sz="3600" b="0" dirty="0"/>
          </a:p>
        </p:txBody>
      </p:sp>
      <p:sp>
        <p:nvSpPr>
          <p:cNvPr id="2" name="1 - Θέση αριθμού διαφάνειας"/>
          <p:cNvSpPr>
            <a:spLocks noGrp="1"/>
          </p:cNvSpPr>
          <p:nvPr>
            <p:ph type="sldNum" sz="quarter" idx="12"/>
          </p:nvPr>
        </p:nvSpPr>
        <p:spPr/>
        <p:txBody>
          <a:bodyPr/>
          <a:lstStyle/>
          <a:p>
            <a:pPr>
              <a:defRPr/>
            </a:pPr>
            <a:fld id="{6F30C44E-882C-4376-AF46-49A48B4810F2}" type="slidenum">
              <a:rPr lang="el-GR"/>
              <a:pPr>
                <a:defRPr/>
              </a:pPr>
              <a:t>28</a:t>
            </a:fld>
            <a:endParaRPr lang="el-GR" dirty="0"/>
          </a:p>
        </p:txBody>
      </p:sp>
      <p:sp>
        <p:nvSpPr>
          <p:cNvPr id="4099" name="2 - Ορθογώνιο"/>
          <p:cNvSpPr>
            <a:spLocks noChangeArrowheads="1"/>
          </p:cNvSpPr>
          <p:nvPr/>
        </p:nvSpPr>
        <p:spPr bwMode="auto">
          <a:xfrm>
            <a:off x="395536" y="1628800"/>
            <a:ext cx="8208912" cy="3570208"/>
          </a:xfrm>
          <a:prstGeom prst="rect">
            <a:avLst/>
          </a:prstGeom>
          <a:noFill/>
          <a:ln w="9525">
            <a:noFill/>
            <a:miter lim="800000"/>
            <a:headEnd/>
            <a:tailEnd/>
          </a:ln>
        </p:spPr>
        <p:txBody>
          <a:bodyPr wrap="square">
            <a:spAutoFit/>
          </a:bodyPr>
          <a:lstStyle/>
          <a:p>
            <a:pPr>
              <a:lnSpc>
                <a:spcPct val="150000"/>
              </a:lnSpc>
              <a:spcBef>
                <a:spcPts val="1200"/>
              </a:spcBef>
            </a:pPr>
            <a:r>
              <a:rPr lang="el-GR" sz="2400" dirty="0" smtClean="0">
                <a:latin typeface="+mn-lt"/>
              </a:rPr>
              <a:t>Μετά </a:t>
            </a:r>
            <a:r>
              <a:rPr lang="el-GR" sz="2400" dirty="0">
                <a:latin typeface="+mn-lt"/>
              </a:rPr>
              <a:t>από την 18</a:t>
            </a:r>
            <a:r>
              <a:rPr lang="el-GR" sz="2400" baseline="30000" dirty="0">
                <a:latin typeface="+mn-lt"/>
              </a:rPr>
              <a:t>η</a:t>
            </a:r>
            <a:r>
              <a:rPr lang="el-GR" sz="2400" dirty="0">
                <a:latin typeface="+mn-lt"/>
              </a:rPr>
              <a:t> με 20</a:t>
            </a:r>
            <a:r>
              <a:rPr lang="el-GR" sz="2400" baseline="30000" dirty="0">
                <a:latin typeface="+mn-lt"/>
              </a:rPr>
              <a:t>η</a:t>
            </a:r>
            <a:r>
              <a:rPr lang="el-GR" sz="2400" dirty="0">
                <a:latin typeface="+mn-lt"/>
              </a:rPr>
              <a:t> εβδομάδα της κύησης, η εμβρυϊκή απέκκριση ούρων είναι κύρια ή </a:t>
            </a:r>
            <a:r>
              <a:rPr lang="el-GR" sz="2400" dirty="0" smtClean="0">
                <a:latin typeface="+mn-lt"/>
              </a:rPr>
              <a:t>ολοκληρωτικά </a:t>
            </a:r>
            <a:r>
              <a:rPr lang="el-GR" sz="2400" dirty="0">
                <a:latin typeface="+mn-lt"/>
              </a:rPr>
              <a:t>υπεύθυνη για την παραγωγή αμνιακού υγρού.</a:t>
            </a:r>
            <a:r>
              <a:rPr lang="el-GR" sz="2400" b="1" dirty="0">
                <a:latin typeface="+mn-lt"/>
              </a:rPr>
              <a:t> </a:t>
            </a:r>
          </a:p>
          <a:p>
            <a:pPr>
              <a:lnSpc>
                <a:spcPct val="150000"/>
              </a:lnSpc>
              <a:spcBef>
                <a:spcPts val="1200"/>
              </a:spcBef>
            </a:pPr>
            <a:r>
              <a:rPr lang="el-GR" sz="2400" dirty="0">
                <a:latin typeface="+mn-lt"/>
              </a:rPr>
              <a:t>Η ρύθμιση της ποσότητας και της ποιότητας του αμνιακού υγρού εξαρτάται από τον όγκο των αποβαλλομένων ούρων και την ποσότητα του υγρού που καταπίνει το έμβρυο. </a:t>
            </a:r>
          </a:p>
        </p:txBody>
      </p:sp>
    </p:spTree>
    <p:extLst>
      <p:ext uri="{BB962C8B-B14F-4D97-AF65-F5344CB8AC3E}">
        <p14:creationId xmlns:p14="http://schemas.microsoft.com/office/powerpoint/2010/main" val="33276292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normAutofit fontScale="90000"/>
          </a:bodyPr>
          <a:lstStyle/>
          <a:p>
            <a:r>
              <a:rPr lang="el-GR" dirty="0" smtClean="0"/>
              <a:t>Μεθοδολογία ελέγχου κολποτραχηλικού υγρού</a:t>
            </a:r>
            <a:endParaRPr lang="el-GR" dirty="0"/>
          </a:p>
        </p:txBody>
      </p:sp>
      <p:sp>
        <p:nvSpPr>
          <p:cNvPr id="3" name="2 - TextBox"/>
          <p:cNvSpPr txBox="1"/>
          <p:nvPr/>
        </p:nvSpPr>
        <p:spPr>
          <a:xfrm>
            <a:off x="755576" y="1124744"/>
            <a:ext cx="6696744" cy="5312223"/>
          </a:xfrm>
          <a:prstGeom prst="rect">
            <a:avLst/>
          </a:prstGeom>
          <a:noFill/>
        </p:spPr>
        <p:txBody>
          <a:bodyPr wrap="square" rtlCol="0">
            <a:spAutoFit/>
          </a:bodyPr>
          <a:lstStyle/>
          <a:p>
            <a:pPr>
              <a:lnSpc>
                <a:spcPct val="120000"/>
              </a:lnSpc>
              <a:spcBef>
                <a:spcPts val="1200"/>
              </a:spcBef>
            </a:pPr>
            <a:r>
              <a:rPr lang="el-GR" sz="2400" b="1" dirty="0">
                <a:latin typeface="+mn-lt"/>
              </a:rPr>
              <a:t>Έλεγχος κολπικού </a:t>
            </a:r>
            <a:r>
              <a:rPr lang="el-GR" sz="2400" b="1" dirty="0" smtClean="0">
                <a:latin typeface="+mn-lt"/>
              </a:rPr>
              <a:t>υγρού</a:t>
            </a:r>
            <a:endParaRPr lang="el-GR" sz="2400" dirty="0" smtClean="0">
              <a:latin typeface="+mn-lt"/>
            </a:endParaRPr>
          </a:p>
          <a:p>
            <a:pPr marL="342900" indent="-342900">
              <a:lnSpc>
                <a:spcPct val="120000"/>
              </a:lnSpc>
              <a:spcBef>
                <a:spcPts val="1200"/>
              </a:spcBef>
              <a:buAutoNum type="arabicPeriod"/>
            </a:pPr>
            <a:r>
              <a:rPr lang="el-GR" sz="2400" dirty="0" smtClean="0">
                <a:latin typeface="+mn-lt"/>
              </a:rPr>
              <a:t>Άμεσο παρασκεύασμα,</a:t>
            </a:r>
          </a:p>
          <a:p>
            <a:pPr marL="342900" indent="-342900">
              <a:lnSpc>
                <a:spcPct val="120000"/>
              </a:lnSpc>
              <a:spcBef>
                <a:spcPts val="1200"/>
              </a:spcBef>
              <a:buAutoNum type="arabicPeriod"/>
            </a:pPr>
            <a:r>
              <a:rPr lang="el-GR" sz="2400" dirty="0" smtClean="0">
                <a:latin typeface="+mn-lt"/>
              </a:rPr>
              <a:t>Ξηρό παρασκεύασμα – χρώση </a:t>
            </a:r>
            <a:r>
              <a:rPr lang="en-US" sz="2400" dirty="0" smtClean="0">
                <a:latin typeface="+mn-lt"/>
              </a:rPr>
              <a:t>Gram</a:t>
            </a:r>
            <a:r>
              <a:rPr lang="el-GR" sz="2400" dirty="0" smtClean="0">
                <a:latin typeface="+mn-lt"/>
              </a:rPr>
              <a:t>,</a:t>
            </a:r>
            <a:endParaRPr lang="en-US" sz="2400" dirty="0" smtClean="0">
              <a:latin typeface="+mn-lt"/>
            </a:endParaRPr>
          </a:p>
          <a:p>
            <a:pPr marL="342900" indent="-342900">
              <a:lnSpc>
                <a:spcPct val="120000"/>
              </a:lnSpc>
              <a:spcBef>
                <a:spcPts val="1200"/>
              </a:spcBef>
              <a:buAutoNum type="arabicPeriod"/>
            </a:pPr>
            <a:r>
              <a:rPr lang="el-GR" sz="2400" dirty="0" smtClean="0">
                <a:latin typeface="+mn-lt"/>
              </a:rPr>
              <a:t>Καλλιέργεια,</a:t>
            </a:r>
          </a:p>
          <a:p>
            <a:pPr marL="342900" indent="-342900">
              <a:lnSpc>
                <a:spcPct val="120000"/>
              </a:lnSpc>
              <a:spcBef>
                <a:spcPts val="1200"/>
              </a:spcBef>
              <a:buAutoNum type="arabicPeriod"/>
            </a:pPr>
            <a:r>
              <a:rPr lang="el-GR" sz="2400" dirty="0" smtClean="0">
                <a:latin typeface="+mn-lt"/>
              </a:rPr>
              <a:t>Μυκοπλάσματα.</a:t>
            </a:r>
          </a:p>
          <a:p>
            <a:pPr>
              <a:lnSpc>
                <a:spcPct val="120000"/>
              </a:lnSpc>
              <a:spcBef>
                <a:spcPts val="1200"/>
              </a:spcBef>
            </a:pPr>
            <a:r>
              <a:rPr lang="el-GR" sz="2400" b="1" dirty="0">
                <a:latin typeface="+mn-lt"/>
              </a:rPr>
              <a:t>Έλεγχος τραχηλικού υγρού</a:t>
            </a:r>
          </a:p>
          <a:p>
            <a:pPr marL="342900" indent="-342900">
              <a:lnSpc>
                <a:spcPct val="120000"/>
              </a:lnSpc>
              <a:spcBef>
                <a:spcPts val="1200"/>
              </a:spcBef>
              <a:buAutoNum type="arabicPeriod"/>
            </a:pPr>
            <a:r>
              <a:rPr lang="el-GR" sz="2400" dirty="0">
                <a:latin typeface="+mn-lt"/>
              </a:rPr>
              <a:t>Ξηρό παρασκεύασμα – χρώση </a:t>
            </a:r>
            <a:r>
              <a:rPr lang="en-US" sz="2400" dirty="0" smtClean="0">
                <a:latin typeface="+mn-lt"/>
              </a:rPr>
              <a:t>Gram</a:t>
            </a:r>
            <a:r>
              <a:rPr lang="el-GR" sz="2400" dirty="0">
                <a:latin typeface="+mn-lt"/>
              </a:rPr>
              <a:t>,</a:t>
            </a:r>
            <a:endParaRPr lang="en-US" sz="2400" dirty="0">
              <a:latin typeface="+mn-lt"/>
            </a:endParaRPr>
          </a:p>
          <a:p>
            <a:pPr marL="342900" indent="-342900">
              <a:lnSpc>
                <a:spcPct val="120000"/>
              </a:lnSpc>
              <a:spcBef>
                <a:spcPts val="1200"/>
              </a:spcBef>
              <a:buAutoNum type="arabicPeriod"/>
            </a:pPr>
            <a:r>
              <a:rPr lang="el-GR" sz="2400" dirty="0" smtClean="0">
                <a:latin typeface="+mn-lt"/>
              </a:rPr>
              <a:t>Καλλιέργεια,</a:t>
            </a:r>
            <a:endParaRPr lang="el-GR" sz="2400" dirty="0">
              <a:latin typeface="+mn-lt"/>
            </a:endParaRPr>
          </a:p>
          <a:p>
            <a:pPr marL="342900" indent="-342900">
              <a:lnSpc>
                <a:spcPct val="120000"/>
              </a:lnSpc>
              <a:spcBef>
                <a:spcPts val="1200"/>
              </a:spcBef>
              <a:buAutoNum type="arabicPeriod"/>
            </a:pPr>
            <a:r>
              <a:rPr lang="el-GR" sz="2400" dirty="0" smtClean="0">
                <a:latin typeface="+mn-lt"/>
              </a:rPr>
              <a:t>Χλαμύδια.</a:t>
            </a:r>
            <a:endParaRPr lang="el-GR" sz="2400" dirty="0">
              <a:latin typeface="+mn-lt"/>
            </a:endParaRPr>
          </a:p>
        </p:txBody>
      </p:sp>
      <p:sp>
        <p:nvSpPr>
          <p:cNvPr id="8" name="Θέση αριθμού διαφάνειας 7"/>
          <p:cNvSpPr>
            <a:spLocks noGrp="1"/>
          </p:cNvSpPr>
          <p:nvPr>
            <p:ph type="sldNum" sz="quarter" idx="12"/>
          </p:nvPr>
        </p:nvSpPr>
        <p:spPr/>
        <p:txBody>
          <a:bodyPr/>
          <a:lstStyle/>
          <a:p>
            <a:pPr>
              <a:defRPr/>
            </a:pPr>
            <a:fld id="{7E55E3B3-0445-4CFC-BED8-763D4409E61F}" type="slidenum">
              <a:rPr lang="el-GR" smtClean="0"/>
              <a:pPr>
                <a:defRPr/>
              </a:pPr>
              <a:t>2</a:t>
            </a:fld>
            <a:endParaRPr lang="el-GR" dirty="0"/>
          </a:p>
        </p:txBody>
      </p:sp>
    </p:spTree>
    <p:extLst>
      <p:ext uri="{BB962C8B-B14F-4D97-AF65-F5344CB8AC3E}">
        <p14:creationId xmlns:p14="http://schemas.microsoft.com/office/powerpoint/2010/main" val="1401402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323528" y="1052736"/>
            <a:ext cx="8424936" cy="5736955"/>
          </a:xfrm>
          <a:prstGeom prst="rect">
            <a:avLst/>
          </a:prstGeom>
        </p:spPr>
        <p:txBody>
          <a:bodyPr wrap="square">
            <a:spAutoFit/>
          </a:bodyPr>
          <a:lstStyle/>
          <a:p>
            <a:pPr marL="174625" indent="-174625" fontAlgn="auto">
              <a:lnSpc>
                <a:spcPct val="120000"/>
              </a:lnSpc>
              <a:spcBef>
                <a:spcPts val="1200"/>
              </a:spcBef>
              <a:spcAft>
                <a:spcPts val="0"/>
              </a:spcAft>
              <a:buFont typeface="Arial" pitchFamily="34" charset="0"/>
              <a:buChar char="•"/>
              <a:defRPr/>
            </a:pPr>
            <a:r>
              <a:rPr lang="el-GR" sz="2400" dirty="0">
                <a:latin typeface="+mn-lt"/>
                <a:cs typeface="Arial" pitchFamily="34" charset="0"/>
              </a:rPr>
              <a:t>Επιτρέπει συμμετρική αύξηση και ανάπτυξη του εμβρύου.</a:t>
            </a:r>
          </a:p>
          <a:p>
            <a:pPr marL="174625" indent="-174625" fontAlgn="auto">
              <a:lnSpc>
                <a:spcPct val="120000"/>
              </a:lnSpc>
              <a:spcBef>
                <a:spcPts val="1200"/>
              </a:spcBef>
              <a:spcAft>
                <a:spcPts val="0"/>
              </a:spcAft>
              <a:buFont typeface="Arial" pitchFamily="34" charset="0"/>
              <a:buChar char="•"/>
              <a:defRPr/>
            </a:pPr>
            <a:r>
              <a:rPr lang="el-GR" sz="2400" dirty="0">
                <a:latin typeface="+mn-lt"/>
                <a:cs typeface="Arial" pitchFamily="34" charset="0"/>
              </a:rPr>
              <a:t>Εμποδίζει την άμεση επαφή και τη προσκόλληση του άμνιου στο έμβρυο.</a:t>
            </a:r>
          </a:p>
          <a:p>
            <a:pPr marL="174625" indent="-174625" fontAlgn="auto">
              <a:lnSpc>
                <a:spcPct val="120000"/>
              </a:lnSpc>
              <a:spcBef>
                <a:spcPts val="1200"/>
              </a:spcBef>
              <a:spcAft>
                <a:spcPts val="0"/>
              </a:spcAft>
              <a:buFont typeface="Arial" pitchFamily="34" charset="0"/>
              <a:buChar char="•"/>
              <a:defRPr/>
            </a:pPr>
            <a:r>
              <a:rPr lang="el-GR" sz="2400" dirty="0">
                <a:latin typeface="+mn-lt"/>
                <a:cs typeface="Arial" pitchFamily="34" charset="0"/>
              </a:rPr>
              <a:t>Μαλακώνει τα κτυπήματα που δέχεται το έμβρυο διαχέοντας το χτύπημα που μπορεί να δεχθεί η μητέρα.</a:t>
            </a:r>
          </a:p>
          <a:p>
            <a:pPr marL="174625" indent="-174625" fontAlgn="auto">
              <a:lnSpc>
                <a:spcPct val="120000"/>
              </a:lnSpc>
              <a:spcBef>
                <a:spcPts val="1200"/>
              </a:spcBef>
              <a:spcAft>
                <a:spcPts val="0"/>
              </a:spcAft>
              <a:buFont typeface="Arial" pitchFamily="34" charset="0"/>
              <a:buChar char="•"/>
              <a:defRPr/>
            </a:pPr>
            <a:r>
              <a:rPr lang="el-GR" sz="2400" dirty="0">
                <a:latin typeface="+mn-lt"/>
                <a:cs typeface="Arial" pitchFamily="34" charset="0"/>
              </a:rPr>
              <a:t>Βοηθάει να ελέγχεται η θερμοκρασία του σώματος του εμβρύου διατηρώντας μια σχετικά σταθερή θερμοκρασία.</a:t>
            </a:r>
          </a:p>
          <a:p>
            <a:pPr marL="174625" indent="-174625" fontAlgn="auto">
              <a:lnSpc>
                <a:spcPct val="120000"/>
              </a:lnSpc>
              <a:spcBef>
                <a:spcPts val="1200"/>
              </a:spcBef>
              <a:spcAft>
                <a:spcPts val="0"/>
              </a:spcAft>
              <a:buFont typeface="Arial" pitchFamily="34" charset="0"/>
              <a:buChar char="•"/>
              <a:defRPr/>
            </a:pPr>
            <a:r>
              <a:rPr lang="el-GR" sz="2400" dirty="0">
                <a:latin typeface="+mn-lt"/>
                <a:cs typeface="Arial" pitchFamily="34" charset="0"/>
              </a:rPr>
              <a:t>Επιτρέπει στο έμβρυο να κινείται ελεύθερα, βοηθώντας έτσι την ανάπτυξη του μυοσκελετικού συστήματος. </a:t>
            </a:r>
          </a:p>
          <a:p>
            <a:pPr marL="174625" indent="-174625" fontAlgn="auto">
              <a:lnSpc>
                <a:spcPct val="120000"/>
              </a:lnSpc>
              <a:spcBef>
                <a:spcPts val="1200"/>
              </a:spcBef>
              <a:spcAft>
                <a:spcPts val="0"/>
              </a:spcAft>
              <a:buFont typeface="Arial" pitchFamily="34" charset="0"/>
              <a:buChar char="•"/>
              <a:defRPr/>
            </a:pPr>
            <a:r>
              <a:rPr lang="el-GR" sz="2400" dirty="0">
                <a:latin typeface="+mn-lt"/>
                <a:cs typeface="Arial" pitchFamily="34" charset="0"/>
              </a:rPr>
              <a:t>Χρησιμεύει στη θρέψη του εμβρύου αφού του εξασφαλίζει νερό και θρεπτικές ουσίες</a:t>
            </a:r>
            <a:r>
              <a:rPr lang="el-GR" sz="2400" dirty="0" smtClean="0">
                <a:latin typeface="+mn-lt"/>
                <a:cs typeface="Arial" pitchFamily="34" charset="0"/>
              </a:rPr>
              <a:t>.</a:t>
            </a:r>
            <a:endParaRPr lang="el-GR" sz="2400" dirty="0">
              <a:latin typeface="+mn-lt"/>
              <a:cs typeface="Arial" pitchFamily="34" charset="0"/>
            </a:endParaRPr>
          </a:p>
        </p:txBody>
      </p:sp>
      <p:sp>
        <p:nvSpPr>
          <p:cNvPr id="3" name="Τίτλος 2"/>
          <p:cNvSpPr>
            <a:spLocks noGrp="1"/>
          </p:cNvSpPr>
          <p:nvPr>
            <p:ph type="title"/>
          </p:nvPr>
        </p:nvSpPr>
        <p:spPr/>
        <p:txBody>
          <a:bodyPr>
            <a:normAutofit/>
          </a:bodyPr>
          <a:lstStyle/>
          <a:p>
            <a:r>
              <a:rPr lang="el-GR" dirty="0"/>
              <a:t>Λειτουργία αμνιακού υγρού </a:t>
            </a:r>
            <a:r>
              <a:rPr lang="el-GR" sz="3200" b="0" dirty="0"/>
              <a:t>(</a:t>
            </a:r>
            <a:r>
              <a:rPr lang="el-GR" sz="3200" b="0" dirty="0" smtClean="0"/>
              <a:t>1 από 2)</a:t>
            </a:r>
            <a:endParaRPr lang="el-GR" sz="3200" b="0" dirty="0"/>
          </a:p>
        </p:txBody>
      </p:sp>
      <p:sp>
        <p:nvSpPr>
          <p:cNvPr id="4" name="3 - Θέση αριθμού διαφάνειας"/>
          <p:cNvSpPr>
            <a:spLocks noGrp="1"/>
          </p:cNvSpPr>
          <p:nvPr>
            <p:ph type="sldNum" sz="quarter" idx="12"/>
          </p:nvPr>
        </p:nvSpPr>
        <p:spPr/>
        <p:txBody>
          <a:bodyPr/>
          <a:lstStyle/>
          <a:p>
            <a:pPr>
              <a:defRPr/>
            </a:pPr>
            <a:fld id="{6647E57A-9A4C-4CD5-91E9-643C5A3F3B30}" type="slidenum">
              <a:rPr lang="el-GR"/>
              <a:pPr>
                <a:defRPr/>
              </a:pPr>
              <a:t>29</a:t>
            </a:fld>
            <a:endParaRPr lang="el-GR" dirty="0"/>
          </a:p>
        </p:txBody>
      </p:sp>
    </p:spTree>
    <p:extLst>
      <p:ext uri="{BB962C8B-B14F-4D97-AF65-F5344CB8AC3E}">
        <p14:creationId xmlns:p14="http://schemas.microsoft.com/office/powerpoint/2010/main" val="41179665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Λειτουργία αμνιακού υγρού </a:t>
            </a:r>
            <a:r>
              <a:rPr lang="el-GR" sz="3200" b="0" dirty="0" smtClean="0"/>
              <a:t>(2 </a:t>
            </a:r>
            <a:r>
              <a:rPr lang="el-GR" sz="3200" b="0" dirty="0"/>
              <a:t>από 2)</a:t>
            </a:r>
            <a:endParaRPr lang="el-GR" dirty="0"/>
          </a:p>
        </p:txBody>
      </p:sp>
      <p:sp>
        <p:nvSpPr>
          <p:cNvPr id="6146" name="1 - Ορθογώνιο"/>
          <p:cNvSpPr>
            <a:spLocks noChangeArrowheads="1"/>
          </p:cNvSpPr>
          <p:nvPr/>
        </p:nvSpPr>
        <p:spPr bwMode="auto">
          <a:xfrm>
            <a:off x="539550" y="1268760"/>
            <a:ext cx="8429625" cy="5399620"/>
          </a:xfrm>
          <a:prstGeom prst="rect">
            <a:avLst/>
          </a:prstGeom>
          <a:noFill/>
          <a:ln w="9525">
            <a:noFill/>
            <a:miter lim="800000"/>
            <a:headEnd/>
            <a:tailEnd/>
          </a:ln>
        </p:spPr>
        <p:txBody>
          <a:bodyPr>
            <a:spAutoFit/>
          </a:bodyPr>
          <a:lstStyle/>
          <a:p>
            <a:pPr marL="271463" indent="-271463">
              <a:lnSpc>
                <a:spcPct val="120000"/>
              </a:lnSpc>
              <a:spcBef>
                <a:spcPts val="600"/>
              </a:spcBef>
              <a:buFont typeface="Arial" charset="0"/>
              <a:buChar char="•"/>
            </a:pPr>
            <a:r>
              <a:rPr lang="el-GR" sz="2400" dirty="0">
                <a:latin typeface="+mn-lt"/>
              </a:rPr>
              <a:t>Εξουδετερώνει τις πιέσεις τόσο από τα όργανα της μητέρας όσο και από κραδασμούς.</a:t>
            </a:r>
          </a:p>
          <a:p>
            <a:pPr marL="271463" indent="-271463">
              <a:lnSpc>
                <a:spcPct val="120000"/>
              </a:lnSpc>
              <a:spcBef>
                <a:spcPts val="600"/>
              </a:spcBef>
              <a:buFont typeface="Arial" charset="0"/>
              <a:buChar char="•"/>
            </a:pPr>
            <a:r>
              <a:rPr lang="el-GR" sz="2400" dirty="0">
                <a:latin typeface="+mn-lt"/>
              </a:rPr>
              <a:t>Βοηθά το έμβρυο να βρει την ιδανική θέση για τον τοκετό.</a:t>
            </a:r>
          </a:p>
          <a:p>
            <a:pPr marL="271463" indent="-271463">
              <a:lnSpc>
                <a:spcPct val="120000"/>
              </a:lnSpc>
              <a:spcBef>
                <a:spcPts val="600"/>
              </a:spcBef>
              <a:buFont typeface="Arial" charset="0"/>
              <a:buChar char="•"/>
            </a:pPr>
            <a:r>
              <a:rPr lang="el-GR" sz="2400" dirty="0">
                <a:latin typeface="+mn-lt"/>
              </a:rPr>
              <a:t>Την ώρα του τοκετού συμβάλει στη διαστολή του τραχήλου της μήτρας.</a:t>
            </a:r>
          </a:p>
          <a:p>
            <a:pPr marL="271463" indent="-271463">
              <a:lnSpc>
                <a:spcPct val="120000"/>
              </a:lnSpc>
              <a:spcBef>
                <a:spcPts val="600"/>
              </a:spcBef>
              <a:buFont typeface="Arial" charset="0"/>
              <a:buChar char="•"/>
            </a:pPr>
            <a:r>
              <a:rPr lang="el-GR" sz="2400" dirty="0">
                <a:latin typeface="+mn-lt"/>
              </a:rPr>
              <a:t>Μειώνει τις συσπάσεις την ώρα της γέννησης.</a:t>
            </a:r>
          </a:p>
          <a:p>
            <a:pPr marL="271463" indent="-271463">
              <a:lnSpc>
                <a:spcPct val="120000"/>
              </a:lnSpc>
              <a:spcBef>
                <a:spcPts val="600"/>
              </a:spcBef>
              <a:buFont typeface="Arial" charset="0"/>
              <a:buChar char="•"/>
            </a:pPr>
            <a:r>
              <a:rPr lang="el-GR" sz="2400" dirty="0">
                <a:latin typeface="+mn-lt"/>
              </a:rPr>
              <a:t>Προστατεύει τον ομφάλιο λώρο από τις πιέσεις που δέχεται.</a:t>
            </a:r>
          </a:p>
          <a:p>
            <a:pPr marL="271463" indent="-271463">
              <a:lnSpc>
                <a:spcPct val="120000"/>
              </a:lnSpc>
              <a:spcBef>
                <a:spcPts val="600"/>
              </a:spcBef>
              <a:buFont typeface="Arial" charset="0"/>
              <a:buChar char="•"/>
            </a:pPr>
            <a:r>
              <a:rPr lang="el-GR" sz="2400" dirty="0">
                <a:latin typeface="+mn-lt"/>
              </a:rPr>
              <a:t>Προστατεύει το βρεφικό κρανίο και τις ευαίσθητες μεμβράνες του εγκεφάλου που πιέζονται όταν το μωρό συστρέφεται και κατεβαίνει για να γεννηθεί.</a:t>
            </a:r>
          </a:p>
          <a:p>
            <a:pPr marL="271463" indent="-271463">
              <a:lnSpc>
                <a:spcPct val="120000"/>
              </a:lnSpc>
              <a:spcBef>
                <a:spcPts val="600"/>
              </a:spcBef>
              <a:buFont typeface="Arial" charset="0"/>
              <a:buChar char="•"/>
            </a:pPr>
            <a:r>
              <a:rPr lang="el-GR" sz="2400" dirty="0">
                <a:latin typeface="+mn-lt"/>
              </a:rPr>
              <a:t>Προστατεύει το έμβρυο από την αφυδάτωση.</a:t>
            </a:r>
          </a:p>
        </p:txBody>
      </p:sp>
      <p:sp>
        <p:nvSpPr>
          <p:cNvPr id="4" name="3 - Θέση αριθμού διαφάνειας"/>
          <p:cNvSpPr>
            <a:spLocks noGrp="1"/>
          </p:cNvSpPr>
          <p:nvPr>
            <p:ph type="sldNum" sz="quarter" idx="12"/>
          </p:nvPr>
        </p:nvSpPr>
        <p:spPr/>
        <p:txBody>
          <a:bodyPr/>
          <a:lstStyle/>
          <a:p>
            <a:pPr>
              <a:defRPr/>
            </a:pPr>
            <a:fld id="{666460D6-3B3D-4670-877C-B4B1CAE7A139}" type="slidenum">
              <a:rPr lang="el-GR"/>
              <a:pPr>
                <a:defRPr/>
              </a:pPr>
              <a:t>30</a:t>
            </a:fld>
            <a:endParaRPr lang="el-GR" dirty="0"/>
          </a:p>
        </p:txBody>
      </p:sp>
    </p:spTree>
    <p:extLst>
      <p:ext uri="{BB962C8B-B14F-4D97-AF65-F5344CB8AC3E}">
        <p14:creationId xmlns:p14="http://schemas.microsoft.com/office/powerpoint/2010/main" val="28621155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Η λήψη αμνιακού </a:t>
            </a:r>
            <a:r>
              <a:rPr lang="el-GR" dirty="0" smtClean="0"/>
              <a:t>υγρού</a:t>
            </a:r>
            <a:endParaRPr lang="el-GR" dirty="0"/>
          </a:p>
        </p:txBody>
      </p:sp>
      <p:sp>
        <p:nvSpPr>
          <p:cNvPr id="7170" name="Rectangle 1"/>
          <p:cNvSpPr>
            <a:spLocks noChangeArrowheads="1"/>
          </p:cNvSpPr>
          <p:nvPr/>
        </p:nvSpPr>
        <p:spPr bwMode="auto">
          <a:xfrm>
            <a:off x="323528" y="1340768"/>
            <a:ext cx="4464496" cy="5155257"/>
          </a:xfrm>
          <a:prstGeom prst="rect">
            <a:avLst/>
          </a:prstGeom>
          <a:noFill/>
          <a:ln w="9525">
            <a:noFill/>
            <a:miter lim="800000"/>
            <a:headEnd/>
            <a:tailEnd/>
          </a:ln>
        </p:spPr>
        <p:txBody>
          <a:bodyPr wrap="square" anchor="ctr">
            <a:spAutoFit/>
          </a:bodyPr>
          <a:lstStyle/>
          <a:p>
            <a:pPr eaLnBrk="0" hangingPunct="0">
              <a:lnSpc>
                <a:spcPct val="150000"/>
              </a:lnSpc>
              <a:spcBef>
                <a:spcPts val="600"/>
              </a:spcBef>
            </a:pPr>
            <a:r>
              <a:rPr lang="el-GR" sz="2400" dirty="0">
                <a:latin typeface="+mn-lt"/>
                <a:ea typeface="Times New Roman" pitchFamily="18" charset="0"/>
              </a:rPr>
              <a:t>Γίνεται με </a:t>
            </a:r>
            <a:r>
              <a:rPr lang="el-GR" sz="2400" b="1" dirty="0">
                <a:solidFill>
                  <a:srgbClr val="9B0000"/>
                </a:solidFill>
                <a:latin typeface="+mn-lt"/>
                <a:ea typeface="Times New Roman" pitchFamily="18" charset="0"/>
              </a:rPr>
              <a:t>αμνιοπαρακέντηση</a:t>
            </a:r>
            <a:r>
              <a:rPr lang="el-GR" sz="2400" dirty="0">
                <a:latin typeface="+mn-lt"/>
                <a:ea typeface="Times New Roman" pitchFamily="18" charset="0"/>
              </a:rPr>
              <a:t> από το γυναικολόγο γιατρό. Παρουσιάζει δυσκολίες και δεν είναι τελείως ακίνδυνη για την επιβίωση του εμβρύου. </a:t>
            </a:r>
          </a:p>
          <a:p>
            <a:pPr eaLnBrk="0" hangingPunct="0">
              <a:lnSpc>
                <a:spcPct val="150000"/>
              </a:lnSpc>
              <a:spcBef>
                <a:spcPts val="600"/>
              </a:spcBef>
            </a:pPr>
            <a:r>
              <a:rPr lang="el-GR" sz="2400" dirty="0">
                <a:latin typeface="+mn-lt"/>
                <a:ea typeface="Times New Roman" pitchFamily="18" charset="0"/>
              </a:rPr>
              <a:t>Γίνεται μεταξύ 16</a:t>
            </a:r>
            <a:r>
              <a:rPr lang="el-GR" sz="2400" baseline="30000" dirty="0">
                <a:latin typeface="+mn-lt"/>
                <a:ea typeface="Times New Roman" pitchFamily="18" charset="0"/>
              </a:rPr>
              <a:t>ης</a:t>
            </a:r>
            <a:r>
              <a:rPr lang="el-GR" sz="2400" dirty="0">
                <a:latin typeface="+mn-lt"/>
                <a:ea typeface="Times New Roman" pitchFamily="18" charset="0"/>
              </a:rPr>
              <a:t> -18</a:t>
            </a:r>
            <a:r>
              <a:rPr lang="el-GR" sz="2400" baseline="30000" dirty="0">
                <a:latin typeface="+mn-lt"/>
                <a:ea typeface="Times New Roman" pitchFamily="18" charset="0"/>
              </a:rPr>
              <a:t>ης</a:t>
            </a:r>
            <a:r>
              <a:rPr lang="el-GR" sz="2400" dirty="0">
                <a:latin typeface="+mn-lt"/>
                <a:ea typeface="Times New Roman" pitchFamily="18" charset="0"/>
              </a:rPr>
              <a:t> εβδομάδας σε μητέρες άνω των 35 ετών ή όταν υπάρχει σχετικό ιστορικό.</a:t>
            </a:r>
          </a:p>
        </p:txBody>
      </p:sp>
      <p:pic>
        <p:nvPicPr>
          <p:cNvPr id="7173" name="Picture 1"/>
          <p:cNvPicPr>
            <a:picLocks noChangeAspect="1" noChangeArrowheads="1"/>
          </p:cNvPicPr>
          <p:nvPr/>
        </p:nvPicPr>
        <p:blipFill>
          <a:blip r:embed="rId2" cstate="print"/>
          <a:srcRect/>
          <a:stretch>
            <a:fillRect/>
          </a:stretch>
        </p:blipFill>
        <p:spPr bwMode="auto">
          <a:xfrm>
            <a:off x="4644008" y="2125802"/>
            <a:ext cx="4229100" cy="3343275"/>
          </a:xfrm>
          <a:prstGeom prst="rect">
            <a:avLst/>
          </a:prstGeom>
          <a:noFill/>
          <a:ln w="9525">
            <a:noFill/>
            <a:miter lim="800000"/>
            <a:headEnd/>
            <a:tailEnd/>
          </a:ln>
        </p:spPr>
      </p:pic>
      <p:sp>
        <p:nvSpPr>
          <p:cNvPr id="4" name="3 - Θέση αριθμού διαφάνειας"/>
          <p:cNvSpPr>
            <a:spLocks noGrp="1"/>
          </p:cNvSpPr>
          <p:nvPr>
            <p:ph type="sldNum" sz="quarter" idx="12"/>
          </p:nvPr>
        </p:nvSpPr>
        <p:spPr/>
        <p:txBody>
          <a:bodyPr/>
          <a:lstStyle/>
          <a:p>
            <a:pPr>
              <a:defRPr/>
            </a:pPr>
            <a:fld id="{E19547AD-C4B2-400C-AE41-72F8F274ABF7}" type="slidenum">
              <a:rPr lang="el-GR"/>
              <a:pPr>
                <a:defRPr/>
              </a:pPr>
              <a:t>31</a:t>
            </a:fld>
            <a:endParaRPr lang="el-GR" dirty="0"/>
          </a:p>
        </p:txBody>
      </p:sp>
    </p:spTree>
    <p:extLst>
      <p:ext uri="{BB962C8B-B14F-4D97-AF65-F5344CB8AC3E}">
        <p14:creationId xmlns:p14="http://schemas.microsoft.com/office/powerpoint/2010/main" val="106397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smtClean="0"/>
              <a:t>Η αμνιοπαρακέντηση</a:t>
            </a:r>
            <a:endParaRPr lang="el-GR" dirty="0"/>
          </a:p>
        </p:txBody>
      </p:sp>
      <p:sp>
        <p:nvSpPr>
          <p:cNvPr id="4" name="3 - Ορθογώνιο"/>
          <p:cNvSpPr>
            <a:spLocks noChangeArrowheads="1"/>
          </p:cNvSpPr>
          <p:nvPr/>
        </p:nvSpPr>
        <p:spPr bwMode="auto">
          <a:xfrm>
            <a:off x="179513" y="1196752"/>
            <a:ext cx="4680519" cy="5078313"/>
          </a:xfrm>
          <a:prstGeom prst="rect">
            <a:avLst/>
          </a:prstGeom>
          <a:noFill/>
          <a:ln w="9525">
            <a:noFill/>
            <a:miter lim="800000"/>
            <a:headEnd/>
            <a:tailEnd/>
          </a:ln>
        </p:spPr>
        <p:txBody>
          <a:bodyPr wrap="square">
            <a:spAutoFit/>
          </a:bodyPr>
          <a:lstStyle/>
          <a:p>
            <a:pPr eaLnBrk="0" hangingPunct="0">
              <a:lnSpc>
                <a:spcPct val="150000"/>
              </a:lnSpc>
              <a:spcBef>
                <a:spcPts val="600"/>
              </a:spcBef>
            </a:pPr>
            <a:r>
              <a:rPr lang="el-GR" sz="2400" dirty="0">
                <a:latin typeface="+mn-lt"/>
                <a:ea typeface="Times New Roman" pitchFamily="18" charset="0"/>
              </a:rPr>
              <a:t>Το αμνιακό υγρό παίρνεται με άσηπτες συνθήκες, με παρακέντηση κολπική ή κοιλιακή σε αποστειρωμένα σωληνάρια σε ποσότητα τουλάχιστον 10 </a:t>
            </a:r>
            <a:r>
              <a:rPr lang="en-US" sz="2400" dirty="0">
                <a:latin typeface="+mn-lt"/>
                <a:ea typeface="Times New Roman" pitchFamily="18" charset="0"/>
              </a:rPr>
              <a:t>ml</a:t>
            </a:r>
            <a:r>
              <a:rPr lang="el-GR" sz="2400" dirty="0">
                <a:latin typeface="+mn-lt"/>
                <a:ea typeface="Times New Roman" pitchFamily="18" charset="0"/>
              </a:rPr>
              <a:t> και τοποθετείται σε σκούρο αδιαφανές φιαλίδιο αποστειρωμένο, γιατί η χολερυθρίνη είναι πολύ ευαίσθητη στο φως και θα μειωθεί ταχύτατα. </a:t>
            </a:r>
          </a:p>
        </p:txBody>
      </p:sp>
      <p:pic>
        <p:nvPicPr>
          <p:cNvPr id="8196" name="Picture 4"/>
          <p:cNvPicPr>
            <a:picLocks noChangeAspect="1" noChangeArrowheads="1"/>
          </p:cNvPicPr>
          <p:nvPr/>
        </p:nvPicPr>
        <p:blipFill>
          <a:blip r:embed="rId2" cstate="print"/>
          <a:srcRect/>
          <a:stretch>
            <a:fillRect/>
          </a:stretch>
        </p:blipFill>
        <p:spPr bwMode="auto">
          <a:xfrm>
            <a:off x="4860032" y="1854277"/>
            <a:ext cx="4167187" cy="3125787"/>
          </a:xfrm>
          <a:prstGeom prst="rect">
            <a:avLst/>
          </a:prstGeom>
          <a:noFill/>
          <a:ln w="9525">
            <a:noFill/>
            <a:miter lim="800000"/>
            <a:headEnd/>
            <a:tailEnd/>
          </a:ln>
        </p:spPr>
      </p:pic>
      <p:sp>
        <p:nvSpPr>
          <p:cNvPr id="2" name="1 - Θέση αριθμού διαφάνειας"/>
          <p:cNvSpPr>
            <a:spLocks noGrp="1"/>
          </p:cNvSpPr>
          <p:nvPr>
            <p:ph type="sldNum" sz="quarter" idx="12"/>
          </p:nvPr>
        </p:nvSpPr>
        <p:spPr/>
        <p:txBody>
          <a:bodyPr/>
          <a:lstStyle/>
          <a:p>
            <a:pPr>
              <a:defRPr/>
            </a:pPr>
            <a:fld id="{35CF618C-F508-4E70-9177-734B57E71429}" type="slidenum">
              <a:rPr lang="el-GR"/>
              <a:pPr>
                <a:defRPr/>
              </a:pPr>
              <a:t>32</a:t>
            </a:fld>
            <a:endParaRPr lang="el-GR" dirty="0"/>
          </a:p>
        </p:txBody>
      </p:sp>
    </p:spTree>
    <p:extLst>
      <p:ext uri="{BB962C8B-B14F-4D97-AF65-F5344CB8AC3E}">
        <p14:creationId xmlns:p14="http://schemas.microsoft.com/office/powerpoint/2010/main" val="275553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dirty="0"/>
              <a:t>Κίνδυνοι από την αμνιοπαρακέντηση</a:t>
            </a:r>
          </a:p>
        </p:txBody>
      </p:sp>
      <p:sp>
        <p:nvSpPr>
          <p:cNvPr id="9219" name="2 - Ορθογώνιο"/>
          <p:cNvSpPr>
            <a:spLocks noChangeArrowheads="1"/>
          </p:cNvSpPr>
          <p:nvPr/>
        </p:nvSpPr>
        <p:spPr bwMode="auto">
          <a:xfrm>
            <a:off x="395536" y="1221392"/>
            <a:ext cx="5040560" cy="5139869"/>
          </a:xfrm>
          <a:prstGeom prst="rect">
            <a:avLst/>
          </a:prstGeom>
          <a:noFill/>
          <a:ln w="9525">
            <a:noFill/>
            <a:miter lim="800000"/>
            <a:headEnd/>
            <a:tailEnd/>
          </a:ln>
        </p:spPr>
        <p:txBody>
          <a:bodyPr wrap="square">
            <a:spAutoFit/>
          </a:bodyPr>
          <a:lstStyle/>
          <a:p>
            <a:pPr marL="342900" indent="-342900">
              <a:lnSpc>
                <a:spcPct val="150000"/>
              </a:lnSpc>
              <a:spcBef>
                <a:spcPts val="1200"/>
              </a:spcBef>
              <a:buFont typeface="Arial" charset="0"/>
              <a:buChar char="•"/>
            </a:pPr>
            <a:r>
              <a:rPr lang="el-GR" sz="2400" dirty="0" smtClean="0">
                <a:latin typeface="+mn-lt"/>
              </a:rPr>
              <a:t>Φλεγμονή,</a:t>
            </a:r>
            <a:endParaRPr lang="el-GR" sz="2400" dirty="0">
              <a:latin typeface="+mn-lt"/>
            </a:endParaRPr>
          </a:p>
          <a:p>
            <a:pPr marL="342900" indent="-342900">
              <a:lnSpc>
                <a:spcPct val="150000"/>
              </a:lnSpc>
              <a:spcBef>
                <a:spcPts val="1200"/>
              </a:spcBef>
              <a:buFont typeface="Arial" charset="0"/>
              <a:buChar char="•"/>
            </a:pPr>
            <a:r>
              <a:rPr lang="el-GR" sz="2400" dirty="0">
                <a:latin typeface="+mn-lt"/>
              </a:rPr>
              <a:t>Αιμάτωμα στη </a:t>
            </a:r>
            <a:r>
              <a:rPr lang="el-GR" sz="2400" dirty="0" smtClean="0">
                <a:latin typeface="+mn-lt"/>
              </a:rPr>
              <a:t>μήτρα,</a:t>
            </a:r>
            <a:endParaRPr lang="el-GR" sz="2400" dirty="0">
              <a:latin typeface="+mn-lt"/>
            </a:endParaRPr>
          </a:p>
          <a:p>
            <a:pPr marL="342900" indent="-342900">
              <a:lnSpc>
                <a:spcPct val="150000"/>
              </a:lnSpc>
              <a:spcBef>
                <a:spcPts val="1200"/>
              </a:spcBef>
              <a:buFont typeface="Arial" charset="0"/>
              <a:buChar char="•"/>
            </a:pPr>
            <a:r>
              <a:rPr lang="en-US" sz="2400" dirty="0">
                <a:latin typeface="+mn-lt"/>
              </a:rPr>
              <a:t>Rh </a:t>
            </a:r>
            <a:r>
              <a:rPr lang="el-GR" sz="2400" dirty="0" smtClean="0">
                <a:latin typeface="+mn-lt"/>
              </a:rPr>
              <a:t>Ευαισθητοποίηση,</a:t>
            </a:r>
            <a:endParaRPr lang="el-GR" sz="2400" dirty="0">
              <a:latin typeface="+mn-lt"/>
            </a:endParaRPr>
          </a:p>
          <a:p>
            <a:pPr marL="342900" indent="-342900">
              <a:lnSpc>
                <a:spcPct val="150000"/>
              </a:lnSpc>
              <a:spcBef>
                <a:spcPts val="1200"/>
              </a:spcBef>
              <a:buFont typeface="Arial" charset="0"/>
              <a:buChar char="•"/>
            </a:pPr>
            <a:r>
              <a:rPr lang="el-GR" sz="2400" dirty="0">
                <a:latin typeface="+mn-lt"/>
              </a:rPr>
              <a:t>Απώλεια εμβρύου </a:t>
            </a:r>
            <a:r>
              <a:rPr lang="el-GR" sz="2400" dirty="0" smtClean="0">
                <a:latin typeface="+mn-lt"/>
              </a:rPr>
              <a:t>(αποβολή </a:t>
            </a:r>
            <a:r>
              <a:rPr lang="el-GR" sz="2400" dirty="0">
                <a:latin typeface="+mn-lt"/>
              </a:rPr>
              <a:t>ή ενδομήτριος θάνατος</a:t>
            </a:r>
            <a:r>
              <a:rPr lang="el-GR" sz="2400" dirty="0" smtClean="0">
                <a:latin typeface="+mn-lt"/>
              </a:rPr>
              <a:t>),</a:t>
            </a:r>
            <a:endParaRPr lang="el-GR" sz="2400" dirty="0">
              <a:latin typeface="+mn-lt"/>
            </a:endParaRPr>
          </a:p>
          <a:p>
            <a:pPr marL="342900" indent="-342900">
              <a:lnSpc>
                <a:spcPct val="150000"/>
              </a:lnSpc>
              <a:spcBef>
                <a:spcPts val="1200"/>
              </a:spcBef>
              <a:buFont typeface="Arial" charset="0"/>
              <a:buChar char="•"/>
            </a:pPr>
            <a:r>
              <a:rPr lang="el-GR" sz="2400" dirty="0">
                <a:latin typeface="+mn-lt"/>
              </a:rPr>
              <a:t>Μεγάλη αναμονή για τα αποτελέσματα της καλλιέργειας των κυττάρων του αμνιακού υγρού.</a:t>
            </a:r>
          </a:p>
        </p:txBody>
      </p:sp>
      <p:pic>
        <p:nvPicPr>
          <p:cNvPr id="9221" name="Picture 3"/>
          <p:cNvPicPr>
            <a:picLocks noChangeAspect="1" noChangeArrowheads="1"/>
          </p:cNvPicPr>
          <p:nvPr/>
        </p:nvPicPr>
        <p:blipFill>
          <a:blip r:embed="rId2" cstate="print"/>
          <a:srcRect/>
          <a:stretch>
            <a:fillRect/>
          </a:stretch>
        </p:blipFill>
        <p:spPr bwMode="auto">
          <a:xfrm>
            <a:off x="5214938" y="2143125"/>
            <a:ext cx="3163887" cy="3486150"/>
          </a:xfrm>
          <a:prstGeom prst="rect">
            <a:avLst/>
          </a:prstGeom>
          <a:noFill/>
          <a:ln w="9525">
            <a:noFill/>
            <a:miter lim="800000"/>
            <a:headEnd/>
            <a:tailEnd/>
          </a:ln>
        </p:spPr>
      </p:pic>
      <p:sp>
        <p:nvSpPr>
          <p:cNvPr id="2" name="1 - Θέση αριθμού διαφάνειας"/>
          <p:cNvSpPr>
            <a:spLocks noGrp="1"/>
          </p:cNvSpPr>
          <p:nvPr>
            <p:ph type="sldNum" sz="quarter" idx="12"/>
          </p:nvPr>
        </p:nvSpPr>
        <p:spPr/>
        <p:txBody>
          <a:bodyPr/>
          <a:lstStyle/>
          <a:p>
            <a:pPr>
              <a:defRPr/>
            </a:pPr>
            <a:fld id="{A020A825-DD55-4170-BBE9-6A2D7BD2F42F}" type="slidenum">
              <a:rPr lang="el-GR"/>
              <a:pPr>
                <a:defRPr/>
              </a:pPr>
              <a:t>33</a:t>
            </a:fld>
            <a:endParaRPr lang="el-GR" dirty="0"/>
          </a:p>
        </p:txBody>
      </p:sp>
    </p:spTree>
    <p:extLst>
      <p:ext uri="{BB962C8B-B14F-4D97-AF65-F5344CB8AC3E}">
        <p14:creationId xmlns:p14="http://schemas.microsoft.com/office/powerpoint/2010/main" val="8890705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dirty="0"/>
              <a:t>Ταυτοποίηση αμνιακού </a:t>
            </a:r>
            <a:r>
              <a:rPr lang="el-GR" dirty="0" smtClean="0"/>
              <a:t>υγρού</a:t>
            </a:r>
            <a:endParaRPr lang="el-GR" dirty="0"/>
          </a:p>
        </p:txBody>
      </p:sp>
      <p:sp>
        <p:nvSpPr>
          <p:cNvPr id="1025" name="Rectangle 1"/>
          <p:cNvSpPr>
            <a:spLocks noChangeArrowheads="1"/>
          </p:cNvSpPr>
          <p:nvPr/>
        </p:nvSpPr>
        <p:spPr bwMode="auto">
          <a:xfrm rot="10800000" flipV="1">
            <a:off x="857250" y="1520071"/>
            <a:ext cx="7572375" cy="3570208"/>
          </a:xfrm>
          <a:prstGeom prst="rect">
            <a:avLst/>
          </a:prstGeom>
          <a:noFill/>
          <a:ln w="9525">
            <a:noFill/>
            <a:miter lim="800000"/>
            <a:headEnd/>
            <a:tailEnd/>
          </a:ln>
          <a:effectLst/>
        </p:spPr>
        <p:txBody>
          <a:bodyPr anchor="ctr">
            <a:spAutoFit/>
          </a:bodyPr>
          <a:lstStyle/>
          <a:p>
            <a:pPr algn="just" eaLnBrk="0" hangingPunct="0">
              <a:lnSpc>
                <a:spcPct val="150000"/>
              </a:lnSpc>
              <a:spcBef>
                <a:spcPts val="0"/>
              </a:spcBef>
              <a:defRPr/>
            </a:pPr>
            <a:r>
              <a:rPr lang="el-GR" sz="2400" dirty="0">
                <a:latin typeface="+mn-lt"/>
                <a:ea typeface="Times New Roman" pitchFamily="18" charset="0"/>
                <a:cs typeface="Arial" pitchFamily="34" charset="0"/>
              </a:rPr>
              <a:t>Σε περιπτώσεις αναμενόμενου τοκετού, η επίτοκος χάνει υγρά που μπορεί να μην προέρχονται από ρήξη των υμένων, αλλά να είναι ούρα. Στην περίπτωση αυτή θα χρειασθεί να ταυτοποιηθεί κατά πόσον το υγρό αυτό είναι ή όχι αμνιακό υγρό.</a:t>
            </a:r>
            <a:endParaRPr lang="el-GR" sz="2400" dirty="0">
              <a:latin typeface="+mn-lt"/>
              <a:cs typeface="Arial" pitchFamily="34" charset="0"/>
            </a:endParaRPr>
          </a:p>
          <a:p>
            <a:pPr algn="just" eaLnBrk="0" hangingPunct="0">
              <a:lnSpc>
                <a:spcPct val="150000"/>
              </a:lnSpc>
              <a:spcBef>
                <a:spcPts val="1200"/>
              </a:spcBef>
              <a:defRPr/>
            </a:pPr>
            <a:r>
              <a:rPr lang="el-GR" sz="2400" dirty="0">
                <a:latin typeface="+mn-lt"/>
                <a:ea typeface="Times New Roman" pitchFamily="18" charset="0"/>
                <a:cs typeface="Arial" pitchFamily="34" charset="0"/>
              </a:rPr>
              <a:t>Εφαρμόζεται η </a:t>
            </a:r>
            <a:r>
              <a:rPr lang="el-GR" sz="2400" b="1" dirty="0">
                <a:solidFill>
                  <a:srgbClr val="9B0000"/>
                </a:solidFill>
                <a:latin typeface="+mn-lt"/>
                <a:ea typeface="Times New Roman" pitchFamily="18" charset="0"/>
                <a:cs typeface="Arial" pitchFamily="34" charset="0"/>
              </a:rPr>
              <a:t>δοκιμή κρυσταλλώσεως φτέρης </a:t>
            </a:r>
            <a:r>
              <a:rPr lang="en-US" sz="2400" b="1" dirty="0">
                <a:solidFill>
                  <a:srgbClr val="9B0000"/>
                </a:solidFill>
                <a:latin typeface="+mn-lt"/>
                <a:ea typeface="Times New Roman" pitchFamily="18" charset="0"/>
                <a:cs typeface="Arial" pitchFamily="34" charset="0"/>
              </a:rPr>
              <a:t>Fern</a:t>
            </a:r>
            <a:r>
              <a:rPr lang="en-US" sz="2400" b="1" dirty="0">
                <a:solidFill>
                  <a:srgbClr val="9B0000"/>
                </a:solidFill>
                <a:latin typeface="+mn-lt"/>
                <a:ea typeface="Times New Roman" pitchFamily="18" charset="0"/>
                <a:cs typeface="Arial" pitchFamily="34" charset="0"/>
                <a:sym typeface="Symbol" pitchFamily="18" charset="2"/>
              </a:rPr>
              <a:t></a:t>
            </a:r>
            <a:r>
              <a:rPr lang="en-US" sz="2400" b="1" dirty="0">
                <a:solidFill>
                  <a:srgbClr val="9B0000"/>
                </a:solidFill>
                <a:latin typeface="+mn-lt"/>
                <a:ea typeface="Times New Roman" pitchFamily="18" charset="0"/>
                <a:cs typeface="Arial" pitchFamily="34" charset="0"/>
              </a:rPr>
              <a:t>test</a:t>
            </a:r>
            <a:r>
              <a:rPr lang="el-GR" sz="2400" dirty="0">
                <a:latin typeface="+mn-lt"/>
                <a:ea typeface="Times New Roman" pitchFamily="18" charset="0"/>
                <a:cs typeface="Arial" pitchFamily="34" charset="0"/>
                <a:sym typeface="Symbol" pitchFamily="18" charset="2"/>
              </a:rPr>
              <a:t>.</a:t>
            </a:r>
          </a:p>
        </p:txBody>
      </p:sp>
      <p:sp>
        <p:nvSpPr>
          <p:cNvPr id="2" name="1 - Θέση αριθμού διαφάνειας"/>
          <p:cNvSpPr>
            <a:spLocks noGrp="1"/>
          </p:cNvSpPr>
          <p:nvPr>
            <p:ph type="sldNum" sz="quarter" idx="12"/>
          </p:nvPr>
        </p:nvSpPr>
        <p:spPr/>
        <p:txBody>
          <a:bodyPr/>
          <a:lstStyle/>
          <a:p>
            <a:pPr>
              <a:defRPr/>
            </a:pPr>
            <a:fld id="{442C480B-6587-45FB-A9E3-BEC54FD75056}" type="slidenum">
              <a:rPr lang="el-GR"/>
              <a:pPr>
                <a:defRPr/>
              </a:pPr>
              <a:t>34</a:t>
            </a:fld>
            <a:endParaRPr lang="el-GR" dirty="0"/>
          </a:p>
        </p:txBody>
      </p:sp>
    </p:spTree>
    <p:extLst>
      <p:ext uri="{BB962C8B-B14F-4D97-AF65-F5344CB8AC3E}">
        <p14:creationId xmlns:p14="http://schemas.microsoft.com/office/powerpoint/2010/main" val="123864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908720"/>
          </a:xfrm>
        </p:spPr>
        <p:txBody>
          <a:bodyPr>
            <a:normAutofit fontScale="90000"/>
          </a:bodyPr>
          <a:lstStyle/>
          <a:p>
            <a:r>
              <a:rPr lang="el-GR" dirty="0"/>
              <a:t>Δοκιμή κρυσταλλώσεως φτέρης (</a:t>
            </a:r>
            <a:r>
              <a:rPr lang="en-US" dirty="0"/>
              <a:t>Fern-test</a:t>
            </a:r>
            <a:r>
              <a:rPr lang="en-US" dirty="0" smtClean="0"/>
              <a:t>)</a:t>
            </a:r>
            <a:endParaRPr lang="el-GR" dirty="0"/>
          </a:p>
        </p:txBody>
      </p:sp>
      <p:sp>
        <p:nvSpPr>
          <p:cNvPr id="11269" name="4 - Ορθογώνιο"/>
          <p:cNvSpPr>
            <a:spLocks noChangeArrowheads="1"/>
          </p:cNvSpPr>
          <p:nvPr/>
        </p:nvSpPr>
        <p:spPr bwMode="auto">
          <a:xfrm>
            <a:off x="323528" y="1196752"/>
            <a:ext cx="8496945" cy="3242106"/>
          </a:xfrm>
          <a:prstGeom prst="rect">
            <a:avLst/>
          </a:prstGeom>
          <a:noFill/>
          <a:ln w="9525">
            <a:noFill/>
            <a:miter lim="800000"/>
            <a:headEnd/>
            <a:tailEnd/>
          </a:ln>
        </p:spPr>
        <p:txBody>
          <a:bodyPr wrap="square">
            <a:spAutoFit/>
          </a:bodyPr>
          <a:lstStyle/>
          <a:p>
            <a:pPr>
              <a:lnSpc>
                <a:spcPct val="120000"/>
              </a:lnSpc>
              <a:spcBef>
                <a:spcPts val="600"/>
              </a:spcBef>
            </a:pPr>
            <a:r>
              <a:rPr lang="el-GR" sz="2400" dirty="0">
                <a:latin typeface="+mn-lt"/>
              </a:rPr>
              <a:t>Μια σταγόνα του υγρού τοποθετείται και επιστρώνεται πάνω σε καθαρή αντικειμενοφόρο πλάκα και αφήνεται να στεγνώσει στον αέρα. </a:t>
            </a:r>
          </a:p>
          <a:p>
            <a:pPr>
              <a:lnSpc>
                <a:spcPct val="120000"/>
              </a:lnSpc>
              <a:spcBef>
                <a:spcPts val="600"/>
              </a:spcBef>
            </a:pPr>
            <a:r>
              <a:rPr lang="el-GR" sz="2400" dirty="0">
                <a:latin typeface="+mn-lt"/>
              </a:rPr>
              <a:t>Μικροσκοπούμε με ξηρούς φακούς και μειωμένο φωτισμό. Αν το υγρό είναι αμνιακό υγρό (θετική δοκιμή) θα δούμε σχηματισμούς που μοιάζουν με φύλλα φτέρης ενώ αν είναι ούρα δεν θα δούμε τίποτα. </a:t>
            </a:r>
          </a:p>
        </p:txBody>
      </p:sp>
      <p:pic>
        <p:nvPicPr>
          <p:cNvPr id="11267" name="Picture 2"/>
          <p:cNvPicPr>
            <a:picLocks noChangeAspect="1" noChangeArrowheads="1"/>
          </p:cNvPicPr>
          <p:nvPr/>
        </p:nvPicPr>
        <p:blipFill>
          <a:blip r:embed="rId2" cstate="print"/>
          <a:srcRect/>
          <a:stretch>
            <a:fillRect/>
          </a:stretch>
        </p:blipFill>
        <p:spPr bwMode="auto">
          <a:xfrm>
            <a:off x="1646546" y="4221088"/>
            <a:ext cx="2930525" cy="2286000"/>
          </a:xfrm>
          <a:prstGeom prst="rect">
            <a:avLst/>
          </a:prstGeom>
          <a:noFill/>
          <a:ln w="9525">
            <a:noFill/>
            <a:miter lim="800000"/>
            <a:headEnd/>
            <a:tailEnd/>
          </a:ln>
        </p:spPr>
      </p:pic>
      <p:pic>
        <p:nvPicPr>
          <p:cNvPr id="11268" name="Picture 4"/>
          <p:cNvPicPr>
            <a:picLocks noChangeAspect="1" noChangeArrowheads="1"/>
          </p:cNvPicPr>
          <p:nvPr/>
        </p:nvPicPr>
        <p:blipFill>
          <a:blip r:embed="rId3" cstate="print"/>
          <a:srcRect/>
          <a:stretch>
            <a:fillRect/>
          </a:stretch>
        </p:blipFill>
        <p:spPr bwMode="auto">
          <a:xfrm>
            <a:off x="5076056" y="4220723"/>
            <a:ext cx="2928937" cy="2197100"/>
          </a:xfrm>
          <a:prstGeom prst="rect">
            <a:avLst/>
          </a:prstGeom>
          <a:noFill/>
          <a:ln w="9525">
            <a:noFill/>
            <a:miter lim="800000"/>
            <a:headEnd/>
            <a:tailEnd/>
          </a:ln>
        </p:spPr>
      </p:pic>
      <p:sp>
        <p:nvSpPr>
          <p:cNvPr id="2" name="1 - Θέση αριθμού διαφάνειας"/>
          <p:cNvSpPr>
            <a:spLocks noGrp="1"/>
          </p:cNvSpPr>
          <p:nvPr>
            <p:ph type="sldNum" sz="quarter" idx="12"/>
          </p:nvPr>
        </p:nvSpPr>
        <p:spPr/>
        <p:txBody>
          <a:bodyPr/>
          <a:lstStyle/>
          <a:p>
            <a:pPr>
              <a:defRPr/>
            </a:pPr>
            <a:fld id="{BD2EA203-E128-4D0C-8A23-048B624B875F}" type="slidenum">
              <a:rPr lang="el-GR"/>
              <a:pPr>
                <a:defRPr/>
              </a:pPr>
              <a:t>35</a:t>
            </a:fld>
            <a:endParaRPr lang="el-GR" dirty="0"/>
          </a:p>
        </p:txBody>
      </p:sp>
    </p:spTree>
    <p:extLst>
      <p:ext uri="{BB962C8B-B14F-4D97-AF65-F5344CB8AC3E}">
        <p14:creationId xmlns:p14="http://schemas.microsoft.com/office/powerpoint/2010/main" val="18560213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Γιατί γίνεται η λήψη αμνιακού </a:t>
            </a:r>
            <a:r>
              <a:rPr lang="el-GR" dirty="0" smtClean="0"/>
              <a:t>υγρού</a:t>
            </a:r>
            <a:endParaRPr lang="el-GR" dirty="0"/>
          </a:p>
        </p:txBody>
      </p:sp>
      <p:sp>
        <p:nvSpPr>
          <p:cNvPr id="12291" name="3 - TextBox"/>
          <p:cNvSpPr txBox="1">
            <a:spLocks noChangeArrowheads="1"/>
          </p:cNvSpPr>
          <p:nvPr/>
        </p:nvSpPr>
        <p:spPr bwMode="auto">
          <a:xfrm>
            <a:off x="963114" y="1204003"/>
            <a:ext cx="7569325" cy="1200329"/>
          </a:xfrm>
          <a:prstGeom prst="rect">
            <a:avLst/>
          </a:prstGeom>
          <a:noFill/>
          <a:ln w="9525">
            <a:noFill/>
            <a:miter lim="800000"/>
            <a:headEnd/>
            <a:tailEnd/>
          </a:ln>
        </p:spPr>
        <p:txBody>
          <a:bodyPr wrap="square">
            <a:spAutoFit/>
          </a:bodyPr>
          <a:lstStyle/>
          <a:p>
            <a:pPr marL="457200" indent="-457200">
              <a:lnSpc>
                <a:spcPct val="150000"/>
              </a:lnSpc>
              <a:buFont typeface="Calibri" pitchFamily="34" charset="0"/>
              <a:buAutoNum type="arabicPeriod"/>
            </a:pPr>
            <a:r>
              <a:rPr lang="el-GR" sz="2400" dirty="0">
                <a:latin typeface="+mn-lt"/>
              </a:rPr>
              <a:t>Για την παρακολούθηση της ανάπτυξης του εμβρύου.</a:t>
            </a:r>
          </a:p>
          <a:p>
            <a:pPr marL="457200" indent="-457200">
              <a:lnSpc>
                <a:spcPct val="150000"/>
              </a:lnSpc>
              <a:buFont typeface="Calibri" pitchFamily="34" charset="0"/>
              <a:buAutoNum type="arabicPeriod"/>
            </a:pPr>
            <a:r>
              <a:rPr lang="el-GR" sz="2400" dirty="0">
                <a:latin typeface="+mn-lt"/>
              </a:rPr>
              <a:t>Για την πρόληψη συγγενών ανωμαλιών.</a:t>
            </a:r>
          </a:p>
        </p:txBody>
      </p:sp>
      <p:sp>
        <p:nvSpPr>
          <p:cNvPr id="12293" name="5 - TextBox"/>
          <p:cNvSpPr txBox="1">
            <a:spLocks noChangeArrowheads="1"/>
          </p:cNvSpPr>
          <p:nvPr/>
        </p:nvSpPr>
        <p:spPr bwMode="auto">
          <a:xfrm>
            <a:off x="963114" y="2928938"/>
            <a:ext cx="6849245" cy="461665"/>
          </a:xfrm>
          <a:prstGeom prst="rect">
            <a:avLst/>
          </a:prstGeom>
          <a:noFill/>
          <a:ln w="9525">
            <a:noFill/>
            <a:miter lim="800000"/>
            <a:headEnd/>
            <a:tailEnd/>
          </a:ln>
        </p:spPr>
        <p:txBody>
          <a:bodyPr wrap="square">
            <a:spAutoFit/>
          </a:bodyPr>
          <a:lstStyle/>
          <a:p>
            <a:r>
              <a:rPr lang="en-US" sz="2400" dirty="0">
                <a:latin typeface="+mn-lt"/>
              </a:rPr>
              <a:t>O</a:t>
            </a:r>
            <a:r>
              <a:rPr lang="el-GR" sz="2400" dirty="0">
                <a:latin typeface="+mn-lt"/>
              </a:rPr>
              <a:t>ι πιθανότητες εκδήλωσης συνδρόμου </a:t>
            </a:r>
            <a:r>
              <a:rPr lang="en-US" sz="2400" dirty="0">
                <a:latin typeface="+mn-lt"/>
              </a:rPr>
              <a:t>Down</a:t>
            </a:r>
            <a:r>
              <a:rPr lang="el-GR" sz="2400" dirty="0">
                <a:latin typeface="+mn-lt"/>
              </a:rPr>
              <a:t> είναι</a:t>
            </a:r>
            <a:r>
              <a:rPr lang="en-US" sz="2400" dirty="0" smtClean="0">
                <a:latin typeface="+mn-lt"/>
              </a:rPr>
              <a:t>:</a:t>
            </a:r>
            <a:endParaRPr lang="en-US" sz="2400" dirty="0">
              <a:latin typeface="+mn-lt"/>
            </a:endParaRPr>
          </a:p>
        </p:txBody>
      </p:sp>
      <p:sp>
        <p:nvSpPr>
          <p:cNvPr id="12294" name="6 - TextBox"/>
          <p:cNvSpPr txBox="1">
            <a:spLocks noChangeArrowheads="1"/>
          </p:cNvSpPr>
          <p:nvPr/>
        </p:nvSpPr>
        <p:spPr bwMode="auto">
          <a:xfrm>
            <a:off x="963115" y="3493248"/>
            <a:ext cx="3751562" cy="2539157"/>
          </a:xfrm>
          <a:prstGeom prst="rect">
            <a:avLst/>
          </a:prstGeom>
          <a:noFill/>
          <a:ln w="9525">
            <a:noFill/>
            <a:miter lim="800000"/>
            <a:headEnd/>
            <a:tailEnd/>
          </a:ln>
        </p:spPr>
        <p:txBody>
          <a:bodyPr wrap="square">
            <a:spAutoFit/>
          </a:bodyPr>
          <a:lstStyle/>
          <a:p>
            <a:pPr>
              <a:lnSpc>
                <a:spcPct val="150000"/>
              </a:lnSpc>
              <a:spcBef>
                <a:spcPts val="600"/>
              </a:spcBef>
            </a:pPr>
            <a:r>
              <a:rPr lang="el-GR" sz="2400" dirty="0">
                <a:latin typeface="+mn-lt"/>
              </a:rPr>
              <a:t>Ηλικία γύρω στα </a:t>
            </a:r>
            <a:r>
              <a:rPr lang="en-US" sz="2400" dirty="0">
                <a:latin typeface="+mn-lt"/>
              </a:rPr>
              <a:t>2</a:t>
            </a:r>
            <a:r>
              <a:rPr lang="el-GR" sz="2400" dirty="0">
                <a:latin typeface="+mn-lt"/>
              </a:rPr>
              <a:t>5</a:t>
            </a:r>
            <a:r>
              <a:rPr lang="en-US" sz="2400" dirty="0">
                <a:latin typeface="+mn-lt"/>
              </a:rPr>
              <a:t>:  1: 500</a:t>
            </a:r>
          </a:p>
          <a:p>
            <a:pPr>
              <a:lnSpc>
                <a:spcPct val="150000"/>
              </a:lnSpc>
              <a:spcBef>
                <a:spcPts val="600"/>
              </a:spcBef>
            </a:pPr>
            <a:r>
              <a:rPr lang="el-GR" sz="2400" dirty="0">
                <a:latin typeface="+mn-lt"/>
              </a:rPr>
              <a:t>Ηλικία γύρω στα 35</a:t>
            </a:r>
            <a:r>
              <a:rPr lang="en-US" sz="2400" dirty="0">
                <a:latin typeface="+mn-lt"/>
              </a:rPr>
              <a:t>:  1: 400</a:t>
            </a:r>
          </a:p>
          <a:p>
            <a:pPr>
              <a:lnSpc>
                <a:spcPct val="150000"/>
              </a:lnSpc>
              <a:spcBef>
                <a:spcPts val="600"/>
              </a:spcBef>
            </a:pPr>
            <a:r>
              <a:rPr lang="el-GR" sz="2400" dirty="0">
                <a:latin typeface="+mn-lt"/>
              </a:rPr>
              <a:t>Ηλικία γύρω στα 40</a:t>
            </a:r>
            <a:r>
              <a:rPr lang="en-US" sz="2400" dirty="0">
                <a:latin typeface="+mn-lt"/>
              </a:rPr>
              <a:t>:  1:109</a:t>
            </a:r>
          </a:p>
          <a:p>
            <a:pPr>
              <a:lnSpc>
                <a:spcPct val="150000"/>
              </a:lnSpc>
              <a:spcBef>
                <a:spcPts val="600"/>
              </a:spcBef>
            </a:pPr>
            <a:r>
              <a:rPr lang="el-GR" sz="2400" dirty="0">
                <a:latin typeface="+mn-lt"/>
              </a:rPr>
              <a:t>Ηλικία γύρω στα 45</a:t>
            </a:r>
            <a:r>
              <a:rPr lang="en-US" sz="2400" dirty="0">
                <a:latin typeface="+mn-lt"/>
              </a:rPr>
              <a:t>:  1:32</a:t>
            </a:r>
            <a:endParaRPr lang="el-GR" sz="2400" dirty="0">
              <a:latin typeface="+mn-lt"/>
            </a:endParaRPr>
          </a:p>
        </p:txBody>
      </p:sp>
      <p:pic>
        <p:nvPicPr>
          <p:cNvPr id="12295" name="Picture 6" descr="ιατρικές εξετάσεις στην εγκυμοσύνη">
            <a:hlinkClick r:id="rId2" tooltip="&quot;ιατρικές εξετάσεις στην εγκυμοσύνη&quot;"/>
          </p:cNvPr>
          <p:cNvPicPr>
            <a:picLocks noChangeAspect="1" noChangeArrowheads="1"/>
          </p:cNvPicPr>
          <p:nvPr/>
        </p:nvPicPr>
        <p:blipFill>
          <a:blip r:embed="rId3" cstate="print"/>
          <a:srcRect/>
          <a:stretch>
            <a:fillRect/>
          </a:stretch>
        </p:blipFill>
        <p:spPr bwMode="auto">
          <a:xfrm>
            <a:off x="4932040" y="3696821"/>
            <a:ext cx="2500313" cy="2132013"/>
          </a:xfrm>
          <a:prstGeom prst="rect">
            <a:avLst/>
          </a:prstGeom>
          <a:noFill/>
          <a:ln w="9525">
            <a:noFill/>
            <a:miter lim="800000"/>
            <a:headEnd/>
            <a:tailEnd/>
          </a:ln>
        </p:spPr>
      </p:pic>
      <p:sp>
        <p:nvSpPr>
          <p:cNvPr id="5" name="4 - Θέση αριθμού διαφάνειας"/>
          <p:cNvSpPr>
            <a:spLocks noGrp="1"/>
          </p:cNvSpPr>
          <p:nvPr>
            <p:ph type="sldNum" sz="quarter" idx="12"/>
          </p:nvPr>
        </p:nvSpPr>
        <p:spPr/>
        <p:txBody>
          <a:bodyPr/>
          <a:lstStyle/>
          <a:p>
            <a:pPr>
              <a:defRPr/>
            </a:pPr>
            <a:fld id="{5CBF2A28-8CCE-4B69-B4EF-EFB9C18021D2}" type="slidenum">
              <a:rPr lang="el-GR"/>
              <a:pPr>
                <a:defRPr/>
              </a:pPr>
              <a:t>36</a:t>
            </a:fld>
            <a:endParaRPr lang="el-GR" dirty="0"/>
          </a:p>
        </p:txBody>
      </p:sp>
    </p:spTree>
    <p:extLst>
      <p:ext uri="{BB962C8B-B14F-4D97-AF65-F5344CB8AC3E}">
        <p14:creationId xmlns:p14="http://schemas.microsoft.com/office/powerpoint/2010/main" val="2494624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08112"/>
          </a:xfrm>
        </p:spPr>
        <p:txBody>
          <a:bodyPr>
            <a:normAutofit fontScale="90000"/>
          </a:bodyPr>
          <a:lstStyle/>
          <a:p>
            <a:r>
              <a:rPr lang="el-GR" sz="4400" dirty="0"/>
              <a:t>Φυσικοί χαρακτήρες αμνιακού υγρού </a:t>
            </a:r>
            <a:r>
              <a:rPr lang="el-GR" sz="3600" b="0" dirty="0"/>
              <a:t>(</a:t>
            </a:r>
            <a:r>
              <a:rPr lang="el-GR" sz="3600" b="0" dirty="0" smtClean="0"/>
              <a:t>1 από 2)</a:t>
            </a:r>
            <a:endParaRPr lang="el-GR" sz="3600" b="0" dirty="0"/>
          </a:p>
        </p:txBody>
      </p:sp>
      <p:sp>
        <p:nvSpPr>
          <p:cNvPr id="13315" name="2 - TextBox"/>
          <p:cNvSpPr txBox="1">
            <a:spLocks noChangeArrowheads="1"/>
          </p:cNvSpPr>
          <p:nvPr/>
        </p:nvSpPr>
        <p:spPr bwMode="auto">
          <a:xfrm>
            <a:off x="785813" y="1226609"/>
            <a:ext cx="6572250" cy="1200329"/>
          </a:xfrm>
          <a:prstGeom prst="rect">
            <a:avLst/>
          </a:prstGeom>
          <a:noFill/>
          <a:ln w="9525">
            <a:noFill/>
            <a:miter lim="800000"/>
            <a:headEnd/>
            <a:tailEnd/>
          </a:ln>
        </p:spPr>
        <p:txBody>
          <a:bodyPr>
            <a:spAutoFit/>
          </a:bodyPr>
          <a:lstStyle/>
          <a:p>
            <a:pPr>
              <a:lnSpc>
                <a:spcPct val="150000"/>
              </a:lnSpc>
            </a:pPr>
            <a:r>
              <a:rPr lang="el-GR" sz="2400" b="1" dirty="0">
                <a:solidFill>
                  <a:srgbClr val="9B0000"/>
                </a:solidFill>
                <a:latin typeface="+mn-lt"/>
              </a:rPr>
              <a:t>Όψη</a:t>
            </a:r>
            <a:r>
              <a:rPr lang="en-US" sz="2400" dirty="0">
                <a:latin typeface="+mn-lt"/>
              </a:rPr>
              <a:t>:</a:t>
            </a:r>
            <a:r>
              <a:rPr lang="el-GR" sz="2400" dirty="0">
                <a:latin typeface="+mn-lt"/>
              </a:rPr>
              <a:t> Διαυγής ή ελαφρά θολή.</a:t>
            </a:r>
          </a:p>
          <a:p>
            <a:pPr>
              <a:lnSpc>
                <a:spcPct val="150000"/>
              </a:lnSpc>
            </a:pPr>
            <a:r>
              <a:rPr lang="el-GR" sz="2400" b="1" dirty="0">
                <a:solidFill>
                  <a:srgbClr val="9B0000"/>
                </a:solidFill>
                <a:latin typeface="+mn-lt"/>
              </a:rPr>
              <a:t>Χροιά</a:t>
            </a:r>
            <a:r>
              <a:rPr lang="en-US" sz="2400" dirty="0">
                <a:latin typeface="+mn-lt"/>
              </a:rPr>
              <a:t>: </a:t>
            </a:r>
            <a:r>
              <a:rPr lang="el-GR" sz="2400" dirty="0">
                <a:latin typeface="+mn-lt"/>
              </a:rPr>
              <a:t>Άχρωμο ή αργυρόχρωμο</a:t>
            </a:r>
            <a:r>
              <a:rPr lang="el-GR" sz="2400" dirty="0" smtClean="0">
                <a:latin typeface="+mn-lt"/>
              </a:rPr>
              <a:t>.</a:t>
            </a:r>
            <a:endParaRPr lang="el-GR" sz="2400" dirty="0">
              <a:latin typeface="+mn-lt"/>
            </a:endParaRPr>
          </a:p>
        </p:txBody>
      </p:sp>
      <p:sp>
        <p:nvSpPr>
          <p:cNvPr id="13316" name="3 - Ορθογώνιο"/>
          <p:cNvSpPr>
            <a:spLocks noChangeArrowheads="1"/>
          </p:cNvSpPr>
          <p:nvPr/>
        </p:nvSpPr>
        <p:spPr bwMode="auto">
          <a:xfrm>
            <a:off x="756766" y="2404487"/>
            <a:ext cx="7858125" cy="4278094"/>
          </a:xfrm>
          <a:prstGeom prst="rect">
            <a:avLst/>
          </a:prstGeom>
          <a:noFill/>
          <a:ln w="9525">
            <a:noFill/>
            <a:miter lim="800000"/>
            <a:headEnd/>
            <a:tailEnd/>
          </a:ln>
        </p:spPr>
        <p:txBody>
          <a:bodyPr>
            <a:spAutoFit/>
          </a:bodyPr>
          <a:lstStyle/>
          <a:p>
            <a:pPr marL="174625" indent="-174625">
              <a:lnSpc>
                <a:spcPct val="150000"/>
              </a:lnSpc>
              <a:spcBef>
                <a:spcPts val="600"/>
              </a:spcBef>
            </a:pPr>
            <a:r>
              <a:rPr lang="el-GR" sz="2400" u="sng" dirty="0">
                <a:latin typeface="+mn-lt"/>
              </a:rPr>
              <a:t>Παθολογικά το χρώμα μπορεί να </a:t>
            </a:r>
            <a:r>
              <a:rPr lang="el-GR" sz="2400" u="sng" dirty="0" smtClean="0">
                <a:latin typeface="+mn-lt"/>
              </a:rPr>
              <a:t>είναι</a:t>
            </a:r>
            <a:r>
              <a:rPr lang="en-US" sz="2400" dirty="0" smtClean="0">
                <a:latin typeface="+mn-lt"/>
              </a:rPr>
              <a:t>:</a:t>
            </a:r>
            <a:endParaRPr lang="el-GR" sz="2400" dirty="0">
              <a:latin typeface="+mn-lt"/>
            </a:endParaRPr>
          </a:p>
          <a:p>
            <a:pPr marL="360000" indent="-360000">
              <a:lnSpc>
                <a:spcPct val="150000"/>
              </a:lnSpc>
              <a:spcBef>
                <a:spcPts val="600"/>
              </a:spcBef>
              <a:buFont typeface="Arial" charset="0"/>
              <a:buChar char="•"/>
            </a:pPr>
            <a:r>
              <a:rPr lang="el-GR" sz="2400" dirty="0">
                <a:latin typeface="+mn-lt"/>
              </a:rPr>
              <a:t>Κίτρινο χρώμα (όταν υπάρχει χολερυθρίνη</a:t>
            </a:r>
            <a:r>
              <a:rPr lang="el-GR" sz="2400" dirty="0" smtClean="0">
                <a:latin typeface="+mn-lt"/>
              </a:rPr>
              <a:t>),</a:t>
            </a:r>
            <a:endParaRPr lang="el-GR" sz="2400" dirty="0">
              <a:latin typeface="+mn-lt"/>
            </a:endParaRPr>
          </a:p>
          <a:p>
            <a:pPr marL="360000" indent="-360000">
              <a:lnSpc>
                <a:spcPct val="150000"/>
              </a:lnSpc>
              <a:spcBef>
                <a:spcPts val="600"/>
              </a:spcBef>
              <a:buFont typeface="Arial" charset="0"/>
              <a:buChar char="•"/>
            </a:pPr>
            <a:r>
              <a:rPr lang="el-GR" sz="2400" dirty="0">
                <a:latin typeface="+mn-lt"/>
              </a:rPr>
              <a:t>Πρασινωπό χρώμα  (όταν υπάρχει μυκώνιο - το έμβρυο κενώνει το έντερο του όταν βρεθεί σε ανοξία</a:t>
            </a:r>
            <a:r>
              <a:rPr lang="el-GR" sz="2400" dirty="0" smtClean="0">
                <a:latin typeface="+mn-lt"/>
              </a:rPr>
              <a:t>),</a:t>
            </a:r>
            <a:endParaRPr lang="el-GR" sz="2400" dirty="0">
              <a:latin typeface="+mn-lt"/>
            </a:endParaRPr>
          </a:p>
          <a:p>
            <a:pPr marL="360000" indent="-360000">
              <a:lnSpc>
                <a:spcPct val="150000"/>
              </a:lnSpc>
              <a:spcBef>
                <a:spcPts val="600"/>
              </a:spcBef>
              <a:buFont typeface="Arial" charset="0"/>
              <a:buChar char="•"/>
            </a:pPr>
            <a:r>
              <a:rPr lang="el-GR" sz="2400" dirty="0">
                <a:latin typeface="+mn-lt"/>
              </a:rPr>
              <a:t>Κιτρινοκάστανο χρώμα (στον ενδομήτριο θάνατο του εμβρύου</a:t>
            </a:r>
            <a:r>
              <a:rPr lang="el-GR" sz="2400" dirty="0" smtClean="0">
                <a:latin typeface="+mn-lt"/>
              </a:rPr>
              <a:t>),</a:t>
            </a:r>
            <a:endParaRPr lang="el-GR" sz="2400" dirty="0">
              <a:latin typeface="+mn-lt"/>
            </a:endParaRPr>
          </a:p>
          <a:p>
            <a:pPr marL="360000" indent="-360000">
              <a:lnSpc>
                <a:spcPct val="150000"/>
              </a:lnSpc>
              <a:spcBef>
                <a:spcPts val="600"/>
              </a:spcBef>
              <a:buFont typeface="Arial" charset="0"/>
              <a:buChar char="•"/>
            </a:pPr>
            <a:r>
              <a:rPr lang="el-GR" sz="2400" dirty="0">
                <a:latin typeface="+mn-lt"/>
              </a:rPr>
              <a:t>Αίμα (στην αποκόλληση του πλακούντα).</a:t>
            </a:r>
          </a:p>
        </p:txBody>
      </p:sp>
      <p:sp>
        <p:nvSpPr>
          <p:cNvPr id="5" name="4 - Θέση αριθμού διαφάνειας"/>
          <p:cNvSpPr>
            <a:spLocks noGrp="1"/>
          </p:cNvSpPr>
          <p:nvPr>
            <p:ph type="sldNum" sz="quarter" idx="12"/>
          </p:nvPr>
        </p:nvSpPr>
        <p:spPr/>
        <p:txBody>
          <a:bodyPr/>
          <a:lstStyle/>
          <a:p>
            <a:pPr>
              <a:defRPr/>
            </a:pPr>
            <a:fld id="{EC1E0920-4C19-4BC3-87C3-186372F7456B}" type="slidenum">
              <a:rPr lang="el-GR"/>
              <a:pPr>
                <a:defRPr/>
              </a:pPr>
              <a:t>37</a:t>
            </a:fld>
            <a:endParaRPr lang="el-GR" dirty="0"/>
          </a:p>
        </p:txBody>
      </p:sp>
    </p:spTree>
    <p:extLst>
      <p:ext uri="{BB962C8B-B14F-4D97-AF65-F5344CB8AC3E}">
        <p14:creationId xmlns:p14="http://schemas.microsoft.com/office/powerpoint/2010/main" val="22588451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08112"/>
          </a:xfrm>
        </p:spPr>
        <p:txBody>
          <a:bodyPr>
            <a:normAutofit fontScale="90000"/>
          </a:bodyPr>
          <a:lstStyle/>
          <a:p>
            <a:r>
              <a:rPr lang="el-GR" sz="4400" dirty="0"/>
              <a:t>Φυσικοί χαρακτήρες αμνιακού υγρού </a:t>
            </a:r>
            <a:r>
              <a:rPr lang="el-GR" sz="3600" b="0" dirty="0" smtClean="0"/>
              <a:t>(2 </a:t>
            </a:r>
            <a:r>
              <a:rPr lang="el-GR" sz="3600" b="0" dirty="0"/>
              <a:t>από 2)</a:t>
            </a:r>
            <a:endParaRPr lang="el-GR" sz="3600" dirty="0"/>
          </a:p>
        </p:txBody>
      </p:sp>
      <p:sp>
        <p:nvSpPr>
          <p:cNvPr id="5121" name="Rectangle 1"/>
          <p:cNvSpPr>
            <a:spLocks noChangeArrowheads="1"/>
          </p:cNvSpPr>
          <p:nvPr/>
        </p:nvSpPr>
        <p:spPr bwMode="auto">
          <a:xfrm>
            <a:off x="395536" y="1048894"/>
            <a:ext cx="8462714" cy="5639685"/>
          </a:xfrm>
          <a:prstGeom prst="rect">
            <a:avLst/>
          </a:prstGeom>
          <a:noFill/>
          <a:ln w="9525">
            <a:noFill/>
            <a:miter lim="800000"/>
            <a:headEnd/>
            <a:tailEnd/>
          </a:ln>
          <a:effectLst/>
        </p:spPr>
        <p:txBody>
          <a:bodyPr wrap="square" anchor="ctr">
            <a:spAutoFit/>
          </a:bodyPr>
          <a:lstStyle/>
          <a:p>
            <a:pPr eaLnBrk="0" hangingPunct="0">
              <a:lnSpc>
                <a:spcPct val="110000"/>
              </a:lnSpc>
              <a:spcBef>
                <a:spcPts val="600"/>
              </a:spcBef>
              <a:tabLst>
                <a:tab pos="685800" algn="l"/>
                <a:tab pos="971550" algn="l"/>
              </a:tabLst>
            </a:pPr>
            <a:r>
              <a:rPr lang="el-GR" sz="2400" b="1" dirty="0">
                <a:solidFill>
                  <a:srgbClr val="9B0000"/>
                </a:solidFill>
                <a:latin typeface="+mn-lt"/>
                <a:ea typeface="Times New Roman" pitchFamily="18" charset="0"/>
              </a:rPr>
              <a:t>Ποσότητα</a:t>
            </a:r>
            <a:r>
              <a:rPr lang="el-GR" sz="2400" dirty="0">
                <a:solidFill>
                  <a:srgbClr val="FF0000"/>
                </a:solidFill>
                <a:latin typeface="+mn-lt"/>
                <a:ea typeface="Times New Roman" pitchFamily="18" charset="0"/>
              </a:rPr>
              <a:t> </a:t>
            </a:r>
            <a:r>
              <a:rPr lang="el-GR" sz="2400" dirty="0">
                <a:latin typeface="+mn-lt"/>
                <a:ea typeface="Times New Roman" pitchFamily="18" charset="0"/>
              </a:rPr>
              <a:t>αμνιακού υγρού.</a:t>
            </a:r>
          </a:p>
          <a:p>
            <a:pPr eaLnBrk="0" hangingPunct="0">
              <a:lnSpc>
                <a:spcPct val="110000"/>
              </a:lnSpc>
              <a:spcBef>
                <a:spcPts val="600"/>
              </a:spcBef>
              <a:tabLst>
                <a:tab pos="685800" algn="l"/>
                <a:tab pos="971550" algn="l"/>
              </a:tabLst>
            </a:pPr>
            <a:r>
              <a:rPr lang="el-GR" sz="2400" dirty="0">
                <a:latin typeface="+mn-lt"/>
                <a:ea typeface="Times New Roman" pitchFamily="18" charset="0"/>
              </a:rPr>
              <a:t>Διαφοροποιείται ανάλογα με την εβδομάδα της κύησης. </a:t>
            </a:r>
          </a:p>
          <a:p>
            <a:pPr marL="360000" indent="-360000" eaLnBrk="0" hangingPunct="0">
              <a:lnSpc>
                <a:spcPct val="110000"/>
              </a:lnSpc>
              <a:spcBef>
                <a:spcPts val="600"/>
              </a:spcBef>
              <a:buFontTx/>
              <a:buChar char="•"/>
              <a:tabLst>
                <a:tab pos="685800" algn="l"/>
                <a:tab pos="971550" algn="l"/>
              </a:tabLst>
            </a:pPr>
            <a:r>
              <a:rPr lang="el-GR" sz="2400" dirty="0" smtClean="0">
                <a:latin typeface="+mn-lt"/>
                <a:ea typeface="Times New Roman" pitchFamily="18" charset="0"/>
              </a:rPr>
              <a:t>7</a:t>
            </a:r>
            <a:r>
              <a:rPr lang="el-GR" sz="2400" baseline="30000" dirty="0" smtClean="0">
                <a:latin typeface="+mn-lt"/>
                <a:ea typeface="Times New Roman" pitchFamily="18" charset="0"/>
              </a:rPr>
              <a:t>η</a:t>
            </a:r>
            <a:r>
              <a:rPr lang="el-GR" sz="2400" dirty="0" smtClean="0">
                <a:latin typeface="+mn-lt"/>
                <a:ea typeface="Times New Roman" pitchFamily="18" charset="0"/>
              </a:rPr>
              <a:t> </a:t>
            </a:r>
            <a:r>
              <a:rPr lang="el-GR" sz="2400" dirty="0">
                <a:latin typeface="+mn-lt"/>
                <a:ea typeface="Times New Roman" pitchFamily="18" charset="0"/>
              </a:rPr>
              <a:t>εβδομάδα → 30 </a:t>
            </a:r>
            <a:r>
              <a:rPr lang="en-US" sz="2400" dirty="0" smtClean="0">
                <a:latin typeface="+mn-lt"/>
                <a:ea typeface="Times New Roman" pitchFamily="18" charset="0"/>
              </a:rPr>
              <a:t>ml</a:t>
            </a:r>
            <a:r>
              <a:rPr lang="el-GR" sz="2400" dirty="0" smtClean="0">
                <a:latin typeface="+mn-lt"/>
                <a:ea typeface="Times New Roman" pitchFamily="18" charset="0"/>
              </a:rPr>
              <a:t>,</a:t>
            </a:r>
            <a:endParaRPr lang="el-GR" sz="2400" dirty="0">
              <a:latin typeface="+mn-lt"/>
              <a:ea typeface="Times New Roman" pitchFamily="18" charset="0"/>
            </a:endParaRPr>
          </a:p>
          <a:p>
            <a:pPr marL="360000" indent="-360000" eaLnBrk="0" hangingPunct="0">
              <a:lnSpc>
                <a:spcPct val="110000"/>
              </a:lnSpc>
              <a:spcBef>
                <a:spcPts val="600"/>
              </a:spcBef>
              <a:buFontTx/>
              <a:buChar char="•"/>
              <a:tabLst>
                <a:tab pos="685800" algn="l"/>
                <a:tab pos="971550" algn="l"/>
              </a:tabLst>
            </a:pPr>
            <a:r>
              <a:rPr lang="el-GR" sz="2400" dirty="0">
                <a:latin typeface="+mn-lt"/>
                <a:cs typeface="Times New Roman" pitchFamily="18" charset="0"/>
              </a:rPr>
              <a:t>12</a:t>
            </a:r>
            <a:r>
              <a:rPr lang="el-GR" sz="2400" baseline="30000" dirty="0">
                <a:latin typeface="+mn-lt"/>
                <a:cs typeface="Times New Roman" pitchFamily="18" charset="0"/>
              </a:rPr>
              <a:t>η</a:t>
            </a:r>
            <a:r>
              <a:rPr lang="el-GR" sz="2400" dirty="0">
                <a:latin typeface="+mn-lt"/>
                <a:cs typeface="Times New Roman" pitchFamily="18" charset="0"/>
              </a:rPr>
              <a:t> εβδομάδα → 58 </a:t>
            </a:r>
            <a:r>
              <a:rPr lang="en-US" sz="2400" dirty="0" smtClean="0">
                <a:latin typeface="+mn-lt"/>
                <a:cs typeface="Times New Roman" pitchFamily="18" charset="0"/>
              </a:rPr>
              <a:t>ml</a:t>
            </a:r>
            <a:r>
              <a:rPr lang="el-GR" sz="2400" dirty="0" smtClean="0">
                <a:latin typeface="+mn-lt"/>
                <a:cs typeface="Times New Roman" pitchFamily="18" charset="0"/>
              </a:rPr>
              <a:t>,</a:t>
            </a:r>
            <a:endParaRPr lang="el-GR" sz="2400" dirty="0">
              <a:latin typeface="+mn-lt"/>
            </a:endParaRPr>
          </a:p>
          <a:p>
            <a:pPr marL="360000" indent="-360000" eaLnBrk="0" hangingPunct="0">
              <a:lnSpc>
                <a:spcPct val="110000"/>
              </a:lnSpc>
              <a:spcBef>
                <a:spcPts val="600"/>
              </a:spcBef>
              <a:buFontTx/>
              <a:buChar char="•"/>
              <a:tabLst>
                <a:tab pos="685800" algn="l"/>
                <a:tab pos="971550" algn="l"/>
              </a:tabLst>
            </a:pPr>
            <a:r>
              <a:rPr lang="el-GR" sz="2400" dirty="0">
                <a:latin typeface="+mn-lt"/>
                <a:cs typeface="Times New Roman" pitchFamily="18" charset="0"/>
              </a:rPr>
              <a:t>16</a:t>
            </a:r>
            <a:r>
              <a:rPr lang="el-GR" sz="2400" baseline="30000" dirty="0">
                <a:latin typeface="+mn-lt"/>
                <a:cs typeface="Times New Roman" pitchFamily="18" charset="0"/>
              </a:rPr>
              <a:t>η</a:t>
            </a:r>
            <a:r>
              <a:rPr lang="el-GR" sz="2400" dirty="0">
                <a:latin typeface="+mn-lt"/>
                <a:cs typeface="Times New Roman" pitchFamily="18" charset="0"/>
              </a:rPr>
              <a:t> εβδομάδα → 170 </a:t>
            </a:r>
            <a:r>
              <a:rPr lang="en-US" sz="2400" dirty="0" smtClean="0">
                <a:latin typeface="+mn-lt"/>
                <a:cs typeface="Times New Roman" pitchFamily="18" charset="0"/>
              </a:rPr>
              <a:t>ml</a:t>
            </a:r>
            <a:r>
              <a:rPr lang="el-GR" sz="2400" dirty="0" smtClean="0">
                <a:latin typeface="+mn-lt"/>
                <a:cs typeface="Times New Roman" pitchFamily="18" charset="0"/>
              </a:rPr>
              <a:t>,</a:t>
            </a:r>
            <a:endParaRPr lang="el-GR" sz="2400" dirty="0">
              <a:latin typeface="+mn-lt"/>
            </a:endParaRPr>
          </a:p>
          <a:p>
            <a:pPr marL="360000" indent="-360000" eaLnBrk="0" hangingPunct="0">
              <a:lnSpc>
                <a:spcPct val="110000"/>
              </a:lnSpc>
              <a:spcBef>
                <a:spcPts val="600"/>
              </a:spcBef>
              <a:buFontTx/>
              <a:buChar char="•"/>
              <a:tabLst>
                <a:tab pos="685800" algn="l"/>
                <a:tab pos="971550" algn="l"/>
              </a:tabLst>
            </a:pPr>
            <a:r>
              <a:rPr lang="el-GR" sz="2400" dirty="0">
                <a:latin typeface="+mn-lt"/>
                <a:cs typeface="Times New Roman" pitchFamily="18" charset="0"/>
              </a:rPr>
              <a:t>20</a:t>
            </a:r>
            <a:r>
              <a:rPr lang="el-GR" sz="2400" baseline="30000" dirty="0">
                <a:latin typeface="+mn-lt"/>
                <a:cs typeface="Times New Roman" pitchFamily="18" charset="0"/>
              </a:rPr>
              <a:t>η</a:t>
            </a:r>
            <a:r>
              <a:rPr lang="el-GR" sz="2400" dirty="0">
                <a:latin typeface="+mn-lt"/>
                <a:cs typeface="Times New Roman" pitchFamily="18" charset="0"/>
              </a:rPr>
              <a:t> εβδομάδα → 350 </a:t>
            </a:r>
            <a:r>
              <a:rPr lang="en-US" sz="2400" dirty="0" smtClean="0">
                <a:latin typeface="+mn-lt"/>
                <a:cs typeface="Times New Roman" pitchFamily="18" charset="0"/>
              </a:rPr>
              <a:t>ml</a:t>
            </a:r>
            <a:r>
              <a:rPr lang="el-GR" sz="2400" dirty="0" smtClean="0">
                <a:latin typeface="+mn-lt"/>
                <a:cs typeface="Times New Roman" pitchFamily="18" charset="0"/>
              </a:rPr>
              <a:t>,</a:t>
            </a:r>
            <a:endParaRPr lang="el-GR" sz="2400" dirty="0">
              <a:latin typeface="+mn-lt"/>
            </a:endParaRPr>
          </a:p>
          <a:p>
            <a:pPr marL="360000" indent="-360000" eaLnBrk="0" hangingPunct="0">
              <a:lnSpc>
                <a:spcPct val="110000"/>
              </a:lnSpc>
              <a:spcBef>
                <a:spcPts val="600"/>
              </a:spcBef>
              <a:buFontTx/>
              <a:buChar char="•"/>
              <a:tabLst>
                <a:tab pos="685800" algn="l"/>
                <a:tab pos="971550" algn="l"/>
              </a:tabLst>
            </a:pPr>
            <a:r>
              <a:rPr lang="el-GR" sz="2400" dirty="0">
                <a:latin typeface="+mn-lt"/>
                <a:cs typeface="Times New Roman" pitchFamily="18" charset="0"/>
              </a:rPr>
              <a:t>35</a:t>
            </a:r>
            <a:r>
              <a:rPr lang="el-GR" sz="2400" baseline="30000" dirty="0">
                <a:latin typeface="+mn-lt"/>
                <a:cs typeface="Times New Roman" pitchFamily="18" charset="0"/>
              </a:rPr>
              <a:t>η</a:t>
            </a:r>
            <a:r>
              <a:rPr lang="el-GR" sz="2400" dirty="0">
                <a:latin typeface="+mn-lt"/>
                <a:cs typeface="Times New Roman" pitchFamily="18" charset="0"/>
              </a:rPr>
              <a:t> εβδομάδα → 1000 </a:t>
            </a:r>
            <a:r>
              <a:rPr lang="en-US" sz="2400" dirty="0" smtClean="0">
                <a:latin typeface="+mn-lt"/>
                <a:cs typeface="Times New Roman" pitchFamily="18" charset="0"/>
              </a:rPr>
              <a:t>ml</a:t>
            </a:r>
            <a:r>
              <a:rPr lang="el-GR" sz="2400" dirty="0" smtClean="0">
                <a:latin typeface="+mn-lt"/>
                <a:cs typeface="Times New Roman" pitchFamily="18" charset="0"/>
              </a:rPr>
              <a:t>,</a:t>
            </a:r>
            <a:endParaRPr lang="el-GR" sz="2400" dirty="0">
              <a:latin typeface="+mn-lt"/>
            </a:endParaRPr>
          </a:p>
          <a:p>
            <a:pPr marL="360000" indent="-360000" eaLnBrk="0" hangingPunct="0">
              <a:lnSpc>
                <a:spcPct val="110000"/>
              </a:lnSpc>
              <a:spcBef>
                <a:spcPts val="600"/>
              </a:spcBef>
              <a:buFontTx/>
              <a:buChar char="•"/>
              <a:tabLst>
                <a:tab pos="685800" algn="l"/>
                <a:tab pos="971550" algn="l"/>
              </a:tabLst>
            </a:pPr>
            <a:r>
              <a:rPr lang="el-GR" sz="2400" dirty="0">
                <a:latin typeface="+mn-lt"/>
                <a:cs typeface="Times New Roman" pitchFamily="18" charset="0"/>
              </a:rPr>
              <a:t>40</a:t>
            </a:r>
            <a:r>
              <a:rPr lang="el-GR" sz="2400" baseline="30000" dirty="0">
                <a:latin typeface="+mn-lt"/>
                <a:cs typeface="Times New Roman" pitchFamily="18" charset="0"/>
              </a:rPr>
              <a:t>η</a:t>
            </a:r>
            <a:r>
              <a:rPr lang="el-GR" sz="2400" dirty="0">
                <a:latin typeface="+mn-lt"/>
                <a:cs typeface="Times New Roman" pitchFamily="18" charset="0"/>
              </a:rPr>
              <a:t> εβδομάδα → 2000 </a:t>
            </a:r>
            <a:r>
              <a:rPr lang="en-US" sz="2400" dirty="0" smtClean="0">
                <a:latin typeface="+mn-lt"/>
                <a:cs typeface="Times New Roman" pitchFamily="18" charset="0"/>
              </a:rPr>
              <a:t>ml</a:t>
            </a:r>
            <a:r>
              <a:rPr lang="el-GR" sz="2400" dirty="0" smtClean="0">
                <a:latin typeface="+mn-lt"/>
                <a:cs typeface="Times New Roman" pitchFamily="18" charset="0"/>
              </a:rPr>
              <a:t>,</a:t>
            </a:r>
            <a:endParaRPr lang="el-GR" sz="2400" dirty="0">
              <a:latin typeface="+mn-lt"/>
            </a:endParaRPr>
          </a:p>
          <a:p>
            <a:pPr marL="360000" indent="-360000" eaLnBrk="0" hangingPunct="0">
              <a:lnSpc>
                <a:spcPct val="110000"/>
              </a:lnSpc>
              <a:spcBef>
                <a:spcPts val="600"/>
              </a:spcBef>
              <a:buFontTx/>
              <a:buChar char="•"/>
              <a:tabLst>
                <a:tab pos="685800" algn="l"/>
                <a:tab pos="971550" algn="l"/>
              </a:tabLst>
            </a:pPr>
            <a:r>
              <a:rPr lang="el-GR" sz="2400" dirty="0">
                <a:latin typeface="+mn-lt"/>
                <a:cs typeface="Times New Roman" pitchFamily="18" charset="0"/>
              </a:rPr>
              <a:t>42</a:t>
            </a:r>
            <a:r>
              <a:rPr lang="el-GR" sz="2400" baseline="30000" dirty="0">
                <a:latin typeface="+mn-lt"/>
                <a:cs typeface="Times New Roman" pitchFamily="18" charset="0"/>
              </a:rPr>
              <a:t>η</a:t>
            </a:r>
            <a:r>
              <a:rPr lang="el-GR" sz="2400" dirty="0">
                <a:latin typeface="+mn-lt"/>
                <a:cs typeface="Times New Roman" pitchFamily="18" charset="0"/>
              </a:rPr>
              <a:t> εβδομάδα → 250 </a:t>
            </a:r>
            <a:r>
              <a:rPr lang="en-US" sz="2400" dirty="0">
                <a:latin typeface="+mn-lt"/>
                <a:cs typeface="Times New Roman" pitchFamily="18" charset="0"/>
              </a:rPr>
              <a:t>ml </a:t>
            </a:r>
            <a:r>
              <a:rPr lang="el-GR" sz="2400" dirty="0">
                <a:latin typeface="+mn-lt"/>
                <a:cs typeface="Times New Roman" pitchFamily="18" charset="0"/>
              </a:rPr>
              <a:t>(από την 40</a:t>
            </a:r>
            <a:r>
              <a:rPr lang="el-GR" sz="2400" baseline="30000" dirty="0">
                <a:latin typeface="+mn-lt"/>
                <a:cs typeface="Times New Roman" pitchFamily="18" charset="0"/>
              </a:rPr>
              <a:t>η</a:t>
            </a:r>
            <a:r>
              <a:rPr lang="el-GR" sz="2400" dirty="0">
                <a:latin typeface="+mn-lt"/>
                <a:cs typeface="Times New Roman" pitchFamily="18" charset="0"/>
              </a:rPr>
              <a:t> εβδομάδα και μετά το αμνιακό υγρό μειώνεται ταχύτατα</a:t>
            </a:r>
            <a:r>
              <a:rPr lang="el-GR" sz="2400" dirty="0" smtClean="0">
                <a:latin typeface="+mn-lt"/>
                <a:cs typeface="Times New Roman" pitchFamily="18" charset="0"/>
              </a:rPr>
              <a:t>),</a:t>
            </a:r>
            <a:endParaRPr lang="el-GR" sz="2400" dirty="0">
              <a:latin typeface="+mn-lt"/>
            </a:endParaRPr>
          </a:p>
          <a:p>
            <a:pPr eaLnBrk="0" hangingPunct="0">
              <a:lnSpc>
                <a:spcPct val="110000"/>
              </a:lnSpc>
              <a:spcBef>
                <a:spcPts val="600"/>
              </a:spcBef>
              <a:buFontTx/>
              <a:buChar char="•"/>
              <a:tabLst>
                <a:tab pos="685800" algn="l"/>
                <a:tab pos="971550" algn="l"/>
              </a:tabLst>
            </a:pPr>
            <a:r>
              <a:rPr lang="el-GR" sz="2400" dirty="0">
                <a:latin typeface="+mn-lt"/>
                <a:cs typeface="Times New Roman" pitchFamily="18" charset="0"/>
              </a:rPr>
              <a:t>Την ώρα του τοκετού (όταν σπάνε τα νερά) χάνεται περίπου ένα λίτρο από το αμνιακό υγρό. </a:t>
            </a:r>
            <a:endParaRPr lang="el-GR" sz="2400" dirty="0">
              <a:latin typeface="+mn-lt"/>
            </a:endParaRPr>
          </a:p>
        </p:txBody>
      </p:sp>
      <p:sp>
        <p:nvSpPr>
          <p:cNvPr id="6" name="5 - Θέση αριθμού διαφάνειας"/>
          <p:cNvSpPr>
            <a:spLocks noGrp="1"/>
          </p:cNvSpPr>
          <p:nvPr>
            <p:ph type="sldNum" sz="quarter" idx="12"/>
          </p:nvPr>
        </p:nvSpPr>
        <p:spPr/>
        <p:txBody>
          <a:bodyPr/>
          <a:lstStyle/>
          <a:p>
            <a:pPr>
              <a:defRPr/>
            </a:pPr>
            <a:fld id="{446080C8-4238-4627-BF3D-6134D86B76B4}" type="slidenum">
              <a:rPr lang="el-GR"/>
              <a:pPr>
                <a:defRPr/>
              </a:pPr>
              <a:t>38</a:t>
            </a:fld>
            <a:endParaRPr lang="el-GR" dirty="0"/>
          </a:p>
        </p:txBody>
      </p:sp>
    </p:spTree>
    <p:extLst>
      <p:ext uri="{BB962C8B-B14F-4D97-AF65-F5344CB8AC3E}">
        <p14:creationId xmlns:p14="http://schemas.microsoft.com/office/powerpoint/2010/main" val="591353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1080120"/>
          </a:xfrm>
        </p:spPr>
        <p:txBody>
          <a:bodyPr>
            <a:noAutofit/>
          </a:bodyPr>
          <a:lstStyle/>
          <a:p>
            <a:r>
              <a:rPr lang="el-GR" dirty="0" smtClean="0"/>
              <a:t>Λήψη κολπικού υγρού με κολποδιαστολέα</a:t>
            </a:r>
            <a:endParaRPr lang="el-GR" dirty="0"/>
          </a:p>
        </p:txBody>
      </p:sp>
      <p:sp>
        <p:nvSpPr>
          <p:cNvPr id="5" name="4 - TextBox"/>
          <p:cNvSpPr txBox="1"/>
          <p:nvPr/>
        </p:nvSpPr>
        <p:spPr>
          <a:xfrm>
            <a:off x="5663032" y="1783198"/>
            <a:ext cx="3013423" cy="3970318"/>
          </a:xfrm>
          <a:prstGeom prst="rect">
            <a:avLst/>
          </a:prstGeom>
          <a:noFill/>
        </p:spPr>
        <p:txBody>
          <a:bodyPr wrap="square" rtlCol="0">
            <a:spAutoFit/>
          </a:bodyPr>
          <a:lstStyle/>
          <a:p>
            <a:pPr marL="360000" indent="-360000">
              <a:lnSpc>
                <a:spcPct val="150000"/>
              </a:lnSpc>
              <a:buAutoNum type="arabicPeriod"/>
            </a:pPr>
            <a:r>
              <a:rPr lang="en-US" sz="2400" dirty="0" smtClean="0">
                <a:latin typeface="+mn-lt"/>
              </a:rPr>
              <a:t>T</a:t>
            </a:r>
            <a:r>
              <a:rPr lang="el-GR" sz="2400" dirty="0" smtClean="0">
                <a:latin typeface="+mn-lt"/>
              </a:rPr>
              <a:t>ράχηλος</a:t>
            </a:r>
            <a:r>
              <a:rPr lang="el-GR" sz="2400" dirty="0" smtClean="0">
                <a:latin typeface="+mn-lt"/>
              </a:rPr>
              <a:t>,</a:t>
            </a:r>
          </a:p>
          <a:p>
            <a:pPr marL="360000" indent="-360000">
              <a:lnSpc>
                <a:spcPct val="150000"/>
              </a:lnSpc>
              <a:buAutoNum type="arabicPeriod"/>
            </a:pPr>
            <a:r>
              <a:rPr lang="el-GR" sz="2400" dirty="0" smtClean="0">
                <a:latin typeface="+mn-lt"/>
              </a:rPr>
              <a:t>Κόλπος,</a:t>
            </a:r>
          </a:p>
          <a:p>
            <a:pPr marL="360000" indent="-360000">
              <a:lnSpc>
                <a:spcPct val="150000"/>
              </a:lnSpc>
              <a:buAutoNum type="arabicPeriod"/>
            </a:pPr>
            <a:r>
              <a:rPr lang="el-GR" sz="2400" dirty="0" smtClean="0">
                <a:latin typeface="+mn-lt"/>
              </a:rPr>
              <a:t>Ορθό,</a:t>
            </a:r>
          </a:p>
          <a:p>
            <a:pPr marL="360000" indent="-360000">
              <a:lnSpc>
                <a:spcPct val="150000"/>
              </a:lnSpc>
              <a:buAutoNum type="arabicPeriod"/>
            </a:pPr>
            <a:r>
              <a:rPr lang="el-GR" sz="2400" dirty="0" smtClean="0">
                <a:latin typeface="+mn-lt"/>
              </a:rPr>
              <a:t>Ου</a:t>
            </a:r>
            <a:r>
              <a:rPr lang="el-GR" sz="2400" dirty="0">
                <a:latin typeface="+mn-lt"/>
              </a:rPr>
              <a:t>ρ</a:t>
            </a:r>
            <a:r>
              <a:rPr lang="el-GR" sz="2400" dirty="0" smtClean="0">
                <a:latin typeface="+mn-lt"/>
              </a:rPr>
              <a:t>οδόχος </a:t>
            </a:r>
            <a:r>
              <a:rPr lang="el-GR" sz="2400" dirty="0" smtClean="0">
                <a:latin typeface="+mn-lt"/>
              </a:rPr>
              <a:t>κύστη,</a:t>
            </a:r>
          </a:p>
          <a:p>
            <a:pPr marL="360000" indent="-360000">
              <a:lnSpc>
                <a:spcPct val="150000"/>
              </a:lnSpc>
              <a:buAutoNum type="arabicPeriod"/>
            </a:pPr>
            <a:r>
              <a:rPr lang="el-GR" sz="2400" dirty="0" smtClean="0">
                <a:latin typeface="+mn-lt"/>
              </a:rPr>
              <a:t>Στυλεός,</a:t>
            </a:r>
          </a:p>
          <a:p>
            <a:pPr marL="360000" indent="-360000">
              <a:lnSpc>
                <a:spcPct val="150000"/>
              </a:lnSpc>
              <a:buAutoNum type="arabicPeriod"/>
            </a:pPr>
            <a:r>
              <a:rPr lang="el-GR" sz="2400" dirty="0" smtClean="0">
                <a:latin typeface="+mn-lt"/>
              </a:rPr>
              <a:t>Κολποδιαστολέας,</a:t>
            </a:r>
          </a:p>
          <a:p>
            <a:pPr marL="360000" indent="-360000">
              <a:lnSpc>
                <a:spcPct val="150000"/>
              </a:lnSpc>
              <a:buAutoNum type="arabicPeriod"/>
            </a:pPr>
            <a:r>
              <a:rPr lang="el-GR" sz="2400" dirty="0" smtClean="0">
                <a:latin typeface="+mn-lt"/>
              </a:rPr>
              <a:t>Μήτρα.</a:t>
            </a:r>
            <a:endParaRPr lang="el-GR" sz="2400" dirty="0">
              <a:latin typeface="+mn-lt"/>
            </a:endParaRPr>
          </a:p>
        </p:txBody>
      </p:sp>
      <p:pic>
        <p:nvPicPr>
          <p:cNvPr id="1026" name="Picture 2"/>
          <p:cNvPicPr>
            <a:picLocks noChangeAspect="1" noChangeArrowheads="1"/>
          </p:cNvPicPr>
          <p:nvPr/>
        </p:nvPicPr>
        <p:blipFill>
          <a:blip r:embed="rId3" cstate="print"/>
          <a:srcRect/>
          <a:stretch>
            <a:fillRect/>
          </a:stretch>
        </p:blipFill>
        <p:spPr bwMode="auto">
          <a:xfrm>
            <a:off x="1187624" y="2060848"/>
            <a:ext cx="4333382" cy="3357761"/>
          </a:xfrm>
          <a:prstGeom prst="rect">
            <a:avLst/>
          </a:prstGeom>
          <a:noFill/>
          <a:ln w="9525">
            <a:noFill/>
            <a:miter lim="800000"/>
            <a:headEnd/>
            <a:tailEnd/>
          </a:ln>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a:t>
            </a:fld>
            <a:endParaRPr lang="el-GR" dirty="0"/>
          </a:p>
        </p:txBody>
      </p:sp>
    </p:spTree>
    <p:extLst>
      <p:ext uri="{BB962C8B-B14F-4D97-AF65-F5344CB8AC3E}">
        <p14:creationId xmlns:p14="http://schemas.microsoft.com/office/powerpoint/2010/main" val="39799582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t>Ολιγοϋδράμνιο</a:t>
            </a:r>
            <a:endParaRPr lang="el-GR" dirty="0"/>
          </a:p>
        </p:txBody>
      </p:sp>
      <p:sp>
        <p:nvSpPr>
          <p:cNvPr id="15364" name="3 - Ορθογώνιο"/>
          <p:cNvSpPr>
            <a:spLocks noChangeArrowheads="1"/>
          </p:cNvSpPr>
          <p:nvPr/>
        </p:nvSpPr>
        <p:spPr bwMode="auto">
          <a:xfrm>
            <a:off x="611561" y="1324752"/>
            <a:ext cx="7675190" cy="2385268"/>
          </a:xfrm>
          <a:prstGeom prst="rect">
            <a:avLst/>
          </a:prstGeom>
          <a:noFill/>
          <a:ln w="9525">
            <a:noFill/>
            <a:miter lim="800000"/>
            <a:headEnd/>
            <a:tailEnd/>
          </a:ln>
        </p:spPr>
        <p:txBody>
          <a:bodyPr wrap="square">
            <a:spAutoFit/>
          </a:bodyPr>
          <a:lstStyle/>
          <a:p>
            <a:pPr eaLnBrk="0" hangingPunct="0">
              <a:lnSpc>
                <a:spcPct val="120000"/>
              </a:lnSpc>
              <a:spcBef>
                <a:spcPts val="600"/>
              </a:spcBef>
              <a:tabLst>
                <a:tab pos="358775" algn="l"/>
              </a:tabLst>
            </a:pPr>
            <a:r>
              <a:rPr lang="el-GR" sz="2400" dirty="0">
                <a:latin typeface="+mn-lt"/>
                <a:ea typeface="Times New Roman" pitchFamily="18" charset="0"/>
              </a:rPr>
              <a:t>Ολιγ</a:t>
            </a:r>
            <a:r>
              <a:rPr lang="en-US" sz="2400" dirty="0" smtClean="0">
                <a:latin typeface="+mn-lt"/>
                <a:ea typeface="Times New Roman" pitchFamily="18" charset="0"/>
              </a:rPr>
              <a:t>o</a:t>
            </a:r>
            <a:r>
              <a:rPr lang="el-GR" sz="2400" dirty="0" smtClean="0">
                <a:latin typeface="+mn-lt"/>
                <a:ea typeface="Times New Roman" pitchFamily="18" charset="0"/>
              </a:rPr>
              <a:t>ϋδράμνιο</a:t>
            </a:r>
            <a:r>
              <a:rPr lang="el-GR" sz="2400" dirty="0" smtClean="0">
                <a:latin typeface="+mn-lt"/>
                <a:ea typeface="Times New Roman" pitchFamily="18" charset="0"/>
              </a:rPr>
              <a:t> </a:t>
            </a:r>
            <a:r>
              <a:rPr lang="el-GR" sz="2400" dirty="0">
                <a:latin typeface="+mn-lt"/>
                <a:ea typeface="Times New Roman" pitchFamily="18" charset="0"/>
              </a:rPr>
              <a:t>καλείται η παθολογική μείωση της ποσότητας του αμνιακού υγρού κάτω των 400 </a:t>
            </a:r>
            <a:r>
              <a:rPr lang="el-GR" sz="2400" dirty="0" smtClean="0">
                <a:latin typeface="+mn-lt"/>
                <a:ea typeface="Times New Roman" pitchFamily="18" charset="0"/>
              </a:rPr>
              <a:t>m</a:t>
            </a:r>
            <a:r>
              <a:rPr lang="en-US" sz="2400" dirty="0" smtClean="0">
                <a:latin typeface="+mn-lt"/>
                <a:ea typeface="Times New Roman" pitchFamily="18" charset="0"/>
              </a:rPr>
              <a:t>L</a:t>
            </a:r>
            <a:r>
              <a:rPr lang="el-GR" sz="2400" dirty="0" smtClean="0">
                <a:latin typeface="+mn-lt"/>
                <a:ea typeface="Times New Roman" pitchFamily="18" charset="0"/>
              </a:rPr>
              <a:t>. </a:t>
            </a:r>
            <a:endParaRPr lang="el-GR" sz="2400" dirty="0">
              <a:latin typeface="+mn-lt"/>
              <a:ea typeface="Times New Roman" pitchFamily="18" charset="0"/>
            </a:endParaRPr>
          </a:p>
          <a:p>
            <a:pPr eaLnBrk="0" hangingPunct="0">
              <a:lnSpc>
                <a:spcPct val="120000"/>
              </a:lnSpc>
              <a:spcBef>
                <a:spcPts val="600"/>
              </a:spcBef>
              <a:tabLst>
                <a:tab pos="358775" algn="l"/>
              </a:tabLst>
            </a:pPr>
            <a:r>
              <a:rPr lang="el-GR" sz="2400" dirty="0">
                <a:latin typeface="+mn-lt"/>
                <a:ea typeface="Times New Roman" pitchFamily="18" charset="0"/>
              </a:rPr>
              <a:t>Η συνήθης συχνότητα είναι 1 περίπτωση στις 500 γεννήσεις. Παρατηρείται σε συγγενείς ανωμαλίες του εμβρύου.</a:t>
            </a:r>
          </a:p>
        </p:txBody>
      </p:sp>
      <p:sp>
        <p:nvSpPr>
          <p:cNvPr id="15362" name="Rectangle 1"/>
          <p:cNvSpPr>
            <a:spLocks noChangeArrowheads="1"/>
          </p:cNvSpPr>
          <p:nvPr/>
        </p:nvSpPr>
        <p:spPr bwMode="auto">
          <a:xfrm>
            <a:off x="611561" y="3571901"/>
            <a:ext cx="4643437" cy="2751522"/>
          </a:xfrm>
          <a:prstGeom prst="rect">
            <a:avLst/>
          </a:prstGeom>
          <a:noFill/>
          <a:ln w="9525">
            <a:noFill/>
            <a:miter lim="800000"/>
            <a:headEnd/>
            <a:tailEnd/>
          </a:ln>
        </p:spPr>
        <p:txBody>
          <a:bodyPr anchor="ctr">
            <a:spAutoFit/>
          </a:bodyPr>
          <a:lstStyle/>
          <a:p>
            <a:pPr eaLnBrk="0" hangingPunct="0">
              <a:lnSpc>
                <a:spcPct val="120000"/>
              </a:lnSpc>
              <a:spcBef>
                <a:spcPts val="1200"/>
              </a:spcBef>
            </a:pPr>
            <a:r>
              <a:rPr lang="el-GR" sz="2400" dirty="0" smtClean="0">
                <a:latin typeface="+mn-lt"/>
                <a:ea typeface="Times New Roman" pitchFamily="18" charset="0"/>
              </a:rPr>
              <a:t>Η </a:t>
            </a:r>
            <a:r>
              <a:rPr lang="el-GR" sz="2400" dirty="0">
                <a:latin typeface="+mn-lt"/>
                <a:ea typeface="Times New Roman" pitchFamily="18" charset="0"/>
              </a:rPr>
              <a:t>πρόγνωσή του είναι ιδιαίτερα κακή όταν εκδηλώνεται στο 2ο τρίμηνο κύησης όπου τα έμβρυα έχουν πιθανότητα πρόκλησης συγγενών ανωμαλιών 51% και χαμηλότερο ποσοστό επιβίωσης. </a:t>
            </a:r>
          </a:p>
        </p:txBody>
      </p:sp>
      <p:pic>
        <p:nvPicPr>
          <p:cNvPr id="15366" name="Picture 5"/>
          <p:cNvPicPr>
            <a:picLocks noChangeAspect="1" noChangeArrowheads="1"/>
          </p:cNvPicPr>
          <p:nvPr/>
        </p:nvPicPr>
        <p:blipFill>
          <a:blip r:embed="rId2" cstate="print"/>
          <a:srcRect/>
          <a:stretch>
            <a:fillRect/>
          </a:stretch>
        </p:blipFill>
        <p:spPr bwMode="auto">
          <a:xfrm>
            <a:off x="5715000" y="3643313"/>
            <a:ext cx="2428875" cy="2428875"/>
          </a:xfrm>
          <a:prstGeom prst="rect">
            <a:avLst/>
          </a:prstGeom>
          <a:noFill/>
          <a:ln w="9525">
            <a:noFill/>
            <a:miter lim="800000"/>
            <a:headEnd/>
            <a:tailEnd/>
          </a:ln>
        </p:spPr>
      </p:pic>
      <p:sp>
        <p:nvSpPr>
          <p:cNvPr id="5" name="4 - Θέση αριθμού διαφάνειας"/>
          <p:cNvSpPr>
            <a:spLocks noGrp="1"/>
          </p:cNvSpPr>
          <p:nvPr>
            <p:ph type="sldNum" sz="quarter" idx="12"/>
          </p:nvPr>
        </p:nvSpPr>
        <p:spPr/>
        <p:txBody>
          <a:bodyPr/>
          <a:lstStyle/>
          <a:p>
            <a:pPr>
              <a:defRPr/>
            </a:pPr>
            <a:fld id="{B64B9B43-03C1-4936-8700-E33603A0A853}" type="slidenum">
              <a:rPr lang="el-GR"/>
              <a:pPr>
                <a:defRPr/>
              </a:pPr>
              <a:t>39</a:t>
            </a:fld>
            <a:endParaRPr lang="el-GR" dirty="0"/>
          </a:p>
        </p:txBody>
      </p:sp>
    </p:spTree>
    <p:extLst>
      <p:ext uri="{BB962C8B-B14F-4D97-AF65-F5344CB8AC3E}">
        <p14:creationId xmlns:p14="http://schemas.microsoft.com/office/powerpoint/2010/main" val="42014109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dirty="0" smtClean="0"/>
              <a:t>Πολυϋδράμνιο</a:t>
            </a:r>
            <a:endParaRPr lang="el-GR" dirty="0"/>
          </a:p>
        </p:txBody>
      </p:sp>
      <p:sp>
        <p:nvSpPr>
          <p:cNvPr id="16388" name="3 - Ορθογώνιο"/>
          <p:cNvSpPr>
            <a:spLocks noChangeArrowheads="1"/>
          </p:cNvSpPr>
          <p:nvPr/>
        </p:nvSpPr>
        <p:spPr bwMode="auto">
          <a:xfrm>
            <a:off x="683569" y="1172342"/>
            <a:ext cx="7674620" cy="3016210"/>
          </a:xfrm>
          <a:prstGeom prst="rect">
            <a:avLst/>
          </a:prstGeom>
          <a:noFill/>
          <a:ln w="9525">
            <a:noFill/>
            <a:miter lim="800000"/>
            <a:headEnd/>
            <a:tailEnd/>
          </a:ln>
        </p:spPr>
        <p:txBody>
          <a:bodyPr wrap="square">
            <a:spAutoFit/>
          </a:bodyPr>
          <a:lstStyle/>
          <a:p>
            <a:pPr eaLnBrk="0" hangingPunct="0">
              <a:lnSpc>
                <a:spcPct val="150000"/>
              </a:lnSpc>
              <a:spcBef>
                <a:spcPts val="1200"/>
              </a:spcBef>
            </a:pPr>
            <a:r>
              <a:rPr lang="el-GR" sz="2400" dirty="0" smtClean="0">
                <a:latin typeface="+mn-lt"/>
                <a:ea typeface="Times New Roman" pitchFamily="18" charset="0"/>
              </a:rPr>
              <a:t>Πολυϋδράμνιο </a:t>
            </a:r>
            <a:r>
              <a:rPr lang="el-GR" sz="2400" dirty="0">
                <a:latin typeface="+mn-lt"/>
                <a:ea typeface="Times New Roman" pitchFamily="18" charset="0"/>
              </a:rPr>
              <a:t>καλείται η παθολογική αύξηση της ποσότητας του αμνιακού υγρού πάνω από 2000 </a:t>
            </a:r>
            <a:r>
              <a:rPr lang="el-GR" sz="2400" dirty="0" smtClean="0">
                <a:latin typeface="+mn-lt"/>
                <a:ea typeface="Times New Roman" pitchFamily="18" charset="0"/>
              </a:rPr>
              <a:t>m</a:t>
            </a:r>
            <a:r>
              <a:rPr lang="en-US" sz="2400" dirty="0" smtClean="0">
                <a:latin typeface="+mn-lt"/>
                <a:ea typeface="Times New Roman" pitchFamily="18" charset="0"/>
              </a:rPr>
              <a:t>L</a:t>
            </a:r>
            <a:r>
              <a:rPr lang="el-GR" sz="2400" dirty="0" smtClean="0">
                <a:latin typeface="+mn-lt"/>
                <a:ea typeface="Times New Roman" pitchFamily="18" charset="0"/>
              </a:rPr>
              <a:t>.</a:t>
            </a:r>
            <a:endParaRPr lang="el-GR" sz="2400" dirty="0">
              <a:latin typeface="+mn-lt"/>
              <a:ea typeface="Times New Roman" pitchFamily="18" charset="0"/>
            </a:endParaRPr>
          </a:p>
          <a:p>
            <a:pPr eaLnBrk="0" hangingPunct="0">
              <a:lnSpc>
                <a:spcPct val="150000"/>
              </a:lnSpc>
              <a:spcBef>
                <a:spcPts val="1200"/>
              </a:spcBef>
            </a:pPr>
            <a:r>
              <a:rPr lang="el-GR" sz="2400" dirty="0">
                <a:latin typeface="+mn-lt"/>
                <a:ea typeface="Times New Roman" pitchFamily="18" charset="0"/>
              </a:rPr>
              <a:t>Στο 2</a:t>
            </a:r>
            <a:r>
              <a:rPr lang="el-GR" sz="2400" baseline="30000" dirty="0">
                <a:latin typeface="+mn-lt"/>
                <a:ea typeface="Times New Roman" pitchFamily="18" charset="0"/>
              </a:rPr>
              <a:t>ο</a:t>
            </a:r>
            <a:r>
              <a:rPr lang="el-GR" sz="2400" dirty="0">
                <a:latin typeface="+mn-lt"/>
                <a:ea typeface="Times New Roman" pitchFamily="18" charset="0"/>
              </a:rPr>
              <a:t> τρίμηνο κύησης ανευρίσκεται σε ποσοστό 1 στις 200 κυήσεις περίπου. Συνοδεύεται από υψηλή μητρική και περιγεννητική νοσηρότητα. </a:t>
            </a:r>
          </a:p>
        </p:txBody>
      </p:sp>
      <p:sp>
        <p:nvSpPr>
          <p:cNvPr id="16390" name="5 - Ορθογώνιο"/>
          <p:cNvSpPr>
            <a:spLocks noChangeArrowheads="1"/>
          </p:cNvSpPr>
          <p:nvPr/>
        </p:nvSpPr>
        <p:spPr bwMode="auto">
          <a:xfrm>
            <a:off x="683569" y="4131294"/>
            <a:ext cx="4959994" cy="2308324"/>
          </a:xfrm>
          <a:prstGeom prst="rect">
            <a:avLst/>
          </a:prstGeom>
          <a:noFill/>
          <a:ln w="9525">
            <a:noFill/>
            <a:miter lim="800000"/>
            <a:headEnd/>
            <a:tailEnd/>
          </a:ln>
        </p:spPr>
        <p:txBody>
          <a:bodyPr wrap="square">
            <a:spAutoFit/>
          </a:bodyPr>
          <a:lstStyle/>
          <a:p>
            <a:pPr eaLnBrk="0" hangingPunct="0">
              <a:lnSpc>
                <a:spcPct val="150000"/>
              </a:lnSpc>
              <a:spcBef>
                <a:spcPts val="1200"/>
              </a:spcBef>
            </a:pPr>
            <a:r>
              <a:rPr lang="el-GR" sz="2400" dirty="0">
                <a:latin typeface="+mn-lt"/>
                <a:ea typeface="Times New Roman" pitchFamily="18" charset="0"/>
              </a:rPr>
              <a:t>Στο 40% των περιπτώσεων εντοπίζονται επιπλοκές στο έμβρυο. Οι επιπλοκές μπορούν να φτάσουν μέχρι τον θάνατο του εμβρύου.</a:t>
            </a:r>
          </a:p>
        </p:txBody>
      </p:sp>
      <p:pic>
        <p:nvPicPr>
          <p:cNvPr id="16389" name="Εικόνα 1" descr="Από αμνιακό υλικό, η εξαγωγή βλαστοκυττάρων"/>
          <p:cNvPicPr>
            <a:picLocks noChangeAspect="1" noChangeArrowheads="1"/>
          </p:cNvPicPr>
          <p:nvPr/>
        </p:nvPicPr>
        <p:blipFill>
          <a:blip r:embed="rId2" cstate="print"/>
          <a:srcRect/>
          <a:stretch>
            <a:fillRect/>
          </a:stretch>
        </p:blipFill>
        <p:spPr bwMode="auto">
          <a:xfrm>
            <a:off x="6070148" y="3789040"/>
            <a:ext cx="2676275" cy="2325014"/>
          </a:xfrm>
          <a:prstGeom prst="rect">
            <a:avLst/>
          </a:prstGeom>
          <a:noFill/>
          <a:ln w="9525">
            <a:noFill/>
            <a:miter lim="800000"/>
            <a:headEnd/>
            <a:tailEnd/>
          </a:ln>
        </p:spPr>
      </p:pic>
      <p:sp>
        <p:nvSpPr>
          <p:cNvPr id="2" name="1 - Θέση αριθμού διαφάνειας"/>
          <p:cNvSpPr>
            <a:spLocks noGrp="1"/>
          </p:cNvSpPr>
          <p:nvPr>
            <p:ph type="sldNum" sz="quarter" idx="12"/>
          </p:nvPr>
        </p:nvSpPr>
        <p:spPr/>
        <p:txBody>
          <a:bodyPr/>
          <a:lstStyle/>
          <a:p>
            <a:pPr>
              <a:defRPr/>
            </a:pPr>
            <a:fld id="{4CEDBDF5-F2F6-46CD-AD76-689172FAF394}" type="slidenum">
              <a:rPr lang="el-GR"/>
              <a:pPr>
                <a:defRPr/>
              </a:pPr>
              <a:t>40</a:t>
            </a:fld>
            <a:endParaRPr lang="el-GR" dirty="0"/>
          </a:p>
        </p:txBody>
      </p:sp>
    </p:spTree>
    <p:extLst>
      <p:ext uri="{BB962C8B-B14F-4D97-AF65-F5344CB8AC3E}">
        <p14:creationId xmlns:p14="http://schemas.microsoft.com/office/powerpoint/2010/main" val="19880937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67544" y="2276872"/>
            <a:ext cx="8229600" cy="1440160"/>
          </a:xfrm>
          <a:ln w="38100">
            <a:solidFill>
              <a:srgbClr val="9B0000"/>
            </a:solidFill>
          </a:ln>
        </p:spPr>
        <p:txBody>
          <a:bodyPr>
            <a:noAutofit/>
          </a:bodyPr>
          <a:lstStyle/>
          <a:p>
            <a:r>
              <a:rPr lang="el-GR" dirty="0"/>
              <a:t>Ο βιοχημικός έλεγχος του </a:t>
            </a:r>
            <a:br>
              <a:rPr lang="el-GR" dirty="0"/>
            </a:br>
            <a:r>
              <a:rPr lang="el-GR" dirty="0"/>
              <a:t>αμνιακού </a:t>
            </a:r>
            <a:r>
              <a:rPr lang="el-GR" dirty="0" smtClean="0"/>
              <a:t>υγρού</a:t>
            </a:r>
            <a:endParaRPr lang="el-GR" dirty="0"/>
          </a:p>
        </p:txBody>
      </p:sp>
      <p:sp>
        <p:nvSpPr>
          <p:cNvPr id="2" name="1 - Θέση αριθμού διαφάνειας"/>
          <p:cNvSpPr>
            <a:spLocks noGrp="1"/>
          </p:cNvSpPr>
          <p:nvPr>
            <p:ph type="sldNum" sz="quarter" idx="12"/>
          </p:nvPr>
        </p:nvSpPr>
        <p:spPr/>
        <p:txBody>
          <a:bodyPr/>
          <a:lstStyle/>
          <a:p>
            <a:pPr>
              <a:defRPr/>
            </a:pPr>
            <a:fld id="{E08CB935-CC28-4366-9F6B-DF29606D885E}" type="slidenum">
              <a:rPr lang="el-GR" smtClean="0"/>
              <a:pPr>
                <a:defRPr/>
              </a:pPr>
              <a:t>41</a:t>
            </a:fld>
            <a:endParaRPr lang="el-GR" dirty="0"/>
          </a:p>
        </p:txBody>
      </p:sp>
    </p:spTree>
    <p:extLst>
      <p:ext uri="{BB962C8B-B14F-4D97-AF65-F5344CB8AC3E}">
        <p14:creationId xmlns:p14="http://schemas.microsoft.com/office/powerpoint/2010/main" val="21671394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Βασικοί χημικοί χαρακτήρες αμνιακού </a:t>
            </a:r>
            <a:r>
              <a:rPr lang="el-GR" dirty="0" smtClean="0"/>
              <a:t>υγρού</a:t>
            </a:r>
            <a:endParaRPr lang="el-GR" dirty="0"/>
          </a:p>
        </p:txBody>
      </p:sp>
      <p:sp>
        <p:nvSpPr>
          <p:cNvPr id="17410" name="Rectangle 1"/>
          <p:cNvSpPr>
            <a:spLocks noChangeArrowheads="1"/>
          </p:cNvSpPr>
          <p:nvPr/>
        </p:nvSpPr>
        <p:spPr bwMode="auto">
          <a:xfrm>
            <a:off x="714375" y="1301265"/>
            <a:ext cx="7643813" cy="4893647"/>
          </a:xfrm>
          <a:prstGeom prst="rect">
            <a:avLst/>
          </a:prstGeom>
          <a:noFill/>
          <a:ln w="9525">
            <a:noFill/>
            <a:miter lim="800000"/>
            <a:headEnd/>
            <a:tailEnd/>
          </a:ln>
        </p:spPr>
        <p:txBody>
          <a:bodyPr anchor="ctr">
            <a:spAutoFit/>
          </a:bodyPr>
          <a:lstStyle/>
          <a:p>
            <a:pPr eaLnBrk="0" hangingPunct="0">
              <a:lnSpc>
                <a:spcPct val="150000"/>
              </a:lnSpc>
              <a:spcBef>
                <a:spcPts val="1200"/>
              </a:spcBef>
            </a:pPr>
            <a:r>
              <a:rPr lang="el-GR" sz="2400" dirty="0">
                <a:latin typeface="+mn-lt"/>
                <a:ea typeface="Times New Roman" pitchFamily="18" charset="0"/>
              </a:rPr>
              <a:t>α. Προσδιορισμός </a:t>
            </a:r>
            <a:r>
              <a:rPr lang="el-GR" sz="2400" b="1" dirty="0">
                <a:solidFill>
                  <a:srgbClr val="9B0000"/>
                </a:solidFill>
                <a:latin typeface="+mn-lt"/>
                <a:ea typeface="Times New Roman" pitchFamily="18" charset="0"/>
              </a:rPr>
              <a:t>χολερυθρίνης.</a:t>
            </a:r>
          </a:p>
          <a:p>
            <a:pPr eaLnBrk="0" hangingPunct="0">
              <a:lnSpc>
                <a:spcPct val="150000"/>
              </a:lnSpc>
              <a:spcBef>
                <a:spcPts val="1200"/>
              </a:spcBef>
            </a:pPr>
            <a:r>
              <a:rPr lang="el-GR" sz="2400" dirty="0">
                <a:latin typeface="+mn-lt"/>
                <a:ea typeface="Times New Roman" pitchFamily="18" charset="0"/>
              </a:rPr>
              <a:t>β. Προσδιορισμός </a:t>
            </a:r>
            <a:r>
              <a:rPr lang="el-GR" sz="2400" b="1" dirty="0">
                <a:solidFill>
                  <a:srgbClr val="9B0000"/>
                </a:solidFill>
                <a:latin typeface="+mn-lt"/>
                <a:ea typeface="Times New Roman" pitchFamily="18" charset="0"/>
              </a:rPr>
              <a:t>κρεατινίνης.</a:t>
            </a:r>
          </a:p>
          <a:p>
            <a:pPr eaLnBrk="0" hangingPunct="0">
              <a:lnSpc>
                <a:spcPct val="150000"/>
              </a:lnSpc>
              <a:spcBef>
                <a:spcPts val="1200"/>
              </a:spcBef>
            </a:pPr>
            <a:r>
              <a:rPr lang="el-GR" sz="2400" dirty="0">
                <a:latin typeface="+mn-lt"/>
                <a:ea typeface="Times New Roman" pitchFamily="18" charset="0"/>
              </a:rPr>
              <a:t>γ. Προσδιορισμός  </a:t>
            </a:r>
            <a:r>
              <a:rPr lang="el-GR" sz="2400" b="1" dirty="0">
                <a:solidFill>
                  <a:srgbClr val="9B0000"/>
                </a:solidFill>
                <a:latin typeface="+mn-lt"/>
                <a:ea typeface="Times New Roman" pitchFamily="18" charset="0"/>
              </a:rPr>
              <a:t>ουρικού οξέος.</a:t>
            </a:r>
          </a:p>
          <a:p>
            <a:pPr eaLnBrk="0" hangingPunct="0">
              <a:lnSpc>
                <a:spcPct val="150000"/>
              </a:lnSpc>
              <a:spcBef>
                <a:spcPts val="1200"/>
              </a:spcBef>
            </a:pPr>
            <a:r>
              <a:rPr lang="el-GR" sz="2400" dirty="0">
                <a:latin typeface="+mn-lt"/>
              </a:rPr>
              <a:t>δ. Προσδιορισμός </a:t>
            </a:r>
            <a:r>
              <a:rPr lang="el-GR" sz="2400" b="1" dirty="0" smtClean="0">
                <a:solidFill>
                  <a:srgbClr val="9B0000"/>
                </a:solidFill>
                <a:latin typeface="+mn-lt"/>
              </a:rPr>
              <a:t>α-φετοπρωτεΐνης</a:t>
            </a:r>
            <a:r>
              <a:rPr lang="el-GR" sz="2400" dirty="0" smtClean="0">
                <a:solidFill>
                  <a:srgbClr val="C00000"/>
                </a:solidFill>
                <a:latin typeface="+mn-lt"/>
              </a:rPr>
              <a:t> </a:t>
            </a:r>
            <a:r>
              <a:rPr lang="el-GR" sz="2400" dirty="0">
                <a:latin typeface="+mn-lt"/>
              </a:rPr>
              <a:t>(α</a:t>
            </a:r>
            <a:r>
              <a:rPr lang="en-US" sz="2400" dirty="0">
                <a:latin typeface="+mn-lt"/>
              </a:rPr>
              <a:t>FP</a:t>
            </a:r>
            <a:r>
              <a:rPr lang="el-GR" sz="2400" dirty="0">
                <a:latin typeface="+mn-lt"/>
              </a:rPr>
              <a:t>).</a:t>
            </a:r>
          </a:p>
          <a:p>
            <a:pPr eaLnBrk="0" hangingPunct="0">
              <a:lnSpc>
                <a:spcPct val="150000"/>
              </a:lnSpc>
              <a:spcBef>
                <a:spcPts val="1200"/>
              </a:spcBef>
            </a:pPr>
            <a:r>
              <a:rPr lang="el-GR" sz="2400" dirty="0">
                <a:latin typeface="+mn-lt"/>
                <a:cs typeface="Times New Roman" pitchFamily="18" charset="0"/>
              </a:rPr>
              <a:t>ε.  Προσδιορισμός σχέσεως </a:t>
            </a:r>
            <a:r>
              <a:rPr lang="el-GR" sz="2400" b="1" dirty="0" smtClean="0">
                <a:solidFill>
                  <a:srgbClr val="9B0000"/>
                </a:solidFill>
                <a:latin typeface="+mn-lt"/>
                <a:cs typeface="Times New Roman" pitchFamily="18" charset="0"/>
              </a:rPr>
              <a:t>σφιγγομυελίνης/λεκιθίνης.</a:t>
            </a:r>
            <a:endParaRPr lang="el-GR" sz="2400" b="1" dirty="0">
              <a:solidFill>
                <a:srgbClr val="9B0000"/>
              </a:solidFill>
              <a:latin typeface="+mn-lt"/>
              <a:cs typeface="Times New Roman" pitchFamily="18" charset="0"/>
            </a:endParaRPr>
          </a:p>
          <a:p>
            <a:pPr eaLnBrk="0" hangingPunct="0">
              <a:lnSpc>
                <a:spcPct val="150000"/>
              </a:lnSpc>
              <a:spcBef>
                <a:spcPts val="1200"/>
              </a:spcBef>
            </a:pPr>
            <a:r>
              <a:rPr lang="el-GR" sz="2400" dirty="0">
                <a:latin typeface="+mn-lt"/>
              </a:rPr>
              <a:t>στ. Προσδιορισμός </a:t>
            </a:r>
            <a:r>
              <a:rPr lang="el-GR" sz="2400" b="1" dirty="0">
                <a:solidFill>
                  <a:srgbClr val="9B0000"/>
                </a:solidFill>
                <a:latin typeface="+mn-lt"/>
              </a:rPr>
              <a:t>ακετυλχολινεστεράσης.</a:t>
            </a:r>
          </a:p>
          <a:p>
            <a:pPr eaLnBrk="0" hangingPunct="0">
              <a:lnSpc>
                <a:spcPct val="150000"/>
              </a:lnSpc>
              <a:spcBef>
                <a:spcPts val="1200"/>
              </a:spcBef>
            </a:pPr>
            <a:r>
              <a:rPr lang="el-GR" sz="2400" dirty="0">
                <a:latin typeface="+mn-lt"/>
              </a:rPr>
              <a:t>ζ. Προσδιορισμός </a:t>
            </a:r>
            <a:r>
              <a:rPr lang="el-GR" sz="2400" b="1" dirty="0">
                <a:solidFill>
                  <a:srgbClr val="9B0000"/>
                </a:solidFill>
                <a:latin typeface="+mn-lt"/>
              </a:rPr>
              <a:t>ορμονών. </a:t>
            </a:r>
          </a:p>
        </p:txBody>
      </p:sp>
      <p:sp>
        <p:nvSpPr>
          <p:cNvPr id="4" name="3 - Θέση αριθμού διαφάνειας"/>
          <p:cNvSpPr>
            <a:spLocks noGrp="1"/>
          </p:cNvSpPr>
          <p:nvPr>
            <p:ph type="sldNum" sz="quarter" idx="12"/>
          </p:nvPr>
        </p:nvSpPr>
        <p:spPr/>
        <p:txBody>
          <a:bodyPr/>
          <a:lstStyle/>
          <a:p>
            <a:pPr>
              <a:defRPr/>
            </a:pPr>
            <a:fld id="{59BEC4C9-FBFB-4C55-BC84-3D03119FAD8A}" type="slidenum">
              <a:rPr lang="el-GR"/>
              <a:pPr>
                <a:defRPr/>
              </a:pPr>
              <a:t>42</a:t>
            </a:fld>
            <a:endParaRPr lang="el-GR" dirty="0"/>
          </a:p>
        </p:txBody>
      </p:sp>
    </p:spTree>
    <p:extLst>
      <p:ext uri="{BB962C8B-B14F-4D97-AF65-F5344CB8AC3E}">
        <p14:creationId xmlns:p14="http://schemas.microsoft.com/office/powerpoint/2010/main" val="17251254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smtClean="0"/>
              <a:t>Χημικοί χαρακτήρες αμνιακού υγρού</a:t>
            </a:r>
            <a:br>
              <a:rPr lang="el-GR" dirty="0" smtClean="0"/>
            </a:br>
            <a:r>
              <a:rPr lang="el-GR" dirty="0" smtClean="0"/>
              <a:t> </a:t>
            </a:r>
            <a:r>
              <a:rPr lang="el-GR" sz="3200" b="0" dirty="0" smtClean="0"/>
              <a:t>(1 από 2)</a:t>
            </a:r>
            <a:endParaRPr lang="el-GR" sz="3200" b="0" dirty="0"/>
          </a:p>
        </p:txBody>
      </p:sp>
      <p:graphicFrame>
        <p:nvGraphicFramePr>
          <p:cNvPr id="3" name="2 - Πίνακας"/>
          <p:cNvGraphicFramePr>
            <a:graphicFrameLocks noGrp="1"/>
          </p:cNvGraphicFramePr>
          <p:nvPr>
            <p:extLst>
              <p:ext uri="{D42A27DB-BD31-4B8C-83A1-F6EECF244321}">
                <p14:modId xmlns:p14="http://schemas.microsoft.com/office/powerpoint/2010/main" val="4233508114"/>
              </p:ext>
            </p:extLst>
          </p:nvPr>
        </p:nvGraphicFramePr>
        <p:xfrm>
          <a:off x="431540" y="1196752"/>
          <a:ext cx="8280920" cy="5181600"/>
        </p:xfrm>
        <a:graphic>
          <a:graphicData uri="http://schemas.openxmlformats.org/drawingml/2006/table">
            <a:tbl>
              <a:tblPr/>
              <a:tblGrid>
                <a:gridCol w="2171017"/>
                <a:gridCol w="2040395"/>
                <a:gridCol w="1770145"/>
                <a:gridCol w="2299363"/>
              </a:tblGrid>
              <a:tr h="282713">
                <a:tc>
                  <a:txBody>
                    <a:bodyPr/>
                    <a:lstStyle/>
                    <a:p>
                      <a:pPr algn="ctr">
                        <a:spcAft>
                          <a:spcPts val="0"/>
                        </a:spcAft>
                      </a:pPr>
                      <a:r>
                        <a:rPr lang="el-GR" sz="2000" b="1" dirty="0">
                          <a:solidFill>
                            <a:srgbClr val="9B0000"/>
                          </a:solidFill>
                          <a:latin typeface="+mn-lt"/>
                          <a:ea typeface="Times New Roman"/>
                        </a:rPr>
                        <a:t>Οργανικές Ουσίες</a:t>
                      </a:r>
                      <a:endParaRPr lang="el-GR" sz="2000" dirty="0">
                        <a:solidFill>
                          <a:srgbClr val="9B0000"/>
                        </a:solidFill>
                        <a:latin typeface="+mn-lt"/>
                        <a:ea typeface="Times New Roman"/>
                      </a:endParaRPr>
                    </a:p>
                  </a:txBody>
                  <a:tcPr marL="63610" marR="6361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b="1" dirty="0">
                          <a:solidFill>
                            <a:srgbClr val="9B0000"/>
                          </a:solidFill>
                          <a:latin typeface="+mn-lt"/>
                          <a:ea typeface="Times New Roman"/>
                        </a:rPr>
                        <a:t>Ορμόνες</a:t>
                      </a:r>
                      <a:endParaRPr lang="el-GR" sz="2000" dirty="0">
                        <a:solidFill>
                          <a:srgbClr val="9B0000"/>
                        </a:solidFill>
                        <a:latin typeface="+mn-lt"/>
                        <a:ea typeface="Times New Roman"/>
                      </a:endParaRPr>
                    </a:p>
                  </a:txBody>
                  <a:tcPr marL="63610" marR="6361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b="1" dirty="0">
                          <a:solidFill>
                            <a:srgbClr val="9B0000"/>
                          </a:solidFill>
                          <a:latin typeface="+mn-lt"/>
                          <a:ea typeface="Times New Roman"/>
                        </a:rPr>
                        <a:t>Ένζυμα</a:t>
                      </a:r>
                      <a:endParaRPr lang="el-GR" sz="2000" dirty="0">
                        <a:solidFill>
                          <a:srgbClr val="9B0000"/>
                        </a:solidFill>
                        <a:latin typeface="+mn-lt"/>
                        <a:ea typeface="Times New Roman"/>
                      </a:endParaRPr>
                    </a:p>
                  </a:txBody>
                  <a:tcPr marL="63610" marR="6361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b="1" dirty="0">
                          <a:solidFill>
                            <a:srgbClr val="9B0000"/>
                          </a:solidFill>
                          <a:latin typeface="+mn-lt"/>
                          <a:ea typeface="Times New Roman"/>
                        </a:rPr>
                        <a:t>Ανόργανες Ουσίες</a:t>
                      </a:r>
                      <a:endParaRPr lang="el-GR" sz="2000" dirty="0">
                        <a:solidFill>
                          <a:srgbClr val="9B0000"/>
                        </a:solidFill>
                        <a:latin typeface="+mn-lt"/>
                        <a:ea typeface="Times New Roman"/>
                      </a:endParaRPr>
                    </a:p>
                  </a:txBody>
                  <a:tcPr marL="63610" marR="6361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4070">
                <a:tc>
                  <a:txBody>
                    <a:bodyPr/>
                    <a:lstStyle/>
                    <a:p>
                      <a:pPr algn="ctr">
                        <a:spcAft>
                          <a:spcPts val="0"/>
                        </a:spcAft>
                      </a:pPr>
                      <a:r>
                        <a:rPr lang="el-GR" sz="2000" dirty="0">
                          <a:solidFill>
                            <a:srgbClr val="000000"/>
                          </a:solidFill>
                          <a:latin typeface="+mn-lt"/>
                          <a:ea typeface="Times New Roman"/>
                        </a:rPr>
                        <a:t>Λευκώματα &lt; 260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Xοριακή γοναδοτροπίνη 1000 -6000 IU/L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Γαλακτική δεϋδρογενάση</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Νάτριο 130 - 138 mEq/l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713">
                <a:tc>
                  <a:txBody>
                    <a:bodyPr/>
                    <a:lstStyle/>
                    <a:p>
                      <a:pPr algn="ctr">
                        <a:spcAft>
                          <a:spcPts val="0"/>
                        </a:spcAft>
                      </a:pPr>
                      <a:r>
                        <a:rPr lang="el-GR" sz="2000" dirty="0">
                          <a:solidFill>
                            <a:srgbClr val="000000"/>
                          </a:solidFill>
                          <a:latin typeface="+mn-lt"/>
                          <a:ea typeface="Times New Roman"/>
                        </a:rPr>
                        <a:t>Αμινοξέα &lt;  9,25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Oιστριόλη 18 - 135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Αλκαλική φασφατάση</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Φωσφόρος 1,1 -1,54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696">
                <a:tc>
                  <a:txBody>
                    <a:bodyPr/>
                    <a:lstStyle/>
                    <a:p>
                      <a:pPr algn="ctr">
                        <a:spcAft>
                          <a:spcPts val="0"/>
                        </a:spcAft>
                      </a:pPr>
                      <a:r>
                        <a:rPr lang="el-GR" sz="2000" dirty="0">
                          <a:solidFill>
                            <a:srgbClr val="000000"/>
                          </a:solidFill>
                          <a:latin typeface="+mn-lt"/>
                          <a:ea typeface="Times New Roman"/>
                        </a:rPr>
                        <a:t>Ουρία &lt; 31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Oιστρόνη 4 - 8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Όξινη φωσφατάση</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Κάλιο 4 mEq/l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713">
                <a:tc>
                  <a:txBody>
                    <a:bodyPr/>
                    <a:lstStyle/>
                    <a:p>
                      <a:pPr algn="ctr">
                        <a:spcAft>
                          <a:spcPts val="0"/>
                        </a:spcAft>
                      </a:pPr>
                      <a:r>
                        <a:rPr lang="el-GR" sz="2000" dirty="0">
                          <a:solidFill>
                            <a:srgbClr val="000000"/>
                          </a:solidFill>
                          <a:latin typeface="+mn-lt"/>
                          <a:ea typeface="Times New Roman"/>
                        </a:rPr>
                        <a:t>Κρεατινίνη 2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Oιστραδιόλη 3 - 4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Χολινεστεράση</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Ψευδάργυρος 1,1 - 54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713">
                <a:tc>
                  <a:txBody>
                    <a:bodyPr/>
                    <a:lstStyle/>
                    <a:p>
                      <a:pPr algn="ctr">
                        <a:spcAft>
                          <a:spcPts val="0"/>
                        </a:spcAft>
                      </a:pPr>
                      <a:r>
                        <a:rPr lang="el-GR" sz="2000" dirty="0">
                          <a:solidFill>
                            <a:srgbClr val="000000"/>
                          </a:solidFill>
                          <a:latin typeface="+mn-lt"/>
                          <a:ea typeface="Times New Roman"/>
                        </a:rPr>
                        <a:t>Ουρικό οξύ  &lt; 4,5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Πρεγνανδιόλη 40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Αμινοτριπεπτιδάση</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Χλωριούχα &lt; 100,7 mEq/l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713">
                <a:tc>
                  <a:txBody>
                    <a:bodyPr/>
                    <a:lstStyle/>
                    <a:p>
                      <a:pPr algn="ctr">
                        <a:spcAft>
                          <a:spcPts val="0"/>
                        </a:spcAft>
                      </a:pPr>
                      <a:r>
                        <a:rPr lang="el-GR" sz="2000" dirty="0">
                          <a:solidFill>
                            <a:srgbClr val="000000"/>
                          </a:solidFill>
                          <a:latin typeface="+mn-lt"/>
                          <a:ea typeface="Times New Roman"/>
                        </a:rPr>
                        <a:t>Γλυκόζη 10-61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17-κετοστεροειδή 3,4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Ισταμινάση</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Σίδηρος 3,3 - 10 μg/l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713">
                <a:tc>
                  <a:txBody>
                    <a:bodyPr/>
                    <a:lstStyle/>
                    <a:p>
                      <a:pPr algn="ctr">
                        <a:spcAft>
                          <a:spcPts val="0"/>
                        </a:spcAft>
                      </a:pPr>
                      <a:r>
                        <a:rPr lang="el-GR" sz="2000" dirty="0">
                          <a:solidFill>
                            <a:srgbClr val="000000"/>
                          </a:solidFill>
                          <a:latin typeface="+mn-lt"/>
                          <a:ea typeface="Times New Roman"/>
                        </a:rPr>
                        <a:t>Ολικά λίπη &lt; 60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17-υδροξικορτιζόνη 2,6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Λιπάση</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Ασβέστιο  3,2 - 9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1 - Θέση αριθμού διαφάνειας"/>
          <p:cNvSpPr>
            <a:spLocks noGrp="1"/>
          </p:cNvSpPr>
          <p:nvPr>
            <p:ph type="sldNum" sz="quarter" idx="12"/>
          </p:nvPr>
        </p:nvSpPr>
        <p:spPr/>
        <p:txBody>
          <a:bodyPr/>
          <a:lstStyle/>
          <a:p>
            <a:pPr>
              <a:defRPr/>
            </a:pPr>
            <a:fld id="{E08CB935-CC28-4366-9F6B-DF29606D885E}" type="slidenum">
              <a:rPr lang="el-GR" smtClean="0"/>
              <a:pPr>
                <a:defRPr/>
              </a:pPr>
              <a:t>43</a:t>
            </a:fld>
            <a:endParaRPr lang="el-GR" dirty="0"/>
          </a:p>
        </p:txBody>
      </p:sp>
    </p:spTree>
    <p:extLst>
      <p:ext uri="{BB962C8B-B14F-4D97-AF65-F5344CB8AC3E}">
        <p14:creationId xmlns:p14="http://schemas.microsoft.com/office/powerpoint/2010/main" val="402747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smtClean="0"/>
              <a:t>Χημικοί χαρακτήρες αμνιακού υγρού</a:t>
            </a:r>
            <a:br>
              <a:rPr lang="el-GR" dirty="0" smtClean="0"/>
            </a:br>
            <a:r>
              <a:rPr lang="el-GR" dirty="0" smtClean="0"/>
              <a:t> </a:t>
            </a:r>
            <a:r>
              <a:rPr lang="el-GR" sz="3200" b="0" dirty="0" smtClean="0"/>
              <a:t>(2 </a:t>
            </a:r>
            <a:r>
              <a:rPr lang="el-GR" sz="3200" b="0" dirty="0"/>
              <a:t>από 2)</a:t>
            </a:r>
            <a:endParaRPr lang="el-GR" dirty="0"/>
          </a:p>
        </p:txBody>
      </p:sp>
      <p:graphicFrame>
        <p:nvGraphicFramePr>
          <p:cNvPr id="3" name="2 - Πίνακας"/>
          <p:cNvGraphicFramePr>
            <a:graphicFrameLocks noGrp="1"/>
          </p:cNvGraphicFramePr>
          <p:nvPr>
            <p:extLst>
              <p:ext uri="{D42A27DB-BD31-4B8C-83A1-F6EECF244321}">
                <p14:modId xmlns:p14="http://schemas.microsoft.com/office/powerpoint/2010/main" val="2108949901"/>
              </p:ext>
            </p:extLst>
          </p:nvPr>
        </p:nvGraphicFramePr>
        <p:xfrm>
          <a:off x="719572" y="1268760"/>
          <a:ext cx="7704856" cy="4267200"/>
        </p:xfrm>
        <a:graphic>
          <a:graphicData uri="http://schemas.openxmlformats.org/drawingml/2006/table">
            <a:tbl>
              <a:tblPr/>
              <a:tblGrid>
                <a:gridCol w="2171017"/>
                <a:gridCol w="2040395"/>
                <a:gridCol w="1770145"/>
                <a:gridCol w="1723299"/>
              </a:tblGrid>
              <a:tr h="282713">
                <a:tc>
                  <a:txBody>
                    <a:bodyPr/>
                    <a:lstStyle/>
                    <a:p>
                      <a:pPr algn="ctr">
                        <a:spcAft>
                          <a:spcPts val="0"/>
                        </a:spcAft>
                      </a:pPr>
                      <a:r>
                        <a:rPr lang="el-GR" sz="2000" b="1" dirty="0">
                          <a:solidFill>
                            <a:srgbClr val="9B0000"/>
                          </a:solidFill>
                          <a:latin typeface="+mn-lt"/>
                          <a:ea typeface="Times New Roman"/>
                        </a:rPr>
                        <a:t>Οργανικές Ουσίες</a:t>
                      </a:r>
                      <a:endParaRPr lang="el-GR" sz="2000" dirty="0">
                        <a:solidFill>
                          <a:srgbClr val="9B0000"/>
                        </a:solidFill>
                        <a:latin typeface="+mn-lt"/>
                        <a:ea typeface="Times New Roman"/>
                      </a:endParaRPr>
                    </a:p>
                  </a:txBody>
                  <a:tcPr marL="63610" marR="6361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b="1" dirty="0">
                          <a:solidFill>
                            <a:srgbClr val="9B0000"/>
                          </a:solidFill>
                          <a:latin typeface="+mn-lt"/>
                          <a:ea typeface="Times New Roman"/>
                        </a:rPr>
                        <a:t>Ορμόνες</a:t>
                      </a:r>
                      <a:endParaRPr lang="el-GR" sz="2000" dirty="0">
                        <a:solidFill>
                          <a:srgbClr val="9B0000"/>
                        </a:solidFill>
                        <a:latin typeface="+mn-lt"/>
                        <a:ea typeface="Times New Roman"/>
                      </a:endParaRPr>
                    </a:p>
                  </a:txBody>
                  <a:tcPr marL="63610" marR="6361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b="1" dirty="0">
                          <a:solidFill>
                            <a:srgbClr val="9B0000"/>
                          </a:solidFill>
                          <a:latin typeface="+mn-lt"/>
                          <a:ea typeface="Times New Roman"/>
                        </a:rPr>
                        <a:t>Ένζυμα</a:t>
                      </a:r>
                      <a:endParaRPr lang="el-GR" sz="2000" dirty="0">
                        <a:solidFill>
                          <a:srgbClr val="9B0000"/>
                        </a:solidFill>
                        <a:latin typeface="+mn-lt"/>
                        <a:ea typeface="Times New Roman"/>
                      </a:endParaRPr>
                    </a:p>
                  </a:txBody>
                  <a:tcPr marL="63610" marR="6361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b="1" dirty="0">
                          <a:solidFill>
                            <a:srgbClr val="9B0000"/>
                          </a:solidFill>
                          <a:latin typeface="+mn-lt"/>
                          <a:ea typeface="Times New Roman"/>
                        </a:rPr>
                        <a:t>Ανόργανες Ουσίες</a:t>
                      </a:r>
                      <a:endParaRPr lang="el-GR" sz="2000" dirty="0">
                        <a:solidFill>
                          <a:srgbClr val="9B0000"/>
                        </a:solidFill>
                        <a:latin typeface="+mn-lt"/>
                        <a:ea typeface="Times New Roman"/>
                      </a:endParaRPr>
                    </a:p>
                  </a:txBody>
                  <a:tcPr marL="63610" marR="6361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713">
                <a:tc>
                  <a:txBody>
                    <a:bodyPr/>
                    <a:lstStyle/>
                    <a:p>
                      <a:pPr algn="ctr">
                        <a:spcAft>
                          <a:spcPts val="0"/>
                        </a:spcAft>
                      </a:pPr>
                      <a:r>
                        <a:rPr lang="el-GR" sz="2000" dirty="0">
                          <a:solidFill>
                            <a:srgbClr val="000000"/>
                          </a:solidFill>
                          <a:latin typeface="+mn-lt"/>
                          <a:ea typeface="Times New Roman"/>
                        </a:rPr>
                        <a:t>Χοληστερίνη  2 - 9,6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Πρεγναντριόλη 2,3-4,6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Λυσοζύμη</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Θείο &lt; 3,7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713">
                <a:tc>
                  <a:txBody>
                    <a:bodyPr/>
                    <a:lstStyle/>
                    <a:p>
                      <a:pPr algn="ctr">
                        <a:spcAft>
                          <a:spcPts val="0"/>
                        </a:spcAft>
                      </a:pPr>
                      <a:r>
                        <a:rPr lang="el-GR" sz="2000" dirty="0">
                          <a:solidFill>
                            <a:srgbClr val="000000"/>
                          </a:solidFill>
                          <a:latin typeface="+mn-lt"/>
                          <a:ea typeface="Times New Roman"/>
                        </a:rPr>
                        <a:t>Φωσφολιποειδή  3 - 4,5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Προσταγλανδίνες E, E2, Fla, F2a</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Αμυλάση</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Μαγνήσιο 1 - 2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713">
                <a:tc>
                  <a:txBody>
                    <a:bodyPr/>
                    <a:lstStyle/>
                    <a:p>
                      <a:pPr algn="ctr">
                        <a:spcAft>
                          <a:spcPts val="0"/>
                        </a:spcAft>
                      </a:pPr>
                      <a:r>
                        <a:rPr lang="el-GR" sz="2000" dirty="0">
                          <a:solidFill>
                            <a:srgbClr val="000000"/>
                          </a:solidFill>
                          <a:latin typeface="+mn-lt"/>
                          <a:ea typeface="Times New Roman"/>
                        </a:rPr>
                        <a:t>Γαλακτικό οξύ  60 - 80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Προλακτίνη</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Τρανσαμινάση</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Μαγγάνιο &lt; 0,64 mg</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713">
                <a:tc>
                  <a:txBody>
                    <a:bodyPr/>
                    <a:lstStyle/>
                    <a:p>
                      <a:pPr algn="ctr">
                        <a:spcAft>
                          <a:spcPts val="0"/>
                        </a:spcAft>
                      </a:pPr>
                      <a:r>
                        <a:rPr lang="el-GR" sz="2000" dirty="0">
                          <a:solidFill>
                            <a:srgbClr val="000000"/>
                          </a:solidFill>
                          <a:latin typeface="+mn-lt"/>
                          <a:ea typeface="Times New Roman"/>
                        </a:rPr>
                        <a:t>Πυροσταφυλικό οξύ  &lt; 1,06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Ινσουλίνη κλπ</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Κυκλικό APM</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l-GR" sz="2000" dirty="0">
                        <a:solidFill>
                          <a:srgbClr val="000000"/>
                        </a:solidFill>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713">
                <a:tc>
                  <a:txBody>
                    <a:bodyPr/>
                    <a:lstStyle/>
                    <a:p>
                      <a:pPr algn="ctr">
                        <a:spcAft>
                          <a:spcPts val="0"/>
                        </a:spcAft>
                      </a:pPr>
                      <a:r>
                        <a:rPr lang="el-GR" sz="2000" dirty="0">
                          <a:solidFill>
                            <a:srgbClr val="000000"/>
                          </a:solidFill>
                          <a:latin typeface="+mn-lt"/>
                          <a:ea typeface="Times New Roman"/>
                        </a:rPr>
                        <a:t>Χολερυθρίνη &lt; 1 mg/dL</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Πλακουντιακό γαλακτογόνο</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2000" dirty="0">
                          <a:solidFill>
                            <a:srgbClr val="000000"/>
                          </a:solidFill>
                          <a:latin typeface="+mn-lt"/>
                          <a:ea typeface="Times New Roman"/>
                        </a:rPr>
                        <a:t>Ωκυτοκινάση κλπ</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l-GR" sz="2000" dirty="0">
                        <a:solidFill>
                          <a:srgbClr val="000000"/>
                        </a:solidFill>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696">
                <a:tc>
                  <a:txBody>
                    <a:bodyPr/>
                    <a:lstStyle/>
                    <a:p>
                      <a:pPr algn="ctr">
                        <a:spcAft>
                          <a:spcPts val="0"/>
                        </a:spcAft>
                      </a:pPr>
                      <a:r>
                        <a:rPr lang="el-GR" sz="2000" dirty="0">
                          <a:solidFill>
                            <a:srgbClr val="000000"/>
                          </a:solidFill>
                          <a:latin typeface="+mn-lt"/>
                          <a:ea typeface="Times New Roman"/>
                        </a:rPr>
                        <a:t>Κοπροπορφυρίνη</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l-GR" sz="2000" dirty="0">
                        <a:solidFill>
                          <a:srgbClr val="000000"/>
                        </a:solidFill>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l-GR" sz="2000" dirty="0">
                        <a:solidFill>
                          <a:srgbClr val="000000"/>
                        </a:solidFill>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l-GR" sz="2000" dirty="0">
                        <a:solidFill>
                          <a:srgbClr val="000000"/>
                        </a:solidFill>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696">
                <a:tc>
                  <a:txBody>
                    <a:bodyPr/>
                    <a:lstStyle/>
                    <a:p>
                      <a:pPr algn="ctr">
                        <a:spcAft>
                          <a:spcPts val="0"/>
                        </a:spcAft>
                      </a:pPr>
                      <a:r>
                        <a:rPr lang="el-GR" sz="2000" dirty="0">
                          <a:solidFill>
                            <a:srgbClr val="000000"/>
                          </a:solidFill>
                          <a:latin typeface="+mn-lt"/>
                          <a:ea typeface="Times New Roman"/>
                        </a:rPr>
                        <a:t>Βιταμίνες Α, B, C</a:t>
                      </a:r>
                      <a:endParaRPr lang="el-GR" sz="2000" dirty="0">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l-GR" sz="2000" dirty="0">
                        <a:solidFill>
                          <a:srgbClr val="000000"/>
                        </a:solidFill>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l-GR" sz="2000" dirty="0">
                        <a:solidFill>
                          <a:srgbClr val="000000"/>
                        </a:solidFill>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l-GR" sz="2000" dirty="0">
                        <a:solidFill>
                          <a:srgbClr val="000000"/>
                        </a:solidFill>
                        <a:latin typeface="+mn-lt"/>
                        <a:ea typeface="Times New Roman"/>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1 - Θέση αριθμού διαφάνειας"/>
          <p:cNvSpPr>
            <a:spLocks noGrp="1"/>
          </p:cNvSpPr>
          <p:nvPr>
            <p:ph type="sldNum" sz="quarter" idx="12"/>
          </p:nvPr>
        </p:nvSpPr>
        <p:spPr/>
        <p:txBody>
          <a:bodyPr/>
          <a:lstStyle/>
          <a:p>
            <a:pPr>
              <a:defRPr/>
            </a:pPr>
            <a:fld id="{E08CB935-CC28-4366-9F6B-DF29606D885E}" type="slidenum">
              <a:rPr lang="el-GR" smtClean="0"/>
              <a:pPr>
                <a:defRPr/>
              </a:pPr>
              <a:t>44</a:t>
            </a:fld>
            <a:endParaRPr lang="el-GR" dirty="0"/>
          </a:p>
        </p:txBody>
      </p:sp>
    </p:spTree>
    <p:extLst>
      <p:ext uri="{BB962C8B-B14F-4D97-AF65-F5344CB8AC3E}">
        <p14:creationId xmlns:p14="http://schemas.microsoft.com/office/powerpoint/2010/main" val="15533926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Η χολερυθρίνη στο αμνιακό </a:t>
            </a:r>
            <a:r>
              <a:rPr lang="el-GR" dirty="0" smtClean="0"/>
              <a:t>υγρό</a:t>
            </a:r>
            <a:endParaRPr lang="el-GR" dirty="0"/>
          </a:p>
        </p:txBody>
      </p:sp>
      <p:sp>
        <p:nvSpPr>
          <p:cNvPr id="18435" name="Rectangle 1"/>
          <p:cNvSpPr>
            <a:spLocks noChangeArrowheads="1"/>
          </p:cNvSpPr>
          <p:nvPr/>
        </p:nvSpPr>
        <p:spPr bwMode="auto">
          <a:xfrm>
            <a:off x="611560" y="1312139"/>
            <a:ext cx="7920880" cy="4832092"/>
          </a:xfrm>
          <a:prstGeom prst="rect">
            <a:avLst/>
          </a:prstGeom>
          <a:noFill/>
          <a:ln w="9525">
            <a:noFill/>
            <a:miter lim="800000"/>
            <a:headEnd/>
            <a:tailEnd/>
          </a:ln>
        </p:spPr>
        <p:txBody>
          <a:bodyPr wrap="square" anchor="ctr">
            <a:spAutoFit/>
          </a:bodyPr>
          <a:lstStyle/>
          <a:p>
            <a:pPr>
              <a:lnSpc>
                <a:spcPct val="150000"/>
              </a:lnSpc>
              <a:spcBef>
                <a:spcPts val="1200"/>
              </a:spcBef>
            </a:pPr>
            <a:r>
              <a:rPr lang="el-GR" sz="2400" dirty="0">
                <a:latin typeface="+mn-lt"/>
                <a:ea typeface="Times New Roman" pitchFamily="18" charset="0"/>
              </a:rPr>
              <a:t>Διαχέεται από τους ιστούς του εμβρύου και υπάρχει στο αμνιακό υγρό σε ίχνη. </a:t>
            </a:r>
          </a:p>
          <a:p>
            <a:pPr>
              <a:lnSpc>
                <a:spcPct val="150000"/>
              </a:lnSpc>
              <a:spcBef>
                <a:spcPts val="1200"/>
              </a:spcBef>
            </a:pPr>
            <a:r>
              <a:rPr lang="el-GR" sz="2400" dirty="0">
                <a:latin typeface="+mn-lt"/>
                <a:ea typeface="Times New Roman" pitchFamily="18" charset="0"/>
              </a:rPr>
              <a:t>Η ποσότητά της βαθμιαία ελαττώνεται έτσι ώστε προς το τέλος της κύησης να έχει σχεδόν εξαφανισθεί. </a:t>
            </a:r>
          </a:p>
          <a:p>
            <a:pPr>
              <a:lnSpc>
                <a:spcPct val="150000"/>
              </a:lnSpc>
              <a:spcBef>
                <a:spcPts val="1200"/>
              </a:spcBef>
            </a:pPr>
            <a:r>
              <a:rPr lang="el-GR" sz="2400" dirty="0">
                <a:latin typeface="+mn-lt"/>
                <a:ea typeface="Times New Roman" pitchFamily="18" charset="0"/>
              </a:rPr>
              <a:t>Αν εξακολουθεί να υπάρχει χολερυθρίνη στο αμνιακό υγρό σημαίνει ότι υπάρχει </a:t>
            </a:r>
            <a:r>
              <a:rPr lang="el-GR" sz="2400" b="1" dirty="0">
                <a:solidFill>
                  <a:srgbClr val="9B0000"/>
                </a:solidFill>
                <a:latin typeface="+mn-lt"/>
                <a:ea typeface="Times New Roman" pitchFamily="18" charset="0"/>
              </a:rPr>
              <a:t>αιμολυτική νόσος </a:t>
            </a:r>
            <a:r>
              <a:rPr lang="el-GR" sz="2400" dirty="0">
                <a:latin typeface="+mn-lt"/>
                <a:ea typeface="Times New Roman" pitchFamily="18" charset="0"/>
              </a:rPr>
              <a:t>στο έμβρυο. Αν και το έμβρυο δεν εμφανίζει ίκτερο το αμνιακό υγρό παίρνει το κίτρινο χρώμα της ασύνδετης χολερυθρίνης. </a:t>
            </a:r>
          </a:p>
        </p:txBody>
      </p:sp>
      <p:sp>
        <p:nvSpPr>
          <p:cNvPr id="4" name="3 - Θέση αριθμού διαφάνειας"/>
          <p:cNvSpPr>
            <a:spLocks noGrp="1"/>
          </p:cNvSpPr>
          <p:nvPr>
            <p:ph type="sldNum" sz="quarter" idx="12"/>
          </p:nvPr>
        </p:nvSpPr>
        <p:spPr/>
        <p:txBody>
          <a:bodyPr/>
          <a:lstStyle/>
          <a:p>
            <a:pPr>
              <a:defRPr/>
            </a:pPr>
            <a:fld id="{8E7996CD-987D-4832-A7E5-1BA95ECFF2F4}" type="slidenum">
              <a:rPr lang="el-GR"/>
              <a:pPr>
                <a:defRPr/>
              </a:pPr>
              <a:t>45</a:t>
            </a:fld>
            <a:endParaRPr lang="el-GR" dirty="0"/>
          </a:p>
        </p:txBody>
      </p:sp>
    </p:spTree>
    <p:extLst>
      <p:ext uri="{BB962C8B-B14F-4D97-AF65-F5344CB8AC3E}">
        <p14:creationId xmlns:p14="http://schemas.microsoft.com/office/powerpoint/2010/main" val="36609398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67544" y="116632"/>
            <a:ext cx="8229600" cy="1080120"/>
          </a:xfrm>
        </p:spPr>
        <p:txBody>
          <a:bodyPr>
            <a:noAutofit/>
          </a:bodyPr>
          <a:lstStyle/>
          <a:p>
            <a:r>
              <a:rPr lang="el-GR" dirty="0"/>
              <a:t>Κατανομή τιμών χολερυθρίνης σε παιδιά με αιμολυτική </a:t>
            </a:r>
            <a:r>
              <a:rPr lang="el-GR" dirty="0" smtClean="0"/>
              <a:t>νόσο</a:t>
            </a:r>
            <a:endParaRPr lang="el-GR" dirty="0"/>
          </a:p>
        </p:txBody>
      </p:sp>
      <p:pic>
        <p:nvPicPr>
          <p:cNvPr id="3" name="2 - Εικόνα"/>
          <p:cNvPicPr/>
          <p:nvPr/>
        </p:nvPicPr>
        <p:blipFill>
          <a:blip r:embed="rId3" cstate="print"/>
          <a:srcRect/>
          <a:stretch>
            <a:fillRect/>
          </a:stretch>
        </p:blipFill>
        <p:spPr bwMode="auto">
          <a:xfrm>
            <a:off x="2015716" y="1628800"/>
            <a:ext cx="5112568" cy="4752528"/>
          </a:xfrm>
          <a:prstGeom prst="rect">
            <a:avLst/>
          </a:prstGeom>
          <a:noFill/>
          <a:ln w="9525">
            <a:noFill/>
            <a:miter lim="800000"/>
            <a:headEnd/>
            <a:tailEnd/>
          </a:ln>
        </p:spPr>
      </p:pic>
      <p:sp>
        <p:nvSpPr>
          <p:cNvPr id="2" name="1 - Θέση αριθμού διαφάνειας"/>
          <p:cNvSpPr>
            <a:spLocks noGrp="1"/>
          </p:cNvSpPr>
          <p:nvPr>
            <p:ph type="sldNum" sz="quarter" idx="12"/>
          </p:nvPr>
        </p:nvSpPr>
        <p:spPr/>
        <p:txBody>
          <a:bodyPr/>
          <a:lstStyle/>
          <a:p>
            <a:pPr>
              <a:defRPr/>
            </a:pPr>
            <a:fld id="{E08CB935-CC28-4366-9F6B-DF29606D885E}" type="slidenum">
              <a:rPr lang="el-GR" smtClean="0"/>
              <a:pPr>
                <a:defRPr/>
              </a:pPr>
              <a:t>46</a:t>
            </a:fld>
            <a:endParaRPr lang="el-GR" dirty="0"/>
          </a:p>
        </p:txBody>
      </p:sp>
      <p:sp>
        <p:nvSpPr>
          <p:cNvPr id="7" name="TextBox 6"/>
          <p:cNvSpPr txBox="1"/>
          <p:nvPr/>
        </p:nvSpPr>
        <p:spPr>
          <a:xfrm>
            <a:off x="3808906" y="6421450"/>
            <a:ext cx="1526187" cy="276999"/>
          </a:xfrm>
          <a:prstGeom prst="rect">
            <a:avLst/>
          </a:prstGeom>
          <a:noFill/>
        </p:spPr>
        <p:txBody>
          <a:bodyPr wrap="none" rtlCol="0">
            <a:spAutoFit/>
          </a:bodyPr>
          <a:lstStyle/>
          <a:p>
            <a:r>
              <a:rPr lang="el-GR" sz="1200" dirty="0" smtClean="0">
                <a:latin typeface="+mn-lt"/>
              </a:rPr>
              <a:t>Πέτρος Καρκαλούσος</a:t>
            </a:r>
            <a:endParaRPr lang="el-GR" sz="1200" dirty="0">
              <a:latin typeface="+mn-lt"/>
            </a:endParaRPr>
          </a:p>
        </p:txBody>
      </p:sp>
    </p:spTree>
    <p:extLst>
      <p:ext uri="{BB962C8B-B14F-4D97-AF65-F5344CB8AC3E}">
        <p14:creationId xmlns:p14="http://schemas.microsoft.com/office/powerpoint/2010/main" val="40938562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Η κρεατινίνη στο αμνιακό </a:t>
            </a:r>
            <a:r>
              <a:rPr lang="el-GR" dirty="0" smtClean="0"/>
              <a:t>υγρό</a:t>
            </a:r>
            <a:endParaRPr lang="el-GR" dirty="0"/>
          </a:p>
        </p:txBody>
      </p:sp>
      <p:sp>
        <p:nvSpPr>
          <p:cNvPr id="19458" name="1 - Ορθογώνιο"/>
          <p:cNvSpPr>
            <a:spLocks noChangeArrowheads="1"/>
          </p:cNvSpPr>
          <p:nvPr/>
        </p:nvSpPr>
        <p:spPr bwMode="auto">
          <a:xfrm>
            <a:off x="714375" y="1268760"/>
            <a:ext cx="7242002" cy="2019014"/>
          </a:xfrm>
          <a:prstGeom prst="rect">
            <a:avLst/>
          </a:prstGeom>
          <a:noFill/>
          <a:ln w="9525">
            <a:noFill/>
            <a:miter lim="800000"/>
            <a:headEnd/>
            <a:tailEnd/>
          </a:ln>
        </p:spPr>
        <p:txBody>
          <a:bodyPr wrap="square">
            <a:spAutoFit/>
          </a:bodyPr>
          <a:lstStyle/>
          <a:p>
            <a:pPr>
              <a:lnSpc>
                <a:spcPct val="120000"/>
              </a:lnSpc>
              <a:spcBef>
                <a:spcPts val="1200"/>
              </a:spcBef>
            </a:pPr>
            <a:r>
              <a:rPr lang="el-GR" sz="2400" dirty="0">
                <a:latin typeface="+mn-lt"/>
              </a:rPr>
              <a:t>Η τιμή της κρεατινίνης στο αμνιακό υγρό αυξάνει όσο προχωράει η κύηση και ωριμάζει το έμβρυο. </a:t>
            </a:r>
          </a:p>
          <a:p>
            <a:pPr>
              <a:lnSpc>
                <a:spcPct val="120000"/>
              </a:lnSpc>
              <a:spcBef>
                <a:spcPts val="1200"/>
              </a:spcBef>
            </a:pPr>
            <a:r>
              <a:rPr lang="el-GR" sz="2400" dirty="0">
                <a:latin typeface="+mn-lt"/>
              </a:rPr>
              <a:t>Ο προσδιορισμός της συνεπώς χρησιμεύει ως </a:t>
            </a:r>
            <a:r>
              <a:rPr lang="el-GR" sz="2400" b="1" dirty="0">
                <a:solidFill>
                  <a:srgbClr val="9B0000"/>
                </a:solidFill>
                <a:latin typeface="+mn-lt"/>
              </a:rPr>
              <a:t>δείκτης ωριμότητας του εμβρύου.</a:t>
            </a:r>
          </a:p>
        </p:txBody>
      </p:sp>
      <p:sp>
        <p:nvSpPr>
          <p:cNvPr id="4" name="3 - Ορθογώνιο"/>
          <p:cNvSpPr>
            <a:spLocks noChangeArrowheads="1"/>
          </p:cNvSpPr>
          <p:nvPr/>
        </p:nvSpPr>
        <p:spPr bwMode="auto">
          <a:xfrm>
            <a:off x="714375" y="3429000"/>
            <a:ext cx="7643813" cy="3029740"/>
          </a:xfrm>
          <a:prstGeom prst="rect">
            <a:avLst/>
          </a:prstGeom>
          <a:noFill/>
          <a:ln w="9525">
            <a:noFill/>
            <a:miter lim="800000"/>
            <a:headEnd/>
            <a:tailEnd/>
          </a:ln>
        </p:spPr>
        <p:txBody>
          <a:bodyPr>
            <a:spAutoFit/>
          </a:bodyPr>
          <a:lstStyle/>
          <a:p>
            <a:pPr>
              <a:lnSpc>
                <a:spcPct val="120000"/>
              </a:lnSpc>
              <a:spcBef>
                <a:spcPts val="1200"/>
              </a:spcBef>
            </a:pPr>
            <a:r>
              <a:rPr lang="el-GR" sz="2400" dirty="0">
                <a:latin typeface="+mn-lt"/>
              </a:rPr>
              <a:t>Τιμή σε ώριμο έμβρυο = 1,5 </a:t>
            </a:r>
            <a:r>
              <a:rPr lang="en-US" sz="2400" dirty="0" smtClean="0">
                <a:latin typeface="+mn-lt"/>
              </a:rPr>
              <a:t>mg/dl</a:t>
            </a:r>
            <a:r>
              <a:rPr lang="el-GR" sz="2400" dirty="0" smtClean="0">
                <a:latin typeface="+mn-lt"/>
              </a:rPr>
              <a:t> </a:t>
            </a:r>
            <a:r>
              <a:rPr lang="el-GR" sz="2400" dirty="0">
                <a:latin typeface="+mn-lt"/>
              </a:rPr>
              <a:t>και </a:t>
            </a:r>
            <a:r>
              <a:rPr lang="el-GR" sz="2400" dirty="0" smtClean="0">
                <a:latin typeface="+mn-lt"/>
              </a:rPr>
              <a:t>άνω.</a:t>
            </a:r>
            <a:endParaRPr lang="el-GR" sz="2400" dirty="0">
              <a:latin typeface="+mn-lt"/>
            </a:endParaRPr>
          </a:p>
          <a:p>
            <a:pPr>
              <a:lnSpc>
                <a:spcPct val="120000"/>
              </a:lnSpc>
              <a:spcBef>
                <a:spcPts val="1200"/>
              </a:spcBef>
            </a:pPr>
            <a:r>
              <a:rPr lang="el-GR" sz="2400" dirty="0">
                <a:latin typeface="+mn-lt"/>
              </a:rPr>
              <a:t>Τιμή σε πρόωρο έμβρυο = 1,0 </a:t>
            </a:r>
            <a:r>
              <a:rPr lang="en-US" sz="2400" dirty="0" smtClean="0">
                <a:latin typeface="+mn-lt"/>
              </a:rPr>
              <a:t>mg/dl</a:t>
            </a:r>
            <a:r>
              <a:rPr lang="el-GR" sz="2400" dirty="0" smtClean="0">
                <a:latin typeface="+mn-lt"/>
              </a:rPr>
              <a:t> </a:t>
            </a:r>
            <a:r>
              <a:rPr lang="el-GR" sz="2400" dirty="0">
                <a:latin typeface="+mn-lt"/>
              </a:rPr>
              <a:t>και κάτω.</a:t>
            </a:r>
          </a:p>
          <a:p>
            <a:pPr>
              <a:lnSpc>
                <a:spcPct val="120000"/>
              </a:lnSpc>
              <a:spcBef>
                <a:spcPts val="1200"/>
              </a:spcBef>
            </a:pPr>
            <a:r>
              <a:rPr lang="el-GR" sz="2400" dirty="0">
                <a:latin typeface="+mn-lt"/>
              </a:rPr>
              <a:t>Για να αξιολογηθούν οι παραπάνω τιμές πρέπει ταυτόχρονα να προσδιορίζεται η κρεατινίνη της μητέρας και να αξιολογείται η νεφρική της λειτουργία σε σχέση με την σπειραματική διήθηση.</a:t>
            </a:r>
          </a:p>
        </p:txBody>
      </p:sp>
      <p:sp>
        <p:nvSpPr>
          <p:cNvPr id="5" name="4 - Θέση αριθμού διαφάνειας"/>
          <p:cNvSpPr>
            <a:spLocks noGrp="1"/>
          </p:cNvSpPr>
          <p:nvPr>
            <p:ph type="sldNum" sz="quarter" idx="12"/>
          </p:nvPr>
        </p:nvSpPr>
        <p:spPr/>
        <p:txBody>
          <a:bodyPr/>
          <a:lstStyle/>
          <a:p>
            <a:pPr>
              <a:defRPr/>
            </a:pPr>
            <a:fld id="{620C94DB-C483-4A79-B6FD-523DD1417C6B}" type="slidenum">
              <a:rPr lang="el-GR"/>
              <a:pPr>
                <a:defRPr/>
              </a:pPr>
              <a:t>47</a:t>
            </a:fld>
            <a:endParaRPr lang="el-GR" dirty="0"/>
          </a:p>
        </p:txBody>
      </p:sp>
    </p:spTree>
    <p:extLst>
      <p:ext uri="{BB962C8B-B14F-4D97-AF65-F5344CB8AC3E}">
        <p14:creationId xmlns:p14="http://schemas.microsoft.com/office/powerpoint/2010/main" val="258299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Το ουρικό οξύ στο αμνιακό </a:t>
            </a:r>
            <a:r>
              <a:rPr lang="el-GR" dirty="0" smtClean="0"/>
              <a:t>υγρό</a:t>
            </a:r>
            <a:endParaRPr lang="el-GR" dirty="0"/>
          </a:p>
        </p:txBody>
      </p:sp>
      <p:sp>
        <p:nvSpPr>
          <p:cNvPr id="20482" name="Rectangle 1"/>
          <p:cNvSpPr>
            <a:spLocks noChangeArrowheads="1"/>
          </p:cNvSpPr>
          <p:nvPr/>
        </p:nvSpPr>
        <p:spPr bwMode="auto">
          <a:xfrm>
            <a:off x="467544" y="1570793"/>
            <a:ext cx="8496943" cy="1354217"/>
          </a:xfrm>
          <a:prstGeom prst="rect">
            <a:avLst/>
          </a:prstGeom>
          <a:noFill/>
          <a:ln w="9525">
            <a:noFill/>
            <a:miter lim="800000"/>
            <a:headEnd/>
            <a:tailEnd/>
          </a:ln>
        </p:spPr>
        <p:txBody>
          <a:bodyPr wrap="square" anchor="ctr">
            <a:spAutoFit/>
          </a:bodyPr>
          <a:lstStyle/>
          <a:p>
            <a:pPr eaLnBrk="0" hangingPunct="0">
              <a:lnSpc>
                <a:spcPct val="150000"/>
              </a:lnSpc>
              <a:spcBef>
                <a:spcPts val="1200"/>
              </a:spcBef>
            </a:pPr>
            <a:r>
              <a:rPr lang="el-GR" sz="2400" dirty="0">
                <a:latin typeface="+mn-lt"/>
                <a:ea typeface="Times New Roman" pitchFamily="18" charset="0"/>
              </a:rPr>
              <a:t>Η τιμή του ουρικού οξέος είναι </a:t>
            </a:r>
            <a:r>
              <a:rPr lang="el-GR" sz="2400" b="1" dirty="0">
                <a:solidFill>
                  <a:srgbClr val="9B0000"/>
                </a:solidFill>
                <a:latin typeface="+mn-lt"/>
                <a:ea typeface="Times New Roman" pitchFamily="18" charset="0"/>
              </a:rPr>
              <a:t>δείκτης ωριμότητας </a:t>
            </a:r>
            <a:r>
              <a:rPr lang="el-GR" sz="2400" dirty="0">
                <a:latin typeface="+mn-lt"/>
                <a:ea typeface="Times New Roman" pitchFamily="18" charset="0"/>
              </a:rPr>
              <a:t>του εμβρύου. </a:t>
            </a:r>
          </a:p>
          <a:p>
            <a:pPr eaLnBrk="0" hangingPunct="0">
              <a:lnSpc>
                <a:spcPct val="150000"/>
              </a:lnSpc>
              <a:spcBef>
                <a:spcPts val="1200"/>
              </a:spcBef>
            </a:pPr>
            <a:r>
              <a:rPr lang="el-GR" sz="2400" dirty="0">
                <a:latin typeface="+mn-lt"/>
                <a:ea typeface="Times New Roman" pitchFamily="18" charset="0"/>
              </a:rPr>
              <a:t>Σε κύηση 38 εβδομάδων η τιμή του είναι 9 </a:t>
            </a:r>
            <a:r>
              <a:rPr lang="en-US" sz="2400" dirty="0" smtClean="0">
                <a:latin typeface="+mn-lt"/>
                <a:ea typeface="Times New Roman" pitchFamily="18" charset="0"/>
              </a:rPr>
              <a:t>mg/dl</a:t>
            </a:r>
            <a:r>
              <a:rPr lang="el-GR" sz="2400" dirty="0" smtClean="0">
                <a:latin typeface="+mn-lt"/>
                <a:ea typeface="Times New Roman" pitchFamily="18" charset="0"/>
              </a:rPr>
              <a:t> και </a:t>
            </a:r>
            <a:r>
              <a:rPr lang="el-GR" sz="2400" dirty="0">
                <a:latin typeface="+mn-lt"/>
                <a:ea typeface="Times New Roman" pitchFamily="18" charset="0"/>
              </a:rPr>
              <a:t>άνω.</a:t>
            </a:r>
          </a:p>
        </p:txBody>
      </p:sp>
      <p:sp>
        <p:nvSpPr>
          <p:cNvPr id="4" name="3 - Θέση αριθμού διαφάνειας"/>
          <p:cNvSpPr>
            <a:spLocks noGrp="1"/>
          </p:cNvSpPr>
          <p:nvPr>
            <p:ph type="sldNum" sz="quarter" idx="12"/>
          </p:nvPr>
        </p:nvSpPr>
        <p:spPr/>
        <p:txBody>
          <a:bodyPr/>
          <a:lstStyle/>
          <a:p>
            <a:pPr>
              <a:defRPr/>
            </a:pPr>
            <a:fld id="{90132075-3001-48D5-8C69-660E90C218BC}" type="slidenum">
              <a:rPr lang="el-GR"/>
              <a:pPr>
                <a:defRPr/>
              </a:pPr>
              <a:t>48</a:t>
            </a:fld>
            <a:endParaRPr lang="el-GR" dirty="0"/>
          </a:p>
        </p:txBody>
      </p:sp>
      <p:pic>
        <p:nvPicPr>
          <p:cNvPr id="20485" name="Εικόνα 1" descr="Από αμνιακό υλικό, η εξαγωγή βλαστοκυττάρων"/>
          <p:cNvPicPr>
            <a:picLocks noChangeAspect="1" noChangeArrowheads="1"/>
          </p:cNvPicPr>
          <p:nvPr/>
        </p:nvPicPr>
        <p:blipFill>
          <a:blip r:embed="rId2" cstate="print"/>
          <a:srcRect/>
          <a:stretch>
            <a:fillRect/>
          </a:stretch>
        </p:blipFill>
        <p:spPr bwMode="auto">
          <a:xfrm>
            <a:off x="2857500" y="3357563"/>
            <a:ext cx="3446463" cy="2571750"/>
          </a:xfrm>
          <a:prstGeom prst="rect">
            <a:avLst/>
          </a:prstGeom>
          <a:noFill/>
          <a:ln w="9525">
            <a:noFill/>
            <a:miter lim="800000"/>
            <a:headEnd/>
            <a:tailEnd/>
          </a:ln>
        </p:spPr>
      </p:pic>
    </p:spTree>
    <p:extLst>
      <p:ext uri="{BB962C8B-B14F-4D97-AF65-F5344CB8AC3E}">
        <p14:creationId xmlns:p14="http://schemas.microsoft.com/office/powerpoint/2010/main" val="29368902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Λήψη κολποτραχηλικού υγρού </a:t>
            </a:r>
            <a:r>
              <a:rPr lang="el-GR" sz="3600" b="0" dirty="0" smtClean="0"/>
              <a:t>(1 από 2)</a:t>
            </a:r>
            <a:endParaRPr lang="el-GR" sz="3600" b="0" dirty="0"/>
          </a:p>
        </p:txBody>
      </p:sp>
      <p:pic>
        <p:nvPicPr>
          <p:cNvPr id="29698" name="Picture 2"/>
          <p:cNvPicPr>
            <a:picLocks noChangeAspect="1" noChangeArrowheads="1"/>
          </p:cNvPicPr>
          <p:nvPr/>
        </p:nvPicPr>
        <p:blipFill>
          <a:blip r:embed="rId3" cstate="print"/>
          <a:srcRect/>
          <a:stretch>
            <a:fillRect/>
          </a:stretch>
        </p:blipFill>
        <p:spPr bwMode="auto">
          <a:xfrm>
            <a:off x="5993499" y="1484784"/>
            <a:ext cx="2495550" cy="2066925"/>
          </a:xfrm>
          <a:prstGeom prst="rect">
            <a:avLst/>
          </a:prstGeom>
          <a:noFill/>
          <a:ln w="9525">
            <a:noFill/>
            <a:miter lim="800000"/>
            <a:headEnd/>
            <a:tailEnd/>
          </a:ln>
        </p:spPr>
      </p:pic>
      <p:pic>
        <p:nvPicPr>
          <p:cNvPr id="29699" name="Picture 3"/>
          <p:cNvPicPr>
            <a:picLocks noChangeAspect="1" noChangeArrowheads="1"/>
          </p:cNvPicPr>
          <p:nvPr/>
        </p:nvPicPr>
        <p:blipFill>
          <a:blip r:embed="rId4" cstate="print"/>
          <a:srcRect/>
          <a:stretch>
            <a:fillRect/>
          </a:stretch>
        </p:blipFill>
        <p:spPr bwMode="auto">
          <a:xfrm>
            <a:off x="755575" y="3717032"/>
            <a:ext cx="2466975" cy="2038350"/>
          </a:xfrm>
          <a:prstGeom prst="rect">
            <a:avLst/>
          </a:prstGeom>
          <a:noFill/>
          <a:ln w="9525">
            <a:noFill/>
            <a:miter lim="800000"/>
            <a:headEnd/>
            <a:tailEnd/>
          </a:ln>
        </p:spPr>
      </p:pic>
      <p:pic>
        <p:nvPicPr>
          <p:cNvPr id="29700" name="Picture 4"/>
          <p:cNvPicPr>
            <a:picLocks noChangeAspect="1" noChangeArrowheads="1"/>
          </p:cNvPicPr>
          <p:nvPr/>
        </p:nvPicPr>
        <p:blipFill>
          <a:blip r:embed="rId5" cstate="print"/>
          <a:srcRect/>
          <a:stretch>
            <a:fillRect/>
          </a:stretch>
        </p:blipFill>
        <p:spPr bwMode="auto">
          <a:xfrm>
            <a:off x="3453665" y="3702666"/>
            <a:ext cx="2457450" cy="2038350"/>
          </a:xfrm>
          <a:prstGeom prst="rect">
            <a:avLst/>
          </a:prstGeom>
          <a:noFill/>
          <a:ln w="9525">
            <a:noFill/>
            <a:miter lim="800000"/>
            <a:headEnd/>
            <a:tailEnd/>
          </a:ln>
        </p:spPr>
      </p:pic>
      <p:pic>
        <p:nvPicPr>
          <p:cNvPr id="29702" name="Picture 6"/>
          <p:cNvPicPr>
            <a:picLocks noChangeAspect="1" noChangeArrowheads="1"/>
          </p:cNvPicPr>
          <p:nvPr/>
        </p:nvPicPr>
        <p:blipFill>
          <a:blip r:embed="rId6" cstate="print"/>
          <a:srcRect/>
          <a:stretch>
            <a:fillRect/>
          </a:stretch>
        </p:blipFill>
        <p:spPr bwMode="auto">
          <a:xfrm>
            <a:off x="6069310" y="3688300"/>
            <a:ext cx="2438400" cy="1971675"/>
          </a:xfrm>
          <a:prstGeom prst="rect">
            <a:avLst/>
          </a:prstGeom>
          <a:noFill/>
          <a:ln w="9525">
            <a:noFill/>
            <a:miter lim="800000"/>
            <a:headEnd/>
            <a:tailEnd/>
          </a:ln>
        </p:spPr>
      </p:pic>
      <p:pic>
        <p:nvPicPr>
          <p:cNvPr id="29707" name="Picture 11"/>
          <p:cNvPicPr>
            <a:picLocks noChangeAspect="1" noChangeArrowheads="1"/>
          </p:cNvPicPr>
          <p:nvPr/>
        </p:nvPicPr>
        <p:blipFill>
          <a:blip r:embed="rId7" cstate="print"/>
          <a:srcRect/>
          <a:stretch>
            <a:fillRect/>
          </a:stretch>
        </p:blipFill>
        <p:spPr bwMode="auto">
          <a:xfrm>
            <a:off x="971600" y="1196752"/>
            <a:ext cx="4588245" cy="955799"/>
          </a:xfrm>
          <a:prstGeom prst="rect">
            <a:avLst/>
          </a:prstGeom>
          <a:noFill/>
          <a:ln w="9525">
            <a:noFill/>
            <a:miter lim="800000"/>
            <a:headEnd/>
            <a:tailEnd/>
          </a:ln>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a:t>
            </a:fld>
            <a:endParaRPr lang="el-GR" dirty="0"/>
          </a:p>
        </p:txBody>
      </p:sp>
    </p:spTree>
    <p:extLst>
      <p:ext uri="{BB962C8B-B14F-4D97-AF65-F5344CB8AC3E}">
        <p14:creationId xmlns:p14="http://schemas.microsoft.com/office/powerpoint/2010/main" val="9882946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Η </a:t>
            </a:r>
            <a:r>
              <a:rPr lang="el-GR" dirty="0" smtClean="0"/>
              <a:t>α-φετοπρωτεΐνη </a:t>
            </a:r>
            <a:r>
              <a:rPr lang="el-GR" dirty="0"/>
              <a:t>στο αμνιακό </a:t>
            </a:r>
            <a:r>
              <a:rPr lang="el-GR" dirty="0" smtClean="0"/>
              <a:t>υγρό</a:t>
            </a:r>
            <a:endParaRPr lang="el-GR" dirty="0"/>
          </a:p>
        </p:txBody>
      </p:sp>
      <p:sp>
        <p:nvSpPr>
          <p:cNvPr id="21506" name="Rectangle 1"/>
          <p:cNvSpPr>
            <a:spLocks noChangeArrowheads="1"/>
          </p:cNvSpPr>
          <p:nvPr/>
        </p:nvSpPr>
        <p:spPr bwMode="auto">
          <a:xfrm>
            <a:off x="539553" y="1159353"/>
            <a:ext cx="8136904" cy="5245731"/>
          </a:xfrm>
          <a:prstGeom prst="rect">
            <a:avLst/>
          </a:prstGeom>
          <a:noFill/>
          <a:ln w="9525">
            <a:noFill/>
            <a:miter lim="800000"/>
            <a:headEnd/>
            <a:tailEnd/>
          </a:ln>
        </p:spPr>
        <p:txBody>
          <a:bodyPr wrap="square" anchor="ctr">
            <a:spAutoFit/>
          </a:bodyPr>
          <a:lstStyle/>
          <a:p>
            <a:pPr eaLnBrk="0" hangingPunct="0">
              <a:lnSpc>
                <a:spcPct val="120000"/>
              </a:lnSpc>
              <a:spcBef>
                <a:spcPts val="1200"/>
              </a:spcBef>
            </a:pPr>
            <a:r>
              <a:rPr lang="el-GR" sz="2400" dirty="0">
                <a:latin typeface="+mn-lt"/>
                <a:ea typeface="Times New Roman" pitchFamily="18" charset="0"/>
              </a:rPr>
              <a:t>Είναι μια </a:t>
            </a:r>
            <a:r>
              <a:rPr lang="el-GR" sz="2400" dirty="0" smtClean="0">
                <a:latin typeface="+mn-lt"/>
                <a:ea typeface="Times New Roman" pitchFamily="18" charset="0"/>
              </a:rPr>
              <a:t>γλυκοπρωτεΐνη </a:t>
            </a:r>
            <a:r>
              <a:rPr lang="el-GR" sz="2400" dirty="0">
                <a:latin typeface="+mn-lt"/>
                <a:ea typeface="Times New Roman" pitchFamily="18" charset="0"/>
              </a:rPr>
              <a:t>που βρίσκεται στο πλάσμα του εμβρύου και αποκτά την μέγιστη τιμή της στις 15 εβδομάδες, μετά ελαττώνεται σταδιακά και μέσα σε μια βδομάδα από την γέννηση εξαφανίζεται τελείως. </a:t>
            </a:r>
          </a:p>
          <a:p>
            <a:pPr eaLnBrk="0" hangingPunct="0">
              <a:lnSpc>
                <a:spcPct val="120000"/>
              </a:lnSpc>
              <a:spcBef>
                <a:spcPts val="1200"/>
              </a:spcBef>
            </a:pPr>
            <a:r>
              <a:rPr lang="el-GR" sz="2400" dirty="0">
                <a:latin typeface="+mn-lt"/>
                <a:ea typeface="Times New Roman" pitchFamily="18" charset="0"/>
              </a:rPr>
              <a:t>Αύξηση της α</a:t>
            </a:r>
            <a:r>
              <a:rPr lang="en-US" sz="2400" dirty="0">
                <a:latin typeface="+mn-lt"/>
                <a:ea typeface="Times New Roman" pitchFamily="18" charset="0"/>
              </a:rPr>
              <a:t>FP</a:t>
            </a:r>
            <a:r>
              <a:rPr lang="el-GR" sz="2400" dirty="0">
                <a:latin typeface="+mn-lt"/>
                <a:ea typeface="Times New Roman" pitchFamily="18" charset="0"/>
              </a:rPr>
              <a:t> </a:t>
            </a:r>
            <a:r>
              <a:rPr lang="el-GR" sz="2400" b="1" dirty="0">
                <a:solidFill>
                  <a:srgbClr val="9B0000"/>
                </a:solidFill>
                <a:latin typeface="+mn-lt"/>
                <a:ea typeface="Times New Roman" pitchFamily="18" charset="0"/>
              </a:rPr>
              <a:t>παρατηρείται σε κυήσεις με εγκεφαλικές βλάβες</a:t>
            </a:r>
            <a:r>
              <a:rPr lang="el-GR" sz="2400" dirty="0">
                <a:latin typeface="+mn-lt"/>
                <a:ea typeface="Times New Roman" pitchFamily="18" charset="0"/>
              </a:rPr>
              <a:t>, όπως η ανεγκεφαλία, η δισχιδής ράχη και ο ενδομήτριος θάνατος του εμβρύου. Σε πολλαπλές κυήσεις αυξάνει πάνω από 500 </a:t>
            </a:r>
            <a:r>
              <a:rPr lang="en-US" sz="2400" dirty="0">
                <a:latin typeface="+mn-lt"/>
                <a:ea typeface="Times New Roman" pitchFamily="18" charset="0"/>
              </a:rPr>
              <a:t>ng</a:t>
            </a:r>
            <a:r>
              <a:rPr lang="el-GR" sz="2400" dirty="0">
                <a:latin typeface="+mn-lt"/>
                <a:ea typeface="Times New Roman" pitchFamily="18" charset="0"/>
              </a:rPr>
              <a:t>/</a:t>
            </a:r>
            <a:r>
              <a:rPr lang="en-US" sz="2400" dirty="0">
                <a:latin typeface="+mn-lt"/>
                <a:ea typeface="Times New Roman" pitchFamily="18" charset="0"/>
              </a:rPr>
              <a:t>ml</a:t>
            </a:r>
            <a:r>
              <a:rPr lang="el-GR" sz="2400" dirty="0">
                <a:latin typeface="+mn-lt"/>
                <a:ea typeface="Times New Roman" pitchFamily="18" charset="0"/>
              </a:rPr>
              <a:t>.</a:t>
            </a:r>
          </a:p>
          <a:p>
            <a:pPr eaLnBrk="0" hangingPunct="0">
              <a:lnSpc>
                <a:spcPct val="120000"/>
              </a:lnSpc>
              <a:spcBef>
                <a:spcPts val="1200"/>
              </a:spcBef>
            </a:pPr>
            <a:r>
              <a:rPr lang="el-GR" sz="2400" dirty="0">
                <a:latin typeface="+mn-lt"/>
                <a:ea typeface="Times New Roman" pitchFamily="18" charset="0"/>
              </a:rPr>
              <a:t>Μετράται στον ορό της μητέρας την 16</a:t>
            </a:r>
            <a:r>
              <a:rPr lang="el-GR" sz="2400" baseline="30000" dirty="0">
                <a:latin typeface="+mn-lt"/>
                <a:ea typeface="Times New Roman" pitchFamily="18" charset="0"/>
              </a:rPr>
              <a:t>η</a:t>
            </a:r>
            <a:r>
              <a:rPr lang="el-GR" sz="2400" dirty="0">
                <a:latin typeface="+mn-lt"/>
                <a:ea typeface="Times New Roman" pitchFamily="18" charset="0"/>
              </a:rPr>
              <a:t> – 17</a:t>
            </a:r>
            <a:r>
              <a:rPr lang="el-GR" sz="2400" baseline="30000" dirty="0">
                <a:latin typeface="+mn-lt"/>
                <a:ea typeface="Times New Roman" pitchFamily="18" charset="0"/>
              </a:rPr>
              <a:t>η</a:t>
            </a:r>
            <a:r>
              <a:rPr lang="el-GR" sz="2400" dirty="0">
                <a:latin typeface="+mn-lt"/>
                <a:ea typeface="Times New Roman" pitchFamily="18" charset="0"/>
              </a:rPr>
              <a:t> εβδομάδα, και αν τα επίπεδά της είναι υψηλά τότε γίνεται αμνιοπαρακέντηση για να μετρηθεί και στο αμνιακό υγρό.</a:t>
            </a:r>
          </a:p>
        </p:txBody>
      </p:sp>
      <p:sp>
        <p:nvSpPr>
          <p:cNvPr id="4" name="3 - Θέση αριθμού διαφάνειας"/>
          <p:cNvSpPr>
            <a:spLocks noGrp="1"/>
          </p:cNvSpPr>
          <p:nvPr>
            <p:ph type="sldNum" sz="quarter" idx="12"/>
          </p:nvPr>
        </p:nvSpPr>
        <p:spPr/>
        <p:txBody>
          <a:bodyPr/>
          <a:lstStyle/>
          <a:p>
            <a:pPr>
              <a:defRPr/>
            </a:pPr>
            <a:fld id="{E29F6CFD-AD25-4CDA-9F61-A2F9BB49E1E5}" type="slidenum">
              <a:rPr lang="el-GR"/>
              <a:pPr>
                <a:defRPr/>
              </a:pPr>
              <a:t>49</a:t>
            </a:fld>
            <a:endParaRPr lang="el-GR" dirty="0"/>
          </a:p>
        </p:txBody>
      </p:sp>
    </p:spTree>
    <p:extLst>
      <p:ext uri="{BB962C8B-B14F-4D97-AF65-F5344CB8AC3E}">
        <p14:creationId xmlns:p14="http://schemas.microsoft.com/office/powerpoint/2010/main" val="28774892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a:xfrm>
            <a:off x="467544" y="116632"/>
            <a:ext cx="8229600" cy="1080120"/>
          </a:xfrm>
        </p:spPr>
        <p:txBody>
          <a:bodyPr>
            <a:noAutofit/>
          </a:bodyPr>
          <a:lstStyle/>
          <a:p>
            <a:r>
              <a:rPr lang="el-GR" dirty="0"/>
              <a:t>Κατανομή τιμών aFP σε παιδιά με δισχιδής </a:t>
            </a:r>
            <a:r>
              <a:rPr lang="el-GR" dirty="0" smtClean="0"/>
              <a:t>ράχη</a:t>
            </a:r>
            <a:endParaRPr lang="el-GR" dirty="0"/>
          </a:p>
        </p:txBody>
      </p:sp>
      <p:pic>
        <p:nvPicPr>
          <p:cNvPr id="3" name="2 - Εικόνα"/>
          <p:cNvPicPr/>
          <p:nvPr/>
        </p:nvPicPr>
        <p:blipFill>
          <a:blip r:embed="rId3" cstate="print"/>
          <a:srcRect/>
          <a:stretch>
            <a:fillRect/>
          </a:stretch>
        </p:blipFill>
        <p:spPr bwMode="auto">
          <a:xfrm>
            <a:off x="1691681" y="1628800"/>
            <a:ext cx="5760639" cy="3600400"/>
          </a:xfrm>
          <a:prstGeom prst="rect">
            <a:avLst/>
          </a:prstGeom>
          <a:noFill/>
          <a:ln w="9525">
            <a:noFill/>
            <a:miter lim="800000"/>
            <a:headEnd/>
            <a:tailEnd/>
          </a:ln>
        </p:spPr>
      </p:pic>
      <p:sp>
        <p:nvSpPr>
          <p:cNvPr id="5" name="4 - TextBox"/>
          <p:cNvSpPr txBox="1"/>
          <p:nvPr/>
        </p:nvSpPr>
        <p:spPr>
          <a:xfrm>
            <a:off x="1115616" y="5445224"/>
            <a:ext cx="7128792" cy="707886"/>
          </a:xfrm>
          <a:prstGeom prst="rect">
            <a:avLst/>
          </a:prstGeom>
          <a:noFill/>
        </p:spPr>
        <p:txBody>
          <a:bodyPr wrap="square" rtlCol="0">
            <a:spAutoFit/>
          </a:bodyPr>
          <a:lstStyle/>
          <a:p>
            <a:r>
              <a:rPr lang="el-GR" sz="2000" dirty="0" smtClean="0">
                <a:latin typeface="+mn-lt"/>
              </a:rPr>
              <a:t>Δισχιδής ράχη</a:t>
            </a:r>
            <a:r>
              <a:rPr lang="en-US" sz="2000" dirty="0" smtClean="0">
                <a:latin typeface="+mn-lt"/>
              </a:rPr>
              <a:t>: </a:t>
            </a:r>
            <a:r>
              <a:rPr lang="el-GR" sz="2000" dirty="0" smtClean="0">
                <a:latin typeface="+mn-lt"/>
              </a:rPr>
              <a:t>η μη σύγκριση των οστών της σπονδυλικής στήλης κατά την νεογνική ηλικία.</a:t>
            </a:r>
            <a:endParaRPr lang="el-GR" sz="2000" dirty="0">
              <a:latin typeface="+mn-lt"/>
            </a:endParaRPr>
          </a:p>
        </p:txBody>
      </p:sp>
      <p:sp>
        <p:nvSpPr>
          <p:cNvPr id="2" name="1 - Θέση αριθμού διαφάνειας"/>
          <p:cNvSpPr>
            <a:spLocks noGrp="1"/>
          </p:cNvSpPr>
          <p:nvPr>
            <p:ph type="sldNum" sz="quarter" idx="12"/>
          </p:nvPr>
        </p:nvSpPr>
        <p:spPr/>
        <p:txBody>
          <a:bodyPr/>
          <a:lstStyle/>
          <a:p>
            <a:pPr>
              <a:defRPr/>
            </a:pPr>
            <a:fld id="{E08CB935-CC28-4366-9F6B-DF29606D885E}" type="slidenum">
              <a:rPr lang="el-GR" smtClean="0"/>
              <a:pPr>
                <a:defRPr/>
              </a:pPr>
              <a:t>50</a:t>
            </a:fld>
            <a:endParaRPr lang="el-GR" dirty="0"/>
          </a:p>
        </p:txBody>
      </p:sp>
      <p:sp>
        <p:nvSpPr>
          <p:cNvPr id="8" name="TextBox 7"/>
          <p:cNvSpPr txBox="1"/>
          <p:nvPr/>
        </p:nvSpPr>
        <p:spPr>
          <a:xfrm>
            <a:off x="3808906" y="6421450"/>
            <a:ext cx="1526187" cy="276999"/>
          </a:xfrm>
          <a:prstGeom prst="rect">
            <a:avLst/>
          </a:prstGeom>
          <a:noFill/>
        </p:spPr>
        <p:txBody>
          <a:bodyPr wrap="none" rtlCol="0">
            <a:spAutoFit/>
          </a:bodyPr>
          <a:lstStyle/>
          <a:p>
            <a:r>
              <a:rPr lang="el-GR" sz="1200" dirty="0" smtClean="0">
                <a:latin typeface="+mn-lt"/>
              </a:rPr>
              <a:t>Πέτρος Καρκαλούσος</a:t>
            </a:r>
            <a:endParaRPr lang="el-GR" sz="1200" dirty="0">
              <a:latin typeface="+mn-lt"/>
            </a:endParaRPr>
          </a:p>
        </p:txBody>
      </p:sp>
    </p:spTree>
    <p:extLst>
      <p:ext uri="{BB962C8B-B14F-4D97-AF65-F5344CB8AC3E}">
        <p14:creationId xmlns:p14="http://schemas.microsoft.com/office/powerpoint/2010/main" val="3880787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Σχέση </a:t>
            </a:r>
            <a:r>
              <a:rPr lang="el-GR" dirty="0" smtClean="0"/>
              <a:t>λεκιθίνης/σφιγγομυελίνης</a:t>
            </a:r>
            <a:endParaRPr lang="el-GR" dirty="0"/>
          </a:p>
        </p:txBody>
      </p:sp>
      <p:sp>
        <p:nvSpPr>
          <p:cNvPr id="22530" name="Rectangle 1"/>
          <p:cNvSpPr>
            <a:spLocks noChangeArrowheads="1"/>
          </p:cNvSpPr>
          <p:nvPr/>
        </p:nvSpPr>
        <p:spPr bwMode="auto">
          <a:xfrm>
            <a:off x="571500" y="1340768"/>
            <a:ext cx="7786688" cy="5245731"/>
          </a:xfrm>
          <a:prstGeom prst="rect">
            <a:avLst/>
          </a:prstGeom>
          <a:noFill/>
          <a:ln w="9525">
            <a:noFill/>
            <a:miter lim="800000"/>
            <a:headEnd/>
            <a:tailEnd/>
          </a:ln>
        </p:spPr>
        <p:txBody>
          <a:bodyPr anchor="ctr">
            <a:spAutoFit/>
          </a:bodyPr>
          <a:lstStyle/>
          <a:p>
            <a:pPr eaLnBrk="0" hangingPunct="0">
              <a:lnSpc>
                <a:spcPct val="120000"/>
              </a:lnSpc>
              <a:spcBef>
                <a:spcPts val="1200"/>
              </a:spcBef>
            </a:pPr>
            <a:r>
              <a:rPr lang="el-GR" sz="2400" dirty="0">
                <a:latin typeface="+mn-lt"/>
                <a:ea typeface="Times New Roman" pitchFamily="18" charset="0"/>
              </a:rPr>
              <a:t>Πρόκειται για δύο λιπίδια που εκκρίνονται από τις κυψελίδες του πνεύμονα του εμβρύου. Αποτελούν δείκτη της </a:t>
            </a:r>
            <a:r>
              <a:rPr lang="el-GR" sz="2400" b="1" dirty="0">
                <a:solidFill>
                  <a:srgbClr val="9B0000"/>
                </a:solidFill>
                <a:latin typeface="+mn-lt"/>
                <a:ea typeface="Times New Roman" pitchFamily="18" charset="0"/>
              </a:rPr>
              <a:t>αναπνευστικής ωριμότητας </a:t>
            </a:r>
            <a:r>
              <a:rPr lang="el-GR" sz="2400" dirty="0">
                <a:latin typeface="+mn-lt"/>
                <a:ea typeface="Times New Roman" pitchFamily="18" charset="0"/>
              </a:rPr>
              <a:t>του εμβρύου.</a:t>
            </a:r>
          </a:p>
          <a:p>
            <a:pPr eaLnBrk="0" hangingPunct="0">
              <a:lnSpc>
                <a:spcPct val="120000"/>
              </a:lnSpc>
              <a:spcBef>
                <a:spcPts val="1200"/>
              </a:spcBef>
            </a:pPr>
            <a:r>
              <a:rPr lang="el-GR" sz="2400" dirty="0">
                <a:latin typeface="+mn-lt"/>
                <a:ea typeface="Times New Roman" pitchFamily="18" charset="0"/>
              </a:rPr>
              <a:t>Η παρουσία τους είναι απαραίτητη για την σταθεροποίηση του τοιχώματος των κυψελίδων για την υποδοχή του αέρα αμέσως μετά τον τοκετό. </a:t>
            </a:r>
          </a:p>
          <a:p>
            <a:pPr eaLnBrk="0" hangingPunct="0">
              <a:lnSpc>
                <a:spcPct val="120000"/>
              </a:lnSpc>
              <a:spcBef>
                <a:spcPts val="1200"/>
              </a:spcBef>
            </a:pPr>
            <a:r>
              <a:rPr lang="el-GR" sz="2400" dirty="0">
                <a:latin typeface="+mn-lt"/>
                <a:ea typeface="Times New Roman" pitchFamily="18" charset="0"/>
              </a:rPr>
              <a:t>Η σχέση των δυο αυτών λιπιδίων στο αμνιακό υγρό, όταν πια οι κυψελίδες είναι έτοιμες να δεχθούν τον αέρα, είναι </a:t>
            </a:r>
            <a:r>
              <a:rPr lang="el-GR" sz="2400" b="1" dirty="0">
                <a:solidFill>
                  <a:srgbClr val="9B0000"/>
                </a:solidFill>
                <a:latin typeface="+mn-lt"/>
                <a:ea typeface="Times New Roman" pitchFamily="18" charset="0"/>
              </a:rPr>
              <a:t>πάνω από 2</a:t>
            </a:r>
            <a:r>
              <a:rPr lang="el-GR" sz="2400" dirty="0">
                <a:latin typeface="+mn-lt"/>
                <a:ea typeface="Times New Roman" pitchFamily="18" charset="0"/>
              </a:rPr>
              <a:t>. Η τιμή αυτή είναι κάτω του 2, στην ιδιοπαθή αναπνευστική δυσχέρεια και στη νόσο της υαλοειδούς μεμβράνης.  </a:t>
            </a:r>
          </a:p>
        </p:txBody>
      </p:sp>
      <p:sp>
        <p:nvSpPr>
          <p:cNvPr id="4" name="3 - Θέση αριθμού διαφάνειας"/>
          <p:cNvSpPr>
            <a:spLocks noGrp="1"/>
          </p:cNvSpPr>
          <p:nvPr>
            <p:ph type="sldNum" sz="quarter" idx="12"/>
          </p:nvPr>
        </p:nvSpPr>
        <p:spPr/>
        <p:txBody>
          <a:bodyPr/>
          <a:lstStyle/>
          <a:p>
            <a:pPr>
              <a:defRPr/>
            </a:pPr>
            <a:fld id="{88550CD9-83DC-4175-AE83-3ECE36FA11F1}" type="slidenum">
              <a:rPr lang="el-GR"/>
              <a:pPr>
                <a:defRPr/>
              </a:pPr>
              <a:t>51</a:t>
            </a:fld>
            <a:endParaRPr lang="el-GR" dirty="0"/>
          </a:p>
        </p:txBody>
      </p:sp>
    </p:spTree>
    <p:extLst>
      <p:ext uri="{BB962C8B-B14F-4D97-AF65-F5344CB8AC3E}">
        <p14:creationId xmlns:p14="http://schemas.microsoft.com/office/powerpoint/2010/main" val="22662257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Τεχνική </a:t>
            </a:r>
            <a:r>
              <a:rPr lang="el-GR" dirty="0" smtClean="0"/>
              <a:t>αφρισμού</a:t>
            </a:r>
            <a:endParaRPr lang="el-GR" dirty="0"/>
          </a:p>
        </p:txBody>
      </p:sp>
      <p:sp>
        <p:nvSpPr>
          <p:cNvPr id="25602" name="Rectangle 1"/>
          <p:cNvSpPr>
            <a:spLocks noChangeArrowheads="1"/>
          </p:cNvSpPr>
          <p:nvPr/>
        </p:nvSpPr>
        <p:spPr bwMode="auto">
          <a:xfrm>
            <a:off x="785813" y="1096369"/>
            <a:ext cx="7643812" cy="5539978"/>
          </a:xfrm>
          <a:prstGeom prst="rect">
            <a:avLst/>
          </a:prstGeom>
          <a:noFill/>
          <a:ln w="9525">
            <a:noFill/>
            <a:miter lim="800000"/>
            <a:headEnd/>
            <a:tailEnd/>
          </a:ln>
        </p:spPr>
        <p:txBody>
          <a:bodyPr anchor="ctr">
            <a:spAutoFit/>
          </a:bodyPr>
          <a:lstStyle/>
          <a:p>
            <a:pPr eaLnBrk="0" hangingPunct="0">
              <a:lnSpc>
                <a:spcPct val="150000"/>
              </a:lnSpc>
              <a:spcBef>
                <a:spcPts val="1200"/>
              </a:spcBef>
            </a:pPr>
            <a:r>
              <a:rPr lang="el-GR" sz="2400" dirty="0">
                <a:latin typeface="+mn-lt"/>
                <a:ea typeface="Times New Roman" pitchFamily="18" charset="0"/>
              </a:rPr>
              <a:t>Είναι μια απλή κατατοπιστική δοκιμή για τον έλεγχο της </a:t>
            </a:r>
            <a:r>
              <a:rPr lang="el-GR" sz="2400" b="1" dirty="0">
                <a:solidFill>
                  <a:srgbClr val="9B0000"/>
                </a:solidFill>
                <a:latin typeface="+mn-lt"/>
                <a:ea typeface="Times New Roman" pitchFamily="18" charset="0"/>
              </a:rPr>
              <a:t>αναπνευστικής ωριμότητας </a:t>
            </a:r>
            <a:r>
              <a:rPr lang="el-GR" sz="2400" dirty="0">
                <a:latin typeface="+mn-lt"/>
                <a:ea typeface="Times New Roman" pitchFamily="18" charset="0"/>
              </a:rPr>
              <a:t>του εμβρύου.</a:t>
            </a:r>
          </a:p>
          <a:p>
            <a:pPr eaLnBrk="0" hangingPunct="0">
              <a:lnSpc>
                <a:spcPct val="150000"/>
              </a:lnSpc>
              <a:spcBef>
                <a:spcPts val="1200"/>
              </a:spcBef>
            </a:pPr>
            <a:r>
              <a:rPr lang="el-GR" sz="2400" u="sng" dirty="0" smtClean="0">
                <a:latin typeface="+mn-lt"/>
                <a:ea typeface="Times New Roman" pitchFamily="18" charset="0"/>
              </a:rPr>
              <a:t>Τεχνική</a:t>
            </a:r>
            <a:r>
              <a:rPr lang="el-GR" sz="2400" dirty="0">
                <a:latin typeface="+mn-lt"/>
                <a:ea typeface="Times New Roman" pitchFamily="18" charset="0"/>
              </a:rPr>
              <a:t>: </a:t>
            </a:r>
          </a:p>
          <a:p>
            <a:pPr eaLnBrk="0" hangingPunct="0">
              <a:lnSpc>
                <a:spcPct val="150000"/>
              </a:lnSpc>
              <a:spcBef>
                <a:spcPts val="1200"/>
              </a:spcBef>
            </a:pPr>
            <a:r>
              <a:rPr lang="el-GR" sz="2400" dirty="0">
                <a:latin typeface="+mn-lt"/>
                <a:ea typeface="Times New Roman" pitchFamily="18" charset="0"/>
              </a:rPr>
              <a:t>Σε μια σειρά από 4 σωληνάρια κάνουμε αραιώσεις του αμνιακού υγρού με οινόπνευμα (1:1, 1:2, 1:3, 1:4).  Ανακινούμε ζωηρά και διαβάζουμε το σχηματισμό αφρού στην επιφάνεια του υγρού. </a:t>
            </a:r>
          </a:p>
          <a:p>
            <a:pPr eaLnBrk="0" hangingPunct="0">
              <a:lnSpc>
                <a:spcPct val="150000"/>
              </a:lnSpc>
              <a:spcBef>
                <a:spcPts val="1200"/>
              </a:spcBef>
            </a:pPr>
            <a:r>
              <a:rPr lang="el-GR" sz="2400" dirty="0">
                <a:latin typeface="+mn-lt"/>
                <a:ea typeface="Times New Roman" pitchFamily="18" charset="0"/>
              </a:rPr>
              <a:t>Σε αναπνευστική ωριμότητα θα σχηματισθεί αφρός μέχρι και την 1:4 αραίωση.</a:t>
            </a:r>
            <a:endParaRPr lang="el-GR" sz="2400" dirty="0">
              <a:latin typeface="+mn-lt"/>
            </a:endParaRPr>
          </a:p>
        </p:txBody>
      </p:sp>
      <p:sp>
        <p:nvSpPr>
          <p:cNvPr id="6" name="5 - Θέση αριθμού διαφάνειας"/>
          <p:cNvSpPr>
            <a:spLocks noGrp="1"/>
          </p:cNvSpPr>
          <p:nvPr>
            <p:ph type="sldNum" sz="quarter" idx="12"/>
          </p:nvPr>
        </p:nvSpPr>
        <p:spPr/>
        <p:txBody>
          <a:bodyPr/>
          <a:lstStyle/>
          <a:p>
            <a:pPr>
              <a:defRPr/>
            </a:pPr>
            <a:fld id="{B4238432-0A17-446A-A14D-BF8D0A1FE019}" type="slidenum">
              <a:rPr lang="el-GR"/>
              <a:pPr>
                <a:defRPr/>
              </a:pPr>
              <a:t>52</a:t>
            </a:fld>
            <a:endParaRPr lang="el-GR" dirty="0"/>
          </a:p>
        </p:txBody>
      </p:sp>
    </p:spTree>
    <p:extLst>
      <p:ext uri="{BB962C8B-B14F-4D97-AF65-F5344CB8AC3E}">
        <p14:creationId xmlns:p14="http://schemas.microsoft.com/office/powerpoint/2010/main" val="4074830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dirty="0"/>
              <a:t>Μέτρηση </a:t>
            </a:r>
            <a:r>
              <a:rPr lang="el-GR" dirty="0" smtClean="0"/>
              <a:t>ακετυλχολινεστεράσης</a:t>
            </a:r>
            <a:endParaRPr lang="el-GR" dirty="0"/>
          </a:p>
        </p:txBody>
      </p:sp>
      <p:sp>
        <p:nvSpPr>
          <p:cNvPr id="23555" name="Rectangle 1"/>
          <p:cNvSpPr>
            <a:spLocks noChangeArrowheads="1"/>
          </p:cNvSpPr>
          <p:nvPr/>
        </p:nvSpPr>
        <p:spPr bwMode="auto">
          <a:xfrm>
            <a:off x="683568" y="1307203"/>
            <a:ext cx="7786688" cy="2432654"/>
          </a:xfrm>
          <a:prstGeom prst="rect">
            <a:avLst/>
          </a:prstGeom>
          <a:noFill/>
          <a:ln w="9525">
            <a:noFill/>
            <a:miter lim="800000"/>
            <a:headEnd/>
            <a:tailEnd/>
          </a:ln>
        </p:spPr>
        <p:txBody>
          <a:bodyPr anchor="ctr">
            <a:spAutoFit/>
          </a:bodyPr>
          <a:lstStyle/>
          <a:p>
            <a:pPr>
              <a:lnSpc>
                <a:spcPct val="120000"/>
              </a:lnSpc>
              <a:spcBef>
                <a:spcPts val="1200"/>
              </a:spcBef>
              <a:tabLst>
                <a:tab pos="3821113" algn="l"/>
              </a:tabLst>
            </a:pPr>
            <a:r>
              <a:rPr lang="el-GR" sz="2400" dirty="0">
                <a:solidFill>
                  <a:srgbClr val="000000"/>
                </a:solidFill>
                <a:latin typeface="+mn-lt"/>
                <a:ea typeface="Times New Roman" pitchFamily="18" charset="0"/>
              </a:rPr>
              <a:t>Το ένζυμο αυτό βρίσκεται στο νευρικό ιστό και η παρουσία του στο αμνιακό υγρό έχει σχέση με βλάβες στο </a:t>
            </a:r>
            <a:r>
              <a:rPr lang="el-GR" sz="2400" b="1" dirty="0">
                <a:solidFill>
                  <a:srgbClr val="C00000"/>
                </a:solidFill>
                <a:latin typeface="+mn-lt"/>
                <a:ea typeface="Times New Roman" pitchFamily="18" charset="0"/>
              </a:rPr>
              <a:t>νευρικό σύστημα</a:t>
            </a:r>
            <a:r>
              <a:rPr lang="el-GR" sz="2400" dirty="0">
                <a:solidFill>
                  <a:srgbClr val="000000"/>
                </a:solidFill>
                <a:latin typeface="+mn-lt"/>
                <a:ea typeface="Times New Roman" pitchFamily="18" charset="0"/>
              </a:rPr>
              <a:t>. </a:t>
            </a:r>
            <a:endParaRPr lang="el-GR" sz="2400" dirty="0" smtClean="0">
              <a:solidFill>
                <a:srgbClr val="000000"/>
              </a:solidFill>
              <a:latin typeface="+mn-lt"/>
              <a:ea typeface="Times New Roman" pitchFamily="18" charset="0"/>
            </a:endParaRPr>
          </a:p>
          <a:p>
            <a:pPr>
              <a:lnSpc>
                <a:spcPct val="120000"/>
              </a:lnSpc>
              <a:spcBef>
                <a:spcPts val="1200"/>
              </a:spcBef>
              <a:tabLst>
                <a:tab pos="3821113" algn="l"/>
              </a:tabLst>
            </a:pPr>
            <a:r>
              <a:rPr lang="el-GR" sz="2400" dirty="0" smtClean="0">
                <a:solidFill>
                  <a:srgbClr val="000000"/>
                </a:solidFill>
                <a:latin typeface="+mn-lt"/>
                <a:ea typeface="Times New Roman" pitchFamily="18" charset="0"/>
              </a:rPr>
              <a:t>Η </a:t>
            </a:r>
            <a:r>
              <a:rPr lang="el-GR" sz="2400" dirty="0">
                <a:solidFill>
                  <a:srgbClr val="000000"/>
                </a:solidFill>
                <a:latin typeface="+mn-lt"/>
                <a:ea typeface="Times New Roman" pitchFamily="18" charset="0"/>
              </a:rPr>
              <a:t>εξέταση αυτή αποτελεί συμπλήρωμα του προσδιορισμού της </a:t>
            </a:r>
            <a:r>
              <a:rPr lang="el-GR" sz="2400" dirty="0" smtClean="0">
                <a:solidFill>
                  <a:srgbClr val="000000"/>
                </a:solidFill>
                <a:latin typeface="+mn-lt"/>
                <a:ea typeface="Times New Roman" pitchFamily="18" charset="0"/>
              </a:rPr>
              <a:t>α</a:t>
            </a:r>
            <a:r>
              <a:rPr lang="en-US" sz="2400" dirty="0" smtClean="0">
                <a:solidFill>
                  <a:srgbClr val="000000"/>
                </a:solidFill>
                <a:latin typeface="+mn-lt"/>
                <a:ea typeface="Times New Roman" pitchFamily="18" charset="0"/>
              </a:rPr>
              <a:t>FP</a:t>
            </a:r>
            <a:r>
              <a:rPr lang="el-GR" sz="2400" dirty="0" smtClean="0">
                <a:solidFill>
                  <a:srgbClr val="000000"/>
                </a:solidFill>
                <a:latin typeface="+mn-lt"/>
                <a:ea typeface="Times New Roman" pitchFamily="18" charset="0"/>
              </a:rPr>
              <a:t>. </a:t>
            </a:r>
            <a:r>
              <a:rPr lang="el-GR" sz="2400" dirty="0">
                <a:solidFill>
                  <a:srgbClr val="000000"/>
                </a:solidFill>
                <a:latin typeface="+mn-lt"/>
                <a:ea typeface="Times New Roman" pitchFamily="18" charset="0"/>
              </a:rPr>
              <a:t>Βρίσκεται </a:t>
            </a:r>
            <a:r>
              <a:rPr lang="el-GR" sz="2400" dirty="0" smtClean="0">
                <a:solidFill>
                  <a:srgbClr val="000000"/>
                </a:solidFill>
                <a:latin typeface="+mn-lt"/>
                <a:ea typeface="Times New Roman" pitchFamily="18" charset="0"/>
              </a:rPr>
              <a:t>και </a:t>
            </a:r>
            <a:r>
              <a:rPr lang="el-GR" sz="2400" dirty="0">
                <a:solidFill>
                  <a:srgbClr val="000000"/>
                </a:solidFill>
                <a:latin typeface="+mn-lt"/>
                <a:ea typeface="Times New Roman" pitchFamily="18" charset="0"/>
              </a:rPr>
              <a:t>στον ορό του αίματος της μητέρας. </a:t>
            </a:r>
            <a:endParaRPr lang="el-GR" sz="2400" dirty="0">
              <a:latin typeface="+mn-lt"/>
              <a:ea typeface="Times New Roman" pitchFamily="18" charset="0"/>
            </a:endParaRPr>
          </a:p>
        </p:txBody>
      </p:sp>
      <p:pic>
        <p:nvPicPr>
          <p:cNvPr id="23557" name="Picture 2"/>
          <p:cNvPicPr>
            <a:picLocks noChangeAspect="1" noChangeArrowheads="1"/>
          </p:cNvPicPr>
          <p:nvPr/>
        </p:nvPicPr>
        <p:blipFill>
          <a:blip r:embed="rId2" cstate="print"/>
          <a:srcRect/>
          <a:stretch>
            <a:fillRect/>
          </a:stretch>
        </p:blipFill>
        <p:spPr bwMode="auto">
          <a:xfrm>
            <a:off x="2893682" y="4000500"/>
            <a:ext cx="3366459" cy="2524844"/>
          </a:xfrm>
          <a:prstGeom prst="rect">
            <a:avLst/>
          </a:prstGeom>
          <a:noFill/>
          <a:ln w="9525">
            <a:noFill/>
            <a:miter lim="800000"/>
            <a:headEnd/>
            <a:tailEnd/>
          </a:ln>
        </p:spPr>
      </p:pic>
      <p:sp>
        <p:nvSpPr>
          <p:cNvPr id="2" name="1 - Θέση αριθμού διαφάνειας"/>
          <p:cNvSpPr>
            <a:spLocks noGrp="1"/>
          </p:cNvSpPr>
          <p:nvPr>
            <p:ph type="sldNum" sz="quarter" idx="12"/>
          </p:nvPr>
        </p:nvSpPr>
        <p:spPr/>
        <p:txBody>
          <a:bodyPr/>
          <a:lstStyle/>
          <a:p>
            <a:pPr>
              <a:defRPr/>
            </a:pPr>
            <a:fld id="{0F23A415-CBC2-4A8A-9EB7-BDA088E269CF}" type="slidenum">
              <a:rPr lang="el-GR"/>
              <a:pPr>
                <a:defRPr/>
              </a:pPr>
              <a:t>53</a:t>
            </a:fld>
            <a:endParaRPr lang="el-GR" dirty="0"/>
          </a:p>
        </p:txBody>
      </p:sp>
    </p:spTree>
    <p:extLst>
      <p:ext uri="{BB962C8B-B14F-4D97-AF65-F5344CB8AC3E}">
        <p14:creationId xmlns:p14="http://schemas.microsoft.com/office/powerpoint/2010/main" val="36998664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dirty="0"/>
              <a:t>Προσδιορισμός </a:t>
            </a:r>
            <a:r>
              <a:rPr lang="el-GR" dirty="0" smtClean="0"/>
              <a:t>ορμονών</a:t>
            </a:r>
            <a:endParaRPr lang="el-GR" dirty="0"/>
          </a:p>
        </p:txBody>
      </p:sp>
      <p:sp>
        <p:nvSpPr>
          <p:cNvPr id="24579" name="Rectangle 1"/>
          <p:cNvSpPr>
            <a:spLocks noChangeArrowheads="1"/>
          </p:cNvSpPr>
          <p:nvPr/>
        </p:nvSpPr>
        <p:spPr bwMode="auto">
          <a:xfrm>
            <a:off x="500062" y="1018295"/>
            <a:ext cx="8464426" cy="5611986"/>
          </a:xfrm>
          <a:prstGeom prst="rect">
            <a:avLst/>
          </a:prstGeom>
          <a:noFill/>
          <a:ln w="9525">
            <a:noFill/>
            <a:miter lim="800000"/>
            <a:headEnd/>
            <a:tailEnd/>
          </a:ln>
        </p:spPr>
        <p:txBody>
          <a:bodyPr wrap="square" anchor="ctr">
            <a:spAutoFit/>
          </a:bodyPr>
          <a:lstStyle/>
          <a:p>
            <a:pPr eaLnBrk="0" hangingPunct="0">
              <a:lnSpc>
                <a:spcPct val="120000"/>
              </a:lnSpc>
              <a:spcBef>
                <a:spcPts val="600"/>
              </a:spcBef>
            </a:pPr>
            <a:r>
              <a:rPr lang="el-GR" sz="2400" dirty="0">
                <a:latin typeface="+mn-lt"/>
                <a:ea typeface="Times New Roman" pitchFamily="18" charset="0"/>
              </a:rPr>
              <a:t>Προσδιορισμοί ορμονών βοηθούν στη προγεννητική διάγνωση μερικών νόσων. </a:t>
            </a:r>
          </a:p>
          <a:p>
            <a:pPr eaLnBrk="0" hangingPunct="0">
              <a:lnSpc>
                <a:spcPct val="120000"/>
              </a:lnSpc>
              <a:spcBef>
                <a:spcPts val="600"/>
              </a:spcBef>
            </a:pPr>
            <a:r>
              <a:rPr lang="el-GR" sz="2400" dirty="0" smtClean="0">
                <a:latin typeface="+mn-lt"/>
                <a:ea typeface="Times New Roman" pitchFamily="18" charset="0"/>
              </a:rPr>
              <a:t>Τα </a:t>
            </a:r>
            <a:r>
              <a:rPr lang="el-GR" sz="2400" b="1" dirty="0">
                <a:solidFill>
                  <a:srgbClr val="9B0000"/>
                </a:solidFill>
                <a:latin typeface="+mn-lt"/>
                <a:ea typeface="Times New Roman" pitchFamily="18" charset="0"/>
              </a:rPr>
              <a:t>17-κετοστεροειδή </a:t>
            </a:r>
            <a:r>
              <a:rPr lang="el-GR" sz="2400" dirty="0">
                <a:latin typeface="+mn-lt"/>
                <a:ea typeface="Times New Roman" pitchFamily="18" charset="0"/>
              </a:rPr>
              <a:t>παρατηρούνται στο αμνιακό υγρό εμβρύων με </a:t>
            </a:r>
            <a:r>
              <a:rPr lang="el-GR" sz="2400" b="1" dirty="0">
                <a:solidFill>
                  <a:srgbClr val="9B0000"/>
                </a:solidFill>
                <a:latin typeface="+mn-lt"/>
                <a:ea typeface="Times New Roman" pitchFamily="18" charset="0"/>
              </a:rPr>
              <a:t>ανδρογεννητικό σύνδρομο</a:t>
            </a:r>
            <a:r>
              <a:rPr lang="el-GR" sz="2400" dirty="0">
                <a:latin typeface="+mn-lt"/>
                <a:ea typeface="Times New Roman" pitchFamily="18" charset="0"/>
              </a:rPr>
              <a:t>. </a:t>
            </a:r>
          </a:p>
          <a:p>
            <a:pPr marL="180975" indent="-180975" eaLnBrk="0" hangingPunct="0">
              <a:lnSpc>
                <a:spcPct val="120000"/>
              </a:lnSpc>
              <a:spcBef>
                <a:spcPts val="600"/>
              </a:spcBef>
              <a:buFont typeface="Arial" charset="0"/>
              <a:buChar char="•"/>
            </a:pPr>
            <a:r>
              <a:rPr lang="el-GR" sz="2400" dirty="0" smtClean="0">
                <a:latin typeface="+mn-lt"/>
                <a:ea typeface="Times New Roman" pitchFamily="18" charset="0"/>
              </a:rPr>
              <a:t>Η</a:t>
            </a:r>
            <a:r>
              <a:rPr lang="el-GR" sz="2400" dirty="0" smtClean="0">
                <a:solidFill>
                  <a:srgbClr val="C00000"/>
                </a:solidFill>
                <a:latin typeface="+mn-lt"/>
                <a:ea typeface="Times New Roman" pitchFamily="18" charset="0"/>
              </a:rPr>
              <a:t> </a:t>
            </a:r>
            <a:r>
              <a:rPr lang="el-GR" sz="2400" b="1" dirty="0">
                <a:solidFill>
                  <a:srgbClr val="9B0000"/>
                </a:solidFill>
                <a:latin typeface="+mn-lt"/>
                <a:ea typeface="Times New Roman" pitchFamily="18" charset="0"/>
              </a:rPr>
              <a:t>οιστριόλη </a:t>
            </a:r>
            <a:r>
              <a:rPr lang="el-GR" sz="2400" dirty="0">
                <a:latin typeface="+mn-lt"/>
                <a:ea typeface="Times New Roman" pitchFamily="18" charset="0"/>
              </a:rPr>
              <a:t>μειώνεται κάτω των 100 μ</a:t>
            </a:r>
            <a:r>
              <a:rPr lang="en-US" sz="2400" dirty="0">
                <a:latin typeface="+mn-lt"/>
                <a:ea typeface="Times New Roman" pitchFamily="18" charset="0"/>
              </a:rPr>
              <a:t>g</a:t>
            </a:r>
            <a:r>
              <a:rPr lang="el-GR" sz="2400" dirty="0">
                <a:latin typeface="+mn-lt"/>
                <a:ea typeface="Times New Roman" pitchFamily="18" charset="0"/>
              </a:rPr>
              <a:t>/</a:t>
            </a:r>
            <a:r>
              <a:rPr lang="en-US" sz="2400" dirty="0">
                <a:latin typeface="+mn-lt"/>
                <a:ea typeface="Times New Roman" pitchFamily="18" charset="0"/>
              </a:rPr>
              <a:t>ml</a:t>
            </a:r>
            <a:r>
              <a:rPr lang="el-GR" sz="2400" dirty="0">
                <a:latin typeface="+mn-lt"/>
                <a:ea typeface="Times New Roman" pitchFamily="18" charset="0"/>
              </a:rPr>
              <a:t> παρατηρήθηκε σε </a:t>
            </a:r>
            <a:r>
              <a:rPr lang="en-US" sz="2400" b="1" dirty="0">
                <a:solidFill>
                  <a:srgbClr val="9B0000"/>
                </a:solidFill>
                <a:latin typeface="+mn-lt"/>
                <a:ea typeface="Times New Roman" pitchFamily="18" charset="0"/>
              </a:rPr>
              <a:t>Rh</a:t>
            </a:r>
            <a:r>
              <a:rPr lang="el-GR" sz="2400" b="1" dirty="0">
                <a:solidFill>
                  <a:srgbClr val="9B0000"/>
                </a:solidFill>
                <a:latin typeface="+mn-lt"/>
                <a:ea typeface="Times New Roman" pitchFamily="18" charset="0"/>
              </a:rPr>
              <a:t> -ευαισθητοποιημένη κύηση</a:t>
            </a:r>
            <a:r>
              <a:rPr lang="el-GR" sz="2400" dirty="0">
                <a:solidFill>
                  <a:srgbClr val="C00000"/>
                </a:solidFill>
                <a:latin typeface="+mn-lt"/>
                <a:ea typeface="Times New Roman" pitchFamily="18" charset="0"/>
              </a:rPr>
              <a:t> </a:t>
            </a:r>
            <a:r>
              <a:rPr lang="el-GR" sz="2400" dirty="0">
                <a:latin typeface="+mn-lt"/>
                <a:ea typeface="Times New Roman" pitchFamily="18" charset="0"/>
              </a:rPr>
              <a:t>(φυσιολογική τιμή 180-300 μ</a:t>
            </a:r>
            <a:r>
              <a:rPr lang="en-US" sz="2400" dirty="0">
                <a:latin typeface="+mn-lt"/>
                <a:ea typeface="Times New Roman" pitchFamily="18" charset="0"/>
              </a:rPr>
              <a:t>g</a:t>
            </a:r>
            <a:r>
              <a:rPr lang="el-GR" sz="2400" dirty="0">
                <a:latin typeface="+mn-lt"/>
                <a:ea typeface="Times New Roman" pitchFamily="18" charset="0"/>
              </a:rPr>
              <a:t>/</a:t>
            </a:r>
            <a:r>
              <a:rPr lang="en-US" sz="2400" dirty="0">
                <a:latin typeface="+mn-lt"/>
                <a:ea typeface="Times New Roman" pitchFamily="18" charset="0"/>
              </a:rPr>
              <a:t>ml</a:t>
            </a:r>
            <a:r>
              <a:rPr lang="el-GR" sz="2400" dirty="0">
                <a:latin typeface="+mn-lt"/>
                <a:ea typeface="Times New Roman" pitchFamily="18" charset="0"/>
              </a:rPr>
              <a:t>). </a:t>
            </a:r>
          </a:p>
          <a:p>
            <a:pPr marL="180975" indent="-180975" eaLnBrk="0" hangingPunct="0">
              <a:lnSpc>
                <a:spcPct val="120000"/>
              </a:lnSpc>
              <a:spcBef>
                <a:spcPts val="600"/>
              </a:spcBef>
              <a:buFont typeface="Arial" charset="0"/>
              <a:buChar char="•"/>
            </a:pPr>
            <a:r>
              <a:rPr lang="en-GB" sz="2400" dirty="0" smtClean="0">
                <a:latin typeface="+mn-lt"/>
                <a:ea typeface="Times New Roman" pitchFamily="18" charset="0"/>
              </a:rPr>
              <a:t>H</a:t>
            </a:r>
            <a:r>
              <a:rPr lang="el-GR" sz="2400" dirty="0" smtClean="0">
                <a:latin typeface="+mn-lt"/>
                <a:ea typeface="Times New Roman" pitchFamily="18" charset="0"/>
              </a:rPr>
              <a:t> </a:t>
            </a:r>
            <a:r>
              <a:rPr lang="el-GR" sz="2400" b="1" dirty="0">
                <a:solidFill>
                  <a:srgbClr val="9B0000"/>
                </a:solidFill>
                <a:latin typeface="+mn-lt"/>
                <a:ea typeface="Times New Roman" pitchFamily="18" charset="0"/>
              </a:rPr>
              <a:t>πλακουντιακή γαλακτογόνος </a:t>
            </a:r>
            <a:r>
              <a:rPr lang="el-GR" sz="2400" dirty="0">
                <a:latin typeface="+mn-lt"/>
                <a:ea typeface="Times New Roman" pitchFamily="18" charset="0"/>
              </a:rPr>
              <a:t>ορμόνη (</a:t>
            </a:r>
            <a:r>
              <a:rPr lang="en-US" sz="2400" dirty="0">
                <a:latin typeface="+mn-lt"/>
                <a:ea typeface="Times New Roman" pitchFamily="18" charset="0"/>
              </a:rPr>
              <a:t>HLP</a:t>
            </a:r>
            <a:r>
              <a:rPr lang="el-GR" sz="2400" dirty="0">
                <a:latin typeface="+mn-lt"/>
                <a:ea typeface="Times New Roman" pitchFamily="18" charset="0"/>
              </a:rPr>
              <a:t>) ανιχνεύεται μετά από την δωδέκατη εβδομάδα και αυξάνει βαθμιαία. Χρησιμοποιείται για την </a:t>
            </a:r>
            <a:r>
              <a:rPr lang="el-GR" sz="2400" b="1" dirty="0">
                <a:solidFill>
                  <a:srgbClr val="9B0000"/>
                </a:solidFill>
                <a:latin typeface="+mn-lt"/>
                <a:ea typeface="Times New Roman" pitchFamily="18" charset="0"/>
              </a:rPr>
              <a:t>παρακολούθηση της κύησης </a:t>
            </a:r>
            <a:r>
              <a:rPr lang="el-GR" sz="2400" dirty="0">
                <a:latin typeface="+mn-lt"/>
                <a:ea typeface="Times New Roman" pitchFamily="18" charset="0"/>
              </a:rPr>
              <a:t>αφού η στάθμη της ορμόνης αυτής σε σύγκριση με εκείνη του αίματος πρέπει να είναι περίπου το 1/5-1/10 αυτού. </a:t>
            </a:r>
          </a:p>
        </p:txBody>
      </p:sp>
      <p:sp>
        <p:nvSpPr>
          <p:cNvPr id="2" name="1 - Θέση αριθμού διαφάνειας"/>
          <p:cNvSpPr>
            <a:spLocks noGrp="1"/>
          </p:cNvSpPr>
          <p:nvPr>
            <p:ph type="sldNum" sz="quarter" idx="12"/>
          </p:nvPr>
        </p:nvSpPr>
        <p:spPr/>
        <p:txBody>
          <a:bodyPr/>
          <a:lstStyle/>
          <a:p>
            <a:pPr>
              <a:defRPr/>
            </a:pPr>
            <a:fld id="{8E3B4995-D427-4F58-AF84-6C84FB0DB11F}" type="slidenum">
              <a:rPr lang="el-GR"/>
              <a:pPr>
                <a:defRPr/>
              </a:pPr>
              <a:t>54</a:t>
            </a:fld>
            <a:endParaRPr lang="el-GR" dirty="0"/>
          </a:p>
        </p:txBody>
      </p:sp>
    </p:spTree>
    <p:extLst>
      <p:ext uri="{BB962C8B-B14F-4D97-AF65-F5344CB8AC3E}">
        <p14:creationId xmlns:p14="http://schemas.microsoft.com/office/powerpoint/2010/main" val="35726737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a:t>Το τριπλό τεστ</a:t>
            </a:r>
          </a:p>
        </p:txBody>
      </p:sp>
      <p:sp>
        <p:nvSpPr>
          <p:cNvPr id="4" name="3 - TextBox"/>
          <p:cNvSpPr txBox="1"/>
          <p:nvPr/>
        </p:nvSpPr>
        <p:spPr>
          <a:xfrm>
            <a:off x="1079104" y="1449329"/>
            <a:ext cx="7309320" cy="461665"/>
          </a:xfrm>
          <a:prstGeom prst="rect">
            <a:avLst/>
          </a:prstGeom>
          <a:noFill/>
        </p:spPr>
        <p:txBody>
          <a:bodyPr wrap="square" rtlCol="0">
            <a:spAutoFit/>
          </a:bodyPr>
          <a:lstStyle/>
          <a:p>
            <a:r>
              <a:rPr lang="el-GR" sz="2400" dirty="0" smtClean="0">
                <a:latin typeface="+mn-lt"/>
              </a:rPr>
              <a:t>Γίνεται το 2</a:t>
            </a:r>
            <a:r>
              <a:rPr lang="el-GR" sz="2400" baseline="30000" dirty="0" smtClean="0">
                <a:latin typeface="+mn-lt"/>
              </a:rPr>
              <a:t>ο</a:t>
            </a:r>
            <a:r>
              <a:rPr lang="el-GR" sz="2400" dirty="0" smtClean="0">
                <a:latin typeface="+mn-lt"/>
              </a:rPr>
              <a:t> τρίμηνο της κύησης στον ορό της μητέρας</a:t>
            </a:r>
            <a:endParaRPr lang="el-GR" sz="2400" dirty="0">
              <a:latin typeface="+mn-lt"/>
            </a:endParaRPr>
          </a:p>
        </p:txBody>
      </p:sp>
      <p:sp>
        <p:nvSpPr>
          <p:cNvPr id="5" name="4 - TextBox"/>
          <p:cNvSpPr txBox="1"/>
          <p:nvPr/>
        </p:nvSpPr>
        <p:spPr>
          <a:xfrm>
            <a:off x="1079104" y="2204864"/>
            <a:ext cx="5653136" cy="2677656"/>
          </a:xfrm>
          <a:prstGeom prst="rect">
            <a:avLst/>
          </a:prstGeom>
          <a:noFill/>
        </p:spPr>
        <p:txBody>
          <a:bodyPr wrap="square" rtlCol="0">
            <a:spAutoFit/>
          </a:bodyPr>
          <a:lstStyle/>
          <a:p>
            <a:r>
              <a:rPr lang="el-GR" sz="2400" u="sng" dirty="0" smtClean="0">
                <a:latin typeface="+mn-lt"/>
              </a:rPr>
              <a:t>Περιλαμβάνει τις ορμόνες</a:t>
            </a:r>
            <a:r>
              <a:rPr lang="en-US" sz="2400" dirty="0" smtClean="0">
                <a:latin typeface="+mn-lt"/>
              </a:rPr>
              <a:t>:</a:t>
            </a:r>
          </a:p>
          <a:p>
            <a:endParaRPr lang="en-US" sz="2400" dirty="0" smtClean="0">
              <a:latin typeface="+mn-lt"/>
            </a:endParaRPr>
          </a:p>
          <a:p>
            <a:pPr marL="342900" indent="-342900">
              <a:buFont typeface="Courier New" panose="02070309020205020404" pitchFamily="49" charset="0"/>
              <a:buChar char="o"/>
            </a:pPr>
            <a:r>
              <a:rPr lang="el-GR" sz="2400" dirty="0" smtClean="0">
                <a:latin typeface="+mn-lt"/>
              </a:rPr>
              <a:t>β-χοριακή γοναδοτροπίνη (β-</a:t>
            </a:r>
            <a:r>
              <a:rPr lang="en-US" sz="2400" dirty="0" smtClean="0">
                <a:latin typeface="+mn-lt"/>
              </a:rPr>
              <a:t>HcG)</a:t>
            </a:r>
            <a:r>
              <a:rPr lang="el-GR" sz="2400" dirty="0" smtClean="0">
                <a:latin typeface="+mn-lt"/>
              </a:rPr>
              <a:t>,</a:t>
            </a:r>
          </a:p>
          <a:p>
            <a:pPr marL="342900" indent="-342900">
              <a:buFont typeface="Courier New" panose="02070309020205020404" pitchFamily="49" charset="0"/>
              <a:buChar char="o"/>
            </a:pPr>
            <a:endParaRPr lang="el-GR" sz="2400" dirty="0" smtClean="0">
              <a:latin typeface="+mn-lt"/>
            </a:endParaRPr>
          </a:p>
          <a:p>
            <a:pPr marL="342900" indent="-342900">
              <a:buFont typeface="Courier New" panose="02070309020205020404" pitchFamily="49" charset="0"/>
              <a:buChar char="o"/>
            </a:pPr>
            <a:r>
              <a:rPr lang="el-GR" sz="2400" dirty="0" smtClean="0">
                <a:latin typeface="+mn-lt"/>
              </a:rPr>
              <a:t>Μη συζευγμένη οιστριόλη</a:t>
            </a:r>
            <a:r>
              <a:rPr lang="en-US" sz="2400" dirty="0" smtClean="0">
                <a:latin typeface="+mn-lt"/>
              </a:rPr>
              <a:t> (uE3)</a:t>
            </a:r>
            <a:r>
              <a:rPr lang="el-GR" sz="2400" dirty="0" smtClean="0">
                <a:latin typeface="+mn-lt"/>
              </a:rPr>
              <a:t>,</a:t>
            </a:r>
            <a:endParaRPr lang="en-US" sz="2400" dirty="0" smtClean="0">
              <a:latin typeface="+mn-lt"/>
            </a:endParaRPr>
          </a:p>
          <a:p>
            <a:pPr marL="342900" indent="-342900">
              <a:buFont typeface="Courier New" panose="02070309020205020404" pitchFamily="49" charset="0"/>
              <a:buChar char="o"/>
            </a:pPr>
            <a:endParaRPr lang="en-US" sz="2400" dirty="0" smtClean="0">
              <a:latin typeface="+mn-lt"/>
            </a:endParaRPr>
          </a:p>
          <a:p>
            <a:pPr marL="342900" indent="-342900">
              <a:buFont typeface="Courier New" panose="02070309020205020404" pitchFamily="49" charset="0"/>
              <a:buChar char="o"/>
            </a:pPr>
            <a:r>
              <a:rPr lang="el-GR" sz="2400" dirty="0" smtClean="0">
                <a:latin typeface="+mn-lt"/>
              </a:rPr>
              <a:t>Άλφα-φετοπρωτεΐνη </a:t>
            </a:r>
            <a:r>
              <a:rPr lang="el-GR" sz="2400" dirty="0" smtClean="0">
                <a:latin typeface="+mn-lt"/>
              </a:rPr>
              <a:t>(α</a:t>
            </a:r>
            <a:r>
              <a:rPr lang="en-US" sz="2400" dirty="0" smtClean="0">
                <a:latin typeface="+mn-lt"/>
              </a:rPr>
              <a:t>FP)</a:t>
            </a:r>
            <a:r>
              <a:rPr lang="el-GR" sz="2400" dirty="0" smtClean="0">
                <a:latin typeface="+mn-lt"/>
              </a:rPr>
              <a:t>.</a:t>
            </a:r>
            <a:endParaRPr lang="el-GR" sz="2400" dirty="0">
              <a:latin typeface="+mn-lt"/>
            </a:endParaRPr>
          </a:p>
        </p:txBody>
      </p:sp>
      <p:cxnSp>
        <p:nvCxnSpPr>
          <p:cNvPr id="7" name="6 - Ευθύγραμμο βέλος σύνδεσης"/>
          <p:cNvCxnSpPr/>
          <p:nvPr/>
        </p:nvCxnSpPr>
        <p:spPr>
          <a:xfrm flipV="1">
            <a:off x="6084168" y="2852936"/>
            <a:ext cx="0" cy="576064"/>
          </a:xfrm>
          <a:prstGeom prst="straightConnector1">
            <a:avLst/>
          </a:prstGeom>
          <a:ln w="25400">
            <a:solidFill>
              <a:srgbClr val="9B0000"/>
            </a:solidFill>
            <a:tailEnd type="arrow"/>
          </a:ln>
        </p:spPr>
        <p:style>
          <a:lnRef idx="1">
            <a:schemeClr val="accent1"/>
          </a:lnRef>
          <a:fillRef idx="0">
            <a:schemeClr val="accent1"/>
          </a:fillRef>
          <a:effectRef idx="0">
            <a:schemeClr val="accent1"/>
          </a:effectRef>
          <a:fontRef idx="minor">
            <a:schemeClr val="tx1"/>
          </a:fontRef>
        </p:style>
      </p:cxnSp>
      <p:cxnSp>
        <p:nvCxnSpPr>
          <p:cNvPr id="9" name="8 - Ευθύγραμμο βέλος σύνδεσης"/>
          <p:cNvCxnSpPr/>
          <p:nvPr/>
        </p:nvCxnSpPr>
        <p:spPr>
          <a:xfrm>
            <a:off x="6104898" y="4293096"/>
            <a:ext cx="0" cy="504056"/>
          </a:xfrm>
          <a:prstGeom prst="straightConnector1">
            <a:avLst/>
          </a:prstGeom>
          <a:ln w="25400">
            <a:solidFill>
              <a:srgbClr val="9B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10 - Ευθύγραμμο βέλος σύνδεσης"/>
          <p:cNvCxnSpPr/>
          <p:nvPr/>
        </p:nvCxnSpPr>
        <p:spPr>
          <a:xfrm>
            <a:off x="6104898" y="3592935"/>
            <a:ext cx="0" cy="504056"/>
          </a:xfrm>
          <a:prstGeom prst="straightConnector1">
            <a:avLst/>
          </a:prstGeom>
          <a:ln w="25400">
            <a:solidFill>
              <a:srgbClr val="9B0000"/>
            </a:solidFill>
            <a:tailEnd type="arrow"/>
          </a:ln>
        </p:spPr>
        <p:style>
          <a:lnRef idx="1">
            <a:schemeClr val="accent1"/>
          </a:lnRef>
          <a:fillRef idx="0">
            <a:schemeClr val="accent1"/>
          </a:fillRef>
          <a:effectRef idx="0">
            <a:schemeClr val="accent1"/>
          </a:effectRef>
          <a:fontRef idx="minor">
            <a:schemeClr val="tx1"/>
          </a:fontRef>
        </p:style>
      </p:cxnSp>
      <p:sp>
        <p:nvSpPr>
          <p:cNvPr id="13" name="12 - TextBox"/>
          <p:cNvSpPr txBox="1"/>
          <p:nvPr/>
        </p:nvSpPr>
        <p:spPr>
          <a:xfrm>
            <a:off x="1079104" y="5013176"/>
            <a:ext cx="7453336" cy="1200329"/>
          </a:xfrm>
          <a:prstGeom prst="rect">
            <a:avLst/>
          </a:prstGeom>
          <a:noFill/>
        </p:spPr>
        <p:txBody>
          <a:bodyPr wrap="square" rtlCol="0">
            <a:spAutoFit/>
          </a:bodyPr>
          <a:lstStyle/>
          <a:p>
            <a:pPr>
              <a:lnSpc>
                <a:spcPct val="150000"/>
              </a:lnSpc>
            </a:pPr>
            <a:r>
              <a:rPr lang="en-US" sz="2400" dirty="0" smtClean="0">
                <a:latin typeface="+mn-lt"/>
              </a:rPr>
              <a:t>O</a:t>
            </a:r>
            <a:r>
              <a:rPr lang="el-GR" sz="2400" dirty="0" smtClean="0">
                <a:latin typeface="+mn-lt"/>
              </a:rPr>
              <a:t>ι τιμές αυτές σε συνδυασμό με την ηλικία της μητέρας μπορούν να οδηγήσουν στη αμνιοπαρακέντηση</a:t>
            </a:r>
            <a:r>
              <a:rPr lang="el-GR" sz="2400" dirty="0">
                <a:latin typeface="+mn-lt"/>
              </a:rPr>
              <a:t>.</a:t>
            </a:r>
          </a:p>
        </p:txBody>
      </p:sp>
      <p:sp>
        <p:nvSpPr>
          <p:cNvPr id="2" name="1 - Θέση αριθμού διαφάνειας"/>
          <p:cNvSpPr>
            <a:spLocks noGrp="1"/>
          </p:cNvSpPr>
          <p:nvPr>
            <p:ph type="sldNum" sz="quarter" idx="12"/>
          </p:nvPr>
        </p:nvSpPr>
        <p:spPr/>
        <p:txBody>
          <a:bodyPr/>
          <a:lstStyle/>
          <a:p>
            <a:pPr>
              <a:defRPr/>
            </a:pPr>
            <a:fld id="{E08CB935-CC28-4366-9F6B-DF29606D885E}" type="slidenum">
              <a:rPr lang="el-GR" smtClean="0"/>
              <a:pPr>
                <a:defRPr/>
              </a:pPr>
              <a:t>55</a:t>
            </a:fld>
            <a:endParaRPr lang="el-GR" dirty="0"/>
          </a:p>
        </p:txBody>
      </p:sp>
    </p:spTree>
    <p:extLst>
      <p:ext uri="{BB962C8B-B14F-4D97-AF65-F5344CB8AC3E}">
        <p14:creationId xmlns:p14="http://schemas.microsoft.com/office/powerpoint/2010/main" val="149246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fontScale="90000"/>
          </a:bodyPr>
          <a:lstStyle/>
          <a:p>
            <a:r>
              <a:rPr lang="el-GR" dirty="0" smtClean="0"/>
              <a:t>Διαφορές στα επίπεδα </a:t>
            </a:r>
            <a:r>
              <a:rPr lang="en-US" dirty="0" smtClean="0"/>
              <a:t>HcG </a:t>
            </a:r>
            <a:r>
              <a:rPr lang="el-GR" dirty="0" smtClean="0"/>
              <a:t>σε παθολογικά και παθολογικά δείγματα</a:t>
            </a:r>
            <a:endParaRPr lang="el-GR" dirty="0"/>
          </a:p>
        </p:txBody>
      </p:sp>
      <p:sp>
        <p:nvSpPr>
          <p:cNvPr id="4" name="3 - TextBox"/>
          <p:cNvSpPr txBox="1"/>
          <p:nvPr/>
        </p:nvSpPr>
        <p:spPr>
          <a:xfrm>
            <a:off x="611560" y="1355576"/>
            <a:ext cx="8208912" cy="461665"/>
          </a:xfrm>
          <a:prstGeom prst="rect">
            <a:avLst/>
          </a:prstGeom>
          <a:noFill/>
        </p:spPr>
        <p:txBody>
          <a:bodyPr wrap="square" rtlCol="0">
            <a:spAutoFit/>
          </a:bodyPr>
          <a:lstStyle/>
          <a:p>
            <a:r>
              <a:rPr lang="en-US" sz="2400" dirty="0" smtClean="0">
                <a:latin typeface="+mn-lt"/>
              </a:rPr>
              <a:t>T</a:t>
            </a:r>
            <a:r>
              <a:rPr lang="el-GR" sz="2400" dirty="0" smtClean="0">
                <a:latin typeface="+mn-lt"/>
              </a:rPr>
              <a:t>α επίπεδα της </a:t>
            </a:r>
            <a:r>
              <a:rPr lang="en-US" sz="2400" dirty="0" smtClean="0">
                <a:latin typeface="+mn-lt"/>
              </a:rPr>
              <a:t>HcG </a:t>
            </a:r>
            <a:r>
              <a:rPr lang="el-GR" sz="2400" dirty="0" smtClean="0">
                <a:latin typeface="+mn-lt"/>
              </a:rPr>
              <a:t>στον ορό της μητέρας στο σύνδρομο </a:t>
            </a:r>
            <a:r>
              <a:rPr lang="en-US" sz="2400" dirty="0" smtClean="0">
                <a:latin typeface="+mn-lt"/>
              </a:rPr>
              <a:t>Down</a:t>
            </a:r>
            <a:r>
              <a:rPr lang="el-GR" sz="2400" dirty="0" smtClean="0">
                <a:latin typeface="+mn-lt"/>
              </a:rPr>
              <a:t>.</a:t>
            </a:r>
            <a:endParaRPr lang="el-GR" sz="2400" dirty="0">
              <a:latin typeface="+mn-lt"/>
            </a:endParaRPr>
          </a:p>
        </p:txBody>
      </p:sp>
      <p:pic>
        <p:nvPicPr>
          <p:cNvPr id="3" name="2 - Εικόνα"/>
          <p:cNvPicPr/>
          <p:nvPr/>
        </p:nvPicPr>
        <p:blipFill>
          <a:blip r:embed="rId3" cstate="print"/>
          <a:srcRect/>
          <a:stretch>
            <a:fillRect/>
          </a:stretch>
        </p:blipFill>
        <p:spPr bwMode="auto">
          <a:xfrm>
            <a:off x="1547664" y="2204864"/>
            <a:ext cx="6048672" cy="4032448"/>
          </a:xfrm>
          <a:prstGeom prst="rect">
            <a:avLst/>
          </a:prstGeom>
          <a:noFill/>
          <a:ln w="9525">
            <a:noFill/>
            <a:miter lim="800000"/>
            <a:headEnd/>
            <a:tailEnd/>
          </a:ln>
        </p:spPr>
      </p:pic>
      <p:sp>
        <p:nvSpPr>
          <p:cNvPr id="2" name="1 - Θέση αριθμού διαφάνειας"/>
          <p:cNvSpPr>
            <a:spLocks noGrp="1"/>
          </p:cNvSpPr>
          <p:nvPr>
            <p:ph type="sldNum" sz="quarter" idx="12"/>
          </p:nvPr>
        </p:nvSpPr>
        <p:spPr/>
        <p:txBody>
          <a:bodyPr/>
          <a:lstStyle/>
          <a:p>
            <a:pPr>
              <a:defRPr/>
            </a:pPr>
            <a:fld id="{E08CB935-CC28-4366-9F6B-DF29606D885E}" type="slidenum">
              <a:rPr lang="el-GR" smtClean="0"/>
              <a:pPr>
                <a:defRPr/>
              </a:pPr>
              <a:t>56</a:t>
            </a:fld>
            <a:endParaRPr lang="el-GR" dirty="0"/>
          </a:p>
        </p:txBody>
      </p:sp>
      <p:sp>
        <p:nvSpPr>
          <p:cNvPr id="7" name="TextBox 6"/>
          <p:cNvSpPr txBox="1"/>
          <p:nvPr/>
        </p:nvSpPr>
        <p:spPr>
          <a:xfrm>
            <a:off x="3808906" y="6421450"/>
            <a:ext cx="1526187" cy="276999"/>
          </a:xfrm>
          <a:prstGeom prst="rect">
            <a:avLst/>
          </a:prstGeom>
          <a:noFill/>
        </p:spPr>
        <p:txBody>
          <a:bodyPr wrap="none" rtlCol="0">
            <a:spAutoFit/>
          </a:bodyPr>
          <a:lstStyle/>
          <a:p>
            <a:r>
              <a:rPr lang="el-GR" sz="1200" dirty="0" smtClean="0">
                <a:latin typeface="+mn-lt"/>
              </a:rPr>
              <a:t>Πέτρος Καρκαλούσος</a:t>
            </a:r>
            <a:endParaRPr lang="el-GR" sz="1200" dirty="0">
              <a:latin typeface="+mn-lt"/>
            </a:endParaRPr>
          </a:p>
        </p:txBody>
      </p:sp>
    </p:spTree>
    <p:extLst>
      <p:ext uri="{BB962C8B-B14F-4D97-AF65-F5344CB8AC3E}">
        <p14:creationId xmlns:p14="http://schemas.microsoft.com/office/powerpoint/2010/main" val="22443222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fontScale="90000"/>
          </a:bodyPr>
          <a:lstStyle/>
          <a:p>
            <a:r>
              <a:rPr lang="el-GR" dirty="0" smtClean="0"/>
              <a:t>Διαφορές στα επίπεδα Ε</a:t>
            </a:r>
            <a:r>
              <a:rPr lang="el-GR" baseline="-25000" dirty="0" smtClean="0"/>
              <a:t>3</a:t>
            </a:r>
            <a:r>
              <a:rPr lang="en-US" baseline="-25000" dirty="0" smtClean="0"/>
              <a:t> </a:t>
            </a:r>
            <a:r>
              <a:rPr lang="el-GR" dirty="0" smtClean="0"/>
              <a:t>σε παθολογικά και παθολογικά δείγματα</a:t>
            </a:r>
            <a:endParaRPr lang="el-GR" dirty="0"/>
          </a:p>
        </p:txBody>
      </p:sp>
      <p:sp>
        <p:nvSpPr>
          <p:cNvPr id="3" name="2 - TextBox"/>
          <p:cNvSpPr txBox="1"/>
          <p:nvPr/>
        </p:nvSpPr>
        <p:spPr>
          <a:xfrm>
            <a:off x="827584" y="1340768"/>
            <a:ext cx="8136904" cy="461665"/>
          </a:xfrm>
          <a:prstGeom prst="rect">
            <a:avLst/>
          </a:prstGeom>
          <a:noFill/>
        </p:spPr>
        <p:txBody>
          <a:bodyPr wrap="square" rtlCol="0">
            <a:spAutoFit/>
          </a:bodyPr>
          <a:lstStyle/>
          <a:p>
            <a:r>
              <a:rPr lang="en-US" sz="2400" dirty="0" smtClean="0">
                <a:latin typeface="+mn-lt"/>
              </a:rPr>
              <a:t>T</a:t>
            </a:r>
            <a:r>
              <a:rPr lang="el-GR" sz="2400" dirty="0" smtClean="0">
                <a:latin typeface="+mn-lt"/>
              </a:rPr>
              <a:t>α επίπεδα της Ε</a:t>
            </a:r>
            <a:r>
              <a:rPr lang="el-GR" sz="2400" baseline="-25000" dirty="0" smtClean="0">
                <a:latin typeface="+mn-lt"/>
              </a:rPr>
              <a:t>3</a:t>
            </a:r>
            <a:r>
              <a:rPr lang="en-US" sz="2400" dirty="0" smtClean="0">
                <a:latin typeface="+mn-lt"/>
              </a:rPr>
              <a:t> </a:t>
            </a:r>
            <a:r>
              <a:rPr lang="el-GR" sz="2400" dirty="0" smtClean="0">
                <a:latin typeface="+mn-lt"/>
              </a:rPr>
              <a:t>στον ορό της μητέρας στο σύνδρομο </a:t>
            </a:r>
            <a:r>
              <a:rPr lang="en-US" sz="2400" dirty="0" smtClean="0">
                <a:latin typeface="+mn-lt"/>
              </a:rPr>
              <a:t>Down</a:t>
            </a:r>
            <a:r>
              <a:rPr lang="el-GR" sz="2400" dirty="0" smtClean="0">
                <a:latin typeface="+mn-lt"/>
              </a:rPr>
              <a:t>.</a:t>
            </a:r>
            <a:endParaRPr lang="el-GR" sz="2400" dirty="0">
              <a:latin typeface="+mn-lt"/>
            </a:endParaRPr>
          </a:p>
        </p:txBody>
      </p:sp>
      <p:pic>
        <p:nvPicPr>
          <p:cNvPr id="4" name="3 - Εικόνα"/>
          <p:cNvPicPr/>
          <p:nvPr/>
        </p:nvPicPr>
        <p:blipFill>
          <a:blip r:embed="rId3" cstate="print"/>
          <a:srcRect/>
          <a:stretch>
            <a:fillRect/>
          </a:stretch>
        </p:blipFill>
        <p:spPr bwMode="auto">
          <a:xfrm>
            <a:off x="1835696" y="1772816"/>
            <a:ext cx="5472608" cy="4464496"/>
          </a:xfrm>
          <a:prstGeom prst="rect">
            <a:avLst/>
          </a:prstGeom>
          <a:noFill/>
          <a:ln w="9525">
            <a:noFill/>
            <a:miter lim="800000"/>
            <a:headEnd/>
            <a:tailEnd/>
          </a:ln>
        </p:spPr>
      </p:pic>
      <p:sp>
        <p:nvSpPr>
          <p:cNvPr id="2" name="1 - Θέση αριθμού διαφάνειας"/>
          <p:cNvSpPr>
            <a:spLocks noGrp="1"/>
          </p:cNvSpPr>
          <p:nvPr>
            <p:ph type="sldNum" sz="quarter" idx="12"/>
          </p:nvPr>
        </p:nvSpPr>
        <p:spPr/>
        <p:txBody>
          <a:bodyPr/>
          <a:lstStyle/>
          <a:p>
            <a:pPr>
              <a:defRPr/>
            </a:pPr>
            <a:fld id="{E08CB935-CC28-4366-9F6B-DF29606D885E}" type="slidenum">
              <a:rPr lang="el-GR" smtClean="0"/>
              <a:pPr>
                <a:defRPr/>
              </a:pPr>
              <a:t>57</a:t>
            </a:fld>
            <a:endParaRPr lang="el-GR" dirty="0"/>
          </a:p>
        </p:txBody>
      </p:sp>
      <p:sp>
        <p:nvSpPr>
          <p:cNvPr id="7" name="TextBox 6"/>
          <p:cNvSpPr txBox="1"/>
          <p:nvPr/>
        </p:nvSpPr>
        <p:spPr>
          <a:xfrm>
            <a:off x="3808906" y="6421450"/>
            <a:ext cx="1526187" cy="276999"/>
          </a:xfrm>
          <a:prstGeom prst="rect">
            <a:avLst/>
          </a:prstGeom>
          <a:noFill/>
        </p:spPr>
        <p:txBody>
          <a:bodyPr wrap="none" rtlCol="0">
            <a:spAutoFit/>
          </a:bodyPr>
          <a:lstStyle/>
          <a:p>
            <a:r>
              <a:rPr lang="el-GR" sz="1200" dirty="0" smtClean="0">
                <a:latin typeface="+mn-lt"/>
              </a:rPr>
              <a:t>Πέτρος Καρκαλούσος</a:t>
            </a:r>
            <a:endParaRPr lang="el-GR" sz="1200" dirty="0">
              <a:latin typeface="+mn-lt"/>
            </a:endParaRPr>
          </a:p>
        </p:txBody>
      </p:sp>
    </p:spTree>
    <p:extLst>
      <p:ext uri="{BB962C8B-B14F-4D97-AF65-F5344CB8AC3E}">
        <p14:creationId xmlns:p14="http://schemas.microsoft.com/office/powerpoint/2010/main" val="23565997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latin typeface="Calibri" pitchFamily="34" charset="0"/>
              </a:rPr>
              <a:t>Προσδιορισμός ενζύμων</a:t>
            </a:r>
          </a:p>
        </p:txBody>
      </p:sp>
      <p:sp>
        <p:nvSpPr>
          <p:cNvPr id="24579" name="Rectangle 1"/>
          <p:cNvSpPr>
            <a:spLocks noChangeArrowheads="1"/>
          </p:cNvSpPr>
          <p:nvPr/>
        </p:nvSpPr>
        <p:spPr bwMode="auto">
          <a:xfrm>
            <a:off x="467544" y="2335118"/>
            <a:ext cx="8001000" cy="1697068"/>
          </a:xfrm>
          <a:prstGeom prst="rect">
            <a:avLst/>
          </a:prstGeom>
          <a:noFill/>
          <a:ln w="9525">
            <a:noFill/>
            <a:miter lim="800000"/>
            <a:headEnd/>
            <a:tailEnd/>
          </a:ln>
        </p:spPr>
        <p:txBody>
          <a:bodyPr anchor="ctr">
            <a:spAutoFit/>
          </a:bodyPr>
          <a:lstStyle/>
          <a:p>
            <a:pPr algn="just" eaLnBrk="0" hangingPunct="0">
              <a:lnSpc>
                <a:spcPct val="150000"/>
              </a:lnSpc>
            </a:pPr>
            <a:r>
              <a:rPr lang="el-GR" sz="2400" dirty="0" smtClean="0">
                <a:latin typeface="+mn-lt"/>
                <a:ea typeface="Times New Roman" pitchFamily="18" charset="0"/>
              </a:rPr>
              <a:t>Γίνεται σε κυτταροκαλλιέργεια αμνιακού υγρού. Αποσκοπεί στη διάγνωση ενός μεγάλου αριθμού παθολογικών ελλείψεων ενζύμων.</a:t>
            </a:r>
          </a:p>
        </p:txBody>
      </p:sp>
      <p:sp>
        <p:nvSpPr>
          <p:cNvPr id="2" name="1 - Θέση αριθμού διαφάνειας"/>
          <p:cNvSpPr>
            <a:spLocks noGrp="1"/>
          </p:cNvSpPr>
          <p:nvPr>
            <p:ph type="sldNum" sz="quarter" idx="12"/>
          </p:nvPr>
        </p:nvSpPr>
        <p:spPr/>
        <p:txBody>
          <a:bodyPr/>
          <a:lstStyle/>
          <a:p>
            <a:pPr>
              <a:defRPr/>
            </a:pPr>
            <a:fld id="{8E3B4995-D427-4F58-AF84-6C84FB0DB11F}" type="slidenum">
              <a:rPr lang="el-GR"/>
              <a:pPr>
                <a:defRPr/>
              </a:pPr>
              <a:t>58</a:t>
            </a:fld>
            <a:endParaRPr lang="el-GR" dirty="0"/>
          </a:p>
        </p:txBody>
      </p:sp>
    </p:spTree>
    <p:extLst>
      <p:ext uri="{BB962C8B-B14F-4D97-AF65-F5344CB8AC3E}">
        <p14:creationId xmlns:p14="http://schemas.microsoft.com/office/powerpoint/2010/main" val="41027978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fontScale="90000"/>
          </a:bodyPr>
          <a:lstStyle/>
          <a:p>
            <a:r>
              <a:rPr lang="el-GR" dirty="0" smtClean="0"/>
              <a:t>Λήψη κολποτραχηλικού υγρού </a:t>
            </a:r>
            <a:r>
              <a:rPr lang="el-GR" sz="3600" b="0" dirty="0" smtClean="0"/>
              <a:t>(2 από 2)</a:t>
            </a:r>
            <a:endParaRPr lang="el-GR" dirty="0"/>
          </a:p>
        </p:txBody>
      </p:sp>
      <p:pic>
        <p:nvPicPr>
          <p:cNvPr id="2" name="Picture 10"/>
          <p:cNvPicPr>
            <a:picLocks noChangeAspect="1" noChangeArrowheads="1"/>
          </p:cNvPicPr>
          <p:nvPr/>
        </p:nvPicPr>
        <p:blipFill>
          <a:blip r:embed="rId2" cstate="print"/>
          <a:srcRect/>
          <a:stretch>
            <a:fillRect/>
          </a:stretch>
        </p:blipFill>
        <p:spPr bwMode="auto">
          <a:xfrm>
            <a:off x="6012160" y="2276872"/>
            <a:ext cx="2428875" cy="1990725"/>
          </a:xfrm>
          <a:prstGeom prst="rect">
            <a:avLst/>
          </a:prstGeom>
          <a:noFill/>
          <a:ln w="9525">
            <a:noFill/>
            <a:miter lim="800000"/>
            <a:headEnd/>
            <a:tailEnd/>
          </a:ln>
        </p:spPr>
      </p:pic>
      <p:pic>
        <p:nvPicPr>
          <p:cNvPr id="3" name="Picture 9"/>
          <p:cNvPicPr>
            <a:picLocks noChangeAspect="1" noChangeArrowheads="1"/>
          </p:cNvPicPr>
          <p:nvPr/>
        </p:nvPicPr>
        <p:blipFill>
          <a:blip r:embed="rId3" cstate="print"/>
          <a:srcRect/>
          <a:stretch>
            <a:fillRect/>
          </a:stretch>
        </p:blipFill>
        <p:spPr bwMode="auto">
          <a:xfrm>
            <a:off x="3419872" y="2276872"/>
            <a:ext cx="2400300" cy="1981200"/>
          </a:xfrm>
          <a:prstGeom prst="rect">
            <a:avLst/>
          </a:prstGeom>
          <a:noFill/>
          <a:ln w="9525">
            <a:noFill/>
            <a:miter lim="800000"/>
            <a:headEnd/>
            <a:tailEnd/>
          </a:ln>
        </p:spPr>
      </p:pic>
      <p:pic>
        <p:nvPicPr>
          <p:cNvPr id="4" name="Picture 7"/>
          <p:cNvPicPr>
            <a:picLocks noChangeAspect="1" noChangeArrowheads="1"/>
          </p:cNvPicPr>
          <p:nvPr/>
        </p:nvPicPr>
        <p:blipFill>
          <a:blip r:embed="rId4" cstate="print"/>
          <a:srcRect/>
          <a:stretch>
            <a:fillRect/>
          </a:stretch>
        </p:blipFill>
        <p:spPr bwMode="auto">
          <a:xfrm>
            <a:off x="755576" y="2276872"/>
            <a:ext cx="2447925" cy="1981200"/>
          </a:xfrm>
          <a:prstGeom prst="rect">
            <a:avLst/>
          </a:prstGeom>
          <a:noFill/>
          <a:ln w="9525">
            <a:noFill/>
            <a:miter lim="800000"/>
            <a:headEnd/>
            <a:tailEnd/>
          </a:ln>
        </p:spPr>
      </p:pic>
      <p:sp>
        <p:nvSpPr>
          <p:cNvPr id="7" name="Θέση αριθμού διαφάνειας 6"/>
          <p:cNvSpPr>
            <a:spLocks noGrp="1"/>
          </p:cNvSpPr>
          <p:nvPr>
            <p:ph type="sldNum" sz="quarter" idx="12"/>
          </p:nvPr>
        </p:nvSpPr>
        <p:spPr/>
        <p:txBody>
          <a:bodyPr/>
          <a:lstStyle/>
          <a:p>
            <a:pPr>
              <a:defRPr/>
            </a:pPr>
            <a:fld id="{7E55E3B3-0445-4CFC-BED8-763D4409E61F}" type="slidenum">
              <a:rPr lang="el-GR" smtClean="0"/>
              <a:pPr>
                <a:defRPr/>
              </a:pPr>
              <a:t>5</a:t>
            </a:fld>
            <a:endParaRPr lang="el-GR" dirty="0"/>
          </a:p>
        </p:txBody>
      </p:sp>
    </p:spTree>
    <p:extLst>
      <p:ext uri="{BB962C8B-B14F-4D97-AF65-F5344CB8AC3E}">
        <p14:creationId xmlns:p14="http://schemas.microsoft.com/office/powerpoint/2010/main" val="3900510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67544" y="2348880"/>
            <a:ext cx="8229600" cy="1512168"/>
          </a:xfrm>
          <a:ln w="38100">
            <a:solidFill>
              <a:srgbClr val="9B0000"/>
            </a:solidFill>
          </a:ln>
        </p:spPr>
        <p:txBody>
          <a:bodyPr>
            <a:noAutofit/>
          </a:bodyPr>
          <a:lstStyle/>
          <a:p>
            <a:r>
              <a:rPr lang="el-GR" dirty="0"/>
              <a:t>Μικροσκοπικές εξετάσεις </a:t>
            </a:r>
            <a:br>
              <a:rPr lang="el-GR" dirty="0"/>
            </a:br>
            <a:r>
              <a:rPr lang="el-GR" dirty="0"/>
              <a:t>του αμνιακού </a:t>
            </a:r>
            <a:r>
              <a:rPr lang="el-GR" dirty="0" smtClean="0"/>
              <a:t>υγρού</a:t>
            </a:r>
            <a:endParaRPr lang="el-GR" dirty="0"/>
          </a:p>
        </p:txBody>
      </p:sp>
      <p:sp>
        <p:nvSpPr>
          <p:cNvPr id="2" name="1 - Θέση αριθμού διαφάνειας"/>
          <p:cNvSpPr>
            <a:spLocks noGrp="1"/>
          </p:cNvSpPr>
          <p:nvPr>
            <p:ph type="sldNum" sz="quarter" idx="12"/>
          </p:nvPr>
        </p:nvSpPr>
        <p:spPr/>
        <p:txBody>
          <a:bodyPr/>
          <a:lstStyle/>
          <a:p>
            <a:pPr>
              <a:defRPr/>
            </a:pPr>
            <a:fld id="{E08CB935-CC28-4366-9F6B-DF29606D885E}" type="slidenum">
              <a:rPr lang="el-GR" smtClean="0"/>
              <a:pPr>
                <a:defRPr/>
              </a:pPr>
              <a:t>59</a:t>
            </a:fld>
            <a:endParaRPr lang="el-GR" dirty="0"/>
          </a:p>
        </p:txBody>
      </p:sp>
    </p:spTree>
    <p:extLst>
      <p:ext uri="{BB962C8B-B14F-4D97-AF65-F5344CB8AC3E}">
        <p14:creationId xmlns:p14="http://schemas.microsoft.com/office/powerpoint/2010/main" val="263901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dirty="0"/>
              <a:t>Κυτταρολογική </a:t>
            </a:r>
            <a:r>
              <a:rPr lang="el-GR" dirty="0" smtClean="0"/>
              <a:t>εξέταση</a:t>
            </a:r>
            <a:endParaRPr lang="el-GR" dirty="0"/>
          </a:p>
        </p:txBody>
      </p:sp>
      <p:sp>
        <p:nvSpPr>
          <p:cNvPr id="28675" name="Rectangle 1"/>
          <p:cNvSpPr>
            <a:spLocks noChangeArrowheads="1"/>
          </p:cNvSpPr>
          <p:nvPr/>
        </p:nvSpPr>
        <p:spPr bwMode="auto">
          <a:xfrm>
            <a:off x="785813" y="842374"/>
            <a:ext cx="7786687" cy="5328831"/>
          </a:xfrm>
          <a:prstGeom prst="rect">
            <a:avLst/>
          </a:prstGeom>
          <a:noFill/>
          <a:ln w="9525">
            <a:noFill/>
            <a:miter lim="800000"/>
            <a:headEnd/>
            <a:tailEnd/>
          </a:ln>
        </p:spPr>
        <p:txBody>
          <a:bodyPr anchor="ctr">
            <a:spAutoFit/>
          </a:bodyPr>
          <a:lstStyle/>
          <a:p>
            <a:pPr eaLnBrk="0" hangingPunct="0">
              <a:lnSpc>
                <a:spcPct val="150000"/>
              </a:lnSpc>
              <a:spcBef>
                <a:spcPts val="1200"/>
              </a:spcBef>
            </a:pPr>
            <a:r>
              <a:rPr lang="el-GR" sz="2400" dirty="0">
                <a:latin typeface="+mn-lt"/>
                <a:ea typeface="Times New Roman" pitchFamily="18" charset="0"/>
              </a:rPr>
              <a:t>Στο αμνιακό υγρό υπάρχουν κύτταρα που προέρχονται κατά κύριο λόγο από το άμνιο (εμβρυικός ιστός) καθώς και από το δέρμα, το στόμα, την τραχεία και τις ουροφόρους οδούς του εμβρύου</a:t>
            </a:r>
            <a:r>
              <a:rPr lang="en-US" sz="2400" dirty="0">
                <a:latin typeface="+mn-lt"/>
                <a:ea typeface="Times New Roman" pitchFamily="18" charset="0"/>
              </a:rPr>
              <a:t>.</a:t>
            </a:r>
          </a:p>
          <a:p>
            <a:pPr eaLnBrk="0" hangingPunct="0">
              <a:lnSpc>
                <a:spcPct val="150000"/>
              </a:lnSpc>
              <a:spcBef>
                <a:spcPts val="1200"/>
              </a:spcBef>
            </a:pPr>
            <a:r>
              <a:rPr lang="el-GR" sz="2400" dirty="0">
                <a:latin typeface="+mn-lt"/>
                <a:ea typeface="Times New Roman" pitchFamily="18" charset="0"/>
              </a:rPr>
              <a:t> 4 - 5 εβδομάδες πριν τον τοκετό το 10% και πάνω των απύρηνων επιφανειακών κυττάρων έχουν υποστεί </a:t>
            </a:r>
            <a:r>
              <a:rPr lang="el-GR" sz="2400" b="1" dirty="0">
                <a:solidFill>
                  <a:srgbClr val="9B0000"/>
                </a:solidFill>
                <a:latin typeface="+mn-lt"/>
                <a:ea typeface="Times New Roman" pitchFamily="18" charset="0"/>
              </a:rPr>
              <a:t>κερατινοποίηση</a:t>
            </a:r>
            <a:r>
              <a:rPr lang="el-GR" sz="2400" dirty="0">
                <a:latin typeface="+mn-lt"/>
                <a:ea typeface="Times New Roman" pitchFamily="18" charset="0"/>
              </a:rPr>
              <a:t>. </a:t>
            </a:r>
          </a:p>
          <a:p>
            <a:pPr eaLnBrk="0" hangingPunct="0">
              <a:lnSpc>
                <a:spcPct val="150000"/>
              </a:lnSpc>
              <a:spcBef>
                <a:spcPts val="1200"/>
              </a:spcBef>
            </a:pPr>
            <a:r>
              <a:rPr lang="el-GR" sz="2400" dirty="0">
                <a:latin typeface="+mn-lt"/>
                <a:ea typeface="Times New Roman" pitchFamily="18" charset="0"/>
              </a:rPr>
              <a:t>Προσδιορίζοντας το </a:t>
            </a:r>
            <a:r>
              <a:rPr lang="el-GR" sz="2400" b="1" dirty="0">
                <a:solidFill>
                  <a:srgbClr val="9B0000"/>
                </a:solidFill>
                <a:latin typeface="+mn-lt"/>
                <a:ea typeface="Times New Roman" pitchFamily="18" charset="0"/>
              </a:rPr>
              <a:t>ποσοστό των κερατινοποιημένων </a:t>
            </a:r>
            <a:r>
              <a:rPr lang="el-GR" sz="2400" dirty="0">
                <a:latin typeface="+mn-lt"/>
                <a:ea typeface="Times New Roman" pitchFamily="18" charset="0"/>
              </a:rPr>
              <a:t>κυττάρων έχουμε το </a:t>
            </a:r>
            <a:r>
              <a:rPr lang="el-GR" sz="2400" b="1" dirty="0">
                <a:solidFill>
                  <a:srgbClr val="9B0000"/>
                </a:solidFill>
                <a:latin typeface="+mn-lt"/>
                <a:ea typeface="Times New Roman" pitchFamily="18" charset="0"/>
              </a:rPr>
              <a:t>δείκτη της ηλικίας </a:t>
            </a:r>
            <a:r>
              <a:rPr lang="el-GR" sz="2400" dirty="0">
                <a:latin typeface="+mn-lt"/>
                <a:ea typeface="Times New Roman" pitchFamily="18" charset="0"/>
              </a:rPr>
              <a:t>του εμβρύου.</a:t>
            </a:r>
          </a:p>
        </p:txBody>
      </p:sp>
      <p:sp>
        <p:nvSpPr>
          <p:cNvPr id="2" name="1 - Θέση αριθμού διαφάνειας"/>
          <p:cNvSpPr>
            <a:spLocks noGrp="1"/>
          </p:cNvSpPr>
          <p:nvPr>
            <p:ph type="sldNum" sz="quarter" idx="12"/>
          </p:nvPr>
        </p:nvSpPr>
        <p:spPr/>
        <p:txBody>
          <a:bodyPr/>
          <a:lstStyle/>
          <a:p>
            <a:pPr>
              <a:defRPr/>
            </a:pPr>
            <a:fld id="{BF864446-FC4D-4BE2-9473-02316AD562C7}" type="slidenum">
              <a:rPr lang="el-GR"/>
              <a:pPr>
                <a:defRPr/>
              </a:pPr>
              <a:t>60</a:t>
            </a:fld>
            <a:endParaRPr lang="el-GR" dirty="0"/>
          </a:p>
        </p:txBody>
      </p:sp>
    </p:spTree>
    <p:extLst>
      <p:ext uri="{BB962C8B-B14F-4D97-AF65-F5344CB8AC3E}">
        <p14:creationId xmlns:p14="http://schemas.microsoft.com/office/powerpoint/2010/main" val="33234234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67544" y="116632"/>
            <a:ext cx="8229600" cy="1080120"/>
          </a:xfrm>
        </p:spPr>
        <p:txBody>
          <a:bodyPr>
            <a:noAutofit/>
          </a:bodyPr>
          <a:lstStyle/>
          <a:p>
            <a:r>
              <a:rPr lang="el-GR" dirty="0"/>
              <a:t>Τα ερυθρά αιμοσφαίρια στο αμνιακό </a:t>
            </a:r>
            <a:r>
              <a:rPr lang="el-GR" dirty="0" smtClean="0"/>
              <a:t>υγρό</a:t>
            </a:r>
            <a:endParaRPr lang="el-GR" dirty="0"/>
          </a:p>
        </p:txBody>
      </p:sp>
      <p:sp>
        <p:nvSpPr>
          <p:cNvPr id="5" name="4 - TextBox"/>
          <p:cNvSpPr txBox="1"/>
          <p:nvPr/>
        </p:nvSpPr>
        <p:spPr>
          <a:xfrm>
            <a:off x="611560" y="1628800"/>
            <a:ext cx="7704856" cy="1200329"/>
          </a:xfrm>
          <a:prstGeom prst="rect">
            <a:avLst/>
          </a:prstGeom>
          <a:noFill/>
        </p:spPr>
        <p:txBody>
          <a:bodyPr wrap="square" rtlCol="0">
            <a:spAutoFit/>
          </a:bodyPr>
          <a:lstStyle/>
          <a:p>
            <a:pPr>
              <a:lnSpc>
                <a:spcPct val="150000"/>
              </a:lnSpc>
            </a:pPr>
            <a:r>
              <a:rPr lang="el-GR" sz="2400" dirty="0" smtClean="0">
                <a:latin typeface="+mn-lt"/>
              </a:rPr>
              <a:t>Τα εμβρυικά ερυθρά αιμοσφαίρια ταυτοποιούνται είτε με τη χρώση </a:t>
            </a:r>
            <a:r>
              <a:rPr lang="el-GR" sz="2400" b="1" dirty="0" smtClean="0">
                <a:latin typeface="+mn-lt"/>
              </a:rPr>
              <a:t>Kleihauer-Betke </a:t>
            </a:r>
            <a:r>
              <a:rPr lang="el-GR" sz="2400" dirty="0" smtClean="0">
                <a:latin typeface="+mn-lt"/>
              </a:rPr>
              <a:t>είτε με κυτταρομετρία ροής.</a:t>
            </a:r>
            <a:endParaRPr lang="el-GR" sz="2400" dirty="0">
              <a:latin typeface="+mn-lt"/>
            </a:endParaRPr>
          </a:p>
        </p:txBody>
      </p:sp>
      <p:pic>
        <p:nvPicPr>
          <p:cNvPr id="6" name="5 - Εικόνα"/>
          <p:cNvPicPr/>
          <p:nvPr/>
        </p:nvPicPr>
        <p:blipFill>
          <a:blip r:embed="rId2" cstate="print"/>
          <a:srcRect/>
          <a:stretch>
            <a:fillRect/>
          </a:stretch>
        </p:blipFill>
        <p:spPr bwMode="auto">
          <a:xfrm>
            <a:off x="1691680" y="2996952"/>
            <a:ext cx="4896544" cy="2795369"/>
          </a:xfrm>
          <a:prstGeom prst="rect">
            <a:avLst/>
          </a:prstGeom>
          <a:noFill/>
          <a:ln w="9525">
            <a:noFill/>
            <a:miter lim="800000"/>
            <a:headEnd/>
            <a:tailEnd/>
          </a:ln>
        </p:spPr>
      </p:pic>
      <p:sp>
        <p:nvSpPr>
          <p:cNvPr id="2" name="1 - Θέση αριθμού διαφάνειας"/>
          <p:cNvSpPr>
            <a:spLocks noGrp="1"/>
          </p:cNvSpPr>
          <p:nvPr>
            <p:ph type="sldNum" sz="quarter" idx="12"/>
          </p:nvPr>
        </p:nvSpPr>
        <p:spPr/>
        <p:txBody>
          <a:bodyPr/>
          <a:lstStyle/>
          <a:p>
            <a:pPr>
              <a:defRPr/>
            </a:pPr>
            <a:fld id="{BF864446-FC4D-4BE2-9473-02316AD562C7}" type="slidenum">
              <a:rPr lang="el-GR"/>
              <a:pPr>
                <a:defRPr/>
              </a:pPr>
              <a:t>61</a:t>
            </a:fld>
            <a:endParaRPr lang="el-GR" dirty="0"/>
          </a:p>
        </p:txBody>
      </p:sp>
    </p:spTree>
    <p:extLst>
      <p:ext uri="{BB962C8B-B14F-4D97-AF65-F5344CB8AC3E}">
        <p14:creationId xmlns:p14="http://schemas.microsoft.com/office/powerpoint/2010/main" val="31270834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57200" y="2276872"/>
            <a:ext cx="8229600" cy="1440160"/>
          </a:xfrm>
          <a:ln w="38100">
            <a:solidFill>
              <a:srgbClr val="9B0000"/>
            </a:solidFill>
          </a:ln>
        </p:spPr>
        <p:txBody>
          <a:bodyPr>
            <a:noAutofit/>
          </a:bodyPr>
          <a:lstStyle/>
          <a:p>
            <a:r>
              <a:rPr lang="el-GR" dirty="0"/>
              <a:t>Αιματολογικές εξετάσεις </a:t>
            </a:r>
            <a:br>
              <a:rPr lang="el-GR" dirty="0"/>
            </a:br>
            <a:r>
              <a:rPr lang="el-GR" dirty="0"/>
              <a:t>του αμνιακού </a:t>
            </a:r>
            <a:r>
              <a:rPr lang="el-GR" dirty="0" smtClean="0"/>
              <a:t>υγρού</a:t>
            </a:r>
            <a:endParaRPr lang="el-GR" dirty="0"/>
          </a:p>
        </p:txBody>
      </p:sp>
      <p:sp>
        <p:nvSpPr>
          <p:cNvPr id="2" name="1 - Θέση αριθμού διαφάνειας"/>
          <p:cNvSpPr>
            <a:spLocks noGrp="1"/>
          </p:cNvSpPr>
          <p:nvPr>
            <p:ph type="sldNum" sz="quarter" idx="12"/>
          </p:nvPr>
        </p:nvSpPr>
        <p:spPr/>
        <p:txBody>
          <a:bodyPr/>
          <a:lstStyle/>
          <a:p>
            <a:pPr>
              <a:defRPr/>
            </a:pPr>
            <a:fld id="{E08CB935-CC28-4366-9F6B-DF29606D885E}" type="slidenum">
              <a:rPr lang="el-GR" smtClean="0"/>
              <a:pPr>
                <a:defRPr/>
              </a:pPr>
              <a:t>62</a:t>
            </a:fld>
            <a:endParaRPr lang="el-GR" dirty="0"/>
          </a:p>
        </p:txBody>
      </p:sp>
    </p:spTree>
    <p:extLst>
      <p:ext uri="{BB962C8B-B14F-4D97-AF65-F5344CB8AC3E}">
        <p14:creationId xmlns:p14="http://schemas.microsoft.com/office/powerpoint/2010/main" val="30729405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4 - Τίτλος"/>
          <p:cNvSpPr>
            <a:spLocks noGrp="1"/>
          </p:cNvSpPr>
          <p:nvPr>
            <p:ph type="title"/>
          </p:nvPr>
        </p:nvSpPr>
        <p:spPr>
          <a:xfrm>
            <a:off x="467544" y="217049"/>
            <a:ext cx="8229600" cy="707886"/>
          </a:xfrm>
        </p:spPr>
        <p:txBody>
          <a:bodyPr>
            <a:spAutoFit/>
          </a:bodyPr>
          <a:lstStyle/>
          <a:p>
            <a:r>
              <a:rPr lang="el-GR" dirty="0" smtClean="0"/>
              <a:t>Αιματολογικές εξετάσεις</a:t>
            </a:r>
          </a:p>
        </p:txBody>
      </p:sp>
      <p:sp>
        <p:nvSpPr>
          <p:cNvPr id="3" name="2 - Θέση περιεχομένου"/>
          <p:cNvSpPr>
            <a:spLocks noGrp="1"/>
          </p:cNvSpPr>
          <p:nvPr>
            <p:ph idx="1"/>
          </p:nvPr>
        </p:nvSpPr>
        <p:spPr>
          <a:xfrm>
            <a:off x="467544" y="1484784"/>
            <a:ext cx="8229600" cy="3312368"/>
          </a:xfrm>
        </p:spPr>
        <p:txBody>
          <a:bodyPr rtlCol="0">
            <a:normAutofit/>
          </a:bodyPr>
          <a:lstStyle/>
          <a:p>
            <a:pPr marL="0" indent="0" fontAlgn="auto">
              <a:lnSpc>
                <a:spcPct val="150000"/>
              </a:lnSpc>
              <a:spcAft>
                <a:spcPts val="0"/>
              </a:spcAft>
              <a:buFont typeface="Arial" pitchFamily="34" charset="0"/>
              <a:buNone/>
              <a:defRPr/>
            </a:pPr>
            <a:r>
              <a:rPr lang="el-GR" sz="2400" dirty="0" smtClean="0">
                <a:cs typeface="Arial" pitchFamily="34" charset="0"/>
              </a:rPr>
              <a:t>Γίνεται προσδιορισμός των ομάδων αίματος, </a:t>
            </a:r>
            <a:r>
              <a:rPr lang="en-US" sz="2400" dirty="0" smtClean="0">
                <a:cs typeface="Arial" pitchFamily="34" charset="0"/>
              </a:rPr>
              <a:t>Rh</a:t>
            </a:r>
            <a:r>
              <a:rPr lang="el-GR" sz="2400" dirty="0" smtClean="0">
                <a:cs typeface="Arial" pitchFamily="34" charset="0"/>
              </a:rPr>
              <a:t> του εμβρύου εφόσον υπάρχουν στο αμνιακό υγρό ερυθρά αιμοσφαίρια. </a:t>
            </a:r>
          </a:p>
          <a:p>
            <a:pPr marL="0" indent="0" fontAlgn="auto">
              <a:lnSpc>
                <a:spcPct val="150000"/>
              </a:lnSpc>
              <a:spcAft>
                <a:spcPts val="0"/>
              </a:spcAft>
              <a:buFont typeface="Arial" pitchFamily="34" charset="0"/>
              <a:buNone/>
              <a:defRPr/>
            </a:pPr>
            <a:r>
              <a:rPr lang="el-GR" sz="2400" dirty="0" smtClean="0">
                <a:cs typeface="Arial" pitchFamily="34" charset="0"/>
              </a:rPr>
              <a:t>Ελέγχεται </a:t>
            </a:r>
            <a:r>
              <a:rPr lang="el-GR" sz="2400" b="1" dirty="0" smtClean="0">
                <a:solidFill>
                  <a:srgbClr val="9B0000"/>
                </a:solidFill>
                <a:cs typeface="Arial" pitchFamily="34" charset="0"/>
              </a:rPr>
              <a:t>η συμβατότητα </a:t>
            </a:r>
            <a:r>
              <a:rPr lang="el-GR" sz="2400" dirty="0" smtClean="0">
                <a:cs typeface="Arial" pitchFamily="34" charset="0"/>
              </a:rPr>
              <a:t>με την μητέρα προκειμένου να αποφευχθεί η </a:t>
            </a:r>
            <a:r>
              <a:rPr lang="el-GR" sz="2400" b="1" dirty="0" smtClean="0">
                <a:solidFill>
                  <a:srgbClr val="9B0000"/>
                </a:solidFill>
                <a:cs typeface="Arial" pitchFamily="34" charset="0"/>
              </a:rPr>
              <a:t>αιμολυτική νόσος</a:t>
            </a:r>
            <a:r>
              <a:rPr lang="el-GR" sz="2400" dirty="0" smtClean="0">
                <a:cs typeface="Arial" pitchFamily="34" charset="0"/>
              </a:rPr>
              <a:t>.</a:t>
            </a:r>
          </a:p>
          <a:p>
            <a:pPr marL="0" indent="0" fontAlgn="auto">
              <a:lnSpc>
                <a:spcPct val="150000"/>
              </a:lnSpc>
              <a:spcAft>
                <a:spcPts val="0"/>
              </a:spcAft>
              <a:buFont typeface="Arial" pitchFamily="34" charset="0"/>
              <a:buNone/>
              <a:defRPr/>
            </a:pPr>
            <a:r>
              <a:rPr lang="el-GR" sz="2400" dirty="0" smtClean="0">
                <a:cs typeface="Arial" pitchFamily="34" charset="0"/>
              </a:rPr>
              <a:t>Η αιμολυτική νόσος εκδηλώνεται με αύξηση της </a:t>
            </a:r>
            <a:r>
              <a:rPr lang="el-GR" sz="2400" b="1" dirty="0" smtClean="0">
                <a:solidFill>
                  <a:srgbClr val="9B0000"/>
                </a:solidFill>
                <a:cs typeface="Arial" pitchFamily="34" charset="0"/>
              </a:rPr>
              <a:t>χολερυθρίνης</a:t>
            </a:r>
            <a:r>
              <a:rPr lang="el-GR" sz="2400" dirty="0" smtClean="0">
                <a:cs typeface="Arial" pitchFamily="34" charset="0"/>
              </a:rPr>
              <a:t>.</a:t>
            </a:r>
          </a:p>
          <a:p>
            <a:pPr fontAlgn="auto">
              <a:spcAft>
                <a:spcPts val="0"/>
              </a:spcAft>
              <a:buFont typeface="Arial" pitchFamily="34" charset="0"/>
              <a:buChar char="•"/>
              <a:defRPr/>
            </a:pPr>
            <a:endParaRPr lang="el-GR" sz="2400" dirty="0"/>
          </a:p>
        </p:txBody>
      </p:sp>
      <p:sp>
        <p:nvSpPr>
          <p:cNvPr id="4" name="3 - Θέση αριθμού διαφάνειας"/>
          <p:cNvSpPr>
            <a:spLocks noGrp="1"/>
          </p:cNvSpPr>
          <p:nvPr>
            <p:ph type="sldNum" sz="quarter" idx="12"/>
          </p:nvPr>
        </p:nvSpPr>
        <p:spPr/>
        <p:txBody>
          <a:bodyPr/>
          <a:lstStyle/>
          <a:p>
            <a:pPr>
              <a:defRPr/>
            </a:pPr>
            <a:fld id="{F86E87E3-36A0-44CD-BAD2-F73BC258E253}" type="slidenum">
              <a:rPr lang="el-GR"/>
              <a:pPr>
                <a:defRPr/>
              </a:pPr>
              <a:t>63</a:t>
            </a:fld>
            <a:endParaRPr lang="el-GR" dirty="0"/>
          </a:p>
        </p:txBody>
      </p:sp>
    </p:spTree>
    <p:extLst>
      <p:ext uri="{BB962C8B-B14F-4D97-AF65-F5344CB8AC3E}">
        <p14:creationId xmlns:p14="http://schemas.microsoft.com/office/powerpoint/2010/main" val="27147196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dirty="0"/>
              <a:t>K</a:t>
            </a:r>
            <a:r>
              <a:rPr lang="el-GR" dirty="0" smtClean="0"/>
              <a:t>αρυότυπος</a:t>
            </a:r>
            <a:endParaRPr lang="el-GR" dirty="0"/>
          </a:p>
        </p:txBody>
      </p:sp>
      <p:pic>
        <p:nvPicPr>
          <p:cNvPr id="27650" name="Picture 2" descr=" Χρωμοσώματα"/>
          <p:cNvPicPr>
            <a:picLocks noChangeAspect="1" noChangeArrowheads="1"/>
          </p:cNvPicPr>
          <p:nvPr/>
        </p:nvPicPr>
        <p:blipFill>
          <a:blip r:embed="rId2" r:link="rId3" cstate="print"/>
          <a:srcRect/>
          <a:stretch>
            <a:fillRect/>
          </a:stretch>
        </p:blipFill>
        <p:spPr bwMode="auto">
          <a:xfrm>
            <a:off x="1331640" y="1887624"/>
            <a:ext cx="2880320" cy="3340014"/>
          </a:xfrm>
          <a:prstGeom prst="rect">
            <a:avLst/>
          </a:prstGeom>
          <a:noFill/>
          <a:ln w="9525">
            <a:noFill/>
            <a:miter lim="800000"/>
            <a:headEnd/>
            <a:tailEnd/>
          </a:ln>
        </p:spPr>
      </p:pic>
      <p:sp>
        <p:nvSpPr>
          <p:cNvPr id="27656" name="9 - TextBox"/>
          <p:cNvSpPr txBox="1">
            <a:spLocks noChangeArrowheads="1"/>
          </p:cNvSpPr>
          <p:nvPr/>
        </p:nvSpPr>
        <p:spPr bwMode="auto">
          <a:xfrm>
            <a:off x="1450683" y="5456292"/>
            <a:ext cx="2642231" cy="400110"/>
          </a:xfrm>
          <a:prstGeom prst="rect">
            <a:avLst/>
          </a:prstGeom>
          <a:noFill/>
          <a:ln w="9525">
            <a:noFill/>
            <a:miter lim="800000"/>
            <a:headEnd/>
            <a:tailEnd/>
          </a:ln>
        </p:spPr>
        <p:txBody>
          <a:bodyPr wrap="square">
            <a:spAutoFit/>
          </a:bodyPr>
          <a:lstStyle/>
          <a:p>
            <a:pPr algn="ctr"/>
            <a:r>
              <a:rPr lang="el-GR" sz="2000" dirty="0" smtClean="0">
                <a:latin typeface="+mn-lt"/>
              </a:rPr>
              <a:t>Φυσιολογικό έμβρυο</a:t>
            </a:r>
            <a:endParaRPr lang="el-GR" sz="2000" dirty="0">
              <a:latin typeface="+mn-lt"/>
            </a:endParaRPr>
          </a:p>
        </p:txBody>
      </p:sp>
      <p:pic>
        <p:nvPicPr>
          <p:cNvPr id="27651" name="Picture 1" descr="  Χρωμοσώματα"/>
          <p:cNvPicPr>
            <a:picLocks noChangeAspect="1" noChangeArrowheads="1"/>
          </p:cNvPicPr>
          <p:nvPr/>
        </p:nvPicPr>
        <p:blipFill>
          <a:blip r:embed="rId4" r:link="rId5" cstate="print"/>
          <a:srcRect/>
          <a:stretch>
            <a:fillRect/>
          </a:stretch>
        </p:blipFill>
        <p:spPr bwMode="auto">
          <a:xfrm>
            <a:off x="4556056" y="1857374"/>
            <a:ext cx="3156020" cy="3370263"/>
          </a:xfrm>
          <a:prstGeom prst="rect">
            <a:avLst/>
          </a:prstGeom>
          <a:noFill/>
          <a:ln w="9525">
            <a:noFill/>
            <a:miter lim="800000"/>
            <a:headEnd/>
            <a:tailEnd/>
          </a:ln>
        </p:spPr>
      </p:pic>
      <p:sp>
        <p:nvSpPr>
          <p:cNvPr id="4" name="Ορθογώνιο 3"/>
          <p:cNvSpPr/>
          <p:nvPr/>
        </p:nvSpPr>
        <p:spPr>
          <a:xfrm>
            <a:off x="4994498" y="5438745"/>
            <a:ext cx="2652265" cy="400110"/>
          </a:xfrm>
          <a:prstGeom prst="rect">
            <a:avLst/>
          </a:prstGeom>
        </p:spPr>
        <p:txBody>
          <a:bodyPr wrap="none">
            <a:spAutoFit/>
          </a:bodyPr>
          <a:lstStyle/>
          <a:p>
            <a:r>
              <a:rPr lang="el-GR" sz="2000" dirty="0">
                <a:latin typeface="+mn-lt"/>
              </a:rPr>
              <a:t>Έμβρυο με τρισωμία 21</a:t>
            </a:r>
          </a:p>
        </p:txBody>
      </p:sp>
      <p:sp>
        <p:nvSpPr>
          <p:cNvPr id="11" name="10 - Θέση αριθμού διαφάνειας"/>
          <p:cNvSpPr>
            <a:spLocks noGrp="1"/>
          </p:cNvSpPr>
          <p:nvPr>
            <p:ph type="sldNum" sz="quarter" idx="12"/>
          </p:nvPr>
        </p:nvSpPr>
        <p:spPr/>
        <p:txBody>
          <a:bodyPr/>
          <a:lstStyle/>
          <a:p>
            <a:pPr>
              <a:defRPr/>
            </a:pPr>
            <a:fld id="{E63E2104-B073-4F4F-9ACD-578D7C70CB92}" type="slidenum">
              <a:rPr lang="el-GR"/>
              <a:pPr>
                <a:defRPr/>
              </a:pPr>
              <a:t>64</a:t>
            </a:fld>
            <a:endParaRPr lang="el-GR" dirty="0"/>
          </a:p>
        </p:txBody>
      </p:sp>
    </p:spTree>
    <p:extLst>
      <p:ext uri="{BB962C8B-B14F-4D97-AF65-F5344CB8AC3E}">
        <p14:creationId xmlns:p14="http://schemas.microsoft.com/office/powerpoint/2010/main" val="3559828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57200" y="2132856"/>
            <a:ext cx="8229600" cy="1512168"/>
          </a:xfrm>
          <a:ln w="38100">
            <a:solidFill>
              <a:srgbClr val="9B0000"/>
            </a:solidFill>
          </a:ln>
        </p:spPr>
        <p:txBody>
          <a:bodyPr>
            <a:noAutofit/>
          </a:bodyPr>
          <a:lstStyle/>
          <a:p>
            <a:r>
              <a:rPr lang="el-GR" dirty="0"/>
              <a:t>Συνοπτικά οι εξετάσεις</a:t>
            </a:r>
            <a:br>
              <a:rPr lang="el-GR" dirty="0"/>
            </a:br>
            <a:r>
              <a:rPr lang="el-GR" dirty="0"/>
              <a:t> του προγεννητικού </a:t>
            </a:r>
            <a:r>
              <a:rPr lang="el-GR" dirty="0" smtClean="0"/>
              <a:t>ελέγχου</a:t>
            </a:r>
            <a:endParaRPr lang="el-GR" dirty="0"/>
          </a:p>
        </p:txBody>
      </p:sp>
      <p:sp>
        <p:nvSpPr>
          <p:cNvPr id="2" name="1 - Θέση αριθμού διαφάνειας"/>
          <p:cNvSpPr>
            <a:spLocks noGrp="1"/>
          </p:cNvSpPr>
          <p:nvPr>
            <p:ph type="sldNum" sz="quarter" idx="12"/>
          </p:nvPr>
        </p:nvSpPr>
        <p:spPr/>
        <p:txBody>
          <a:bodyPr/>
          <a:lstStyle/>
          <a:p>
            <a:pPr>
              <a:defRPr/>
            </a:pPr>
            <a:fld id="{E08CB935-CC28-4366-9F6B-DF29606D885E}" type="slidenum">
              <a:rPr lang="el-GR" smtClean="0"/>
              <a:pPr>
                <a:defRPr/>
              </a:pPr>
              <a:t>65</a:t>
            </a:fld>
            <a:endParaRPr lang="el-GR" dirty="0"/>
          </a:p>
        </p:txBody>
      </p:sp>
    </p:spTree>
    <p:extLst>
      <p:ext uri="{BB962C8B-B14F-4D97-AF65-F5344CB8AC3E}">
        <p14:creationId xmlns:p14="http://schemas.microsoft.com/office/powerpoint/2010/main" val="72134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908720"/>
          </a:xfrm>
        </p:spPr>
        <p:txBody>
          <a:bodyPr>
            <a:normAutofit fontScale="90000"/>
          </a:bodyPr>
          <a:lstStyle/>
          <a:p>
            <a:r>
              <a:rPr lang="el-GR" sz="4400" dirty="0"/>
              <a:t>Εξετάσεις </a:t>
            </a:r>
            <a:r>
              <a:rPr lang="el-GR" sz="4400" dirty="0" smtClean="0"/>
              <a:t>1</a:t>
            </a:r>
            <a:r>
              <a:rPr lang="el-GR" sz="4400" baseline="30000" dirty="0" smtClean="0"/>
              <a:t>ου</a:t>
            </a:r>
            <a:r>
              <a:rPr lang="el-GR" sz="4400" dirty="0" smtClean="0"/>
              <a:t> τριμήνου </a:t>
            </a:r>
            <a:r>
              <a:rPr lang="el-GR" sz="4400" dirty="0"/>
              <a:t>κύησης </a:t>
            </a:r>
            <a:r>
              <a:rPr lang="el-GR" sz="3600" b="0" dirty="0"/>
              <a:t>(</a:t>
            </a:r>
            <a:r>
              <a:rPr lang="el-GR" sz="3600" b="0" dirty="0" smtClean="0"/>
              <a:t>1 από 4)</a:t>
            </a:r>
            <a:endParaRPr lang="el-GR" sz="3600" b="0" dirty="0"/>
          </a:p>
        </p:txBody>
      </p:sp>
      <p:sp>
        <p:nvSpPr>
          <p:cNvPr id="55297" name="Rectangle 1"/>
          <p:cNvSpPr>
            <a:spLocks noChangeArrowheads="1"/>
          </p:cNvSpPr>
          <p:nvPr/>
        </p:nvSpPr>
        <p:spPr bwMode="auto">
          <a:xfrm>
            <a:off x="467544" y="1467625"/>
            <a:ext cx="8352928" cy="48025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defTabSz="914400" rtl="0" eaLnBrk="0" fontAlgn="base" latinLnBrk="0" hangingPunct="0">
              <a:lnSpc>
                <a:spcPct val="120000"/>
              </a:lnSpc>
              <a:spcBef>
                <a:spcPts val="1200"/>
              </a:spcBef>
              <a:spcAft>
                <a:spcPct val="0"/>
              </a:spcAft>
              <a:buClrTx/>
              <a:buSzTx/>
              <a:buFontTx/>
              <a:buNone/>
              <a:tabLst>
                <a:tab pos="457200" algn="l"/>
              </a:tabLst>
            </a:pPr>
            <a:r>
              <a:rPr kumimoji="0" lang="el-GR" sz="2400" b="1" i="0" u="none" strike="noStrike" cap="none" normalizeH="0" baseline="0" dirty="0" smtClean="0">
                <a:ln>
                  <a:noFill/>
                </a:ln>
                <a:solidFill>
                  <a:srgbClr val="9B0000"/>
                </a:solidFill>
                <a:effectLst/>
                <a:latin typeface="+mn-lt"/>
                <a:ea typeface="Times New Roman" pitchFamily="18" charset="0"/>
                <a:cs typeface="Arial" pitchFamily="34" charset="0"/>
              </a:rPr>
              <a:t>Ομάδα αίματος (ΑΒΟ και </a:t>
            </a:r>
            <a:r>
              <a:rPr kumimoji="0" lang="en-US" sz="2400" b="1" i="0" u="none" strike="noStrike" cap="none" normalizeH="0" baseline="0" dirty="0" smtClean="0">
                <a:ln>
                  <a:noFill/>
                </a:ln>
                <a:solidFill>
                  <a:srgbClr val="9B0000"/>
                </a:solidFill>
                <a:effectLst/>
                <a:latin typeface="+mn-lt"/>
                <a:ea typeface="Times New Roman" pitchFamily="18" charset="0"/>
                <a:cs typeface="Arial" pitchFamily="34" charset="0"/>
              </a:rPr>
              <a:t>Rh</a:t>
            </a:r>
            <a:r>
              <a:rPr kumimoji="0" lang="el-GR" sz="2400" b="1" i="0" u="none" strike="noStrike" cap="none" normalizeH="0" baseline="0" dirty="0" smtClean="0">
                <a:ln>
                  <a:noFill/>
                </a:ln>
                <a:solidFill>
                  <a:srgbClr val="9B0000"/>
                </a:solidFill>
                <a:effectLst/>
                <a:latin typeface="+mn-lt"/>
                <a:ea typeface="Times New Roman" pitchFamily="18" charset="0"/>
                <a:cs typeface="Arial" pitchFamily="34" charset="0"/>
              </a:rPr>
              <a:t>). </a:t>
            </a:r>
            <a:r>
              <a:rPr kumimoji="0" lang="en-US" sz="2400" b="0" i="0" u="none" strike="noStrike" cap="none" normalizeH="0" baseline="0" dirty="0" smtClean="0">
                <a:ln>
                  <a:noFill/>
                </a:ln>
                <a:solidFill>
                  <a:srgbClr val="000000"/>
                </a:solidFill>
                <a:effectLst/>
                <a:latin typeface="+mn-lt"/>
                <a:ea typeface="Times New Roman" pitchFamily="18" charset="0"/>
                <a:cs typeface="Arial" pitchFamily="34" charset="0"/>
              </a:rPr>
              <a:t>H </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εξέταση διενεργείται για την πρόληψη της αιμολυτικής νόσου δηλαδή για να ελεγχθεί αν η μητέρα είναι </a:t>
            </a:r>
            <a:r>
              <a:rPr kumimoji="0" lang="en-US" sz="2400" b="0" i="0" u="none" strike="noStrike" cap="none" normalizeH="0" baseline="0" dirty="0" smtClean="0">
                <a:ln>
                  <a:noFill/>
                </a:ln>
                <a:solidFill>
                  <a:srgbClr val="000000"/>
                </a:solidFill>
                <a:effectLst/>
                <a:latin typeface="+mn-lt"/>
                <a:ea typeface="Times New Roman" pitchFamily="18" charset="0"/>
                <a:cs typeface="Arial" pitchFamily="34" charset="0"/>
              </a:rPr>
              <a:t>Rh</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 αρνητική και το έμβρυο </a:t>
            </a:r>
            <a:r>
              <a:rPr kumimoji="0" lang="en-US" sz="2400" b="0" i="0" u="none" strike="noStrike" cap="none" normalizeH="0" baseline="0" dirty="0" smtClean="0">
                <a:ln>
                  <a:noFill/>
                </a:ln>
                <a:solidFill>
                  <a:srgbClr val="000000"/>
                </a:solidFill>
                <a:effectLst/>
                <a:latin typeface="+mn-lt"/>
                <a:ea typeface="Times New Roman" pitchFamily="18" charset="0"/>
                <a:cs typeface="Arial" pitchFamily="34" charset="0"/>
              </a:rPr>
              <a:t>Rh</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 θετικό. </a:t>
            </a:r>
            <a:endParaRPr kumimoji="0" lang="el-GR" sz="2400" b="0" i="0" u="none" strike="noStrike" cap="none" normalizeH="0" baseline="0" dirty="0" smtClean="0">
              <a:ln>
                <a:noFill/>
              </a:ln>
              <a:solidFill>
                <a:schemeClr val="tx1"/>
              </a:solidFill>
              <a:effectLst/>
              <a:latin typeface="+mn-lt"/>
              <a:cs typeface="Arial" pitchFamily="34" charset="0"/>
            </a:endParaRPr>
          </a:p>
          <a:p>
            <a:pPr marR="0" lvl="0" defTabSz="914400" rtl="0" eaLnBrk="0" fontAlgn="base" latinLnBrk="0" hangingPunct="0">
              <a:lnSpc>
                <a:spcPct val="120000"/>
              </a:lnSpc>
              <a:spcBef>
                <a:spcPts val="1200"/>
              </a:spcBef>
              <a:spcAft>
                <a:spcPct val="0"/>
              </a:spcAft>
              <a:buClrTx/>
              <a:buSzTx/>
              <a:buFontTx/>
              <a:buNone/>
              <a:tabLst>
                <a:tab pos="457200" algn="l"/>
              </a:tabLst>
            </a:pPr>
            <a:r>
              <a:rPr kumimoji="0" lang="el-GR" sz="2400" b="1" i="0" u="none" strike="noStrike" cap="none" normalizeH="0" baseline="0" dirty="0" smtClean="0">
                <a:ln>
                  <a:noFill/>
                </a:ln>
                <a:solidFill>
                  <a:srgbClr val="9B0000"/>
                </a:solidFill>
                <a:effectLst/>
                <a:latin typeface="+mn-lt"/>
                <a:ea typeface="Times New Roman" pitchFamily="18" charset="0"/>
                <a:cs typeface="Arial" pitchFamily="34" charset="0"/>
              </a:rPr>
              <a:t>Αιματοκρίτης/αιμοσφαιρίνη. </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Διενεργείται για τον έλεγχο της αναιμίας. Εάν βρεθούν χαμηλά επίπεδα αντιμετωπίζονται με χορήγηση συμπληρωμάτων σιδήρου.</a:t>
            </a:r>
            <a:endParaRPr kumimoji="0" lang="el-GR" sz="2400" b="0" i="0" u="none" strike="noStrike" cap="none" normalizeH="0" baseline="0" dirty="0" smtClean="0">
              <a:ln>
                <a:noFill/>
              </a:ln>
              <a:solidFill>
                <a:schemeClr val="tx1"/>
              </a:solidFill>
              <a:effectLst/>
              <a:latin typeface="+mn-lt"/>
              <a:cs typeface="Arial" pitchFamily="34" charset="0"/>
            </a:endParaRPr>
          </a:p>
          <a:p>
            <a:pPr marR="0" lvl="0" defTabSz="914400" rtl="0" eaLnBrk="0" fontAlgn="base" latinLnBrk="0" hangingPunct="0">
              <a:lnSpc>
                <a:spcPct val="120000"/>
              </a:lnSpc>
              <a:spcBef>
                <a:spcPts val="1200"/>
              </a:spcBef>
              <a:spcAft>
                <a:spcPct val="0"/>
              </a:spcAft>
              <a:buClrTx/>
              <a:buSzTx/>
              <a:buFontTx/>
              <a:buNone/>
              <a:tabLst>
                <a:tab pos="457200" algn="l"/>
              </a:tabLst>
            </a:pPr>
            <a:r>
              <a:rPr kumimoji="0" lang="el-GR" sz="2400" b="1" i="0" u="none" strike="noStrike" cap="none" normalizeH="0" baseline="0" dirty="0" smtClean="0">
                <a:ln>
                  <a:noFill/>
                </a:ln>
                <a:solidFill>
                  <a:srgbClr val="9B0000"/>
                </a:solidFill>
                <a:effectLst/>
                <a:latin typeface="+mn-lt"/>
                <a:ea typeface="Times New Roman" pitchFamily="18" charset="0"/>
                <a:cs typeface="Arial" pitchFamily="34" charset="0"/>
              </a:rPr>
              <a:t>Ερυθρά. </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Γίνεται έλεγχος αντισωμάτων ερυθράς στον ορό της μητέρας. Αν η μητέρα δεν είχε ανοσοποιηθεί στο παρελθόν θα πρέπει να προσέξει την επαφή με άτομα που πιθανά πάσχουν από ερυθρά.  </a:t>
            </a:r>
            <a:endParaRPr kumimoji="0" lang="el-GR" sz="2400" b="0" i="0" u="none" strike="noStrike" cap="none" normalizeH="0" baseline="0" dirty="0" smtClean="0">
              <a:ln>
                <a:noFill/>
              </a:ln>
              <a:solidFill>
                <a:schemeClr val="tx1"/>
              </a:solidFill>
              <a:effectLst/>
              <a:latin typeface="+mn-lt"/>
              <a:cs typeface="Arial" pitchFamily="34" charset="0"/>
            </a:endParaRPr>
          </a:p>
        </p:txBody>
      </p:sp>
      <p:sp>
        <p:nvSpPr>
          <p:cNvPr id="2" name="1 - Θέση αριθμού διαφάνειας"/>
          <p:cNvSpPr>
            <a:spLocks noGrp="1"/>
          </p:cNvSpPr>
          <p:nvPr>
            <p:ph type="sldNum" sz="quarter" idx="12"/>
          </p:nvPr>
        </p:nvSpPr>
        <p:spPr/>
        <p:txBody>
          <a:bodyPr/>
          <a:lstStyle/>
          <a:p>
            <a:pPr>
              <a:defRPr/>
            </a:pPr>
            <a:fld id="{E08CB935-CC28-4366-9F6B-DF29606D885E}" type="slidenum">
              <a:rPr lang="el-GR" smtClean="0"/>
              <a:pPr>
                <a:defRPr/>
              </a:pPr>
              <a:t>66</a:t>
            </a:fld>
            <a:endParaRPr lang="el-GR" dirty="0"/>
          </a:p>
        </p:txBody>
      </p:sp>
    </p:spTree>
    <p:extLst>
      <p:ext uri="{BB962C8B-B14F-4D97-AF65-F5344CB8AC3E}">
        <p14:creationId xmlns:p14="http://schemas.microsoft.com/office/powerpoint/2010/main" val="10700966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908720"/>
          </a:xfrm>
        </p:spPr>
        <p:txBody>
          <a:bodyPr>
            <a:normAutofit fontScale="90000"/>
          </a:bodyPr>
          <a:lstStyle/>
          <a:p>
            <a:r>
              <a:rPr lang="el-GR" sz="4400" dirty="0"/>
              <a:t>Εξετάσεις </a:t>
            </a:r>
            <a:r>
              <a:rPr lang="el-GR" sz="4400" dirty="0" smtClean="0"/>
              <a:t>1</a:t>
            </a:r>
            <a:r>
              <a:rPr lang="el-GR" sz="4400" baseline="30000" dirty="0" smtClean="0"/>
              <a:t>ου</a:t>
            </a:r>
            <a:r>
              <a:rPr lang="el-GR" sz="4400" dirty="0" smtClean="0"/>
              <a:t> </a:t>
            </a:r>
            <a:r>
              <a:rPr lang="el-GR" sz="4400" dirty="0"/>
              <a:t>τριμήνου κύησης </a:t>
            </a:r>
            <a:r>
              <a:rPr lang="el-GR" sz="3600" b="0" dirty="0" smtClean="0"/>
              <a:t>(</a:t>
            </a:r>
            <a:r>
              <a:rPr lang="el-GR" sz="3600" b="0" dirty="0"/>
              <a:t>2</a:t>
            </a:r>
            <a:r>
              <a:rPr lang="el-GR" sz="3600" b="0" dirty="0" smtClean="0"/>
              <a:t> από 4)</a:t>
            </a:r>
            <a:endParaRPr lang="el-GR" sz="3600" b="0" dirty="0"/>
          </a:p>
        </p:txBody>
      </p:sp>
      <p:sp>
        <p:nvSpPr>
          <p:cNvPr id="55297" name="Rectangle 1"/>
          <p:cNvSpPr>
            <a:spLocks noChangeArrowheads="1"/>
          </p:cNvSpPr>
          <p:nvPr/>
        </p:nvSpPr>
        <p:spPr bwMode="auto">
          <a:xfrm>
            <a:off x="467544" y="2000164"/>
            <a:ext cx="8208912" cy="34729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defTabSz="914400" rtl="0" eaLnBrk="0" fontAlgn="base" latinLnBrk="0" hangingPunct="0">
              <a:lnSpc>
                <a:spcPct val="120000"/>
              </a:lnSpc>
              <a:spcBef>
                <a:spcPts val="1200"/>
              </a:spcBef>
              <a:spcAft>
                <a:spcPct val="0"/>
              </a:spcAft>
              <a:buClrTx/>
              <a:buSzTx/>
              <a:buFontTx/>
              <a:buNone/>
              <a:tabLst>
                <a:tab pos="457200" algn="l"/>
              </a:tabLst>
            </a:pPr>
            <a:r>
              <a:rPr kumimoji="0" lang="el-GR" sz="2400" b="1" i="0" u="none" strike="noStrike" cap="none" normalizeH="0" baseline="0" dirty="0" smtClean="0">
                <a:ln>
                  <a:noFill/>
                </a:ln>
                <a:solidFill>
                  <a:srgbClr val="9B0000"/>
                </a:solidFill>
                <a:effectLst/>
                <a:latin typeface="+mn-lt"/>
                <a:ea typeface="Times New Roman" pitchFamily="18" charset="0"/>
                <a:cs typeface="Arial" pitchFamily="34" charset="0"/>
              </a:rPr>
              <a:t>Ιός ηπατίτιδας Β. </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Ο ιός </a:t>
            </a:r>
            <a:r>
              <a:rPr kumimoji="0" lang="en-US" sz="2400" b="0" i="0" u="none" strike="noStrike" cap="none" normalizeH="0" baseline="0" dirty="0" smtClean="0">
                <a:ln>
                  <a:noFill/>
                </a:ln>
                <a:solidFill>
                  <a:srgbClr val="000000"/>
                </a:solidFill>
                <a:effectLst/>
                <a:latin typeface="+mn-lt"/>
                <a:ea typeface="Times New Roman" pitchFamily="18" charset="0"/>
                <a:cs typeface="Arial" pitchFamily="34" charset="0"/>
              </a:rPr>
              <a:t>HBV</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 μπορεί να μεταδοθεί στο έμβρυο. Σε όλα τα μωρά γίνεται εμβόλιο κατά του ιού.</a:t>
            </a:r>
            <a:endParaRPr kumimoji="0" lang="el-GR" sz="2400" b="0" i="0" u="none" strike="noStrike" cap="none" normalizeH="0" baseline="0" dirty="0" smtClean="0">
              <a:ln>
                <a:noFill/>
              </a:ln>
              <a:solidFill>
                <a:schemeClr val="tx1"/>
              </a:solidFill>
              <a:effectLst/>
              <a:latin typeface="+mn-lt"/>
              <a:cs typeface="Arial" pitchFamily="34" charset="0"/>
            </a:endParaRPr>
          </a:p>
          <a:p>
            <a:pPr marR="0" lvl="0" defTabSz="914400" rtl="0" eaLnBrk="0" fontAlgn="base" latinLnBrk="0" hangingPunct="0">
              <a:lnSpc>
                <a:spcPct val="120000"/>
              </a:lnSpc>
              <a:spcBef>
                <a:spcPts val="1200"/>
              </a:spcBef>
              <a:spcAft>
                <a:spcPct val="0"/>
              </a:spcAft>
              <a:buClrTx/>
              <a:buSzTx/>
              <a:buFontTx/>
              <a:buNone/>
              <a:tabLst>
                <a:tab pos="457200" algn="l"/>
              </a:tabLst>
            </a:pPr>
            <a:r>
              <a:rPr kumimoji="0" lang="el-GR" sz="2400" b="1" i="0" u="none" strike="noStrike" cap="none" normalizeH="0" baseline="0" dirty="0" smtClean="0">
                <a:ln>
                  <a:noFill/>
                </a:ln>
                <a:solidFill>
                  <a:srgbClr val="9B0000"/>
                </a:solidFill>
                <a:effectLst/>
                <a:latin typeface="+mn-lt"/>
                <a:ea typeface="Times New Roman" pitchFamily="18" charset="0"/>
                <a:cs typeface="Arial" pitchFamily="34" charset="0"/>
              </a:rPr>
              <a:t>Σύφιλη. </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Η σύφιλη μπορεί να προκαλέσει σοβαρά προβλήματα υγείας στην μητέρα και το μωρό και πρέπει να αντιμετωπιστεί.</a:t>
            </a:r>
            <a:endParaRPr kumimoji="0" lang="el-GR" sz="2400" b="0" i="0" u="none" strike="noStrike" cap="none" normalizeH="0" baseline="0" dirty="0" smtClean="0">
              <a:ln>
                <a:noFill/>
              </a:ln>
              <a:solidFill>
                <a:schemeClr val="tx1"/>
              </a:solidFill>
              <a:effectLst/>
              <a:latin typeface="+mn-lt"/>
              <a:cs typeface="Arial" pitchFamily="34" charset="0"/>
            </a:endParaRPr>
          </a:p>
          <a:p>
            <a:pPr marR="0" lvl="0" defTabSz="914400" rtl="0" eaLnBrk="0" fontAlgn="base" latinLnBrk="0" hangingPunct="0">
              <a:lnSpc>
                <a:spcPct val="120000"/>
              </a:lnSpc>
              <a:spcBef>
                <a:spcPts val="1200"/>
              </a:spcBef>
              <a:spcAft>
                <a:spcPct val="0"/>
              </a:spcAft>
              <a:buClrTx/>
              <a:buSzTx/>
              <a:buFontTx/>
              <a:buNone/>
              <a:tabLst>
                <a:tab pos="457200" algn="l"/>
              </a:tabLst>
            </a:pPr>
            <a:r>
              <a:rPr kumimoji="0" lang="el-GR" sz="2400" b="1" i="0" u="none" strike="noStrike" cap="none" normalizeH="0" baseline="0" dirty="0" smtClean="0">
                <a:ln>
                  <a:noFill/>
                </a:ln>
                <a:solidFill>
                  <a:srgbClr val="9B0000"/>
                </a:solidFill>
                <a:effectLst/>
                <a:latin typeface="+mn-lt"/>
                <a:ea typeface="Times New Roman" pitchFamily="18" charset="0"/>
                <a:cs typeface="Arial" pitchFamily="34" charset="0"/>
              </a:rPr>
              <a:t>Ιός ανθρώπινης ανοσοανεπάρκειας (</a:t>
            </a:r>
            <a:r>
              <a:rPr kumimoji="0" lang="en-US" sz="2400" b="1" i="0" u="none" strike="noStrike" cap="none" normalizeH="0" baseline="0" dirty="0" smtClean="0">
                <a:ln>
                  <a:noFill/>
                </a:ln>
                <a:solidFill>
                  <a:srgbClr val="9B0000"/>
                </a:solidFill>
                <a:effectLst/>
                <a:latin typeface="+mn-lt"/>
                <a:ea typeface="Times New Roman" pitchFamily="18" charset="0"/>
                <a:cs typeface="Arial" pitchFamily="34" charset="0"/>
              </a:rPr>
              <a:t>HIV</a:t>
            </a:r>
            <a:r>
              <a:rPr kumimoji="0" lang="el-GR" sz="2400" b="1" i="0" u="none" strike="noStrike" cap="none" normalizeH="0" baseline="0" dirty="0" smtClean="0">
                <a:ln>
                  <a:noFill/>
                </a:ln>
                <a:solidFill>
                  <a:srgbClr val="9B0000"/>
                </a:solidFill>
                <a:effectLst/>
                <a:latin typeface="+mn-lt"/>
                <a:ea typeface="Times New Roman" pitchFamily="18" charset="0"/>
                <a:cs typeface="Arial" pitchFamily="34" charset="0"/>
              </a:rPr>
              <a:t>). </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Μπορεί να μεταδοθεί στο έμβρυο. Με φαρμακευτική αγωγή μειώνεται ο κίνδυνος αυτός.</a:t>
            </a:r>
            <a:endParaRPr kumimoji="0" lang="el-GR" sz="2400" b="0" i="0" u="none" strike="noStrike" cap="none" normalizeH="0" baseline="0" dirty="0" smtClean="0">
              <a:ln>
                <a:noFill/>
              </a:ln>
              <a:solidFill>
                <a:schemeClr val="tx1"/>
              </a:solidFill>
              <a:effectLst/>
              <a:latin typeface="+mn-lt"/>
              <a:cs typeface="Arial" pitchFamily="34" charset="0"/>
            </a:endParaRPr>
          </a:p>
        </p:txBody>
      </p:sp>
      <p:sp>
        <p:nvSpPr>
          <p:cNvPr id="2" name="1 - Θέση αριθμού διαφάνειας"/>
          <p:cNvSpPr>
            <a:spLocks noGrp="1"/>
          </p:cNvSpPr>
          <p:nvPr>
            <p:ph type="sldNum" sz="quarter" idx="12"/>
          </p:nvPr>
        </p:nvSpPr>
        <p:spPr/>
        <p:txBody>
          <a:bodyPr/>
          <a:lstStyle/>
          <a:p>
            <a:pPr>
              <a:defRPr/>
            </a:pPr>
            <a:fld id="{E08CB935-CC28-4366-9F6B-DF29606D885E}" type="slidenum">
              <a:rPr lang="el-GR" smtClean="0"/>
              <a:pPr>
                <a:defRPr/>
              </a:pPr>
              <a:t>67</a:t>
            </a:fld>
            <a:endParaRPr lang="el-GR" dirty="0"/>
          </a:p>
        </p:txBody>
      </p:sp>
    </p:spTree>
    <p:extLst>
      <p:ext uri="{BB962C8B-B14F-4D97-AF65-F5344CB8AC3E}">
        <p14:creationId xmlns:p14="http://schemas.microsoft.com/office/powerpoint/2010/main" val="33119410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αριθμού διαφάνειας"/>
          <p:cNvSpPr>
            <a:spLocks noGrp="1"/>
          </p:cNvSpPr>
          <p:nvPr>
            <p:ph type="sldNum" sz="quarter" idx="12"/>
          </p:nvPr>
        </p:nvSpPr>
        <p:spPr/>
        <p:txBody>
          <a:bodyPr/>
          <a:lstStyle/>
          <a:p>
            <a:pPr>
              <a:defRPr/>
            </a:pPr>
            <a:fld id="{E08CB935-CC28-4366-9F6B-DF29606D885E}" type="slidenum">
              <a:rPr lang="el-GR" smtClean="0"/>
              <a:pPr>
                <a:defRPr/>
              </a:pPr>
              <a:t>68</a:t>
            </a:fld>
            <a:endParaRPr lang="el-GR" dirty="0"/>
          </a:p>
        </p:txBody>
      </p:sp>
      <p:sp>
        <p:nvSpPr>
          <p:cNvPr id="3" name="2 - Ορθογώνιο"/>
          <p:cNvSpPr/>
          <p:nvPr/>
        </p:nvSpPr>
        <p:spPr>
          <a:xfrm>
            <a:off x="683568" y="1124744"/>
            <a:ext cx="8064896" cy="5718489"/>
          </a:xfrm>
          <a:prstGeom prst="rect">
            <a:avLst/>
          </a:prstGeom>
        </p:spPr>
        <p:txBody>
          <a:bodyPr wrap="square">
            <a:spAutoFit/>
          </a:bodyPr>
          <a:lstStyle/>
          <a:p>
            <a:pPr lvl="0" eaLnBrk="0" hangingPunct="0">
              <a:lnSpc>
                <a:spcPct val="120000"/>
              </a:lnSpc>
              <a:spcBef>
                <a:spcPts val="1200"/>
              </a:spcBef>
              <a:tabLst>
                <a:tab pos="457200" algn="l"/>
              </a:tabLst>
            </a:pPr>
            <a:r>
              <a:rPr lang="el-GR" sz="2400" b="1" dirty="0" smtClean="0">
                <a:solidFill>
                  <a:srgbClr val="9B0000"/>
                </a:solidFill>
                <a:latin typeface="+mn-lt"/>
                <a:ea typeface="Times New Roman" pitchFamily="18" charset="0"/>
                <a:cs typeface="Arial" pitchFamily="34" charset="0"/>
              </a:rPr>
              <a:t>Γλυκόζη. </a:t>
            </a:r>
            <a:r>
              <a:rPr lang="el-GR" sz="2400" dirty="0" smtClean="0">
                <a:solidFill>
                  <a:srgbClr val="000000"/>
                </a:solidFill>
                <a:latin typeface="+mn-lt"/>
                <a:ea typeface="Times New Roman" pitchFamily="18" charset="0"/>
                <a:cs typeface="Arial" pitchFamily="34" charset="0"/>
              </a:rPr>
              <a:t>Σε έγκυες που ανήκουν στις ομάδες υψηλού κινδύνου για το διαβήτη διενεργείται καμπύλη ανοχής γλυκόζης.</a:t>
            </a:r>
            <a:r>
              <a:rPr lang="el-GR" sz="2400" b="1" dirty="0" smtClean="0">
                <a:solidFill>
                  <a:srgbClr val="000000"/>
                </a:solidFill>
                <a:latin typeface="+mn-lt"/>
                <a:ea typeface="Times New Roman" pitchFamily="18" charset="0"/>
                <a:cs typeface="Arial" pitchFamily="34" charset="0"/>
              </a:rPr>
              <a:t> </a:t>
            </a:r>
            <a:r>
              <a:rPr lang="el-GR" sz="2400" dirty="0" smtClean="0">
                <a:solidFill>
                  <a:srgbClr val="000000"/>
                </a:solidFill>
                <a:latin typeface="+mn-lt"/>
                <a:ea typeface="Times New Roman" pitchFamily="18" charset="0"/>
                <a:cs typeface="Arial" pitchFamily="34" charset="0"/>
              </a:rPr>
              <a:t>Ο κατάλληλός χρόνος για την καμπύλη ανοχής γλυκόζης είναι η 28</a:t>
            </a:r>
            <a:r>
              <a:rPr lang="el-GR" sz="2400" baseline="30000" dirty="0" smtClean="0">
                <a:solidFill>
                  <a:srgbClr val="000000"/>
                </a:solidFill>
                <a:latin typeface="+mn-lt"/>
                <a:ea typeface="Times New Roman" pitchFamily="18" charset="0"/>
                <a:cs typeface="Arial" pitchFamily="34" charset="0"/>
              </a:rPr>
              <a:t>η</a:t>
            </a:r>
            <a:r>
              <a:rPr lang="el-GR" sz="2400" dirty="0" smtClean="0">
                <a:solidFill>
                  <a:srgbClr val="000000"/>
                </a:solidFill>
                <a:latin typeface="+mn-lt"/>
                <a:ea typeface="Times New Roman" pitchFamily="18" charset="0"/>
                <a:cs typeface="Arial" pitchFamily="34" charset="0"/>
              </a:rPr>
              <a:t> - 30</a:t>
            </a:r>
            <a:r>
              <a:rPr lang="el-GR" sz="2400" baseline="30000" dirty="0" smtClean="0">
                <a:solidFill>
                  <a:srgbClr val="000000"/>
                </a:solidFill>
                <a:latin typeface="+mn-lt"/>
                <a:ea typeface="Times New Roman" pitchFamily="18" charset="0"/>
                <a:cs typeface="Arial" pitchFamily="34" charset="0"/>
              </a:rPr>
              <a:t>η</a:t>
            </a:r>
            <a:r>
              <a:rPr lang="el-GR" sz="2400" dirty="0" smtClean="0">
                <a:solidFill>
                  <a:srgbClr val="000000"/>
                </a:solidFill>
                <a:latin typeface="+mn-lt"/>
                <a:ea typeface="Times New Roman" pitchFamily="18" charset="0"/>
                <a:cs typeface="Arial" pitchFamily="34" charset="0"/>
              </a:rPr>
              <a:t> εβδομάδα. </a:t>
            </a:r>
            <a:endParaRPr lang="el-GR" sz="2400" dirty="0" smtClean="0">
              <a:latin typeface="+mn-lt"/>
              <a:cs typeface="Arial" pitchFamily="34" charset="0"/>
            </a:endParaRPr>
          </a:p>
          <a:p>
            <a:pPr lvl="0" eaLnBrk="0" hangingPunct="0">
              <a:lnSpc>
                <a:spcPct val="120000"/>
              </a:lnSpc>
              <a:spcBef>
                <a:spcPts val="1200"/>
              </a:spcBef>
              <a:tabLst>
                <a:tab pos="457200" algn="l"/>
              </a:tabLst>
            </a:pPr>
            <a:r>
              <a:rPr lang="el-GR" sz="2400" b="1" dirty="0" smtClean="0">
                <a:solidFill>
                  <a:srgbClr val="9B0000"/>
                </a:solidFill>
                <a:latin typeface="+mn-lt"/>
                <a:ea typeface="Times New Roman" pitchFamily="18" charset="0"/>
                <a:cs typeface="Arial" pitchFamily="34" charset="0"/>
              </a:rPr>
              <a:t>Γενική εξέταση ούρων. </a:t>
            </a:r>
            <a:r>
              <a:rPr lang="el-GR" sz="2400" dirty="0" smtClean="0">
                <a:solidFill>
                  <a:srgbClr val="000000"/>
                </a:solidFill>
                <a:latin typeface="+mn-lt"/>
                <a:ea typeface="Times New Roman" pitchFamily="18" charset="0"/>
                <a:cs typeface="Arial" pitchFamily="34" charset="0"/>
              </a:rPr>
              <a:t>Γίνεται για τον έλεγχο των επιπέδων γλυκόζης και πρωτεΐνης. Η παρουσία πρωτεΐνης  στα ούρα μπορεί να δηλώνει ουρολοίμωξη ή </a:t>
            </a:r>
            <a:r>
              <a:rPr lang="el-GR" sz="2400" b="1" dirty="0" smtClean="0">
                <a:solidFill>
                  <a:srgbClr val="9B0000"/>
                </a:solidFill>
                <a:latin typeface="+mn-lt"/>
                <a:ea typeface="Times New Roman" pitchFamily="18" charset="0"/>
                <a:cs typeface="Arial" pitchFamily="34" charset="0"/>
              </a:rPr>
              <a:t>νεφρική πάθηση</a:t>
            </a:r>
            <a:r>
              <a:rPr lang="el-GR" sz="2400" dirty="0" smtClean="0">
                <a:solidFill>
                  <a:srgbClr val="000000"/>
                </a:solidFill>
                <a:latin typeface="+mn-lt"/>
                <a:ea typeface="Times New Roman" pitchFamily="18" charset="0"/>
                <a:cs typeface="Arial" pitchFamily="34" charset="0"/>
              </a:rPr>
              <a:t>, ενώ σε προχωρημένη εγκυμοσύνη μπορεί να είναι σημάδι υψηλής αρτηριακής πίεσης (προεκλαμψία). </a:t>
            </a:r>
          </a:p>
          <a:p>
            <a:pPr eaLnBrk="0" hangingPunct="0">
              <a:lnSpc>
                <a:spcPct val="120000"/>
              </a:lnSpc>
              <a:spcBef>
                <a:spcPts val="1200"/>
              </a:spcBef>
              <a:tabLst>
                <a:tab pos="457200" algn="l"/>
              </a:tabLst>
            </a:pPr>
            <a:r>
              <a:rPr lang="el-GR" sz="2400" b="1" dirty="0">
                <a:solidFill>
                  <a:srgbClr val="9B0000"/>
                </a:solidFill>
                <a:latin typeface="+mn-lt"/>
                <a:ea typeface="Times New Roman" pitchFamily="18" charset="0"/>
                <a:cs typeface="Arial" pitchFamily="34" charset="0"/>
              </a:rPr>
              <a:t>Τεστ Παπανικολάου. </a:t>
            </a:r>
            <a:r>
              <a:rPr lang="el-GR" sz="2400" dirty="0">
                <a:solidFill>
                  <a:srgbClr val="000000"/>
                </a:solidFill>
                <a:latin typeface="+mn-lt"/>
                <a:ea typeface="Times New Roman" pitchFamily="18" charset="0"/>
                <a:cs typeface="Arial" pitchFamily="34" charset="0"/>
              </a:rPr>
              <a:t>Για τον έλεγχο καρκίνου του τραχήλου της μήτρας και σεξουαλικά μεταδιδόμενων νοσημάτων όπως χλαμύδια λοίμωξη και γονόρροια. </a:t>
            </a:r>
            <a:endParaRPr lang="el-GR" sz="2400" dirty="0">
              <a:latin typeface="+mn-lt"/>
              <a:cs typeface="Arial" pitchFamily="34" charset="0"/>
            </a:endParaRPr>
          </a:p>
        </p:txBody>
      </p:sp>
      <p:sp>
        <p:nvSpPr>
          <p:cNvPr id="7" name="Τίτλος 2"/>
          <p:cNvSpPr>
            <a:spLocks noGrp="1"/>
          </p:cNvSpPr>
          <p:nvPr>
            <p:ph type="title"/>
          </p:nvPr>
        </p:nvSpPr>
        <p:spPr>
          <a:xfrm>
            <a:off x="0" y="116632"/>
            <a:ext cx="9144000" cy="908720"/>
          </a:xfrm>
        </p:spPr>
        <p:txBody>
          <a:bodyPr>
            <a:normAutofit fontScale="90000"/>
          </a:bodyPr>
          <a:lstStyle/>
          <a:p>
            <a:r>
              <a:rPr lang="el-GR" sz="4400" dirty="0"/>
              <a:t>Εξετάσεις 1</a:t>
            </a:r>
            <a:r>
              <a:rPr lang="el-GR" sz="4400" baseline="30000" dirty="0"/>
              <a:t>ου</a:t>
            </a:r>
            <a:r>
              <a:rPr lang="el-GR" sz="4400" dirty="0"/>
              <a:t> τριμήνου κύησης </a:t>
            </a:r>
            <a:r>
              <a:rPr lang="el-GR" sz="3600" b="0" dirty="0" smtClean="0"/>
              <a:t>(</a:t>
            </a:r>
            <a:r>
              <a:rPr lang="el-GR" sz="3600" b="0" dirty="0"/>
              <a:t>3</a:t>
            </a:r>
            <a:r>
              <a:rPr lang="el-GR" sz="3600" b="0" dirty="0" smtClean="0"/>
              <a:t> από 4)</a:t>
            </a:r>
            <a:endParaRPr lang="el-GR" sz="3600" b="0" dirty="0"/>
          </a:p>
        </p:txBody>
      </p:sp>
    </p:spTree>
    <p:extLst>
      <p:ext uri="{BB962C8B-B14F-4D97-AF65-F5344CB8AC3E}">
        <p14:creationId xmlns:p14="http://schemas.microsoft.com/office/powerpoint/2010/main" val="13979294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Αίτια </a:t>
            </a:r>
            <a:r>
              <a:rPr lang="el-GR" dirty="0" smtClean="0"/>
              <a:t>κολπίτιδας</a:t>
            </a:r>
            <a:endParaRPr lang="el-GR" dirty="0"/>
          </a:p>
        </p:txBody>
      </p:sp>
      <p:sp>
        <p:nvSpPr>
          <p:cNvPr id="3" name="2 - TextBox"/>
          <p:cNvSpPr txBox="1"/>
          <p:nvPr/>
        </p:nvSpPr>
        <p:spPr>
          <a:xfrm>
            <a:off x="1043608" y="1556792"/>
            <a:ext cx="6594578" cy="1754326"/>
          </a:xfrm>
          <a:prstGeom prst="rect">
            <a:avLst/>
          </a:prstGeom>
          <a:noFill/>
        </p:spPr>
        <p:txBody>
          <a:bodyPr wrap="square" rtlCol="0">
            <a:spAutoFit/>
          </a:bodyPr>
          <a:lstStyle/>
          <a:p>
            <a:pPr marL="342900" indent="-342900">
              <a:lnSpc>
                <a:spcPct val="150000"/>
              </a:lnSpc>
              <a:buFontTx/>
              <a:buAutoNum type="arabicPeriod"/>
            </a:pPr>
            <a:r>
              <a:rPr lang="el-GR" sz="2400" dirty="0" smtClean="0">
                <a:latin typeface="+mn-lt"/>
              </a:rPr>
              <a:t>Βακτήρια</a:t>
            </a:r>
            <a:r>
              <a:rPr lang="en-US" sz="2400" dirty="0" smtClean="0">
                <a:latin typeface="+mn-lt"/>
              </a:rPr>
              <a:t> (</a:t>
            </a:r>
            <a:r>
              <a:rPr lang="el-GR" sz="2400" dirty="0" smtClean="0">
                <a:latin typeface="+mn-lt"/>
              </a:rPr>
              <a:t>κυρίως </a:t>
            </a:r>
            <a:r>
              <a:rPr lang="en-US" sz="2400" dirty="0" smtClean="0">
                <a:latin typeface="+mn-lt"/>
              </a:rPr>
              <a:t>Gardneralla vaginallis)</a:t>
            </a:r>
            <a:r>
              <a:rPr lang="el-GR" sz="2400" dirty="0" smtClean="0">
                <a:latin typeface="+mn-lt"/>
              </a:rPr>
              <a:t>,</a:t>
            </a:r>
          </a:p>
          <a:p>
            <a:pPr marL="342900" indent="-342900">
              <a:lnSpc>
                <a:spcPct val="150000"/>
              </a:lnSpc>
              <a:buAutoNum type="arabicPeriod"/>
            </a:pPr>
            <a:r>
              <a:rPr lang="el-GR" sz="2400" dirty="0" smtClean="0">
                <a:latin typeface="+mn-lt"/>
              </a:rPr>
              <a:t>Μύκητες</a:t>
            </a:r>
            <a:r>
              <a:rPr lang="en-US" sz="2400" dirty="0" smtClean="0">
                <a:latin typeface="+mn-lt"/>
              </a:rPr>
              <a:t> (</a:t>
            </a:r>
            <a:r>
              <a:rPr lang="el-GR" sz="2400" dirty="0" smtClean="0">
                <a:latin typeface="+mn-lt"/>
              </a:rPr>
              <a:t>κυρίως </a:t>
            </a:r>
            <a:r>
              <a:rPr lang="en-US" sz="2400" dirty="0" smtClean="0">
                <a:latin typeface="+mn-lt"/>
              </a:rPr>
              <a:t>Candida ablicans)</a:t>
            </a:r>
            <a:r>
              <a:rPr lang="el-GR" sz="2400" dirty="0" smtClean="0">
                <a:latin typeface="+mn-lt"/>
              </a:rPr>
              <a:t>,</a:t>
            </a:r>
          </a:p>
          <a:p>
            <a:pPr marL="342900" indent="-342900">
              <a:lnSpc>
                <a:spcPct val="150000"/>
              </a:lnSpc>
              <a:buAutoNum type="arabicPeriod"/>
            </a:pPr>
            <a:r>
              <a:rPr lang="el-GR" sz="2400" dirty="0" smtClean="0">
                <a:latin typeface="+mn-lt"/>
              </a:rPr>
              <a:t>Τριχομονάδες.</a:t>
            </a: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6</a:t>
            </a:fld>
            <a:endParaRPr lang="el-GR" dirty="0"/>
          </a:p>
        </p:txBody>
      </p:sp>
    </p:spTree>
    <p:extLst>
      <p:ext uri="{BB962C8B-B14F-4D97-AF65-F5344CB8AC3E}">
        <p14:creationId xmlns:p14="http://schemas.microsoft.com/office/powerpoint/2010/main" val="15803410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αριθμού διαφάνειας"/>
          <p:cNvSpPr>
            <a:spLocks noGrp="1"/>
          </p:cNvSpPr>
          <p:nvPr>
            <p:ph type="sldNum" sz="quarter" idx="12"/>
          </p:nvPr>
        </p:nvSpPr>
        <p:spPr/>
        <p:txBody>
          <a:bodyPr/>
          <a:lstStyle/>
          <a:p>
            <a:pPr>
              <a:defRPr/>
            </a:pPr>
            <a:fld id="{E08CB935-CC28-4366-9F6B-DF29606D885E}" type="slidenum">
              <a:rPr lang="el-GR" smtClean="0"/>
              <a:pPr>
                <a:defRPr/>
              </a:pPr>
              <a:t>69</a:t>
            </a:fld>
            <a:endParaRPr lang="el-GR" dirty="0"/>
          </a:p>
        </p:txBody>
      </p:sp>
      <p:sp>
        <p:nvSpPr>
          <p:cNvPr id="3" name="2 - Ορθογώνιο"/>
          <p:cNvSpPr/>
          <p:nvPr/>
        </p:nvSpPr>
        <p:spPr>
          <a:xfrm>
            <a:off x="683568" y="1124744"/>
            <a:ext cx="8064896" cy="5091843"/>
          </a:xfrm>
          <a:prstGeom prst="rect">
            <a:avLst/>
          </a:prstGeom>
        </p:spPr>
        <p:txBody>
          <a:bodyPr wrap="square">
            <a:spAutoFit/>
          </a:bodyPr>
          <a:lstStyle/>
          <a:p>
            <a:pPr lvl="0" eaLnBrk="0" hangingPunct="0">
              <a:lnSpc>
                <a:spcPct val="120000"/>
              </a:lnSpc>
              <a:spcBef>
                <a:spcPts val="1200"/>
              </a:spcBef>
              <a:tabLst>
                <a:tab pos="457200" algn="l"/>
              </a:tabLst>
            </a:pPr>
            <a:r>
              <a:rPr lang="el-GR" sz="2400" b="1" dirty="0" smtClean="0">
                <a:solidFill>
                  <a:srgbClr val="9B0000"/>
                </a:solidFill>
                <a:latin typeface="+mn-lt"/>
                <a:ea typeface="Times New Roman" pitchFamily="18" charset="0"/>
                <a:cs typeface="Arial" pitchFamily="34" charset="0"/>
              </a:rPr>
              <a:t>β - στρεπτόκοκκος. </a:t>
            </a:r>
            <a:r>
              <a:rPr lang="el-GR" sz="2400" dirty="0" smtClean="0">
                <a:solidFill>
                  <a:srgbClr val="000000"/>
                </a:solidFill>
                <a:latin typeface="+mn-lt"/>
                <a:ea typeface="Times New Roman" pitchFamily="18" charset="0"/>
                <a:cs typeface="Arial" pitchFamily="34" charset="0"/>
              </a:rPr>
              <a:t>Ο β - στρεπτόκοκκος μπορεί να περάσει στο νεογνό κατά την γέννηση και να προκαλέσει προβλήματα υγείας στις πρώτες εβδομάδες της ζωής του μωρού.</a:t>
            </a:r>
            <a:endParaRPr lang="el-GR" sz="2400" dirty="0" smtClean="0">
              <a:latin typeface="+mn-lt"/>
              <a:cs typeface="Arial" pitchFamily="34" charset="0"/>
            </a:endParaRPr>
          </a:p>
          <a:p>
            <a:pPr lvl="0" eaLnBrk="0" hangingPunct="0">
              <a:lnSpc>
                <a:spcPct val="120000"/>
              </a:lnSpc>
              <a:spcBef>
                <a:spcPts val="1200"/>
              </a:spcBef>
              <a:tabLst>
                <a:tab pos="457200" algn="l"/>
              </a:tabLst>
            </a:pPr>
            <a:r>
              <a:rPr lang="el-GR" sz="2400" b="1" dirty="0" smtClean="0">
                <a:solidFill>
                  <a:srgbClr val="9B0000"/>
                </a:solidFill>
                <a:latin typeface="+mn-lt"/>
                <a:ea typeface="Times New Roman" pitchFamily="18" charset="0"/>
                <a:cs typeface="Arial" pitchFamily="34" charset="0"/>
              </a:rPr>
              <a:t>Υπερηχογράφημα την 11</a:t>
            </a:r>
            <a:r>
              <a:rPr lang="el-GR" sz="2400" b="1" baseline="30000" dirty="0" smtClean="0">
                <a:solidFill>
                  <a:srgbClr val="9B0000"/>
                </a:solidFill>
                <a:latin typeface="+mn-lt"/>
                <a:ea typeface="Times New Roman" pitchFamily="18" charset="0"/>
                <a:cs typeface="Arial" pitchFamily="34" charset="0"/>
              </a:rPr>
              <a:t> </a:t>
            </a:r>
            <a:r>
              <a:rPr lang="el-GR" sz="2400" b="1" dirty="0" smtClean="0">
                <a:solidFill>
                  <a:srgbClr val="9B0000"/>
                </a:solidFill>
                <a:latin typeface="+mn-lt"/>
                <a:ea typeface="Times New Roman" pitchFamily="18" charset="0"/>
                <a:cs typeface="Arial" pitchFamily="34" charset="0"/>
              </a:rPr>
              <a:t>- 13</a:t>
            </a:r>
            <a:r>
              <a:rPr lang="el-GR" sz="2400" b="1" baseline="30000" dirty="0" smtClean="0">
                <a:solidFill>
                  <a:srgbClr val="9B0000"/>
                </a:solidFill>
                <a:latin typeface="+mn-lt"/>
                <a:ea typeface="Times New Roman" pitchFamily="18" charset="0"/>
                <a:cs typeface="Arial" pitchFamily="34" charset="0"/>
              </a:rPr>
              <a:t>η</a:t>
            </a:r>
            <a:r>
              <a:rPr lang="el-GR" sz="2400" b="1" dirty="0" smtClean="0">
                <a:solidFill>
                  <a:srgbClr val="9B0000"/>
                </a:solidFill>
                <a:latin typeface="+mn-lt"/>
                <a:ea typeface="Times New Roman" pitchFamily="18" charset="0"/>
                <a:cs typeface="Arial" pitchFamily="34" charset="0"/>
              </a:rPr>
              <a:t> εβδομάδα (αυχενική διαφάνεια). </a:t>
            </a:r>
            <a:r>
              <a:rPr lang="el-GR" sz="2400" dirty="0" smtClean="0">
                <a:solidFill>
                  <a:srgbClr val="000000"/>
                </a:solidFill>
                <a:latin typeface="+mn-lt"/>
                <a:ea typeface="Times New Roman" pitchFamily="18" charset="0"/>
                <a:cs typeface="Arial" pitchFamily="34" charset="0"/>
              </a:rPr>
              <a:t>Περίπου την 12</a:t>
            </a:r>
            <a:r>
              <a:rPr lang="el-GR" sz="2400" baseline="30000" dirty="0" smtClean="0">
                <a:solidFill>
                  <a:srgbClr val="000000"/>
                </a:solidFill>
                <a:latin typeface="+mn-lt"/>
                <a:ea typeface="Times New Roman" pitchFamily="18" charset="0"/>
                <a:cs typeface="Arial" pitchFamily="34" charset="0"/>
              </a:rPr>
              <a:t>η</a:t>
            </a:r>
            <a:r>
              <a:rPr lang="el-GR" sz="2400" dirty="0" smtClean="0">
                <a:solidFill>
                  <a:srgbClr val="000000"/>
                </a:solidFill>
                <a:latin typeface="+mn-lt"/>
                <a:ea typeface="Times New Roman" pitchFamily="18" charset="0"/>
                <a:cs typeface="Arial" pitchFamily="34" charset="0"/>
              </a:rPr>
              <a:t> εβδομάδα ελέγχεται το πάχος της </a:t>
            </a:r>
            <a:r>
              <a:rPr lang="el-GR" sz="2400" b="1" dirty="0" smtClean="0">
                <a:solidFill>
                  <a:srgbClr val="9B0000"/>
                </a:solidFill>
                <a:latin typeface="+mn-lt"/>
                <a:ea typeface="Times New Roman" pitchFamily="18" charset="0"/>
                <a:cs typeface="Arial" pitchFamily="34" charset="0"/>
              </a:rPr>
              <a:t>αυχενικής διαφάνειας </a:t>
            </a:r>
            <a:r>
              <a:rPr lang="el-GR" sz="2400" dirty="0" smtClean="0">
                <a:solidFill>
                  <a:srgbClr val="000000"/>
                </a:solidFill>
                <a:latin typeface="+mn-lt"/>
                <a:ea typeface="Times New Roman" pitchFamily="18" charset="0"/>
                <a:cs typeface="Arial" pitchFamily="34" charset="0"/>
              </a:rPr>
              <a:t>του εμβρύου. Στη αυχενική διαφάνεια ελέγχεται η μορφολογία του εμβρύου για τυχόν ανωμαλίες του στο κρανίο, τα άκρα και τον εγκέφαλο. Σήμερα η τιμή της αυχενικής διαφάνειας συνδυάζεται με το προσδιορισμό της </a:t>
            </a:r>
            <a:r>
              <a:rPr lang="en-US" sz="2400" b="1" dirty="0" smtClean="0">
                <a:solidFill>
                  <a:srgbClr val="9B0000"/>
                </a:solidFill>
                <a:latin typeface="+mn-lt"/>
                <a:ea typeface="Times New Roman" pitchFamily="18" charset="0"/>
                <a:cs typeface="Arial" pitchFamily="34" charset="0"/>
              </a:rPr>
              <a:t>PAPP</a:t>
            </a:r>
            <a:r>
              <a:rPr lang="el-GR" sz="2400" b="1" dirty="0" smtClean="0">
                <a:solidFill>
                  <a:srgbClr val="9B0000"/>
                </a:solidFill>
                <a:latin typeface="+mn-lt"/>
                <a:ea typeface="Times New Roman" pitchFamily="18" charset="0"/>
                <a:cs typeface="Arial" pitchFamily="34" charset="0"/>
              </a:rPr>
              <a:t>-</a:t>
            </a:r>
            <a:r>
              <a:rPr lang="en-US" sz="2400" b="1" dirty="0" smtClean="0">
                <a:solidFill>
                  <a:srgbClr val="9B0000"/>
                </a:solidFill>
                <a:latin typeface="+mn-lt"/>
                <a:ea typeface="Times New Roman" pitchFamily="18" charset="0"/>
                <a:cs typeface="Arial" pitchFamily="34" charset="0"/>
              </a:rPr>
              <a:t>A</a:t>
            </a:r>
            <a:r>
              <a:rPr lang="el-GR" sz="2400" b="1" dirty="0" smtClean="0">
                <a:solidFill>
                  <a:srgbClr val="9B0000"/>
                </a:solidFill>
                <a:latin typeface="+mn-lt"/>
                <a:ea typeface="Times New Roman" pitchFamily="18" charset="0"/>
                <a:cs typeface="Arial" pitchFamily="34" charset="0"/>
              </a:rPr>
              <a:t>, της ελεύθερης β-</a:t>
            </a:r>
            <a:r>
              <a:rPr lang="en-US" sz="2400" b="1" dirty="0" smtClean="0">
                <a:solidFill>
                  <a:srgbClr val="9B0000"/>
                </a:solidFill>
                <a:latin typeface="+mn-lt"/>
                <a:ea typeface="Times New Roman" pitchFamily="18" charset="0"/>
                <a:cs typeface="Arial" pitchFamily="34" charset="0"/>
              </a:rPr>
              <a:t>hCG </a:t>
            </a:r>
            <a:r>
              <a:rPr lang="el-GR" sz="2400" b="1" dirty="0" smtClean="0">
                <a:solidFill>
                  <a:srgbClr val="9B0000"/>
                </a:solidFill>
                <a:latin typeface="+mn-lt"/>
                <a:ea typeface="Times New Roman" pitchFamily="18" charset="0"/>
                <a:cs typeface="Arial" pitchFamily="34" charset="0"/>
              </a:rPr>
              <a:t>καθώς και της ηλικίας της μητέρας. </a:t>
            </a:r>
            <a:endParaRPr lang="el-GR" sz="2400" b="1" dirty="0" smtClean="0">
              <a:solidFill>
                <a:srgbClr val="9B0000"/>
              </a:solidFill>
              <a:latin typeface="+mn-lt"/>
              <a:cs typeface="Arial" pitchFamily="34" charset="0"/>
            </a:endParaRPr>
          </a:p>
        </p:txBody>
      </p:sp>
      <p:sp>
        <p:nvSpPr>
          <p:cNvPr id="6" name="Τίτλος 2"/>
          <p:cNvSpPr>
            <a:spLocks noGrp="1"/>
          </p:cNvSpPr>
          <p:nvPr>
            <p:ph type="title"/>
          </p:nvPr>
        </p:nvSpPr>
        <p:spPr>
          <a:xfrm>
            <a:off x="0" y="116632"/>
            <a:ext cx="9144000" cy="908720"/>
          </a:xfrm>
        </p:spPr>
        <p:txBody>
          <a:bodyPr>
            <a:normAutofit fontScale="90000"/>
          </a:bodyPr>
          <a:lstStyle/>
          <a:p>
            <a:r>
              <a:rPr lang="el-GR" sz="4400" dirty="0"/>
              <a:t>Εξετάσεις 1</a:t>
            </a:r>
            <a:r>
              <a:rPr lang="el-GR" sz="4400" baseline="30000" dirty="0"/>
              <a:t>ου</a:t>
            </a:r>
            <a:r>
              <a:rPr lang="el-GR" sz="4400" dirty="0"/>
              <a:t> τριμήνου κύησης </a:t>
            </a:r>
            <a:r>
              <a:rPr lang="el-GR" sz="3600" b="0" dirty="0" smtClean="0"/>
              <a:t>(</a:t>
            </a:r>
            <a:r>
              <a:rPr lang="el-GR" sz="3600" b="0" dirty="0"/>
              <a:t>4</a:t>
            </a:r>
            <a:r>
              <a:rPr lang="el-GR" sz="3600" b="0" dirty="0" smtClean="0"/>
              <a:t> από 4)</a:t>
            </a:r>
            <a:endParaRPr lang="el-GR" sz="3600" b="0" dirty="0"/>
          </a:p>
        </p:txBody>
      </p:sp>
    </p:spTree>
    <p:extLst>
      <p:ext uri="{BB962C8B-B14F-4D97-AF65-F5344CB8AC3E}">
        <p14:creationId xmlns:p14="http://schemas.microsoft.com/office/powerpoint/2010/main" val="37020776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67544" y="0"/>
            <a:ext cx="8229600" cy="908720"/>
          </a:xfrm>
        </p:spPr>
        <p:txBody>
          <a:bodyPr>
            <a:normAutofit/>
          </a:bodyPr>
          <a:lstStyle/>
          <a:p>
            <a:r>
              <a:rPr lang="el-GR" dirty="0"/>
              <a:t>Εξετάσεις 2</a:t>
            </a:r>
            <a:r>
              <a:rPr lang="el-GR" baseline="30000" dirty="0"/>
              <a:t>ου</a:t>
            </a:r>
            <a:r>
              <a:rPr lang="el-GR" dirty="0"/>
              <a:t> τριμήνου </a:t>
            </a:r>
            <a:r>
              <a:rPr lang="el-GR" dirty="0" smtClean="0"/>
              <a:t>κύησης</a:t>
            </a:r>
            <a:endParaRPr lang="el-GR" dirty="0"/>
          </a:p>
        </p:txBody>
      </p:sp>
      <p:sp>
        <p:nvSpPr>
          <p:cNvPr id="5" name="Rectangle 1"/>
          <p:cNvSpPr>
            <a:spLocks noChangeArrowheads="1"/>
          </p:cNvSpPr>
          <p:nvPr/>
        </p:nvSpPr>
        <p:spPr bwMode="auto">
          <a:xfrm>
            <a:off x="251520" y="707386"/>
            <a:ext cx="8640960" cy="62417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10000"/>
              </a:lnSpc>
              <a:spcBef>
                <a:spcPts val="1200"/>
              </a:spcBef>
              <a:spcAft>
                <a:spcPct val="0"/>
              </a:spcAft>
              <a:buClrTx/>
              <a:buSzTx/>
              <a:tabLst/>
            </a:pPr>
            <a:r>
              <a:rPr kumimoji="0" lang="el-GR" sz="2400" b="1" i="0" u="none" strike="noStrike" cap="none" normalizeH="0" baseline="0" dirty="0" smtClean="0">
                <a:ln>
                  <a:noFill/>
                </a:ln>
                <a:solidFill>
                  <a:srgbClr val="9B0000"/>
                </a:solidFill>
                <a:effectLst/>
                <a:latin typeface="+mn-lt"/>
                <a:ea typeface="Times New Roman" pitchFamily="18" charset="0"/>
                <a:cs typeface="Arial" pitchFamily="34" charset="0"/>
              </a:rPr>
              <a:t>Υπερηχογράφημα 20</a:t>
            </a:r>
            <a:r>
              <a:rPr kumimoji="0" lang="el-GR" sz="2400" b="1" i="0" u="none" strike="noStrike" cap="none" normalizeH="0" baseline="30000" dirty="0" smtClean="0">
                <a:ln>
                  <a:noFill/>
                </a:ln>
                <a:solidFill>
                  <a:srgbClr val="9B0000"/>
                </a:solidFill>
                <a:effectLst/>
                <a:latin typeface="+mn-lt"/>
                <a:ea typeface="Times New Roman" pitchFamily="18" charset="0"/>
                <a:cs typeface="Arial" pitchFamily="34" charset="0"/>
              </a:rPr>
              <a:t> </a:t>
            </a:r>
            <a:r>
              <a:rPr kumimoji="0" lang="el-GR" sz="2400" b="1" i="0" u="none" strike="noStrike" cap="none" normalizeH="0" baseline="0" dirty="0" smtClean="0">
                <a:ln>
                  <a:noFill/>
                </a:ln>
                <a:solidFill>
                  <a:srgbClr val="9B0000"/>
                </a:solidFill>
                <a:effectLst/>
                <a:latin typeface="+mn-lt"/>
                <a:ea typeface="Times New Roman" pitchFamily="18" charset="0"/>
                <a:cs typeface="Arial" pitchFamily="34" charset="0"/>
              </a:rPr>
              <a:t>- 23</a:t>
            </a:r>
            <a:r>
              <a:rPr kumimoji="0" lang="el-GR" sz="2400" b="1" i="0" u="none" strike="noStrike" cap="none" normalizeH="0" baseline="30000" dirty="0" smtClean="0">
                <a:ln>
                  <a:noFill/>
                </a:ln>
                <a:solidFill>
                  <a:srgbClr val="9B0000"/>
                </a:solidFill>
                <a:effectLst/>
                <a:latin typeface="+mn-lt"/>
                <a:ea typeface="Times New Roman" pitchFamily="18" charset="0"/>
                <a:cs typeface="Arial" pitchFamily="34" charset="0"/>
              </a:rPr>
              <a:t>ης</a:t>
            </a:r>
            <a:r>
              <a:rPr kumimoji="0" lang="el-GR" sz="2400" b="1" i="0" u="none" strike="noStrike" cap="none" normalizeH="0" baseline="0" dirty="0" smtClean="0">
                <a:ln>
                  <a:noFill/>
                </a:ln>
                <a:solidFill>
                  <a:srgbClr val="9B0000"/>
                </a:solidFill>
                <a:effectLst/>
                <a:latin typeface="+mn-lt"/>
                <a:ea typeface="Times New Roman" pitchFamily="18" charset="0"/>
                <a:cs typeface="Arial" pitchFamily="34" charset="0"/>
              </a:rPr>
              <a:t> εβδομάδας. </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Είναι ο καλύτερος χρόνος ώστε να διαπιστωθούν όσο το δυνατό περισσότερες ανωμαλίες στο έμβρυο</a:t>
            </a:r>
            <a:r>
              <a:rPr kumimoji="0" lang="en-US" sz="2400" b="0" i="0" u="none" strike="noStrike" cap="none" normalizeH="0" baseline="0" dirty="0" smtClean="0">
                <a:ln>
                  <a:noFill/>
                </a:ln>
                <a:solidFill>
                  <a:srgbClr val="000000"/>
                </a:solidFill>
                <a:effectLst/>
                <a:latin typeface="+mn-lt"/>
                <a:ea typeface="Times New Roman" pitchFamily="18" charset="0"/>
                <a:cs typeface="Arial" pitchFamily="34" charset="0"/>
              </a:rPr>
              <a:t>.</a:t>
            </a:r>
          </a:p>
          <a:p>
            <a:pPr marL="0" marR="0" lvl="0" indent="0" defTabSz="914400" rtl="0" eaLnBrk="1" fontAlgn="base" latinLnBrk="0" hangingPunct="1">
              <a:lnSpc>
                <a:spcPct val="110000"/>
              </a:lnSpc>
              <a:spcBef>
                <a:spcPts val="1200"/>
              </a:spcBef>
              <a:spcAft>
                <a:spcPct val="0"/>
              </a:spcAft>
              <a:buClrTx/>
              <a:buSzTx/>
              <a:tabLst/>
            </a:pPr>
            <a:r>
              <a:rPr kumimoji="0" lang="en-US" sz="2400" b="1" u="none" strike="noStrike" cap="none" normalizeH="0" baseline="0" dirty="0" smtClean="0">
                <a:ln>
                  <a:noFill/>
                </a:ln>
                <a:solidFill>
                  <a:srgbClr val="9B0000"/>
                </a:solidFill>
                <a:effectLst/>
                <a:latin typeface="+mn-lt"/>
                <a:ea typeface="Times New Roman" pitchFamily="18" charset="0"/>
                <a:cs typeface="Arial" pitchFamily="34" charset="0"/>
              </a:rPr>
              <a:t>Doppler</a:t>
            </a:r>
            <a:r>
              <a:rPr kumimoji="0" lang="el-GR" sz="2400" b="1" u="none" strike="noStrike" cap="none" normalizeH="0" baseline="0" dirty="0" smtClean="0">
                <a:ln>
                  <a:noFill/>
                </a:ln>
                <a:solidFill>
                  <a:srgbClr val="9B0000"/>
                </a:solidFill>
                <a:effectLst/>
                <a:latin typeface="+mn-lt"/>
                <a:ea typeface="Times New Roman" pitchFamily="18" charset="0"/>
                <a:cs typeface="Arial" pitchFamily="34" charset="0"/>
              </a:rPr>
              <a:t> και υπερηχογράφημα. </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Χρησιμοποιούνται στην εκτίμηση της αιμοδυναμικής της κυκλοφορίας τόσο της μητέρας όσο και του εμβρύου. </a:t>
            </a:r>
            <a:endParaRPr kumimoji="0" lang="el-GR" sz="2400" b="0" i="0" u="none" strike="noStrike" cap="none" normalizeH="0" baseline="0" dirty="0" smtClean="0">
              <a:ln>
                <a:noFill/>
              </a:ln>
              <a:solidFill>
                <a:schemeClr val="tx1"/>
              </a:solidFill>
              <a:effectLst/>
              <a:latin typeface="+mn-lt"/>
              <a:cs typeface="Arial" pitchFamily="34" charset="0"/>
            </a:endParaRPr>
          </a:p>
          <a:p>
            <a:pPr marL="0" marR="0" lvl="0" indent="0" defTabSz="914400" rtl="0" eaLnBrk="0" fontAlgn="base" latinLnBrk="0" hangingPunct="0">
              <a:lnSpc>
                <a:spcPct val="110000"/>
              </a:lnSpc>
              <a:spcBef>
                <a:spcPts val="1200"/>
              </a:spcBef>
              <a:spcAft>
                <a:spcPct val="0"/>
              </a:spcAft>
              <a:buClrTx/>
              <a:buSzTx/>
              <a:buFontTx/>
              <a:buNone/>
              <a:tabLst/>
            </a:pPr>
            <a:r>
              <a:rPr kumimoji="0" lang="en-US" sz="2400" b="1" i="0" u="none" strike="noStrike" cap="none" normalizeH="0" baseline="0" dirty="0" smtClean="0">
                <a:ln>
                  <a:noFill/>
                </a:ln>
                <a:solidFill>
                  <a:srgbClr val="9B0000"/>
                </a:solidFill>
                <a:effectLst/>
                <a:latin typeface="+mn-lt"/>
                <a:ea typeface="Times New Roman" pitchFamily="18" charset="0"/>
                <a:cs typeface="Arial" pitchFamily="34" charset="0"/>
              </a:rPr>
              <a:t>Alpha</a:t>
            </a:r>
            <a:r>
              <a:rPr kumimoji="0" lang="el-GR" sz="2400" b="1" i="0" u="none" strike="noStrike" cap="none" normalizeH="0" baseline="0" dirty="0" smtClean="0">
                <a:ln>
                  <a:noFill/>
                </a:ln>
                <a:solidFill>
                  <a:srgbClr val="9B0000"/>
                </a:solidFill>
                <a:effectLst/>
                <a:latin typeface="+mn-lt"/>
                <a:ea typeface="Times New Roman" pitchFamily="18" charset="0"/>
                <a:cs typeface="Arial" pitchFamily="34" charset="0"/>
              </a:rPr>
              <a:t>-</a:t>
            </a:r>
            <a:r>
              <a:rPr kumimoji="0" lang="en-US" sz="2400" b="1" i="0" u="none" strike="noStrike" cap="none" normalizeH="0" baseline="0" dirty="0" smtClean="0">
                <a:ln>
                  <a:noFill/>
                </a:ln>
                <a:solidFill>
                  <a:srgbClr val="9B0000"/>
                </a:solidFill>
                <a:effectLst/>
                <a:latin typeface="+mn-lt"/>
                <a:ea typeface="Times New Roman" pitchFamily="18" charset="0"/>
                <a:cs typeface="Arial" pitchFamily="34" charset="0"/>
              </a:rPr>
              <a:t>test</a:t>
            </a:r>
            <a:r>
              <a:rPr kumimoji="0" lang="el-GR" sz="2400" b="1" i="0" u="none" strike="noStrike" cap="none" normalizeH="0" baseline="0" dirty="0" smtClean="0">
                <a:ln>
                  <a:noFill/>
                </a:ln>
                <a:solidFill>
                  <a:srgbClr val="9B0000"/>
                </a:solidFill>
                <a:effectLst/>
                <a:latin typeface="+mn-lt"/>
                <a:ea typeface="Times New Roman" pitchFamily="18" charset="0"/>
                <a:cs typeface="Arial" pitchFamily="34" charset="0"/>
              </a:rPr>
              <a:t>. </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Αφορά το συνδυασμό των προσδιορισμών </a:t>
            </a:r>
            <a:r>
              <a:rPr kumimoji="0" lang="el-GR" sz="2400" b="1" i="0" u="none" strike="noStrike" cap="none" normalizeH="0" baseline="0" dirty="0" smtClean="0">
                <a:ln>
                  <a:noFill/>
                </a:ln>
                <a:solidFill>
                  <a:srgbClr val="9B0000"/>
                </a:solidFill>
                <a:effectLst/>
                <a:latin typeface="+mn-lt"/>
                <a:ea typeface="Times New Roman" pitchFamily="18" charset="0"/>
                <a:cs typeface="Arial" pitchFamily="34" charset="0"/>
              </a:rPr>
              <a:t>α-εμβρυική σφαιρίνη</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 </a:t>
            </a:r>
            <a:r>
              <a:rPr kumimoji="0" lang="el-GR" sz="2400" b="1" i="0" u="none" strike="noStrike" cap="none" normalizeH="0" baseline="0" dirty="0" smtClean="0">
                <a:ln>
                  <a:noFill/>
                </a:ln>
                <a:solidFill>
                  <a:srgbClr val="9B0000"/>
                </a:solidFill>
                <a:effectLst/>
                <a:latin typeface="+mn-lt"/>
                <a:ea typeface="Times New Roman" pitchFamily="18" charset="0"/>
                <a:cs typeface="Arial" pitchFamily="34" charset="0"/>
              </a:rPr>
              <a:t>ελεύθερη οιστριόλη </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και </a:t>
            </a:r>
            <a:r>
              <a:rPr kumimoji="0" lang="el-GR" sz="2400" b="1" i="0" u="none" strike="noStrike" cap="none" normalizeH="0" baseline="0" dirty="0" smtClean="0">
                <a:ln>
                  <a:noFill/>
                </a:ln>
                <a:solidFill>
                  <a:srgbClr val="9B0000"/>
                </a:solidFill>
                <a:effectLst/>
                <a:latin typeface="+mn-lt"/>
                <a:ea typeface="Times New Roman" pitchFamily="18" charset="0"/>
                <a:cs typeface="Arial" pitchFamily="34" charset="0"/>
              </a:rPr>
              <a:t>χοριακή γοναδοτροπίνη </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(τριπλό τεστ). Ο συνδυασμός των μετρήσεων αυτών με την ηλικία της μητέρας καθορίζει ε</a:t>
            </a:r>
            <a:r>
              <a:rPr lang="el-GR" sz="2400" dirty="0" smtClean="0">
                <a:solidFill>
                  <a:srgbClr val="000000"/>
                </a:solidFill>
                <a:latin typeface="+mn-lt"/>
                <a:ea typeface="Times New Roman" pitchFamily="18" charset="0"/>
                <a:cs typeface="Arial" pitchFamily="34" charset="0"/>
              </a:rPr>
              <a:t>άν θα γίνει αμνιοπαρακέντηση.</a:t>
            </a:r>
          </a:p>
          <a:p>
            <a:pPr marL="0" marR="0" lvl="0" indent="0" defTabSz="914400" rtl="0" eaLnBrk="0" fontAlgn="base" latinLnBrk="0" hangingPunct="0">
              <a:lnSpc>
                <a:spcPct val="110000"/>
              </a:lnSpc>
              <a:spcBef>
                <a:spcPts val="1200"/>
              </a:spcBef>
              <a:spcAft>
                <a:spcPct val="0"/>
              </a:spcAft>
              <a:buClrTx/>
              <a:buSzTx/>
              <a:buFontTx/>
              <a:buNone/>
              <a:tabLst/>
            </a:pP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Εάν στους παραπάνω βιοχημικούς δείκτες προστεθεί και η </a:t>
            </a:r>
            <a:r>
              <a:rPr kumimoji="0" lang="el-GR" sz="2400" b="1" i="0" u="none" strike="noStrike" cap="none" normalizeH="0" baseline="0" dirty="0" smtClean="0">
                <a:ln>
                  <a:noFill/>
                </a:ln>
                <a:solidFill>
                  <a:srgbClr val="9B0000"/>
                </a:solidFill>
                <a:effectLst/>
                <a:latin typeface="+mn-lt"/>
                <a:ea typeface="Times New Roman" pitchFamily="18" charset="0"/>
                <a:cs typeface="Arial" pitchFamily="34" charset="0"/>
              </a:rPr>
              <a:t>ινχιμπίνη Α</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 τότε προκύπτει το </a:t>
            </a:r>
            <a:r>
              <a:rPr kumimoji="0" lang="el-GR" sz="2400" b="1" i="0" u="none" strike="noStrike" cap="none" normalizeH="0" baseline="0" dirty="0" smtClean="0">
                <a:ln>
                  <a:noFill/>
                </a:ln>
                <a:solidFill>
                  <a:srgbClr val="9B0000"/>
                </a:solidFill>
                <a:effectLst/>
                <a:latin typeface="+mn-lt"/>
                <a:ea typeface="Times New Roman" pitchFamily="18" charset="0"/>
                <a:cs typeface="Arial" pitchFamily="34" charset="0"/>
              </a:rPr>
              <a:t>τετραπλό τεστ </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το οποίο ανιχνεύει το </a:t>
            </a:r>
            <a:r>
              <a:rPr kumimoji="0" lang="en-US" sz="2400" b="0" i="0" u="none" strike="noStrike" cap="none" normalizeH="0" baseline="0" dirty="0" smtClean="0">
                <a:ln>
                  <a:noFill/>
                </a:ln>
                <a:solidFill>
                  <a:srgbClr val="000000"/>
                </a:solidFill>
                <a:effectLst/>
                <a:latin typeface="+mn-lt"/>
                <a:ea typeface="Times New Roman" pitchFamily="18" charset="0"/>
                <a:cs typeface="Arial" pitchFamily="34" charset="0"/>
              </a:rPr>
              <a:t>Down</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 σε ποσοστό 80% (το τριπλό τεστ ανιχνεύει το 70% των περιπτώσεων του συνδρόμου </a:t>
            </a:r>
            <a:r>
              <a:rPr kumimoji="0" lang="en-US" sz="2400" b="0" i="0" u="none" strike="noStrike" cap="none" normalizeH="0" baseline="0" dirty="0" smtClean="0">
                <a:ln>
                  <a:noFill/>
                </a:ln>
                <a:solidFill>
                  <a:srgbClr val="000000"/>
                </a:solidFill>
                <a:effectLst/>
                <a:latin typeface="+mn-lt"/>
                <a:ea typeface="Times New Roman" pitchFamily="18" charset="0"/>
                <a:cs typeface="Arial" pitchFamily="34" charset="0"/>
              </a:rPr>
              <a:t>Down</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a:t>
            </a:r>
            <a:endParaRPr kumimoji="0" lang="el-GR" sz="2400" b="0" i="0" u="none" strike="noStrike" cap="none" normalizeH="0" baseline="0" dirty="0" smtClean="0">
              <a:ln>
                <a:noFill/>
              </a:ln>
              <a:solidFill>
                <a:schemeClr val="tx1"/>
              </a:solidFill>
              <a:effectLst/>
              <a:latin typeface="+mn-lt"/>
              <a:cs typeface="Arial" pitchFamily="34" charset="0"/>
            </a:endParaRPr>
          </a:p>
        </p:txBody>
      </p:sp>
      <p:sp>
        <p:nvSpPr>
          <p:cNvPr id="2" name="1 - Θέση αριθμού διαφάνειας"/>
          <p:cNvSpPr>
            <a:spLocks noGrp="1"/>
          </p:cNvSpPr>
          <p:nvPr>
            <p:ph type="sldNum" sz="quarter" idx="12"/>
          </p:nvPr>
        </p:nvSpPr>
        <p:spPr/>
        <p:txBody>
          <a:bodyPr/>
          <a:lstStyle/>
          <a:p>
            <a:pPr>
              <a:defRPr/>
            </a:pPr>
            <a:fld id="{E08CB935-CC28-4366-9F6B-DF29606D885E}" type="slidenum">
              <a:rPr lang="el-GR" smtClean="0"/>
              <a:pPr>
                <a:defRPr/>
              </a:pPr>
              <a:t>70</a:t>
            </a:fld>
            <a:endParaRPr lang="el-GR" dirty="0"/>
          </a:p>
        </p:txBody>
      </p:sp>
    </p:spTree>
    <p:extLst>
      <p:ext uri="{BB962C8B-B14F-4D97-AF65-F5344CB8AC3E}">
        <p14:creationId xmlns:p14="http://schemas.microsoft.com/office/powerpoint/2010/main" val="24876103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dirty="0"/>
              <a:t>Εξετάσεις 3</a:t>
            </a:r>
            <a:r>
              <a:rPr lang="el-GR" baseline="30000" dirty="0"/>
              <a:t>ου</a:t>
            </a:r>
            <a:r>
              <a:rPr lang="el-GR" dirty="0"/>
              <a:t> τριμήνου </a:t>
            </a:r>
            <a:r>
              <a:rPr lang="el-GR" dirty="0" smtClean="0"/>
              <a:t>κύησης</a:t>
            </a:r>
            <a:endParaRPr lang="el-GR" dirty="0"/>
          </a:p>
        </p:txBody>
      </p:sp>
      <p:sp>
        <p:nvSpPr>
          <p:cNvPr id="59393" name="Rectangle 1"/>
          <p:cNvSpPr>
            <a:spLocks noChangeArrowheads="1"/>
          </p:cNvSpPr>
          <p:nvPr/>
        </p:nvSpPr>
        <p:spPr bwMode="auto">
          <a:xfrm>
            <a:off x="323528" y="985623"/>
            <a:ext cx="8676456" cy="58723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20000"/>
              </a:lnSpc>
              <a:spcBef>
                <a:spcPts val="1200"/>
              </a:spcBef>
              <a:spcAft>
                <a:spcPct val="0"/>
              </a:spcAft>
              <a:buClrTx/>
              <a:buSzTx/>
              <a:buFontTx/>
              <a:buNone/>
              <a:tabLst/>
            </a:pPr>
            <a:r>
              <a:rPr kumimoji="0" lang="el-GR" sz="2400" b="1" i="0" u="none" strike="noStrike" cap="none" normalizeH="0" baseline="0" dirty="0" smtClean="0">
                <a:ln>
                  <a:noFill/>
                </a:ln>
                <a:solidFill>
                  <a:srgbClr val="9B0000"/>
                </a:solidFill>
                <a:effectLst/>
                <a:latin typeface="+mn-lt"/>
                <a:ea typeface="Times New Roman" pitchFamily="18" charset="0"/>
                <a:cs typeface="Arial" pitchFamily="34" charset="0"/>
              </a:rPr>
              <a:t>Υπερηχογράφημα εμβρυικής ανάπτυξης </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για την εκτίμηση του όγκου και του βάρους του εμβρύου και για την θέση του πλακούντα.</a:t>
            </a:r>
            <a:endParaRPr kumimoji="0" lang="el-GR" sz="2400" b="0" i="0" u="none" strike="noStrike" cap="none" normalizeH="0" baseline="0" dirty="0" smtClean="0">
              <a:ln>
                <a:noFill/>
              </a:ln>
              <a:solidFill>
                <a:schemeClr val="tx1"/>
              </a:solidFill>
              <a:effectLst/>
              <a:latin typeface="+mn-lt"/>
              <a:cs typeface="Arial" pitchFamily="34" charset="0"/>
            </a:endParaRPr>
          </a:p>
          <a:p>
            <a:pPr marL="0" marR="0" lvl="0" indent="0" defTabSz="914400" rtl="0" eaLnBrk="0" fontAlgn="base" latinLnBrk="0" hangingPunct="0">
              <a:lnSpc>
                <a:spcPct val="120000"/>
              </a:lnSpc>
              <a:spcBef>
                <a:spcPts val="1200"/>
              </a:spcBef>
              <a:spcAft>
                <a:spcPct val="0"/>
              </a:spcAft>
              <a:buClrTx/>
              <a:buSzTx/>
              <a:buFontTx/>
              <a:buNone/>
              <a:tabLst/>
            </a:pPr>
            <a:r>
              <a:rPr kumimoji="0" lang="el-GR" sz="2400" b="1" i="0" u="none" strike="noStrike" cap="none" normalizeH="0" baseline="0" dirty="0" smtClean="0">
                <a:ln>
                  <a:noFill/>
                </a:ln>
                <a:solidFill>
                  <a:srgbClr val="9B0000"/>
                </a:solidFill>
                <a:effectLst/>
                <a:latin typeface="+mn-lt"/>
                <a:ea typeface="Times New Roman" pitchFamily="18" charset="0"/>
                <a:cs typeface="Arial" pitchFamily="34" charset="0"/>
              </a:rPr>
              <a:t>Εξέταση εμβρυικών κινήσεων. </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Οι εμβρυικές κινήσεις αυξάνουν σε ρυθμό από την αρχή της κύησης μέχρι την 32</a:t>
            </a:r>
            <a:r>
              <a:rPr kumimoji="0" lang="el-GR" sz="2400" b="0" i="0" u="none" strike="noStrike" cap="none" normalizeH="0" baseline="30000" dirty="0" smtClean="0">
                <a:ln>
                  <a:noFill/>
                </a:ln>
                <a:solidFill>
                  <a:srgbClr val="000000"/>
                </a:solidFill>
                <a:effectLst/>
                <a:latin typeface="+mn-lt"/>
                <a:ea typeface="Times New Roman" pitchFamily="18" charset="0"/>
                <a:cs typeface="Arial" pitchFamily="34" charset="0"/>
              </a:rPr>
              <a:t>η </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- 34</a:t>
            </a:r>
            <a:r>
              <a:rPr kumimoji="0" lang="el-GR" sz="2400" b="0" i="0" u="none" strike="noStrike" cap="none" normalizeH="0" baseline="30000" dirty="0" smtClean="0">
                <a:ln>
                  <a:noFill/>
                </a:ln>
                <a:solidFill>
                  <a:srgbClr val="000000"/>
                </a:solidFill>
                <a:effectLst/>
                <a:latin typeface="+mn-lt"/>
                <a:ea typeface="Times New Roman" pitchFamily="18" charset="0"/>
                <a:cs typeface="Arial" pitchFamily="34" charset="0"/>
              </a:rPr>
              <a:t>η</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 εβδομάδα και στην πορεία μέχρι το τοκετό μειώνονται. Ζητείται να καταγραφούν οι κινήσεις αυτές από την μητέρα για ένα συγκεκριμένο χρονικό διάστημα της ημέρας. Θα πρέπει να υπάρξουν 4 εμβρυικές κινήσεις ανά μια ώρα για να θεωρηθεί η εμβρυική κατάσταση φυσιολογική.</a:t>
            </a:r>
            <a:endParaRPr kumimoji="0" lang="el-GR" sz="2400" b="0" i="0" u="none" strike="noStrike" cap="none" normalizeH="0" baseline="0" dirty="0" smtClean="0">
              <a:ln>
                <a:noFill/>
              </a:ln>
              <a:solidFill>
                <a:schemeClr val="tx1"/>
              </a:solidFill>
              <a:effectLst/>
              <a:latin typeface="+mn-lt"/>
              <a:cs typeface="Arial" pitchFamily="34" charset="0"/>
            </a:endParaRPr>
          </a:p>
          <a:p>
            <a:pPr marL="0" marR="0" lvl="0" indent="0" defTabSz="914400" rtl="0" eaLnBrk="0" fontAlgn="base" latinLnBrk="0" hangingPunct="0">
              <a:lnSpc>
                <a:spcPct val="120000"/>
              </a:lnSpc>
              <a:spcBef>
                <a:spcPts val="1200"/>
              </a:spcBef>
              <a:spcAft>
                <a:spcPct val="0"/>
              </a:spcAft>
              <a:buClrTx/>
              <a:buSzTx/>
              <a:buFontTx/>
              <a:buNone/>
              <a:tabLst/>
            </a:pPr>
            <a:r>
              <a:rPr kumimoji="0" lang="el-GR" sz="2400" b="1" i="0" u="none" strike="noStrike" cap="none" normalizeH="0" baseline="0" dirty="0" smtClean="0">
                <a:ln>
                  <a:noFill/>
                </a:ln>
                <a:solidFill>
                  <a:srgbClr val="9B0000"/>
                </a:solidFill>
                <a:effectLst/>
                <a:latin typeface="+mn-lt"/>
                <a:ea typeface="Times New Roman" pitchFamily="18" charset="0"/>
                <a:cs typeface="Arial" pitchFamily="34" charset="0"/>
              </a:rPr>
              <a:t>Μέτρηση ποσότητας αμνιακού υγρού</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 Γίνεται υπερηχογραφικά. </a:t>
            </a:r>
            <a:endParaRPr kumimoji="0" lang="el-GR" sz="2400" b="0" i="0" u="none" strike="noStrike" cap="none" normalizeH="0" baseline="0" dirty="0" smtClean="0">
              <a:ln>
                <a:noFill/>
              </a:ln>
              <a:solidFill>
                <a:schemeClr val="tx1"/>
              </a:solidFill>
              <a:effectLst/>
              <a:latin typeface="+mn-lt"/>
              <a:cs typeface="Arial" pitchFamily="34" charset="0"/>
            </a:endParaRPr>
          </a:p>
          <a:p>
            <a:pPr marL="0" marR="0" lvl="0" indent="0" defTabSz="914400" rtl="0" eaLnBrk="0" fontAlgn="base" latinLnBrk="0" hangingPunct="0">
              <a:lnSpc>
                <a:spcPct val="120000"/>
              </a:lnSpc>
              <a:spcBef>
                <a:spcPts val="1200"/>
              </a:spcBef>
              <a:spcAft>
                <a:spcPct val="0"/>
              </a:spcAft>
              <a:buClrTx/>
              <a:buSzTx/>
              <a:buFontTx/>
              <a:buNone/>
              <a:tabLst/>
            </a:pPr>
            <a:r>
              <a:rPr kumimoji="0" lang="en-US" sz="2400" b="1" i="0" u="none" strike="noStrike" cap="none" normalizeH="0" baseline="0" dirty="0" smtClean="0">
                <a:ln>
                  <a:noFill/>
                </a:ln>
                <a:solidFill>
                  <a:srgbClr val="9B0000"/>
                </a:solidFill>
                <a:effectLst/>
                <a:latin typeface="+mn-lt"/>
                <a:ea typeface="Times New Roman" pitchFamily="18" charset="0"/>
                <a:cs typeface="Arial" pitchFamily="34" charset="0"/>
              </a:rPr>
              <a:t>Doppler</a:t>
            </a:r>
            <a:r>
              <a:rPr kumimoji="0" lang="el-GR" sz="2400" b="1" i="0" u="none" strike="noStrike" cap="none" normalizeH="0" baseline="0" dirty="0" smtClean="0">
                <a:ln>
                  <a:noFill/>
                </a:ln>
                <a:solidFill>
                  <a:schemeClr val="tx1"/>
                </a:solidFill>
                <a:effectLst/>
                <a:latin typeface="+mn-lt"/>
                <a:ea typeface="Times New Roman" pitchFamily="18" charset="0"/>
                <a:cs typeface="Arial" pitchFamily="34" charset="0"/>
              </a:rPr>
              <a:t>. </a:t>
            </a:r>
            <a:r>
              <a:rPr kumimoji="0" lang="el-GR" sz="2400" b="0" i="0" u="none" strike="noStrike" cap="none" normalizeH="0" baseline="0" dirty="0" smtClean="0">
                <a:ln>
                  <a:noFill/>
                </a:ln>
                <a:solidFill>
                  <a:srgbClr val="000000"/>
                </a:solidFill>
                <a:effectLst/>
                <a:latin typeface="+mn-lt"/>
                <a:ea typeface="Times New Roman" pitchFamily="18" charset="0"/>
                <a:cs typeface="Arial" pitchFamily="34" charset="0"/>
              </a:rPr>
              <a:t>Γίνεται στη μητριαία και ομφαλική αρτηρία για τον έλεγχο της αιματικής ροής.</a:t>
            </a:r>
            <a:endParaRPr kumimoji="0" lang="el-GR" sz="2400" b="0" i="0" u="none" strike="noStrike" cap="none" normalizeH="0" baseline="0" dirty="0" smtClean="0">
              <a:ln>
                <a:noFill/>
              </a:ln>
              <a:solidFill>
                <a:schemeClr val="tx1"/>
              </a:solidFill>
              <a:effectLst/>
              <a:latin typeface="+mn-lt"/>
              <a:cs typeface="Arial" pitchFamily="34" charset="0"/>
            </a:endParaRPr>
          </a:p>
        </p:txBody>
      </p:sp>
      <p:sp>
        <p:nvSpPr>
          <p:cNvPr id="2" name="1 - Θέση αριθμού διαφάνειας"/>
          <p:cNvSpPr>
            <a:spLocks noGrp="1"/>
          </p:cNvSpPr>
          <p:nvPr>
            <p:ph type="sldNum" sz="quarter" idx="12"/>
          </p:nvPr>
        </p:nvSpPr>
        <p:spPr/>
        <p:txBody>
          <a:bodyPr/>
          <a:lstStyle/>
          <a:p>
            <a:pPr>
              <a:defRPr/>
            </a:pPr>
            <a:fld id="{E08CB935-CC28-4366-9F6B-DF29606D885E}" type="slidenum">
              <a:rPr lang="el-GR" smtClean="0"/>
              <a:pPr>
                <a:defRPr/>
              </a:pPr>
              <a:t>71</a:t>
            </a:fld>
            <a:endParaRPr lang="el-GR" dirty="0"/>
          </a:p>
        </p:txBody>
      </p:sp>
    </p:spTree>
    <p:extLst>
      <p:ext uri="{BB962C8B-B14F-4D97-AF65-F5344CB8AC3E}">
        <p14:creationId xmlns:p14="http://schemas.microsoft.com/office/powerpoint/2010/main" val="30471000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636912"/>
            <a:ext cx="8229600" cy="1152128"/>
          </a:xfrm>
          <a:ln w="38100">
            <a:solidFill>
              <a:srgbClr val="9B0000"/>
            </a:solidFill>
          </a:ln>
        </p:spPr>
        <p:txBody>
          <a:bodyPr>
            <a:normAutofit/>
          </a:bodyPr>
          <a:lstStyle/>
          <a:p>
            <a:r>
              <a:rPr lang="el-GR" dirty="0"/>
              <a:t>Μητρικό </a:t>
            </a:r>
            <a:r>
              <a:rPr lang="el-GR" dirty="0" smtClean="0"/>
              <a:t>γάλα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72</a:t>
            </a:fld>
            <a:endParaRPr lang="el-GR" dirty="0"/>
          </a:p>
        </p:txBody>
      </p:sp>
    </p:spTree>
    <p:extLst>
      <p:ext uri="{BB962C8B-B14F-4D97-AF65-F5344CB8AC3E}">
        <p14:creationId xmlns:p14="http://schemas.microsoft.com/office/powerpoint/2010/main" val="34804173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smtClean="0"/>
              <a:t>… ο θηλασμός</a:t>
            </a:r>
            <a:endParaRPr lang="el-GR" dirty="0"/>
          </a:p>
        </p:txBody>
      </p:sp>
      <p:pic>
        <p:nvPicPr>
          <p:cNvPr id="2" name="1 - Εικόνα"/>
          <p:cNvPicPr/>
          <p:nvPr/>
        </p:nvPicPr>
        <p:blipFill>
          <a:blip r:embed="rId2" r:link="rId3" cstate="print"/>
          <a:srcRect/>
          <a:stretch>
            <a:fillRect/>
          </a:stretch>
        </p:blipFill>
        <p:spPr bwMode="auto">
          <a:xfrm>
            <a:off x="2411760" y="1196752"/>
            <a:ext cx="4104456" cy="4195848"/>
          </a:xfrm>
          <a:prstGeom prst="rect">
            <a:avLst/>
          </a:prstGeom>
          <a:noFill/>
          <a:ln w="9525">
            <a:noFill/>
            <a:miter lim="800000"/>
            <a:headEnd/>
            <a:tailEnd/>
          </a:ln>
        </p:spPr>
      </p:pic>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73</a:t>
            </a:fld>
            <a:endParaRPr lang="el-GR" dirty="0"/>
          </a:p>
        </p:txBody>
      </p:sp>
    </p:spTree>
    <p:extLst>
      <p:ext uri="{BB962C8B-B14F-4D97-AF65-F5344CB8AC3E}">
        <p14:creationId xmlns:p14="http://schemas.microsoft.com/office/powerpoint/2010/main" val="8241381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Δομή του μαστικού </a:t>
            </a:r>
            <a:r>
              <a:rPr lang="el-GR" dirty="0" smtClean="0"/>
              <a:t>αδένα</a:t>
            </a:r>
            <a:endParaRPr lang="el-GR" dirty="0"/>
          </a:p>
        </p:txBody>
      </p:sp>
      <p:sp>
        <p:nvSpPr>
          <p:cNvPr id="2" name="1 - Ορθογώνιο"/>
          <p:cNvSpPr/>
          <p:nvPr/>
        </p:nvSpPr>
        <p:spPr>
          <a:xfrm>
            <a:off x="694806" y="1412776"/>
            <a:ext cx="8197674" cy="3916137"/>
          </a:xfrm>
          <a:prstGeom prst="rect">
            <a:avLst/>
          </a:prstGeom>
        </p:spPr>
        <p:txBody>
          <a:bodyPr wrap="square">
            <a:spAutoFit/>
          </a:bodyPr>
          <a:lstStyle/>
          <a:p>
            <a:pPr>
              <a:lnSpc>
                <a:spcPct val="120000"/>
              </a:lnSpc>
              <a:spcBef>
                <a:spcPts val="1200"/>
              </a:spcBef>
            </a:pPr>
            <a:r>
              <a:rPr lang="el-GR" sz="2400" dirty="0" smtClean="0">
                <a:latin typeface="+mn-lt"/>
              </a:rPr>
              <a:t>Ο αδενικός ιστός του στήθους αποτελείται από </a:t>
            </a:r>
            <a:r>
              <a:rPr lang="el-GR" sz="2400" dirty="0" smtClean="0">
                <a:latin typeface="+mn-lt"/>
              </a:rPr>
              <a:t>λοβίδια</a:t>
            </a:r>
            <a:r>
              <a:rPr lang="el-GR" sz="2400" dirty="0" smtClean="0">
                <a:latin typeface="+mn-lt"/>
              </a:rPr>
              <a:t>, πόρους και κυψελίδες. Το στήθος έχει </a:t>
            </a:r>
            <a:r>
              <a:rPr lang="el-GR" sz="2400" b="1" dirty="0" smtClean="0">
                <a:solidFill>
                  <a:srgbClr val="9B0000"/>
                </a:solidFill>
                <a:latin typeface="+mn-lt"/>
              </a:rPr>
              <a:t>15 έως 25 λοβούς </a:t>
            </a:r>
            <a:r>
              <a:rPr lang="el-GR" sz="2400" dirty="0" smtClean="0">
                <a:latin typeface="+mn-lt"/>
              </a:rPr>
              <a:t>ο καθένας και θυμίζει τσαμπί από σταφύλια. Κάθε λοβός διαχωρίζεται από τους υπόλοιπους με συνδετικό ιστό. </a:t>
            </a:r>
          </a:p>
          <a:p>
            <a:pPr>
              <a:lnSpc>
                <a:spcPct val="120000"/>
              </a:lnSpc>
              <a:spcBef>
                <a:spcPts val="1200"/>
              </a:spcBef>
            </a:pPr>
            <a:r>
              <a:rPr lang="el-GR" sz="2400" dirty="0" smtClean="0">
                <a:latin typeface="+mn-lt"/>
              </a:rPr>
              <a:t>Οι λοβοί αποτελούνται από </a:t>
            </a:r>
            <a:r>
              <a:rPr lang="el-GR" sz="2400" b="1" dirty="0" smtClean="0">
                <a:solidFill>
                  <a:srgbClr val="9B0000"/>
                </a:solidFill>
                <a:latin typeface="+mn-lt"/>
              </a:rPr>
              <a:t>20 με 40 μικρά </a:t>
            </a:r>
            <a:r>
              <a:rPr lang="el-GR" sz="2400" b="1" dirty="0" smtClean="0">
                <a:solidFill>
                  <a:srgbClr val="9B0000"/>
                </a:solidFill>
                <a:latin typeface="+mn-lt"/>
              </a:rPr>
              <a:t>λοβίδια</a:t>
            </a:r>
            <a:r>
              <a:rPr lang="el-GR" sz="2400" b="1" dirty="0" smtClean="0">
                <a:solidFill>
                  <a:srgbClr val="9B0000"/>
                </a:solidFill>
                <a:latin typeface="+mn-lt"/>
              </a:rPr>
              <a:t>.</a:t>
            </a:r>
          </a:p>
          <a:p>
            <a:pPr>
              <a:lnSpc>
                <a:spcPct val="120000"/>
              </a:lnSpc>
              <a:spcBef>
                <a:spcPts val="1200"/>
              </a:spcBef>
            </a:pPr>
            <a:r>
              <a:rPr lang="el-GR" sz="2400" dirty="0" smtClean="0">
                <a:latin typeface="+mn-lt"/>
              </a:rPr>
              <a:t>Κάθε λοβίδιο υποδιαιρείται σε </a:t>
            </a:r>
            <a:r>
              <a:rPr lang="el-GR" sz="2400" b="1" dirty="0" smtClean="0">
                <a:solidFill>
                  <a:srgbClr val="9B0000"/>
                </a:solidFill>
                <a:latin typeface="+mn-lt"/>
              </a:rPr>
              <a:t>10 με 100 κυψελίδες</a:t>
            </a:r>
            <a:r>
              <a:rPr lang="el-GR" sz="2400" dirty="0" smtClean="0">
                <a:latin typeface="+mn-lt"/>
              </a:rPr>
              <a:t>. Η κυψελίδα είναι η μικρότερη λειτουργική μονάδα μέσα στο μαστικό αδένα.</a:t>
            </a: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74</a:t>
            </a:fld>
            <a:endParaRPr lang="el-GR" dirty="0"/>
          </a:p>
        </p:txBody>
      </p:sp>
    </p:spTree>
    <p:extLst>
      <p:ext uri="{BB962C8B-B14F-4D97-AF65-F5344CB8AC3E}">
        <p14:creationId xmlns:p14="http://schemas.microsoft.com/office/powerpoint/2010/main" val="37861593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Η ανατομία του </a:t>
            </a:r>
            <a:r>
              <a:rPr lang="el-GR" dirty="0" smtClean="0"/>
              <a:t>μαστού</a:t>
            </a:r>
            <a:endParaRPr lang="el-GR" dirty="0"/>
          </a:p>
        </p:txBody>
      </p:sp>
      <p:pic>
        <p:nvPicPr>
          <p:cNvPr id="2" name="irc_mi">
            <a:hlinkClick r:id="rId2"/>
          </p:cNvPr>
          <p:cNvPicPr/>
          <p:nvPr/>
        </p:nvPicPr>
        <p:blipFill>
          <a:blip r:embed="rId3" cstate="print"/>
          <a:srcRect/>
          <a:stretch>
            <a:fillRect/>
          </a:stretch>
        </p:blipFill>
        <p:spPr bwMode="auto">
          <a:xfrm>
            <a:off x="1619672" y="1484784"/>
            <a:ext cx="5850374" cy="4441353"/>
          </a:xfrm>
          <a:prstGeom prst="rect">
            <a:avLst/>
          </a:prstGeom>
          <a:noFill/>
          <a:ln w="9525">
            <a:noFill/>
            <a:miter lim="800000"/>
            <a:headEnd/>
            <a:tailEnd/>
          </a:ln>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75</a:t>
            </a:fld>
            <a:endParaRPr lang="el-GR" dirty="0"/>
          </a:p>
        </p:txBody>
      </p:sp>
    </p:spTree>
    <p:extLst>
      <p:ext uri="{BB962C8B-B14F-4D97-AF65-F5344CB8AC3E}">
        <p14:creationId xmlns:p14="http://schemas.microsoft.com/office/powerpoint/2010/main" val="106072826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Είδη κυττάρων του μαστικού </a:t>
            </a:r>
            <a:r>
              <a:rPr lang="el-GR" dirty="0" smtClean="0"/>
              <a:t>αδένα</a:t>
            </a:r>
            <a:endParaRPr lang="el-GR" dirty="0"/>
          </a:p>
        </p:txBody>
      </p:sp>
      <p:sp>
        <p:nvSpPr>
          <p:cNvPr id="5" name="4 - TextBox"/>
          <p:cNvSpPr txBox="1"/>
          <p:nvPr/>
        </p:nvSpPr>
        <p:spPr>
          <a:xfrm>
            <a:off x="617727" y="1628800"/>
            <a:ext cx="8064896" cy="3600986"/>
          </a:xfrm>
          <a:prstGeom prst="rect">
            <a:avLst/>
          </a:prstGeom>
          <a:noFill/>
        </p:spPr>
        <p:txBody>
          <a:bodyPr wrap="square" rtlCol="0">
            <a:spAutoFit/>
          </a:bodyPr>
          <a:lstStyle/>
          <a:p>
            <a:pPr>
              <a:lnSpc>
                <a:spcPct val="150000"/>
              </a:lnSpc>
            </a:pPr>
            <a:r>
              <a:rPr lang="el-GR" sz="2400" b="1" dirty="0" smtClean="0">
                <a:solidFill>
                  <a:srgbClr val="9B0000"/>
                </a:solidFill>
                <a:latin typeface="+mn-lt"/>
              </a:rPr>
              <a:t>Εκκριτικά επιθηλιακά κύτταρα</a:t>
            </a:r>
            <a:r>
              <a:rPr lang="en-US" sz="2400" dirty="0" smtClean="0">
                <a:latin typeface="+mn-lt"/>
              </a:rPr>
              <a:t>: </a:t>
            </a:r>
            <a:r>
              <a:rPr lang="el-GR" sz="2400" dirty="0" smtClean="0">
                <a:latin typeface="+mn-lt"/>
              </a:rPr>
              <a:t>Συνθέτουν λίπος και πρωτεΐνη με τη δράση της προλακτίνης.</a:t>
            </a:r>
          </a:p>
          <a:p>
            <a:pPr>
              <a:lnSpc>
                <a:spcPct val="150000"/>
              </a:lnSpc>
            </a:pPr>
            <a:endParaRPr lang="el-GR" sz="2400" dirty="0" smtClean="0">
              <a:latin typeface="+mn-lt"/>
            </a:endParaRPr>
          </a:p>
          <a:p>
            <a:pPr>
              <a:lnSpc>
                <a:spcPct val="150000"/>
              </a:lnSpc>
            </a:pPr>
            <a:r>
              <a:rPr lang="el-GR" sz="2400" b="1" dirty="0" smtClean="0">
                <a:solidFill>
                  <a:srgbClr val="9B0000"/>
                </a:solidFill>
                <a:latin typeface="+mn-lt"/>
              </a:rPr>
              <a:t>Μυοεπιθηλιακά</a:t>
            </a:r>
            <a:r>
              <a:rPr lang="el-GR" sz="2400" b="1" dirty="0" smtClean="0">
                <a:solidFill>
                  <a:srgbClr val="9B0000"/>
                </a:solidFill>
                <a:latin typeface="+mn-lt"/>
              </a:rPr>
              <a:t> κύτταρα</a:t>
            </a:r>
            <a:r>
              <a:rPr lang="en-US" sz="2400" dirty="0" smtClean="0">
                <a:latin typeface="+mn-lt"/>
              </a:rPr>
              <a:t>: </a:t>
            </a:r>
            <a:r>
              <a:rPr lang="el-GR" sz="2400" dirty="0" smtClean="0">
                <a:latin typeface="+mn-lt"/>
              </a:rPr>
              <a:t>Η συστολή τους προκαλεί την έξοδο του γάλακτος με τη δράση της ωκυτοκίνης.</a:t>
            </a:r>
          </a:p>
          <a:p>
            <a:endParaRPr lang="el-GR" sz="2400" dirty="0" smtClean="0">
              <a:latin typeface="+mn-lt"/>
            </a:endParaRPr>
          </a:p>
          <a:p>
            <a:endParaRPr lang="el-GR" sz="2400" dirty="0">
              <a:latin typeface="+mn-lt"/>
            </a:endParaRP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76</a:t>
            </a:fld>
            <a:endParaRPr lang="el-GR" dirty="0"/>
          </a:p>
        </p:txBody>
      </p:sp>
    </p:spTree>
    <p:extLst>
      <p:ext uri="{BB962C8B-B14F-4D97-AF65-F5344CB8AC3E}">
        <p14:creationId xmlns:p14="http://schemas.microsoft.com/office/powerpoint/2010/main" val="225717332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Η εσωτερική δομή του μαστού</a:t>
            </a:r>
            <a:endParaRPr lang="el-GR" dirty="0"/>
          </a:p>
        </p:txBody>
      </p:sp>
      <p:sp>
        <p:nvSpPr>
          <p:cNvPr id="2" name="1 - Ορθογώνιο"/>
          <p:cNvSpPr/>
          <p:nvPr/>
        </p:nvSpPr>
        <p:spPr>
          <a:xfrm>
            <a:off x="378011" y="1268760"/>
            <a:ext cx="4698045" cy="5632311"/>
          </a:xfrm>
          <a:prstGeom prst="rect">
            <a:avLst/>
          </a:prstGeom>
        </p:spPr>
        <p:txBody>
          <a:bodyPr wrap="square">
            <a:spAutoFit/>
          </a:bodyPr>
          <a:lstStyle/>
          <a:p>
            <a:pPr>
              <a:lnSpc>
                <a:spcPct val="150000"/>
              </a:lnSpc>
            </a:pPr>
            <a:r>
              <a:rPr lang="el-GR" sz="2400" dirty="0" smtClean="0">
                <a:latin typeface="+mn-lt"/>
              </a:rPr>
              <a:t>Οι μικροί γαλακτοφόροι πόροι κάθε λοβού καταλήγουν στο </a:t>
            </a:r>
            <a:r>
              <a:rPr lang="el-GR" sz="2400" b="1" dirty="0" smtClean="0">
                <a:latin typeface="+mn-lt"/>
              </a:rPr>
              <a:t>μεγάλο γαλακτοφόρο πόρο </a:t>
            </a:r>
            <a:r>
              <a:rPr lang="el-GR" sz="2400" dirty="0" smtClean="0">
                <a:latin typeface="+mn-lt"/>
              </a:rPr>
              <a:t>του στήθους που δημιουργεί το γαλακτοφόρο κόλπο όπου λιμνάζει το γάλα μέχρι να αρχίσει η διαδικασία του θηλασμού. Ο </a:t>
            </a:r>
            <a:r>
              <a:rPr lang="el-GR" sz="2400" b="1" dirty="0" smtClean="0">
                <a:latin typeface="+mn-lt"/>
              </a:rPr>
              <a:t>γαλακτοφόρος πόρος ή γαλακτοφόρος λήκυθος </a:t>
            </a:r>
            <a:r>
              <a:rPr lang="el-GR" sz="2400" dirty="0" smtClean="0">
                <a:latin typeface="+mn-lt"/>
              </a:rPr>
              <a:t>βρίσκεται κάτω από την περιοχή της θηλαίας άλω.</a:t>
            </a:r>
            <a:endParaRPr lang="el-GR" sz="2400" dirty="0">
              <a:latin typeface="+mn-lt"/>
            </a:endParaRPr>
          </a:p>
        </p:txBody>
      </p:sp>
      <p:pic>
        <p:nvPicPr>
          <p:cNvPr id="3" name="2 - Εικόνα"/>
          <p:cNvPicPr/>
          <p:nvPr/>
        </p:nvPicPr>
        <p:blipFill>
          <a:blip r:embed="rId2" cstate="print"/>
          <a:srcRect/>
          <a:stretch>
            <a:fillRect/>
          </a:stretch>
        </p:blipFill>
        <p:spPr bwMode="auto">
          <a:xfrm>
            <a:off x="4932040" y="2204864"/>
            <a:ext cx="4192853" cy="2846834"/>
          </a:xfrm>
          <a:prstGeom prst="rect">
            <a:avLst/>
          </a:prstGeom>
          <a:noFill/>
          <a:ln w="9525">
            <a:noFill/>
            <a:miter lim="800000"/>
            <a:headEnd/>
            <a:tailEnd/>
          </a:ln>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77</a:t>
            </a:fld>
            <a:endParaRPr lang="el-GR" dirty="0"/>
          </a:p>
        </p:txBody>
      </p:sp>
    </p:spTree>
    <p:extLst>
      <p:ext uri="{BB962C8B-B14F-4D97-AF65-F5344CB8AC3E}">
        <p14:creationId xmlns:p14="http://schemas.microsoft.com/office/powerpoint/2010/main" val="43060825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1944216"/>
          </a:xfrm>
        </p:spPr>
        <p:txBody>
          <a:bodyPr>
            <a:noAutofit/>
          </a:bodyPr>
          <a:lstStyle/>
          <a:p>
            <a:r>
              <a:rPr lang="el-GR" dirty="0"/>
              <a:t>Παιδικές παθολογικές καταστάσεις που μπορούν να προληφθούν με τη κατανάλωση μητρικού </a:t>
            </a:r>
            <a:r>
              <a:rPr lang="el-GR" dirty="0" smtClean="0"/>
              <a:t>γάλακτος</a:t>
            </a:r>
            <a:endParaRPr lang="el-GR" dirty="0"/>
          </a:p>
        </p:txBody>
      </p:sp>
      <p:sp>
        <p:nvSpPr>
          <p:cNvPr id="1025" name="Rectangle 1"/>
          <p:cNvSpPr>
            <a:spLocks noChangeArrowheads="1"/>
          </p:cNvSpPr>
          <p:nvPr/>
        </p:nvSpPr>
        <p:spPr bwMode="auto">
          <a:xfrm>
            <a:off x="1763688" y="2481863"/>
            <a:ext cx="6624736"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50000"/>
              </a:lnSpc>
              <a:spcBef>
                <a:spcPct val="0"/>
              </a:spcBef>
              <a:spcAft>
                <a:spcPct val="0"/>
              </a:spcAft>
              <a:buClrTx/>
              <a:buSzTx/>
              <a:buFont typeface="Courier New" panose="02070309020205020404" pitchFamily="49" charset="0"/>
              <a:buChar char="o"/>
              <a:tabLst/>
            </a:pPr>
            <a:r>
              <a:rPr kumimoji="0" lang="el-GR" sz="2400" b="0" i="0" u="none" strike="noStrike" cap="none" normalizeH="0" baseline="0" dirty="0" smtClean="0">
                <a:ln>
                  <a:noFill/>
                </a:ln>
                <a:solidFill>
                  <a:schemeClr val="tx1"/>
                </a:solidFill>
                <a:effectLst/>
                <a:latin typeface="+mn-lt"/>
                <a:ea typeface="Times New Roman" pitchFamily="18" charset="0"/>
                <a:cs typeface="Arial" pitchFamily="34" charset="0"/>
              </a:rPr>
              <a:t>Καρκίνος,</a:t>
            </a:r>
            <a:endParaRPr kumimoji="0" lang="el-GR" sz="2400" b="0" i="0" u="none" strike="noStrike" cap="none" normalizeH="0" baseline="0" dirty="0" smtClean="0">
              <a:ln>
                <a:noFill/>
              </a:ln>
              <a:solidFill>
                <a:schemeClr val="tx1"/>
              </a:solidFill>
              <a:effectLst/>
              <a:latin typeface="+mn-lt"/>
              <a:cs typeface="Arial" pitchFamily="34" charset="0"/>
            </a:endParaRPr>
          </a:p>
          <a:p>
            <a:pPr marL="342900" marR="0" lvl="0" indent="-342900" algn="l" defTabSz="914400" rtl="0" eaLnBrk="0" fontAlgn="base" latinLnBrk="0" hangingPunct="0">
              <a:lnSpc>
                <a:spcPct val="150000"/>
              </a:lnSpc>
              <a:spcBef>
                <a:spcPct val="0"/>
              </a:spcBef>
              <a:spcAft>
                <a:spcPct val="0"/>
              </a:spcAft>
              <a:buClrTx/>
              <a:buSzTx/>
              <a:buFont typeface="Courier New" panose="02070309020205020404" pitchFamily="49" charset="0"/>
              <a:buChar char="o"/>
              <a:tabLst/>
            </a:pPr>
            <a:r>
              <a:rPr kumimoji="0" lang="el-GR" sz="2400" b="0" i="0" u="none" strike="noStrike" cap="none" normalizeH="0" baseline="0" dirty="0" smtClean="0">
                <a:ln>
                  <a:noFill/>
                </a:ln>
                <a:solidFill>
                  <a:schemeClr val="tx1"/>
                </a:solidFill>
                <a:effectLst/>
                <a:latin typeface="+mn-lt"/>
                <a:ea typeface="Times New Roman" pitchFamily="18" charset="0"/>
                <a:cs typeface="Arial" pitchFamily="34" charset="0"/>
              </a:rPr>
              <a:t>Υπέρταση,</a:t>
            </a:r>
            <a:endParaRPr kumimoji="0" lang="el-GR" sz="2400" b="0" i="0" u="none" strike="noStrike" cap="none" normalizeH="0" baseline="0" dirty="0" smtClean="0">
              <a:ln>
                <a:noFill/>
              </a:ln>
              <a:solidFill>
                <a:schemeClr val="tx1"/>
              </a:solidFill>
              <a:effectLst/>
              <a:latin typeface="+mn-lt"/>
              <a:cs typeface="Arial" pitchFamily="34" charset="0"/>
            </a:endParaRPr>
          </a:p>
          <a:p>
            <a:pPr marL="342900" marR="0" lvl="0" indent="-342900" algn="l" defTabSz="914400" rtl="0" eaLnBrk="0" fontAlgn="base" latinLnBrk="0" hangingPunct="0">
              <a:lnSpc>
                <a:spcPct val="150000"/>
              </a:lnSpc>
              <a:spcBef>
                <a:spcPct val="0"/>
              </a:spcBef>
              <a:spcAft>
                <a:spcPct val="0"/>
              </a:spcAft>
              <a:buClrTx/>
              <a:buSzTx/>
              <a:buFont typeface="Courier New" panose="02070309020205020404" pitchFamily="49" charset="0"/>
              <a:buChar char="o"/>
              <a:tabLst/>
            </a:pPr>
            <a:r>
              <a:rPr kumimoji="0" lang="el-GR" sz="2400" b="0" i="0" u="none" strike="noStrike" cap="none" normalizeH="0" baseline="0" dirty="0" smtClean="0">
                <a:ln>
                  <a:noFill/>
                </a:ln>
                <a:solidFill>
                  <a:schemeClr val="tx1"/>
                </a:solidFill>
                <a:effectLst/>
                <a:latin typeface="+mn-lt"/>
                <a:ea typeface="Times New Roman" pitchFamily="18" charset="0"/>
                <a:cs typeface="Arial" pitchFamily="34" charset="0"/>
              </a:rPr>
              <a:t>Διαβήτης,</a:t>
            </a:r>
            <a:endParaRPr kumimoji="0" lang="el-GR" sz="2400" b="0" i="0" u="none" strike="noStrike" cap="none" normalizeH="0" baseline="0" dirty="0" smtClean="0">
              <a:ln>
                <a:noFill/>
              </a:ln>
              <a:solidFill>
                <a:schemeClr val="tx1"/>
              </a:solidFill>
              <a:effectLst/>
              <a:latin typeface="+mn-lt"/>
              <a:cs typeface="Arial" pitchFamily="34" charset="0"/>
            </a:endParaRPr>
          </a:p>
          <a:p>
            <a:pPr marL="342900" marR="0" lvl="0" indent="-342900" algn="l" defTabSz="914400" rtl="0" eaLnBrk="0" fontAlgn="base" latinLnBrk="0" hangingPunct="0">
              <a:lnSpc>
                <a:spcPct val="150000"/>
              </a:lnSpc>
              <a:spcBef>
                <a:spcPct val="0"/>
              </a:spcBef>
              <a:spcAft>
                <a:spcPct val="0"/>
              </a:spcAft>
              <a:buClrTx/>
              <a:buSzTx/>
              <a:buFont typeface="Courier New" panose="02070309020205020404" pitchFamily="49" charset="0"/>
              <a:buChar char="o"/>
              <a:tabLst/>
            </a:pPr>
            <a:r>
              <a:rPr kumimoji="0" lang="el-GR" sz="2400" b="0" i="0" u="none" strike="noStrike" cap="none" normalizeH="0" baseline="0" dirty="0" smtClean="0">
                <a:ln>
                  <a:noFill/>
                </a:ln>
                <a:solidFill>
                  <a:schemeClr val="tx1"/>
                </a:solidFill>
                <a:effectLst/>
                <a:latin typeface="+mn-lt"/>
                <a:ea typeface="Times New Roman" pitchFamily="18" charset="0"/>
                <a:cs typeface="Arial" pitchFamily="34" charset="0"/>
              </a:rPr>
              <a:t>Σύνδρομο ξαφνικού θανάτου, βρέφους (</a:t>
            </a:r>
            <a:r>
              <a:rPr kumimoji="0" lang="en-US" sz="2400" b="0" i="0" u="none" strike="noStrike" cap="none" normalizeH="0" baseline="0" dirty="0" smtClean="0">
                <a:ln>
                  <a:noFill/>
                </a:ln>
                <a:solidFill>
                  <a:schemeClr val="tx1"/>
                </a:solidFill>
                <a:effectLst/>
                <a:latin typeface="+mn-lt"/>
                <a:ea typeface="Times New Roman" pitchFamily="18" charset="0"/>
                <a:cs typeface="Arial" pitchFamily="34" charset="0"/>
              </a:rPr>
              <a:t>SIDS</a:t>
            </a:r>
            <a:r>
              <a:rPr kumimoji="0" lang="el-GR" sz="2400" b="0" i="0" u="none" strike="noStrike" cap="none" normalizeH="0" baseline="0" dirty="0" smtClean="0">
                <a:ln>
                  <a:noFill/>
                </a:ln>
                <a:solidFill>
                  <a:schemeClr val="tx1"/>
                </a:solidFill>
                <a:effectLst/>
                <a:latin typeface="+mn-lt"/>
                <a:ea typeface="Times New Roman" pitchFamily="18" charset="0"/>
                <a:cs typeface="Arial" pitchFamily="34" charset="0"/>
              </a:rPr>
              <a:t>),</a:t>
            </a:r>
            <a:endParaRPr kumimoji="0" lang="el-GR" sz="2400" b="0" i="0" u="none" strike="noStrike" cap="none" normalizeH="0" baseline="0" dirty="0" smtClean="0">
              <a:ln>
                <a:noFill/>
              </a:ln>
              <a:solidFill>
                <a:schemeClr val="tx1"/>
              </a:solidFill>
              <a:effectLst/>
              <a:latin typeface="+mn-lt"/>
              <a:cs typeface="Arial" pitchFamily="34" charset="0"/>
            </a:endParaRPr>
          </a:p>
          <a:p>
            <a:pPr marL="342900" marR="0" lvl="0" indent="-342900" algn="l" defTabSz="914400" rtl="0" eaLnBrk="0" fontAlgn="base" latinLnBrk="0" hangingPunct="0">
              <a:lnSpc>
                <a:spcPct val="150000"/>
              </a:lnSpc>
              <a:spcBef>
                <a:spcPct val="0"/>
              </a:spcBef>
              <a:spcAft>
                <a:spcPct val="0"/>
              </a:spcAft>
              <a:buClrTx/>
              <a:buSzTx/>
              <a:buFont typeface="Courier New" panose="02070309020205020404" pitchFamily="49" charset="0"/>
              <a:buChar char="o"/>
              <a:tabLst/>
            </a:pPr>
            <a:r>
              <a:rPr kumimoji="0" lang="el-GR" sz="2400" b="0" i="0" u="none" strike="noStrike" cap="none" normalizeH="0" baseline="0" dirty="0" smtClean="0">
                <a:ln>
                  <a:noFill/>
                </a:ln>
                <a:solidFill>
                  <a:schemeClr val="tx1"/>
                </a:solidFill>
                <a:effectLst/>
                <a:latin typeface="+mn-lt"/>
                <a:ea typeface="Times New Roman" pitchFamily="18" charset="0"/>
                <a:cs typeface="Arial" pitchFamily="34" charset="0"/>
              </a:rPr>
              <a:t>Ίκτερος,</a:t>
            </a:r>
            <a:endParaRPr kumimoji="0" lang="el-GR" sz="2400" b="0" i="0" u="none" strike="noStrike" cap="none" normalizeH="0" baseline="0" dirty="0" smtClean="0">
              <a:ln>
                <a:noFill/>
              </a:ln>
              <a:solidFill>
                <a:schemeClr val="tx1"/>
              </a:solidFill>
              <a:effectLst/>
              <a:latin typeface="+mn-lt"/>
              <a:cs typeface="Arial" pitchFamily="34" charset="0"/>
            </a:endParaRPr>
          </a:p>
          <a:p>
            <a:pPr marL="342900" marR="0" lvl="0" indent="-342900" algn="l" defTabSz="914400" rtl="0" eaLnBrk="0" fontAlgn="base" latinLnBrk="0" hangingPunct="0">
              <a:lnSpc>
                <a:spcPct val="150000"/>
              </a:lnSpc>
              <a:spcBef>
                <a:spcPct val="0"/>
              </a:spcBef>
              <a:spcAft>
                <a:spcPct val="0"/>
              </a:spcAft>
              <a:buClrTx/>
              <a:buSzTx/>
              <a:buFont typeface="Courier New" panose="02070309020205020404" pitchFamily="49" charset="0"/>
              <a:buChar char="o"/>
              <a:tabLst/>
            </a:pPr>
            <a:r>
              <a:rPr kumimoji="0" lang="el-GR" sz="2400" b="0" i="0" u="none" strike="noStrike" cap="none" normalizeH="0" baseline="0" dirty="0" smtClean="0">
                <a:ln>
                  <a:noFill/>
                </a:ln>
                <a:solidFill>
                  <a:schemeClr val="tx1"/>
                </a:solidFill>
                <a:effectLst/>
                <a:latin typeface="+mn-lt"/>
                <a:ea typeface="Times New Roman" pitchFamily="18" charset="0"/>
                <a:cs typeface="Arial" pitchFamily="34" charset="0"/>
              </a:rPr>
              <a:t>Παχυσαρκία.</a:t>
            </a:r>
            <a:endParaRPr kumimoji="0" lang="el-GR" sz="2400" b="0" i="0" u="none" strike="noStrike" cap="none" normalizeH="0" baseline="0" dirty="0" smtClean="0">
              <a:ln>
                <a:noFill/>
              </a:ln>
              <a:solidFill>
                <a:schemeClr val="tx1"/>
              </a:solidFill>
              <a:effectLst/>
              <a:latin typeface="+mn-lt"/>
              <a:cs typeface="Arial" pitchFamily="34" charset="0"/>
            </a:endParaRPr>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78</a:t>
            </a:fld>
            <a:endParaRPr lang="el-GR" dirty="0"/>
          </a:p>
        </p:txBody>
      </p:sp>
    </p:spTree>
    <p:extLst>
      <p:ext uri="{BB962C8B-B14F-4D97-AF65-F5344CB8AC3E}">
        <p14:creationId xmlns:p14="http://schemas.microsoft.com/office/powerpoint/2010/main" val="3100241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t>Η χλωρίδα του κόλπου</a:t>
            </a:r>
            <a:endParaRPr lang="el-GR" dirty="0"/>
          </a:p>
        </p:txBody>
      </p:sp>
      <p:sp>
        <p:nvSpPr>
          <p:cNvPr id="2" name="1 - TextBox"/>
          <p:cNvSpPr txBox="1"/>
          <p:nvPr/>
        </p:nvSpPr>
        <p:spPr>
          <a:xfrm>
            <a:off x="522067" y="1128271"/>
            <a:ext cx="4324963" cy="461665"/>
          </a:xfrm>
          <a:prstGeom prst="rect">
            <a:avLst/>
          </a:prstGeom>
          <a:noFill/>
        </p:spPr>
        <p:txBody>
          <a:bodyPr wrap="square" rtlCol="0">
            <a:spAutoFit/>
          </a:bodyPr>
          <a:lstStyle/>
          <a:p>
            <a:r>
              <a:rPr lang="el-GR" sz="2400" b="1" dirty="0" smtClean="0">
                <a:latin typeface="+mn-lt"/>
              </a:rPr>
              <a:t>Φυσιολογική χλωρίδα κόλπου</a:t>
            </a:r>
            <a:endParaRPr lang="el-GR" sz="2400" b="1" dirty="0">
              <a:latin typeface="+mn-lt"/>
            </a:endParaRPr>
          </a:p>
        </p:txBody>
      </p:sp>
      <p:sp>
        <p:nvSpPr>
          <p:cNvPr id="3" name="2 - TextBox"/>
          <p:cNvSpPr txBox="1"/>
          <p:nvPr/>
        </p:nvSpPr>
        <p:spPr>
          <a:xfrm>
            <a:off x="539552" y="1589936"/>
            <a:ext cx="4248472" cy="461665"/>
          </a:xfrm>
          <a:prstGeom prst="rect">
            <a:avLst/>
          </a:prstGeom>
          <a:noFill/>
        </p:spPr>
        <p:txBody>
          <a:bodyPr wrap="square" rtlCol="0">
            <a:spAutoFit/>
          </a:bodyPr>
          <a:lstStyle/>
          <a:p>
            <a:r>
              <a:rPr lang="el-GR" sz="2400" dirty="0" smtClean="0">
                <a:latin typeface="+mn-lt"/>
              </a:rPr>
              <a:t>Γαλακτοβάκιλλοι (</a:t>
            </a:r>
            <a:r>
              <a:rPr lang="en-US" sz="2400" dirty="0" smtClean="0">
                <a:latin typeface="+mn-lt"/>
              </a:rPr>
              <a:t>Gram </a:t>
            </a:r>
            <a:r>
              <a:rPr lang="el-GR" sz="2400" dirty="0" smtClean="0">
                <a:latin typeface="+mn-lt"/>
              </a:rPr>
              <a:t>θετικοί).</a:t>
            </a:r>
            <a:endParaRPr lang="el-GR" sz="2400" dirty="0">
              <a:latin typeface="+mn-lt"/>
            </a:endParaRPr>
          </a:p>
        </p:txBody>
      </p:sp>
      <p:sp>
        <p:nvSpPr>
          <p:cNvPr id="4" name="3 - TextBox"/>
          <p:cNvSpPr txBox="1"/>
          <p:nvPr/>
        </p:nvSpPr>
        <p:spPr>
          <a:xfrm>
            <a:off x="539552" y="2336220"/>
            <a:ext cx="4824536" cy="461665"/>
          </a:xfrm>
          <a:prstGeom prst="rect">
            <a:avLst/>
          </a:prstGeom>
          <a:noFill/>
        </p:spPr>
        <p:txBody>
          <a:bodyPr wrap="square" rtlCol="0">
            <a:spAutoFit/>
          </a:bodyPr>
          <a:lstStyle/>
          <a:p>
            <a:r>
              <a:rPr lang="el-GR" sz="2400" b="1" dirty="0" smtClean="0">
                <a:latin typeface="+mn-lt"/>
              </a:rPr>
              <a:t>Μη φυσιολογική χλωρίδα κόλπου</a:t>
            </a:r>
            <a:endParaRPr lang="el-GR" sz="2400" b="1" dirty="0">
              <a:latin typeface="+mn-lt"/>
            </a:endParaRPr>
          </a:p>
        </p:txBody>
      </p:sp>
      <p:sp>
        <p:nvSpPr>
          <p:cNvPr id="5" name="4 - TextBox"/>
          <p:cNvSpPr txBox="1"/>
          <p:nvPr/>
        </p:nvSpPr>
        <p:spPr>
          <a:xfrm>
            <a:off x="539552" y="2797885"/>
            <a:ext cx="5760640" cy="4031873"/>
          </a:xfrm>
          <a:prstGeom prst="rect">
            <a:avLst/>
          </a:prstGeom>
          <a:noFill/>
        </p:spPr>
        <p:txBody>
          <a:bodyPr wrap="square" rtlCol="0">
            <a:spAutoFit/>
          </a:bodyPr>
          <a:lstStyle/>
          <a:p>
            <a:pPr marL="342900" indent="-342900">
              <a:spcBef>
                <a:spcPts val="600"/>
              </a:spcBef>
              <a:buAutoNum type="arabicPeriod"/>
            </a:pPr>
            <a:r>
              <a:rPr lang="el-GR" sz="2400" dirty="0" smtClean="0">
                <a:latin typeface="+mn-lt"/>
              </a:rPr>
              <a:t>Μείωση ή εξαφάνιση γαλακτοβάκιλλων,</a:t>
            </a:r>
          </a:p>
          <a:p>
            <a:pPr marL="342900" indent="-342900">
              <a:spcBef>
                <a:spcPts val="600"/>
              </a:spcBef>
              <a:buAutoNum type="arabicPeriod"/>
            </a:pPr>
            <a:r>
              <a:rPr lang="el-GR" sz="2400" dirty="0" smtClean="0">
                <a:latin typeface="+mn-lt"/>
              </a:rPr>
              <a:t>Σταφυλόκοκκοι,</a:t>
            </a:r>
          </a:p>
          <a:p>
            <a:pPr marL="342900" indent="-342900">
              <a:spcBef>
                <a:spcPts val="600"/>
              </a:spcBef>
              <a:buAutoNum type="arabicPeriod"/>
            </a:pPr>
            <a:r>
              <a:rPr lang="el-GR" sz="2400" dirty="0" smtClean="0">
                <a:latin typeface="+mn-lt"/>
              </a:rPr>
              <a:t>Στρεπτόκοκκοι,</a:t>
            </a:r>
          </a:p>
          <a:p>
            <a:pPr marL="342900" indent="-342900">
              <a:spcBef>
                <a:spcPts val="600"/>
              </a:spcBef>
              <a:buAutoNum type="arabicPeriod"/>
            </a:pPr>
            <a:r>
              <a:rPr lang="el-GR" sz="2400" dirty="0" smtClean="0">
                <a:latin typeface="+mn-lt"/>
              </a:rPr>
              <a:t>Εντερόκοκκοι,</a:t>
            </a:r>
          </a:p>
          <a:p>
            <a:pPr marL="342900" indent="-342900">
              <a:spcBef>
                <a:spcPts val="600"/>
              </a:spcBef>
              <a:buAutoNum type="arabicPeriod"/>
            </a:pPr>
            <a:r>
              <a:rPr lang="el-GR" sz="2400" dirty="0" smtClean="0">
                <a:latin typeface="+mn-lt"/>
              </a:rPr>
              <a:t>Ανερόβια βακτηρίδια,</a:t>
            </a:r>
          </a:p>
          <a:p>
            <a:pPr marL="342900" indent="-342900">
              <a:spcBef>
                <a:spcPts val="600"/>
              </a:spcBef>
              <a:buAutoNum type="arabicPeriod"/>
            </a:pPr>
            <a:r>
              <a:rPr lang="el-GR" sz="2400" dirty="0" smtClean="0">
                <a:latin typeface="+mn-lt"/>
              </a:rPr>
              <a:t>Σπορογόνοι βάκιλλοι,</a:t>
            </a:r>
          </a:p>
          <a:p>
            <a:pPr marL="342900" indent="-342900">
              <a:spcBef>
                <a:spcPts val="600"/>
              </a:spcBef>
              <a:buAutoNum type="arabicPeriod"/>
            </a:pPr>
            <a:r>
              <a:rPr lang="el-GR" sz="2400" dirty="0" smtClean="0">
                <a:latin typeface="+mn-lt"/>
              </a:rPr>
              <a:t>Στρεπτόκοκκος της αγαλαξίας,</a:t>
            </a:r>
          </a:p>
          <a:p>
            <a:pPr marL="342900" indent="-342900">
              <a:spcBef>
                <a:spcPts val="600"/>
              </a:spcBef>
              <a:buAutoNum type="arabicPeriod"/>
            </a:pPr>
            <a:r>
              <a:rPr lang="el-GR" sz="2400" dirty="0" smtClean="0">
                <a:latin typeface="+mn-lt"/>
              </a:rPr>
              <a:t>Διφθεροειδή,</a:t>
            </a:r>
          </a:p>
          <a:p>
            <a:pPr marL="342900" indent="-342900">
              <a:spcBef>
                <a:spcPts val="600"/>
              </a:spcBef>
              <a:buAutoNum type="arabicPeriod"/>
            </a:pPr>
            <a:r>
              <a:rPr lang="el-GR" sz="2400" dirty="0" smtClean="0">
                <a:latin typeface="+mn-lt"/>
              </a:rPr>
              <a:t>Εντεροβακτηριακά.</a:t>
            </a:r>
            <a:endParaRPr lang="el-GR" sz="2400" dirty="0">
              <a:latin typeface="+mn-lt"/>
            </a:endParaRPr>
          </a:p>
        </p:txBody>
      </p:sp>
      <p:sp>
        <p:nvSpPr>
          <p:cNvPr id="8" name="Θέση αριθμού διαφάνειας 7"/>
          <p:cNvSpPr>
            <a:spLocks noGrp="1"/>
          </p:cNvSpPr>
          <p:nvPr>
            <p:ph type="sldNum" sz="quarter" idx="12"/>
          </p:nvPr>
        </p:nvSpPr>
        <p:spPr/>
        <p:txBody>
          <a:bodyPr/>
          <a:lstStyle/>
          <a:p>
            <a:pPr>
              <a:defRPr/>
            </a:pPr>
            <a:fld id="{7E55E3B3-0445-4CFC-BED8-763D4409E61F}" type="slidenum">
              <a:rPr lang="el-GR" smtClean="0"/>
              <a:pPr>
                <a:defRPr/>
              </a:pPr>
              <a:t>7</a:t>
            </a:fld>
            <a:endParaRPr lang="el-GR" dirty="0"/>
          </a:p>
        </p:txBody>
      </p:sp>
    </p:spTree>
    <p:extLst>
      <p:ext uri="{BB962C8B-B14F-4D97-AF65-F5344CB8AC3E}">
        <p14:creationId xmlns:p14="http://schemas.microsoft.com/office/powerpoint/2010/main" val="6215116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440160"/>
          </a:xfrm>
        </p:spPr>
        <p:txBody>
          <a:bodyPr>
            <a:noAutofit/>
          </a:bodyPr>
          <a:lstStyle/>
          <a:p>
            <a:r>
              <a:rPr lang="el-GR" dirty="0"/>
              <a:t>Μητρικές παθολογικές καταστάσεις που μπορούν να προληφθούν με τη κατανάλωση μητρικού </a:t>
            </a:r>
            <a:r>
              <a:rPr lang="el-GR" dirty="0" smtClean="0"/>
              <a:t>γάλακτος</a:t>
            </a:r>
            <a:endParaRPr lang="el-GR" dirty="0"/>
          </a:p>
        </p:txBody>
      </p:sp>
      <p:sp>
        <p:nvSpPr>
          <p:cNvPr id="3" name="Rectangle 1"/>
          <p:cNvSpPr>
            <a:spLocks noChangeArrowheads="1"/>
          </p:cNvSpPr>
          <p:nvPr/>
        </p:nvSpPr>
        <p:spPr bwMode="auto">
          <a:xfrm>
            <a:off x="1115616" y="1934543"/>
            <a:ext cx="7416824"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50000"/>
              </a:lnSpc>
              <a:spcBef>
                <a:spcPct val="0"/>
              </a:spcBef>
              <a:spcAft>
                <a:spcPct val="0"/>
              </a:spcAft>
              <a:buClrTx/>
              <a:buSzTx/>
              <a:buFont typeface="Courier New" panose="02070309020205020404" pitchFamily="49" charset="0"/>
              <a:buChar char="o"/>
              <a:tabLst/>
            </a:pPr>
            <a:r>
              <a:rPr kumimoji="0" lang="el-GR" sz="2400" b="0" i="0" u="none" strike="noStrike" cap="none" normalizeH="0" baseline="0" dirty="0" smtClean="0">
                <a:ln>
                  <a:noFill/>
                </a:ln>
                <a:solidFill>
                  <a:schemeClr val="tx1"/>
                </a:solidFill>
                <a:effectLst/>
                <a:latin typeface="+mn-lt"/>
                <a:ea typeface="Times New Roman" pitchFamily="18" charset="0"/>
                <a:cs typeface="Arial" pitchFamily="34" charset="0"/>
              </a:rPr>
              <a:t>Μείωση βάρους εγκυμοσύνης (αισθητική</a:t>
            </a:r>
            <a:r>
              <a:rPr kumimoji="0" lang="el-GR" sz="2400" b="0" i="0" u="none" strike="noStrike" cap="none" normalizeH="0" dirty="0" smtClean="0">
                <a:ln>
                  <a:noFill/>
                </a:ln>
                <a:solidFill>
                  <a:schemeClr val="tx1"/>
                </a:solidFill>
                <a:effectLst/>
                <a:latin typeface="+mn-lt"/>
                <a:ea typeface="Times New Roman" pitchFamily="18" charset="0"/>
                <a:cs typeface="Arial" pitchFamily="34" charset="0"/>
              </a:rPr>
              <a:t> αποκατάσταση),</a:t>
            </a:r>
            <a:endParaRPr kumimoji="0" lang="el-GR" sz="2400" b="0" i="0" u="none" strike="noStrike" cap="none" normalizeH="0" baseline="0" dirty="0" smtClean="0">
              <a:ln>
                <a:noFill/>
              </a:ln>
              <a:solidFill>
                <a:schemeClr val="tx1"/>
              </a:solidFill>
              <a:effectLst/>
              <a:latin typeface="+mn-lt"/>
              <a:cs typeface="Arial" pitchFamily="34" charset="0"/>
            </a:endParaRPr>
          </a:p>
          <a:p>
            <a:pPr marL="342900" marR="0" lvl="0" indent="-342900" algn="l" defTabSz="914400" rtl="0" eaLnBrk="0" fontAlgn="base" latinLnBrk="0" hangingPunct="0">
              <a:lnSpc>
                <a:spcPct val="150000"/>
              </a:lnSpc>
              <a:spcBef>
                <a:spcPct val="0"/>
              </a:spcBef>
              <a:spcAft>
                <a:spcPct val="0"/>
              </a:spcAft>
              <a:buClrTx/>
              <a:buSzTx/>
              <a:buFont typeface="Courier New" panose="02070309020205020404" pitchFamily="49" charset="0"/>
              <a:buChar char="o"/>
              <a:tabLst/>
            </a:pPr>
            <a:r>
              <a:rPr kumimoji="0" lang="el-GR" sz="2400" b="0" i="0" u="none" strike="noStrike" cap="none" normalizeH="0" baseline="0" dirty="0" smtClean="0">
                <a:ln>
                  <a:noFill/>
                </a:ln>
                <a:solidFill>
                  <a:schemeClr val="tx1"/>
                </a:solidFill>
                <a:effectLst/>
                <a:latin typeface="+mn-lt"/>
                <a:ea typeface="Times New Roman" pitchFamily="18" charset="0"/>
                <a:cs typeface="Arial" pitchFamily="34" charset="0"/>
              </a:rPr>
              <a:t>Γρήγορη αποκατάσταση της μήτρας,</a:t>
            </a:r>
            <a:endParaRPr kumimoji="0" lang="el-GR" sz="2400" b="0" i="0" u="none" strike="noStrike" cap="none" normalizeH="0" baseline="0" dirty="0" smtClean="0">
              <a:ln>
                <a:noFill/>
              </a:ln>
              <a:solidFill>
                <a:schemeClr val="tx1"/>
              </a:solidFill>
              <a:effectLst/>
              <a:latin typeface="+mn-lt"/>
              <a:cs typeface="Arial" pitchFamily="34" charset="0"/>
            </a:endParaRPr>
          </a:p>
          <a:p>
            <a:pPr marL="342900" marR="0" lvl="0" indent="-342900" algn="l" defTabSz="914400" rtl="0" eaLnBrk="0" fontAlgn="base" latinLnBrk="0" hangingPunct="0">
              <a:lnSpc>
                <a:spcPct val="150000"/>
              </a:lnSpc>
              <a:spcBef>
                <a:spcPct val="0"/>
              </a:spcBef>
              <a:spcAft>
                <a:spcPct val="0"/>
              </a:spcAft>
              <a:buClrTx/>
              <a:buSzTx/>
              <a:buFont typeface="Courier New" panose="02070309020205020404" pitchFamily="49" charset="0"/>
              <a:buChar char="o"/>
              <a:tabLst/>
            </a:pPr>
            <a:r>
              <a:rPr kumimoji="0" lang="el-GR" sz="2400" b="0" i="0" u="none" strike="noStrike" cap="none" normalizeH="0" baseline="0" dirty="0" smtClean="0">
                <a:ln>
                  <a:noFill/>
                </a:ln>
                <a:solidFill>
                  <a:schemeClr val="tx1"/>
                </a:solidFill>
                <a:effectLst/>
                <a:latin typeface="+mn-lt"/>
                <a:ea typeface="Times New Roman" pitchFamily="18" charset="0"/>
                <a:cs typeface="Arial" pitchFamily="34" charset="0"/>
              </a:rPr>
              <a:t>Αύξηση απορρόφησης ασβεστίου (πρόληψη</a:t>
            </a:r>
            <a:r>
              <a:rPr kumimoji="0" lang="el-GR" sz="2400" b="0" i="0" u="none" strike="noStrike" cap="none" normalizeH="0" dirty="0" smtClean="0">
                <a:ln>
                  <a:noFill/>
                </a:ln>
                <a:solidFill>
                  <a:schemeClr val="tx1"/>
                </a:solidFill>
                <a:effectLst/>
                <a:latin typeface="+mn-lt"/>
                <a:ea typeface="Times New Roman" pitchFamily="18" charset="0"/>
                <a:cs typeface="Arial" pitchFamily="34" charset="0"/>
              </a:rPr>
              <a:t> οστεοπόρωσης),</a:t>
            </a:r>
            <a:endParaRPr kumimoji="0" lang="el-GR" sz="2400" b="0" i="0" u="none" strike="noStrike" cap="none" normalizeH="0" baseline="0" dirty="0" smtClean="0">
              <a:ln>
                <a:noFill/>
              </a:ln>
              <a:solidFill>
                <a:schemeClr val="tx1"/>
              </a:solidFill>
              <a:effectLst/>
              <a:latin typeface="+mn-lt"/>
              <a:cs typeface="Arial" pitchFamily="34" charset="0"/>
            </a:endParaRPr>
          </a:p>
          <a:p>
            <a:pPr marL="342900" marR="0" lvl="0" indent="-342900" algn="l" defTabSz="914400" rtl="0" eaLnBrk="0" fontAlgn="base" latinLnBrk="0" hangingPunct="0">
              <a:lnSpc>
                <a:spcPct val="150000"/>
              </a:lnSpc>
              <a:spcBef>
                <a:spcPct val="0"/>
              </a:spcBef>
              <a:spcAft>
                <a:spcPct val="0"/>
              </a:spcAft>
              <a:buClrTx/>
              <a:buSzTx/>
              <a:buFont typeface="Courier New" panose="02070309020205020404" pitchFamily="49" charset="0"/>
              <a:buChar char="o"/>
              <a:tabLst/>
            </a:pPr>
            <a:r>
              <a:rPr kumimoji="0" lang="el-GR" sz="2400" b="0" i="0" u="none" strike="noStrike" cap="none" normalizeH="0" baseline="0" dirty="0" smtClean="0">
                <a:ln>
                  <a:noFill/>
                </a:ln>
                <a:solidFill>
                  <a:schemeClr val="tx1"/>
                </a:solidFill>
                <a:effectLst/>
                <a:latin typeface="+mn-lt"/>
                <a:ea typeface="Times New Roman" pitchFamily="18" charset="0"/>
                <a:cs typeface="Arial" pitchFamily="34" charset="0"/>
              </a:rPr>
              <a:t>Μείωση πιθανοτήτων κατάθλιψης</a:t>
            </a:r>
            <a:r>
              <a:rPr kumimoji="0" lang="el-GR" sz="2400" b="0" i="0" u="none" strike="noStrike" cap="none" normalizeH="0" dirty="0" smtClean="0">
                <a:ln>
                  <a:noFill/>
                </a:ln>
                <a:solidFill>
                  <a:schemeClr val="tx1"/>
                </a:solidFill>
                <a:effectLst/>
                <a:latin typeface="+mn-lt"/>
                <a:ea typeface="Times New Roman" pitchFamily="18" charset="0"/>
                <a:cs typeface="Arial" pitchFamily="34" charset="0"/>
              </a:rPr>
              <a:t> κύησης,</a:t>
            </a:r>
            <a:endParaRPr kumimoji="0" lang="el-GR" sz="2400" b="0" i="0" u="none" strike="noStrike" cap="none" normalizeH="0" baseline="0" dirty="0" smtClean="0">
              <a:ln>
                <a:noFill/>
              </a:ln>
              <a:solidFill>
                <a:schemeClr val="tx1"/>
              </a:solidFill>
              <a:effectLst/>
              <a:latin typeface="+mn-lt"/>
              <a:cs typeface="Arial" pitchFamily="34" charset="0"/>
            </a:endParaRPr>
          </a:p>
          <a:p>
            <a:pPr marL="342900" marR="0" lvl="0" indent="-342900" algn="l" defTabSz="914400" rtl="0" eaLnBrk="0" fontAlgn="base" latinLnBrk="0" hangingPunct="0">
              <a:lnSpc>
                <a:spcPct val="150000"/>
              </a:lnSpc>
              <a:spcBef>
                <a:spcPct val="0"/>
              </a:spcBef>
              <a:spcAft>
                <a:spcPct val="0"/>
              </a:spcAft>
              <a:buClrTx/>
              <a:buSzTx/>
              <a:buFont typeface="Courier New" panose="02070309020205020404" pitchFamily="49" charset="0"/>
              <a:buChar char="o"/>
              <a:tabLst/>
            </a:pPr>
            <a:r>
              <a:rPr kumimoji="0" lang="el-GR" sz="2400" b="0" i="0" u="none" strike="noStrike" cap="none" normalizeH="0" baseline="0" dirty="0" smtClean="0">
                <a:ln>
                  <a:noFill/>
                </a:ln>
                <a:solidFill>
                  <a:schemeClr val="tx1"/>
                </a:solidFill>
                <a:effectLst/>
                <a:latin typeface="+mn-lt"/>
                <a:ea typeface="Times New Roman" pitchFamily="18" charset="0"/>
                <a:cs typeface="Arial" pitchFamily="34" charset="0"/>
              </a:rPr>
              <a:t>Μειώνονται</a:t>
            </a:r>
            <a:r>
              <a:rPr kumimoji="0" lang="el-GR" sz="2400" b="0" i="0" u="none" strike="noStrike" cap="none" normalizeH="0" dirty="0" smtClean="0">
                <a:ln>
                  <a:noFill/>
                </a:ln>
                <a:solidFill>
                  <a:schemeClr val="tx1"/>
                </a:solidFill>
                <a:effectLst/>
                <a:latin typeface="+mn-lt"/>
                <a:ea typeface="Times New Roman" pitchFamily="18" charset="0"/>
                <a:cs typeface="Arial" pitchFamily="34" charset="0"/>
              </a:rPr>
              <a:t> οι πιθανότητες καρκίνου μαστού και ωοθηκών.</a:t>
            </a:r>
            <a:endParaRPr kumimoji="0" lang="el-GR" sz="2400" b="0" i="0" u="none" strike="noStrike" cap="none" normalizeH="0" baseline="0" dirty="0" smtClean="0">
              <a:ln>
                <a:noFill/>
              </a:ln>
              <a:solidFill>
                <a:schemeClr val="tx1"/>
              </a:solidFill>
              <a:effectLst/>
              <a:latin typeface="+mn-lt"/>
              <a:cs typeface="Arial" pitchFamily="34" charset="0"/>
            </a:endParaRP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79</a:t>
            </a:fld>
            <a:endParaRPr lang="el-GR" dirty="0"/>
          </a:p>
        </p:txBody>
      </p:sp>
    </p:spTree>
    <p:extLst>
      <p:ext uri="{BB962C8B-B14F-4D97-AF65-F5344CB8AC3E}">
        <p14:creationId xmlns:p14="http://schemas.microsoft.com/office/powerpoint/2010/main" val="69587600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a:xfrm>
            <a:off x="349188" y="620688"/>
            <a:ext cx="8229600" cy="1296144"/>
          </a:xfrm>
        </p:spPr>
        <p:txBody>
          <a:bodyPr>
            <a:noAutofit/>
          </a:bodyPr>
          <a:lstStyle/>
          <a:p>
            <a:pPr>
              <a:lnSpc>
                <a:spcPct val="150000"/>
              </a:lnSpc>
              <a:spcBef>
                <a:spcPts val="1200"/>
              </a:spcBef>
            </a:pPr>
            <a:r>
              <a:rPr lang="el-GR" dirty="0" smtClean="0"/>
              <a:t>Το σημαντικότερο</a:t>
            </a:r>
            <a:endParaRPr lang="el-GR" dirty="0"/>
          </a:p>
        </p:txBody>
      </p:sp>
      <p:sp>
        <p:nvSpPr>
          <p:cNvPr id="2" name="1 - TextBox"/>
          <p:cNvSpPr txBox="1"/>
          <p:nvPr/>
        </p:nvSpPr>
        <p:spPr>
          <a:xfrm>
            <a:off x="1907704" y="2564904"/>
            <a:ext cx="5112568" cy="830997"/>
          </a:xfrm>
          <a:prstGeom prst="rect">
            <a:avLst/>
          </a:prstGeom>
          <a:noFill/>
        </p:spPr>
        <p:txBody>
          <a:bodyPr wrap="square" rtlCol="0">
            <a:spAutoFit/>
          </a:bodyPr>
          <a:lstStyle/>
          <a:p>
            <a:pPr algn="ctr"/>
            <a:r>
              <a:rPr lang="el-GR" sz="2400" b="1" dirty="0" smtClean="0">
                <a:solidFill>
                  <a:srgbClr val="9B0000"/>
                </a:solidFill>
                <a:latin typeface="+mn-lt"/>
              </a:rPr>
              <a:t>Αυξάνεται ο ψυχικός δεσμός μητέρας και παιδιού</a:t>
            </a:r>
            <a:endParaRPr lang="el-GR" sz="2400" b="1" dirty="0">
              <a:solidFill>
                <a:srgbClr val="9B0000"/>
              </a:solidFill>
              <a:latin typeface="+mn-lt"/>
            </a:endParaRPr>
          </a:p>
        </p:txBody>
      </p:sp>
      <p:sp>
        <p:nvSpPr>
          <p:cNvPr id="4" name="3 - TextBox"/>
          <p:cNvSpPr txBox="1"/>
          <p:nvPr/>
        </p:nvSpPr>
        <p:spPr>
          <a:xfrm>
            <a:off x="1439652" y="4047455"/>
            <a:ext cx="6048672" cy="461665"/>
          </a:xfrm>
          <a:prstGeom prst="rect">
            <a:avLst/>
          </a:prstGeom>
          <a:noFill/>
        </p:spPr>
        <p:txBody>
          <a:bodyPr wrap="square" rtlCol="0">
            <a:spAutoFit/>
          </a:bodyPr>
          <a:lstStyle/>
          <a:p>
            <a:pPr algn="ctr"/>
            <a:r>
              <a:rPr lang="el-GR" sz="2400" b="1" dirty="0" smtClean="0">
                <a:solidFill>
                  <a:srgbClr val="9B0000"/>
                </a:solidFill>
                <a:latin typeface="+mn-lt"/>
              </a:rPr>
              <a:t> και είναι δωρεάν</a:t>
            </a:r>
            <a:endParaRPr lang="el-GR" sz="2400" b="1" dirty="0">
              <a:solidFill>
                <a:srgbClr val="9B0000"/>
              </a:solidFill>
              <a:latin typeface="+mn-lt"/>
            </a:endParaRPr>
          </a:p>
        </p:txBody>
      </p:sp>
      <p:sp>
        <p:nvSpPr>
          <p:cNvPr id="7" name="Θέση αριθμού διαφάνειας 6"/>
          <p:cNvSpPr>
            <a:spLocks noGrp="1"/>
          </p:cNvSpPr>
          <p:nvPr>
            <p:ph type="sldNum" sz="quarter" idx="12"/>
          </p:nvPr>
        </p:nvSpPr>
        <p:spPr/>
        <p:txBody>
          <a:bodyPr/>
          <a:lstStyle/>
          <a:p>
            <a:pPr>
              <a:defRPr/>
            </a:pPr>
            <a:fld id="{7E55E3B3-0445-4CFC-BED8-763D4409E61F}" type="slidenum">
              <a:rPr lang="el-GR" smtClean="0"/>
              <a:pPr>
                <a:defRPr/>
              </a:pPr>
              <a:t>80</a:t>
            </a:fld>
            <a:endParaRPr lang="el-GR" dirty="0"/>
          </a:p>
        </p:txBody>
      </p:sp>
    </p:spTree>
    <p:extLst>
      <p:ext uri="{BB962C8B-B14F-4D97-AF65-F5344CB8AC3E}">
        <p14:creationId xmlns:p14="http://schemas.microsoft.com/office/powerpoint/2010/main" val="17979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152128"/>
          </a:xfrm>
        </p:spPr>
        <p:txBody>
          <a:bodyPr>
            <a:noAutofit/>
          </a:bodyPr>
          <a:lstStyle/>
          <a:p>
            <a:r>
              <a:rPr lang="el-GR" dirty="0"/>
              <a:t>Μολυσματικοί παράγοντες στο μητρικό </a:t>
            </a:r>
            <a:r>
              <a:rPr lang="el-GR" dirty="0" smtClean="0"/>
              <a:t>γάλα</a:t>
            </a:r>
            <a:endParaRPr lang="el-GR" dirty="0"/>
          </a:p>
        </p:txBody>
      </p:sp>
      <p:sp>
        <p:nvSpPr>
          <p:cNvPr id="4" name="3 - TextBox"/>
          <p:cNvSpPr txBox="1"/>
          <p:nvPr/>
        </p:nvSpPr>
        <p:spPr>
          <a:xfrm>
            <a:off x="683568" y="1916832"/>
            <a:ext cx="7848872" cy="4513223"/>
          </a:xfrm>
          <a:prstGeom prst="rect">
            <a:avLst/>
          </a:prstGeom>
          <a:noFill/>
        </p:spPr>
        <p:txBody>
          <a:bodyPr wrap="square" rtlCol="0">
            <a:spAutoFit/>
          </a:bodyPr>
          <a:lstStyle/>
          <a:p>
            <a:pPr>
              <a:lnSpc>
                <a:spcPct val="120000"/>
              </a:lnSpc>
              <a:spcBef>
                <a:spcPts val="1200"/>
              </a:spcBef>
            </a:pPr>
            <a:r>
              <a:rPr lang="el-GR" sz="2400" dirty="0" smtClean="0">
                <a:latin typeface="+mn-lt"/>
              </a:rPr>
              <a:t>Σχεδόν κάθε ουσία που υπάρχει στο αίμα της μητέρας μπορεί να εμφανιστεί στο γάλα της.</a:t>
            </a:r>
          </a:p>
          <a:p>
            <a:pPr>
              <a:lnSpc>
                <a:spcPct val="120000"/>
              </a:lnSpc>
              <a:spcBef>
                <a:spcPts val="1200"/>
              </a:spcBef>
            </a:pPr>
            <a:r>
              <a:rPr lang="el-GR" sz="2400" dirty="0" smtClean="0">
                <a:latin typeface="+mn-lt"/>
              </a:rPr>
              <a:t>Π.χ. ουσίες που καταναλώνει όπως καφεΐνη, αλκοόλ, τσιγάρο, φάρμακα και ναρκωτικά.</a:t>
            </a:r>
          </a:p>
          <a:p>
            <a:pPr>
              <a:lnSpc>
                <a:spcPct val="120000"/>
              </a:lnSpc>
              <a:spcBef>
                <a:spcPts val="1200"/>
              </a:spcBef>
            </a:pPr>
            <a:r>
              <a:rPr lang="el-GR" sz="2400" dirty="0" smtClean="0">
                <a:latin typeface="+mn-lt"/>
              </a:rPr>
              <a:t>Π.χ. ουσίες που προσλαμβάνει η μητέρα από το περιβάλλον π.χ. από τις τροφές.</a:t>
            </a:r>
          </a:p>
          <a:p>
            <a:pPr>
              <a:lnSpc>
                <a:spcPct val="120000"/>
              </a:lnSpc>
              <a:spcBef>
                <a:spcPts val="1200"/>
              </a:spcBef>
            </a:pPr>
            <a:r>
              <a:rPr lang="el-GR" sz="2400" dirty="0" smtClean="0">
                <a:latin typeface="+mn-lt"/>
              </a:rPr>
              <a:t>Σε κάθε τέτοια περίπτωση η μητέρα θα πρέπει να συμβουλεύεται τον γιατρό της για το αν θα πρέπει να θηλάσει. </a:t>
            </a:r>
            <a:endParaRPr lang="el-GR" sz="2400" dirty="0">
              <a:latin typeface="+mn-lt"/>
            </a:endParaRP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81</a:t>
            </a:fld>
            <a:endParaRPr lang="el-GR" dirty="0"/>
          </a:p>
        </p:txBody>
      </p:sp>
    </p:spTree>
    <p:extLst>
      <p:ext uri="{BB962C8B-B14F-4D97-AF65-F5344CB8AC3E}">
        <p14:creationId xmlns:p14="http://schemas.microsoft.com/office/powerpoint/2010/main" val="33606065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457200" y="2348880"/>
            <a:ext cx="8229600" cy="1296144"/>
          </a:xfrm>
          <a:ln w="38100">
            <a:solidFill>
              <a:srgbClr val="9B0000"/>
            </a:solidFill>
          </a:ln>
        </p:spPr>
        <p:txBody>
          <a:bodyPr>
            <a:normAutofit/>
          </a:bodyPr>
          <a:lstStyle/>
          <a:p>
            <a:r>
              <a:rPr lang="el-GR" dirty="0"/>
              <a:t>Οι ορμόνες της παραγωγής </a:t>
            </a:r>
            <a:r>
              <a:rPr lang="el-GR" dirty="0" smtClean="0"/>
              <a:t>γάλακτος</a:t>
            </a:r>
            <a:endParaRPr lang="el-GR" dirty="0"/>
          </a:p>
        </p:txBody>
      </p:sp>
      <p:sp>
        <p:nvSpPr>
          <p:cNvPr id="7" name="Θέση αριθμού διαφάνειας 6"/>
          <p:cNvSpPr>
            <a:spLocks noGrp="1"/>
          </p:cNvSpPr>
          <p:nvPr>
            <p:ph type="sldNum" sz="quarter" idx="12"/>
          </p:nvPr>
        </p:nvSpPr>
        <p:spPr/>
        <p:txBody>
          <a:bodyPr/>
          <a:lstStyle/>
          <a:p>
            <a:pPr>
              <a:defRPr/>
            </a:pPr>
            <a:fld id="{7E55E3B3-0445-4CFC-BED8-763D4409E61F}" type="slidenum">
              <a:rPr lang="el-GR" smtClean="0"/>
              <a:pPr>
                <a:defRPr/>
              </a:pPr>
              <a:t>82</a:t>
            </a:fld>
            <a:endParaRPr lang="el-GR" dirty="0"/>
          </a:p>
        </p:txBody>
      </p:sp>
    </p:spTree>
    <p:extLst>
      <p:ext uri="{BB962C8B-B14F-4D97-AF65-F5344CB8AC3E}">
        <p14:creationId xmlns:p14="http://schemas.microsoft.com/office/powerpoint/2010/main" val="71830639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a:bodyPr>
          <a:lstStyle/>
          <a:p>
            <a:r>
              <a:rPr lang="el-GR" dirty="0"/>
              <a:t>Η προλακτίνη (</a:t>
            </a:r>
            <a:r>
              <a:rPr lang="en-US" dirty="0"/>
              <a:t>PRL</a:t>
            </a:r>
            <a:r>
              <a:rPr lang="en-US" dirty="0" smtClean="0"/>
              <a:t>)</a:t>
            </a:r>
            <a:r>
              <a:rPr lang="el-GR" dirty="0" smtClean="0"/>
              <a:t> </a:t>
            </a:r>
            <a:r>
              <a:rPr lang="el-GR" sz="3200" b="0" dirty="0" smtClean="0"/>
              <a:t>(1 από 2)</a:t>
            </a:r>
            <a:endParaRPr lang="en-US" sz="3200" b="0" dirty="0"/>
          </a:p>
        </p:txBody>
      </p:sp>
      <p:sp>
        <p:nvSpPr>
          <p:cNvPr id="2" name="1 - Ορθογώνιο"/>
          <p:cNvSpPr/>
          <p:nvPr/>
        </p:nvSpPr>
        <p:spPr>
          <a:xfrm>
            <a:off x="611560" y="1628800"/>
            <a:ext cx="8280920" cy="3762248"/>
          </a:xfrm>
          <a:prstGeom prst="rect">
            <a:avLst/>
          </a:prstGeom>
        </p:spPr>
        <p:txBody>
          <a:bodyPr wrap="square">
            <a:spAutoFit/>
          </a:bodyPr>
          <a:lstStyle/>
          <a:p>
            <a:pPr>
              <a:lnSpc>
                <a:spcPct val="120000"/>
              </a:lnSpc>
              <a:spcBef>
                <a:spcPts val="1200"/>
              </a:spcBef>
            </a:pPr>
            <a:r>
              <a:rPr lang="el-GR" sz="2400" dirty="0" smtClean="0">
                <a:latin typeface="+mn-lt"/>
              </a:rPr>
              <a:t>Η </a:t>
            </a:r>
            <a:r>
              <a:rPr lang="el-GR" sz="2400" b="1" dirty="0" smtClean="0">
                <a:solidFill>
                  <a:srgbClr val="9B0000"/>
                </a:solidFill>
                <a:latin typeface="+mn-lt"/>
              </a:rPr>
              <a:t>προλακτίνη</a:t>
            </a:r>
            <a:r>
              <a:rPr lang="el-GR" sz="2400" dirty="0" smtClean="0">
                <a:solidFill>
                  <a:srgbClr val="9B0000"/>
                </a:solidFill>
                <a:latin typeface="+mn-lt"/>
              </a:rPr>
              <a:t> </a:t>
            </a:r>
            <a:r>
              <a:rPr lang="el-GR" sz="2400" dirty="0" smtClean="0">
                <a:latin typeface="+mn-lt"/>
              </a:rPr>
              <a:t>ετοιμάζει το σώμα της μητέρας να παράγει γάλα και κατά τη διάρκεια του θηλασμού βοηθά τη μητέρα να χαλαρώσει ή ακόμη να νοιώσει και ευφορία. </a:t>
            </a:r>
          </a:p>
          <a:p>
            <a:pPr>
              <a:lnSpc>
                <a:spcPct val="120000"/>
              </a:lnSpc>
              <a:spcBef>
                <a:spcPts val="1200"/>
              </a:spcBef>
            </a:pPr>
            <a:r>
              <a:rPr lang="el-GR" sz="2400" dirty="0" smtClean="0">
                <a:latin typeface="+mn-lt"/>
              </a:rPr>
              <a:t>Εκκρίνεται από τον εγκέφαλο της μητέρας όταν το μωρό θηλάζει και υποκινεί τα κύτταρα που παράγουν το γάλα, ώστε να αρχίσουν να το εκκρίνουν. Όσο περισσότερο το μωρό θηλάζει τόσο περισσότερο γάλα παράγεται με την υποκίνηση της προλακτίνης. </a:t>
            </a:r>
          </a:p>
        </p:txBody>
      </p:sp>
      <p:sp>
        <p:nvSpPr>
          <p:cNvPr id="7" name="Θέση αριθμού διαφάνειας 6"/>
          <p:cNvSpPr>
            <a:spLocks noGrp="1"/>
          </p:cNvSpPr>
          <p:nvPr>
            <p:ph type="sldNum" sz="quarter" idx="12"/>
          </p:nvPr>
        </p:nvSpPr>
        <p:spPr/>
        <p:txBody>
          <a:bodyPr/>
          <a:lstStyle/>
          <a:p>
            <a:pPr>
              <a:defRPr/>
            </a:pPr>
            <a:fld id="{7E55E3B3-0445-4CFC-BED8-763D4409E61F}" type="slidenum">
              <a:rPr lang="el-GR" smtClean="0"/>
              <a:pPr>
                <a:defRPr/>
              </a:pPr>
              <a:t>83</a:t>
            </a:fld>
            <a:endParaRPr lang="el-GR" dirty="0"/>
          </a:p>
        </p:txBody>
      </p:sp>
    </p:spTree>
    <p:extLst>
      <p:ext uri="{BB962C8B-B14F-4D97-AF65-F5344CB8AC3E}">
        <p14:creationId xmlns:p14="http://schemas.microsoft.com/office/powerpoint/2010/main" val="4101045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Η προλακτίνη (</a:t>
            </a:r>
            <a:r>
              <a:rPr lang="en-US" dirty="0"/>
              <a:t>PRL)</a:t>
            </a:r>
            <a:r>
              <a:rPr lang="el-GR" dirty="0"/>
              <a:t> </a:t>
            </a:r>
            <a:r>
              <a:rPr lang="el-GR" sz="3200" b="0" dirty="0" smtClean="0"/>
              <a:t>(2 </a:t>
            </a:r>
            <a:r>
              <a:rPr lang="el-GR" sz="3200" b="0" dirty="0"/>
              <a:t>από 2)</a:t>
            </a:r>
            <a:endParaRPr lang="el-GR" dirty="0"/>
          </a:p>
        </p:txBody>
      </p:sp>
      <p:sp>
        <p:nvSpPr>
          <p:cNvPr id="2" name="1 - Ορθογώνιο"/>
          <p:cNvSpPr/>
          <p:nvPr/>
        </p:nvSpPr>
        <p:spPr>
          <a:xfrm>
            <a:off x="683568" y="1268760"/>
            <a:ext cx="8064896" cy="5275290"/>
          </a:xfrm>
          <a:prstGeom prst="rect">
            <a:avLst/>
          </a:prstGeom>
        </p:spPr>
        <p:txBody>
          <a:bodyPr wrap="square">
            <a:spAutoFit/>
          </a:bodyPr>
          <a:lstStyle/>
          <a:p>
            <a:pPr>
              <a:lnSpc>
                <a:spcPct val="120000"/>
              </a:lnSpc>
              <a:spcBef>
                <a:spcPts val="1200"/>
              </a:spcBef>
            </a:pPr>
            <a:r>
              <a:rPr lang="el-GR" sz="2400" dirty="0" smtClean="0">
                <a:latin typeface="+mn-lt"/>
              </a:rPr>
              <a:t>Τα επίπεδα της προλακτίνης αυξάνονται κατά τη διάρκεια της εγκυμοσύνης και μειώνονται για ένα χρονικό διάστημα, πριν τη γέννα. Κατόπιν, αυξάνονται μόλις γεννηθεί το μωρό και όταν αυτό θηλάσει για πρώτη φορά. Η </a:t>
            </a:r>
            <a:r>
              <a:rPr lang="el-GR" sz="2400" b="1" dirty="0" smtClean="0">
                <a:solidFill>
                  <a:srgbClr val="9B0000"/>
                </a:solidFill>
                <a:latin typeface="+mn-lt"/>
              </a:rPr>
              <a:t>αναρρόφηση</a:t>
            </a:r>
            <a:r>
              <a:rPr lang="el-GR" sz="2400" b="1" dirty="0" smtClean="0">
                <a:latin typeface="+mn-lt"/>
              </a:rPr>
              <a:t> </a:t>
            </a:r>
            <a:r>
              <a:rPr lang="el-GR" sz="2400" dirty="0" smtClean="0">
                <a:latin typeface="+mn-lt"/>
              </a:rPr>
              <a:t>και όχι η παρουσία του μωρού είναι αυτή η οποία προκαλεί τα υψηλότερα επίπεδα προλακτίνης. </a:t>
            </a:r>
          </a:p>
          <a:p>
            <a:pPr>
              <a:lnSpc>
                <a:spcPct val="120000"/>
              </a:lnSpc>
              <a:spcBef>
                <a:spcPts val="1200"/>
              </a:spcBef>
            </a:pPr>
            <a:r>
              <a:rPr lang="el-GR" sz="2400" dirty="0" smtClean="0">
                <a:latin typeface="+mn-lt"/>
              </a:rPr>
              <a:t>Μετά από έναν θηλασμό, τα επίπεδα της προλακτίνης διπλασιάζονται. Μετά τον απογαλακτισμό η προλακτίνη μειώνεται.</a:t>
            </a:r>
          </a:p>
          <a:p>
            <a:pPr>
              <a:lnSpc>
                <a:spcPct val="120000"/>
              </a:lnSpc>
              <a:spcBef>
                <a:spcPts val="1200"/>
              </a:spcBef>
            </a:pPr>
            <a:r>
              <a:rPr lang="el-GR" sz="2400" dirty="0" smtClean="0">
                <a:latin typeface="+mn-lt"/>
              </a:rPr>
              <a:t>Η απελευθέρωση της ρυθμίζεται από τον </a:t>
            </a:r>
            <a:r>
              <a:rPr lang="el-GR" sz="2400" b="1" dirty="0" smtClean="0">
                <a:solidFill>
                  <a:srgbClr val="9B0000"/>
                </a:solidFill>
                <a:latin typeface="+mn-lt"/>
              </a:rPr>
              <a:t>ανασταλτικό παράγοντα της προλακτίνης</a:t>
            </a:r>
            <a:r>
              <a:rPr lang="el-GR" sz="2400" dirty="0" smtClean="0">
                <a:latin typeface="+mn-lt"/>
              </a:rPr>
              <a:t>.</a:t>
            </a:r>
            <a:endParaRPr lang="el-GR" sz="2400" dirty="0">
              <a:latin typeface="+mn-lt"/>
            </a:endParaRPr>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84</a:t>
            </a:fld>
            <a:endParaRPr lang="el-GR" dirty="0"/>
          </a:p>
        </p:txBody>
      </p:sp>
    </p:spTree>
    <p:extLst>
      <p:ext uri="{BB962C8B-B14F-4D97-AF65-F5344CB8AC3E}">
        <p14:creationId xmlns:p14="http://schemas.microsoft.com/office/powerpoint/2010/main" val="251099080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n-US" dirty="0"/>
              <a:t>H </a:t>
            </a:r>
            <a:r>
              <a:rPr lang="el-GR" dirty="0" smtClean="0"/>
              <a:t>ωκυτοκίνη</a:t>
            </a:r>
            <a:endParaRPr lang="el-GR" dirty="0"/>
          </a:p>
        </p:txBody>
      </p:sp>
      <p:sp>
        <p:nvSpPr>
          <p:cNvPr id="3" name="2 - Ορθογώνιο"/>
          <p:cNvSpPr/>
          <p:nvPr/>
        </p:nvSpPr>
        <p:spPr>
          <a:xfrm>
            <a:off x="637159" y="1169070"/>
            <a:ext cx="7920880" cy="5121402"/>
          </a:xfrm>
          <a:prstGeom prst="rect">
            <a:avLst/>
          </a:prstGeom>
        </p:spPr>
        <p:txBody>
          <a:bodyPr wrap="square">
            <a:spAutoFit/>
          </a:bodyPr>
          <a:lstStyle/>
          <a:p>
            <a:pPr>
              <a:lnSpc>
                <a:spcPct val="120000"/>
              </a:lnSpc>
              <a:spcBef>
                <a:spcPts val="1200"/>
              </a:spcBef>
            </a:pPr>
            <a:r>
              <a:rPr lang="el-GR" sz="2400" dirty="0" smtClean="0">
                <a:latin typeface="+mn-lt"/>
              </a:rPr>
              <a:t>Η ωκυτοκίνη προκαλεί τη συστολή των </a:t>
            </a:r>
            <a:r>
              <a:rPr lang="el-GR" sz="2400" dirty="0" smtClean="0">
                <a:latin typeface="+mn-lt"/>
              </a:rPr>
              <a:t>μυοεπιθηλιακών</a:t>
            </a:r>
            <a:r>
              <a:rPr lang="el-GR" sz="2400" dirty="0" smtClean="0">
                <a:latin typeface="+mn-lt"/>
              </a:rPr>
              <a:t> κυττάρων μέσα στη μήτρα κατά τη διάρκεια του τοκετού, στα γεννητικά όργανα κατά τη διάρκεια του οργασμού και του πορώδες σπειράματος του στήθους κατά τη διάρκεια του θηλασμού.</a:t>
            </a:r>
          </a:p>
          <a:p>
            <a:pPr>
              <a:lnSpc>
                <a:spcPct val="120000"/>
              </a:lnSpc>
              <a:spcBef>
                <a:spcPts val="1200"/>
              </a:spcBef>
            </a:pPr>
            <a:r>
              <a:rPr lang="el-GR" sz="2400" dirty="0" smtClean="0">
                <a:latin typeface="+mn-lt"/>
              </a:rPr>
              <a:t>Η ωκυτοκίνη προκαλεί την </a:t>
            </a:r>
            <a:r>
              <a:rPr lang="el-GR" sz="2400" b="1" dirty="0" smtClean="0">
                <a:solidFill>
                  <a:srgbClr val="9B0000"/>
                </a:solidFill>
                <a:latin typeface="+mn-lt"/>
              </a:rPr>
              <a:t>συστολή των μυών </a:t>
            </a:r>
            <a:r>
              <a:rPr lang="el-GR" sz="2400" dirty="0" smtClean="0">
                <a:latin typeface="+mn-lt"/>
              </a:rPr>
              <a:t>γύρω από τη θηλαία άλω οι οποίοι εκδιώκουν έτσι το γάλα μέσω των γαλακτοφόρων πόρων στη θηλή. Αυτή η διαδικασία καλείται </a:t>
            </a:r>
            <a:r>
              <a:rPr lang="el-GR" sz="2400" b="1" dirty="0" smtClean="0">
                <a:solidFill>
                  <a:srgbClr val="9B0000"/>
                </a:solidFill>
                <a:latin typeface="+mn-lt"/>
              </a:rPr>
              <a:t>αντανακλαστικό εκτίναξης γάλακτος</a:t>
            </a:r>
            <a:r>
              <a:rPr lang="el-GR" sz="2400" dirty="0" smtClean="0">
                <a:latin typeface="+mn-lt"/>
              </a:rPr>
              <a:t>. Το γάλα μπορεί να βγει τόσο γρήγορα από τη θηλή που μπορεί να ξεχειλίσει από την άκρη του στόματος  του μωρού. </a:t>
            </a:r>
            <a:endParaRPr lang="el-GR" sz="2400" dirty="0">
              <a:latin typeface="+mn-lt"/>
            </a:endParaRP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85</a:t>
            </a:fld>
            <a:endParaRPr lang="el-GR" dirty="0"/>
          </a:p>
        </p:txBody>
      </p:sp>
    </p:spTree>
    <p:extLst>
      <p:ext uri="{BB962C8B-B14F-4D97-AF65-F5344CB8AC3E}">
        <p14:creationId xmlns:p14="http://schemas.microsoft.com/office/powerpoint/2010/main" val="252766915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2" cstate="print"/>
          <a:srcRect/>
          <a:stretch>
            <a:fillRect/>
          </a:stretch>
        </p:blipFill>
        <p:spPr bwMode="auto">
          <a:xfrm>
            <a:off x="971600" y="1484784"/>
            <a:ext cx="3312368" cy="3806949"/>
          </a:xfrm>
          <a:prstGeom prst="rect">
            <a:avLst/>
          </a:prstGeom>
          <a:noFill/>
          <a:ln w="9525">
            <a:noFill/>
            <a:miter lim="800000"/>
            <a:headEnd/>
            <a:tailEnd/>
          </a:ln>
        </p:spPr>
      </p:pic>
      <p:pic>
        <p:nvPicPr>
          <p:cNvPr id="3" name="2 - Εικόνα"/>
          <p:cNvPicPr/>
          <p:nvPr/>
        </p:nvPicPr>
        <p:blipFill>
          <a:blip r:embed="rId3" cstate="print"/>
          <a:srcRect/>
          <a:stretch>
            <a:fillRect/>
          </a:stretch>
        </p:blipFill>
        <p:spPr bwMode="auto">
          <a:xfrm>
            <a:off x="4716016" y="1340768"/>
            <a:ext cx="3343275" cy="3886200"/>
          </a:xfrm>
          <a:prstGeom prst="rect">
            <a:avLst/>
          </a:prstGeom>
          <a:noFill/>
          <a:ln w="9525">
            <a:noFill/>
            <a:miter lim="800000"/>
            <a:headEnd/>
            <a:tailEnd/>
          </a:ln>
        </p:spPr>
      </p:pic>
      <p:sp>
        <p:nvSpPr>
          <p:cNvPr id="4" name="Τίτλος 3"/>
          <p:cNvSpPr>
            <a:spLocks noGrp="1"/>
          </p:cNvSpPr>
          <p:nvPr>
            <p:ph type="title"/>
          </p:nvPr>
        </p:nvSpPr>
        <p:spPr/>
        <p:txBody>
          <a:bodyPr>
            <a:normAutofit fontScale="90000"/>
          </a:bodyPr>
          <a:lstStyle/>
          <a:p>
            <a:r>
              <a:rPr lang="el-GR" dirty="0" smtClean="0"/>
              <a:t>Η ανατομικές δομές του μαστού που παράγουν τις ορμόνες του</a:t>
            </a:r>
            <a:endParaRPr lang="el-GR"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86</a:t>
            </a:fld>
            <a:endParaRPr lang="el-GR" dirty="0"/>
          </a:p>
        </p:txBody>
      </p:sp>
    </p:spTree>
    <p:extLst>
      <p:ext uri="{BB962C8B-B14F-4D97-AF65-F5344CB8AC3E}">
        <p14:creationId xmlns:p14="http://schemas.microsoft.com/office/powerpoint/2010/main" val="267926999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152128"/>
          </a:xfrm>
        </p:spPr>
        <p:txBody>
          <a:bodyPr>
            <a:noAutofit/>
          </a:bodyPr>
          <a:lstStyle/>
          <a:p>
            <a:r>
              <a:rPr lang="el-GR" dirty="0"/>
              <a:t>Το γάλα εκτοξεύεται στο στόμα του </a:t>
            </a:r>
            <a:r>
              <a:rPr lang="el-GR" dirty="0" smtClean="0"/>
              <a:t>βρέφους</a:t>
            </a:r>
            <a:endParaRPr lang="el-GR" dirty="0"/>
          </a:p>
        </p:txBody>
      </p:sp>
      <p:pic>
        <p:nvPicPr>
          <p:cNvPr id="37891" name="Picture 3"/>
          <p:cNvPicPr>
            <a:picLocks noChangeAspect="1" noChangeArrowheads="1"/>
          </p:cNvPicPr>
          <p:nvPr/>
        </p:nvPicPr>
        <p:blipFill>
          <a:blip r:embed="rId2" cstate="print"/>
          <a:srcRect/>
          <a:stretch>
            <a:fillRect/>
          </a:stretch>
        </p:blipFill>
        <p:spPr bwMode="auto">
          <a:xfrm>
            <a:off x="395536" y="2204864"/>
            <a:ext cx="4086225" cy="32385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4499992" y="1916832"/>
            <a:ext cx="3604374" cy="3600400"/>
          </a:xfrm>
          <a:prstGeom prst="rect">
            <a:avLst/>
          </a:prstGeom>
          <a:noFill/>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87</a:t>
            </a:fld>
            <a:endParaRPr lang="el-GR" dirty="0"/>
          </a:p>
        </p:txBody>
      </p:sp>
    </p:spTree>
    <p:extLst>
      <p:ext uri="{BB962C8B-B14F-4D97-AF65-F5344CB8AC3E}">
        <p14:creationId xmlns:p14="http://schemas.microsoft.com/office/powerpoint/2010/main" val="197438408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Τύποι μητρικού </a:t>
            </a:r>
            <a:r>
              <a:rPr lang="el-GR" dirty="0" smtClean="0"/>
              <a:t>γάλακτος</a:t>
            </a:r>
            <a:endParaRPr lang="el-GR" dirty="0"/>
          </a:p>
        </p:txBody>
      </p:sp>
      <p:sp>
        <p:nvSpPr>
          <p:cNvPr id="3" name="2 - TextBox"/>
          <p:cNvSpPr txBox="1"/>
          <p:nvPr/>
        </p:nvSpPr>
        <p:spPr>
          <a:xfrm>
            <a:off x="467544" y="1484784"/>
            <a:ext cx="7776864" cy="5078313"/>
          </a:xfrm>
          <a:prstGeom prst="rect">
            <a:avLst/>
          </a:prstGeom>
          <a:noFill/>
        </p:spPr>
        <p:txBody>
          <a:bodyPr wrap="square" rtlCol="0">
            <a:spAutoFit/>
          </a:bodyPr>
          <a:lstStyle/>
          <a:p>
            <a:pPr marL="342900" indent="-342900">
              <a:lnSpc>
                <a:spcPct val="150000"/>
              </a:lnSpc>
              <a:buFont typeface="+mj-lt"/>
              <a:buAutoNum type="arabicPeriod"/>
            </a:pPr>
            <a:r>
              <a:rPr lang="el-GR" sz="2400" b="1" dirty="0" smtClean="0">
                <a:solidFill>
                  <a:srgbClr val="9B0000"/>
                </a:solidFill>
                <a:latin typeface="+mn-lt"/>
              </a:rPr>
              <a:t>Πύαρ</a:t>
            </a:r>
            <a:endParaRPr lang="el-GR" sz="2400" dirty="0" smtClean="0">
              <a:latin typeface="+mn-lt"/>
            </a:endParaRPr>
          </a:p>
          <a:p>
            <a:pPr marL="352425" lvl="1">
              <a:lnSpc>
                <a:spcPct val="150000"/>
              </a:lnSpc>
            </a:pPr>
            <a:r>
              <a:rPr lang="el-GR" sz="2400" dirty="0" smtClean="0">
                <a:latin typeface="+mn-lt"/>
              </a:rPr>
              <a:t>Παράγεται από την 28</a:t>
            </a:r>
            <a:r>
              <a:rPr lang="el-GR" sz="2400" baseline="30000" dirty="0" smtClean="0">
                <a:latin typeface="+mn-lt"/>
              </a:rPr>
              <a:t>η</a:t>
            </a:r>
            <a:r>
              <a:rPr lang="el-GR" sz="2400" dirty="0" smtClean="0">
                <a:latin typeface="+mn-lt"/>
              </a:rPr>
              <a:t> εβδομάδα κύησης και με αυτό τρέφεται το βρέφος στις τρεις πρώτες ημέρες</a:t>
            </a:r>
            <a:r>
              <a:rPr lang="en-US" sz="2400" dirty="0" smtClean="0">
                <a:latin typeface="+mn-lt"/>
              </a:rPr>
              <a:t>.</a:t>
            </a:r>
            <a:endParaRPr lang="el-GR" sz="2400" dirty="0">
              <a:latin typeface="+mn-lt"/>
            </a:endParaRPr>
          </a:p>
          <a:p>
            <a:pPr marL="352425" indent="-352425">
              <a:lnSpc>
                <a:spcPct val="150000"/>
              </a:lnSpc>
              <a:buFont typeface="+mj-lt"/>
              <a:buAutoNum type="arabicPeriod" startAt="2"/>
            </a:pPr>
            <a:r>
              <a:rPr lang="el-GR" sz="2400" b="1" dirty="0" smtClean="0">
                <a:solidFill>
                  <a:srgbClr val="9B0000"/>
                </a:solidFill>
                <a:latin typeface="+mn-lt"/>
              </a:rPr>
              <a:t>Μεταβατικό</a:t>
            </a:r>
            <a:endParaRPr lang="el-GR" sz="2400" dirty="0" smtClean="0">
              <a:latin typeface="+mn-lt"/>
            </a:endParaRPr>
          </a:p>
          <a:p>
            <a:pPr marL="352425" lvl="1">
              <a:lnSpc>
                <a:spcPct val="150000"/>
              </a:lnSpc>
            </a:pPr>
            <a:r>
              <a:rPr lang="el-GR" sz="2400" dirty="0" smtClean="0">
                <a:latin typeface="+mn-lt"/>
              </a:rPr>
              <a:t>Παράγεται από την τρίτη ημέρα μετά το τοκετό, περιέχει πολύ νερό και με αυτό το βρέφος ξεδιψάει.</a:t>
            </a:r>
            <a:endParaRPr lang="el-GR" sz="2400" dirty="0">
              <a:latin typeface="+mn-lt"/>
            </a:endParaRPr>
          </a:p>
          <a:p>
            <a:pPr marL="352425" indent="-352425">
              <a:lnSpc>
                <a:spcPct val="150000"/>
              </a:lnSpc>
              <a:buFont typeface="+mj-lt"/>
              <a:buAutoNum type="arabicPeriod" startAt="3"/>
            </a:pPr>
            <a:r>
              <a:rPr lang="el-GR" sz="2400" b="1" dirty="0" smtClean="0">
                <a:solidFill>
                  <a:srgbClr val="9B0000"/>
                </a:solidFill>
                <a:latin typeface="+mn-lt"/>
              </a:rPr>
              <a:t>Ώριμο</a:t>
            </a:r>
            <a:endParaRPr lang="el-GR" sz="2400" dirty="0" smtClean="0">
              <a:latin typeface="+mn-lt"/>
            </a:endParaRPr>
          </a:p>
          <a:p>
            <a:pPr marL="352425" lvl="1">
              <a:lnSpc>
                <a:spcPct val="150000"/>
              </a:lnSpc>
            </a:pPr>
            <a:r>
              <a:rPr lang="el-GR" sz="2400" dirty="0" smtClean="0">
                <a:latin typeface="+mn-lt"/>
              </a:rPr>
              <a:t>Παράγεται την έβδομη με δέκατη ημέρα μετά το τοκετό και παράγει πολλές θρεπτικές ουσίες.</a:t>
            </a:r>
            <a:endParaRPr lang="el-GR" sz="2000" dirty="0" smtClean="0">
              <a:latin typeface="+mn-lt"/>
            </a:endParaRP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88</a:t>
            </a:fld>
            <a:endParaRPr lang="el-GR" dirty="0"/>
          </a:p>
        </p:txBody>
      </p:sp>
    </p:spTree>
    <p:extLst>
      <p:ext uri="{BB962C8B-B14F-4D97-AF65-F5344CB8AC3E}">
        <p14:creationId xmlns:p14="http://schemas.microsoft.com/office/powerpoint/2010/main" val="9091679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Χρώση </a:t>
            </a:r>
            <a:r>
              <a:rPr lang="en-US" dirty="0" smtClean="0"/>
              <a:t>Gram</a:t>
            </a:r>
            <a:endParaRPr lang="el-GR" sz="3600" b="0" dirty="0"/>
          </a:p>
        </p:txBody>
      </p:sp>
      <p:pic>
        <p:nvPicPr>
          <p:cNvPr id="1026" name="Picture 2"/>
          <p:cNvPicPr>
            <a:picLocks noChangeAspect="1" noChangeArrowheads="1"/>
          </p:cNvPicPr>
          <p:nvPr/>
        </p:nvPicPr>
        <p:blipFill>
          <a:blip r:embed="rId3" cstate="print"/>
          <a:srcRect/>
          <a:stretch>
            <a:fillRect/>
          </a:stretch>
        </p:blipFill>
        <p:spPr bwMode="auto">
          <a:xfrm>
            <a:off x="1038400" y="1043349"/>
            <a:ext cx="7200800" cy="5359664"/>
          </a:xfrm>
          <a:prstGeom prst="rect">
            <a:avLst/>
          </a:prstGeom>
          <a:ln>
            <a:noFill/>
          </a:ln>
          <a:effectLst>
            <a:outerShdw blurRad="190500" algn="tl" rotWithShape="0">
              <a:srgbClr val="000000">
                <a:alpha val="70000"/>
              </a:srgbClr>
            </a:outerShdw>
          </a:effectLst>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8</a:t>
            </a:fld>
            <a:endParaRPr lang="el-GR" dirty="0"/>
          </a:p>
        </p:txBody>
      </p:sp>
      <p:sp>
        <p:nvSpPr>
          <p:cNvPr id="5" name="TextBox 4"/>
          <p:cNvSpPr txBox="1"/>
          <p:nvPr/>
        </p:nvSpPr>
        <p:spPr>
          <a:xfrm>
            <a:off x="3419872" y="6453336"/>
            <a:ext cx="2970429" cy="276999"/>
          </a:xfrm>
          <a:prstGeom prst="rect">
            <a:avLst/>
          </a:prstGeom>
          <a:noFill/>
        </p:spPr>
        <p:txBody>
          <a:bodyPr wrap="none" rtlCol="0">
            <a:spAutoFit/>
          </a:bodyPr>
          <a:lstStyle/>
          <a:p>
            <a:r>
              <a:rPr lang="el-GR" sz="1200" dirty="0" smtClean="0">
                <a:latin typeface="+mn-lt"/>
              </a:rPr>
              <a:t>Εργαστήριο βιολογικών υγρών – ΤΕΙ Αθηνών</a:t>
            </a:r>
            <a:endParaRPr lang="el-GR" sz="1200" dirty="0">
              <a:latin typeface="+mn-lt"/>
            </a:endParaRPr>
          </a:p>
        </p:txBody>
      </p:sp>
    </p:spTree>
    <p:extLst>
      <p:ext uri="{BB962C8B-B14F-4D97-AF65-F5344CB8AC3E}">
        <p14:creationId xmlns:p14="http://schemas.microsoft.com/office/powerpoint/2010/main" val="13842786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Το πύαρ ή πρωτόγαλα ή </a:t>
            </a:r>
            <a:r>
              <a:rPr lang="el-GR" dirty="0" smtClean="0"/>
              <a:t>colostrum</a:t>
            </a:r>
            <a:endParaRPr lang="el-GR" dirty="0"/>
          </a:p>
        </p:txBody>
      </p:sp>
      <p:sp>
        <p:nvSpPr>
          <p:cNvPr id="1025" name="Rectangle 1"/>
          <p:cNvSpPr>
            <a:spLocks noChangeArrowheads="1"/>
          </p:cNvSpPr>
          <p:nvPr/>
        </p:nvSpPr>
        <p:spPr bwMode="auto">
          <a:xfrm>
            <a:off x="827584" y="1412776"/>
            <a:ext cx="7848872" cy="48025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20000"/>
              </a:lnSpc>
              <a:spcBef>
                <a:spcPts val="1200"/>
              </a:spcBef>
              <a:spcAft>
                <a:spcPct val="0"/>
              </a:spcAft>
              <a:buClrTx/>
              <a:buSzTx/>
              <a:buFontTx/>
              <a:buNone/>
              <a:tabLst/>
            </a:pPr>
            <a:r>
              <a:rPr kumimoji="0" lang="el-GR" sz="2400" b="0" i="0" u="none" strike="noStrike" cap="none" normalizeH="0" baseline="0" dirty="0" smtClean="0">
                <a:ln>
                  <a:noFill/>
                </a:ln>
                <a:solidFill>
                  <a:schemeClr val="tx1"/>
                </a:solidFill>
                <a:effectLst/>
                <a:latin typeface="+mn-lt"/>
                <a:ea typeface="Calibri" pitchFamily="34" charset="0"/>
                <a:cs typeface="Times New Roman" pitchFamily="18" charset="0"/>
              </a:rPr>
              <a:t>Είναι το πρώιμο γάλα που παράγεται κατά τη διάρκεια της κύησης (28</a:t>
            </a:r>
            <a:r>
              <a:rPr kumimoji="0" lang="el-GR" sz="2400" b="0" i="0" u="none" strike="noStrike" cap="none" normalizeH="0" baseline="30000" dirty="0" smtClean="0">
                <a:ln>
                  <a:noFill/>
                </a:ln>
                <a:solidFill>
                  <a:schemeClr val="tx1"/>
                </a:solidFill>
                <a:effectLst/>
                <a:latin typeface="+mn-lt"/>
                <a:ea typeface="Calibri" pitchFamily="34" charset="0"/>
                <a:cs typeface="Times New Roman" pitchFamily="18" charset="0"/>
              </a:rPr>
              <a:t>η</a:t>
            </a:r>
            <a:r>
              <a:rPr kumimoji="0" lang="el-GR" sz="2400" b="0" i="0" u="none" strike="noStrike" cap="none" normalizeH="0" dirty="0" smtClean="0">
                <a:ln>
                  <a:noFill/>
                </a:ln>
                <a:solidFill>
                  <a:schemeClr val="tx1"/>
                </a:solidFill>
                <a:effectLst/>
                <a:latin typeface="+mn-lt"/>
                <a:ea typeface="Calibri" pitchFamily="34" charset="0"/>
                <a:cs typeface="Times New Roman" pitchFamily="18" charset="0"/>
              </a:rPr>
              <a:t> εβδομάδα). Τότε η </a:t>
            </a:r>
            <a:r>
              <a:rPr kumimoji="0" lang="el-GR" sz="2400" b="0" i="0" u="none" strike="noStrike" cap="none" normalizeH="0" baseline="0" dirty="0" smtClean="0">
                <a:ln>
                  <a:noFill/>
                </a:ln>
                <a:solidFill>
                  <a:schemeClr val="tx1"/>
                </a:solidFill>
                <a:effectLst/>
                <a:latin typeface="+mn-lt"/>
                <a:ea typeface="Calibri" pitchFamily="34" charset="0"/>
                <a:cs typeface="Times New Roman" pitchFamily="18" charset="0"/>
              </a:rPr>
              <a:t>γυναίκα παράγει τις πρώτες σταγόνες γάλακτος από το στήθος. </a:t>
            </a:r>
            <a:endParaRPr lang="el-GR" sz="2400" dirty="0" smtClean="0">
              <a:latin typeface="+mn-lt"/>
              <a:ea typeface="Calibri" pitchFamily="34" charset="0"/>
              <a:cs typeface="Times New Roman" pitchFamily="18" charset="0"/>
            </a:endParaRPr>
          </a:p>
          <a:p>
            <a:pPr marL="0" marR="0" lvl="0" indent="0" algn="l" defTabSz="914400" rtl="0" eaLnBrk="0" fontAlgn="base" latinLnBrk="0" hangingPunct="0">
              <a:lnSpc>
                <a:spcPct val="120000"/>
              </a:lnSpc>
              <a:spcBef>
                <a:spcPts val="1200"/>
              </a:spcBef>
              <a:spcAft>
                <a:spcPct val="0"/>
              </a:spcAft>
              <a:buClrTx/>
              <a:buSzTx/>
              <a:buFontTx/>
              <a:buNone/>
              <a:tabLst/>
            </a:pPr>
            <a:r>
              <a:rPr kumimoji="0" lang="el-GR" sz="2400" b="0" i="0" u="none" strike="noStrike" cap="none" normalizeH="0" baseline="0" dirty="0" smtClean="0">
                <a:ln>
                  <a:noFill/>
                </a:ln>
                <a:solidFill>
                  <a:schemeClr val="tx1"/>
                </a:solidFill>
                <a:effectLst/>
                <a:latin typeface="+mn-lt"/>
                <a:ea typeface="Calibri" pitchFamily="34" charset="0"/>
                <a:cs typeface="Times New Roman" pitchFamily="18" charset="0"/>
              </a:rPr>
              <a:t>Το γάλα πύαρ έχει </a:t>
            </a:r>
            <a:r>
              <a:rPr kumimoji="0" lang="el-GR" sz="2400" b="1" i="0" u="none" strike="noStrike" cap="none" normalizeH="0" baseline="0" dirty="0" smtClean="0">
                <a:ln>
                  <a:noFill/>
                </a:ln>
                <a:solidFill>
                  <a:srgbClr val="9B0000"/>
                </a:solidFill>
                <a:effectLst/>
                <a:latin typeface="+mn-lt"/>
                <a:ea typeface="Calibri" pitchFamily="34" charset="0"/>
                <a:cs typeface="Times New Roman" pitchFamily="18" charset="0"/>
              </a:rPr>
              <a:t>κιτρινωπή όψη </a:t>
            </a:r>
            <a:r>
              <a:rPr kumimoji="0" lang="el-GR" sz="2400" b="0" i="0" u="none" strike="noStrike" cap="none" normalizeH="0" baseline="0" dirty="0" smtClean="0">
                <a:ln>
                  <a:noFill/>
                </a:ln>
                <a:solidFill>
                  <a:schemeClr val="tx1"/>
                </a:solidFill>
                <a:effectLst/>
                <a:latin typeface="+mn-lt"/>
                <a:ea typeface="Calibri" pitchFamily="34" charset="0"/>
                <a:cs typeface="Times New Roman" pitchFamily="18" charset="0"/>
              </a:rPr>
              <a:t>λόγω της υψηλής περιεκτικότητας του σε </a:t>
            </a:r>
            <a:r>
              <a:rPr kumimoji="0" lang="el-GR" sz="2400" i="0" u="none" strike="noStrike" cap="none" normalizeH="0" baseline="0" dirty="0" smtClean="0">
                <a:ln>
                  <a:noFill/>
                </a:ln>
                <a:effectLst/>
                <a:latin typeface="+mn-lt"/>
                <a:ea typeface="Calibri" pitchFamily="34" charset="0"/>
                <a:cs typeface="Times New Roman" pitchFamily="18" charset="0"/>
              </a:rPr>
              <a:t>καροτίνη. </a:t>
            </a:r>
            <a:endParaRPr lang="el-GR" sz="2400" dirty="0" smtClean="0">
              <a:latin typeface="+mn-lt"/>
              <a:ea typeface="Calibri" pitchFamily="34" charset="0"/>
              <a:cs typeface="Times New Roman" pitchFamily="18" charset="0"/>
            </a:endParaRPr>
          </a:p>
          <a:p>
            <a:pPr marL="0" marR="0" lvl="0" indent="0" algn="l" defTabSz="914400" rtl="0" eaLnBrk="0" fontAlgn="base" latinLnBrk="0" hangingPunct="0">
              <a:lnSpc>
                <a:spcPct val="120000"/>
              </a:lnSpc>
              <a:spcBef>
                <a:spcPts val="1200"/>
              </a:spcBef>
              <a:spcAft>
                <a:spcPct val="0"/>
              </a:spcAft>
              <a:buClrTx/>
              <a:buSzTx/>
              <a:buFontTx/>
              <a:buNone/>
              <a:tabLst/>
            </a:pPr>
            <a:r>
              <a:rPr kumimoji="0" lang="el-GR" sz="2400" b="0" i="0" u="none" strike="noStrike" cap="none" normalizeH="0" baseline="0" dirty="0" smtClean="0">
                <a:ln>
                  <a:noFill/>
                </a:ln>
                <a:solidFill>
                  <a:schemeClr val="tx1"/>
                </a:solidFill>
                <a:effectLst/>
                <a:latin typeface="+mn-lt"/>
                <a:ea typeface="Calibri" pitchFamily="34" charset="0"/>
                <a:cs typeface="Times New Roman" pitchFamily="18" charset="0"/>
              </a:rPr>
              <a:t>Το πύαρ εμπεριέχεται στις κυψελίδες και εκκρίνεται μέχρι τρεις με τέσσερις ημέρες μετά τη γέννηση του μωρού. Το πύαρ είναι αραιό υγρό, πλούσιο σε αντισώματα και πρωτεΐνες και χαμηλής περιεκτικότητας σε λίπος και υδατάνθρακες</a:t>
            </a:r>
            <a:r>
              <a:rPr kumimoji="0" lang="el-GR" sz="2400" b="0" i="0" u="none" strike="noStrike" cap="none" normalizeH="0" baseline="0" dirty="0" smtClean="0">
                <a:ln>
                  <a:noFill/>
                </a:ln>
                <a:solidFill>
                  <a:schemeClr val="tx1"/>
                </a:solidFill>
                <a:effectLst/>
                <a:latin typeface="+mn-lt"/>
                <a:cs typeface="Arial" pitchFamily="34" charset="0"/>
              </a:rPr>
              <a:t> </a:t>
            </a:r>
            <a:r>
              <a:rPr lang="el-GR" sz="2400" dirty="0" smtClean="0">
                <a:latin typeface="+mn-lt"/>
                <a:cs typeface="Arial" pitchFamily="34" charset="0"/>
              </a:rPr>
              <a:t>για να είναι </a:t>
            </a:r>
            <a:r>
              <a:rPr lang="el-GR" sz="2400" b="1" dirty="0" smtClean="0">
                <a:solidFill>
                  <a:srgbClr val="9B0000"/>
                </a:solidFill>
                <a:latin typeface="+mn-lt"/>
                <a:cs typeface="Arial" pitchFamily="34" charset="0"/>
              </a:rPr>
              <a:t>πιο εύπεπτο.</a:t>
            </a:r>
            <a:endParaRPr kumimoji="0" lang="el-GR" sz="2400" b="1" i="0" u="none" strike="noStrike" cap="none" normalizeH="0" baseline="0" dirty="0" smtClean="0">
              <a:ln>
                <a:noFill/>
              </a:ln>
              <a:solidFill>
                <a:srgbClr val="9B0000"/>
              </a:solidFill>
              <a:effectLst/>
              <a:latin typeface="+mn-lt"/>
              <a:cs typeface="Arial" pitchFamily="34" charset="0"/>
            </a:endParaRPr>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89</a:t>
            </a:fld>
            <a:endParaRPr lang="el-GR" dirty="0"/>
          </a:p>
        </p:txBody>
      </p:sp>
    </p:spTree>
    <p:extLst>
      <p:ext uri="{BB962C8B-B14F-4D97-AF65-F5344CB8AC3E}">
        <p14:creationId xmlns:p14="http://schemas.microsoft.com/office/powerpoint/2010/main" val="162310784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Υδατάνθρακες στο μητρικό </a:t>
            </a:r>
            <a:r>
              <a:rPr lang="el-GR" dirty="0" smtClean="0"/>
              <a:t>γάλα</a:t>
            </a:r>
            <a:endParaRPr lang="el-GR" dirty="0"/>
          </a:p>
        </p:txBody>
      </p:sp>
      <p:sp>
        <p:nvSpPr>
          <p:cNvPr id="3" name="2 - TextBox"/>
          <p:cNvSpPr txBox="1"/>
          <p:nvPr/>
        </p:nvSpPr>
        <p:spPr>
          <a:xfrm>
            <a:off x="683568" y="1484784"/>
            <a:ext cx="8136904" cy="4253472"/>
          </a:xfrm>
          <a:prstGeom prst="rect">
            <a:avLst/>
          </a:prstGeom>
          <a:noFill/>
        </p:spPr>
        <p:txBody>
          <a:bodyPr wrap="square" rtlCol="0">
            <a:spAutoFit/>
          </a:bodyPr>
          <a:lstStyle/>
          <a:p>
            <a:pPr>
              <a:lnSpc>
                <a:spcPct val="120000"/>
              </a:lnSpc>
              <a:spcBef>
                <a:spcPts val="1200"/>
              </a:spcBef>
            </a:pPr>
            <a:r>
              <a:rPr lang="el-GR" sz="2400" dirty="0" smtClean="0">
                <a:latin typeface="+mn-lt"/>
              </a:rPr>
              <a:t>Το μεταβατικό και ώριμο γάλα περιέχει πολλούς υδατάνθρακες.</a:t>
            </a:r>
          </a:p>
          <a:p>
            <a:pPr>
              <a:lnSpc>
                <a:spcPct val="120000"/>
              </a:lnSpc>
              <a:spcBef>
                <a:spcPts val="1200"/>
              </a:spcBef>
            </a:pPr>
            <a:r>
              <a:rPr lang="el-GR" sz="2400" b="1" dirty="0" smtClean="0">
                <a:solidFill>
                  <a:srgbClr val="9B0000"/>
                </a:solidFill>
                <a:latin typeface="+mn-lt"/>
              </a:rPr>
              <a:t>Λακτόζη :</a:t>
            </a:r>
          </a:p>
          <a:p>
            <a:pPr>
              <a:lnSpc>
                <a:spcPct val="120000"/>
              </a:lnSpc>
              <a:spcBef>
                <a:spcPts val="1200"/>
              </a:spcBef>
            </a:pPr>
            <a:r>
              <a:rPr lang="el-GR" sz="2400" dirty="0" smtClean="0">
                <a:latin typeface="+mn-lt"/>
              </a:rPr>
              <a:t> Αποτελεί το 40 – 45% των υδατανθράκων στο αίμα. Αποτελεί τον καλύτερο υδατάνθρακα για το βρέφος αφού η λήψη σακχαρόζης από το βρέφος μπορεί να του προκαλέσει διαβήτη.</a:t>
            </a:r>
          </a:p>
          <a:p>
            <a:pPr>
              <a:lnSpc>
                <a:spcPct val="120000"/>
              </a:lnSpc>
              <a:spcBef>
                <a:spcPts val="1200"/>
              </a:spcBef>
            </a:pPr>
            <a:r>
              <a:rPr lang="el-GR" sz="2400" b="1" dirty="0" smtClean="0">
                <a:solidFill>
                  <a:srgbClr val="9B0000"/>
                </a:solidFill>
                <a:latin typeface="+mn-lt"/>
              </a:rPr>
              <a:t>Ολιγοσακχαρίτες :</a:t>
            </a:r>
          </a:p>
          <a:p>
            <a:pPr>
              <a:lnSpc>
                <a:spcPct val="120000"/>
              </a:lnSpc>
              <a:spcBef>
                <a:spcPts val="1200"/>
              </a:spcBef>
            </a:pPr>
            <a:r>
              <a:rPr lang="el-GR" sz="2400" dirty="0" smtClean="0">
                <a:latin typeface="+mn-lt"/>
              </a:rPr>
              <a:t> Προστατεύουν το βρέφος από μικροοργανισμούς κυρίως αυτούς που προκαλούν ουρολοιμώξεις.</a:t>
            </a: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90</a:t>
            </a:fld>
            <a:endParaRPr lang="el-GR" dirty="0"/>
          </a:p>
        </p:txBody>
      </p:sp>
    </p:spTree>
    <p:extLst>
      <p:ext uri="{BB962C8B-B14F-4D97-AF65-F5344CB8AC3E}">
        <p14:creationId xmlns:p14="http://schemas.microsoft.com/office/powerpoint/2010/main" val="197107548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Autofit/>
          </a:bodyPr>
          <a:lstStyle/>
          <a:p>
            <a:r>
              <a:rPr lang="el-GR" dirty="0"/>
              <a:t>Μεταλλικά στοιχεία στο μητρικό </a:t>
            </a:r>
            <a:r>
              <a:rPr lang="el-GR" dirty="0" smtClean="0"/>
              <a:t>γάλα</a:t>
            </a:r>
            <a:endParaRPr lang="el-GR" dirty="0"/>
          </a:p>
        </p:txBody>
      </p:sp>
      <p:sp>
        <p:nvSpPr>
          <p:cNvPr id="49153" name="Rectangle 1"/>
          <p:cNvSpPr>
            <a:spLocks noChangeArrowheads="1"/>
          </p:cNvSpPr>
          <p:nvPr/>
        </p:nvSpPr>
        <p:spPr bwMode="auto">
          <a:xfrm>
            <a:off x="467544" y="1814946"/>
            <a:ext cx="8208912" cy="3348609"/>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20000"/>
              </a:lnSpc>
              <a:spcBef>
                <a:spcPts val="1200"/>
              </a:spcBef>
              <a:spcAft>
                <a:spcPct val="0"/>
              </a:spcAft>
              <a:buClrTx/>
              <a:buSzTx/>
              <a:buFontTx/>
              <a:buNone/>
              <a:tabLst/>
            </a:pPr>
            <a:r>
              <a:rPr kumimoji="0" lang="el-GR" sz="2400" b="0" i="0" u="none" strike="noStrike" cap="none" normalizeH="0" baseline="0" dirty="0" smtClean="0">
                <a:ln>
                  <a:noFill/>
                </a:ln>
                <a:solidFill>
                  <a:schemeClr val="tx1"/>
                </a:solidFill>
                <a:effectLst/>
                <a:latin typeface="+mn-lt"/>
                <a:ea typeface="Times New Roman" pitchFamily="18" charset="0"/>
                <a:cs typeface="Arial" pitchFamily="34" charset="0"/>
              </a:rPr>
              <a:t>Το μητρικό γάλα περιέχει </a:t>
            </a:r>
            <a:r>
              <a:rPr kumimoji="0" lang="el-GR" sz="2400" b="1" i="0" u="none" strike="noStrike" cap="none" normalizeH="0" baseline="0" dirty="0" smtClean="0">
                <a:ln>
                  <a:noFill/>
                </a:ln>
                <a:solidFill>
                  <a:srgbClr val="9B0000"/>
                </a:solidFill>
                <a:effectLst/>
                <a:latin typeface="+mn-lt"/>
                <a:ea typeface="Times New Roman" pitchFamily="18" charset="0"/>
                <a:cs typeface="Arial" pitchFamily="34" charset="0"/>
              </a:rPr>
              <a:t>χαμηλό ποσοστό μεταλλικών στοιχείων</a:t>
            </a:r>
            <a:r>
              <a:rPr kumimoji="0" lang="el-GR" sz="2400" b="0" i="0" u="none" strike="noStrike" cap="none" normalizeH="0" baseline="0" dirty="0" smtClean="0">
                <a:ln>
                  <a:noFill/>
                </a:ln>
                <a:solidFill>
                  <a:schemeClr val="tx1"/>
                </a:solidFill>
                <a:effectLst/>
                <a:latin typeface="+mn-lt"/>
                <a:ea typeface="Times New Roman" pitchFamily="18" charset="0"/>
                <a:cs typeface="Arial" pitchFamily="34" charset="0"/>
              </a:rPr>
              <a:t>, πράγμα που ελαχιστοποιεί το φορτίο που δέχονται τα ανώριμα νεφρά του μωρού. </a:t>
            </a:r>
          </a:p>
          <a:p>
            <a:pPr marL="0" marR="0" lvl="0" indent="0" algn="l" defTabSz="914400" rtl="0" eaLnBrk="0" fontAlgn="base" latinLnBrk="0" hangingPunct="0">
              <a:lnSpc>
                <a:spcPct val="120000"/>
              </a:lnSpc>
              <a:spcBef>
                <a:spcPts val="1200"/>
              </a:spcBef>
              <a:spcAft>
                <a:spcPct val="0"/>
              </a:spcAft>
              <a:buClrTx/>
              <a:buSzTx/>
              <a:buFontTx/>
              <a:buNone/>
              <a:tabLst/>
            </a:pPr>
            <a:r>
              <a:rPr kumimoji="0" lang="el-GR" sz="2400" b="0" i="0" u="none" strike="noStrike" cap="none" normalizeH="0" baseline="0" dirty="0" smtClean="0">
                <a:ln>
                  <a:noFill/>
                </a:ln>
                <a:solidFill>
                  <a:schemeClr val="tx1"/>
                </a:solidFill>
                <a:effectLst/>
                <a:latin typeface="+mn-lt"/>
                <a:ea typeface="Calibri" pitchFamily="34" charset="0"/>
                <a:cs typeface="Times New Roman" pitchFamily="18" charset="0"/>
              </a:rPr>
              <a:t>Το </a:t>
            </a:r>
            <a:r>
              <a:rPr kumimoji="0" lang="el-GR" sz="2400" b="1" i="0" u="none" strike="noStrike" cap="none" normalizeH="0" baseline="0" dirty="0" smtClean="0">
                <a:ln>
                  <a:noFill/>
                </a:ln>
                <a:solidFill>
                  <a:srgbClr val="9B0000"/>
                </a:solidFill>
                <a:effectLst/>
                <a:latin typeface="+mn-lt"/>
                <a:ea typeface="Calibri" pitchFamily="34" charset="0"/>
                <a:cs typeface="Times New Roman" pitchFamily="18" charset="0"/>
              </a:rPr>
              <a:t>ασβέστιο στο μητρικό γάλα απορροφάται πολύ πιο αποτελεσματικά</a:t>
            </a:r>
            <a:r>
              <a:rPr kumimoji="0" lang="el-GR" sz="2400" b="0" i="0" u="none" strike="noStrike" cap="none" normalizeH="0" baseline="0" dirty="0" smtClean="0">
                <a:ln>
                  <a:noFill/>
                </a:ln>
                <a:solidFill>
                  <a:srgbClr val="C00000"/>
                </a:solidFill>
                <a:effectLst/>
                <a:latin typeface="+mn-lt"/>
                <a:ea typeface="Calibri" pitchFamily="34" charset="0"/>
                <a:cs typeface="Times New Roman" pitchFamily="18" charset="0"/>
              </a:rPr>
              <a:t> </a:t>
            </a:r>
            <a:r>
              <a:rPr kumimoji="0" lang="el-GR" sz="2400" b="0" i="0" u="none" strike="noStrike" cap="none" normalizeH="0" baseline="0" dirty="0" smtClean="0">
                <a:ln>
                  <a:noFill/>
                </a:ln>
                <a:solidFill>
                  <a:schemeClr val="tx1"/>
                </a:solidFill>
                <a:effectLst/>
                <a:latin typeface="+mn-lt"/>
                <a:ea typeface="Calibri" pitchFamily="34" charset="0"/>
                <a:cs typeface="Times New Roman" pitchFamily="18" charset="0"/>
              </a:rPr>
              <a:t>από ότι στο τεχνητό γάλα. Η υψηλότερη αναλογία φώσφορου προς το ασβέστιο στο γάλα της αγελάδας μπορεί να παρέμβει στην απορρόφηση ασβεστίου. </a:t>
            </a:r>
            <a:endParaRPr kumimoji="0" lang="el-GR" sz="2400" b="0" i="0" u="none" strike="noStrike" cap="none" normalizeH="0" baseline="0" dirty="0" smtClean="0">
              <a:ln>
                <a:noFill/>
              </a:ln>
              <a:solidFill>
                <a:schemeClr val="tx1"/>
              </a:solidFill>
              <a:effectLst/>
              <a:latin typeface="+mn-lt"/>
              <a:cs typeface="Arial" pitchFamily="34" charset="0"/>
            </a:endParaRPr>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91</a:t>
            </a:fld>
            <a:endParaRPr lang="el-GR" dirty="0"/>
          </a:p>
        </p:txBody>
      </p:sp>
    </p:spTree>
    <p:extLst>
      <p:ext uri="{BB962C8B-B14F-4D97-AF65-F5344CB8AC3E}">
        <p14:creationId xmlns:p14="http://schemas.microsoft.com/office/powerpoint/2010/main" val="179140791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Πρωτεΐνη στο μητρικό </a:t>
            </a:r>
            <a:r>
              <a:rPr lang="el-GR" dirty="0" smtClean="0"/>
              <a:t>γάλα</a:t>
            </a:r>
            <a:endParaRPr lang="el-GR" dirty="0"/>
          </a:p>
        </p:txBody>
      </p:sp>
      <p:sp>
        <p:nvSpPr>
          <p:cNvPr id="3" name="2 - TextBox"/>
          <p:cNvSpPr txBox="1"/>
          <p:nvPr/>
        </p:nvSpPr>
        <p:spPr>
          <a:xfrm>
            <a:off x="755576" y="1556792"/>
            <a:ext cx="8064896" cy="4253472"/>
          </a:xfrm>
          <a:prstGeom prst="rect">
            <a:avLst/>
          </a:prstGeom>
          <a:noFill/>
        </p:spPr>
        <p:txBody>
          <a:bodyPr wrap="square" rtlCol="0">
            <a:spAutoFit/>
          </a:bodyPr>
          <a:lstStyle/>
          <a:p>
            <a:pPr>
              <a:lnSpc>
                <a:spcPct val="120000"/>
              </a:lnSpc>
              <a:spcBef>
                <a:spcPts val="1200"/>
              </a:spcBef>
            </a:pPr>
            <a:r>
              <a:rPr lang="el-GR" sz="2400" dirty="0" smtClean="0">
                <a:latin typeface="+mn-lt"/>
              </a:rPr>
              <a:t>Το μητρικό γάλα έχει </a:t>
            </a:r>
            <a:r>
              <a:rPr lang="el-GR" sz="2400" b="1" dirty="0" smtClean="0">
                <a:solidFill>
                  <a:srgbClr val="9B0000"/>
                </a:solidFill>
                <a:latin typeface="+mn-lt"/>
              </a:rPr>
              <a:t>λίγες πρωτεΐνες </a:t>
            </a:r>
            <a:r>
              <a:rPr lang="el-GR" sz="2400" dirty="0" smtClean="0">
                <a:latin typeface="+mn-lt"/>
              </a:rPr>
              <a:t>για να είναι εύπεπτο.</a:t>
            </a:r>
          </a:p>
          <a:p>
            <a:pPr>
              <a:lnSpc>
                <a:spcPct val="120000"/>
              </a:lnSpc>
              <a:spcBef>
                <a:spcPts val="1200"/>
              </a:spcBef>
            </a:pPr>
            <a:r>
              <a:rPr lang="el-GR" sz="2400" dirty="0" smtClean="0">
                <a:latin typeface="+mn-lt"/>
              </a:rPr>
              <a:t>Μεταξύ των πρωτεϊνών του ξεχωρίζουν</a:t>
            </a:r>
            <a:r>
              <a:rPr lang="en-US" sz="2400" dirty="0" smtClean="0">
                <a:latin typeface="+mn-lt"/>
              </a:rPr>
              <a:t>:</a:t>
            </a:r>
          </a:p>
          <a:p>
            <a:pPr>
              <a:lnSpc>
                <a:spcPct val="120000"/>
              </a:lnSpc>
              <a:spcBef>
                <a:spcPts val="1200"/>
              </a:spcBef>
            </a:pPr>
            <a:r>
              <a:rPr lang="el-GR" sz="2400" b="1" dirty="0" smtClean="0">
                <a:solidFill>
                  <a:srgbClr val="9B0000"/>
                </a:solidFill>
                <a:latin typeface="+mn-lt"/>
              </a:rPr>
              <a:t>Λακτοφερίνη </a:t>
            </a:r>
            <a:r>
              <a:rPr lang="en-US" sz="2400" b="1" dirty="0" smtClean="0">
                <a:solidFill>
                  <a:srgbClr val="9B0000"/>
                </a:solidFill>
                <a:latin typeface="+mn-lt"/>
              </a:rPr>
              <a:t>: </a:t>
            </a:r>
            <a:r>
              <a:rPr lang="el-GR" sz="2400" dirty="0" smtClean="0">
                <a:latin typeface="+mn-lt"/>
              </a:rPr>
              <a:t>Δεσμεύει το σίδηρο και εμποδίζει έτσι την ανάπτυξη μικροβίων που χρησιμοποιούν το σίδηρο.</a:t>
            </a:r>
          </a:p>
          <a:p>
            <a:pPr>
              <a:lnSpc>
                <a:spcPct val="120000"/>
              </a:lnSpc>
              <a:spcBef>
                <a:spcPts val="1200"/>
              </a:spcBef>
            </a:pPr>
            <a:r>
              <a:rPr lang="el-GR" sz="2400" b="1" dirty="0" smtClean="0">
                <a:solidFill>
                  <a:srgbClr val="9B0000"/>
                </a:solidFill>
                <a:latin typeface="+mn-lt"/>
              </a:rPr>
              <a:t>Λυσοζύμη </a:t>
            </a:r>
            <a:r>
              <a:rPr lang="en-US" sz="2400" b="1" dirty="0" smtClean="0">
                <a:solidFill>
                  <a:srgbClr val="9B0000"/>
                </a:solidFill>
                <a:latin typeface="+mn-lt"/>
              </a:rPr>
              <a:t>: </a:t>
            </a:r>
            <a:r>
              <a:rPr lang="el-GR" sz="2400" dirty="0" smtClean="0">
                <a:latin typeface="+mn-lt"/>
              </a:rPr>
              <a:t>Περιέχει αντιμικροβιακό παράγοντα ενάντια στα εντεροβακτήρια και στα </a:t>
            </a:r>
            <a:r>
              <a:rPr lang="en-US" sz="2400" dirty="0" smtClean="0">
                <a:latin typeface="+mn-lt"/>
              </a:rPr>
              <a:t>Gram + </a:t>
            </a:r>
            <a:r>
              <a:rPr lang="el-GR" sz="2400" dirty="0" smtClean="0">
                <a:latin typeface="+mn-lt"/>
              </a:rPr>
              <a:t>βακτήρια.</a:t>
            </a:r>
          </a:p>
          <a:p>
            <a:pPr>
              <a:lnSpc>
                <a:spcPct val="120000"/>
              </a:lnSpc>
              <a:spcBef>
                <a:spcPts val="1200"/>
              </a:spcBef>
            </a:pPr>
            <a:r>
              <a:rPr lang="el-GR" sz="2400" b="1" dirty="0" smtClean="0">
                <a:solidFill>
                  <a:srgbClr val="9B0000"/>
                </a:solidFill>
                <a:latin typeface="+mn-lt"/>
              </a:rPr>
              <a:t>Ταυρίνη </a:t>
            </a:r>
            <a:r>
              <a:rPr lang="en-US" sz="2400" b="1" dirty="0" smtClean="0">
                <a:solidFill>
                  <a:srgbClr val="9B0000"/>
                </a:solidFill>
                <a:latin typeface="+mn-lt"/>
              </a:rPr>
              <a:t>: </a:t>
            </a:r>
            <a:r>
              <a:rPr lang="el-GR" sz="2400" dirty="0" smtClean="0">
                <a:latin typeface="+mn-lt"/>
              </a:rPr>
              <a:t>Σημαντική για την όραση και την γενική ανάπτυξη του εμβρύου.</a:t>
            </a: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92</a:t>
            </a:fld>
            <a:endParaRPr lang="el-GR" dirty="0"/>
          </a:p>
        </p:txBody>
      </p:sp>
    </p:spTree>
    <p:extLst>
      <p:ext uri="{BB962C8B-B14F-4D97-AF65-F5344CB8AC3E}">
        <p14:creationId xmlns:p14="http://schemas.microsoft.com/office/powerpoint/2010/main" val="297095436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7504" y="188640"/>
            <a:ext cx="8892480" cy="908720"/>
          </a:xfrm>
        </p:spPr>
        <p:txBody>
          <a:bodyPr>
            <a:noAutofit/>
          </a:bodyPr>
          <a:lstStyle/>
          <a:p>
            <a:r>
              <a:rPr lang="el-GR" dirty="0" smtClean="0"/>
              <a:t>Αυτόματοι αναλυτές μητρικού γάλακτος για επαγγελματική και οικιακή χρήση</a:t>
            </a:r>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93</a:t>
            </a:fld>
            <a:endParaRPr lang="el-GR" dirty="0"/>
          </a:p>
        </p:txBody>
      </p:sp>
      <p:sp>
        <p:nvSpPr>
          <p:cNvPr id="2050" name="AutoShape 2" descr="data:image/jpeg;base64,/9j/4AAQSkZJRgABAQAAAQABAAD/2wCEAAkGBwgHBgkIBwgKCgkLDRYPDQwMDRsUFRAWIB0iIiAdHx8kKDQsJCYxJx8fLT0tMTU3Ojo6Iys/RD84QzQ5OjcBCgoKDQwNGg8PGjclHyU3Nzc3Nzc3Nzc3Nzc3Nzc3Nzc3Nzc3Nzc3Nzc3Nzc3Nzc3Nzc3Nzc3Nzc3Nzc3Nzc3N//AABEIAH0AwwMBIgACEQEDEQH/xAAcAAABBAMBAAAAAAAAAAAAAAAABAUGBwECAwj/xABNEAABAwIDBAQJBwkDDQAAAAABAAIDBBEFEiEGEzFBB1FhcRQVIjKBkZKhwSNCUlOTseEkMzVDVXKCg/BiY3MIFhclJjQ2RlRkotHx/8QAGgEBAQEBAQEBAAAAAAAAAAAAAAECAwQFBv/EACoRAQACAQIFAwMFAQAAAAAAAAABEQIDEgQTITFRBTJBImGhFiMzQlIG/9oADAMBAAIRAxEAPwC8UIQgEJjq9q8Do8XZhNTiEUda61ojyvwv1J7BQZQhCAWCVqXLRz1aG5ctS9cnSLmXrVDuXrGdJy9YMitBTnWwekm8WwelBWHLYFJGvXQPUoKFlcg69ieSYcT2zwPC8Yiwqtq8lTJbSxIaTwueSxMCRoWrTcX61sgEIQgEIQgEIQgFpK8RxueeDWkrdNm0lV4Js/iNTe26p3uv3BB5krq2fEMdxCvN3STVD3Ak8RezfcArvwHpBweDBqNmL1oiqmRNbMC0mzrdaonBW3NPcZnE8+a1xKZ8lbUw3O6z3Lb6XGiYxMzR8W9EjpI2V/abPUVq/pK2VGnjNvslecIYGyTRsA85wHDrKcBhbCC5tLUuZ8144H3LrOlXeWd8L7PSTsr+02+yVyd0kbLcsSbf90qiX4c2NuaSlna3rcbD7lzFLT/VP9v8FNv3Ny9T0kbMk/pAeyVo7pG2Zt+kB7JVHeC0v1Tvb/BY8GpuUTvtPwWqnyX9l3/6R9mf2h/4FB6Rtmf+vv8AwlUkKOnOpgP2qJaGJtPK/clpYLh2e/NIiZnpJa7D0jbM/tAd2QpTHt3gb/NnlItfSMrz2Gt+jwT/ALKyOfHUNc5zsuUDMeAWdTdguExK6htvgv10v2ZXQbb4Lb89L9mVVrRYLdo8oG1wOK5RnMzSauXLwnPwtEbe4I3jLKf5RVK7Usr8c2lq62GM7uWU5Hk5QG8lJZqcxUIqXwZxmFnchfrUL2lqaiSqYHTSBhb5oNgrPSaly4fW52nveiMGxVz8OpTLfOYm5uetk8x1kT7eUQe0Ku9i6x0mBYebkjctGvYpzSvDmC4VdzmCDqFlIzIGCzX69i4mpljNy/N2EKByQuUEzZWXB15rqgEIQgFE+lKp8F2DxZxNs8O79rT4qWKu+nOoMWxDoRxnqY2d9jc/cgpbBGflEI6gSm2d2ernf1vN/WnjBhle530IimRmrpHcib3W9L3pn7Sug/3yn/xGn3qU4VBHLRAvwitq3At+Uicco8hulr8VFaM2qGu5sY9w9DHK2djYcuDEf9w8erK34Ly+s8RyNGMmMItGxQQmV+fZnEHxkDKwycDzPFdW4dSkf8I132v4qfsi1XZsdgvy2Xq8+PzLdK9GG0/LY+sPfJ+KycOpx/ybUn+cP/asQM7PegxrnHq2f+fzIryPDGZ3f7ITZDwbvW6e9MW00QgdMxtAaAbsXpy/NbhrftVwhllWPSP+l6r/AAmr63o3H5cRxOyY+PLOSCHmnrZDV1UP3fimU6kp62NN6mrH9lvxX6XiOxpd0kty4JbQRwSU1THLUsgc8AB8mgASVzbpFLLd8kJF8rbryYT9UHE/w5SfsYqIocKpaKCYT3s6R4FhpwACr7aVuWWI8eIUqcHENBNwAAFHdqmZWROt85byn63Lg8duhjFLG6PZc+A0nZce9WZQMzMbYjtVSdGc2bBYxfzJCFadLUCCk3j725DrPILb0ODqqeOrqd3BvoWyWsHAPGg6+9ZfM+aQxx08jXPHB/k2WaWN7XPMnnSPLye/klJB+VlykuDTZZQnpa3LMYgW+SbG3BPsbszAVEMKBdJmdq4m5UtgFomjsRXRCEIBVL/lAVWXDMIpWnWSpdJbrAaR95CtpUf081Bk2iwekvpHA99v3nNt9xQQmi+Tp61/0YkzGOON2WOTeMsPKsR96eAcmDVsnNxyhMkWjR2FdND3M5diqhGeR4/uX++w+KtnZbFKCnwmON8ry/eSl+WJxHnu5gdyqjDHxtqHuc4DK1ulxcgPaTb0AqT4XjkdG0sdO9rBqA14tmJJOl+5cPU+Cni8IwYvasePH8LdmyTPOU2daF+h6uC3Zj+HPzZJZHZDZ1oX6H1KAs2lomZjG+RuZ2Z3lDyiefFdYNqsNia4CN93eU8iW2Y9fHiviT/zmHlObPhOm7QYc8uAkndkdlcBA82PVwWW4/hrnPawzlzDlcBTvu02vbh1KBSbVYdupmxMex8lyXCb51uPHio+7FqnePezEnszm7iJrFxta5T9OYeVxzmfhbrcew+R0jGeEOdGQHjwd/k3FxfTqVdbf1LKrEamWLOGmICz2FpFh1FNcWMSRBx8OJe9zS9++1dYJNimIQ1MUjjM0vc08ZMxJ0X0OB9Ix4PW3xKyZOvin7ZERNrJBHIXPdDd7S22U35Jhve9k8bIH/Wkw/uj94X1dfsun3S1459WoTbSVjKPGpTVUktVBN5LmRC7mnS2nPVOp4cE1MiqYMdiq8vybXhxF7cF5MJqbdcojKKk81cYztc2IxAtFoy67m9juo9ii+1jD4I0gcHqRMGr3ueXOe8uPpN0y7Usvh7j1OCl3kVWNQd+i6X8iqG8myA+tWzRR7yMPkuQB5A5Ko+iBpmnqmWuAM/q/wDqueCSJkIDm6/cu0yy1jtrqlUY8rKebdUlMkQOjtTwA5pTFKHvZxBGjrqIa6SEQ1r4+QdcdykjNGhMda0w1rH20dpdPNM7PEDdFdULFwhBleeemGoNR0gyRk3EFPGwdnE/EL0MvMm31QanpBxx5N93MGDuDG/G6BDVnLs6et8i57LPwxmOUbsbaXUTSd4LXHDQnsutsWBZg9JHbVzrkehN9KwOeczc+VpfkbxcRwH9dS66HzLOS1JK/ZttneEYTFESchFMflRfje3Lh6E6Q4vsK7KyPwF77cG05Jvz5Km6ed1Y2SOVjN1FE9wcG23VgSBftItbndYMzqNkEsLQ18gJMtuBuRYf1rdKjbdr03LkG0GwQs7PQ68LU/H3Lo7aHYZrGvc2lDXeaTSmx7tFTu4a+SlzRhjpGFzoxpqOGnK6xRzPq5PB5owIWBxIAtudON+Xp4rUxHRIrquKPaXYZ72si8Gc8+a1tKST3LH+dewwNr01+rwZU2JJKSmjqIPPJN5SL5SOA7PxXTI2UUTpWiJ0xcXN83MLizrcr3srERM0dKXEdrNiWRiYiEMJIDvBdCRxWY9sNinva1jWOc7zWikuSqco5Z6iqZSTQtMQcc0WS276z2d65sdJBTmal8pwkIMgGrRyPZfrWajba/2THpHxzZ7FY6aLBqf8pied5LusgDfo9qjWx/6XkB+pd94SWfy6OKeVmSZzyL5bZx9JKdk9MacOe6d8FNWP24TH3JsXtaL8SkMrnSSXtZKH3XABxfwXldJdmgNaDdNm0QD8OlHZdOltE24y29DKP7JUjuvwVdC9QY8ZmjGokiI+PwVyNk3kRuOVgqM6JZt1tLG3kQR7irwBAbltbXRd3NgRyMe2WI+WBYBKaR5a+zzme43KxDxAPNdjTgPaWnW/JRac8b8mNj+YcErwyTNEAmTHa0TVMdPG4ERm5ITrgxO7BKBzsEICEATYXXlTFpTV7RY3UNPnVkxv1jOQPcAvVMptG/8AdK8n4WTUOmmI8qV5ce8m5QK8XhaYqOOd0oaIyRu2ZteXcmdm/aQ5kMjXN4EA+5TwPO7YGuNgO5bCQj57lnHOceyzjaCyz1swDZWzuYDoDf16f0FiKWuhzGHfR35NB+N+pTvfHrd6kb63zn+pa5uXY2oE8VL3F5jlLyb5iCSuskuISsySeEPYOTsxCmxnkOgzW7ljey3s3N6k5uS7EIidWwG8LJmHnlaRdYkbWyvLnRSvLuLnMJJU43lRza8jsutt9PbzZO6xU5mSbYQkuxJzN25lSY/okOsR3LWOLEInZoop2nraxwKnbZKi2jJPZRnrDwZL7KczI2wgjocQlfmlhne7rLHElPGzVMYaxsj6eqjms/OXs8i2lrc7qR/lx/VyepbhldyilP8ACplnlPRYxiJbuzaeSfUueZwd5p9S33Ne43bFKf4UeCYg79VL7KxUrMMZybXFkixNrzSzZTa7Cl5w/EnD8zJ7Kb8Vo6ulpZJJ2TBtj8w2SIlDP0fvMe0MYBsTcK7KfEZbWkbn6iqL2MkLNoKZ9iLygH0lXxQUzZLCy7fDDqMUYw3EDie9canF6uZhjiG6a7QkcU6eKs3Ky2ZhNuIuopkoKRxeNCT1lS2gh3UQuLFa0tEyKxypYNEBqhZQg0lF43DsK8qYa7wKrnZbWKdzDfscQvVpXmHbLDX4Vtdi9LIxzWSVDpWdrXnNcekkehWBMWPBha4N0t1hahzuTWpTs3hJkwWlfWhxlLb8beTyTszBIfoP9pY2rZgJm+jGjNMBf5I2T+7AYXHzZB3OWRgcI+Y93e5Nq2ju/n5bkegrOesIu11P6ipCcBpyb7pw9JWwwSEDzHW70qS0c3lfykpx6CsiTEAbiWn9kqRDBIPqne0Vt4khH6p3tFKlEcFTiYOk9P7BXUVeKHTf0x/llP3iaH6k+0UHBYSLGL3lKkMgqsUA/PUvsFdG1+KjhU032ZTu3A4PqifSVt4kg5Q+8otwaRiWLcqqm+zK6NxTF2aiopb/AOGU5eJYfqis+J4h+qKtJZvbjWNA/n6X7NNu0uIYtiOEz008tPu3NNy1tipF4niP6opJi+CGbCquOnjyzGI5O9ShU+ybQ3GqVt7/AC7B716GwUeUPQqM2LwqaTaKnL4XgU788lxaxAPH1q9cFbYgdq2iRALKyhQCEIQCEIQYKasYwehxAsmqqOnmlZ5r5Iw4t9adlggHQoIqMOLpeFh2BOVPhbbap1EbM17BbcOSBv8AFjOxHixnYnJCBu8WM7EeLGdicUIG/wAWM7EeLGJwQgb/ABYzsR4sj7E4IQIPFsfUEeLY0vQgQeLWI8WxpehAh8XRrBw5ltEvWCbIGKowtjSXRsaCeOnFKcOpTFxAToQCNQgAAaBBlCwFlAIQhAIQhB//2Q=="/>
          <p:cNvSpPr>
            <a:spLocks noChangeAspect="1" noChangeArrowheads="1"/>
          </p:cNvSpPr>
          <p:nvPr/>
        </p:nvSpPr>
        <p:spPr bwMode="auto">
          <a:xfrm>
            <a:off x="155575" y="-571500"/>
            <a:ext cx="1857375" cy="1190625"/>
          </a:xfrm>
          <a:prstGeom prst="rect">
            <a:avLst/>
          </a:prstGeom>
          <a:noFill/>
        </p:spPr>
        <p:txBody>
          <a:bodyPr vert="horz" wrap="square" lIns="91440" tIns="45720" rIns="91440" bIns="45720" numCol="1" anchor="t" anchorCtr="0" compatLnSpc="1">
            <a:prstTxWarp prst="textNoShape">
              <a:avLst/>
            </a:prstTxWarp>
          </a:bodyPr>
          <a:lstStyle/>
          <a:p>
            <a:endParaRPr lang="el-GR" dirty="0"/>
          </a:p>
        </p:txBody>
      </p:sp>
      <p:sp>
        <p:nvSpPr>
          <p:cNvPr id="2052" name="AutoShape 4" descr="data:image/jpeg;base64,/9j/4AAQSkZJRgABAQAAAQABAAD/2wCEAAkGBwgHBgkIBwgKCgkLDRYPDQwMDRsUFRAWIB0iIiAdHx8kKDQsJCYxJx8fLT0tMTU3Ojo6Iys/RD84QzQ5OjcBCgoKDQwNGg8PGjclHyU3Nzc3Nzc3Nzc3Nzc3Nzc3Nzc3Nzc3Nzc3Nzc3Nzc3Nzc3Nzc3Nzc3Nzc3Nzc3Nzc3N//AABEIAH0AwwMBIgACEQEDEQH/xAAcAAABBAMBAAAAAAAAAAAAAAAABAUGBwECAwj/xABNEAABAwIDBAQJBwkDDQAAAAABAAIDBBEFEiEGEzFBB1FhcRQVIjKBkZKhwSNCUlOTseEkMzVDVXKCg/BiY3MIFhclJjQ2RlRkotHx/8QAGgEBAQEBAQEBAAAAAAAAAAAAAAECAwQFBv/EACoRAQACAQIFAwMFAQAAAAAAAAABEQIDEgQTITFRBTJBImGhFiMzQlIG/9oADAMBAAIRAxEAPwC8UIQgEJjq9q8Do8XZhNTiEUda61ojyvwv1J7BQZQhCAWCVqXLRz1aG5ctS9cnSLmXrVDuXrGdJy9YMitBTnWwekm8WwelBWHLYFJGvXQPUoKFlcg69ieSYcT2zwPC8Yiwqtq8lTJbSxIaTwueSxMCRoWrTcX61sgEIQgEIQgEIQgFpK8RxueeDWkrdNm0lV4Js/iNTe26p3uv3BB5krq2fEMdxCvN3STVD3Ak8RezfcArvwHpBweDBqNmL1oiqmRNbMC0mzrdaonBW3NPcZnE8+a1xKZ8lbUw3O6z3Lb6XGiYxMzR8W9EjpI2V/abPUVq/pK2VGnjNvslecIYGyTRsA85wHDrKcBhbCC5tLUuZ8144H3LrOlXeWd8L7PSTsr+02+yVyd0kbLcsSbf90qiX4c2NuaSlna3rcbD7lzFLT/VP9v8FNv3Ny9T0kbMk/pAeyVo7pG2Zt+kB7JVHeC0v1Tvb/BY8GpuUTvtPwWqnyX9l3/6R9mf2h/4FB6Rtmf+vv8AwlUkKOnOpgP2qJaGJtPK/clpYLh2e/NIiZnpJa7D0jbM/tAd2QpTHt3gb/NnlItfSMrz2Gt+jwT/ALKyOfHUNc5zsuUDMeAWdTdguExK6htvgv10v2ZXQbb4Lb89L9mVVrRYLdo8oG1wOK5RnMzSauXLwnPwtEbe4I3jLKf5RVK7Usr8c2lq62GM7uWU5Hk5QG8lJZqcxUIqXwZxmFnchfrUL2lqaiSqYHTSBhb5oNgrPSaly4fW52nveiMGxVz8OpTLfOYm5uetk8x1kT7eUQe0Ku9i6x0mBYebkjctGvYpzSvDmC4VdzmCDqFlIzIGCzX69i4mpljNy/N2EKByQuUEzZWXB15rqgEIQgFE+lKp8F2DxZxNs8O79rT4qWKu+nOoMWxDoRxnqY2d9jc/cgpbBGflEI6gSm2d2ernf1vN/WnjBhle530IimRmrpHcib3W9L3pn7Sug/3yn/xGn3qU4VBHLRAvwitq3At+Uicco8hulr8VFaM2qGu5sY9w9DHK2djYcuDEf9w8erK34Ly+s8RyNGMmMItGxQQmV+fZnEHxkDKwycDzPFdW4dSkf8I132v4qfsi1XZsdgvy2Xq8+PzLdK9GG0/LY+sPfJ+KycOpx/ybUn+cP/asQM7PegxrnHq2f+fzIryPDGZ3f7ITZDwbvW6e9MW00QgdMxtAaAbsXpy/NbhrftVwhllWPSP+l6r/AAmr63o3H5cRxOyY+PLOSCHmnrZDV1UP3fimU6kp62NN6mrH9lvxX6XiOxpd0kty4JbQRwSU1THLUsgc8AB8mgASVzbpFLLd8kJF8rbryYT9UHE/w5SfsYqIocKpaKCYT3s6R4FhpwACr7aVuWWI8eIUqcHENBNwAAFHdqmZWROt85byn63Lg8duhjFLG6PZc+A0nZce9WZQMzMbYjtVSdGc2bBYxfzJCFadLUCCk3j725DrPILb0ODqqeOrqd3BvoWyWsHAPGg6+9ZfM+aQxx08jXPHB/k2WaWN7XPMnnSPLye/klJB+VlykuDTZZQnpa3LMYgW+SbG3BPsbszAVEMKBdJmdq4m5UtgFomjsRXRCEIBVL/lAVWXDMIpWnWSpdJbrAaR95CtpUf081Bk2iwekvpHA99v3nNt9xQQmi+Tp61/0YkzGOON2WOTeMsPKsR96eAcmDVsnNxyhMkWjR2FdND3M5diqhGeR4/uX++w+KtnZbFKCnwmON8ry/eSl+WJxHnu5gdyqjDHxtqHuc4DK1ulxcgPaTb0AqT4XjkdG0sdO9rBqA14tmJJOl+5cPU+Cni8IwYvasePH8LdmyTPOU2daF+h6uC3Zj+HPzZJZHZDZ1oX6H1KAs2lomZjG+RuZ2Z3lDyiefFdYNqsNia4CN93eU8iW2Y9fHiviT/zmHlObPhOm7QYc8uAkndkdlcBA82PVwWW4/hrnPawzlzDlcBTvu02vbh1KBSbVYdupmxMex8lyXCb51uPHio+7FqnePezEnszm7iJrFxta5T9OYeVxzmfhbrcew+R0jGeEOdGQHjwd/k3FxfTqVdbf1LKrEamWLOGmICz2FpFh1FNcWMSRBx8OJe9zS9++1dYJNimIQ1MUjjM0vc08ZMxJ0X0OB9Ix4PW3xKyZOvin7ZERNrJBHIXPdDd7S22U35Jhve9k8bIH/Wkw/uj94X1dfsun3S1459WoTbSVjKPGpTVUktVBN5LmRC7mnS2nPVOp4cE1MiqYMdiq8vybXhxF7cF5MJqbdcojKKk81cYztc2IxAtFoy67m9juo9ii+1jD4I0gcHqRMGr3ueXOe8uPpN0y7Usvh7j1OCl3kVWNQd+i6X8iqG8myA+tWzRR7yMPkuQB5A5Ko+iBpmnqmWuAM/q/wDqueCSJkIDm6/cu0yy1jtrqlUY8rKebdUlMkQOjtTwA5pTFKHvZxBGjrqIa6SEQ1r4+QdcdykjNGhMda0w1rH20dpdPNM7PEDdFdULFwhBleeemGoNR0gyRk3EFPGwdnE/EL0MvMm31QanpBxx5N93MGDuDG/G6BDVnLs6et8i57LPwxmOUbsbaXUTSd4LXHDQnsutsWBZg9JHbVzrkehN9KwOeczc+VpfkbxcRwH9dS66HzLOS1JK/ZttneEYTFESchFMflRfje3Lh6E6Q4vsK7KyPwF77cG05Jvz5Km6ed1Y2SOVjN1FE9wcG23VgSBftItbndYMzqNkEsLQ18gJMtuBuRYf1rdKjbdr03LkG0GwQs7PQ68LU/H3Lo7aHYZrGvc2lDXeaTSmx7tFTu4a+SlzRhjpGFzoxpqOGnK6xRzPq5PB5owIWBxIAtudON+Xp4rUxHRIrquKPaXYZ72si8Gc8+a1tKST3LH+dewwNr01+rwZU2JJKSmjqIPPJN5SL5SOA7PxXTI2UUTpWiJ0xcXN83MLizrcr3srERM0dKXEdrNiWRiYiEMJIDvBdCRxWY9sNinva1jWOc7zWikuSqco5Z6iqZSTQtMQcc0WS276z2d65sdJBTmal8pwkIMgGrRyPZfrWajba/2THpHxzZ7FY6aLBqf8pied5LusgDfo9qjWx/6XkB+pd94SWfy6OKeVmSZzyL5bZx9JKdk9MacOe6d8FNWP24TH3JsXtaL8SkMrnSSXtZKH3XABxfwXldJdmgNaDdNm0QD8OlHZdOltE24y29DKP7JUjuvwVdC9QY8ZmjGokiI+PwVyNk3kRuOVgqM6JZt1tLG3kQR7irwBAbltbXRd3NgRyMe2WI+WBYBKaR5a+zzme43KxDxAPNdjTgPaWnW/JRac8b8mNj+YcErwyTNEAmTHa0TVMdPG4ERm5ITrgxO7BKBzsEICEATYXXlTFpTV7RY3UNPnVkxv1jOQPcAvVMptG/8AdK8n4WTUOmmI8qV5ce8m5QK8XhaYqOOd0oaIyRu2ZteXcmdm/aQ5kMjXN4EA+5TwPO7YGuNgO5bCQj57lnHOceyzjaCyz1swDZWzuYDoDf16f0FiKWuhzGHfR35NB+N+pTvfHrd6kb63zn+pa5uXY2oE8VL3F5jlLyb5iCSuskuISsySeEPYOTsxCmxnkOgzW7ljey3s3N6k5uS7EIidWwG8LJmHnlaRdYkbWyvLnRSvLuLnMJJU43lRza8jsutt9PbzZO6xU5mSbYQkuxJzN25lSY/okOsR3LWOLEInZoop2nraxwKnbZKi2jJPZRnrDwZL7KczI2wgjocQlfmlhne7rLHElPGzVMYaxsj6eqjms/OXs8i2lrc7qR/lx/VyepbhldyilP8ACplnlPRYxiJbuzaeSfUueZwd5p9S33Ne43bFKf4UeCYg79VL7KxUrMMZybXFkixNrzSzZTa7Cl5w/EnD8zJ7Kb8Vo6ulpZJJ2TBtj8w2SIlDP0fvMe0MYBsTcK7KfEZbWkbn6iqL2MkLNoKZ9iLygH0lXxQUzZLCy7fDDqMUYw3EDie9canF6uZhjiG6a7QkcU6eKs3Ky2ZhNuIuopkoKRxeNCT1lS2gh3UQuLFa0tEyKxypYNEBqhZQg0lF43DsK8qYa7wKrnZbWKdzDfscQvVpXmHbLDX4Vtdi9LIxzWSVDpWdrXnNcekkehWBMWPBha4N0t1hahzuTWpTs3hJkwWlfWhxlLb8beTyTszBIfoP9pY2rZgJm+jGjNMBf5I2T+7AYXHzZB3OWRgcI+Y93e5Nq2ju/n5bkegrOesIu11P6ipCcBpyb7pw9JWwwSEDzHW70qS0c3lfykpx6CsiTEAbiWn9kqRDBIPqne0Vt4khH6p3tFKlEcFTiYOk9P7BXUVeKHTf0x/llP3iaH6k+0UHBYSLGL3lKkMgqsUA/PUvsFdG1+KjhU032ZTu3A4PqifSVt4kg5Q+8otwaRiWLcqqm+zK6NxTF2aiopb/AOGU5eJYfqis+J4h+qKtJZvbjWNA/n6X7NNu0uIYtiOEz008tPu3NNy1tipF4niP6opJi+CGbCquOnjyzGI5O9ShU+ybQ3GqVt7/AC7B716GwUeUPQqM2LwqaTaKnL4XgU788lxaxAPH1q9cFbYgdq2iRALKyhQCEIQCEIQYKasYwehxAsmqqOnmlZ5r5Iw4t9adlggHQoIqMOLpeFh2BOVPhbbap1EbM17BbcOSBv8AFjOxHixnYnJCBu8WM7EeLGdicUIG/wAWM7EeLGJwQgb/ABYzsR4sj7E4IQIPFsfUEeLY0vQgQeLWI8WxpehAh8XRrBw5ltEvWCbIGKowtjSXRsaCeOnFKcOpTFxAToQCNQgAAaBBlCwFlAIQhAIQhB//2Q=="/>
          <p:cNvSpPr>
            <a:spLocks noChangeAspect="1" noChangeArrowheads="1"/>
          </p:cNvSpPr>
          <p:nvPr/>
        </p:nvSpPr>
        <p:spPr bwMode="auto">
          <a:xfrm>
            <a:off x="155575" y="-571500"/>
            <a:ext cx="1857375" cy="1190625"/>
          </a:xfrm>
          <a:prstGeom prst="rect">
            <a:avLst/>
          </a:prstGeom>
          <a:noFill/>
        </p:spPr>
        <p:txBody>
          <a:bodyPr vert="horz" wrap="square" lIns="91440" tIns="45720" rIns="91440" bIns="45720" numCol="1" anchor="t" anchorCtr="0" compatLnSpc="1">
            <a:prstTxWarp prst="textNoShape">
              <a:avLst/>
            </a:prstTxWarp>
          </a:bodyPr>
          <a:lstStyle/>
          <a:p>
            <a:endParaRPr lang="el-GR" dirty="0"/>
          </a:p>
        </p:txBody>
      </p:sp>
      <p:sp>
        <p:nvSpPr>
          <p:cNvPr id="2054" name="AutoShape 6" descr="data:image/jpeg;base64,/9j/4AAQSkZJRgABAQAAAQABAAD/2wCEAAkGBwgHBgkIBwgKCgkLDRYPDQwMDRsUFRAWIB0iIiAdHx8kKDQsJCYxJx8fLT0tMTU3Ojo6Iys/RD84QzQ5OjcBCgoKDQwNGg8PGjclHyU3Nzc3Nzc3Nzc3Nzc3Nzc3Nzc3Nzc3Nzc3Nzc3Nzc3Nzc3Nzc3Nzc3Nzc3Nzc3Nzc3N//AABEIAH0AwwMBIgACEQEDEQH/xAAcAAABBAMBAAAAAAAAAAAAAAAABAUGBwECAwj/xABNEAABAwIDBAQJBwkDDQAAAAABAAIDBBEFEiEGEzFBB1FhcRQVIjKBkZKhwSNCUlOTseEkMzVDVXKCg/BiY3MIFhclJjQ2RlRkotHx/8QAGgEBAQEBAQEBAAAAAAAAAAAAAAECAwQFBv/EACoRAQACAQIFAwMFAQAAAAAAAAABEQIDEgQTITFRBTJBImGhFiMzQlIG/9oADAMBAAIRAxEAPwC8UIQgEJjq9q8Do8XZhNTiEUda61ojyvwv1J7BQZQhCAWCVqXLRz1aG5ctS9cnSLmXrVDuXrGdJy9YMitBTnWwekm8WwelBWHLYFJGvXQPUoKFlcg69ieSYcT2zwPC8Yiwqtq8lTJbSxIaTwueSxMCRoWrTcX61sgEIQgEIQgEIQgFpK8RxueeDWkrdNm0lV4Js/iNTe26p3uv3BB5krq2fEMdxCvN3STVD3Ak8RezfcArvwHpBweDBqNmL1oiqmRNbMC0mzrdaonBW3NPcZnE8+a1xKZ8lbUw3O6z3Lb6XGiYxMzR8W9EjpI2V/abPUVq/pK2VGnjNvslecIYGyTRsA85wHDrKcBhbCC5tLUuZ8144H3LrOlXeWd8L7PSTsr+02+yVyd0kbLcsSbf90qiX4c2NuaSlna3rcbD7lzFLT/VP9v8FNv3Ny9T0kbMk/pAeyVo7pG2Zt+kB7JVHeC0v1Tvb/BY8GpuUTvtPwWqnyX9l3/6R9mf2h/4FB6Rtmf+vv8AwlUkKOnOpgP2qJaGJtPK/clpYLh2e/NIiZnpJa7D0jbM/tAd2QpTHt3gb/NnlItfSMrz2Gt+jwT/ALKyOfHUNc5zsuUDMeAWdTdguExK6htvgv10v2ZXQbb4Lb89L9mVVrRYLdo8oG1wOK5RnMzSauXLwnPwtEbe4I3jLKf5RVK7Usr8c2lq62GM7uWU5Hk5QG8lJZqcxUIqXwZxmFnchfrUL2lqaiSqYHTSBhb5oNgrPSaly4fW52nveiMGxVz8OpTLfOYm5uetk8x1kT7eUQe0Ku9i6x0mBYebkjctGvYpzSvDmC4VdzmCDqFlIzIGCzX69i4mpljNy/N2EKByQuUEzZWXB15rqgEIQgFE+lKp8F2DxZxNs8O79rT4qWKu+nOoMWxDoRxnqY2d9jc/cgpbBGflEI6gSm2d2ernf1vN/WnjBhle530IimRmrpHcib3W9L3pn7Sug/3yn/xGn3qU4VBHLRAvwitq3At+Uicco8hulr8VFaM2qGu5sY9w9DHK2djYcuDEf9w8erK34Ly+s8RyNGMmMItGxQQmV+fZnEHxkDKwycDzPFdW4dSkf8I132v4qfsi1XZsdgvy2Xq8+PzLdK9GG0/LY+sPfJ+KycOpx/ybUn+cP/asQM7PegxrnHq2f+fzIryPDGZ3f7ITZDwbvW6e9MW00QgdMxtAaAbsXpy/NbhrftVwhllWPSP+l6r/AAmr63o3H5cRxOyY+PLOSCHmnrZDV1UP3fimU6kp62NN6mrH9lvxX6XiOxpd0kty4JbQRwSU1THLUsgc8AB8mgASVzbpFLLd8kJF8rbryYT9UHE/w5SfsYqIocKpaKCYT3s6R4FhpwACr7aVuWWI8eIUqcHENBNwAAFHdqmZWROt85byn63Lg8duhjFLG6PZc+A0nZce9WZQMzMbYjtVSdGc2bBYxfzJCFadLUCCk3j725DrPILb0ODqqeOrqd3BvoWyWsHAPGg6+9ZfM+aQxx08jXPHB/k2WaWN7XPMnnSPLye/klJB+VlykuDTZZQnpa3LMYgW+SbG3BPsbszAVEMKBdJmdq4m5UtgFomjsRXRCEIBVL/lAVWXDMIpWnWSpdJbrAaR95CtpUf081Bk2iwekvpHA99v3nNt9xQQmi+Tp61/0YkzGOON2WOTeMsPKsR96eAcmDVsnNxyhMkWjR2FdND3M5diqhGeR4/uX++w+KtnZbFKCnwmON8ry/eSl+WJxHnu5gdyqjDHxtqHuc4DK1ulxcgPaTb0AqT4XjkdG0sdO9rBqA14tmJJOl+5cPU+Cni8IwYvasePH8LdmyTPOU2daF+h6uC3Zj+HPzZJZHZDZ1oX6H1KAs2lomZjG+RuZ2Z3lDyiefFdYNqsNia4CN93eU8iW2Y9fHiviT/zmHlObPhOm7QYc8uAkndkdlcBA82PVwWW4/hrnPawzlzDlcBTvu02vbh1KBSbVYdupmxMex8lyXCb51uPHio+7FqnePezEnszm7iJrFxta5T9OYeVxzmfhbrcew+R0jGeEOdGQHjwd/k3FxfTqVdbf1LKrEamWLOGmICz2FpFh1FNcWMSRBx8OJe9zS9++1dYJNimIQ1MUjjM0vc08ZMxJ0X0OB9Ix4PW3xKyZOvin7ZERNrJBHIXPdDd7S22U35Jhve9k8bIH/Wkw/uj94X1dfsun3S1459WoTbSVjKPGpTVUktVBN5LmRC7mnS2nPVOp4cE1MiqYMdiq8vybXhxF7cF5MJqbdcojKKk81cYztc2IxAtFoy67m9juo9ii+1jD4I0gcHqRMGr3ueXOe8uPpN0y7Usvh7j1OCl3kVWNQd+i6X8iqG8myA+tWzRR7yMPkuQB5A5Ko+iBpmnqmWuAM/q/wDqueCSJkIDm6/cu0yy1jtrqlUY8rKebdUlMkQOjtTwA5pTFKHvZxBGjrqIa6SEQ1r4+QdcdykjNGhMda0w1rH20dpdPNM7PEDdFdULFwhBleeemGoNR0gyRk3EFPGwdnE/EL0MvMm31QanpBxx5N93MGDuDG/G6BDVnLs6et8i57LPwxmOUbsbaXUTSd4LXHDQnsutsWBZg9JHbVzrkehN9KwOeczc+VpfkbxcRwH9dS66HzLOS1JK/ZttneEYTFESchFMflRfje3Lh6E6Q4vsK7KyPwF77cG05Jvz5Km6ed1Y2SOVjN1FE9wcG23VgSBftItbndYMzqNkEsLQ18gJMtuBuRYf1rdKjbdr03LkG0GwQs7PQ68LU/H3Lo7aHYZrGvc2lDXeaTSmx7tFTu4a+SlzRhjpGFzoxpqOGnK6xRzPq5PB5owIWBxIAtudON+Xp4rUxHRIrquKPaXYZ72si8Gc8+a1tKST3LH+dewwNr01+rwZU2JJKSmjqIPPJN5SL5SOA7PxXTI2UUTpWiJ0xcXN83MLizrcr3srERM0dKXEdrNiWRiYiEMJIDvBdCRxWY9sNinva1jWOc7zWikuSqco5Z6iqZSTQtMQcc0WS276z2d65sdJBTmal8pwkIMgGrRyPZfrWajba/2THpHxzZ7FY6aLBqf8pied5LusgDfo9qjWx/6XkB+pd94SWfy6OKeVmSZzyL5bZx9JKdk9MacOe6d8FNWP24TH3JsXtaL8SkMrnSSXtZKH3XABxfwXldJdmgNaDdNm0QD8OlHZdOltE24y29DKP7JUjuvwVdC9QY8ZmjGokiI+PwVyNk3kRuOVgqM6JZt1tLG3kQR7irwBAbltbXRd3NgRyMe2WI+WBYBKaR5a+zzme43KxDxAPNdjTgPaWnW/JRac8b8mNj+YcErwyTNEAmTHa0TVMdPG4ERm5ITrgxO7BKBzsEICEATYXXlTFpTV7RY3UNPnVkxv1jOQPcAvVMptG/8AdK8n4WTUOmmI8qV5ce8m5QK8XhaYqOOd0oaIyRu2ZteXcmdm/aQ5kMjXN4EA+5TwPO7YGuNgO5bCQj57lnHOceyzjaCyz1swDZWzuYDoDf16f0FiKWuhzGHfR35NB+N+pTvfHrd6kb63zn+pa5uXY2oE8VL3F5jlLyb5iCSuskuISsySeEPYOTsxCmxnkOgzW7ljey3s3N6k5uS7EIidWwG8LJmHnlaRdYkbWyvLnRSvLuLnMJJU43lRza8jsutt9PbzZO6xU5mSbYQkuxJzN25lSY/okOsR3LWOLEInZoop2nraxwKnbZKi2jJPZRnrDwZL7KczI2wgjocQlfmlhne7rLHElPGzVMYaxsj6eqjms/OXs8i2lrc7qR/lx/VyepbhldyilP8ACplnlPRYxiJbuzaeSfUueZwd5p9S33Ne43bFKf4UeCYg79VL7KxUrMMZybXFkixNrzSzZTa7Cl5w/EnD8zJ7Kb8Vo6ulpZJJ2TBtj8w2SIlDP0fvMe0MYBsTcK7KfEZbWkbn6iqL2MkLNoKZ9iLygH0lXxQUzZLCy7fDDqMUYw3EDie9canF6uZhjiG6a7QkcU6eKs3Ky2ZhNuIuopkoKRxeNCT1lS2gh3UQuLFa0tEyKxypYNEBqhZQg0lF43DsK8qYa7wKrnZbWKdzDfscQvVpXmHbLDX4Vtdi9LIxzWSVDpWdrXnNcekkehWBMWPBha4N0t1hahzuTWpTs3hJkwWlfWhxlLb8beTyTszBIfoP9pY2rZgJm+jGjNMBf5I2T+7AYXHzZB3OWRgcI+Y93e5Nq2ju/n5bkegrOesIu11P6ipCcBpyb7pw9JWwwSEDzHW70qS0c3lfykpx6CsiTEAbiWn9kqRDBIPqne0Vt4khH6p3tFKlEcFTiYOk9P7BXUVeKHTf0x/llP3iaH6k+0UHBYSLGL3lKkMgqsUA/PUvsFdG1+KjhU032ZTu3A4PqifSVt4kg5Q+8otwaRiWLcqqm+zK6NxTF2aiopb/AOGU5eJYfqis+J4h+qKtJZvbjWNA/n6X7NNu0uIYtiOEz008tPu3NNy1tipF4niP6opJi+CGbCquOnjyzGI5O9ShU+ybQ3GqVt7/AC7B716GwUeUPQqM2LwqaTaKnL4XgU788lxaxAPH1q9cFbYgdq2iRALKyhQCEIQCEIQYKasYwehxAsmqqOnmlZ5r5Iw4t9adlggHQoIqMOLpeFh2BOVPhbbap1EbM17BbcOSBv8AFjOxHixnYnJCBu8WM7EeLGdicUIG/wAWM7EeLGJwQgb/ABYzsR4sj7E4IQIPFsfUEeLY0vQgQeLWI8WxpehAh8XRrBw5ltEvWCbIGKowtjSXRsaCeOnFKcOpTFxAToQCNQgAAaBBlCwFlAIQhAIQhB//2Q=="/>
          <p:cNvSpPr>
            <a:spLocks noChangeAspect="1" noChangeArrowheads="1"/>
          </p:cNvSpPr>
          <p:nvPr/>
        </p:nvSpPr>
        <p:spPr bwMode="auto">
          <a:xfrm>
            <a:off x="155575" y="-571500"/>
            <a:ext cx="1857375" cy="1190625"/>
          </a:xfrm>
          <a:prstGeom prst="rect">
            <a:avLst/>
          </a:prstGeom>
          <a:noFill/>
        </p:spPr>
        <p:txBody>
          <a:bodyPr vert="horz" wrap="square" lIns="91440" tIns="45720" rIns="91440" bIns="45720" numCol="1" anchor="t" anchorCtr="0" compatLnSpc="1">
            <a:prstTxWarp prst="textNoShape">
              <a:avLst/>
            </a:prstTxWarp>
          </a:bodyPr>
          <a:lstStyle/>
          <a:p>
            <a:endParaRPr lang="el-GR" dirty="0"/>
          </a:p>
        </p:txBody>
      </p:sp>
      <p:pic>
        <p:nvPicPr>
          <p:cNvPr id="2057" name="Picture 9"/>
          <p:cNvPicPr>
            <a:picLocks noChangeAspect="1" noChangeArrowheads="1"/>
          </p:cNvPicPr>
          <p:nvPr/>
        </p:nvPicPr>
        <p:blipFill>
          <a:blip r:embed="rId2" cstate="print"/>
          <a:srcRect/>
          <a:stretch>
            <a:fillRect/>
          </a:stretch>
        </p:blipFill>
        <p:spPr bwMode="auto">
          <a:xfrm>
            <a:off x="683568" y="1556792"/>
            <a:ext cx="3168352" cy="2027747"/>
          </a:xfrm>
          <a:prstGeom prst="rect">
            <a:avLst/>
          </a:prstGeom>
          <a:noFill/>
        </p:spPr>
      </p:pic>
      <p:pic>
        <p:nvPicPr>
          <p:cNvPr id="2061" name="Picture 13"/>
          <p:cNvPicPr>
            <a:picLocks noChangeAspect="1" noChangeArrowheads="1"/>
          </p:cNvPicPr>
          <p:nvPr/>
        </p:nvPicPr>
        <p:blipFill>
          <a:blip r:embed="rId3" cstate="print"/>
          <a:srcRect/>
          <a:stretch>
            <a:fillRect/>
          </a:stretch>
        </p:blipFill>
        <p:spPr bwMode="auto">
          <a:xfrm>
            <a:off x="3707904" y="3068960"/>
            <a:ext cx="4895850" cy="3238501"/>
          </a:xfrm>
          <a:prstGeom prst="rect">
            <a:avLst/>
          </a:prstGeom>
          <a:noFill/>
        </p:spPr>
      </p:pic>
      <p:sp>
        <p:nvSpPr>
          <p:cNvPr id="12" name="11 - TextBox"/>
          <p:cNvSpPr txBox="1"/>
          <p:nvPr/>
        </p:nvSpPr>
        <p:spPr>
          <a:xfrm>
            <a:off x="827584" y="3501008"/>
            <a:ext cx="2304256" cy="338554"/>
          </a:xfrm>
          <a:prstGeom prst="rect">
            <a:avLst/>
          </a:prstGeom>
          <a:noFill/>
        </p:spPr>
        <p:txBody>
          <a:bodyPr wrap="square" rtlCol="0">
            <a:spAutoFit/>
          </a:bodyPr>
          <a:lstStyle/>
          <a:p>
            <a:pPr algn="ctr"/>
            <a:r>
              <a:rPr lang="en-US" sz="1600" dirty="0" smtClean="0">
                <a:solidFill>
                  <a:schemeClr val="tx1">
                    <a:lumMod val="65000"/>
                    <a:lumOff val="35000"/>
                  </a:schemeClr>
                </a:solidFill>
              </a:rPr>
              <a:t>Miris analyzer</a:t>
            </a:r>
            <a:endParaRPr lang="el-GR" sz="1600" dirty="0">
              <a:solidFill>
                <a:schemeClr val="tx1">
                  <a:lumMod val="65000"/>
                  <a:lumOff val="35000"/>
                </a:schemeClr>
              </a:solidFill>
            </a:endParaRPr>
          </a:p>
        </p:txBody>
      </p:sp>
      <p:sp>
        <p:nvSpPr>
          <p:cNvPr id="13" name="12 - TextBox"/>
          <p:cNvSpPr txBox="1"/>
          <p:nvPr/>
        </p:nvSpPr>
        <p:spPr>
          <a:xfrm>
            <a:off x="5436096" y="6093296"/>
            <a:ext cx="2304256" cy="338554"/>
          </a:xfrm>
          <a:prstGeom prst="rect">
            <a:avLst/>
          </a:prstGeom>
          <a:noFill/>
        </p:spPr>
        <p:txBody>
          <a:bodyPr wrap="square" rtlCol="0">
            <a:spAutoFit/>
          </a:bodyPr>
          <a:lstStyle/>
          <a:p>
            <a:pPr algn="ctr"/>
            <a:r>
              <a:rPr lang="en-US" sz="1600" dirty="0" smtClean="0">
                <a:solidFill>
                  <a:schemeClr val="tx1">
                    <a:lumMod val="65000"/>
                    <a:lumOff val="35000"/>
                  </a:schemeClr>
                </a:solidFill>
              </a:rPr>
              <a:t>Scope analyzer</a:t>
            </a:r>
            <a:endParaRPr lang="el-GR" sz="1600"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908720"/>
          </a:xfrm>
        </p:spPr>
        <p:txBody>
          <a:bodyPr>
            <a:noAutofit/>
          </a:bodyPr>
          <a:lstStyle/>
          <a:p>
            <a:r>
              <a:rPr lang="el-GR" dirty="0" smtClean="0"/>
              <a:t>Παράμετροι που προσδιορίζονται στους αυτόματους αναλυτές μητρικού γάλακτος</a:t>
            </a:r>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94</a:t>
            </a:fld>
            <a:endParaRPr lang="el-GR" dirty="0"/>
          </a:p>
        </p:txBody>
      </p:sp>
      <p:pic>
        <p:nvPicPr>
          <p:cNvPr id="1026" name="Picture 2"/>
          <p:cNvPicPr>
            <a:picLocks noChangeAspect="1" noChangeArrowheads="1"/>
          </p:cNvPicPr>
          <p:nvPr/>
        </p:nvPicPr>
        <p:blipFill>
          <a:blip r:embed="rId2" cstate="print"/>
          <a:srcRect/>
          <a:stretch>
            <a:fillRect/>
          </a:stretch>
        </p:blipFill>
        <p:spPr bwMode="auto">
          <a:xfrm>
            <a:off x="1619672" y="1484784"/>
            <a:ext cx="6242656" cy="4824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Άλλα στοιχεία στο μητρικό </a:t>
            </a:r>
            <a:r>
              <a:rPr lang="el-GR" dirty="0" smtClean="0"/>
              <a:t>γάλα</a:t>
            </a:r>
            <a:endParaRPr lang="el-GR" dirty="0"/>
          </a:p>
        </p:txBody>
      </p:sp>
      <p:sp>
        <p:nvSpPr>
          <p:cNvPr id="3" name="2 - TextBox"/>
          <p:cNvSpPr txBox="1"/>
          <p:nvPr/>
        </p:nvSpPr>
        <p:spPr>
          <a:xfrm>
            <a:off x="611560" y="1340768"/>
            <a:ext cx="8136904" cy="4821000"/>
          </a:xfrm>
          <a:prstGeom prst="rect">
            <a:avLst/>
          </a:prstGeom>
          <a:noFill/>
        </p:spPr>
        <p:txBody>
          <a:bodyPr wrap="square" rtlCol="0">
            <a:spAutoFit/>
          </a:bodyPr>
          <a:lstStyle/>
          <a:p>
            <a:pPr>
              <a:lnSpc>
                <a:spcPct val="120000"/>
              </a:lnSpc>
              <a:spcBef>
                <a:spcPts val="1200"/>
              </a:spcBef>
            </a:pPr>
            <a:r>
              <a:rPr lang="el-GR" sz="2400" b="1" dirty="0" smtClean="0">
                <a:solidFill>
                  <a:srgbClr val="9B0000"/>
                </a:solidFill>
                <a:latin typeface="+mn-lt"/>
              </a:rPr>
              <a:t>Σίδηρος : </a:t>
            </a:r>
            <a:r>
              <a:rPr lang="el-GR" sz="2400" dirty="0" smtClean="0">
                <a:latin typeface="+mn-lt"/>
              </a:rPr>
              <a:t>Υπάρχει στο γάλα σε μικρές ποσότητες, αλλά αρκετές για να καλυφθούν οι ανάγκες του βρέφους.</a:t>
            </a:r>
            <a:endParaRPr lang="el-GR" sz="2400" dirty="0" smtClean="0">
              <a:solidFill>
                <a:srgbClr val="C00000"/>
              </a:solidFill>
              <a:latin typeface="+mn-lt"/>
            </a:endParaRPr>
          </a:p>
          <a:p>
            <a:pPr>
              <a:lnSpc>
                <a:spcPct val="120000"/>
              </a:lnSpc>
              <a:spcBef>
                <a:spcPts val="1200"/>
              </a:spcBef>
            </a:pPr>
            <a:r>
              <a:rPr lang="el-GR" sz="2400" b="1" dirty="0" smtClean="0">
                <a:solidFill>
                  <a:srgbClr val="9B0000"/>
                </a:solidFill>
                <a:latin typeface="+mn-lt"/>
              </a:rPr>
              <a:t>Λιπάση</a:t>
            </a:r>
            <a:r>
              <a:rPr lang="el-GR" sz="2400" b="1" dirty="0">
                <a:solidFill>
                  <a:srgbClr val="9B0000"/>
                </a:solidFill>
                <a:latin typeface="+mn-lt"/>
              </a:rPr>
              <a:t> </a:t>
            </a:r>
            <a:r>
              <a:rPr lang="el-GR" sz="2400" b="1" dirty="0" smtClean="0">
                <a:solidFill>
                  <a:srgbClr val="9B0000"/>
                </a:solidFill>
                <a:latin typeface="+mn-lt"/>
              </a:rPr>
              <a:t>: </a:t>
            </a:r>
            <a:r>
              <a:rPr lang="el-GR" sz="2400" dirty="0" smtClean="0">
                <a:latin typeface="+mn-lt"/>
              </a:rPr>
              <a:t>Ένζυμο που βοηθά στην απορρόφηση του λίπους.</a:t>
            </a:r>
            <a:endParaRPr lang="el-GR" sz="2400" dirty="0" smtClean="0">
              <a:solidFill>
                <a:srgbClr val="C00000"/>
              </a:solidFill>
              <a:latin typeface="+mn-lt"/>
            </a:endParaRPr>
          </a:p>
          <a:p>
            <a:pPr>
              <a:lnSpc>
                <a:spcPct val="120000"/>
              </a:lnSpc>
              <a:spcBef>
                <a:spcPts val="1200"/>
              </a:spcBef>
            </a:pPr>
            <a:r>
              <a:rPr lang="el-GR" sz="2400" b="1" dirty="0" smtClean="0">
                <a:solidFill>
                  <a:srgbClr val="9B0000"/>
                </a:solidFill>
                <a:latin typeface="+mn-lt"/>
              </a:rPr>
              <a:t>Χοληκυστοκινίνη : </a:t>
            </a:r>
            <a:r>
              <a:rPr lang="el-GR" sz="2400" dirty="0" smtClean="0">
                <a:latin typeface="+mn-lt"/>
              </a:rPr>
              <a:t>Ορμόνη που προκαλεί υπνηλία στο μωρό και στη μητέρα. Συντελεί στο τελείωμα του θηλασμού. </a:t>
            </a:r>
            <a:endParaRPr lang="el-GR" sz="2400" b="1" dirty="0" smtClean="0">
              <a:solidFill>
                <a:srgbClr val="9B0000"/>
              </a:solidFill>
              <a:latin typeface="+mn-lt"/>
            </a:endParaRPr>
          </a:p>
          <a:p>
            <a:pPr>
              <a:lnSpc>
                <a:spcPct val="120000"/>
              </a:lnSpc>
              <a:spcBef>
                <a:spcPts val="1200"/>
              </a:spcBef>
            </a:pPr>
            <a:r>
              <a:rPr lang="el-GR" sz="2400" b="1" dirty="0" smtClean="0">
                <a:solidFill>
                  <a:srgbClr val="9B0000"/>
                </a:solidFill>
                <a:latin typeface="+mn-lt"/>
              </a:rPr>
              <a:t>Γκρελίνη</a:t>
            </a:r>
            <a:r>
              <a:rPr lang="el-GR" sz="2400" b="1" dirty="0">
                <a:solidFill>
                  <a:srgbClr val="9B0000"/>
                </a:solidFill>
                <a:latin typeface="+mn-lt"/>
              </a:rPr>
              <a:t> </a:t>
            </a:r>
            <a:r>
              <a:rPr lang="el-GR" sz="2400" b="1" dirty="0" smtClean="0">
                <a:solidFill>
                  <a:srgbClr val="9B0000"/>
                </a:solidFill>
                <a:latin typeface="+mn-lt"/>
              </a:rPr>
              <a:t>: </a:t>
            </a:r>
            <a:r>
              <a:rPr lang="el-GR" sz="2400" dirty="0" smtClean="0">
                <a:latin typeface="+mn-lt"/>
              </a:rPr>
              <a:t>Ορμόνη που προκαλεί το αίσθημα της πείνας.</a:t>
            </a:r>
          </a:p>
          <a:p>
            <a:pPr>
              <a:lnSpc>
                <a:spcPct val="120000"/>
              </a:lnSpc>
              <a:spcBef>
                <a:spcPts val="1200"/>
              </a:spcBef>
            </a:pPr>
            <a:r>
              <a:rPr lang="el-GR" sz="2400" b="1" dirty="0" smtClean="0">
                <a:solidFill>
                  <a:srgbClr val="9B0000"/>
                </a:solidFill>
                <a:latin typeface="+mn-lt"/>
              </a:rPr>
              <a:t>Παράγοντας </a:t>
            </a:r>
            <a:r>
              <a:rPr lang="en-US" sz="2400" b="1" dirty="0" smtClean="0">
                <a:solidFill>
                  <a:srgbClr val="9B0000"/>
                </a:solidFill>
                <a:latin typeface="+mn-lt"/>
              </a:rPr>
              <a:t>Bifidus</a:t>
            </a:r>
            <a:r>
              <a:rPr lang="el-GR" sz="2400" b="1" dirty="0">
                <a:solidFill>
                  <a:srgbClr val="9B0000"/>
                </a:solidFill>
                <a:latin typeface="+mn-lt"/>
              </a:rPr>
              <a:t> </a:t>
            </a:r>
            <a:r>
              <a:rPr lang="el-GR" sz="2400" b="1" dirty="0" smtClean="0">
                <a:solidFill>
                  <a:srgbClr val="9B0000"/>
                </a:solidFill>
                <a:latin typeface="+mn-lt"/>
              </a:rPr>
              <a:t>:</a:t>
            </a:r>
            <a:r>
              <a:rPr lang="en-US" sz="2400" b="1" dirty="0" smtClean="0">
                <a:solidFill>
                  <a:srgbClr val="9B0000"/>
                </a:solidFill>
                <a:latin typeface="+mn-lt"/>
              </a:rPr>
              <a:t> </a:t>
            </a:r>
            <a:r>
              <a:rPr lang="en-US" sz="2400" dirty="0" smtClean="0">
                <a:latin typeface="+mn-lt"/>
              </a:rPr>
              <a:t>Y</a:t>
            </a:r>
            <a:r>
              <a:rPr lang="el-GR" sz="2400" dirty="0" smtClean="0">
                <a:latin typeface="+mn-lt"/>
              </a:rPr>
              <a:t>δατάνθρακας που παρέχει ανοσοπροστασία κυρίως έναντι της </a:t>
            </a:r>
            <a:r>
              <a:rPr lang="en-US" sz="2400" dirty="0" smtClean="0">
                <a:latin typeface="+mn-lt"/>
              </a:rPr>
              <a:t>Escherichia coli.</a:t>
            </a:r>
            <a:endParaRPr lang="el-GR" sz="2400" dirty="0" smtClean="0">
              <a:latin typeface="+mn-lt"/>
            </a:endParaRPr>
          </a:p>
          <a:p>
            <a:pPr>
              <a:lnSpc>
                <a:spcPct val="120000"/>
              </a:lnSpc>
              <a:spcBef>
                <a:spcPts val="1200"/>
              </a:spcBef>
            </a:pPr>
            <a:r>
              <a:rPr lang="el-GR" sz="2400" b="1" dirty="0" smtClean="0">
                <a:solidFill>
                  <a:srgbClr val="9B0000"/>
                </a:solidFill>
                <a:latin typeface="+mn-lt"/>
              </a:rPr>
              <a:t>Αντισώματα</a:t>
            </a:r>
            <a:r>
              <a:rPr lang="en-US" sz="2400" b="1" dirty="0" smtClean="0">
                <a:solidFill>
                  <a:srgbClr val="9B0000"/>
                </a:solidFill>
                <a:latin typeface="+mn-lt"/>
              </a:rPr>
              <a:t>, </a:t>
            </a:r>
            <a:r>
              <a:rPr lang="el-GR" sz="2400" b="1" dirty="0" smtClean="0">
                <a:solidFill>
                  <a:srgbClr val="9B0000"/>
                </a:solidFill>
                <a:latin typeface="+mn-lt"/>
              </a:rPr>
              <a:t>βιταμίνες.</a:t>
            </a: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95</a:t>
            </a:fld>
            <a:endParaRPr lang="el-GR" dirty="0"/>
          </a:p>
        </p:txBody>
      </p:sp>
    </p:spTree>
    <p:extLst>
      <p:ext uri="{BB962C8B-B14F-4D97-AF65-F5344CB8AC3E}">
        <p14:creationId xmlns:p14="http://schemas.microsoft.com/office/powerpoint/2010/main" val="147228547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normAutofit fontScale="90000"/>
          </a:bodyPr>
          <a:lstStyle/>
          <a:p>
            <a:r>
              <a:rPr lang="el-GR" dirty="0" smtClean="0"/>
              <a:t>Συστατικά του μητρικού γάλακτος </a:t>
            </a:r>
            <a:r>
              <a:rPr lang="el-GR" sz="3200" b="0" dirty="0" smtClean="0"/>
              <a:t>(1 από 8)</a:t>
            </a:r>
            <a:endParaRPr lang="el-GR" sz="3200" b="0" dirty="0"/>
          </a:p>
        </p:txBody>
      </p:sp>
      <p:graphicFrame>
        <p:nvGraphicFramePr>
          <p:cNvPr id="2" name="1 - Πίνακας"/>
          <p:cNvGraphicFramePr>
            <a:graphicFrameLocks noGrp="1"/>
          </p:cNvGraphicFramePr>
          <p:nvPr>
            <p:extLst>
              <p:ext uri="{D42A27DB-BD31-4B8C-83A1-F6EECF244321}">
                <p14:modId xmlns:p14="http://schemas.microsoft.com/office/powerpoint/2010/main" val="1650327698"/>
              </p:ext>
            </p:extLst>
          </p:nvPr>
        </p:nvGraphicFramePr>
        <p:xfrm>
          <a:off x="323528" y="1196752"/>
          <a:ext cx="8676456" cy="5486400"/>
        </p:xfrm>
        <a:graphic>
          <a:graphicData uri="http://schemas.openxmlformats.org/drawingml/2006/table">
            <a:tbl>
              <a:tblPr/>
              <a:tblGrid>
                <a:gridCol w="2408835"/>
                <a:gridCol w="6267621"/>
              </a:tblGrid>
              <a:tr h="141655">
                <a:tc>
                  <a:txBody>
                    <a:bodyPr/>
                    <a:lstStyle/>
                    <a:p>
                      <a:pPr algn="ctr">
                        <a:lnSpc>
                          <a:spcPct val="150000"/>
                        </a:lnSpc>
                      </a:pPr>
                      <a:r>
                        <a:rPr lang="el-GR" sz="2000" b="1" dirty="0" smtClean="0">
                          <a:solidFill>
                            <a:srgbClr val="9B0000"/>
                          </a:solidFill>
                          <a:latin typeface="+mn-lt"/>
                          <a:ea typeface="Times New Roman"/>
                        </a:rPr>
                        <a:t>Αντιβακτηριακοί</a:t>
                      </a:r>
                      <a:r>
                        <a:rPr lang="el-GR" sz="2000" b="1" baseline="0" dirty="0" smtClean="0">
                          <a:solidFill>
                            <a:srgbClr val="9B0000"/>
                          </a:solidFill>
                          <a:latin typeface="+mn-lt"/>
                          <a:ea typeface="Times New Roman"/>
                        </a:rPr>
                        <a:t> παράγοντες του μητρικού γάλακτος</a:t>
                      </a:r>
                      <a:endParaRPr lang="el-GR" sz="2000" b="1" dirty="0">
                        <a:solidFill>
                          <a:srgbClr val="9B0000"/>
                        </a:solidFill>
                        <a:latin typeface="+mn-lt"/>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l-GR" sz="3200" b="1" dirty="0" smtClean="0">
                          <a:solidFill>
                            <a:srgbClr val="9B0000"/>
                          </a:solidFill>
                          <a:latin typeface="+mn-lt"/>
                          <a:ea typeface="Times New Roman"/>
                        </a:rPr>
                        <a:t>Ενεργοί </a:t>
                      </a:r>
                      <a:r>
                        <a:rPr lang="el-GR" sz="3200" b="1" dirty="0">
                          <a:solidFill>
                            <a:srgbClr val="9B0000"/>
                          </a:solidFill>
                          <a:latin typeface="+mn-lt"/>
                          <a:ea typeface="Times New Roman"/>
                        </a:rPr>
                        <a:t>ενάντια </a:t>
                      </a:r>
                      <a:r>
                        <a:rPr lang="el-GR" sz="3200" b="1" dirty="0" smtClean="0">
                          <a:solidFill>
                            <a:srgbClr val="9B0000"/>
                          </a:solidFill>
                          <a:latin typeface="+mn-lt"/>
                          <a:ea typeface="Times New Roman"/>
                        </a:rPr>
                        <a:t>σε</a:t>
                      </a:r>
                      <a:endParaRPr lang="el-GR" sz="3200" b="1" dirty="0">
                        <a:solidFill>
                          <a:srgbClr val="9B0000"/>
                        </a:solidFill>
                        <a:latin typeface="+mn-lt"/>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6551">
                <a:tc>
                  <a:txBody>
                    <a:bodyPr/>
                    <a:lstStyle/>
                    <a:p>
                      <a:pPr algn="ctr">
                        <a:lnSpc>
                          <a:spcPct val="150000"/>
                        </a:lnSpc>
                      </a:pPr>
                      <a:r>
                        <a:rPr lang="el-GR" sz="2000" b="0" dirty="0">
                          <a:latin typeface="+mn-lt"/>
                          <a:ea typeface="Times New Roman"/>
                        </a:rPr>
                        <a:t>Εκκριτική </a:t>
                      </a:r>
                      <a:r>
                        <a:rPr lang="en-US" sz="2000" b="0" dirty="0">
                          <a:latin typeface="+mn-lt"/>
                          <a:ea typeface="Times New Roman"/>
                        </a:rPr>
                        <a:t>IgA</a:t>
                      </a:r>
                      <a:endParaRPr lang="el-GR" sz="2000" b="1" dirty="0">
                        <a:latin typeface="+mn-lt"/>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n-US" sz="2000" b="0" dirty="0" smtClean="0">
                          <a:latin typeface="+mn-lt"/>
                          <a:ea typeface="Times New Roman"/>
                        </a:rPr>
                        <a:t>Escherichia </a:t>
                      </a:r>
                      <a:r>
                        <a:rPr lang="en-US" sz="2000" b="0" dirty="0">
                          <a:latin typeface="+mn-lt"/>
                          <a:ea typeface="Times New Roman"/>
                        </a:rPr>
                        <a:t>coli</a:t>
                      </a:r>
                      <a:r>
                        <a:rPr lang="el-GR" sz="2000" b="0" dirty="0">
                          <a:latin typeface="+mn-lt"/>
                          <a:ea typeface="Times New Roman"/>
                        </a:rPr>
                        <a:t>, </a:t>
                      </a:r>
                      <a:r>
                        <a:rPr lang="el-GR" sz="2000" b="0" dirty="0" smtClean="0">
                          <a:latin typeface="+mn-lt"/>
                          <a:ea typeface="Times New Roman"/>
                        </a:rPr>
                        <a:t>κλωστηρίδιο </a:t>
                      </a:r>
                      <a:r>
                        <a:rPr lang="el-GR" sz="2000" b="0" dirty="0">
                          <a:latin typeface="+mn-lt"/>
                          <a:ea typeface="Times New Roman"/>
                        </a:rPr>
                        <a:t>τετάνου, </a:t>
                      </a:r>
                      <a:r>
                        <a:rPr lang="el-GR" sz="2000" b="0" dirty="0" smtClean="0">
                          <a:latin typeface="+mn-lt"/>
                          <a:ea typeface="Times New Roman"/>
                        </a:rPr>
                        <a:t>κλωστηρίδιο </a:t>
                      </a:r>
                      <a:r>
                        <a:rPr lang="el-GR" sz="2000" b="0" dirty="0">
                          <a:latin typeface="+mn-lt"/>
                          <a:ea typeface="Times New Roman"/>
                        </a:rPr>
                        <a:t>διφθερίτιδας, </a:t>
                      </a:r>
                      <a:r>
                        <a:rPr lang="el-GR" sz="2000" b="0" dirty="0" smtClean="0">
                          <a:latin typeface="+mn-lt"/>
                          <a:ea typeface="Times New Roman"/>
                        </a:rPr>
                        <a:t>Κ</a:t>
                      </a:r>
                      <a:r>
                        <a:rPr lang="en-US" sz="2000" b="0" dirty="0" smtClean="0">
                          <a:latin typeface="+mn-lt"/>
                          <a:ea typeface="Times New Roman"/>
                        </a:rPr>
                        <a:t>lebsiella</a:t>
                      </a:r>
                      <a:r>
                        <a:rPr lang="el-GR" sz="2000" b="0" dirty="0" smtClean="0">
                          <a:latin typeface="+mn-lt"/>
                          <a:ea typeface="Times New Roman"/>
                        </a:rPr>
                        <a:t> </a:t>
                      </a:r>
                      <a:r>
                        <a:rPr lang="el-GR" sz="2000" b="0" dirty="0">
                          <a:latin typeface="+mn-lt"/>
                          <a:ea typeface="Times New Roman"/>
                        </a:rPr>
                        <a:t>πνευμονίας, στρεπτόκοκκο </a:t>
                      </a:r>
                      <a:r>
                        <a:rPr lang="en-US" sz="2000" b="0" dirty="0">
                          <a:latin typeface="+mn-lt"/>
                          <a:ea typeface="Times New Roman"/>
                        </a:rPr>
                        <a:t>mutans</a:t>
                      </a:r>
                      <a:r>
                        <a:rPr lang="el-GR" sz="2000" b="0" dirty="0">
                          <a:latin typeface="+mn-lt"/>
                          <a:ea typeface="Times New Roman"/>
                        </a:rPr>
                        <a:t>, στρεπτόκοκκο πνευμονίας, </a:t>
                      </a:r>
                      <a:r>
                        <a:rPr lang="el-GR" sz="2000" b="0" dirty="0" smtClean="0">
                          <a:latin typeface="+mn-lt"/>
                          <a:ea typeface="Times New Roman"/>
                        </a:rPr>
                        <a:t>αιμόφιλο </a:t>
                      </a:r>
                      <a:r>
                        <a:rPr lang="en-US" sz="2000" b="0" dirty="0">
                          <a:latin typeface="+mn-lt"/>
                          <a:ea typeface="Times New Roman"/>
                        </a:rPr>
                        <a:t>influenza</a:t>
                      </a:r>
                      <a:r>
                        <a:rPr lang="el-GR" sz="2000" b="0" dirty="0">
                          <a:latin typeface="+mn-lt"/>
                          <a:ea typeface="Times New Roman"/>
                        </a:rPr>
                        <a:t>, </a:t>
                      </a:r>
                      <a:r>
                        <a:rPr lang="en-US" sz="2000" b="0" dirty="0">
                          <a:latin typeface="+mn-lt"/>
                          <a:ea typeface="Times New Roman"/>
                        </a:rPr>
                        <a:t>Shigella flexneri</a:t>
                      </a:r>
                      <a:r>
                        <a:rPr lang="el-GR" sz="2000" b="0" dirty="0">
                          <a:latin typeface="+mn-lt"/>
                          <a:ea typeface="Times New Roman"/>
                        </a:rPr>
                        <a:t>, </a:t>
                      </a:r>
                      <a:r>
                        <a:rPr lang="en-US" sz="2000" b="0" dirty="0">
                          <a:latin typeface="+mn-lt"/>
                          <a:ea typeface="Times New Roman"/>
                        </a:rPr>
                        <a:t>Shigella</a:t>
                      </a:r>
                      <a:r>
                        <a:rPr lang="el-GR" sz="2000" b="0" dirty="0">
                          <a:latin typeface="+mn-lt"/>
                          <a:ea typeface="Times New Roman"/>
                        </a:rPr>
                        <a:t> βοοειδών, </a:t>
                      </a:r>
                      <a:r>
                        <a:rPr lang="en-US" sz="2000" b="0" dirty="0">
                          <a:latin typeface="+mn-lt"/>
                          <a:ea typeface="Times New Roman"/>
                        </a:rPr>
                        <a:t>Shigella sanguins</a:t>
                      </a:r>
                      <a:r>
                        <a:rPr lang="el-GR" sz="2000" b="0" dirty="0">
                          <a:latin typeface="+mn-lt"/>
                          <a:ea typeface="Times New Roman"/>
                        </a:rPr>
                        <a:t>, </a:t>
                      </a:r>
                      <a:r>
                        <a:rPr lang="en-US" sz="2000" b="0" dirty="0">
                          <a:latin typeface="+mn-lt"/>
                          <a:ea typeface="Times New Roman"/>
                        </a:rPr>
                        <a:t>Shigella mitis</a:t>
                      </a:r>
                      <a:r>
                        <a:rPr lang="el-GR" sz="2000" b="0" dirty="0">
                          <a:latin typeface="+mn-lt"/>
                          <a:ea typeface="Times New Roman"/>
                        </a:rPr>
                        <a:t>,  καμπυλοβακτηρίδιο </a:t>
                      </a:r>
                      <a:r>
                        <a:rPr lang="en-US" sz="2000" b="0" dirty="0">
                          <a:latin typeface="+mn-lt"/>
                          <a:ea typeface="Times New Roman"/>
                        </a:rPr>
                        <a:t>jejuni</a:t>
                      </a:r>
                      <a:r>
                        <a:rPr lang="el-GR" sz="2000" b="0" dirty="0">
                          <a:latin typeface="+mn-lt"/>
                          <a:ea typeface="Times New Roman"/>
                        </a:rPr>
                        <a:t>, καμπυλοβακτηρίδιο </a:t>
                      </a:r>
                      <a:r>
                        <a:rPr lang="en-US" sz="2000" b="0" dirty="0">
                          <a:latin typeface="+mn-lt"/>
                          <a:ea typeface="Times New Roman"/>
                        </a:rPr>
                        <a:t>flagelin</a:t>
                      </a:r>
                      <a:r>
                        <a:rPr lang="el-GR" sz="2000" b="0" dirty="0">
                          <a:latin typeface="+mn-lt"/>
                          <a:ea typeface="Times New Roman"/>
                        </a:rPr>
                        <a:t>,  ελικοβακτηρίδιο του πυλωρού, </a:t>
                      </a:r>
                      <a:r>
                        <a:rPr lang="en-US" sz="2000" b="0" dirty="0">
                          <a:latin typeface="+mn-lt"/>
                          <a:ea typeface="Times New Roman"/>
                        </a:rPr>
                        <a:t>Neisseria</a:t>
                      </a:r>
                      <a:r>
                        <a:rPr lang="el-GR" sz="2000" b="0" dirty="0">
                          <a:latin typeface="+mn-lt"/>
                          <a:ea typeface="Times New Roman"/>
                        </a:rPr>
                        <a:t> μηνιγγίτιδας, σαλμονέλα (6 τύποι), εντεροτοξίνη </a:t>
                      </a:r>
                      <a:r>
                        <a:rPr lang="en-US" sz="2000" b="0" dirty="0">
                          <a:latin typeface="+mn-lt"/>
                          <a:ea typeface="Times New Roman"/>
                        </a:rPr>
                        <a:t>F</a:t>
                      </a:r>
                      <a:r>
                        <a:rPr lang="el-GR" sz="2000" b="0" dirty="0">
                          <a:latin typeface="+mn-lt"/>
                          <a:ea typeface="Times New Roman"/>
                        </a:rPr>
                        <a:t> σταφυλόκοκκου </a:t>
                      </a:r>
                      <a:r>
                        <a:rPr lang="en-US" sz="2000" b="0" dirty="0">
                          <a:latin typeface="+mn-lt"/>
                          <a:ea typeface="Times New Roman"/>
                        </a:rPr>
                        <a:t>aureus</a:t>
                      </a:r>
                      <a:r>
                        <a:rPr lang="el-GR" sz="2000" b="0" dirty="0">
                          <a:latin typeface="+mn-lt"/>
                          <a:ea typeface="Times New Roman"/>
                        </a:rPr>
                        <a:t>, τοξίνη κλωστηριδίου </a:t>
                      </a:r>
                      <a:r>
                        <a:rPr lang="en-US" sz="2000" b="0" dirty="0">
                          <a:latin typeface="+mn-lt"/>
                          <a:ea typeface="Times New Roman"/>
                        </a:rPr>
                        <a:t>difficile</a:t>
                      </a:r>
                      <a:r>
                        <a:rPr lang="el-GR" sz="2000" b="0" dirty="0">
                          <a:latin typeface="+mn-lt"/>
                          <a:ea typeface="Times New Roman"/>
                        </a:rPr>
                        <a:t>, χλαμύδια </a:t>
                      </a:r>
                      <a:r>
                        <a:rPr lang="en-US" sz="2000" b="0" dirty="0">
                          <a:latin typeface="+mn-lt"/>
                          <a:ea typeface="Times New Roman"/>
                        </a:rPr>
                        <a:t>trachomatis</a:t>
                      </a:r>
                      <a:r>
                        <a:rPr lang="el-GR" sz="2000" b="0" dirty="0">
                          <a:latin typeface="+mn-lt"/>
                          <a:ea typeface="Times New Roman"/>
                        </a:rPr>
                        <a:t>, </a:t>
                      </a:r>
                      <a:r>
                        <a:rPr lang="en-US" sz="2000" b="0" dirty="0">
                          <a:latin typeface="+mn-lt"/>
                          <a:ea typeface="Times New Roman"/>
                        </a:rPr>
                        <a:t>Candida albicans</a:t>
                      </a:r>
                      <a:endParaRPr lang="el-GR" sz="2000" b="1" dirty="0">
                        <a:latin typeface="+mn-lt"/>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96</a:t>
            </a:fld>
            <a:endParaRPr lang="el-GR" dirty="0"/>
          </a:p>
        </p:txBody>
      </p:sp>
    </p:spTree>
    <p:extLst>
      <p:ext uri="{BB962C8B-B14F-4D97-AF65-F5344CB8AC3E}">
        <p14:creationId xmlns:p14="http://schemas.microsoft.com/office/powerpoint/2010/main" val="282492055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smtClean="0"/>
              <a:t>Συστατικά του μητρικού γάλακτος </a:t>
            </a:r>
            <a:r>
              <a:rPr lang="el-GR" sz="3200" b="0" dirty="0" smtClean="0"/>
              <a:t>(2 </a:t>
            </a:r>
            <a:r>
              <a:rPr lang="el-GR" sz="3200" b="0" dirty="0"/>
              <a:t>από </a:t>
            </a:r>
            <a:r>
              <a:rPr lang="el-GR" sz="3200" b="0" dirty="0" smtClean="0"/>
              <a:t>8)</a:t>
            </a:r>
            <a:endParaRPr lang="el-GR" dirty="0"/>
          </a:p>
        </p:txBody>
      </p:sp>
      <p:graphicFrame>
        <p:nvGraphicFramePr>
          <p:cNvPr id="2" name="1 - Πίνακας"/>
          <p:cNvGraphicFramePr>
            <a:graphicFrameLocks noGrp="1"/>
          </p:cNvGraphicFramePr>
          <p:nvPr>
            <p:extLst>
              <p:ext uri="{D42A27DB-BD31-4B8C-83A1-F6EECF244321}">
                <p14:modId xmlns:p14="http://schemas.microsoft.com/office/powerpoint/2010/main" val="1701587982"/>
              </p:ext>
            </p:extLst>
          </p:nvPr>
        </p:nvGraphicFramePr>
        <p:xfrm>
          <a:off x="53752" y="983835"/>
          <a:ext cx="9036496" cy="5029200"/>
        </p:xfrm>
        <a:graphic>
          <a:graphicData uri="http://schemas.openxmlformats.org/drawingml/2006/table">
            <a:tbl>
              <a:tblPr/>
              <a:tblGrid>
                <a:gridCol w="3804840"/>
                <a:gridCol w="5231656"/>
              </a:tblGrid>
              <a:tr h="141655">
                <a:tc>
                  <a:txBody>
                    <a:bodyPr/>
                    <a:lstStyle/>
                    <a:p>
                      <a:pPr algn="ctr">
                        <a:lnSpc>
                          <a:spcPct val="150000"/>
                        </a:lnSpc>
                      </a:pPr>
                      <a:r>
                        <a:rPr lang="el-GR" sz="2000" b="1" dirty="0" smtClean="0">
                          <a:solidFill>
                            <a:srgbClr val="9B0000"/>
                          </a:solidFill>
                          <a:latin typeface="Calibri"/>
                          <a:ea typeface="Times New Roman"/>
                        </a:rPr>
                        <a:t>Αντιβακτηριακοί</a:t>
                      </a:r>
                      <a:r>
                        <a:rPr lang="el-GR" sz="2000" b="1" baseline="0" dirty="0" smtClean="0">
                          <a:solidFill>
                            <a:srgbClr val="9B0000"/>
                          </a:solidFill>
                          <a:latin typeface="Calibri"/>
                          <a:ea typeface="Times New Roman"/>
                        </a:rPr>
                        <a:t> παράγοντες του μητρικού γάλακτος</a:t>
                      </a:r>
                      <a:endParaRPr lang="el-GR" sz="2000" b="1" dirty="0">
                        <a:solidFill>
                          <a:srgbClr val="9B0000"/>
                        </a:solidFill>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l-GR" sz="2000" b="1" dirty="0" smtClean="0">
                          <a:solidFill>
                            <a:srgbClr val="9B0000"/>
                          </a:solidFill>
                          <a:latin typeface="Calibri"/>
                          <a:ea typeface="Times New Roman"/>
                        </a:rPr>
                        <a:t>Ενεργοί </a:t>
                      </a:r>
                      <a:r>
                        <a:rPr lang="el-GR" sz="2000" b="1" dirty="0">
                          <a:solidFill>
                            <a:srgbClr val="9B0000"/>
                          </a:solidFill>
                          <a:latin typeface="Calibri"/>
                          <a:ea typeface="Times New Roman"/>
                        </a:rPr>
                        <a:t>ενάντια </a:t>
                      </a:r>
                      <a:r>
                        <a:rPr lang="el-GR" sz="2000" b="1" dirty="0" smtClean="0">
                          <a:solidFill>
                            <a:srgbClr val="9B0000"/>
                          </a:solidFill>
                          <a:latin typeface="Calibri"/>
                          <a:ea typeface="Times New Roman"/>
                        </a:rPr>
                        <a:t>σε</a:t>
                      </a:r>
                      <a:endParaRPr lang="el-GR" sz="2000" b="1" dirty="0">
                        <a:solidFill>
                          <a:srgbClr val="9B0000"/>
                        </a:solidFill>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9931">
                <a:tc>
                  <a:txBody>
                    <a:bodyPr/>
                    <a:lstStyle/>
                    <a:p>
                      <a:pPr algn="just">
                        <a:lnSpc>
                          <a:spcPct val="150000"/>
                        </a:lnSpc>
                      </a:pPr>
                      <a:r>
                        <a:rPr lang="en-US" sz="2000" b="0" dirty="0">
                          <a:latin typeface="Calibri"/>
                          <a:ea typeface="Times New Roman"/>
                        </a:rPr>
                        <a:t>IgG</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pPr>
                      <a:r>
                        <a:rPr lang="en-US" sz="2000" b="0" dirty="0" smtClean="0">
                          <a:latin typeface="Calibri"/>
                          <a:ea typeface="Times New Roman"/>
                        </a:rPr>
                        <a:t>Escherichia </a:t>
                      </a:r>
                      <a:r>
                        <a:rPr lang="en-US" sz="2000" b="0" dirty="0">
                          <a:latin typeface="Calibri"/>
                          <a:ea typeface="Times New Roman"/>
                        </a:rPr>
                        <a:t>coli, </a:t>
                      </a:r>
                      <a:r>
                        <a:rPr lang="el-GR" sz="2000" b="0" dirty="0">
                          <a:latin typeface="Calibri"/>
                          <a:ea typeface="Times New Roman"/>
                        </a:rPr>
                        <a:t>αιμόφιλος </a:t>
                      </a:r>
                      <a:r>
                        <a:rPr lang="en-US" sz="2000" b="0" dirty="0">
                          <a:latin typeface="Calibri"/>
                          <a:ea typeface="Times New Roman"/>
                        </a:rPr>
                        <a:t>influenza </a:t>
                      </a:r>
                      <a:r>
                        <a:rPr lang="el-GR" sz="2000" b="0" dirty="0">
                          <a:latin typeface="Calibri"/>
                          <a:ea typeface="Times New Roman"/>
                        </a:rPr>
                        <a:t>β</a:t>
                      </a:r>
                      <a:r>
                        <a:rPr lang="en-US" sz="2000" b="0" dirty="0">
                          <a:latin typeface="Calibri"/>
                          <a:ea typeface="Times New Roman"/>
                        </a:rPr>
                        <a:t>’ </a:t>
                      </a:r>
                      <a:r>
                        <a:rPr lang="el-GR" sz="2000" b="0" dirty="0">
                          <a:latin typeface="Calibri"/>
                          <a:ea typeface="Times New Roman"/>
                        </a:rPr>
                        <a:t>τύπου </a:t>
                      </a:r>
                      <a:r>
                        <a:rPr lang="en-US" sz="2000" b="0" dirty="0">
                          <a:latin typeface="Calibri"/>
                          <a:ea typeface="Times New Roman"/>
                        </a:rPr>
                        <a:t>Shigella </a:t>
                      </a:r>
                      <a:r>
                        <a:rPr lang="el-GR" sz="2000" b="0" dirty="0">
                          <a:latin typeface="Calibri"/>
                          <a:ea typeface="Times New Roman"/>
                        </a:rPr>
                        <a:t>πνευμονίας</a:t>
                      </a:r>
                      <a:r>
                        <a:rPr lang="en-US" sz="2000" b="0" dirty="0">
                          <a:latin typeface="Calibri"/>
                          <a:ea typeface="Times New Roman"/>
                        </a:rPr>
                        <a:t>, Shigella agalactiae, Neisseria </a:t>
                      </a:r>
                      <a:r>
                        <a:rPr lang="el-GR" sz="2000" b="0" dirty="0">
                          <a:latin typeface="Calibri"/>
                          <a:ea typeface="Times New Roman"/>
                        </a:rPr>
                        <a:t>μηνιγγίτιδας</a:t>
                      </a:r>
                      <a:r>
                        <a:rPr lang="en-US" sz="2000" b="0" dirty="0">
                          <a:latin typeface="Calibri"/>
                          <a:ea typeface="Times New Roman"/>
                        </a:rPr>
                        <a:t>, </a:t>
                      </a:r>
                      <a:r>
                        <a:rPr lang="el-GR" sz="2000" b="0" dirty="0">
                          <a:latin typeface="Calibri"/>
                          <a:ea typeface="Times New Roman"/>
                        </a:rPr>
                        <a:t>λιποπολυσακχαρίτες του ιού της χολέρας</a:t>
                      </a:r>
                      <a:r>
                        <a:rPr lang="en-US" sz="2000" b="0" dirty="0">
                          <a:latin typeface="Calibri"/>
                          <a:ea typeface="Times New Roman"/>
                        </a:rPr>
                        <a:t>, Shigella flexneri, </a:t>
                      </a:r>
                      <a:r>
                        <a:rPr lang="el-GR" sz="2000" b="0" dirty="0">
                          <a:latin typeface="Calibri"/>
                          <a:ea typeface="Times New Roman"/>
                        </a:rPr>
                        <a:t>πολυσακχαρίτες πνευμονιόκοκκου τύπου</a:t>
                      </a:r>
                      <a:r>
                        <a:rPr lang="en-US" sz="2000" b="0" dirty="0">
                          <a:latin typeface="Calibri"/>
                          <a:ea typeface="Times New Roman"/>
                        </a:rPr>
                        <a:t> 14, </a:t>
                      </a:r>
                      <a:r>
                        <a:rPr lang="el-GR" sz="2000" b="0" dirty="0">
                          <a:latin typeface="Calibri"/>
                          <a:ea typeface="Times New Roman"/>
                        </a:rPr>
                        <a:t>σταφυλόκοκκο </a:t>
                      </a:r>
                      <a:r>
                        <a:rPr lang="en-US" sz="2000" b="0" dirty="0">
                          <a:latin typeface="Calibri"/>
                          <a:ea typeface="Times New Roman"/>
                        </a:rPr>
                        <a:t>aureus</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655">
                <a:tc>
                  <a:txBody>
                    <a:bodyPr/>
                    <a:lstStyle/>
                    <a:p>
                      <a:pPr algn="just">
                        <a:lnSpc>
                          <a:spcPct val="150000"/>
                        </a:lnSpc>
                      </a:pPr>
                      <a:r>
                        <a:rPr lang="en-US" sz="2000" b="0" dirty="0">
                          <a:latin typeface="Calibri"/>
                          <a:ea typeface="Times New Roman"/>
                        </a:rPr>
                        <a:t>IgM</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l-GR" sz="2000" b="0" dirty="0">
                          <a:latin typeface="Calibri"/>
                          <a:ea typeface="Times New Roman"/>
                        </a:rPr>
                        <a:t>Λιποπολυσακχαρίτες του ιού της χολέρας</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655">
                <a:tc>
                  <a:txBody>
                    <a:bodyPr/>
                    <a:lstStyle/>
                    <a:p>
                      <a:pPr algn="just">
                        <a:lnSpc>
                          <a:spcPct val="150000"/>
                        </a:lnSpc>
                      </a:pPr>
                      <a:r>
                        <a:rPr lang="en-US" sz="2000" b="0" dirty="0">
                          <a:latin typeface="Calibri"/>
                          <a:ea typeface="Times New Roman"/>
                        </a:rPr>
                        <a:t>IgD</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000" b="0" dirty="0" smtClean="0">
                          <a:latin typeface="Calibri"/>
                          <a:ea typeface="Times New Roman"/>
                        </a:rPr>
                        <a:t>Escherichia </a:t>
                      </a:r>
                      <a:r>
                        <a:rPr lang="en-US" sz="2000" b="0" dirty="0">
                          <a:latin typeface="Calibri"/>
                          <a:ea typeface="Times New Roman"/>
                        </a:rPr>
                        <a:t>coli</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655">
                <a:tc>
                  <a:txBody>
                    <a:bodyPr/>
                    <a:lstStyle/>
                    <a:p>
                      <a:pPr algn="just">
                        <a:lnSpc>
                          <a:spcPct val="150000"/>
                        </a:lnSpc>
                      </a:pPr>
                      <a:r>
                        <a:rPr lang="el-GR" sz="2000" b="0" dirty="0">
                          <a:latin typeface="Calibri"/>
                          <a:ea typeface="Times New Roman"/>
                        </a:rPr>
                        <a:t>Ελεύθερο εκκριτικό συστατικό</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000" b="0" dirty="0" smtClean="0">
                          <a:latin typeface="Calibri"/>
                          <a:ea typeface="Times New Roman"/>
                        </a:rPr>
                        <a:t>Escherichia </a:t>
                      </a:r>
                      <a:r>
                        <a:rPr lang="en-US" sz="2000" b="0" dirty="0">
                          <a:latin typeface="Calibri"/>
                          <a:ea typeface="Times New Roman"/>
                        </a:rPr>
                        <a:t>coli</a:t>
                      </a:r>
                      <a:r>
                        <a:rPr lang="el-GR" sz="2000" b="0" dirty="0">
                          <a:latin typeface="Calibri"/>
                          <a:ea typeface="Times New Roman"/>
                        </a:rPr>
                        <a:t> (</a:t>
                      </a:r>
                      <a:r>
                        <a:rPr lang="en-US" sz="2000" b="0" dirty="0">
                          <a:latin typeface="Calibri"/>
                          <a:ea typeface="Times New Roman"/>
                        </a:rPr>
                        <a:t>CFA1)</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655">
                <a:tc>
                  <a:txBody>
                    <a:bodyPr/>
                    <a:lstStyle/>
                    <a:p>
                      <a:pPr algn="just">
                        <a:lnSpc>
                          <a:spcPct val="150000"/>
                        </a:lnSpc>
                      </a:pPr>
                      <a:r>
                        <a:rPr lang="en-US" sz="2000" b="0" dirty="0">
                          <a:latin typeface="Calibri"/>
                          <a:ea typeface="Times New Roman"/>
                        </a:rPr>
                        <a:t>Bifido</a:t>
                      </a:r>
                      <a:r>
                        <a:rPr lang="el-GR" sz="2000" b="0" dirty="0">
                          <a:latin typeface="Calibri"/>
                          <a:ea typeface="Times New Roman"/>
                        </a:rPr>
                        <a:t>βακτήριο </a:t>
                      </a:r>
                      <a:r>
                        <a:rPr lang="en-US" sz="2000" b="0" dirty="0">
                          <a:latin typeface="Calibri"/>
                          <a:ea typeface="Times New Roman"/>
                        </a:rPr>
                        <a:t>bifidum</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l-GR" sz="2000" b="0" dirty="0">
                          <a:latin typeface="Calibri"/>
                          <a:ea typeface="Times New Roman"/>
                        </a:rPr>
                        <a:t>Εντερικά βακτήρια</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655">
                <a:tc>
                  <a:txBody>
                    <a:bodyPr/>
                    <a:lstStyle/>
                    <a:p>
                      <a:pPr algn="just">
                        <a:lnSpc>
                          <a:spcPct val="150000"/>
                        </a:lnSpc>
                      </a:pPr>
                      <a:r>
                        <a:rPr lang="el-GR" sz="2000" b="0" dirty="0">
                          <a:latin typeface="Calibri"/>
                          <a:ea typeface="Times New Roman"/>
                        </a:rPr>
                        <a:t>Γλυκοπρωτεΐνες</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000" b="0" dirty="0" smtClean="0">
                          <a:latin typeface="Calibri"/>
                          <a:ea typeface="Times New Roman"/>
                        </a:rPr>
                        <a:t>Escherichia </a:t>
                      </a:r>
                      <a:r>
                        <a:rPr lang="en-US" sz="2000" b="0" dirty="0">
                          <a:latin typeface="Calibri"/>
                          <a:ea typeface="Times New Roman"/>
                        </a:rPr>
                        <a:t>coli</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97</a:t>
            </a:fld>
            <a:endParaRPr lang="el-GR" dirty="0"/>
          </a:p>
        </p:txBody>
      </p:sp>
    </p:spTree>
    <p:extLst>
      <p:ext uri="{BB962C8B-B14F-4D97-AF65-F5344CB8AC3E}">
        <p14:creationId xmlns:p14="http://schemas.microsoft.com/office/powerpoint/2010/main" val="242146269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smtClean="0"/>
              <a:t>Συστατικά του μητρικού γάλακτος </a:t>
            </a:r>
            <a:r>
              <a:rPr lang="el-GR" sz="3200" b="0" dirty="0" smtClean="0"/>
              <a:t>(3 </a:t>
            </a:r>
            <a:r>
              <a:rPr lang="el-GR" sz="3200" b="0" dirty="0"/>
              <a:t>από </a:t>
            </a:r>
            <a:r>
              <a:rPr lang="el-GR" sz="3200" b="0" dirty="0" smtClean="0"/>
              <a:t>8)</a:t>
            </a:r>
            <a:endParaRPr lang="el-GR" dirty="0"/>
          </a:p>
        </p:txBody>
      </p:sp>
      <p:graphicFrame>
        <p:nvGraphicFramePr>
          <p:cNvPr id="2" name="1 - Πίνακας"/>
          <p:cNvGraphicFramePr>
            <a:graphicFrameLocks noGrp="1"/>
          </p:cNvGraphicFramePr>
          <p:nvPr>
            <p:extLst>
              <p:ext uri="{D42A27DB-BD31-4B8C-83A1-F6EECF244321}">
                <p14:modId xmlns:p14="http://schemas.microsoft.com/office/powerpoint/2010/main" val="960023222"/>
              </p:ext>
            </p:extLst>
          </p:nvPr>
        </p:nvGraphicFramePr>
        <p:xfrm>
          <a:off x="395536" y="1124744"/>
          <a:ext cx="8280920" cy="5486400"/>
        </p:xfrm>
        <a:graphic>
          <a:graphicData uri="http://schemas.openxmlformats.org/drawingml/2006/table">
            <a:tbl>
              <a:tblPr/>
              <a:tblGrid>
                <a:gridCol w="3528392"/>
                <a:gridCol w="4752528"/>
              </a:tblGrid>
              <a:tr h="141655">
                <a:tc>
                  <a:txBody>
                    <a:bodyPr/>
                    <a:lstStyle/>
                    <a:p>
                      <a:pPr algn="ctr">
                        <a:lnSpc>
                          <a:spcPct val="150000"/>
                        </a:lnSpc>
                      </a:pPr>
                      <a:r>
                        <a:rPr lang="el-GR" sz="2000" b="1" dirty="0" smtClean="0">
                          <a:solidFill>
                            <a:srgbClr val="9B0000"/>
                          </a:solidFill>
                          <a:latin typeface="Calibri"/>
                          <a:ea typeface="Times New Roman"/>
                        </a:rPr>
                        <a:t>Αντιβακτηριακοί</a:t>
                      </a:r>
                      <a:r>
                        <a:rPr lang="el-GR" sz="2000" b="1" baseline="0" dirty="0" smtClean="0">
                          <a:solidFill>
                            <a:srgbClr val="9B0000"/>
                          </a:solidFill>
                          <a:latin typeface="Calibri"/>
                          <a:ea typeface="Times New Roman"/>
                        </a:rPr>
                        <a:t> παράγοντες του μητρικού γάλακτος</a:t>
                      </a:r>
                      <a:endParaRPr lang="el-GR" sz="2000" b="1" dirty="0">
                        <a:solidFill>
                          <a:srgbClr val="9B0000"/>
                        </a:solidFill>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l-GR" sz="2800" b="1" dirty="0" smtClean="0">
                          <a:solidFill>
                            <a:srgbClr val="9B0000"/>
                          </a:solidFill>
                          <a:latin typeface="Calibri"/>
                          <a:ea typeface="Times New Roman"/>
                        </a:rPr>
                        <a:t>Ενεργοί </a:t>
                      </a:r>
                      <a:r>
                        <a:rPr lang="el-GR" sz="2800" b="1" dirty="0">
                          <a:solidFill>
                            <a:srgbClr val="9B0000"/>
                          </a:solidFill>
                          <a:latin typeface="Calibri"/>
                          <a:ea typeface="Times New Roman"/>
                        </a:rPr>
                        <a:t>ενάντια </a:t>
                      </a:r>
                      <a:r>
                        <a:rPr lang="el-GR" sz="2800" b="1" dirty="0" smtClean="0">
                          <a:solidFill>
                            <a:srgbClr val="9B0000"/>
                          </a:solidFill>
                          <a:latin typeface="Calibri"/>
                          <a:ea typeface="Times New Roman"/>
                        </a:rPr>
                        <a:t>σε</a:t>
                      </a:r>
                      <a:endParaRPr lang="el-GR" sz="2800" b="1" dirty="0">
                        <a:solidFill>
                          <a:srgbClr val="9B0000"/>
                        </a:solidFill>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310">
                <a:tc>
                  <a:txBody>
                    <a:bodyPr/>
                    <a:lstStyle/>
                    <a:p>
                      <a:pPr algn="just">
                        <a:lnSpc>
                          <a:spcPct val="150000"/>
                        </a:lnSpc>
                      </a:pPr>
                      <a:r>
                        <a:rPr lang="el-GR" sz="2000" b="0" dirty="0">
                          <a:latin typeface="Calibri"/>
                          <a:ea typeface="Times New Roman"/>
                        </a:rPr>
                        <a:t>Κάπα-Καζεΐνη</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l-GR" sz="2000" b="0" dirty="0">
                          <a:latin typeface="Calibri"/>
                          <a:ea typeface="Times New Roman"/>
                        </a:rPr>
                        <a:t>Ελικοβακτηρίδιο του πυλωρού, </a:t>
                      </a:r>
                      <a:r>
                        <a:rPr lang="en-US" sz="2000" b="0" dirty="0">
                          <a:latin typeface="Calibri"/>
                          <a:ea typeface="Times New Roman"/>
                        </a:rPr>
                        <a:t>Shigella </a:t>
                      </a:r>
                      <a:r>
                        <a:rPr lang="el-GR" sz="2000" b="0" dirty="0">
                          <a:latin typeface="Calibri"/>
                          <a:ea typeface="Times New Roman"/>
                        </a:rPr>
                        <a:t>πνευμονίας</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655">
                <a:tc>
                  <a:txBody>
                    <a:bodyPr/>
                    <a:lstStyle/>
                    <a:p>
                      <a:pPr algn="just">
                        <a:lnSpc>
                          <a:spcPct val="150000"/>
                        </a:lnSpc>
                      </a:pPr>
                      <a:r>
                        <a:rPr lang="el-GR" sz="2000" b="0" dirty="0">
                          <a:latin typeface="Calibri"/>
                          <a:ea typeface="Times New Roman"/>
                        </a:rPr>
                        <a:t>Καζεΐνη</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l-GR" sz="2000" b="0" dirty="0">
                          <a:latin typeface="Calibri"/>
                          <a:ea typeface="Times New Roman"/>
                        </a:rPr>
                        <a:t>Αιμόφιλος </a:t>
                      </a:r>
                      <a:r>
                        <a:rPr lang="en-US" sz="2000" b="0" dirty="0">
                          <a:latin typeface="Calibri"/>
                          <a:ea typeface="Times New Roman"/>
                        </a:rPr>
                        <a:t>influenza</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310">
                <a:tc>
                  <a:txBody>
                    <a:bodyPr/>
                    <a:lstStyle/>
                    <a:p>
                      <a:pPr algn="just">
                        <a:lnSpc>
                          <a:spcPct val="150000"/>
                        </a:lnSpc>
                      </a:pPr>
                      <a:r>
                        <a:rPr lang="el-GR" sz="2000" b="0" dirty="0">
                          <a:latin typeface="Calibri"/>
                          <a:ea typeface="Times New Roman"/>
                        </a:rPr>
                        <a:t>Γλυκολιπίδια </a:t>
                      </a:r>
                      <a:r>
                        <a:rPr lang="en-US" sz="2000" b="0" dirty="0">
                          <a:latin typeface="Calibri"/>
                          <a:ea typeface="Times New Roman"/>
                        </a:rPr>
                        <a:t>Gb3</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l-GR" sz="2000" b="0" dirty="0">
                          <a:latin typeface="Calibri"/>
                          <a:ea typeface="Times New Roman"/>
                        </a:rPr>
                        <a:t>Τοξίνη </a:t>
                      </a:r>
                      <a:r>
                        <a:rPr lang="en-US" sz="2000" b="0" dirty="0">
                          <a:latin typeface="Calibri"/>
                          <a:ea typeface="Times New Roman"/>
                        </a:rPr>
                        <a:t>Shigella </a:t>
                      </a:r>
                      <a:r>
                        <a:rPr lang="el-GR" sz="2000" b="0" dirty="0">
                          <a:latin typeface="Calibri"/>
                          <a:ea typeface="Times New Roman"/>
                        </a:rPr>
                        <a:t>δυσεντερίας</a:t>
                      </a:r>
                      <a:r>
                        <a:rPr lang="en-US" sz="2000" b="0" dirty="0">
                          <a:latin typeface="Calibri"/>
                          <a:ea typeface="Times New Roman"/>
                        </a:rPr>
                        <a:t>, </a:t>
                      </a:r>
                      <a:r>
                        <a:rPr lang="el-GR" sz="2000" b="0" dirty="0">
                          <a:latin typeface="Calibri"/>
                          <a:ea typeface="Times New Roman"/>
                        </a:rPr>
                        <a:t>τοξίνη της </a:t>
                      </a:r>
                      <a:r>
                        <a:rPr lang="en-US" sz="2000" b="0" dirty="0">
                          <a:latin typeface="Calibri"/>
                          <a:ea typeface="Times New Roman"/>
                        </a:rPr>
                        <a:t>Shiga </a:t>
                      </a:r>
                      <a:r>
                        <a:rPr lang="el-GR" sz="2000" b="0" dirty="0">
                          <a:latin typeface="Calibri"/>
                          <a:ea typeface="Times New Roman"/>
                        </a:rPr>
                        <a:t>και </a:t>
                      </a:r>
                      <a:r>
                        <a:rPr lang="en-US" sz="2000" b="0" dirty="0" smtClean="0">
                          <a:latin typeface="Calibri"/>
                          <a:ea typeface="Times New Roman"/>
                        </a:rPr>
                        <a:t>Echerichia </a:t>
                      </a:r>
                      <a:r>
                        <a:rPr lang="en-US" sz="2000" b="0" dirty="0">
                          <a:latin typeface="Calibri"/>
                          <a:ea typeface="Times New Roman"/>
                        </a:rPr>
                        <a:t>coli</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2337">
                <a:tc>
                  <a:txBody>
                    <a:bodyPr/>
                    <a:lstStyle/>
                    <a:p>
                      <a:pPr algn="just">
                        <a:lnSpc>
                          <a:spcPct val="150000"/>
                        </a:lnSpc>
                      </a:pPr>
                      <a:r>
                        <a:rPr lang="el-GR" sz="2000" b="0" dirty="0">
                          <a:latin typeface="Calibri"/>
                          <a:ea typeface="Times New Roman"/>
                        </a:rPr>
                        <a:t>Φουκοζυλιωμένοι Ολιγοσακχαρίτες</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l-GR" sz="2000" b="0" dirty="0">
                          <a:latin typeface="Calibri"/>
                          <a:ea typeface="Times New Roman"/>
                        </a:rPr>
                        <a:t>Θερμοσταθερή εντεροτοξίνη </a:t>
                      </a:r>
                      <a:r>
                        <a:rPr lang="en-US" sz="2000" b="0" dirty="0" smtClean="0">
                          <a:latin typeface="Calibri"/>
                          <a:ea typeface="Times New Roman"/>
                        </a:rPr>
                        <a:t>Echerichia coli</a:t>
                      </a:r>
                      <a:r>
                        <a:rPr lang="el-GR" sz="2000" b="0" dirty="0" smtClean="0">
                          <a:latin typeface="Calibri"/>
                          <a:ea typeface="Times New Roman"/>
                        </a:rPr>
                        <a:t>, Καμπυλοβακτηρίδιο </a:t>
                      </a:r>
                      <a:r>
                        <a:rPr lang="en-US" sz="2000" b="0" dirty="0">
                          <a:latin typeface="Calibri"/>
                          <a:ea typeface="Times New Roman"/>
                        </a:rPr>
                        <a:t>jejuni</a:t>
                      </a:r>
                      <a:r>
                        <a:rPr lang="el-GR" sz="2000" b="0" dirty="0">
                          <a:latin typeface="Calibri"/>
                          <a:ea typeface="Times New Roman"/>
                        </a:rPr>
                        <a:t>, </a:t>
                      </a:r>
                      <a:r>
                        <a:rPr lang="en-US" sz="2000" b="0" dirty="0" smtClean="0">
                          <a:latin typeface="Calibri"/>
                          <a:ea typeface="Times New Roman"/>
                        </a:rPr>
                        <a:t>Echerichia </a:t>
                      </a:r>
                      <a:r>
                        <a:rPr lang="en-US" sz="2000" b="0" dirty="0">
                          <a:latin typeface="Calibri"/>
                          <a:ea typeface="Times New Roman"/>
                        </a:rPr>
                        <a:t>coli</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4965">
                <a:tc>
                  <a:txBody>
                    <a:bodyPr/>
                    <a:lstStyle/>
                    <a:p>
                      <a:pPr algn="l">
                        <a:lnSpc>
                          <a:spcPct val="150000"/>
                        </a:lnSpc>
                      </a:pPr>
                      <a:r>
                        <a:rPr lang="el-GR" sz="2000" b="0" dirty="0">
                          <a:latin typeface="Calibri"/>
                          <a:ea typeface="Times New Roman"/>
                        </a:rPr>
                        <a:t>Ανάλογα επιθηλιακών κυτταρικών υποδοχέων (ολιγοσακχαρίτες)</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l-GR" sz="2000" b="0" dirty="0">
                          <a:latin typeface="Calibri"/>
                          <a:ea typeface="Times New Roman"/>
                        </a:rPr>
                        <a:t>Αιμόφιλος </a:t>
                      </a:r>
                      <a:r>
                        <a:rPr lang="en-US" sz="2000" b="0" dirty="0">
                          <a:latin typeface="Calibri"/>
                          <a:ea typeface="Times New Roman"/>
                        </a:rPr>
                        <a:t>influenza</a:t>
                      </a:r>
                      <a:r>
                        <a:rPr lang="el-GR" sz="2000" b="0" dirty="0">
                          <a:latin typeface="Calibri"/>
                          <a:ea typeface="Times New Roman"/>
                        </a:rPr>
                        <a:t>, </a:t>
                      </a:r>
                      <a:r>
                        <a:rPr lang="en-US" sz="2000" b="0" dirty="0">
                          <a:latin typeface="Calibri"/>
                          <a:ea typeface="Times New Roman"/>
                        </a:rPr>
                        <a:t>Shigella </a:t>
                      </a:r>
                      <a:r>
                        <a:rPr lang="el-GR" sz="2000" b="0" dirty="0">
                          <a:latin typeface="Calibri"/>
                          <a:ea typeface="Times New Roman"/>
                        </a:rPr>
                        <a:t>πνευμονίας</a:t>
                      </a:r>
                      <a:endParaRPr lang="el-GR" sz="2000" b="1" dirty="0">
                        <a:latin typeface="Calibri"/>
                        <a:ea typeface="Times New Roman"/>
                      </a:endParaRPr>
                    </a:p>
                  </a:txBody>
                  <a:tcPr marL="24984" marR="24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98</a:t>
            </a:fld>
            <a:endParaRPr lang="el-GR" dirty="0"/>
          </a:p>
        </p:txBody>
      </p:sp>
    </p:spTree>
    <p:extLst>
      <p:ext uri="{BB962C8B-B14F-4D97-AF65-F5344CB8AC3E}">
        <p14:creationId xmlns:p14="http://schemas.microsoft.com/office/powerpoint/2010/main" val="169189484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cd3fe37dd83b2a986e96d5152b738bd3234b4"/>
  <p:tag name="ISPRING_RESOURCE_PATHS_HASH_PRESENTER" val="4040506e5f52c333c7ca060425f2920acdabe4"/>
</p:tagLst>
</file>

<file path=ppt/theme/theme1.xml><?xml version="1.0" encoding="utf-8"?>
<a:theme xmlns:a="http://schemas.openxmlformats.org/drawingml/2006/main" name="OC_template_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OC_template_updated</Template>
  <TotalTime>831</TotalTime>
  <Words>6810</Words>
  <Application>Microsoft Office PowerPoint</Application>
  <PresentationFormat>Προβολή στην οθόνη (4:3)</PresentationFormat>
  <Paragraphs>828</Paragraphs>
  <Slides>128</Slides>
  <Notes>19</Notes>
  <HiddenSlides>0</HiddenSlides>
  <MMClips>0</MMClips>
  <ScaleCrop>false</ScaleCrop>
  <HeadingPairs>
    <vt:vector size="4" baseType="variant">
      <vt:variant>
        <vt:lpstr>Θέμα</vt:lpstr>
      </vt:variant>
      <vt:variant>
        <vt:i4>2</vt:i4>
      </vt:variant>
      <vt:variant>
        <vt:lpstr>Τίτλοι διαφανειών</vt:lpstr>
      </vt:variant>
      <vt:variant>
        <vt:i4>128</vt:i4>
      </vt:variant>
    </vt:vector>
  </HeadingPairs>
  <TitlesOfParts>
    <vt:vector size="130" baseType="lpstr">
      <vt:lpstr>OC_template_updated</vt:lpstr>
      <vt:lpstr>1_OC_template_updated</vt:lpstr>
      <vt:lpstr>Ανάλυση Βιολογικών Υγρών &amp; Εκκριμάτων (Θ)</vt:lpstr>
      <vt:lpstr>Κολπικό υγρό</vt:lpstr>
      <vt:lpstr>Μεθοδολογία ελέγχου κολποτραχηλικού υγρού</vt:lpstr>
      <vt:lpstr>Λήψη κολπικού υγρού με κολποδιαστολέα</vt:lpstr>
      <vt:lpstr>Λήψη κολποτραχηλικού υγρού (1 από 2)</vt:lpstr>
      <vt:lpstr>Λήψη κολποτραχηλικού υγρού (2 από 2)</vt:lpstr>
      <vt:lpstr>Αίτια κολπίτιδας</vt:lpstr>
      <vt:lpstr>Η χλωρίδα του κόλπου</vt:lpstr>
      <vt:lpstr>Χρώση Gram</vt:lpstr>
      <vt:lpstr>Μυκητισιακή κολπίτιδα</vt:lpstr>
      <vt:lpstr>Αίτια μυκητισιακής κολπίτιδας</vt:lpstr>
      <vt:lpstr>Συμπτώματα μυκητιασιακής κολπίτιδας</vt:lpstr>
      <vt:lpstr>Μικροσκοπική εικόνα μυκητίασης</vt:lpstr>
      <vt:lpstr>Candida ablicans σε gram χρώση</vt:lpstr>
      <vt:lpstr>Κολπίτιδα από τριχομονάδες</vt:lpstr>
      <vt:lpstr>Βακτηριακή κολπίτιδα</vt:lpstr>
      <vt:lpstr>Kριτήρια Amsel για τη διάγνωση της βακτηριακής κολπίτιδας</vt:lpstr>
      <vt:lpstr>Clue cells και βακτήρια σε χρώση Gram κολπικού υγρού (1 από 2)</vt:lpstr>
      <vt:lpstr>Clue cells και βακτήρια σε χρώση Gram κολπικού υγρού (2 από 2)       </vt:lpstr>
      <vt:lpstr>Απάντηση κολπικού υγρού</vt:lpstr>
      <vt:lpstr>Mικροσκόπηση κολπικού υγρού  νωπό παρασκεύασμα</vt:lpstr>
      <vt:lpstr>Mικροσκόπηση κολπικού υγρού  παρασκεύασμα με KOH% Τεστ αμινών</vt:lpstr>
      <vt:lpstr>Μικροσκόπηση κολπικού υγρού  παρασκεύασμα με KOH% μικροσκόπηση</vt:lpstr>
      <vt:lpstr>Μικροσκόπηση κολπικού υγρού χρώση Gram (1 από 2)</vt:lpstr>
      <vt:lpstr>Μικροσκόπηση κολπικού υγρού χρώση Gram (2 από 2)</vt:lpstr>
      <vt:lpstr>Αμνιακό υγρό</vt:lpstr>
      <vt:lpstr>Τι είναι το αμνιακό υγρό</vt:lpstr>
      <vt:lpstr>Πως παράγεται το αμνιακό υγρό (1 από 2)</vt:lpstr>
      <vt:lpstr>Πως παράγεται το αμνιακό υγρό (2 από 2)</vt:lpstr>
      <vt:lpstr>Λειτουργία αμνιακού υγρού (1 από 2)</vt:lpstr>
      <vt:lpstr>Λειτουργία αμνιακού υγρού (2 από 2)</vt:lpstr>
      <vt:lpstr>Η λήψη αμνιακού υγρού</vt:lpstr>
      <vt:lpstr>Η αμνιοπαρακέντηση</vt:lpstr>
      <vt:lpstr>Κίνδυνοι από την αμνιοπαρακέντηση</vt:lpstr>
      <vt:lpstr>Ταυτοποίηση αμνιακού υγρού</vt:lpstr>
      <vt:lpstr>Δοκιμή κρυσταλλώσεως φτέρης (Fern-test)</vt:lpstr>
      <vt:lpstr>Γιατί γίνεται η λήψη αμνιακού υγρού</vt:lpstr>
      <vt:lpstr>Φυσικοί χαρακτήρες αμνιακού υγρού (1 από 2)</vt:lpstr>
      <vt:lpstr>Φυσικοί χαρακτήρες αμνιακού υγρού (2 από 2)</vt:lpstr>
      <vt:lpstr>Ολιγοϋδράμνιο</vt:lpstr>
      <vt:lpstr>Πολυϋδράμνιο</vt:lpstr>
      <vt:lpstr>Ο βιοχημικός έλεγχος του  αμνιακού υγρού</vt:lpstr>
      <vt:lpstr>Βασικοί χημικοί χαρακτήρες αμνιακού υγρού</vt:lpstr>
      <vt:lpstr>Χημικοί χαρακτήρες αμνιακού υγρού  (1 από 2)</vt:lpstr>
      <vt:lpstr>Χημικοί χαρακτήρες αμνιακού υγρού  (2 από 2)</vt:lpstr>
      <vt:lpstr>Η χολερυθρίνη στο αμνιακό υγρό</vt:lpstr>
      <vt:lpstr>Κατανομή τιμών χολερυθρίνης σε παιδιά με αιμολυτική νόσο</vt:lpstr>
      <vt:lpstr>Η κρεατινίνη στο αμνιακό υγρό</vt:lpstr>
      <vt:lpstr>Το ουρικό οξύ στο αμνιακό υγρό</vt:lpstr>
      <vt:lpstr>Η α-φετοπρωτεΐνη στο αμνιακό υγρό</vt:lpstr>
      <vt:lpstr>Κατανομή τιμών aFP σε παιδιά με δισχιδής ράχη</vt:lpstr>
      <vt:lpstr>Σχέση λεκιθίνης/σφιγγομυελίνης</vt:lpstr>
      <vt:lpstr>Τεχνική αφρισμού</vt:lpstr>
      <vt:lpstr>Μέτρηση ακετυλχολινεστεράσης</vt:lpstr>
      <vt:lpstr>Προσδιορισμός ορμονών</vt:lpstr>
      <vt:lpstr>Το τριπλό τεστ</vt:lpstr>
      <vt:lpstr>Διαφορές στα επίπεδα HcG σε παθολογικά και παθολογικά δείγματα</vt:lpstr>
      <vt:lpstr>Διαφορές στα επίπεδα Ε3 σε παθολογικά και παθολογικά δείγματα</vt:lpstr>
      <vt:lpstr>Προσδιορισμός ενζύμων</vt:lpstr>
      <vt:lpstr>Μικροσκοπικές εξετάσεις  του αμνιακού υγρού</vt:lpstr>
      <vt:lpstr>Κυτταρολογική εξέταση</vt:lpstr>
      <vt:lpstr>Τα ερυθρά αιμοσφαίρια στο αμνιακό υγρό</vt:lpstr>
      <vt:lpstr>Αιματολογικές εξετάσεις  του αμνιακού υγρού</vt:lpstr>
      <vt:lpstr>Αιματολογικές εξετάσεις</vt:lpstr>
      <vt:lpstr>Kαρυότυπος</vt:lpstr>
      <vt:lpstr>Συνοπτικά οι εξετάσεις  του προγεννητικού ελέγχου</vt:lpstr>
      <vt:lpstr>Εξετάσεις 1ου τριμήνου κύησης (1 από 4)</vt:lpstr>
      <vt:lpstr>Εξετάσεις 1ου τριμήνου κύησης (2 από 4)</vt:lpstr>
      <vt:lpstr>Εξετάσεις 1ου τριμήνου κύησης (3 από 4)</vt:lpstr>
      <vt:lpstr>Εξετάσεις 1ου τριμήνου κύησης (4 από 4)</vt:lpstr>
      <vt:lpstr>Εξετάσεις 2ου τριμήνου κύησης</vt:lpstr>
      <vt:lpstr>Εξετάσεις 3ου τριμήνου κύησης</vt:lpstr>
      <vt:lpstr>Μητρικό γάλα</vt:lpstr>
      <vt:lpstr>… ο θηλασμός</vt:lpstr>
      <vt:lpstr>Δομή του μαστικού αδένα</vt:lpstr>
      <vt:lpstr>Η ανατομία του μαστού</vt:lpstr>
      <vt:lpstr>Είδη κυττάρων του μαστικού αδένα</vt:lpstr>
      <vt:lpstr>Η εσωτερική δομή του μαστού</vt:lpstr>
      <vt:lpstr>Παιδικές παθολογικές καταστάσεις που μπορούν να προληφθούν με τη κατανάλωση μητρικού γάλακτος</vt:lpstr>
      <vt:lpstr>Μητρικές παθολογικές καταστάσεις που μπορούν να προληφθούν με τη κατανάλωση μητρικού γάλακτος</vt:lpstr>
      <vt:lpstr>Το σημαντικότερο</vt:lpstr>
      <vt:lpstr>Μολυσματικοί παράγοντες στο μητρικό γάλα</vt:lpstr>
      <vt:lpstr>Οι ορμόνες της παραγωγής γάλακτος</vt:lpstr>
      <vt:lpstr>Η προλακτίνη (PRL) (1 από 2)</vt:lpstr>
      <vt:lpstr>Η προλακτίνη (PRL) (2 από 2)</vt:lpstr>
      <vt:lpstr>H ωκυτοκίνη</vt:lpstr>
      <vt:lpstr>Η ανατομικές δομές του μαστού που παράγουν τις ορμόνες του</vt:lpstr>
      <vt:lpstr>Το γάλα εκτοξεύεται στο στόμα του βρέφους</vt:lpstr>
      <vt:lpstr>Τύποι μητρικού γάλακτος</vt:lpstr>
      <vt:lpstr>Το πύαρ ή πρωτόγαλα ή colostrum</vt:lpstr>
      <vt:lpstr>Υδατάνθρακες στο μητρικό γάλα</vt:lpstr>
      <vt:lpstr>Μεταλλικά στοιχεία στο μητρικό γάλα</vt:lpstr>
      <vt:lpstr>Πρωτεΐνη στο μητρικό γάλα</vt:lpstr>
      <vt:lpstr>Αυτόματοι αναλυτές μητρικού γάλακτος για επαγγελματική και οικιακή χρήση</vt:lpstr>
      <vt:lpstr>Παράμετροι που προσδιορίζονται στους αυτόματους αναλυτές μητρικού γάλακτος</vt:lpstr>
      <vt:lpstr>Άλλα στοιχεία στο μητρικό γάλα</vt:lpstr>
      <vt:lpstr>Συστατικά του μητρικού γάλακτος (1 από 8)</vt:lpstr>
      <vt:lpstr>Συστατικά του μητρικού γάλακτος (2 από 8)</vt:lpstr>
      <vt:lpstr>Συστατικά του μητρικού γάλακτος (3 από 8)</vt:lpstr>
      <vt:lpstr>Συστατικά του μητρικού γάλακτος (4 από 8)</vt:lpstr>
      <vt:lpstr>Συστατικά του μητρικού γάλακτος (5 από 8)</vt:lpstr>
      <vt:lpstr>Συστατικά του μητρικού γάλακτος (6 από 8)</vt:lpstr>
      <vt:lpstr>Συστατικά του μητρικού γάλακτος (7 από 8)</vt:lpstr>
      <vt:lpstr>Συστατικά του μητρικού γάλακτος (8 από 8)</vt:lpstr>
      <vt:lpstr>Βασικές διαφορές μητρικού γάλακτος, αγελαδινού και τυποποιημένου γάλακτος (1 από 4)</vt:lpstr>
      <vt:lpstr>Βασικές διαφορές μητρικού γάλακτος, αγελαδινού και τυποποιημένου γάλακτος (2 από 4)</vt:lpstr>
      <vt:lpstr>Βασικές διαφορές μητρικού γάλακτος, αγελαδινού και τυποποιημένου γάλακτος (3 από 4)</vt:lpstr>
      <vt:lpstr>Βασικές διαφορές μητρικού γάλακτος, αγελαδινού και τυποποιημένου γάλακτος  (4 από 4)</vt:lpstr>
      <vt:lpstr>Tράπεζες μητρικού γάλακτος</vt:lpstr>
      <vt:lpstr>Ιστορικό δημιουργίας τραπεζών μητρικού γάλακτος</vt:lpstr>
      <vt:lpstr>Εθελοντικές τράπεζες μητρικού γάλακτος</vt:lpstr>
      <vt:lpstr>Αίθουσα θηλασμού</vt:lpstr>
      <vt:lpstr>Θήλαστρα</vt:lpstr>
      <vt:lpstr>Το γάλα προσφέρεται νωπό ή παστεριωμένο</vt:lpstr>
      <vt:lpstr>Παστερίωση μητρικού γάλακτος</vt:lpstr>
      <vt:lpstr>Το γάλα φυλάσσεται στους -20o C</vt:lpstr>
      <vt:lpstr>Εξετάσεις που απαιτούνται από τις δότριες μητρικού γάλακτος</vt:lpstr>
      <vt:lpstr>Ατομική τράπεζα μητρικού γάλακτος</vt:lpstr>
      <vt:lpstr>Οδηγίες συλλογής μητρικού γάλακτος με τα χέρια</vt:lpstr>
      <vt:lpstr>Οδηγίες διατήρησης μητρικού γάλακτος</vt:lpstr>
      <vt:lpstr>Η κατανάλωση του γάλακτος της ατομικής τράπεζας</vt:lpstr>
      <vt:lpstr>Τέλος Ενότητας</vt:lpstr>
      <vt:lpstr>Σημειώματα</vt:lpstr>
      <vt:lpstr>Σημείωμα Αναφοράς</vt:lpstr>
      <vt:lpstr>Διατήρηση Σημειωμάτων</vt:lpstr>
      <vt:lpstr>Σημείωμα Αδειοδότησης</vt:lpstr>
      <vt:lpstr>Επεξήγηση όρων χρήσης έργων τρίτων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Θεωρία Ανάλυσης Βιολογικών Υγρών &amp; Εκκριμάτων</dc:title>
  <dc:creator>opencourses@teiath.gr</dc:creator>
  <cp:lastModifiedBy>natasakar new</cp:lastModifiedBy>
  <cp:revision>59</cp:revision>
  <dcterms:created xsi:type="dcterms:W3CDTF">2013-10-07T05:37:51Z</dcterms:created>
  <dcterms:modified xsi:type="dcterms:W3CDTF">2015-02-20T14:07:59Z</dcterms:modified>
</cp:coreProperties>
</file>