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3"/>
  </p:notesMasterIdLst>
  <p:handoutMasterIdLst>
    <p:handoutMasterId r:id="rId84"/>
  </p:handoutMasterIdLst>
  <p:sldIdLst>
    <p:sldId id="256" r:id="rId3"/>
    <p:sldId id="294" r:id="rId4"/>
    <p:sldId id="271" r:id="rId5"/>
    <p:sldId id="292" r:id="rId6"/>
    <p:sldId id="293"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95" r:id="rId20"/>
    <p:sldId id="284" r:id="rId21"/>
    <p:sldId id="285" r:id="rId22"/>
    <p:sldId id="286" r:id="rId23"/>
    <p:sldId id="287" r:id="rId24"/>
    <p:sldId id="288" r:id="rId25"/>
    <p:sldId id="289" r:id="rId26"/>
    <p:sldId id="290" r:id="rId27"/>
    <p:sldId id="291"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31" r:id="rId61"/>
    <p:sldId id="328" r:id="rId62"/>
    <p:sldId id="329" r:id="rId63"/>
    <p:sldId id="330" r:id="rId64"/>
    <p:sldId id="332" r:id="rId65"/>
    <p:sldId id="333" r:id="rId66"/>
    <p:sldId id="334" r:id="rId67"/>
    <p:sldId id="339" r:id="rId68"/>
    <p:sldId id="335" r:id="rId69"/>
    <p:sldId id="336" r:id="rId70"/>
    <p:sldId id="337" r:id="rId71"/>
    <p:sldId id="340" r:id="rId72"/>
    <p:sldId id="341" r:id="rId73"/>
    <p:sldId id="338" r:id="rId74"/>
    <p:sldId id="342" r:id="rId75"/>
    <p:sldId id="257" r:id="rId76"/>
    <p:sldId id="262" r:id="rId77"/>
    <p:sldId id="264" r:id="rId78"/>
    <p:sldId id="269" r:id="rId79"/>
    <p:sldId id="270" r:id="rId80"/>
    <p:sldId id="266"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6E1038"/>
    <a:srgbClr val="650F34"/>
    <a:srgbClr val="620A2C"/>
    <a:srgbClr val="570D2D"/>
    <a:srgbClr val="5B0D2E"/>
    <a:srgbClr val="5E0E30"/>
    <a:srgbClr val="5B3462"/>
    <a:srgbClr val="49385E"/>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Electromagnetic-Spectrum.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Raffamaid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biologyboom.com/quality-of-ligh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8</a:t>
            </a:r>
            <a:r>
              <a:rPr lang="el-GR" sz="2600" dirty="0" smtClean="0"/>
              <a:t>:</a:t>
            </a:r>
            <a:r>
              <a:rPr lang="en-US" sz="2600" dirty="0" smtClean="0"/>
              <a:t> </a:t>
            </a:r>
            <a:r>
              <a:rPr lang="el-GR" sz="2600" dirty="0" smtClean="0"/>
              <a:t>Αισθητική αντιμετώπιση</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Ερύθημα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Ερύθημα ονομάζεται </a:t>
            </a:r>
            <a:r>
              <a:rPr lang="el-GR" dirty="0"/>
              <a:t>μία φλεγμονή του δέρματος, η οποία παρουσιάζεται όταν το δέρμα εκτεθεί στις υπεριώδεις ακτί­νες, δεν φαίνεται δε αμέσως αλλά μετά από λίγες ώρες (περί­που 2-7).</a:t>
            </a:r>
          </a:p>
          <a:p>
            <a:r>
              <a:rPr lang="el-GR" dirty="0"/>
              <a:t>Οφείλεται στην επίδραση κυμάτων του υπεριώδους </a:t>
            </a:r>
            <a:r>
              <a:rPr lang="el-GR" dirty="0" smtClean="0"/>
              <a:t>φάσματος </a:t>
            </a:r>
            <a:r>
              <a:rPr lang="el-GR" dirty="0"/>
              <a:t>και δεν έχει ακόμα εξακριβωθεί πώς γίνεται. Όταν </a:t>
            </a:r>
            <a:r>
              <a:rPr lang="el-GR" dirty="0" smtClean="0"/>
              <a:t>εκπέμπεται </a:t>
            </a:r>
            <a:r>
              <a:rPr lang="el-GR" dirty="0"/>
              <a:t>η ακτινοβολία το άτομο δεν αισθάνεται τίποτα και η περιοχή αυτή δεν διακρίνεται τις πρώτες ώρες μετά τη θε­ραπεία από άλλη περιοχή του δέρματος.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70794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Ερύθημα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Όταν εκθέσουμε το </a:t>
            </a:r>
            <a:r>
              <a:rPr lang="el-GR" dirty="0" smtClean="0"/>
              <a:t>δέρμα </a:t>
            </a:r>
            <a:r>
              <a:rPr lang="el-GR" dirty="0"/>
              <a:t>για μεγάλο χρονικό διάστημα στις υπεριώδεις ακτίνες παρουσιάζεται οίδημα, υπερευαισθη­σία και κνησμός. Τα συμπτώματα αυτά καμιά φορά συνοδεύ­ονται από πονοκεφάλους και κακοδιαθεσία και περνούν μετά από μερικές ημέρες. Η </a:t>
            </a:r>
            <a:r>
              <a:rPr lang="el-GR" dirty="0" err="1"/>
              <a:t>δερματόχρωση</a:t>
            </a:r>
            <a:r>
              <a:rPr lang="el-GR" dirty="0"/>
              <a:t> εμφανίζεται μετά το ερύθημα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43819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Προφύλαξη και </a:t>
            </a:r>
            <a:r>
              <a:rPr lang="el-GR" dirty="0" smtClean="0"/>
              <a:t>αγωγή</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p:txBody>
          <a:bodyPr/>
          <a:lstStyle/>
          <a:p>
            <a:r>
              <a:rPr lang="el-GR" dirty="0"/>
              <a:t>Τα άτομα που χρησιμοποιούν και χειρίζονται την </a:t>
            </a:r>
            <a:r>
              <a:rPr lang="el-GR" dirty="0" smtClean="0"/>
              <a:t>υπεριώδη </a:t>
            </a:r>
            <a:r>
              <a:rPr lang="el-GR" dirty="0"/>
              <a:t>ακτινοβολία πρέπει να προστατεύουν τα μάτια τους με γυαλιά που απορροφούν εντελώς τις ακτινοβολίες μικρού </a:t>
            </a:r>
            <a:r>
              <a:rPr lang="el-GR" dirty="0" smtClean="0"/>
              <a:t>κύματος </a:t>
            </a:r>
            <a:r>
              <a:rPr lang="el-GR" dirty="0"/>
              <a:t>ή με χοντρό χαρτί. </a:t>
            </a:r>
            <a:endParaRPr lang="el-GR" dirty="0" smtClean="0"/>
          </a:p>
          <a:p>
            <a:r>
              <a:rPr lang="el-GR" dirty="0" smtClean="0"/>
              <a:t>Η </a:t>
            </a:r>
            <a:r>
              <a:rPr lang="el-GR" dirty="0"/>
              <a:t>θεραπεία αρχίζει σταδιακά και πρέπει να παρακολουθείται η αντίδραση του ατόμου</a:t>
            </a:r>
            <a:r>
              <a:rPr lang="el-GR" dirty="0" smtClean="0"/>
              <a:t>.</a:t>
            </a:r>
          </a:p>
          <a:p>
            <a:r>
              <a:rPr lang="el-GR" dirty="0"/>
              <a:t>Η απόσταση της λυχνίας πρέπει να είναι ανάλογη με την ένταση της συσκευής.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0730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Προφύλαξη και αγωγή</a:t>
            </a:r>
            <a:r>
              <a:rPr lang="en-US" dirty="0">
                <a:solidFill>
                  <a:prstClr val="white"/>
                </a:solidFill>
              </a:rPr>
              <a:t> </a:t>
            </a:r>
            <a:r>
              <a:rPr lang="en-US"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pPr lvl="0"/>
            <a:r>
              <a:rPr lang="el-GR" dirty="0"/>
              <a:t>Χρειάζεται προσοχή σε διαβητικά άτομα, δεδομένου ότι η επούλωση των βλαβών στο δέρμα γίνεται δύσκολα.</a:t>
            </a:r>
          </a:p>
          <a:p>
            <a:pPr lvl="0"/>
            <a:r>
              <a:rPr lang="el-GR" dirty="0"/>
              <a:t>Προσοχή σε δέρμα με </a:t>
            </a:r>
            <a:r>
              <a:rPr lang="el-GR" dirty="0" err="1"/>
              <a:t>ευρυαγγεία</a:t>
            </a:r>
            <a:r>
              <a:rPr lang="el-GR" dirty="0"/>
              <a:t>.</a:t>
            </a:r>
          </a:p>
          <a:p>
            <a:pPr lvl="0"/>
            <a:r>
              <a:rPr lang="el-GR" dirty="0" smtClean="0"/>
              <a:t>Άτομα </a:t>
            </a:r>
            <a:r>
              <a:rPr lang="el-GR" dirty="0"/>
              <a:t>που φορούν φακούς επαφής πρέπει να τους </a:t>
            </a:r>
            <a:r>
              <a:rPr lang="el-GR" dirty="0" err="1"/>
              <a:t>απο</a:t>
            </a:r>
            <a:r>
              <a:rPr lang="el-GR" dirty="0"/>
              <a:t>- μακρύνουν δεδομένου ότι οι φακοί συγκεντρώνουν θερμό­τητα η οποία μπορεί να προκαλέσει βλάβη στα μάτια.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040805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υπέρυθρης ακτινοβολίας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Τοπική </a:t>
            </a:r>
            <a:r>
              <a:rPr lang="el-GR" dirty="0"/>
              <a:t>αγγειοδιαστολή και υπεραιμία.</a:t>
            </a:r>
          </a:p>
          <a:p>
            <a:pPr marL="457200" indent="-457200">
              <a:buFont typeface="+mj-lt"/>
              <a:buAutoNum type="arabicPeriod"/>
            </a:pPr>
            <a:r>
              <a:rPr lang="el-GR" dirty="0" smtClean="0"/>
              <a:t>Αυξημένος </a:t>
            </a:r>
            <a:r>
              <a:rPr lang="el-GR" dirty="0"/>
              <a:t>τοπικός μεταβολισμός.</a:t>
            </a:r>
          </a:p>
          <a:p>
            <a:pPr marL="457200" indent="-457200">
              <a:buFont typeface="+mj-lt"/>
              <a:buAutoNum type="arabicPeriod"/>
            </a:pPr>
            <a:r>
              <a:rPr lang="el-GR" dirty="0" smtClean="0"/>
              <a:t>Μερική </a:t>
            </a:r>
            <a:r>
              <a:rPr lang="el-GR" dirty="0"/>
              <a:t>αγγειοδιαστολή στους υποκείμενους εν τω </a:t>
            </a:r>
            <a:r>
              <a:rPr lang="el-GR" dirty="0" err="1"/>
              <a:t>βάθει</a:t>
            </a:r>
            <a:r>
              <a:rPr lang="el-GR" dirty="0"/>
              <a:t> ιστούς.</a:t>
            </a:r>
          </a:p>
          <a:p>
            <a:pPr marL="457200" indent="-457200">
              <a:buFont typeface="+mj-lt"/>
              <a:buAutoNum type="arabicPeriod"/>
            </a:pPr>
            <a:r>
              <a:rPr lang="el-GR" dirty="0" smtClean="0"/>
              <a:t>Κατευνασμός </a:t>
            </a:r>
            <a:r>
              <a:rPr lang="el-GR" dirty="0"/>
              <a:t>των αισθητικών νεύρων με ήπια θέρμανση.</a:t>
            </a:r>
          </a:p>
          <a:p>
            <a:pPr marL="457200" indent="-457200">
              <a:buFont typeface="+mj-lt"/>
              <a:buAutoNum type="arabicPeriod"/>
            </a:pPr>
            <a:r>
              <a:rPr lang="el-GR" dirty="0" smtClean="0"/>
              <a:t>Μυϊκή </a:t>
            </a:r>
            <a:r>
              <a:rPr lang="el-GR" dirty="0"/>
              <a:t>χαλάρωση.</a:t>
            </a:r>
          </a:p>
          <a:p>
            <a:pPr marL="457200" indent="-457200">
              <a:buFont typeface="+mj-lt"/>
              <a:buAutoNum type="arabicPeriod"/>
            </a:pPr>
            <a:r>
              <a:rPr lang="el-GR" dirty="0" smtClean="0"/>
              <a:t>Τοπική </a:t>
            </a:r>
            <a:r>
              <a:rPr lang="el-GR" dirty="0"/>
              <a:t>εφίδρωση.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90166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υπεριώδους ακτινοβολίας</a:t>
            </a:r>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smtClean="0"/>
              <a:t>Έχουν </a:t>
            </a:r>
            <a:r>
              <a:rPr lang="el-GR" dirty="0" err="1"/>
              <a:t>αντιμικροβιακή</a:t>
            </a:r>
            <a:r>
              <a:rPr lang="el-GR" dirty="0"/>
              <a:t> δράση.</a:t>
            </a:r>
          </a:p>
          <a:p>
            <a:pPr marL="457200" lvl="0" indent="-457200">
              <a:buFont typeface="+mj-lt"/>
              <a:buAutoNum type="arabicPeriod"/>
            </a:pPr>
            <a:r>
              <a:rPr lang="el-GR" dirty="0"/>
              <a:t>Ενισχύουν την </a:t>
            </a:r>
            <a:r>
              <a:rPr lang="el-GR" dirty="0" err="1"/>
              <a:t>ανοσογονικότητα</a:t>
            </a:r>
            <a:r>
              <a:rPr lang="el-GR" dirty="0"/>
              <a:t> πολλών </a:t>
            </a:r>
            <a:r>
              <a:rPr lang="el-GR" dirty="0" err="1"/>
              <a:t>ξενοβιοτικών</a:t>
            </a:r>
            <a:r>
              <a:rPr lang="el-GR" dirty="0"/>
              <a:t> ου­σιών, όπως ενώσεων χρωμίου, νικελίου και με τον τρόπο αυτό ευνοούν την ανάπτυξη δερματοπαθειών εξ επαφής.</a:t>
            </a:r>
          </a:p>
          <a:p>
            <a:pPr marL="457200" lvl="0" indent="-457200">
              <a:buFont typeface="+mj-lt"/>
              <a:buAutoNum type="arabicPeriod"/>
            </a:pPr>
            <a:r>
              <a:rPr lang="el-GR" dirty="0"/>
              <a:t>Μπορεί να προκαλέσουν εκδήλωση </a:t>
            </a:r>
            <a:r>
              <a:rPr lang="el-GR" dirty="0" err="1"/>
              <a:t>ανοσογονικότητας</a:t>
            </a:r>
            <a:r>
              <a:rPr lang="el-GR" dirty="0"/>
              <a:t> ορι­σμένων συστατικών ακόμη και ενδογενών π.χ. διάχυτος </a:t>
            </a:r>
            <a:r>
              <a:rPr lang="el-GR" dirty="0" err="1"/>
              <a:t>ερυθυματώδης</a:t>
            </a:r>
            <a:r>
              <a:rPr lang="el-GR" dirty="0"/>
              <a:t> λύκος, ηλιακή κνίδωση, </a:t>
            </a:r>
            <a:r>
              <a:rPr lang="el-GR" dirty="0" err="1"/>
              <a:t>πέμφυγα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076969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44824"/>
            <a:ext cx="9144000" cy="1412776"/>
          </a:xfrm>
        </p:spPr>
        <p:txBody>
          <a:bodyPr/>
          <a:lstStyle/>
          <a:p>
            <a:r>
              <a:rPr lang="el-GR" dirty="0" smtClean="0"/>
              <a:t>Θερμός ψεκασμός</a:t>
            </a:r>
            <a:br>
              <a:rPr lang="el-GR" dirty="0" smtClean="0"/>
            </a:br>
            <a:r>
              <a:rPr lang="el-GR" dirty="0" smtClean="0"/>
              <a:t>(ατμόλουτρο)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263235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Θερμός </a:t>
            </a:r>
            <a:r>
              <a:rPr lang="el-GR" dirty="0" smtClean="0"/>
              <a:t>ψεκασμός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424936" cy="5445224"/>
          </a:xfrm>
        </p:spPr>
        <p:txBody>
          <a:bodyPr>
            <a:noAutofit/>
          </a:bodyPr>
          <a:lstStyle/>
          <a:p>
            <a:r>
              <a:rPr lang="el-GR" dirty="0"/>
              <a:t>Στα λιπαρά δέρματα πρέπει να γίνεται κάθε 2 μήνες, στα κανονικά, κάθε 4 μήνες και στα ξηρά κάθε 6 μήνες ανάλογα βέβαια πάντα με την κατάσταση του δέρματος.</a:t>
            </a:r>
          </a:p>
          <a:p>
            <a:r>
              <a:rPr lang="el-GR" dirty="0"/>
              <a:t>Ενέργεια του ατμού στο δέρμα:</a:t>
            </a:r>
          </a:p>
          <a:p>
            <a:pPr marL="457200" indent="-457200">
              <a:buFont typeface="+mj-lt"/>
              <a:buAutoNum type="arabicPeriod"/>
            </a:pPr>
            <a:r>
              <a:rPr lang="el-GR" dirty="0" smtClean="0"/>
              <a:t>Προκαλεί </a:t>
            </a:r>
            <a:r>
              <a:rPr lang="el-GR" dirty="0"/>
              <a:t>διαστολή των πόρων.</a:t>
            </a:r>
          </a:p>
          <a:p>
            <a:pPr marL="457200" indent="-457200">
              <a:buFont typeface="+mj-lt"/>
              <a:buAutoNum type="arabicPeriod"/>
            </a:pPr>
            <a:r>
              <a:rPr lang="el-GR" dirty="0" smtClean="0"/>
              <a:t>Επιδρά </a:t>
            </a:r>
            <a:r>
              <a:rPr lang="el-GR" dirty="0"/>
              <a:t>στις πολυάριθμες νευρικές απολήξεις, που </a:t>
            </a:r>
            <a:r>
              <a:rPr lang="el-GR" dirty="0" smtClean="0"/>
              <a:t>βρίσκονται </a:t>
            </a:r>
            <a:r>
              <a:rPr lang="el-GR" dirty="0"/>
              <a:t>στο δέρμα και επιδρούν αντανακλαστικά σ' αυτό μέσω του νευρικού συστήματος.</a:t>
            </a:r>
          </a:p>
          <a:p>
            <a:pPr marL="457200" indent="-457200">
              <a:buFont typeface="+mj-lt"/>
              <a:buAutoNum type="arabicPeriod"/>
            </a:pPr>
            <a:r>
              <a:rPr lang="el-GR" dirty="0" smtClean="0"/>
              <a:t>Προκαλεί </a:t>
            </a:r>
            <a:r>
              <a:rPr lang="el-GR" dirty="0"/>
              <a:t>αποκόλληση των νεκρών </a:t>
            </a:r>
            <a:r>
              <a:rPr lang="el-GR" dirty="0" err="1"/>
              <a:t>επιθαλιακών</a:t>
            </a:r>
            <a:r>
              <a:rPr lang="el-GR" dirty="0"/>
              <a:t> κυττάρων της κερατίνης </a:t>
            </a:r>
            <a:r>
              <a:rPr lang="el-GR" dirty="0" err="1"/>
              <a:t>στοιβάδος</a:t>
            </a:r>
            <a:r>
              <a:rPr lang="el-GR" dirty="0"/>
              <a:t> της </a:t>
            </a:r>
            <a:r>
              <a:rPr lang="el-GR" dirty="0" smtClean="0"/>
              <a:t>επιδερμίδας.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399610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Θερμός </a:t>
            </a:r>
            <a:r>
              <a:rPr lang="el-GR" dirty="0" smtClean="0"/>
              <a:t>ψεκασμός </a:t>
            </a:r>
            <a:r>
              <a:rPr lang="el-GR" sz="3000" b="0" dirty="0" smtClean="0"/>
              <a:t>2/4</a:t>
            </a:r>
            <a:endParaRPr lang="el-GR" sz="3000" b="0" dirty="0"/>
          </a:p>
        </p:txBody>
      </p:sp>
      <p:sp>
        <p:nvSpPr>
          <p:cNvPr id="3" name="Θέση περιεχομένου 2"/>
          <p:cNvSpPr>
            <a:spLocks noGrp="1"/>
          </p:cNvSpPr>
          <p:nvPr>
            <p:ph idx="1"/>
          </p:nvPr>
        </p:nvSpPr>
        <p:spPr>
          <a:xfrm>
            <a:off x="395536" y="1412776"/>
            <a:ext cx="8424936" cy="5445224"/>
          </a:xfrm>
        </p:spPr>
        <p:txBody>
          <a:bodyPr>
            <a:noAutofit/>
          </a:bodyPr>
          <a:lstStyle/>
          <a:p>
            <a:pPr marL="457200" indent="-457200">
              <a:buFont typeface="+mj-lt"/>
              <a:buAutoNum type="arabicPeriod" startAt="4"/>
            </a:pPr>
            <a:r>
              <a:rPr lang="el-GR" dirty="0" smtClean="0"/>
              <a:t>Βοηθά </a:t>
            </a:r>
            <a:r>
              <a:rPr lang="el-GR" dirty="0"/>
              <a:t>στην αποβολή των εκκρίσεων των σμηγματογόνων και </a:t>
            </a:r>
            <a:r>
              <a:rPr lang="el-GR" dirty="0" smtClean="0"/>
              <a:t>ιδρωτοποιών </a:t>
            </a:r>
            <a:r>
              <a:rPr lang="el-GR" dirty="0"/>
              <a:t>αδένων.</a:t>
            </a:r>
          </a:p>
          <a:p>
            <a:pPr marL="457200" indent="-457200">
              <a:buFont typeface="+mj-lt"/>
              <a:buAutoNum type="arabicPeriod" startAt="4"/>
            </a:pPr>
            <a:r>
              <a:rPr lang="el-GR" dirty="0" smtClean="0"/>
              <a:t>Προκαλεί </a:t>
            </a:r>
            <a:r>
              <a:rPr lang="el-GR" dirty="0"/>
              <a:t>αγγειοδιαστολή με αποτέλεσμα την αύξηση της κυκλοφορίας του αίματος.</a:t>
            </a:r>
          </a:p>
          <a:p>
            <a:pPr marL="457200" indent="-457200">
              <a:buFont typeface="+mj-lt"/>
              <a:buAutoNum type="arabicPeriod" startAt="4"/>
            </a:pPr>
            <a:r>
              <a:rPr lang="el-GR" dirty="0" smtClean="0"/>
              <a:t>Διώχνει </a:t>
            </a:r>
            <a:r>
              <a:rPr lang="el-GR" dirty="0"/>
              <a:t>τη σκόνη και όλες τις άχρηστες ουσίες από το δέρ­μα.</a:t>
            </a:r>
          </a:p>
          <a:p>
            <a:pPr marL="457200" indent="-457200">
              <a:buFont typeface="+mj-lt"/>
              <a:buAutoNum type="arabicPeriod" startAt="4"/>
            </a:pPr>
            <a:r>
              <a:rPr lang="el-GR" dirty="0" smtClean="0"/>
              <a:t>Μαλακώνει </a:t>
            </a:r>
            <a:r>
              <a:rPr lang="el-GR" dirty="0"/>
              <a:t>τους </a:t>
            </a:r>
            <a:r>
              <a:rPr lang="el-GR" dirty="0" err="1"/>
              <a:t>φαγέσωρες</a:t>
            </a:r>
            <a:r>
              <a:rPr lang="el-GR" dirty="0"/>
              <a:t> και αποβάλλονται με κατάλ­ληλη τεχνική ευκολότερα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21321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Θερμός ψεκασμός </a:t>
            </a:r>
            <a:r>
              <a:rPr lang="el-GR" sz="3000" b="0" dirty="0" smtClean="0"/>
              <a:t>3/4</a:t>
            </a:r>
            <a:endParaRPr lang="el-GR" dirty="0"/>
          </a:p>
        </p:txBody>
      </p:sp>
      <p:sp>
        <p:nvSpPr>
          <p:cNvPr id="3" name="Θέση περιεχομένου 2"/>
          <p:cNvSpPr>
            <a:spLocks noGrp="1"/>
          </p:cNvSpPr>
          <p:nvPr>
            <p:ph idx="1"/>
          </p:nvPr>
        </p:nvSpPr>
        <p:spPr/>
        <p:txBody>
          <a:bodyPr/>
          <a:lstStyle/>
          <a:p>
            <a:r>
              <a:rPr lang="el-GR" dirty="0"/>
              <a:t>Ο καθαρισμός του δέρματος με θερμό ψεκασμό, </a:t>
            </a:r>
            <a:r>
              <a:rPr lang="el-GR" dirty="0" smtClean="0"/>
              <a:t>δημιουργεί </a:t>
            </a:r>
            <a:r>
              <a:rPr lang="el-GR" dirty="0"/>
              <a:t>στο δέρμα λεία όψη και ελαστικότητα. Το μειονέκτημά του είναι ότι με τον ιδρώτα που εκκρίνεται δημιουργείται </a:t>
            </a:r>
            <a:r>
              <a:rPr lang="el-GR" dirty="0" smtClean="0"/>
              <a:t>αφυδάτωση</a:t>
            </a:r>
            <a:r>
              <a:rPr lang="el-GR" dirty="0"/>
              <a:t>. Γι' αυτό το λόγο γίνεται σε μεγαλύτερο χρονικό </a:t>
            </a:r>
            <a:r>
              <a:rPr lang="el-GR" dirty="0" smtClean="0"/>
              <a:t>διάστημα </a:t>
            </a:r>
            <a:r>
              <a:rPr lang="el-GR" dirty="0"/>
              <a:t>στα ξηρά δέρματα.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60381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656184"/>
            <a:ext cx="9144000" cy="1484784"/>
          </a:xfrm>
        </p:spPr>
        <p:txBody>
          <a:bodyPr/>
          <a:lstStyle/>
          <a:p>
            <a:r>
              <a:rPr lang="el-GR" dirty="0"/>
              <a:t>Υπέρυθρη και </a:t>
            </a:r>
            <a:r>
              <a:rPr lang="en-US" dirty="0" smtClean="0"/>
              <a:t/>
            </a:r>
            <a:br>
              <a:rPr lang="en-US" dirty="0" smtClean="0"/>
            </a:br>
            <a:r>
              <a:rPr lang="el-GR" dirty="0" smtClean="0"/>
              <a:t>υπεριώδης </a:t>
            </a:r>
            <a:r>
              <a:rPr lang="el-GR" dirty="0"/>
              <a:t>ακτινοβολία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323114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Άλλα μέσα καθαρισμού δέρματος</a:t>
            </a:r>
            <a:endParaRPr lang="el-GR" dirty="0"/>
          </a:p>
        </p:txBody>
      </p:sp>
      <p:sp>
        <p:nvSpPr>
          <p:cNvPr id="3" name="Θέση περιεχομένου 2"/>
          <p:cNvSpPr>
            <a:spLocks noGrp="1"/>
          </p:cNvSpPr>
          <p:nvPr>
            <p:ph idx="1"/>
          </p:nvPr>
        </p:nvSpPr>
        <p:spPr/>
        <p:txBody>
          <a:bodyPr/>
          <a:lstStyle/>
          <a:p>
            <a:r>
              <a:rPr lang="el-GR" dirty="0"/>
              <a:t>Εκτός από το ατμόλουτρο υπάρχουν και άλλα μέσα γι' αυ­τή την εργασία.</a:t>
            </a:r>
          </a:p>
          <a:p>
            <a:pPr marL="457200" indent="-457200">
              <a:buFont typeface="+mj-lt"/>
              <a:buAutoNum type="arabicPeriod"/>
            </a:pPr>
            <a:r>
              <a:rPr lang="el-GR" dirty="0" smtClean="0"/>
              <a:t>θερμές </a:t>
            </a:r>
            <a:r>
              <a:rPr lang="el-GR" dirty="0"/>
              <a:t>κομπρέσες, </a:t>
            </a:r>
            <a:endParaRPr lang="el-GR" dirty="0" smtClean="0"/>
          </a:p>
          <a:p>
            <a:pPr marL="457200" indent="-457200">
              <a:buFont typeface="+mj-lt"/>
              <a:buAutoNum type="arabicPeriod"/>
            </a:pPr>
            <a:r>
              <a:rPr lang="el-GR" dirty="0" smtClean="0"/>
              <a:t>υπέρυθρη </a:t>
            </a:r>
            <a:r>
              <a:rPr lang="el-GR" dirty="0"/>
              <a:t>ακτινοβολία, </a:t>
            </a:r>
            <a:endParaRPr lang="el-GR" dirty="0" smtClean="0"/>
          </a:p>
          <a:p>
            <a:pPr marL="457200" indent="-457200">
              <a:buFont typeface="+mj-lt"/>
              <a:buAutoNum type="arabicPeriod"/>
            </a:pPr>
            <a:r>
              <a:rPr lang="el-GR" dirty="0" smtClean="0"/>
              <a:t>φωτόλουτρα </a:t>
            </a:r>
            <a:r>
              <a:rPr lang="el-GR" dirty="0"/>
              <a:t>και </a:t>
            </a:r>
            <a:endParaRPr lang="el-GR" dirty="0" smtClean="0"/>
          </a:p>
          <a:p>
            <a:pPr marL="457200" indent="-457200">
              <a:buFont typeface="+mj-lt"/>
              <a:buAutoNum type="arabicPeriod"/>
            </a:pPr>
            <a:r>
              <a:rPr lang="el-GR" dirty="0" smtClean="0"/>
              <a:t>λυχνίες</a:t>
            </a:r>
            <a:r>
              <a:rPr lang="el-GR" dirty="0"/>
              <a:t>.</a:t>
            </a:r>
          </a:p>
          <a:p>
            <a:r>
              <a:rPr lang="el-GR" dirty="0"/>
              <a:t>Τα μέσα αυτά προκαλούν έντονη τοπική υπεραιμία. Γι' αυ­τό απαγορεύονται σε υπεραιμικά </a:t>
            </a:r>
            <a:r>
              <a:rPr lang="el-GR" dirty="0" smtClean="0"/>
              <a:t>πρόσωπα </a:t>
            </a:r>
            <a:r>
              <a:rPr lang="el-GR" dirty="0"/>
              <a:t>και σε άτομα με </a:t>
            </a:r>
            <a:r>
              <a:rPr lang="el-GR" dirty="0" err="1"/>
              <a:t>ευρυαγγείες</a:t>
            </a:r>
            <a:r>
              <a:rPr lang="el-GR" dirty="0"/>
              <a:t> ενώ υποβάλλεται στα χλωμά πρόσωπα.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023014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Θερμός ψεκασμός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Το ατμόλουτρο προετοιμάζει το δέρμα για την θεραπεία που θα ακολουθηθεί γιατί βοηθά στη διάνοιξη των πόρων και στην αφαίρεση του σμήγματος από τους σμηγματογόνους αδένες, διευκολύνεται η αποβολή </a:t>
            </a:r>
            <a:r>
              <a:rPr lang="el-GR" dirty="0" err="1"/>
              <a:t>φαγεσώρων</a:t>
            </a:r>
            <a:r>
              <a:rPr lang="el-GR" dirty="0"/>
              <a:t> και </a:t>
            </a:r>
            <a:r>
              <a:rPr lang="el-GR" dirty="0" err="1"/>
              <a:t>κεχρίων</a:t>
            </a:r>
            <a:r>
              <a:rPr lang="el-GR" dirty="0"/>
              <a:t>.</a:t>
            </a:r>
          </a:p>
          <a:p>
            <a:r>
              <a:rPr lang="el-GR" dirty="0"/>
              <a:t>Στις συσκευές που υπάρχει και όζον, συνυπάρχει και η αποστείρωση του δέρματος.</a:t>
            </a:r>
          </a:p>
          <a:p>
            <a:r>
              <a:rPr lang="el-GR" dirty="0"/>
              <a:t>Στα ξηρά δέρματα πρώτα γίνεται ατμόλουτρο και ακολου­θεί η μάλαξη. Αντίθετα στα λιπαρά κάνουμε πρώτα τη μάλα­ξη και ακολουθεί το ατμόλουτρο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59678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00200"/>
            <a:ext cx="9144000" cy="1268760"/>
          </a:xfrm>
        </p:spPr>
        <p:txBody>
          <a:bodyPr/>
          <a:lstStyle/>
          <a:p>
            <a:r>
              <a:rPr lang="el-GR" dirty="0" smtClean="0"/>
              <a:t>Όζον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41825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Όζον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Το όζον </a:t>
            </a:r>
            <a:r>
              <a:rPr lang="el-GR" dirty="0" smtClean="0"/>
              <a:t>(Ο</a:t>
            </a:r>
            <a:r>
              <a:rPr lang="el-GR" baseline="-25000" dirty="0" smtClean="0"/>
              <a:t>3</a:t>
            </a:r>
            <a:r>
              <a:rPr lang="el-GR" dirty="0" smtClean="0"/>
              <a:t>) είναι </a:t>
            </a:r>
            <a:r>
              <a:rPr lang="el-GR" dirty="0"/>
              <a:t>αέριο γαλάζιου χρώματος, με έντονη διαπεραστική μυρωδιά, </a:t>
            </a:r>
            <a:r>
              <a:rPr lang="el-GR" dirty="0" smtClean="0"/>
              <a:t>επικίνδυνο </a:t>
            </a:r>
            <a:r>
              <a:rPr lang="el-GR" dirty="0"/>
              <a:t>για την αναπνοή, γιατί προσβάλλει τους </a:t>
            </a:r>
            <a:r>
              <a:rPr lang="el-GR" dirty="0" smtClean="0"/>
              <a:t>βλεννογόνους. </a:t>
            </a:r>
          </a:p>
          <a:p>
            <a:r>
              <a:rPr lang="el-GR" dirty="0" smtClean="0"/>
              <a:t>Διαλύεται </a:t>
            </a:r>
            <a:r>
              <a:rPr lang="el-GR" dirty="0"/>
              <a:t>περισσότερο στο νερό από </a:t>
            </a:r>
            <a:r>
              <a:rPr lang="el-GR" dirty="0" smtClean="0"/>
              <a:t>ότι </a:t>
            </a:r>
            <a:r>
              <a:rPr lang="el-GR" dirty="0"/>
              <a:t>στο οξυγόνο</a:t>
            </a:r>
            <a:r>
              <a:rPr lang="el-GR" dirty="0" smtClean="0"/>
              <a:t>.</a:t>
            </a:r>
          </a:p>
          <a:p>
            <a:r>
              <a:rPr lang="el-GR" dirty="0"/>
              <a:t>Είναι σταθερό σε υψηλές θερμοκρασίες. </a:t>
            </a:r>
            <a:endParaRPr lang="el-GR" dirty="0" smtClean="0"/>
          </a:p>
          <a:p>
            <a:r>
              <a:rPr lang="el-GR" dirty="0"/>
              <a:t>Σχηματίζεται κατά τις </a:t>
            </a:r>
            <a:r>
              <a:rPr lang="el-GR" dirty="0" smtClean="0"/>
              <a:t>ηλεκτρικές </a:t>
            </a:r>
            <a:r>
              <a:rPr lang="el-GR" dirty="0"/>
              <a:t>εκκενώσεις στον αέρα ή το οξυγόνο και κατά τις </a:t>
            </a:r>
            <a:r>
              <a:rPr lang="el-GR" dirty="0" smtClean="0"/>
              <a:t>χημικές </a:t>
            </a:r>
            <a:r>
              <a:rPr lang="el-GR" dirty="0"/>
              <a:t>αντιδράσεις κατά τις οποίες ελευθερώνεται οξυγόνο </a:t>
            </a:r>
            <a:r>
              <a:rPr lang="el-GR" dirty="0" smtClean="0"/>
              <a:t>εν ψυχρώ.</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5228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Όζον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Σχηματίζονται </a:t>
            </a:r>
            <a:r>
              <a:rPr lang="el-GR" dirty="0" smtClean="0"/>
              <a:t>σκοτεινές </a:t>
            </a:r>
            <a:r>
              <a:rPr lang="el-GR" dirty="0"/>
              <a:t>ηλεκτρικές εκκενώσεις σε ρεύμα οξυγόνου. Η συσκευή που χρησιμοποιείται για τον σκοπό </a:t>
            </a:r>
            <a:r>
              <a:rPr lang="el-GR" dirty="0" smtClean="0"/>
              <a:t>αυτό </a:t>
            </a:r>
            <a:r>
              <a:rPr lang="el-GR" dirty="0"/>
              <a:t>λέγεται «</a:t>
            </a:r>
            <a:r>
              <a:rPr lang="el-GR" dirty="0" err="1"/>
              <a:t>οζονιστήρας</a:t>
            </a:r>
            <a:r>
              <a:rPr lang="el-GR" dirty="0"/>
              <a:t>». </a:t>
            </a:r>
            <a:endParaRPr lang="el-GR" dirty="0" smtClean="0"/>
          </a:p>
          <a:p>
            <a:r>
              <a:rPr lang="el-GR" dirty="0" smtClean="0"/>
              <a:t>Το </a:t>
            </a:r>
            <a:r>
              <a:rPr lang="el-GR" dirty="0"/>
              <a:t>όζον χρησιμοποιείται σαν </a:t>
            </a:r>
            <a:r>
              <a:rPr lang="el-GR" dirty="0" smtClean="0"/>
              <a:t>οξειδωτικό </a:t>
            </a:r>
            <a:r>
              <a:rPr lang="el-GR" dirty="0"/>
              <a:t>μέσο και σαν </a:t>
            </a:r>
            <a:r>
              <a:rPr lang="el-GR" dirty="0" smtClean="0"/>
              <a:t>βακτηριοκτόνο.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31324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Χρήση όζοντος στην </a:t>
            </a:r>
            <a:r>
              <a:rPr lang="el-GR" dirty="0"/>
              <a:t>αισθητική </a:t>
            </a:r>
            <a:r>
              <a:rPr lang="el-GR" dirty="0" smtClean="0"/>
              <a:t/>
            </a:r>
            <a:br>
              <a:rPr lang="el-GR" dirty="0" smtClean="0"/>
            </a:br>
            <a:r>
              <a:rPr lang="el-GR" dirty="0" smtClean="0"/>
              <a:t>επιτυγχάνει:</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Καθαρισμό </a:t>
            </a:r>
            <a:r>
              <a:rPr lang="el-GR" dirty="0"/>
              <a:t>δέρματος.</a:t>
            </a:r>
          </a:p>
          <a:p>
            <a:pPr marL="457200" indent="-457200">
              <a:buFont typeface="+mj-lt"/>
              <a:buAutoNum type="arabicPeriod"/>
            </a:pPr>
            <a:r>
              <a:rPr lang="el-GR" dirty="0" smtClean="0"/>
              <a:t>Αναζωογόνηση </a:t>
            </a:r>
            <a:r>
              <a:rPr lang="el-GR" dirty="0"/>
              <a:t>των κυττάρων της επιδερμίδας.</a:t>
            </a:r>
          </a:p>
          <a:p>
            <a:pPr marL="457200" lvl="0" indent="-457200">
              <a:buFont typeface="+mj-lt"/>
              <a:buAutoNum type="arabicPeriod"/>
            </a:pPr>
            <a:r>
              <a:rPr lang="el-GR" dirty="0"/>
              <a:t>Λόγω της </a:t>
            </a:r>
            <a:r>
              <a:rPr lang="el-GR" dirty="0" err="1"/>
              <a:t>βακτηριοδοκτόνου</a:t>
            </a:r>
            <a:r>
              <a:rPr lang="el-GR" dirty="0"/>
              <a:t> δράσης, καταστροφή μικρο­βίων και παροχή αντισηψίας.</a:t>
            </a:r>
          </a:p>
          <a:p>
            <a:pPr marL="457200" lvl="0" indent="-457200">
              <a:buFont typeface="+mj-lt"/>
              <a:buAutoNum type="arabicPeriod"/>
            </a:pPr>
            <a:r>
              <a:rPr lang="el-GR" dirty="0"/>
              <a:t>Μάλαξη με την αποσύνθεση του όζοντος.</a:t>
            </a:r>
          </a:p>
          <a:p>
            <a:pPr marL="457200" lvl="0" indent="-457200">
              <a:buFont typeface="+mj-lt"/>
              <a:buAutoNum type="arabicPeriod"/>
            </a:pPr>
            <a:r>
              <a:rPr lang="el-GR" dirty="0"/>
              <a:t>Θεραπεία δέρματος με ακμή και διάφορες μολύνσεις.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1924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Πώς χρησιμοποιείται το </a:t>
            </a:r>
            <a:r>
              <a:rPr lang="el-GR" dirty="0" smtClean="0"/>
              <a:t/>
            </a:r>
            <a:br>
              <a:rPr lang="el-GR" dirty="0" smtClean="0"/>
            </a:br>
            <a:r>
              <a:rPr lang="el-GR" dirty="0" smtClean="0"/>
              <a:t>όζον </a:t>
            </a:r>
            <a:r>
              <a:rPr lang="el-GR" dirty="0"/>
              <a:t>στην </a:t>
            </a:r>
            <a:r>
              <a:rPr lang="el-GR" dirty="0" smtClean="0"/>
              <a:t>αισθητική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Συγκροτούμενο από ατμούς νερού. Οι ατμοί φορτισμένοι με όζον εκτοξεύονται σε απόσταση 30-35 </a:t>
            </a:r>
            <a:r>
              <a:rPr lang="en-US" dirty="0"/>
              <a:t>cm </a:t>
            </a:r>
            <a:r>
              <a:rPr lang="el-GR" dirty="0"/>
              <a:t>επί 15 λεπτά.</a:t>
            </a:r>
          </a:p>
          <a:p>
            <a:pPr marL="457200" lvl="0" indent="-457200">
              <a:buFont typeface="+mj-lt"/>
              <a:buAutoNum type="arabicPeriod"/>
            </a:pPr>
            <a:r>
              <a:rPr lang="el-GR" dirty="0"/>
              <a:t>Μεταφερόμενο με συμπιεσμένο αέρα στο νερό ή σε άλλο προϊόν που επηρεάζεται από το όζον</a:t>
            </a:r>
            <a:r>
              <a:rPr lang="el-GR" dirty="0" smtClean="0"/>
              <a:t>.</a:t>
            </a:r>
          </a:p>
          <a:p>
            <a:r>
              <a:rPr lang="el-GR" dirty="0"/>
              <a:t>Ο τρόπος αυτός εφαρμόζεται στην αισθητική του σώμα­τος με τα ατμόλουτρα. Το όζον διαλύεται περισσότερο στο νερό παρά στο οξυγόνο (50% κατ' </a:t>
            </a:r>
            <a:r>
              <a:rPr lang="el-GR" dirty="0" err="1"/>
              <a:t>όγκον</a:t>
            </a:r>
            <a:r>
              <a:rPr lang="el-GR" dirty="0"/>
              <a:t>) στη συνηθισμένη θερμοκρασία.</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468789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Πώς χρησιμοποιείται το </a:t>
            </a:r>
            <a:br>
              <a:rPr lang="el-GR" dirty="0"/>
            </a:br>
            <a:r>
              <a:rPr lang="el-GR" dirty="0"/>
              <a:t>όζον στην αισθητική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Στην αισθητική χρησιμοποιούμε τους </a:t>
            </a:r>
            <a:r>
              <a:rPr lang="el-GR" dirty="0" err="1"/>
              <a:t>οζονιστήρες</a:t>
            </a:r>
            <a:r>
              <a:rPr lang="el-GR" dirty="0"/>
              <a:t> (συ­σκευές όζοντος) για τον καθαρισμό προσώπου. Σ' αυτή τη συσκευή το οξυγόνο δια του Α φτάνει στο χώρο που </a:t>
            </a:r>
            <a:r>
              <a:rPr lang="el-GR" dirty="0" err="1" smtClean="0"/>
              <a:t>περίλαμβάνεται</a:t>
            </a:r>
            <a:r>
              <a:rPr lang="el-GR" dirty="0" smtClean="0"/>
              <a:t> </a:t>
            </a:r>
            <a:r>
              <a:rPr lang="el-GR" dirty="0"/>
              <a:t>μεταξύ 2 σωληνάριων, τον εσωτερικό </a:t>
            </a:r>
            <a:r>
              <a:rPr lang="en-US" dirty="0"/>
              <a:t>C </a:t>
            </a:r>
            <a:r>
              <a:rPr lang="el-GR" dirty="0"/>
              <a:t>και εξω­τερικό Δ, οι οποίοι περιέχουν αραιό θεϊκό οξύ. Σχηματίζεται πυκνωτής ενώ μεταξύ των ολισμών του βρίσκεται το προς οζονισμό αέριο. Εφαρμόζεται μεγάλη διαφορά δυναμικού με­ταξύ των οπλισμών αυτών και γίνονται σκοτεινές ηλεκτρικές εκκενώσεις. Το οζονισμένο οξυγόνο εξέρχεται από το Β.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80098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84176"/>
            <a:ext cx="9144000" cy="1484784"/>
          </a:xfrm>
        </p:spPr>
        <p:txBody>
          <a:bodyPr/>
          <a:lstStyle/>
          <a:p>
            <a:r>
              <a:rPr lang="el-GR" dirty="0" smtClean="0"/>
              <a:t>Καθαρισμός προσώπου</a:t>
            </a:r>
            <a:br>
              <a:rPr lang="el-GR" dirty="0" smtClean="0"/>
            </a:br>
            <a:r>
              <a:rPr lang="el-GR" dirty="0" smtClean="0"/>
              <a:t>και λαιμού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044326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Διαδικασία </a:t>
            </a:r>
            <a:r>
              <a:rPr lang="el-GR" sz="3000" b="0" dirty="0" smtClean="0"/>
              <a:t>1/10</a:t>
            </a:r>
            <a:endParaRPr lang="el-GR" sz="3000" b="0" dirty="0"/>
          </a:p>
        </p:txBody>
      </p:sp>
      <p:sp>
        <p:nvSpPr>
          <p:cNvPr id="3" name="Θέση περιεχομένου 2"/>
          <p:cNvSpPr>
            <a:spLocks noGrp="1"/>
          </p:cNvSpPr>
          <p:nvPr>
            <p:ph idx="1"/>
          </p:nvPr>
        </p:nvSpPr>
        <p:spPr/>
        <p:txBody>
          <a:bodyPr/>
          <a:lstStyle/>
          <a:p>
            <a:r>
              <a:rPr lang="el-GR" dirty="0"/>
              <a:t>Τοποθετούμε το άτομο σε ειδική πολυθρόνα. Από την περιοχή του ντεκολτέ και κάτω την σκεπάζουμε με ένα σε­ντόνι το καλοκαίρι ή με σεντόνι και κουβέρτα τον χειμώνα. </a:t>
            </a:r>
            <a:endParaRPr lang="el-GR" dirty="0" smtClean="0"/>
          </a:p>
          <a:p>
            <a:r>
              <a:rPr lang="el-GR" dirty="0"/>
              <a:t>Τα μαλλιά προστατεύονται με ει­δικές σκούφιες, οι οποίες καλύπτουν το κεφάλι από το μέτω­πο και μετά</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46762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Υπέρυθρη και </a:t>
            </a:r>
            <a:r>
              <a:rPr lang="el-GR" dirty="0"/>
              <a:t>υπεριώδης ακτινοβολία </a:t>
            </a:r>
          </a:p>
        </p:txBody>
      </p:sp>
      <p:sp>
        <p:nvSpPr>
          <p:cNvPr id="3" name="Θέση περιεχομένου 2"/>
          <p:cNvSpPr>
            <a:spLocks noGrp="1"/>
          </p:cNvSpPr>
          <p:nvPr>
            <p:ph idx="1"/>
          </p:nvPr>
        </p:nvSpPr>
        <p:spPr/>
        <p:txBody>
          <a:bodyPr/>
          <a:lstStyle/>
          <a:p>
            <a:r>
              <a:rPr lang="el-GR" dirty="0"/>
              <a:t>Το ηλιακό φως </a:t>
            </a:r>
            <a:r>
              <a:rPr lang="el-GR" dirty="0" smtClean="0"/>
              <a:t>αποτελείται </a:t>
            </a:r>
            <a:r>
              <a:rPr lang="el-GR" dirty="0"/>
              <a:t>από το ορατό και το μη ορατό φάσμα το οποίο βρίσκεται εκατέρωθεν της περιοχής του </a:t>
            </a:r>
            <a:r>
              <a:rPr lang="el-GR" dirty="0" smtClean="0"/>
              <a:t>ορατού</a:t>
            </a:r>
            <a:r>
              <a:rPr lang="el-GR" dirty="0"/>
              <a:t>. Το μη ορατό φάσμα στην περιοχή των μακρών κομμάτων περιλαμβάνει τις υπέρυθρες ακτίνες, ενώ στην περιοχή </a:t>
            </a:r>
            <a:r>
              <a:rPr lang="el-GR" dirty="0" smtClean="0"/>
              <a:t>τραχέων </a:t>
            </a:r>
            <a:r>
              <a:rPr lang="el-GR" dirty="0"/>
              <a:t>κυμάτων περιλαμβάνει τις υπεριώδεις</a:t>
            </a:r>
            <a:r>
              <a:rPr lang="el-GR" dirty="0" smtClean="0"/>
              <a:t>.</a:t>
            </a:r>
            <a:endParaRPr lang="el-GR" dirty="0"/>
          </a:p>
          <a:p>
            <a:r>
              <a:rPr lang="el-GR" dirty="0"/>
              <a:t>Η υπέρυθρη και η υπεριώδης ακτινοβολία είναι </a:t>
            </a:r>
            <a:r>
              <a:rPr lang="el-GR" dirty="0" smtClean="0"/>
              <a:t>ηλεκτρομαγνητικές </a:t>
            </a:r>
            <a:r>
              <a:rPr lang="el-GR" dirty="0"/>
              <a:t>ταλαντώσεις ορισμένου μήκους κύματος και έχουν σπουδαιότατη θεραπευτική σημασία.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71327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 </a:t>
            </a:r>
            <a:r>
              <a:rPr lang="el-GR" sz="3000" b="0" dirty="0" smtClean="0"/>
              <a:t>2/10</a:t>
            </a:r>
            <a:endParaRPr lang="el-GR" dirty="0"/>
          </a:p>
        </p:txBody>
      </p:sp>
      <p:sp>
        <p:nvSpPr>
          <p:cNvPr id="3" name="Θέση περιεχομένου 2"/>
          <p:cNvSpPr>
            <a:spLocks noGrp="1"/>
          </p:cNvSpPr>
          <p:nvPr>
            <p:ph idx="1"/>
          </p:nvPr>
        </p:nvSpPr>
        <p:spPr/>
        <p:txBody>
          <a:bodyPr/>
          <a:lstStyle/>
          <a:p>
            <a:r>
              <a:rPr lang="el-GR" dirty="0"/>
              <a:t>Κάνουμε ντεμακιγιάζ. Εάν έχει μακιγιάρει τα μάτια ξεκι­νάμε πρώτα από εκεί με ειδικό λάδι. Μετά τοποθετούμε το γαλάκτωμα στο υπόλοιπο πρόσωπο και λαιμό. Το απλώνουμε με τα χέρια μας με κυκλικές, ανο­δικές κινήσεις. Μετά το αφαιρούμε με δύο ταμπόν ή </a:t>
            </a:r>
            <a:r>
              <a:rPr lang="el-GR" dirty="0" smtClean="0"/>
              <a:t>χαρτομάντιλα </a:t>
            </a:r>
            <a:r>
              <a:rPr lang="el-GR" dirty="0"/>
              <a:t>τυλιγμένα στα δάκτυλά μας (δείκτη και μέσο) με φο­ρά από κάτω προς τα πάνω και το επαναλαμβάνουμε μέχρις ότου καθαριστεί το πρόσωπο καλά.</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53118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3/10</a:t>
            </a:r>
            <a:endParaRPr lang="el-GR" dirty="0"/>
          </a:p>
        </p:txBody>
      </p:sp>
      <p:sp>
        <p:nvSpPr>
          <p:cNvPr id="3" name="Θέση περιεχομένου 2"/>
          <p:cNvSpPr>
            <a:spLocks noGrp="1"/>
          </p:cNvSpPr>
          <p:nvPr>
            <p:ph idx="1"/>
          </p:nvPr>
        </p:nvSpPr>
        <p:spPr/>
        <p:txBody>
          <a:bodyPr/>
          <a:lstStyle/>
          <a:p>
            <a:r>
              <a:rPr lang="el-GR" dirty="0" smtClean="0"/>
              <a:t>Εξετάζουμε το δέρμα για </a:t>
            </a:r>
            <a:r>
              <a:rPr lang="el-GR" dirty="0"/>
              <a:t>να δούμε τί τύπος </a:t>
            </a:r>
            <a:r>
              <a:rPr lang="el-GR" dirty="0" smtClean="0"/>
              <a:t>είναι και </a:t>
            </a:r>
            <a:r>
              <a:rPr lang="el-GR" dirty="0"/>
              <a:t>τί χρειάζεται για να ακολουθήσουμε τη σωστή σειρά</a:t>
            </a:r>
            <a:r>
              <a:rPr lang="el-GR" dirty="0" smtClean="0"/>
              <a:t>.</a:t>
            </a:r>
          </a:p>
          <a:p>
            <a:r>
              <a:rPr lang="el-GR" dirty="0"/>
              <a:t>Στο λιπαρό δέρμα κάνουμε την μάλαξη μετά το ντεμακιγιάζ, ενώ στο ξηρό μετά την αφαίρεση </a:t>
            </a:r>
            <a:r>
              <a:rPr lang="el-GR" dirty="0" err="1" smtClean="0"/>
              <a:t>φαγεσώρων</a:t>
            </a:r>
            <a:r>
              <a:rPr lang="el-GR" dirty="0" smtClean="0"/>
              <a:t>, σμήγματος και </a:t>
            </a:r>
            <a:r>
              <a:rPr lang="el-GR" dirty="0" err="1" smtClean="0"/>
              <a:t>κεχρίων</a:t>
            </a:r>
            <a:r>
              <a:rPr lang="el-GR" dirty="0" smtClean="0"/>
              <a:t> (καθαρισμός).</a:t>
            </a:r>
          </a:p>
          <a:p>
            <a:r>
              <a:rPr lang="el-GR" dirty="0"/>
              <a:t>Για </a:t>
            </a:r>
            <a:r>
              <a:rPr lang="el-GR" dirty="0" smtClean="0"/>
              <a:t>τον καθαρισμό χρειάζεται </a:t>
            </a:r>
            <a:r>
              <a:rPr lang="el-GR" dirty="0"/>
              <a:t>θερμότητα για να διασταλούν οι πόροι και να βγουν ευκολότερα οι </a:t>
            </a:r>
            <a:r>
              <a:rPr lang="el-GR" dirty="0" err="1"/>
              <a:t>φαγεσώροι</a:t>
            </a:r>
            <a:r>
              <a:rPr lang="el-GR" dirty="0"/>
              <a:t> χωρίς να ερεθιστεί το δέρμα υπερβολικά.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618161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Διαστολή πόρων</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300" dirty="0"/>
              <a:t>Διαστολή των πόρων επιτυγχάνουμε:</a:t>
            </a:r>
          </a:p>
          <a:p>
            <a:pPr marL="457200" lvl="0" indent="-457200">
              <a:buFont typeface="+mj-lt"/>
              <a:buAutoNum type="arabicPeriod"/>
            </a:pPr>
            <a:r>
              <a:rPr lang="el-GR" sz="2300" b="1" dirty="0"/>
              <a:t>Με θερμές </a:t>
            </a:r>
            <a:r>
              <a:rPr lang="el-GR" sz="2300" b="1" dirty="0" smtClean="0"/>
              <a:t>κομπρέσες: </a:t>
            </a:r>
            <a:r>
              <a:rPr lang="el-GR" sz="2300" dirty="0"/>
              <a:t>ζεσταίνουμε νερό, βουτάμε βαμβάκι και τοποθετούμε </a:t>
            </a:r>
            <a:r>
              <a:rPr lang="el-GR" sz="2300" dirty="0" smtClean="0"/>
              <a:t>στο </a:t>
            </a:r>
            <a:r>
              <a:rPr lang="el-GR" sz="2300" dirty="0"/>
              <a:t>πρόσωπο θερμά </a:t>
            </a:r>
            <a:r>
              <a:rPr lang="el-GR" sz="2300" dirty="0" smtClean="0"/>
              <a:t>επιθέματα επί 20 λεπτά (μέχρι να </a:t>
            </a:r>
            <a:r>
              <a:rPr lang="el-GR" sz="2300" dirty="0"/>
              <a:t>διασταλούν οι πόροι) </a:t>
            </a:r>
            <a:r>
              <a:rPr lang="el-GR" sz="2300" dirty="0" smtClean="0"/>
              <a:t>. Η </a:t>
            </a:r>
            <a:r>
              <a:rPr lang="el-GR" sz="2300" dirty="0"/>
              <a:t>μέθοδος αυτή </a:t>
            </a:r>
            <a:r>
              <a:rPr lang="el-GR" sz="2300" dirty="0" smtClean="0"/>
              <a:t>δεν ενδείκνυται για </a:t>
            </a:r>
            <a:r>
              <a:rPr lang="el-GR" sz="2300" dirty="0"/>
              <a:t>πρόσωπα με </a:t>
            </a:r>
            <a:r>
              <a:rPr lang="el-GR" sz="2300" dirty="0" err="1" smtClean="0"/>
              <a:t>ευρυαγγεία</a:t>
            </a:r>
            <a:r>
              <a:rPr lang="el-GR" sz="2300" dirty="0" smtClean="0"/>
              <a:t>. Επίσης με </a:t>
            </a:r>
            <a:r>
              <a:rPr lang="el-GR" sz="2300" dirty="0"/>
              <a:t>την μέθοδο αυτή δεν έχουμε αποστείρωση στο </a:t>
            </a:r>
            <a:r>
              <a:rPr lang="el-GR" sz="2300" dirty="0" smtClean="0"/>
              <a:t>πρόσωπο. </a:t>
            </a:r>
          </a:p>
          <a:p>
            <a:pPr marL="457200" lvl="0" indent="-457200">
              <a:buFont typeface="+mj-lt"/>
              <a:buAutoNum type="arabicPeriod"/>
            </a:pPr>
            <a:r>
              <a:rPr lang="el-GR" sz="2300" b="1" dirty="0" smtClean="0"/>
              <a:t>Με </a:t>
            </a:r>
            <a:r>
              <a:rPr lang="el-GR" sz="2300" b="1" dirty="0"/>
              <a:t>υπέρυθρη ακτινοβολία</a:t>
            </a:r>
            <a:r>
              <a:rPr lang="el-GR" sz="2300" b="1" dirty="0" smtClean="0"/>
              <a:t>:</a:t>
            </a:r>
            <a:r>
              <a:rPr lang="el-GR" sz="2300" dirty="0" smtClean="0"/>
              <a:t> </a:t>
            </a:r>
            <a:r>
              <a:rPr lang="el-GR" sz="2300" dirty="0"/>
              <a:t>Εδώ υπάρχουν οι ίδιοι κίνδυνοι με </a:t>
            </a:r>
            <a:r>
              <a:rPr lang="el-GR" sz="2300" dirty="0" smtClean="0"/>
              <a:t>τα θερμά </a:t>
            </a:r>
            <a:r>
              <a:rPr lang="el-GR" sz="2300" dirty="0"/>
              <a:t>επιθέματα.</a:t>
            </a:r>
          </a:p>
          <a:p>
            <a:pPr marL="457200" lvl="0" indent="-457200">
              <a:buFont typeface="+mj-lt"/>
              <a:buAutoNum type="arabicPeriod"/>
            </a:pPr>
            <a:r>
              <a:rPr lang="el-GR" sz="2300" b="1" dirty="0"/>
              <a:t>Με </a:t>
            </a:r>
            <a:r>
              <a:rPr lang="el-GR" sz="2300" b="1" dirty="0" smtClean="0"/>
              <a:t>ατμό: </a:t>
            </a:r>
            <a:r>
              <a:rPr lang="el-GR" sz="2300" dirty="0" smtClean="0"/>
              <a:t>Για </a:t>
            </a:r>
            <a:r>
              <a:rPr lang="el-GR" sz="2300" dirty="0"/>
              <a:t>τον καθαρισμό προσώπου είναι η καλύτερη πηγή θερμότητας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915875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Μέθοδοι αφαίρεσης σμήγματος </a:t>
            </a:r>
            <a:r>
              <a:rPr lang="el-GR" sz="3000" b="0" dirty="0" smtClean="0"/>
              <a:t>1/3</a:t>
            </a:r>
            <a:endParaRPr lang="el-GR" sz="30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Υπάρχει ειδικό μηχάνημα που με μία βεντούζα απορροφά το σμήγμα. Λειτουργεί με ρεύμα. </a:t>
            </a:r>
            <a:endParaRPr lang="el-GR" dirty="0" smtClean="0"/>
          </a:p>
          <a:p>
            <a:pPr marL="0" indent="0">
              <a:buNone/>
            </a:pPr>
            <a:r>
              <a:rPr lang="el-GR" b="1" dirty="0" smtClean="0"/>
              <a:t>Μειονεκτήματα</a:t>
            </a:r>
            <a:r>
              <a:rPr lang="el-GR" b="1" dirty="0"/>
              <a:t>: </a:t>
            </a:r>
            <a:endParaRPr lang="el-GR" b="1" dirty="0" smtClean="0"/>
          </a:p>
          <a:p>
            <a:r>
              <a:rPr lang="el-GR" dirty="0" smtClean="0"/>
              <a:t>Κίνδυνος </a:t>
            </a:r>
            <a:r>
              <a:rPr lang="el-GR" dirty="0"/>
              <a:t>επιμολύνσεως από το ένα δέρμα στο άλλο, εάν δεν έχει </a:t>
            </a:r>
            <a:r>
              <a:rPr lang="el-GR" dirty="0" smtClean="0"/>
              <a:t>αποστειρωθεί καλά το μηχάνημα.</a:t>
            </a:r>
          </a:p>
          <a:p>
            <a:r>
              <a:rPr lang="el-GR" dirty="0" smtClean="0"/>
              <a:t>Δεν </a:t>
            </a:r>
            <a:r>
              <a:rPr lang="el-GR" dirty="0"/>
              <a:t>αδειάζει καλά τα αδενικά </a:t>
            </a:r>
            <a:r>
              <a:rPr lang="el-GR" dirty="0" smtClean="0"/>
              <a:t>κοιλώματα</a:t>
            </a:r>
            <a:r>
              <a:rPr lang="el-GR" dirty="0"/>
              <a:t>.</a:t>
            </a:r>
            <a:endParaRPr lang="el-GR" dirty="0" smtClean="0"/>
          </a:p>
          <a:p>
            <a:r>
              <a:rPr lang="el-GR" dirty="0" smtClean="0"/>
              <a:t>Εάν </a:t>
            </a:r>
            <a:r>
              <a:rPr lang="el-GR" dirty="0"/>
              <a:t>η ένταση που έχουμε στο ρεύμα είναι μεγαλύτερη από εκείνη που χρειάζεται για να αφαιρεθεί ο </a:t>
            </a:r>
            <a:r>
              <a:rPr lang="el-GR" dirty="0" err="1"/>
              <a:t>φαγέσωρας</a:t>
            </a:r>
            <a:r>
              <a:rPr lang="el-GR" dirty="0"/>
              <a:t> μένει ερυθρότητα έντονη στο δέρμα, που καθυστερεί πολύ να υποχωρήσει.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391810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αφαίρεσης σμήγματος </a:t>
            </a:r>
            <a:r>
              <a:rPr lang="el-GR" sz="3000" b="0" dirty="0" smtClean="0"/>
              <a:t>2/3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a:t>Με τα χέρια. Τοποθετούμε στα δάκτυλα απο­στειρωμένη γάζα και πιέζουμε από κάτω δεξιά αριστερά προς τα πάνω. Με την μέθοδο αδειάζει καλά ο αδένας, αλλά μας δημιουργεί έντονη ερυθρότητα και στην γύρω περιοχή.</a:t>
            </a:r>
          </a:p>
          <a:p>
            <a:pPr marL="457200" indent="-457200">
              <a:buFont typeface="+mj-lt"/>
              <a:buAutoNum type="arabicPeriod" startAt="2"/>
            </a:pPr>
            <a:r>
              <a:rPr lang="el-GR" dirty="0" smtClean="0"/>
              <a:t>Με </a:t>
            </a:r>
            <a:r>
              <a:rPr lang="el-GR" dirty="0" err="1"/>
              <a:t>τιρκομεντόν</a:t>
            </a:r>
            <a:r>
              <a:rPr lang="el-GR" dirty="0"/>
              <a:t> που είναι ένα μεταλλικό εργα­λείο με μια οπή στην άκρη του. Με αυτή την οπή πιέζουμε τον αδένα και αφαιρείται το σμήγμα. Δημιουργεί σημάδι πολλές φορές στο σημείο που τοποθετείται και ίσως να μην αδειάσει τελείως ο αδένας.</a:t>
            </a:r>
          </a:p>
          <a:p>
            <a:pPr marL="457200" indent="-457200">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436215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αφαίρεσης σμήγματος </a:t>
            </a:r>
            <a:r>
              <a:rPr lang="el-GR" sz="3000" b="0" dirty="0" smtClean="0"/>
              <a:t>3/3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Χρησιμοποιείται </a:t>
            </a:r>
            <a:r>
              <a:rPr lang="el-GR" dirty="0"/>
              <a:t>ένα πλαστικό εργαλείο ευθύ και στο κάτω άκρο σχηματίζει μία γωνία με στρογγυλή την </a:t>
            </a:r>
            <a:r>
              <a:rPr lang="el-GR" dirty="0" smtClean="0"/>
              <a:t>μπροστινή </a:t>
            </a:r>
            <a:r>
              <a:rPr lang="el-GR" dirty="0"/>
              <a:t>επιφάνεια. </a:t>
            </a:r>
            <a:r>
              <a:rPr lang="el-GR" dirty="0" smtClean="0"/>
              <a:t>Στη </a:t>
            </a:r>
            <a:r>
              <a:rPr lang="el-GR" dirty="0"/>
              <a:t>μέθοδο αυτή χρησιμοποιούμε το χέρι μας από τη μία πλευρά για να βοηθήσουμε τον αδένα να αφαιρέσει το σμήγ­μα και από την άλλη αυτό το μηχάνημα. Πιέζοντας και τα δύο καθαρίζει ο αδένας χωρίς να δημιουργηθεί η παραμικρή ερυ­θρότητα ή σημάδι στο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066582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4/10</a:t>
            </a:r>
            <a:endParaRPr lang="el-GR" dirty="0"/>
          </a:p>
        </p:txBody>
      </p:sp>
      <p:sp>
        <p:nvSpPr>
          <p:cNvPr id="3" name="Θέση περιεχομένου 2"/>
          <p:cNvSpPr>
            <a:spLocks noGrp="1"/>
          </p:cNvSpPr>
          <p:nvPr>
            <p:ph idx="1"/>
          </p:nvPr>
        </p:nvSpPr>
        <p:spPr/>
        <p:txBody>
          <a:bodyPr/>
          <a:lstStyle/>
          <a:p>
            <a:r>
              <a:rPr lang="el-GR" dirty="0"/>
              <a:t>Η αφαίρεση</a:t>
            </a:r>
            <a:r>
              <a:rPr lang="el-GR" b="1" dirty="0"/>
              <a:t> </a:t>
            </a:r>
            <a:r>
              <a:rPr lang="el-GR" b="1" dirty="0" err="1"/>
              <a:t>φαγεσώρων</a:t>
            </a:r>
            <a:r>
              <a:rPr lang="el-GR" b="1" dirty="0"/>
              <a:t> </a:t>
            </a:r>
            <a:r>
              <a:rPr lang="el-GR" dirty="0"/>
              <a:t>ξεκινάει από τη μύτη, πώγωνα, παρειές, μέτωπο. </a:t>
            </a:r>
            <a:endParaRPr lang="el-GR" dirty="0" smtClean="0"/>
          </a:p>
          <a:p>
            <a:r>
              <a:rPr lang="el-GR" dirty="0" smtClean="0"/>
              <a:t>Πρέπει </a:t>
            </a:r>
            <a:r>
              <a:rPr lang="el-GR" dirty="0"/>
              <a:t>να εργαζόμαστε γρήγορα για να προλάβουμε την αφαίρεση των </a:t>
            </a:r>
            <a:r>
              <a:rPr lang="el-GR" dirty="0" err="1"/>
              <a:t>φαγεσώρων</a:t>
            </a:r>
            <a:r>
              <a:rPr lang="el-GR" dirty="0"/>
              <a:t> προτού </a:t>
            </a:r>
            <a:r>
              <a:rPr lang="el-GR" dirty="0" smtClean="0"/>
              <a:t>συσταλούν </a:t>
            </a:r>
            <a:r>
              <a:rPr lang="el-GR" dirty="0"/>
              <a:t>οι πόροι. </a:t>
            </a:r>
            <a:endParaRPr lang="el-GR" dirty="0" smtClean="0"/>
          </a:p>
          <a:p>
            <a:r>
              <a:rPr lang="el-GR" dirty="0" smtClean="0"/>
              <a:t>Στο </a:t>
            </a:r>
            <a:r>
              <a:rPr lang="el-GR" dirty="0"/>
              <a:t>κάθε σημείο που τελειώνει η αφαίρεση το­ποθετούμε ειδική </a:t>
            </a:r>
            <a:r>
              <a:rPr lang="el-GR" dirty="0" err="1"/>
              <a:t>αντιμικροβιακή</a:t>
            </a:r>
            <a:r>
              <a:rPr lang="el-GR" dirty="0"/>
              <a:t> </a:t>
            </a:r>
            <a:r>
              <a:rPr lang="el-GR" dirty="0" smtClean="0"/>
              <a:t>κρέμα </a:t>
            </a:r>
            <a:r>
              <a:rPr lang="el-GR" dirty="0"/>
              <a:t>για να αποφύγουμε την περίπτωση μολύνσεως. </a:t>
            </a:r>
            <a:endParaRPr lang="el-GR" dirty="0" smtClean="0"/>
          </a:p>
          <a:p>
            <a:r>
              <a:rPr lang="el-GR" dirty="0" smtClean="0"/>
              <a:t>Εάν </a:t>
            </a:r>
            <a:r>
              <a:rPr lang="el-GR" dirty="0"/>
              <a:t>συσταλούν οι πόροι </a:t>
            </a:r>
            <a:r>
              <a:rPr lang="el-GR" dirty="0" err="1" smtClean="0"/>
              <a:t>ξανατοποθετούμε</a:t>
            </a:r>
            <a:r>
              <a:rPr lang="el-GR" dirty="0" smtClean="0"/>
              <a:t> </a:t>
            </a:r>
            <a:r>
              <a:rPr lang="el-GR" dirty="0"/>
              <a:t>τον ατμό.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654347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5/10</a:t>
            </a:r>
            <a:endParaRPr lang="el-GR" dirty="0"/>
          </a:p>
        </p:txBody>
      </p:sp>
      <p:sp>
        <p:nvSpPr>
          <p:cNvPr id="3" name="Θέση περιεχομένου 2"/>
          <p:cNvSpPr>
            <a:spLocks noGrp="1"/>
          </p:cNvSpPr>
          <p:nvPr>
            <p:ph idx="1"/>
          </p:nvPr>
        </p:nvSpPr>
        <p:spPr/>
        <p:txBody>
          <a:bodyPr/>
          <a:lstStyle/>
          <a:p>
            <a:r>
              <a:rPr lang="el-GR" dirty="0"/>
              <a:t>Αφού κενωθούν οι σμηγματογόνοι αδένες αφαιρούμε τα </a:t>
            </a:r>
            <a:r>
              <a:rPr lang="el-GR" dirty="0" err="1"/>
              <a:t>κεχρία</a:t>
            </a:r>
            <a:r>
              <a:rPr lang="el-GR" dirty="0"/>
              <a:t>. </a:t>
            </a:r>
            <a:endParaRPr lang="el-GR" dirty="0" smtClean="0"/>
          </a:p>
          <a:p>
            <a:r>
              <a:rPr lang="el-GR" b="1" dirty="0" err="1" smtClean="0"/>
              <a:t>Κεχρία</a:t>
            </a:r>
            <a:r>
              <a:rPr lang="el-GR" dirty="0" smtClean="0"/>
              <a:t> </a:t>
            </a:r>
            <a:r>
              <a:rPr lang="el-GR" dirty="0"/>
              <a:t>είναι λευκά επάρματα σμήγματος κάτω από την κερατίνη στοιβάδα. Δεν αφαιρούνται με απλή πίεση. Συ­νήθως εμφανίζονται στην περιοχή των ματιών. Χρειάζεται όμως μεγάλη προσοχή και πολύχρονη πείρα για την αναγνώ­ρισή τους. </a:t>
            </a:r>
            <a:r>
              <a:rPr lang="el-GR" dirty="0" smtClean="0"/>
              <a:t>Με τα </a:t>
            </a:r>
            <a:r>
              <a:rPr lang="el-GR" dirty="0"/>
              <a:t>επάρματα αυτά ασχολούνται μόνο οι για­τροί. </a:t>
            </a:r>
            <a:endParaRPr lang="el-GR" dirty="0" smtClean="0"/>
          </a:p>
          <a:p>
            <a:r>
              <a:rPr lang="el-GR" dirty="0" smtClean="0"/>
              <a:t>Τα </a:t>
            </a:r>
            <a:r>
              <a:rPr lang="el-GR" dirty="0" err="1"/>
              <a:t>κεχρία</a:t>
            </a:r>
            <a:r>
              <a:rPr lang="el-GR" dirty="0"/>
              <a:t> αφαιρούνται όταν με μία βελόνα αποστειρω­μένη χαράζουμε την κερατίνη στοιβάδα και πιέσουμε με τον ίδιο τρόπο όπως για την αφαίρεση του σμήγματος.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058849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6/10</a:t>
            </a:r>
            <a:endParaRPr lang="el-GR" dirty="0"/>
          </a:p>
        </p:txBody>
      </p:sp>
      <p:sp>
        <p:nvSpPr>
          <p:cNvPr id="3" name="Θέση περιεχομένου 2"/>
          <p:cNvSpPr>
            <a:spLocks noGrp="1"/>
          </p:cNvSpPr>
          <p:nvPr>
            <p:ph idx="1"/>
          </p:nvPr>
        </p:nvSpPr>
        <p:spPr/>
        <p:txBody>
          <a:bodyPr/>
          <a:lstStyle/>
          <a:p>
            <a:r>
              <a:rPr lang="el-GR" dirty="0"/>
              <a:t>Αφού αφαιρεθούν τα </a:t>
            </a:r>
            <a:r>
              <a:rPr lang="el-GR" dirty="0" err="1"/>
              <a:t>κεχρία</a:t>
            </a:r>
            <a:r>
              <a:rPr lang="el-GR" dirty="0"/>
              <a:t> και οι </a:t>
            </a:r>
            <a:r>
              <a:rPr lang="el-GR" dirty="0" err="1"/>
              <a:t>φαγέσωρες</a:t>
            </a:r>
            <a:r>
              <a:rPr lang="el-GR" dirty="0"/>
              <a:t> ακολουθεί </a:t>
            </a:r>
            <a:r>
              <a:rPr lang="el-GR" b="1" dirty="0" err="1"/>
              <a:t>διαλυτοποίηση</a:t>
            </a:r>
            <a:r>
              <a:rPr lang="el-GR" b="1" dirty="0"/>
              <a:t> </a:t>
            </a:r>
            <a:r>
              <a:rPr lang="el-GR" b="1" dirty="0" smtClean="0"/>
              <a:t>σμήγματος </a:t>
            </a:r>
            <a:r>
              <a:rPr lang="el-GR" dirty="0" smtClean="0"/>
              <a:t>με το ειδικό μηχάνημα για 2 λεπτά.</a:t>
            </a:r>
          </a:p>
          <a:p>
            <a:r>
              <a:rPr lang="el-GR" dirty="0"/>
              <a:t>Σε περίπτωση που σχηματισθούν ερυθρές πλάκες διακόπτεται αμέσως η </a:t>
            </a:r>
            <a:r>
              <a:rPr lang="el-GR" dirty="0" err="1"/>
              <a:t>διαλυτοποίηση</a:t>
            </a:r>
            <a:r>
              <a:rPr lang="el-GR" dirty="0"/>
              <a:t>. </a:t>
            </a:r>
            <a:endParaRPr lang="el-GR" dirty="0" smtClean="0"/>
          </a:p>
          <a:p>
            <a:r>
              <a:rPr lang="el-GR" dirty="0"/>
              <a:t>Χρησιμοποιεί­ται συνήθως στα λιπαρά δέρματα, γιατί έχουν μεγαλύτερη </a:t>
            </a:r>
            <a:r>
              <a:rPr lang="el-GR" dirty="0" smtClean="0"/>
              <a:t>ανθεκτικότητα </a:t>
            </a:r>
            <a:r>
              <a:rPr lang="el-GR" dirty="0"/>
              <a:t>και περισσότερο σμήγμα. Αποφεύγεται στα ξηρά και ευαίσθητα δέρματα, ενώ στα φυσιολογικά γίνεται με μι­κρότερη ένταση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45229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7/10</a:t>
            </a:r>
            <a:endParaRPr lang="el-GR" dirty="0"/>
          </a:p>
        </p:txBody>
      </p:sp>
      <p:sp>
        <p:nvSpPr>
          <p:cNvPr id="3" name="Θέση περιεχομένου 2"/>
          <p:cNvSpPr>
            <a:spLocks noGrp="1"/>
          </p:cNvSpPr>
          <p:nvPr>
            <p:ph idx="1"/>
          </p:nvPr>
        </p:nvSpPr>
        <p:spPr/>
        <p:txBody>
          <a:bodyPr/>
          <a:lstStyle/>
          <a:p>
            <a:r>
              <a:rPr lang="el-GR" dirty="0"/>
              <a:t>Μόλις τελειώσει η </a:t>
            </a:r>
            <a:r>
              <a:rPr lang="el-GR" dirty="0" err="1"/>
              <a:t>διαλυτοποίηση</a:t>
            </a:r>
            <a:r>
              <a:rPr lang="el-GR" dirty="0"/>
              <a:t> χρησιμοποιείται η </a:t>
            </a:r>
            <a:r>
              <a:rPr lang="el-GR" b="1" dirty="0" smtClean="0"/>
              <a:t>συσκευή </a:t>
            </a:r>
            <a:r>
              <a:rPr lang="el-GR" b="1" dirty="0" err="1"/>
              <a:t>υψυσύχνων</a:t>
            </a:r>
            <a:r>
              <a:rPr lang="el-GR" b="1" dirty="0"/>
              <a:t> ρευμάτων</a:t>
            </a:r>
            <a:r>
              <a:rPr lang="el-GR" dirty="0"/>
              <a:t>. Τα </a:t>
            </a:r>
            <a:r>
              <a:rPr lang="el-GR" dirty="0" err="1"/>
              <a:t>υψύσυχνα</a:t>
            </a:r>
            <a:r>
              <a:rPr lang="el-GR" dirty="0"/>
              <a:t> ρεύματα είναι υπεριώδης </a:t>
            </a:r>
            <a:r>
              <a:rPr lang="el-GR" dirty="0" smtClean="0"/>
              <a:t>ακτινοβολία.</a:t>
            </a:r>
          </a:p>
          <a:p>
            <a:r>
              <a:rPr lang="el-GR" dirty="0"/>
              <a:t>Στην αισθητική χρησιμοποιείται η συσκευή </a:t>
            </a:r>
            <a:r>
              <a:rPr lang="el-GR" dirty="0" err="1"/>
              <a:t>υψισύχνου</a:t>
            </a:r>
            <a:r>
              <a:rPr lang="el-GR" dirty="0"/>
              <a:t> </a:t>
            </a:r>
            <a:r>
              <a:rPr lang="el-GR" dirty="0" smtClean="0"/>
              <a:t>ρεύματος </a:t>
            </a:r>
            <a:r>
              <a:rPr lang="el-GR" dirty="0"/>
              <a:t>για να αποφύγουμε τη μόλυνση. Δημιουργεί συγχρόνως και υπεραιμία</a:t>
            </a:r>
            <a:r>
              <a:rPr lang="el-GR" dirty="0" smtClean="0"/>
              <a:t>.</a:t>
            </a:r>
          </a:p>
          <a:p>
            <a:r>
              <a:rPr lang="el-GR" dirty="0"/>
              <a:t>Πρέπει πρώτα να τοποθετηθεί το ηλεκτρόδιο στο δέρμα και μετά να ανοίξουμε το μηχάνημα για να μην τιναχθεί το άτομο. Η ένταση ανεβαίνει σταδιακά. </a:t>
            </a:r>
            <a:r>
              <a:rPr lang="el-GR" dirty="0" smtClean="0"/>
              <a:t>Απαγορεύεται </a:t>
            </a:r>
            <a:r>
              <a:rPr lang="el-GR" dirty="0"/>
              <a:t>να τοπο­θετηθεί το ηλεκτρόδιο στην περιοχή των ματιών και θυμοει­δούς αδένος. Ο χρόνος είναι 5-7 λεπτά.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001891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76056" y="0"/>
            <a:ext cx="4067944" cy="6858000"/>
          </a:xfrm>
        </p:spPr>
        <p:txBody>
          <a:bodyPr/>
          <a:lstStyle/>
          <a:p>
            <a:r>
              <a:rPr lang="el-GR" dirty="0"/>
              <a:t>Ηλεκτρομαγνητικό φάσμα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grpSp>
        <p:nvGrpSpPr>
          <p:cNvPr id="10" name="Ομάδα 9"/>
          <p:cNvGrpSpPr/>
          <p:nvPr/>
        </p:nvGrpSpPr>
        <p:grpSpPr>
          <a:xfrm>
            <a:off x="107504" y="54050"/>
            <a:ext cx="4464496" cy="6781512"/>
            <a:chOff x="107504" y="54050"/>
            <a:chExt cx="4464496" cy="6781512"/>
          </a:xfrm>
        </p:grpSpPr>
        <p:pic>
          <p:nvPicPr>
            <p:cNvPr id="1026" name="Picture 2" descr="File:Electromagnetic-Spectru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050"/>
              <a:ext cx="4464496" cy="67815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p:cNvCxnSpPr/>
            <p:nvPr/>
          </p:nvCxnSpPr>
          <p:spPr>
            <a:xfrm>
              <a:off x="2051720" y="2492896"/>
              <a:ext cx="576064"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051720" y="3429000"/>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6"/>
          <p:cNvSpPr/>
          <p:nvPr/>
        </p:nvSpPr>
        <p:spPr>
          <a:xfrm rot="16200000">
            <a:off x="3680896" y="5514149"/>
            <a:ext cx="1996494" cy="646331"/>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Electromagnetic-Spectrum</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u="sng" dirty="0" err="1">
                <a:latin typeface="+mn-lt"/>
                <a:hlinkClick r:id="rId4" tooltip="User:Raffamaiden"/>
              </a:rPr>
              <a:t>Raffamaiden</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694377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8/10</a:t>
            </a:r>
            <a:endParaRPr lang="el-GR" dirty="0"/>
          </a:p>
        </p:txBody>
      </p:sp>
      <p:sp>
        <p:nvSpPr>
          <p:cNvPr id="3" name="Θέση περιεχομένου 2"/>
          <p:cNvSpPr>
            <a:spLocks noGrp="1"/>
          </p:cNvSpPr>
          <p:nvPr>
            <p:ph idx="1"/>
          </p:nvPr>
        </p:nvSpPr>
        <p:spPr/>
        <p:txBody>
          <a:bodyPr/>
          <a:lstStyle/>
          <a:p>
            <a:r>
              <a:rPr lang="el-GR" dirty="0"/>
              <a:t>Με τη βοήθεια των </a:t>
            </a:r>
            <a:r>
              <a:rPr lang="el-GR" dirty="0" err="1"/>
              <a:t>υψισύχνων</a:t>
            </a:r>
            <a:r>
              <a:rPr lang="el-GR" dirty="0"/>
              <a:t> γίνεται και μια έντονη </a:t>
            </a:r>
            <a:r>
              <a:rPr lang="el-GR" dirty="0" smtClean="0"/>
              <a:t>υπεραιμική </a:t>
            </a:r>
            <a:r>
              <a:rPr lang="el-GR" dirty="0"/>
              <a:t>μάλαξη. Το άτομο κρατάει στα χέρια το ηλεκτρόδιο ανοικτό και εμείς κάνουμε μάλαξη. Η επαφή των δακτύλων μας στο δέρμα του δημιουργεί σπινθήρες και μ' αυτό τον τρό­πο δημιουργείται η έντονη υπεραιμία που σαν αποτέλεσμα έχει την καλύτερη θρέψη των ιστών. Η μάλαξη αυτή γίνεται 2 περίπου λεπτά.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790754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9/10</a:t>
            </a:r>
            <a:endParaRPr lang="el-GR"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dirty="0"/>
              <a:t>Ακολουθεί η </a:t>
            </a:r>
            <a:r>
              <a:rPr lang="el-GR" b="1" dirty="0"/>
              <a:t>μάλαξη</a:t>
            </a:r>
            <a:r>
              <a:rPr lang="el-GR" dirty="0"/>
              <a:t>: Στα ξηρά και φυσιολογικά δέρματα γίνεται μετά τα </a:t>
            </a:r>
            <a:r>
              <a:rPr lang="el-GR" dirty="0" err="1"/>
              <a:t>υψίσυχνα</a:t>
            </a:r>
            <a:r>
              <a:rPr lang="el-GR" dirty="0"/>
              <a:t>. Στα λιπαρά προτιμότερο είναι να γίνεται πριν από τον ατμό. </a:t>
            </a:r>
            <a:endParaRPr lang="el-GR" dirty="0" smtClean="0"/>
          </a:p>
          <a:p>
            <a:r>
              <a:rPr lang="el-GR" dirty="0" smtClean="0"/>
              <a:t>Η </a:t>
            </a:r>
            <a:r>
              <a:rPr lang="el-GR" dirty="0"/>
              <a:t>εκλογή της κρέμας που θα χρη­σιμοποιήσουμε εξαρτάται από τον τόπο του δέρματος. </a:t>
            </a:r>
            <a:endParaRPr lang="el-GR" dirty="0" smtClean="0"/>
          </a:p>
          <a:p>
            <a:r>
              <a:rPr lang="el-GR" dirty="0" smtClean="0"/>
              <a:t>Μετά </a:t>
            </a:r>
            <a:r>
              <a:rPr lang="el-GR" dirty="0"/>
              <a:t>χρησιμοποιείται η </a:t>
            </a:r>
            <a:r>
              <a:rPr lang="el-GR" b="1" dirty="0"/>
              <a:t>συσκευή δονήσεων</a:t>
            </a:r>
            <a:r>
              <a:rPr lang="el-GR" i="1" dirty="0"/>
              <a:t>,</a:t>
            </a:r>
            <a:r>
              <a:rPr lang="el-GR" dirty="0"/>
              <a:t> που συμπληρώνει την μάλαξη. Ξεκινάμε από λαιμό, παρειές, μέτωπο. Προσοχή στο μέτωπο, επειδή ο μετωπιαίος μυς είναι λεπτός ώστε να μην αισθανθεί άσχημα το άτομο που περιποιούμαστε. Η συσκευή χρησιμοποιείται, μετά τη δόνηση που κάνουμε κατά τη σειρά της μαλάξεως με το χέρι. Έπειτα συνεχίζουμε για να τελειώσει η </a:t>
            </a:r>
            <a:r>
              <a:rPr lang="el-GR" dirty="0" smtClean="0"/>
              <a:t>μάλαξη.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120314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Διαδικασία </a:t>
            </a:r>
            <a:r>
              <a:rPr lang="el-GR" sz="3000" b="0" dirty="0" smtClean="0">
                <a:solidFill>
                  <a:prstClr val="white"/>
                </a:solidFill>
              </a:rPr>
              <a:t>10/10</a:t>
            </a:r>
            <a:endParaRPr lang="el-GR"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dirty="0"/>
              <a:t>Ακολουθεί η μάσκα. Η εκλογή της μάσκας εξαρτάται από τον τύπο του </a:t>
            </a:r>
            <a:r>
              <a:rPr lang="el-GR" dirty="0" smtClean="0"/>
              <a:t>δέρματος.</a:t>
            </a:r>
            <a:endParaRPr lang="el-GR" dirty="0"/>
          </a:p>
          <a:p>
            <a:r>
              <a:rPr lang="el-GR" dirty="0"/>
              <a:t>Ο καθαρισμός τελειώνει με τοποθέτηση κρέμας υδατικής και εάν θέλουμε εκτοξεύουμε ψυχρό ψεκασμό με την </a:t>
            </a:r>
            <a:r>
              <a:rPr lang="el-GR" dirty="0" smtClean="0"/>
              <a:t>ειδική συσκευή για </a:t>
            </a:r>
            <a:r>
              <a:rPr lang="el-GR" dirty="0"/>
              <a:t>να κλείσουν οι </a:t>
            </a:r>
            <a:r>
              <a:rPr lang="el-GR" dirty="0" smtClean="0"/>
              <a:t>πόροι. </a:t>
            </a:r>
          </a:p>
          <a:p>
            <a:r>
              <a:rPr lang="el-GR" dirty="0" smtClean="0"/>
              <a:t>Στον </a:t>
            </a:r>
            <a:r>
              <a:rPr lang="el-GR" dirty="0"/>
              <a:t>καθαρι­σμό περιποιούμαστε πάντοτε μαζί με το πρόσωπο και τον λαιμό. Το δέρμα του λαιμού είναι τόσο ευαίσθητο που </a:t>
            </a:r>
            <a:r>
              <a:rPr lang="el-GR" dirty="0" smtClean="0"/>
              <a:t>χρειάζεται </a:t>
            </a:r>
            <a:r>
              <a:rPr lang="el-GR" dirty="0"/>
              <a:t>μεγάλη προσοχή.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600472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12168"/>
            <a:ext cx="9144000" cy="1484784"/>
          </a:xfrm>
        </p:spPr>
        <p:txBody>
          <a:bodyPr/>
          <a:lstStyle/>
          <a:p>
            <a:r>
              <a:rPr lang="el-GR" dirty="0" err="1" smtClean="0"/>
              <a:t>Πήλινγκ</a:t>
            </a:r>
            <a:r>
              <a:rPr lang="el-GR" dirty="0" smtClean="0"/>
              <a:t> </a:t>
            </a:r>
            <a:br>
              <a:rPr lang="el-GR" dirty="0" smtClean="0"/>
            </a:br>
            <a:r>
              <a:rPr lang="el-GR" sz="3000" b="0" dirty="0" smtClean="0"/>
              <a:t>(Απολέπιση)</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458467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Πήλινγκ</a:t>
            </a:r>
            <a:r>
              <a:rPr lang="el-GR" dirty="0" smtClean="0"/>
              <a:t> </a:t>
            </a:r>
            <a:endParaRPr lang="el-GR" dirty="0"/>
          </a:p>
        </p:txBody>
      </p:sp>
      <p:sp>
        <p:nvSpPr>
          <p:cNvPr id="3" name="Θέση περιεχομένου 2"/>
          <p:cNvSpPr>
            <a:spLocks noGrp="1"/>
          </p:cNvSpPr>
          <p:nvPr>
            <p:ph idx="1"/>
          </p:nvPr>
        </p:nvSpPr>
        <p:spPr/>
        <p:txBody>
          <a:bodyPr/>
          <a:lstStyle/>
          <a:p>
            <a:r>
              <a:rPr lang="el-GR" dirty="0" err="1"/>
              <a:t>Πήλινγκ</a:t>
            </a:r>
            <a:r>
              <a:rPr lang="el-GR" dirty="0"/>
              <a:t> είναι μία μέθοδος περιποίησης </a:t>
            </a:r>
            <a:r>
              <a:rPr lang="el-GR" dirty="0" smtClean="0"/>
              <a:t>του </a:t>
            </a:r>
            <a:r>
              <a:rPr lang="el-GR" dirty="0"/>
              <a:t>προσώπου με ειδικά κοσμητικά προϊόντα, που έχει σαν αποτέλεσμα να προ- κληθεί φυσιολογική </a:t>
            </a:r>
            <a:r>
              <a:rPr lang="el-GR" dirty="0" err="1"/>
              <a:t>αποφολίδωση</a:t>
            </a:r>
            <a:r>
              <a:rPr lang="el-GR" dirty="0"/>
              <a:t> των κερατινοκυττάρων της επιδερμίδας. Με τη μέθοδο αυτή το δέρμα </a:t>
            </a:r>
            <a:r>
              <a:rPr lang="el-GR" dirty="0" smtClean="0"/>
              <a:t>απαλλάσσεται </a:t>
            </a:r>
            <a:r>
              <a:rPr lang="el-GR" dirty="0"/>
              <a:t>συ­ντομότερα από τα νεκρά επιθηλιακά κύτταρα. Με τον όρο «</a:t>
            </a:r>
            <a:r>
              <a:rPr lang="el-GR" dirty="0" err="1"/>
              <a:t>πήλιγκ</a:t>
            </a:r>
            <a:r>
              <a:rPr lang="el-GR" dirty="0"/>
              <a:t>» εννοούμε χρησιμοποιούμενα σκευάσματα</a:t>
            </a:r>
            <a:r>
              <a:rPr lang="el-GR" dirty="0" smtClean="0"/>
              <a:t>.</a:t>
            </a:r>
          </a:p>
          <a:p>
            <a:r>
              <a:rPr lang="el-GR" dirty="0"/>
              <a:t>Υπάρχει: </a:t>
            </a:r>
            <a:endParaRPr lang="el-GR" dirty="0" smtClean="0"/>
          </a:p>
          <a:p>
            <a:pPr marL="457200" indent="-457200">
              <a:buFont typeface="+mj-lt"/>
              <a:buAutoNum type="arabicPeriod"/>
            </a:pPr>
            <a:r>
              <a:rPr lang="el-GR" dirty="0" smtClean="0"/>
              <a:t>το </a:t>
            </a:r>
            <a:r>
              <a:rPr lang="el-GR" dirty="0"/>
              <a:t>ιατρικό </a:t>
            </a:r>
            <a:r>
              <a:rPr lang="el-GR" dirty="0" err="1"/>
              <a:t>πήλινγκ</a:t>
            </a:r>
            <a:r>
              <a:rPr lang="el-GR" dirty="0"/>
              <a:t> </a:t>
            </a:r>
            <a:r>
              <a:rPr lang="el-GR" dirty="0" smtClean="0"/>
              <a:t>(</a:t>
            </a:r>
            <a:r>
              <a:rPr lang="el-GR" i="1" dirty="0"/>
              <a:t>χημικός </a:t>
            </a:r>
            <a:r>
              <a:rPr lang="el-GR" i="1" dirty="0" smtClean="0"/>
              <a:t>τρόπος και μηχανικός τρόπος</a:t>
            </a:r>
            <a:r>
              <a:rPr lang="el-GR" dirty="0" smtClean="0"/>
              <a:t>) και </a:t>
            </a:r>
          </a:p>
          <a:p>
            <a:pPr marL="457200" indent="-457200">
              <a:buFont typeface="+mj-lt"/>
              <a:buAutoNum type="arabicPeriod"/>
            </a:pPr>
            <a:r>
              <a:rPr lang="el-GR" dirty="0" smtClean="0"/>
              <a:t>το </a:t>
            </a:r>
            <a:r>
              <a:rPr lang="el-GR" dirty="0" err="1"/>
              <a:t>πήλιγκ</a:t>
            </a:r>
            <a:r>
              <a:rPr lang="el-GR" dirty="0"/>
              <a:t> που χρη­σιμοποιείται από αισθητικούς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2901850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Αισθητικά </a:t>
            </a:r>
            <a:r>
              <a:rPr lang="el-GR" dirty="0" err="1" smtClean="0"/>
              <a:t>πήλινγκ</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smtClean="0"/>
              <a:t>Είναι </a:t>
            </a:r>
            <a:r>
              <a:rPr lang="el-GR" dirty="0"/>
              <a:t>επιφανειακά. </a:t>
            </a:r>
            <a:endParaRPr lang="el-GR" dirty="0" smtClean="0"/>
          </a:p>
          <a:p>
            <a:r>
              <a:rPr lang="el-GR" dirty="0" smtClean="0"/>
              <a:t>Βοηθούν </a:t>
            </a:r>
            <a:r>
              <a:rPr lang="el-GR" dirty="0"/>
              <a:t>τα νεκρά επι­θηλιακά κύτταρα της κερατίνης στοιβάδας να αποσπασθούν συντομότερα. </a:t>
            </a:r>
            <a:endParaRPr lang="el-GR" dirty="0" smtClean="0"/>
          </a:p>
          <a:p>
            <a:r>
              <a:rPr lang="el-GR" dirty="0" smtClean="0"/>
              <a:t>Στην </a:t>
            </a:r>
            <a:r>
              <a:rPr lang="el-GR" dirty="0"/>
              <a:t>αισθητική έχουμε: </a:t>
            </a:r>
            <a:endParaRPr lang="el-GR" dirty="0" smtClean="0"/>
          </a:p>
          <a:p>
            <a:pPr lvl="1"/>
            <a:r>
              <a:rPr lang="el-GR" dirty="0" smtClean="0"/>
              <a:t>το </a:t>
            </a:r>
            <a:r>
              <a:rPr lang="el-GR" dirty="0" err="1"/>
              <a:t>πήλιγκ</a:t>
            </a:r>
            <a:r>
              <a:rPr lang="el-GR" dirty="0"/>
              <a:t> δια τριβής, το οποίο καθώς αφαιρείται συμπαρασύρει τα νεκρά κύτταρα και </a:t>
            </a:r>
            <a:endParaRPr lang="el-GR" dirty="0" smtClean="0"/>
          </a:p>
          <a:p>
            <a:pPr lvl="1"/>
            <a:r>
              <a:rPr lang="el-GR" dirty="0" smtClean="0"/>
              <a:t>το </a:t>
            </a:r>
            <a:r>
              <a:rPr lang="el-GR" dirty="0" err="1" smtClean="0"/>
              <a:t>πήλιγκ</a:t>
            </a:r>
            <a:r>
              <a:rPr lang="el-GR" dirty="0" smtClean="0"/>
              <a:t> </a:t>
            </a:r>
            <a:r>
              <a:rPr lang="el-GR" dirty="0" err="1"/>
              <a:t>δι</a:t>
            </a:r>
            <a:r>
              <a:rPr lang="el-GR" dirty="0"/>
              <a:t>' αποσπάσεως εις το οποίο κατά τον χρόνο που αποσπάται από την επιδερμίδα αποκολλώνται μαζί με αυτό τα νεκρά κύτταρα.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920435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Αισθητικά </a:t>
            </a:r>
            <a:r>
              <a:rPr lang="el-GR" dirty="0" err="1">
                <a:solidFill>
                  <a:prstClr val="white"/>
                </a:solidFill>
              </a:rPr>
              <a:t>πήλινγκ</a:t>
            </a:r>
            <a:r>
              <a:rPr lang="el-GR" dirty="0">
                <a:solidFill>
                  <a:prstClr val="white"/>
                </a:solidFill>
              </a:rPr>
              <a:t>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Υπάρχουν πολλών ειδών κοσμητικά </a:t>
            </a:r>
            <a:r>
              <a:rPr lang="el-GR" dirty="0" err="1"/>
              <a:t>πήλιγκ</a:t>
            </a:r>
            <a:r>
              <a:rPr lang="el-GR" dirty="0"/>
              <a:t> δια </a:t>
            </a:r>
            <a:r>
              <a:rPr lang="el-GR" dirty="0" smtClean="0"/>
              <a:t>τριβής.</a:t>
            </a:r>
          </a:p>
          <a:p>
            <a:r>
              <a:rPr lang="el-GR" dirty="0"/>
              <a:t>Το </a:t>
            </a:r>
            <a:r>
              <a:rPr lang="el-GR" dirty="0" err="1"/>
              <a:t>πήλιγκ</a:t>
            </a:r>
            <a:r>
              <a:rPr lang="el-GR" dirty="0"/>
              <a:t> πρέπει να γίνεται μετά από καθαρισμό.</a:t>
            </a:r>
          </a:p>
          <a:p>
            <a:r>
              <a:rPr lang="el-GR" dirty="0"/>
              <a:t>Γενικά τα αποτελέσματά του είναι: </a:t>
            </a:r>
            <a:endParaRPr lang="el-GR" dirty="0" smtClean="0"/>
          </a:p>
          <a:p>
            <a:pPr lvl="1"/>
            <a:r>
              <a:rPr lang="el-GR" dirty="0" smtClean="0"/>
              <a:t>καλύτερη </a:t>
            </a:r>
            <a:r>
              <a:rPr lang="el-GR" dirty="0"/>
              <a:t>αναπνοή των κυττάρων της επιδερμίδας, </a:t>
            </a:r>
            <a:endParaRPr lang="el-GR" dirty="0" smtClean="0"/>
          </a:p>
          <a:p>
            <a:pPr lvl="1"/>
            <a:r>
              <a:rPr lang="el-GR" dirty="0" smtClean="0"/>
              <a:t>απαλλαγή </a:t>
            </a:r>
            <a:r>
              <a:rPr lang="el-GR" dirty="0"/>
              <a:t>επιδερμίδας από νεκρά κύτταρα.</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488825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Αισθητικά </a:t>
            </a:r>
            <a:r>
              <a:rPr lang="el-GR" dirty="0" err="1">
                <a:solidFill>
                  <a:prstClr val="white"/>
                </a:solidFill>
              </a:rPr>
              <a:t>πήλινγκ</a:t>
            </a:r>
            <a:r>
              <a:rPr lang="el-GR" dirty="0">
                <a:solidFill>
                  <a:prstClr val="white"/>
                </a:solidFill>
              </a:rPr>
              <a:t>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r>
              <a:rPr lang="el-GR" dirty="0"/>
              <a:t>Επειδή πολλές φορές το </a:t>
            </a:r>
            <a:r>
              <a:rPr lang="el-GR" dirty="0" err="1"/>
              <a:t>πήλιγκ</a:t>
            </a:r>
            <a:r>
              <a:rPr lang="el-GR" dirty="0"/>
              <a:t> υπάρχει περίπτωση να ερεθίσει το δέρμα, καλό είναι προτού να τοποθετηθεί το ειδι­κό κοσμητικό προϊόν να κάνουμε ντεμακιγιάζ και να τοποθε­τήσουμε στο πρόσωπο λάδι </a:t>
            </a:r>
            <a:r>
              <a:rPr lang="el-GR" dirty="0" err="1"/>
              <a:t>αζουλένης</a:t>
            </a:r>
            <a:r>
              <a:rPr lang="el-GR" dirty="0"/>
              <a:t>. Το λάδι </a:t>
            </a:r>
            <a:r>
              <a:rPr lang="el-GR" dirty="0" err="1"/>
              <a:t>αζουλένης</a:t>
            </a:r>
            <a:r>
              <a:rPr lang="el-GR" dirty="0"/>
              <a:t> όπως είναι γνωστό, έχει αντιφλογιστικές ιδιότητες</a:t>
            </a:r>
            <a:r>
              <a:rPr lang="el-GR" dirty="0" smtClean="0"/>
              <a:t>.</a:t>
            </a:r>
          </a:p>
          <a:p>
            <a:r>
              <a:rPr lang="el-GR" dirty="0" smtClean="0"/>
              <a:t> </a:t>
            </a:r>
            <a:r>
              <a:rPr lang="el-GR" dirty="0"/>
              <a:t>Έπειτα τοποθετείται το πρόσωπο για 3 λεπτά σε ατμό και όζον. Εάν παρατηρήσουμε ιδιαίτερα ευαίσθητο δέρμα κάνουμε την ίδια διαδικασία για δεύτερη φορά. </a:t>
            </a:r>
            <a:endParaRPr lang="el-GR" dirty="0" smtClean="0"/>
          </a:p>
          <a:p>
            <a:r>
              <a:rPr lang="el-GR" dirty="0" smtClean="0"/>
              <a:t>Μόλις </a:t>
            </a:r>
            <a:r>
              <a:rPr lang="el-GR" dirty="0"/>
              <a:t>τελειώσει ο ατμός τα­μπονάρουμε το δέρμα για να φύγει ο ιδρώτας και ξεκινάμε την διαδικασία του </a:t>
            </a:r>
            <a:r>
              <a:rPr lang="el-GR" dirty="0" err="1"/>
              <a:t>πήλιγκ</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112878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Αισθητικά </a:t>
            </a:r>
            <a:r>
              <a:rPr lang="el-GR" dirty="0" err="1">
                <a:solidFill>
                  <a:prstClr val="white"/>
                </a:solidFill>
              </a:rPr>
              <a:t>πήλινγκ</a:t>
            </a:r>
            <a:r>
              <a:rPr lang="el-GR" dirty="0">
                <a:solidFill>
                  <a:prstClr val="white"/>
                </a:solidFill>
              </a:rPr>
              <a:t>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a:xfrm>
            <a:off x="395536" y="1412776"/>
            <a:ext cx="8424936" cy="5328592"/>
          </a:xfrm>
        </p:spPr>
        <p:txBody>
          <a:bodyPr>
            <a:normAutofit/>
          </a:bodyPr>
          <a:lstStyle/>
          <a:p>
            <a:r>
              <a:rPr lang="el-GR" sz="2300" dirty="0"/>
              <a:t>Απλώνεται </a:t>
            </a:r>
            <a:r>
              <a:rPr lang="el-GR" sz="2300" dirty="0" err="1"/>
              <a:t>πήλιγκ</a:t>
            </a:r>
            <a:r>
              <a:rPr lang="el-GR" sz="2300" dirty="0"/>
              <a:t> στο δέρμα</a:t>
            </a:r>
            <a:r>
              <a:rPr lang="el-GR" sz="2300" dirty="0" smtClean="0"/>
              <a:t>. Η </a:t>
            </a:r>
            <a:r>
              <a:rPr lang="el-GR" sz="2300" dirty="0"/>
              <a:t>κρέμα τοποθετείται ομοι­όμορφα σε όλο το πρόσωπο. Προσοχή στην περιοχή των μα­τιών. </a:t>
            </a:r>
            <a:endParaRPr lang="el-GR" sz="2300" dirty="0" smtClean="0"/>
          </a:p>
          <a:p>
            <a:r>
              <a:rPr lang="el-GR" sz="2300" dirty="0" smtClean="0"/>
              <a:t>Όταν </a:t>
            </a:r>
            <a:r>
              <a:rPr lang="el-GR" sz="2300" dirty="0"/>
              <a:t>στεγνώσει το προϊόν έχουμε αμπούλα φυσιολογι­κού ορού και με κυκλικές κινήσεις από κάτω προς τα πάνω το αφαιρούμε. Υπάρχει και ειδικό μηχάνημα για την αφαίρεσή του με ένα ηλεκτρόδιο και διαφόρων ειδών βούρτσες στην άκρη του. Αντικαθιστά τις κυκλικές κινήσεις των χεριών μας. Όταν στεγνώσει το </a:t>
            </a:r>
            <a:r>
              <a:rPr lang="el-GR" sz="2300" dirty="0" err="1"/>
              <a:t>πήλιγκ</a:t>
            </a:r>
            <a:r>
              <a:rPr lang="el-GR" sz="2300" dirty="0"/>
              <a:t> τοποθετούμε τη βούρτσα στο δέρ­μα, ανοίγουμε το ρεύμα και η βούρτσα αφαιρεί το προϊόν μα­ζί με τα νεκρά επιθηλιακά κύτταρα της επιδερμίδας. </a:t>
            </a:r>
            <a:endParaRPr lang="el-GR" sz="2300" dirty="0" smtClean="0"/>
          </a:p>
          <a:p>
            <a:r>
              <a:rPr lang="el-GR" sz="2300" dirty="0" err="1" smtClean="0"/>
              <a:t>Πήλιγκ</a:t>
            </a:r>
            <a:r>
              <a:rPr lang="el-GR" sz="2300" dirty="0" smtClean="0"/>
              <a:t> </a:t>
            </a:r>
            <a:r>
              <a:rPr lang="el-GR" sz="2300" dirty="0"/>
              <a:t>υπάρχουν σε υγρό, σε κρέμα, σε σκόνη.</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2092314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αισθητικού </a:t>
            </a:r>
            <a:r>
              <a:rPr lang="el-GR" dirty="0" err="1" smtClean="0"/>
              <a:t>πήλιγκ</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a:xfrm>
            <a:off x="395536" y="1412776"/>
            <a:ext cx="8352928" cy="5445224"/>
          </a:xfrm>
        </p:spPr>
        <p:txBody>
          <a:bodyPr>
            <a:normAutofit/>
          </a:bodyPr>
          <a:lstStyle/>
          <a:p>
            <a:pPr marL="457200" lvl="0" indent="-457200">
              <a:buFont typeface="+mj-lt"/>
              <a:buAutoNum type="arabicPeriod"/>
            </a:pPr>
            <a:r>
              <a:rPr lang="en-US" sz="2300" b="1" dirty="0" err="1"/>
              <a:t>Blite</a:t>
            </a:r>
            <a:r>
              <a:rPr lang="el-GR" sz="2300" b="1" dirty="0"/>
              <a:t>-</a:t>
            </a:r>
            <a:r>
              <a:rPr lang="en-US" sz="2300" b="1" dirty="0"/>
              <a:t>Peeling</a:t>
            </a:r>
            <a:r>
              <a:rPr lang="el-GR" sz="2300" i="1" dirty="0"/>
              <a:t>.</a:t>
            </a:r>
            <a:r>
              <a:rPr lang="el-GR" sz="2300" dirty="0"/>
              <a:t> Η μέθοδος αυτή συνίσταται στη διαδοχική χρησιμοποίηση τριών στοιχείων.</a:t>
            </a:r>
          </a:p>
          <a:p>
            <a:pPr marL="444500" indent="0">
              <a:buNone/>
            </a:pPr>
            <a:r>
              <a:rPr lang="el-GR" sz="2300" b="1" dirty="0" smtClean="0"/>
              <a:t>Α) </a:t>
            </a:r>
            <a:r>
              <a:rPr lang="el-GR" sz="2300" dirty="0"/>
              <a:t>Ένα διαυγές υγρό το οποίο περιέχεται σε αμπούλα. </a:t>
            </a:r>
            <a:r>
              <a:rPr lang="el-GR" sz="2300" dirty="0" smtClean="0"/>
              <a:t>Τοποθετείται </a:t>
            </a:r>
            <a:r>
              <a:rPr lang="el-GR" sz="2300" dirty="0"/>
              <a:t>στο δέρμα και έχει σαν σκοπό να προσβάλει τα νεκρά κύτταρα υγραίνοντάς τα. </a:t>
            </a:r>
            <a:r>
              <a:rPr lang="el-GR" sz="2300" b="1" dirty="0" smtClean="0"/>
              <a:t>Β) </a:t>
            </a:r>
            <a:r>
              <a:rPr lang="el-GR" sz="2300" dirty="0"/>
              <a:t>Αφού στεγνώσει το υγρό τοποθετείται μία κρέμα στο πρόσωπο. Όταν στεγνώσει την αφαιρούμε με κινήσεις κυκλικές με τις άκρες των δακτύλων μας από κάτω προς τα πάνω ή με το ειδικό μηχάνημα. Κατά την αφαίρεσή της συμπαρασύρονται και τα νεκρά </a:t>
            </a:r>
            <a:r>
              <a:rPr lang="el-GR" sz="2300" dirty="0" smtClean="0"/>
              <a:t>κύτταρα. </a:t>
            </a:r>
            <a:r>
              <a:rPr lang="el-GR" sz="2300" b="1" dirty="0" smtClean="0"/>
              <a:t>Γ) </a:t>
            </a:r>
            <a:r>
              <a:rPr lang="el-GR" sz="2300" dirty="0"/>
              <a:t>Υγρό </a:t>
            </a:r>
            <a:r>
              <a:rPr lang="el-GR" sz="2300" dirty="0" err="1"/>
              <a:t>αζουλένης</a:t>
            </a:r>
            <a:r>
              <a:rPr lang="el-GR" sz="2300" dirty="0"/>
              <a:t> σε αμπούλα το οποίο τοποθετείται μετά την αφαίρεση της κρέμας, για να καταπραΰνει το δέρμα μετά την όλη διαδικασία. Χρησιμοποιείται σε ευαίσθητο ξηρό δέρμα.</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34558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Ηλεκτρομαγνητικό φάσμα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4" descr="Electromagnetic Spectrum"/>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0" t="5832" r="3063" b="5007"/>
          <a:stretch/>
        </p:blipFill>
        <p:spPr bwMode="auto">
          <a:xfrm>
            <a:off x="467544" y="1412776"/>
            <a:ext cx="7559147" cy="525658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711581" y="6581001"/>
            <a:ext cx="1315104" cy="276999"/>
          </a:xfrm>
          <a:prstGeom prst="rect">
            <a:avLst/>
          </a:prstGeom>
        </p:spPr>
        <p:txBody>
          <a:bodyPr wrap="none">
            <a:spAutoFit/>
          </a:bodyPr>
          <a:lstStyle/>
          <a:p>
            <a:pPr algn="ctr"/>
            <a:r>
              <a:rPr lang="en-US" sz="1200" dirty="0" smtClean="0">
                <a:latin typeface="+mn-lt"/>
                <a:hlinkClick r:id="rId4"/>
              </a:rPr>
              <a:t>biologyboom.com</a:t>
            </a:r>
            <a:endParaRPr lang="el-GR" sz="1200" dirty="0">
              <a:latin typeface="+mn-lt"/>
            </a:endParaRPr>
          </a:p>
        </p:txBody>
      </p:sp>
    </p:spTree>
    <p:extLst>
      <p:ext uri="{BB962C8B-B14F-4D97-AF65-F5344CB8AC3E}">
        <p14:creationId xmlns:p14="http://schemas.microsoft.com/office/powerpoint/2010/main" val="2129830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Μέθοδοι αισθητικού </a:t>
            </a:r>
            <a:r>
              <a:rPr lang="el-GR" dirty="0" err="1">
                <a:solidFill>
                  <a:prstClr val="white"/>
                </a:solidFill>
              </a:rPr>
              <a:t>πήλιγκ</a:t>
            </a:r>
            <a:r>
              <a:rPr lang="el-GR" dirty="0">
                <a:solidFill>
                  <a:prstClr val="white"/>
                </a:solidFill>
              </a:rPr>
              <a:t>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496944" cy="5328592"/>
          </a:xfrm>
        </p:spPr>
        <p:txBody>
          <a:bodyPr/>
          <a:lstStyle/>
          <a:p>
            <a:pPr marL="457200" lvl="0" indent="-457200">
              <a:buFont typeface="+mj-lt"/>
              <a:buAutoNum type="arabicPeriod" startAt="2"/>
            </a:pPr>
            <a:r>
              <a:rPr lang="el-GR" b="1" dirty="0"/>
              <a:t>Μέθοδος με ένα στοιχείο.</a:t>
            </a:r>
            <a:r>
              <a:rPr lang="el-GR" dirty="0"/>
              <a:t> Είναι η χρήση υγρού το οποίο </a:t>
            </a:r>
            <a:r>
              <a:rPr lang="el-GR" dirty="0" smtClean="0"/>
              <a:t>τοποθετείται </a:t>
            </a:r>
            <a:r>
              <a:rPr lang="el-GR" dirty="0"/>
              <a:t>με πινέλο στο πρόσωπο. Μετά αφαιρείται, όταν στεγνώσει, με τον γνωστό τρόπο. Επίσης αυτό το ένα στοιχείο μπορεί να είναι κρέμα, που τοποθετείται στο δέρ­μα διαλύεται με φυσιολογικό ορό, δημιουργεί </a:t>
            </a:r>
            <a:r>
              <a:rPr lang="el-GR" dirty="0" err="1"/>
              <a:t>κρεμώδη</a:t>
            </a:r>
            <a:r>
              <a:rPr lang="el-GR" dirty="0"/>
              <a:t> μάζα και τοποθετείται στο δέρμα. Ακολουθεί τις υπόλοιπες </a:t>
            </a:r>
            <a:r>
              <a:rPr lang="el-GR" dirty="0" smtClean="0"/>
              <a:t>γνωστές </a:t>
            </a:r>
            <a:r>
              <a:rPr lang="el-GR" dirty="0"/>
              <a:t>διαδικασίες. Αλλά όταν ο κατασκευαστής του </a:t>
            </a:r>
            <a:r>
              <a:rPr lang="el-GR" dirty="0" err="1"/>
              <a:t>π</a:t>
            </a:r>
            <a:r>
              <a:rPr lang="el-GR" dirty="0" err="1" smtClean="0"/>
              <a:t>ήλιγκ</a:t>
            </a:r>
            <a:r>
              <a:rPr lang="el-GR" dirty="0" smtClean="0"/>
              <a:t> </a:t>
            </a:r>
            <a:r>
              <a:rPr lang="el-GR" dirty="0"/>
              <a:t>μας προμηθεύσει μόνο ένα προϊόν, καλό είναι να </a:t>
            </a:r>
            <a:r>
              <a:rPr lang="el-GR" dirty="0" smtClean="0"/>
              <a:t>χρησιμοποιήσουμε </a:t>
            </a:r>
            <a:r>
              <a:rPr lang="el-GR" dirty="0"/>
              <a:t>την διαδικασία με το όζον </a:t>
            </a:r>
            <a:r>
              <a:rPr lang="el-GR" dirty="0" smtClean="0"/>
              <a:t>για </a:t>
            </a:r>
            <a:r>
              <a:rPr lang="el-GR" dirty="0"/>
              <a:t>να έχουμε καλύτερα αποτελέσματα.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824242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Μέθοδοι αισθητικού </a:t>
            </a:r>
            <a:r>
              <a:rPr lang="el-GR" dirty="0" err="1">
                <a:solidFill>
                  <a:prstClr val="white"/>
                </a:solidFill>
              </a:rPr>
              <a:t>πήλιγκ</a:t>
            </a:r>
            <a:r>
              <a:rPr lang="el-GR" dirty="0">
                <a:solidFill>
                  <a:prstClr val="white"/>
                </a:solidFill>
              </a:rPr>
              <a:t>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3"/>
            </a:pPr>
            <a:r>
              <a:rPr lang="el-GR" b="1" dirty="0"/>
              <a:t>Μέθοδος </a:t>
            </a:r>
            <a:r>
              <a:rPr lang="el-GR" b="1" dirty="0" err="1"/>
              <a:t>πήλιγκ</a:t>
            </a:r>
            <a:r>
              <a:rPr lang="el-GR" b="1" dirty="0"/>
              <a:t> για δέρματα με ακμή και σε αλλεργικά δέρ­ματα: </a:t>
            </a:r>
            <a:r>
              <a:rPr lang="el-GR" dirty="0"/>
              <a:t>Η πρώτη αμπούλα έχει μέσα ένα παχύρρευστο υγρό σε χρώμα πράσινο. Τοποθετείται στο πρόσωπο με πινέλο. Στεγνώνει σε 15 λεπτά. Αφού στεγνώσει τοποθετείται πά­νω σε αυτό η δεύτερη αμπούλα, που έχει χρώμα καφέ. Αυ­τό παραμένει άλλα 15 λεπτά. Μόλις στεγνώσει καλά και το δεύτερο υλικό τοποθετείται πάνω από αυτά μία μάσκα. Όταν στεγνώσει και αυτή </a:t>
            </a:r>
            <a:r>
              <a:rPr lang="el-GR" dirty="0" smtClean="0"/>
              <a:t>αφαιρούνται </a:t>
            </a:r>
            <a:r>
              <a:rPr lang="el-GR" dirty="0"/>
              <a:t>όλα μαζί.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32975432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Πήλινγκ</a:t>
            </a:r>
            <a:r>
              <a:rPr lang="el-GR" dirty="0"/>
              <a:t> κοσμητικά π</a:t>
            </a:r>
            <a:r>
              <a:rPr lang="el-GR" dirty="0" smtClean="0"/>
              <a:t>ου αφαιρούνται </a:t>
            </a:r>
            <a:br>
              <a:rPr lang="el-GR" dirty="0" smtClean="0"/>
            </a:br>
            <a:r>
              <a:rPr lang="el-GR" dirty="0" smtClean="0"/>
              <a:t>από </a:t>
            </a:r>
            <a:r>
              <a:rPr lang="el-GR" dirty="0"/>
              <a:t>το πρόσωπο με </a:t>
            </a:r>
            <a:r>
              <a:rPr lang="el-GR" dirty="0" smtClean="0"/>
              <a:t>τράβηγμα </a:t>
            </a:r>
            <a:r>
              <a:rPr lang="el-GR" sz="3000" b="0" dirty="0" smtClean="0"/>
              <a:t>1/3</a:t>
            </a:r>
            <a:endParaRPr lang="el-GR" sz="30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n-US" b="1" dirty="0" smtClean="0"/>
              <a:t>New </a:t>
            </a:r>
            <a:r>
              <a:rPr lang="en-US" b="1" dirty="0"/>
              <a:t>Peeling</a:t>
            </a:r>
            <a:r>
              <a:rPr lang="el-GR" b="1" dirty="0"/>
              <a:t>. </a:t>
            </a:r>
            <a:r>
              <a:rPr lang="el-GR" dirty="0"/>
              <a:t>Χρησιμοποιούνται 3 αμπούλες. Η πρώτη αμπούλα έχει μία λοσιόν προπαρασκευαστική του δέρμα­τος. Τοποθετείται με αργές κινήσεις για να απορροφηθεί καλά. Μόλις στεγνώσει τοποθετούμε την δεύτερη αμπού­λα, που αποτελείται από ένα παχύρρευστο κυανό υγρό. Το υγρό αυτό πρέπει να τοποθετηθεί ομοιόμορφα σε όλο το πρόσωπο. Αυτό είναι και το </a:t>
            </a:r>
            <a:r>
              <a:rPr lang="el-GR" dirty="0" err="1"/>
              <a:t>πήλιγκ</a:t>
            </a:r>
            <a:r>
              <a:rPr lang="el-GR" dirty="0"/>
              <a:t>. Μετά από 20 λεπτά στεγνώνει και αφαιρείται ενώ τα νεκρά κύτταρα έχουν κολ­λήσει πάνω σ' αυτό. Μετά ανοίγουμε την τρίτη αμπούλα, που είναι μία μαλακτική λοσιόν και την τοποθετούμε στο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082821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prstClr val="white"/>
                </a:solidFill>
              </a:rPr>
              <a:t>Πήλινγκ</a:t>
            </a:r>
            <a:r>
              <a:rPr lang="el-GR" dirty="0">
                <a:solidFill>
                  <a:prstClr val="white"/>
                </a:solidFill>
              </a:rPr>
              <a:t> κοσμητικά που αφαιρούνται </a:t>
            </a:r>
            <a:br>
              <a:rPr lang="el-GR" dirty="0">
                <a:solidFill>
                  <a:prstClr val="white"/>
                </a:solidFill>
              </a:rPr>
            </a:br>
            <a:r>
              <a:rPr lang="el-GR" dirty="0">
                <a:solidFill>
                  <a:prstClr val="white"/>
                </a:solidFill>
              </a:rPr>
              <a:t>από το πρόσωπο με τράβηγμα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2"/>
            </a:pPr>
            <a:r>
              <a:rPr lang="el-GR" dirty="0" smtClean="0"/>
              <a:t>Άλλο </a:t>
            </a:r>
            <a:r>
              <a:rPr lang="el-GR" dirty="0"/>
              <a:t>είδος </a:t>
            </a:r>
            <a:r>
              <a:rPr lang="el-GR" b="1" dirty="0" err="1"/>
              <a:t>πήλιγκ</a:t>
            </a:r>
            <a:r>
              <a:rPr lang="el-GR" b="1" dirty="0"/>
              <a:t> </a:t>
            </a:r>
            <a:r>
              <a:rPr lang="el-GR" b="1" dirty="0" err="1"/>
              <a:t>δι</a:t>
            </a:r>
            <a:r>
              <a:rPr lang="el-GR" b="1" dirty="0"/>
              <a:t>' αποσπάσεως </a:t>
            </a:r>
            <a:r>
              <a:rPr lang="el-GR" dirty="0"/>
              <a:t>μπορεί να περιέχει μό­νο το υγρό, που απλώνεται στο πρόσωπο και όταν στε­γνώσει αφαιρείται.</a:t>
            </a:r>
          </a:p>
          <a:p>
            <a:pPr marL="457200" lvl="0" indent="-457200">
              <a:buFont typeface="+mj-lt"/>
              <a:buAutoNum type="arabicPeriod" startAt="2"/>
            </a:pPr>
            <a:r>
              <a:rPr lang="el-GR" b="1" dirty="0"/>
              <a:t>Κολλαγόνα </a:t>
            </a:r>
            <a:r>
              <a:rPr lang="el-GR" b="1" dirty="0" err="1"/>
              <a:t>πήλιγκ</a:t>
            </a:r>
            <a:r>
              <a:rPr lang="el-GR" b="1" dirty="0"/>
              <a:t>. </a:t>
            </a:r>
            <a:r>
              <a:rPr lang="el-GR" dirty="0"/>
              <a:t>Ζεσταίνεται το προϊόν σε </a:t>
            </a:r>
            <a:r>
              <a:rPr lang="el-GR" dirty="0" err="1"/>
              <a:t>μπεν</a:t>
            </a:r>
            <a:r>
              <a:rPr lang="el-GR" dirty="0"/>
              <a:t>-</a:t>
            </a:r>
            <a:r>
              <a:rPr lang="el-GR" dirty="0" err="1"/>
              <a:t>μαρί</a:t>
            </a:r>
            <a:r>
              <a:rPr lang="el-GR" dirty="0"/>
              <a:t>, απλώνεται στο πρόσωπο σε θερμοκρασία ανεκτή για το </a:t>
            </a:r>
            <a:r>
              <a:rPr lang="el-GR" dirty="0" smtClean="0"/>
              <a:t>δέρμα </a:t>
            </a:r>
            <a:r>
              <a:rPr lang="el-GR" dirty="0"/>
              <a:t>και σε πάροδο 20 λεπτών αφαιρείται με ένα </a:t>
            </a:r>
            <a:r>
              <a:rPr lang="el-GR" dirty="0" smtClean="0"/>
              <a:t>τράβηγμα</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039691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prstClr val="white"/>
                </a:solidFill>
              </a:rPr>
              <a:t>Πήλινγκ</a:t>
            </a:r>
            <a:r>
              <a:rPr lang="el-GR" dirty="0">
                <a:solidFill>
                  <a:prstClr val="white"/>
                </a:solidFill>
              </a:rPr>
              <a:t> κοσμητικά που αφαιρούνται </a:t>
            </a:r>
            <a:br>
              <a:rPr lang="el-GR" dirty="0">
                <a:solidFill>
                  <a:prstClr val="white"/>
                </a:solidFill>
              </a:rPr>
            </a:br>
            <a:r>
              <a:rPr lang="el-GR" dirty="0">
                <a:solidFill>
                  <a:prstClr val="white"/>
                </a:solidFill>
              </a:rPr>
              <a:t>από το πρόσωπο με τράβηγμα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pPr marL="457200" lvl="0" indent="-457200">
              <a:buFont typeface="+mj-lt"/>
              <a:buAutoNum type="arabicPeriod" startAt="4"/>
            </a:pPr>
            <a:r>
              <a:rPr lang="el-GR" b="1" dirty="0" err="1"/>
              <a:t>Ελαστίνης</a:t>
            </a:r>
            <a:r>
              <a:rPr lang="el-GR" b="1" dirty="0"/>
              <a:t> </a:t>
            </a:r>
            <a:r>
              <a:rPr lang="el-GR" b="1" dirty="0" err="1"/>
              <a:t>πήλιγκ</a:t>
            </a:r>
            <a:r>
              <a:rPr lang="el-GR" b="1" dirty="0"/>
              <a:t>. </a:t>
            </a:r>
            <a:r>
              <a:rPr lang="el-GR" dirty="0"/>
              <a:t>Αποτελείται από το </a:t>
            </a:r>
            <a:r>
              <a:rPr lang="el-GR" dirty="0" err="1"/>
              <a:t>πήλιγκ</a:t>
            </a:r>
            <a:r>
              <a:rPr lang="el-GR" dirty="0"/>
              <a:t> σε υγρό </a:t>
            </a:r>
            <a:r>
              <a:rPr lang="el-GR" dirty="0" smtClean="0"/>
              <a:t>παχύρευστο </a:t>
            </a:r>
            <a:r>
              <a:rPr lang="el-GR" dirty="0"/>
              <a:t>και από τη λοσιόν που το συνοδεύει. Το απλώ­νουμε στο πρόσωπο και όταν στεγνώσει τοποθετούμε γά­ζα αποστειρωμένη πάνω σ' αυτό και την βρέχουμε με τη λοσιόν. Την αφήνουμε 10 λεπτά. Τραβάμε μετά τη γάζα που παρασύρει το </a:t>
            </a:r>
            <a:r>
              <a:rPr lang="el-GR" dirty="0" err="1"/>
              <a:t>πήλιγκ</a:t>
            </a:r>
            <a:r>
              <a:rPr lang="el-GR" dirty="0"/>
              <a:t> με τα νεκρά κύτταρα.</a:t>
            </a:r>
          </a:p>
          <a:p>
            <a:pPr marL="457200" lvl="0" indent="-457200">
              <a:buFont typeface="+mj-lt"/>
              <a:buAutoNum type="arabicPeriod" startAt="4"/>
            </a:pPr>
            <a:r>
              <a:rPr lang="el-GR" dirty="0" smtClean="0"/>
              <a:t>Άλλη </a:t>
            </a:r>
            <a:r>
              <a:rPr lang="el-GR" dirty="0"/>
              <a:t>μέθοδος είναι να τοποθετηθεί ζεστό πάλι το υγρό του </a:t>
            </a:r>
            <a:r>
              <a:rPr lang="el-GR" dirty="0" err="1"/>
              <a:t>πήλιγκ</a:t>
            </a:r>
            <a:r>
              <a:rPr lang="el-GR" dirty="0"/>
              <a:t> και πάνω από αυτό ζελατίνη. Μετά από 20 λεπτά τραβάμε τη ζελατίνη και αφαιρείται και το </a:t>
            </a:r>
            <a:r>
              <a:rPr lang="el-GR" dirty="0" err="1"/>
              <a:t>πήλιγκ</a:t>
            </a:r>
            <a:r>
              <a:rPr lang="el-GR" dirty="0"/>
              <a:t> μαζί.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248993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 – </a:t>
            </a:r>
            <a:r>
              <a:rPr lang="el-GR" dirty="0" err="1" smtClean="0"/>
              <a:t>Υδροξέα</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Αποτελούν ομάδα οργανικών οξέων και είναι φυσικά συ­στατικά φρούτων, γάλακτος και ζάχαρης. Τα </a:t>
            </a:r>
            <a:r>
              <a:rPr lang="el-GR" dirty="0" smtClean="0"/>
              <a:t>α-</a:t>
            </a:r>
            <a:r>
              <a:rPr lang="el-GR" dirty="0" err="1" smtClean="0"/>
              <a:t>υδροξυοξέα</a:t>
            </a:r>
            <a:r>
              <a:rPr lang="en-US" dirty="0" smtClean="0"/>
              <a:t> </a:t>
            </a:r>
            <a:r>
              <a:rPr lang="el-GR" dirty="0"/>
              <a:t>(</a:t>
            </a:r>
            <a:r>
              <a:rPr lang="en-US" dirty="0"/>
              <a:t>AHA)</a:t>
            </a:r>
            <a:r>
              <a:rPr lang="el-GR" dirty="0" smtClean="0"/>
              <a:t> </a:t>
            </a:r>
            <a:r>
              <a:rPr lang="el-GR" dirty="0"/>
              <a:t>εμπλέκονται στον κύκλο των υδατανθράκων και σε άλλες με- </a:t>
            </a:r>
            <a:r>
              <a:rPr lang="el-GR" dirty="0" err="1"/>
              <a:t>ταβολικές</a:t>
            </a:r>
            <a:r>
              <a:rPr lang="el-GR" dirty="0"/>
              <a:t> οδούς. Είναι </a:t>
            </a:r>
            <a:r>
              <a:rPr lang="el-GR" dirty="0" err="1"/>
              <a:t>καρβονικά</a:t>
            </a:r>
            <a:r>
              <a:rPr lang="el-GR" dirty="0"/>
              <a:t> οξέα που στο μόριο τους έχουν υδροξύλιο (-ΟΗ). Η </a:t>
            </a:r>
            <a:r>
              <a:rPr lang="el-GR" dirty="0" err="1"/>
              <a:t>καρβοξυλική</a:t>
            </a:r>
            <a:r>
              <a:rPr lang="el-GR" dirty="0"/>
              <a:t> ομάδα (-</a:t>
            </a:r>
            <a:r>
              <a:rPr lang="en-US" dirty="0"/>
              <a:t>COOH</a:t>
            </a:r>
            <a:r>
              <a:rPr lang="el-GR" dirty="0"/>
              <a:t>) όπως και η </a:t>
            </a:r>
            <a:r>
              <a:rPr lang="el-GR" dirty="0" err="1"/>
              <a:t>υδροξυλική</a:t>
            </a:r>
            <a:r>
              <a:rPr lang="el-GR" dirty="0"/>
              <a:t> (-ΟΗ) ανάλογα με τη φύση του </a:t>
            </a:r>
            <a:r>
              <a:rPr lang="el-GR" dirty="0" err="1"/>
              <a:t>αλκυλίου</a:t>
            </a:r>
            <a:r>
              <a:rPr lang="el-GR" dirty="0"/>
              <a:t> (</a:t>
            </a:r>
            <a:r>
              <a:rPr lang="en-US" dirty="0"/>
              <a:t>R</a:t>
            </a:r>
            <a:r>
              <a:rPr lang="el-GR" dirty="0"/>
              <a:t>) προκύπτουν διαφορετικά οξέα</a:t>
            </a:r>
            <a:r>
              <a:rPr lang="el-GR" dirty="0" smtClean="0"/>
              <a:t>.</a:t>
            </a:r>
          </a:p>
          <a:p>
            <a:r>
              <a:rPr lang="el-GR" dirty="0" err="1"/>
              <a:t>Υδροξυοξέα</a:t>
            </a:r>
            <a:r>
              <a:rPr lang="el-GR" dirty="0"/>
              <a:t> ονομάζονται τα </a:t>
            </a:r>
            <a:r>
              <a:rPr lang="el-GR" dirty="0" err="1"/>
              <a:t>καρβονικά</a:t>
            </a:r>
            <a:r>
              <a:rPr lang="el-GR" dirty="0"/>
              <a:t> οξέα που περιέ­χουν στο μόριό τους ένα ή περισσότερα αλκοολικά υδροξύλια.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1387635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 – </a:t>
            </a:r>
            <a:r>
              <a:rPr lang="el-GR" dirty="0" err="1">
                <a:solidFill>
                  <a:prstClr val="white"/>
                </a:solidFill>
              </a:rPr>
              <a:t>Υδροξέα</a:t>
            </a:r>
            <a:r>
              <a:rPr lang="el-GR" dirty="0">
                <a:solidFill>
                  <a:prstClr val="white"/>
                </a:solidFill>
              </a:rPr>
              <a:t> </a:t>
            </a:r>
            <a:r>
              <a:rPr lang="en-US" sz="3000" b="0" dirty="0" smtClean="0">
                <a:solidFill>
                  <a:prstClr val="white"/>
                </a:solidFill>
              </a:rPr>
              <a:t>2</a:t>
            </a:r>
            <a:r>
              <a:rPr lang="el-GR" sz="3000" b="0" dirty="0" smtClean="0">
                <a:solidFill>
                  <a:prstClr val="white"/>
                </a:solidFill>
              </a:rPr>
              <a:t>/2</a:t>
            </a:r>
            <a:endParaRPr lang="el-GR" dirty="0"/>
          </a:p>
        </p:txBody>
      </p:sp>
      <p:sp>
        <p:nvSpPr>
          <p:cNvPr id="3" name="Θέση περιεχομένου 2"/>
          <p:cNvSpPr>
            <a:spLocks noGrp="1"/>
          </p:cNvSpPr>
          <p:nvPr>
            <p:ph idx="1"/>
          </p:nvPr>
        </p:nvSpPr>
        <p:spPr/>
        <p:txBody>
          <a:bodyPr/>
          <a:lstStyle/>
          <a:p>
            <a:pPr marL="0" indent="0">
              <a:buNone/>
            </a:pPr>
            <a:r>
              <a:rPr lang="el-GR" b="1" dirty="0"/>
              <a:t>Προέλευση</a:t>
            </a:r>
          </a:p>
          <a:p>
            <a:pPr marL="0" indent="0">
              <a:buNone/>
            </a:pPr>
            <a:r>
              <a:rPr lang="el-GR" dirty="0"/>
              <a:t>Ορισμένα οξέα είναι πολύ διαδεδομένα στη φύση. Αυτά που χρησιμοποιούνται όμως για την παραγωγή </a:t>
            </a:r>
            <a:r>
              <a:rPr lang="el-GR" dirty="0" smtClean="0"/>
              <a:t>δερματολογικών </a:t>
            </a:r>
            <a:r>
              <a:rPr lang="el-GR" dirty="0"/>
              <a:t>και καλλυντικών προϊόντων είναι συνήθως συνθετικά </a:t>
            </a:r>
            <a:r>
              <a:rPr lang="el-GR" dirty="0" smtClean="0"/>
              <a:t>παρασκευάσματα </a:t>
            </a:r>
            <a:r>
              <a:rPr lang="el-GR" dirty="0"/>
              <a:t>που γίνονται εργαστηριακά</a:t>
            </a:r>
            <a:r>
              <a:rPr lang="el-GR" dirty="0" smtClean="0"/>
              <a:t>.</a:t>
            </a:r>
          </a:p>
          <a:p>
            <a:pPr marL="0" indent="0">
              <a:buNone/>
            </a:pPr>
            <a:r>
              <a:rPr lang="el-GR" b="1" dirty="0"/>
              <a:t>Φυσικές ιδιότητες</a:t>
            </a:r>
          </a:p>
          <a:p>
            <a:pPr marL="0" indent="0">
              <a:buNone/>
            </a:pPr>
            <a:r>
              <a:rPr lang="el-GR" dirty="0"/>
              <a:t>Τα </a:t>
            </a:r>
            <a:r>
              <a:rPr lang="el-GR" dirty="0" err="1" smtClean="0"/>
              <a:t>υδροξυοξέα</a:t>
            </a:r>
            <a:r>
              <a:rPr lang="el-GR" dirty="0" smtClean="0"/>
              <a:t> </a:t>
            </a:r>
            <a:r>
              <a:rPr lang="el-GR" dirty="0"/>
              <a:t>είναι σώματα στερεά, κρυσταλλικά ευδιά­λυτα στο νερό και στην αιθυλική αλκοόλη.</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3691721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Σπουδαιότερο είδη </a:t>
            </a:r>
            <a:r>
              <a:rPr lang="el-GR" dirty="0" smtClean="0"/>
              <a:t>α-</a:t>
            </a:r>
            <a:r>
              <a:rPr lang="el-GR" dirty="0" err="1" smtClean="0"/>
              <a:t>υδροξυοξέων</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Τα </a:t>
            </a:r>
            <a:r>
              <a:rPr lang="el-GR" dirty="0"/>
              <a:t>σπουδαιότερα είναι:</a:t>
            </a:r>
          </a:p>
          <a:p>
            <a:pPr lvl="0"/>
            <a:r>
              <a:rPr lang="el-GR" dirty="0"/>
              <a:t>γαλακτικό οξύ ή αλλιώς 2-υδρόξυ-προπανικό οξύ</a:t>
            </a:r>
          </a:p>
          <a:p>
            <a:pPr lvl="0"/>
            <a:r>
              <a:rPr lang="el-GR" dirty="0" err="1"/>
              <a:t>γλυκολικό</a:t>
            </a:r>
            <a:r>
              <a:rPr lang="el-GR" dirty="0"/>
              <a:t> οξύ ή </a:t>
            </a:r>
            <a:r>
              <a:rPr lang="el-GR" dirty="0" err="1"/>
              <a:t>υδρόξυ</a:t>
            </a:r>
            <a:r>
              <a:rPr lang="el-GR" dirty="0"/>
              <a:t>-</a:t>
            </a:r>
            <a:r>
              <a:rPr lang="el-GR" dirty="0" err="1"/>
              <a:t>αιθανικό</a:t>
            </a:r>
            <a:r>
              <a:rPr lang="el-GR" dirty="0"/>
              <a:t> οξύ</a:t>
            </a:r>
          </a:p>
          <a:p>
            <a:pPr lvl="0"/>
            <a:r>
              <a:rPr lang="el-GR" dirty="0"/>
              <a:t>τρυγικό οξύ ή 2, 3 </a:t>
            </a:r>
            <a:r>
              <a:rPr lang="el-GR" dirty="0" err="1"/>
              <a:t>διυδρόξυ</a:t>
            </a:r>
            <a:r>
              <a:rPr lang="el-GR" dirty="0"/>
              <a:t>-</a:t>
            </a:r>
            <a:r>
              <a:rPr lang="el-GR" dirty="0" err="1"/>
              <a:t>βουτανοδιικό</a:t>
            </a:r>
            <a:r>
              <a:rPr lang="el-GR" dirty="0"/>
              <a:t> οξύ</a:t>
            </a:r>
          </a:p>
          <a:p>
            <a:pPr lvl="0"/>
            <a:r>
              <a:rPr lang="el-GR" dirty="0"/>
              <a:t>κιτρικό οξύ ή 2-υδρόξυ-1, 2, 3 </a:t>
            </a:r>
            <a:r>
              <a:rPr lang="el-GR" dirty="0" err="1"/>
              <a:t>προπανοτρικαρβονικό</a:t>
            </a:r>
            <a:r>
              <a:rPr lang="el-GR" dirty="0"/>
              <a:t> οξύ</a:t>
            </a:r>
          </a:p>
          <a:p>
            <a:pPr lvl="0"/>
            <a:r>
              <a:rPr lang="el-GR" dirty="0" err="1"/>
              <a:t>σαλικιλικό</a:t>
            </a:r>
            <a:r>
              <a:rPr lang="el-GR" dirty="0"/>
              <a:t> οξύ ή </a:t>
            </a:r>
            <a:r>
              <a:rPr lang="el-GR" dirty="0" smtClean="0"/>
              <a:t>0-υδροξυβενζοϊκό </a:t>
            </a:r>
            <a:r>
              <a:rPr lang="el-GR" dirty="0"/>
              <a:t>οξύ</a:t>
            </a:r>
          </a:p>
          <a:p>
            <a:pPr lvl="0"/>
            <a:r>
              <a:rPr lang="el-GR" dirty="0"/>
              <a:t>μηλικό οξύ ή </a:t>
            </a:r>
            <a:r>
              <a:rPr lang="el-GR" dirty="0" err="1"/>
              <a:t>υδρόξυ</a:t>
            </a:r>
            <a:r>
              <a:rPr lang="el-GR" dirty="0"/>
              <a:t>-ηλεκτρικό οξύ</a:t>
            </a:r>
          </a:p>
          <a:p>
            <a:pPr lvl="0"/>
            <a:r>
              <a:rPr lang="el-GR" dirty="0" err="1"/>
              <a:t>αμυγδαλικό</a:t>
            </a:r>
            <a:r>
              <a:rPr lang="el-GR" dirty="0"/>
              <a:t> οξύ</a:t>
            </a:r>
          </a:p>
          <a:p>
            <a:pPr lvl="0"/>
            <a:r>
              <a:rPr lang="el-GR" dirty="0" err="1"/>
              <a:t>πυροσταφυλικό</a:t>
            </a:r>
            <a:r>
              <a:rPr lang="el-GR" dirty="0"/>
              <a:t> </a:t>
            </a:r>
            <a:r>
              <a:rPr lang="el-GR" dirty="0" smtClean="0"/>
              <a:t>οξύ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28073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a:t>
            </a:r>
            <a:r>
              <a:rPr lang="el-GR" dirty="0" err="1"/>
              <a:t>AHAs</a:t>
            </a:r>
            <a:r>
              <a:rPr lang="el-GR" dirty="0"/>
              <a:t> μπορούν να </a:t>
            </a:r>
            <a:r>
              <a:rPr lang="el-GR" dirty="0" smtClean="0"/>
              <a:t>εφαρμοσθούν: </a:t>
            </a:r>
            <a:r>
              <a:rPr lang="el-GR" sz="3300" b="0" dirty="0" smtClean="0"/>
              <a:t>1/2</a:t>
            </a:r>
            <a:endParaRPr lang="el-GR" sz="3300" b="0" dirty="0"/>
          </a:p>
        </p:txBody>
      </p:sp>
      <p:sp>
        <p:nvSpPr>
          <p:cNvPr id="3" name="Θέση περιεχομένου 2"/>
          <p:cNvSpPr>
            <a:spLocks noGrp="1"/>
          </p:cNvSpPr>
          <p:nvPr>
            <p:ph idx="1"/>
          </p:nvPr>
        </p:nvSpPr>
        <p:spPr>
          <a:xfrm>
            <a:off x="395536" y="1412776"/>
            <a:ext cx="8352928" cy="5184576"/>
          </a:xfrm>
        </p:spPr>
        <p:txBody>
          <a:bodyPr>
            <a:noAutofit/>
          </a:bodyPr>
          <a:lstStyle/>
          <a:p>
            <a:pPr marL="457200" indent="-457200">
              <a:buFont typeface="+mj-lt"/>
              <a:buAutoNum type="arabicPeriod"/>
            </a:pPr>
            <a:r>
              <a:rPr lang="el-GR" dirty="0" smtClean="0"/>
              <a:t>Για </a:t>
            </a:r>
            <a:r>
              <a:rPr lang="el-GR" dirty="0"/>
              <a:t>την ενυδάτωση των ξηρών δερμάτων στο πρόσωπο και στο σώμα και την αντιμετώπιση της ήπιας </a:t>
            </a:r>
            <a:r>
              <a:rPr lang="el-GR" dirty="0" err="1" smtClean="0"/>
              <a:t>υπερκεράτωσης</a:t>
            </a:r>
            <a:r>
              <a:rPr lang="el-GR" dirty="0"/>
              <a:t>.</a:t>
            </a:r>
          </a:p>
          <a:p>
            <a:pPr marL="457200" indent="-457200">
              <a:buFont typeface="+mj-lt"/>
              <a:buAutoNum type="arabicPeriod"/>
            </a:pPr>
            <a:r>
              <a:rPr lang="el-GR" dirty="0" smtClean="0"/>
              <a:t>Για </a:t>
            </a:r>
            <a:r>
              <a:rPr lang="el-GR" dirty="0"/>
              <a:t>την μείωση ή εξαφάνιση των λεπτών γραμμών και </a:t>
            </a:r>
            <a:r>
              <a:rPr lang="el-GR" dirty="0" smtClean="0"/>
              <a:t>ρυτίδων</a:t>
            </a:r>
            <a:r>
              <a:rPr lang="el-GR" dirty="0"/>
              <a:t>, που προκαλούνται λόγω της φθοράς του χρόνου ή της αρνητικής επίδρασης του ήλιου ή κληρονομικών </a:t>
            </a:r>
            <a:r>
              <a:rPr lang="el-GR" dirty="0" smtClean="0"/>
              <a:t>παραγόντων</a:t>
            </a:r>
            <a:r>
              <a:rPr lang="el-GR" dirty="0"/>
              <a:t>.</a:t>
            </a:r>
          </a:p>
          <a:p>
            <a:pPr marL="457200" indent="-457200">
              <a:buFont typeface="+mj-lt"/>
              <a:buAutoNum type="arabicPeriod"/>
            </a:pPr>
            <a:r>
              <a:rPr lang="el-GR" dirty="0" smtClean="0"/>
              <a:t>Για </a:t>
            </a:r>
            <a:r>
              <a:rPr lang="el-GR" dirty="0"/>
              <a:t>την τόνωση του δέρματος την βελτίωση της υφής. Το δέρμα φαίνεται πιο λαμπερό και πιο νέο.</a:t>
            </a:r>
          </a:p>
          <a:p>
            <a:pPr marL="457200" indent="-457200">
              <a:buFont typeface="+mj-lt"/>
              <a:buAutoNum type="arabicPeriod"/>
            </a:pPr>
            <a:r>
              <a:rPr lang="el-GR" dirty="0" smtClean="0"/>
              <a:t>Για </a:t>
            </a:r>
            <a:r>
              <a:rPr lang="el-GR" dirty="0"/>
              <a:t>τη μείωση ή εξαφάνιση των επιφανειακών ουλών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126732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Τα </a:t>
            </a:r>
            <a:r>
              <a:rPr lang="el-GR" dirty="0" err="1">
                <a:solidFill>
                  <a:prstClr val="white"/>
                </a:solidFill>
              </a:rPr>
              <a:t>AHAs</a:t>
            </a:r>
            <a:r>
              <a:rPr lang="el-GR" dirty="0">
                <a:solidFill>
                  <a:prstClr val="white"/>
                </a:solidFill>
              </a:rPr>
              <a:t> μπορούν να εφαρμοσθούν: </a:t>
            </a:r>
            <a:r>
              <a:rPr lang="el-GR" sz="3300" b="0" dirty="0" smtClean="0">
                <a:solidFill>
                  <a:prstClr val="white"/>
                </a:solidFill>
              </a:rPr>
              <a:t>2/2</a:t>
            </a:r>
            <a:endParaRPr lang="el-GR"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5"/>
            </a:pPr>
            <a:r>
              <a:rPr lang="el-GR" dirty="0" smtClean="0"/>
              <a:t>Σε </a:t>
            </a:r>
            <a:r>
              <a:rPr lang="el-GR" dirty="0"/>
              <a:t>περιπτώσεις ανώμαλης </a:t>
            </a:r>
            <a:r>
              <a:rPr lang="el-GR" dirty="0" err="1"/>
              <a:t>μελάχρωσης</a:t>
            </a:r>
            <a:r>
              <a:rPr lang="el-GR" dirty="0"/>
              <a:t> του δέρματος συ­μπεριλαμβανομένου του </a:t>
            </a:r>
            <a:r>
              <a:rPr lang="el-GR" dirty="0" err="1"/>
              <a:t>μελάσματος</a:t>
            </a:r>
            <a:r>
              <a:rPr lang="el-GR" dirty="0"/>
              <a:t>, των </a:t>
            </a:r>
            <a:r>
              <a:rPr lang="el-GR" dirty="0" smtClean="0"/>
              <a:t>χρωματικών</a:t>
            </a:r>
            <a:r>
              <a:rPr lang="en-US" dirty="0"/>
              <a:t> </a:t>
            </a:r>
            <a:r>
              <a:rPr lang="el-GR" dirty="0" smtClean="0"/>
              <a:t>κηλίδων</a:t>
            </a:r>
            <a:r>
              <a:rPr lang="el-GR" dirty="0"/>
              <a:t>, των γεροντικών κηλίδων, των </a:t>
            </a:r>
            <a:r>
              <a:rPr lang="el-GR" dirty="0" err="1"/>
              <a:t>υπερκερατώσεων</a:t>
            </a:r>
            <a:r>
              <a:rPr lang="el-GR" dirty="0"/>
              <a:t> της κεράτινης σμηγματόρροιας και της ωχρής εμφάνισης του δέρματος.</a:t>
            </a:r>
          </a:p>
          <a:p>
            <a:pPr marL="457200" indent="-457200">
              <a:buFont typeface="+mj-lt"/>
              <a:buAutoNum type="arabicPeriod" startAt="5"/>
            </a:pPr>
            <a:r>
              <a:rPr lang="el-GR" dirty="0" smtClean="0"/>
              <a:t>Για </a:t>
            </a:r>
            <a:r>
              <a:rPr lang="el-GR" dirty="0"/>
              <a:t>τη βελτίωση του δέρματος ατόμων με </a:t>
            </a:r>
            <a:r>
              <a:rPr lang="el-GR" dirty="0" err="1"/>
              <a:t>ιχθύαση</a:t>
            </a:r>
            <a:r>
              <a:rPr lang="el-GR" dirty="0"/>
              <a:t> ή ψω­ρίαση ή έκζεμα.</a:t>
            </a:r>
          </a:p>
          <a:p>
            <a:pPr marL="457200" indent="-457200">
              <a:buFont typeface="+mj-lt"/>
              <a:buAutoNum type="arabicPeriod" startAt="5"/>
            </a:pPr>
            <a:r>
              <a:rPr lang="el-GR" dirty="0" smtClean="0"/>
              <a:t>Επίσης </a:t>
            </a:r>
            <a:r>
              <a:rPr lang="el-GR" dirty="0"/>
              <a:t>για τη βελτίωση χρόνιων δερματιτίδων (π.χ. αυτής που προκαλείται από υπερβολική έκθεση σε απορρυπα­ντικά και </a:t>
            </a:r>
            <a:r>
              <a:rPr lang="el-GR" dirty="0" smtClean="0"/>
              <a:t>προκαλεί λεπιοειδείς </a:t>
            </a:r>
            <a:r>
              <a:rPr lang="el-GR" dirty="0"/>
              <a:t>κηλίδες σε χέρια και πόδια).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789112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Υπέρυθρες ακτινοβολίες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Οι υπέρυθρες </a:t>
            </a:r>
            <a:r>
              <a:rPr lang="el-GR" dirty="0" smtClean="0"/>
              <a:t>ακτινοβολίες </a:t>
            </a:r>
            <a:r>
              <a:rPr lang="el-GR" dirty="0"/>
              <a:t>εισχωρούν βαθιά μέσα στο δέρμα μέχρι τον </a:t>
            </a:r>
            <a:r>
              <a:rPr lang="el-GR" dirty="0" err="1"/>
              <a:t>υποδόρειο</a:t>
            </a:r>
            <a:r>
              <a:rPr lang="el-GR" dirty="0"/>
              <a:t> συνδετικό ιστό</a:t>
            </a:r>
            <a:r>
              <a:rPr lang="el-GR" dirty="0" smtClean="0"/>
              <a:t>.</a:t>
            </a:r>
          </a:p>
          <a:p>
            <a:r>
              <a:rPr lang="el-GR" dirty="0"/>
              <a:t>Ο </a:t>
            </a:r>
            <a:r>
              <a:rPr lang="el-GR" dirty="0" err="1"/>
              <a:t>υποδόρειος</a:t>
            </a:r>
            <a:r>
              <a:rPr lang="el-GR" dirty="0"/>
              <a:t> ιστός έχει νευρικές απολήξεις ελεύθερες ή ειδικές, οι οποίες συνδέονται με αντανακλαστικά τόξα με τα όργανα που βρίσκονται στο βάθος και τα νευρικά κέντρα. Η ενέργεια λοιπόν που </a:t>
            </a:r>
            <a:r>
              <a:rPr lang="el-GR" dirty="0" smtClean="0"/>
              <a:t>απορροφάται </a:t>
            </a:r>
            <a:r>
              <a:rPr lang="el-GR" dirty="0"/>
              <a:t>από τα στρώματα του </a:t>
            </a:r>
            <a:r>
              <a:rPr lang="el-GR" dirty="0" err="1"/>
              <a:t>υποδορείου</a:t>
            </a:r>
            <a:r>
              <a:rPr lang="el-GR" dirty="0"/>
              <a:t> συνεκτικού ιστού επηρεάζει με μορφή ερεθισμού τις νευρικές απολήξεις και </a:t>
            </a:r>
            <a:r>
              <a:rPr lang="el-GR" dirty="0" smtClean="0"/>
              <a:t>έμμεσα </a:t>
            </a:r>
            <a:r>
              <a:rPr lang="el-GR" dirty="0"/>
              <a:t>τα όργανα που αντανακλαστικά ευρύνονται απ' αυτές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2800578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Παράγοντες </a:t>
            </a:r>
            <a:r>
              <a:rPr lang="el-GR" dirty="0"/>
              <a:t>που επηρεάζουν τη δράση </a:t>
            </a:r>
            <a:r>
              <a:rPr lang="el-GR" dirty="0" smtClean="0"/>
              <a:t/>
            </a:r>
            <a:br>
              <a:rPr lang="el-GR" dirty="0" smtClean="0"/>
            </a:br>
            <a:r>
              <a:rPr lang="el-GR" dirty="0" smtClean="0"/>
              <a:t>των </a:t>
            </a:r>
            <a:r>
              <a:rPr lang="el-GR" dirty="0"/>
              <a:t>προϊόντων ΑΗΑ</a:t>
            </a:r>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Τύπος δέρματος </a:t>
            </a:r>
            <a:r>
              <a:rPr lang="el-GR" dirty="0" smtClean="0"/>
              <a:t>δέκτη</a:t>
            </a:r>
            <a:endParaRPr lang="el-GR" dirty="0"/>
          </a:p>
          <a:p>
            <a:pPr marL="457200" lvl="0" indent="-457200">
              <a:buFont typeface="+mj-lt"/>
              <a:buAutoNum type="arabicPeriod"/>
            </a:pPr>
            <a:r>
              <a:rPr lang="el-GR" dirty="0"/>
              <a:t>Είδος οξέος</a:t>
            </a:r>
          </a:p>
          <a:p>
            <a:pPr marL="457200" lvl="0" indent="-457200">
              <a:buFont typeface="+mj-lt"/>
              <a:buAutoNum type="arabicPeriod"/>
            </a:pPr>
            <a:r>
              <a:rPr lang="el-GR" dirty="0"/>
              <a:t>Το ΡΗ προϊόντος</a:t>
            </a:r>
          </a:p>
          <a:p>
            <a:pPr marL="457200" indent="-457200">
              <a:buFont typeface="+mj-lt"/>
              <a:buAutoNum type="arabicPeriod"/>
            </a:pPr>
            <a:r>
              <a:rPr lang="el-GR" dirty="0"/>
              <a:t>Διάρκεια εφαρμογής προϊόντος</a:t>
            </a:r>
          </a:p>
          <a:p>
            <a:pPr marL="457200" lvl="0" indent="-457200">
              <a:buFont typeface="+mj-lt"/>
              <a:buAutoNum type="arabicPeriod"/>
            </a:pPr>
            <a:r>
              <a:rPr lang="el-GR" dirty="0"/>
              <a:t>Συγκέντρωση προϊόντος σε </a:t>
            </a:r>
            <a:r>
              <a:rPr lang="el-GR" dirty="0" smtClean="0"/>
              <a:t>οξύ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2085022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Χρήση </a:t>
            </a:r>
            <a:r>
              <a:rPr lang="en-US" dirty="0" smtClean="0"/>
              <a:t>AHA</a:t>
            </a:r>
            <a:endParaRPr lang="el-GR"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sz="2200" dirty="0"/>
              <a:t>Τα α-</a:t>
            </a:r>
            <a:r>
              <a:rPr lang="el-GR" sz="2200" dirty="0" err="1"/>
              <a:t>υδροξυοξέα</a:t>
            </a:r>
            <a:r>
              <a:rPr lang="el-GR" sz="2200" dirty="0"/>
              <a:t> που χρησιμοποιούνται για τη χρήση σε καλλυντικά είναι το </a:t>
            </a:r>
            <a:r>
              <a:rPr lang="el-GR" sz="2200" dirty="0" err="1"/>
              <a:t>γλυκολικό</a:t>
            </a:r>
            <a:r>
              <a:rPr lang="el-GR" sz="2200" dirty="0"/>
              <a:t> και το γαλακτικό οξύ. Ο λόγος είναι το μικρό μοριακό βάρος και η καλύτερη εισχώρησή τους στο δέρμα. Η ερεθιστικότητα στο δέρμα των δύο αυτών </a:t>
            </a:r>
            <a:r>
              <a:rPr lang="el-GR" sz="2200" dirty="0" smtClean="0"/>
              <a:t>οξέων </a:t>
            </a:r>
            <a:r>
              <a:rPr lang="el-GR" sz="2200" dirty="0"/>
              <a:t>είναι μικρότερη</a:t>
            </a:r>
            <a:r>
              <a:rPr lang="el-GR" sz="2200" dirty="0" smtClean="0"/>
              <a:t>.</a:t>
            </a:r>
          </a:p>
          <a:p>
            <a:r>
              <a:rPr lang="el-GR" sz="2200" dirty="0"/>
              <a:t>Το αποτέλεσμα προϊόντων που περιέχουν α-</a:t>
            </a:r>
            <a:r>
              <a:rPr lang="el-GR" sz="2200" dirty="0" err="1"/>
              <a:t>υδροξυοξέα</a:t>
            </a:r>
            <a:r>
              <a:rPr lang="el-GR" sz="2200" dirty="0"/>
              <a:t> εξαρτάται από την περιεκτικότητά τους σε α-</a:t>
            </a:r>
            <a:r>
              <a:rPr lang="el-GR" sz="2200" dirty="0" err="1"/>
              <a:t>υδροξυοξέα</a:t>
            </a:r>
            <a:r>
              <a:rPr lang="el-GR" sz="2200" dirty="0"/>
              <a:t>, το είδος των οξέων και τα υπόλοιπα συστατικά που περιέχονται στο προϊόν</a:t>
            </a:r>
            <a:r>
              <a:rPr lang="el-GR" sz="2200" dirty="0" smtClean="0"/>
              <a:t>.</a:t>
            </a:r>
          </a:p>
          <a:p>
            <a:r>
              <a:rPr lang="el-GR" sz="2200" dirty="0"/>
              <a:t>Πρέπει να υπάρχει προσοχή στο ΡΗ του προϊόντος, διότι με την αύξηση του ΡΗ υπάρχει </a:t>
            </a:r>
            <a:r>
              <a:rPr lang="el-GR" sz="2200" dirty="0" smtClean="0"/>
              <a:t>μείωση </a:t>
            </a:r>
            <a:r>
              <a:rPr lang="el-GR" sz="2200" dirty="0"/>
              <a:t>της ικανότητας των οξέων να διεγείρουν την ανανέωση των κυττάρων. Επίσης όταν το ΡΗ είναι μικρό προκαλείται αρκετός ερεθισμός στο δέρμα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7916337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Συγκέντρωση</a:t>
            </a:r>
            <a:endParaRPr lang="el-GR" dirty="0"/>
          </a:p>
        </p:txBody>
      </p:sp>
      <p:sp>
        <p:nvSpPr>
          <p:cNvPr id="3" name="Θέση περιεχομένου 2"/>
          <p:cNvSpPr>
            <a:spLocks noGrp="1"/>
          </p:cNvSpPr>
          <p:nvPr>
            <p:ph idx="1"/>
          </p:nvPr>
        </p:nvSpPr>
        <p:spPr/>
        <p:txBody>
          <a:bodyPr/>
          <a:lstStyle/>
          <a:p>
            <a:r>
              <a:rPr lang="el-GR" dirty="0"/>
              <a:t>Η περιεκτικότητα ενός καλλυντικού σε α-</a:t>
            </a:r>
            <a:r>
              <a:rPr lang="el-GR" dirty="0" err="1"/>
              <a:t>υδροξυοξέα </a:t>
            </a:r>
            <a:r>
              <a:rPr lang="el-GR" dirty="0" smtClean="0"/>
              <a:t>κυμαίνεται </a:t>
            </a:r>
            <a:r>
              <a:rPr lang="el-GR" dirty="0"/>
              <a:t>από 1%-70%. Η χρήση προϊόντων σε </a:t>
            </a:r>
            <a:r>
              <a:rPr lang="el-GR" dirty="0" smtClean="0"/>
              <a:t>περιεκτικότητα</a:t>
            </a:r>
            <a:r>
              <a:rPr lang="el-GR" dirty="0"/>
              <a:t> </a:t>
            </a:r>
            <a:r>
              <a:rPr lang="el-GR" dirty="0" smtClean="0"/>
              <a:t>μέχρι 10</a:t>
            </a:r>
            <a:r>
              <a:rPr lang="el-GR" dirty="0"/>
              <a:t>%, είναι αυτή που συνιστάται για θεραπεία στο </a:t>
            </a:r>
            <a:r>
              <a:rPr lang="el-GR" dirty="0" smtClean="0"/>
              <a:t>σπίτι</a:t>
            </a:r>
            <a:r>
              <a:rPr lang="el-GR" dirty="0"/>
              <a:t>.</a:t>
            </a:r>
          </a:p>
          <a:p>
            <a:r>
              <a:rPr lang="el-GR" dirty="0"/>
              <a:t>Όταν η συγκέντρωση σε ΑΗΑ είναι από 10% και πάνω τα ΑΗΑ θα πρέπει να χρησιμοποιούνται από ειδικούς </a:t>
            </a:r>
            <a:r>
              <a:rPr lang="el-GR" dirty="0" smtClean="0"/>
              <a:t>επιστήμονες </a:t>
            </a:r>
            <a:r>
              <a:rPr lang="el-GR" dirty="0"/>
              <a:t>για ειδικές θεραπείες.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2447689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ΑΗΑ </a:t>
            </a:r>
            <a:r>
              <a:rPr lang="el-GR" dirty="0" smtClean="0"/>
              <a:t>(ακμή)</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sz="2200" dirty="0"/>
              <a:t>Σε περίπτωση δέρματος που πάσχει από ακμή η θεραπεία με ΑΗΑ ευνοεί την </a:t>
            </a:r>
            <a:r>
              <a:rPr lang="el-GR" sz="2200" dirty="0" err="1"/>
              <a:t>ουλοποίηση</a:t>
            </a:r>
            <a:r>
              <a:rPr lang="el-GR" sz="2200" dirty="0"/>
              <a:t> και την </a:t>
            </a:r>
            <a:r>
              <a:rPr lang="el-GR" sz="2200" dirty="0" err="1"/>
              <a:t>υπέρχρωση</a:t>
            </a:r>
            <a:r>
              <a:rPr lang="el-GR" sz="2200" dirty="0"/>
              <a:t>. Επίσης ενυδατώνουν την επιδερμίδα και διασπάται η συνοχή των </a:t>
            </a:r>
            <a:r>
              <a:rPr lang="el-GR" sz="2200" dirty="0" smtClean="0"/>
              <a:t>κερατινοκυττάρων </a:t>
            </a:r>
            <a:r>
              <a:rPr lang="el-GR" sz="2200" dirty="0"/>
              <a:t>στην κερατίνη στιβάδα.</a:t>
            </a:r>
          </a:p>
          <a:p>
            <a:r>
              <a:rPr lang="el-GR" sz="2200" dirty="0"/>
              <a:t>Σε περίπτωση θεραπείας ακμής με ΑΗΑ η θεραπεία </a:t>
            </a:r>
            <a:r>
              <a:rPr lang="el-GR" sz="2200" dirty="0" smtClean="0"/>
              <a:t>πρέπει </a:t>
            </a:r>
            <a:r>
              <a:rPr lang="el-GR" sz="2200" dirty="0"/>
              <a:t>να γίνει από ειδικό και να συνεχισθεί με θεραπεία στο </a:t>
            </a:r>
            <a:r>
              <a:rPr lang="el-GR" sz="2200" dirty="0" smtClean="0"/>
              <a:t>σπίτι</a:t>
            </a:r>
            <a:r>
              <a:rPr lang="el-GR" sz="2200" dirty="0"/>
              <a:t>. Κατά τη διάρκεια της θεραπείας είναι απαραίτητη η χρήση </a:t>
            </a:r>
            <a:r>
              <a:rPr lang="el-GR" sz="2200" dirty="0" smtClean="0"/>
              <a:t>αντηλιακών </a:t>
            </a:r>
            <a:r>
              <a:rPr lang="el-GR" sz="2200" dirty="0"/>
              <a:t>προϊόντων με υψηλό δείκτη προστασίας για τις </a:t>
            </a:r>
            <a:r>
              <a:rPr lang="en-US" sz="2200" dirty="0"/>
              <a:t>UVA </a:t>
            </a:r>
            <a:r>
              <a:rPr lang="el-GR" sz="2200" dirty="0"/>
              <a:t>και </a:t>
            </a:r>
            <a:r>
              <a:rPr lang="en-US" sz="2200" dirty="0"/>
              <a:t>UVB </a:t>
            </a:r>
            <a:r>
              <a:rPr lang="el-GR" sz="2200" dirty="0"/>
              <a:t>ακτινοβολίες.</a:t>
            </a:r>
          </a:p>
          <a:p>
            <a:r>
              <a:rPr lang="el-GR" sz="2200" dirty="0"/>
              <a:t>Πριν την έναρξη της θεραπείας με ΑΗΑ πρέπει να </a:t>
            </a:r>
            <a:r>
              <a:rPr lang="el-GR" sz="2200" dirty="0" smtClean="0"/>
              <a:t>προηγηθεί </a:t>
            </a:r>
            <a:r>
              <a:rPr lang="el-GR" sz="2200" dirty="0"/>
              <a:t>καθαρισμός προσώπου για να αφαιρεθούν, όσο το </a:t>
            </a:r>
            <a:r>
              <a:rPr lang="el-GR" sz="2200" dirty="0" smtClean="0"/>
              <a:t>δυνατόν </a:t>
            </a:r>
            <a:r>
              <a:rPr lang="el-GR" sz="2200" dirty="0"/>
              <a:t>περισσότεροι </a:t>
            </a:r>
            <a:r>
              <a:rPr lang="el-GR" sz="2200" dirty="0" err="1"/>
              <a:t>φαγέσωρες</a:t>
            </a:r>
            <a:r>
              <a:rPr lang="el-GR" sz="2200" dirty="0"/>
              <a:t>, ούτως ώστε να έχουμε </a:t>
            </a:r>
            <a:r>
              <a:rPr lang="el-GR" sz="2200" dirty="0" smtClean="0"/>
              <a:t>καλύτερη </a:t>
            </a:r>
            <a:r>
              <a:rPr lang="el-GR" sz="2200" dirty="0"/>
              <a:t>δράση των </a:t>
            </a:r>
            <a:r>
              <a:rPr lang="en-US" sz="2200" dirty="0" smtClean="0"/>
              <a:t>AHA</a:t>
            </a:r>
            <a:r>
              <a:rPr lang="el-GR" sz="2200" dirty="0" smtClean="0"/>
              <a:t>.</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15000307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ΑΗΑ </a:t>
            </a:r>
            <a:r>
              <a:rPr lang="el-GR" dirty="0" smtClean="0"/>
              <a:t>(ρυτίδες)</a:t>
            </a:r>
            <a:endParaRPr lang="el-GR" dirty="0"/>
          </a:p>
        </p:txBody>
      </p:sp>
      <p:sp>
        <p:nvSpPr>
          <p:cNvPr id="3" name="Θέση περιεχομένου 2"/>
          <p:cNvSpPr>
            <a:spLocks noGrp="1"/>
          </p:cNvSpPr>
          <p:nvPr>
            <p:ph idx="1"/>
          </p:nvPr>
        </p:nvSpPr>
        <p:spPr/>
        <p:txBody>
          <a:bodyPr/>
          <a:lstStyle/>
          <a:p>
            <a:r>
              <a:rPr lang="el-GR" dirty="0"/>
              <a:t>Η χρήση των α-</a:t>
            </a:r>
            <a:r>
              <a:rPr lang="el-GR" dirty="0" err="1"/>
              <a:t>υδροξυοξέων </a:t>
            </a:r>
            <a:r>
              <a:rPr lang="el-GR" dirty="0"/>
              <a:t>σε δέρματα με ρυτίδες λόγω της </a:t>
            </a:r>
            <a:r>
              <a:rPr lang="el-GR" dirty="0" err="1"/>
              <a:t>κερατολυτικής</a:t>
            </a:r>
            <a:r>
              <a:rPr lang="el-GR" dirty="0"/>
              <a:t> και της ενυδατικής τους δράσης μειώνει τις λεπτές γραμμές των ρυτίδων, βελτιώνει την υφή του </a:t>
            </a:r>
            <a:r>
              <a:rPr lang="el-GR" dirty="0" smtClean="0"/>
              <a:t>δέρματος </a:t>
            </a:r>
            <a:r>
              <a:rPr lang="el-GR" dirty="0"/>
              <a:t>λόγω της απολέπισης που δημιουργείται στην κερατίνη στοιβάδα, και βελτιώνει τις </a:t>
            </a:r>
            <a:r>
              <a:rPr lang="el-GR" dirty="0" err="1"/>
              <a:t>μελαχρώσεις</a:t>
            </a:r>
            <a:r>
              <a:rPr lang="el-GR" dirty="0"/>
              <a:t> του δέρματος.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2907275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a:t>
            </a:r>
            <a:r>
              <a:rPr lang="el-GR" dirty="0" smtClean="0"/>
              <a:t>ΑΗΑ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24936" cy="5256584"/>
          </a:xfrm>
        </p:spPr>
        <p:txBody>
          <a:bodyPr>
            <a:noAutofit/>
          </a:bodyPr>
          <a:lstStyle/>
          <a:p>
            <a:r>
              <a:rPr lang="el-GR" dirty="0"/>
              <a:t>Πριν υποβληθεί το άτομο σε θεραπεία με α-</a:t>
            </a:r>
            <a:r>
              <a:rPr lang="el-GR" dirty="0" err="1"/>
              <a:t>υδροξυοξέα </a:t>
            </a:r>
            <a:r>
              <a:rPr lang="el-GR" dirty="0"/>
              <a:t>πρέπει να προηγηθεί απολύμανση στην επιφάνεια και τεστ αλλεργίας στα συγκεκριμένα προϊόντα α-</a:t>
            </a:r>
            <a:r>
              <a:rPr lang="el-GR" dirty="0" err="1"/>
              <a:t>υδροξυοξέων </a:t>
            </a:r>
            <a:r>
              <a:rPr lang="el-GR" dirty="0"/>
              <a:t>σε </a:t>
            </a:r>
            <a:r>
              <a:rPr lang="el-GR" dirty="0" smtClean="0"/>
              <a:t>δέρμα </a:t>
            </a:r>
            <a:r>
              <a:rPr lang="el-GR" dirty="0"/>
              <a:t>με ανοικτές πληγές και σε περίπτωση που το άτομο έχει υποστεί θεραπεία με λέιζερ, χημικό </a:t>
            </a:r>
            <a:r>
              <a:rPr lang="el-GR" dirty="0" err="1"/>
              <a:t>πήλινγκ</a:t>
            </a:r>
            <a:r>
              <a:rPr lang="el-GR" dirty="0"/>
              <a:t>, σε </a:t>
            </a:r>
            <a:r>
              <a:rPr lang="el-GR" dirty="0" err="1"/>
              <a:t>ευρυαγγεία</a:t>
            </a:r>
            <a:r>
              <a:rPr lang="el-GR" dirty="0"/>
              <a:t>, σε έρπητα. Επίσης εάν το άτομο βρισκόταν σε θεραπεία με </a:t>
            </a:r>
            <a:r>
              <a:rPr lang="el-GR" dirty="0" err="1"/>
              <a:t>ισοτρετινοΐνη</a:t>
            </a:r>
            <a:r>
              <a:rPr lang="el-GR" dirty="0"/>
              <a:t> ή </a:t>
            </a:r>
            <a:r>
              <a:rPr lang="el-GR" dirty="0" err="1" smtClean="0"/>
              <a:t>τρεντινοΐνη</a:t>
            </a:r>
            <a:r>
              <a:rPr lang="el-GR" dirty="0"/>
              <a:t>, και δεν έχουν περάσει δύο μήνες από το τέλος της αγωγής απαγορεύεται η χρήση των </a:t>
            </a:r>
            <a:r>
              <a:rPr lang="el-GR" dirty="0" smtClean="0"/>
              <a:t>α-</a:t>
            </a:r>
            <a:r>
              <a:rPr lang="el-GR" dirty="0" err="1" smtClean="0"/>
              <a:t>υδροξυοξέων</a:t>
            </a:r>
            <a:r>
              <a:rPr lang="el-GR" dirty="0" smtClean="0"/>
              <a:t> </a:t>
            </a:r>
            <a:r>
              <a:rPr lang="el-GR" dirty="0"/>
              <a:t>για να μην προκληθεί έγκαυμα στην επιδερμίδα.</a:t>
            </a:r>
          </a:p>
          <a:p>
            <a:r>
              <a:rPr lang="el-GR" dirty="0"/>
              <a:t>Μεγάλη προσοχή χρειάζεται γύρω από την περιοχή των ματιών διότι υπάρχει κίνδυνος καταστροφής των ιστών, λόγω της ευαισθησίας και της λεπτής επιδερμίδας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7963323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a:t>
            </a:r>
            <a:r>
              <a:rPr lang="el-GR" dirty="0" smtClean="0"/>
              <a:t>ΑΗΑ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dirty="0" smtClean="0"/>
              <a:t>Η </a:t>
            </a:r>
            <a:r>
              <a:rPr lang="el-GR" dirty="0"/>
              <a:t>συχνότητα της θεραπείας εξαρτάται από το πρόβλημα που πρέπει να αντιμετωπιστεί και τον τύπο του δέρματος. Σε συνήθεις περιπτώσεις η θεραπεία εφαρμόζεται 2 φορές την εβδομάδα επί 6 εβδομάδες με παράλληλη αγωγή στο σπίτι.</a:t>
            </a:r>
          </a:p>
          <a:p>
            <a:r>
              <a:rPr lang="el-GR" dirty="0"/>
              <a:t>Ως παρενέργεια μπορεί να προκληθεί κνησμός ή ελαφρό ερύθημα. Αυτό είναι φυσιολογικό επακόλουθο της θεραπείας μας για να δημιουργηθεί απολέπιση. Σε περίπτωση όμως που τα φαινόμενα αυτά είναι έντονα καλό θα είναι να διακοπεί η θεραπεία για λίγο χρονικό διάστημα και να επαναληφθεί όταν ηρεμήσει η περιοχή.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2353363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Αποτελέσματα από την </a:t>
            </a:r>
            <a:r>
              <a:rPr lang="el-GR" dirty="0" smtClean="0"/>
              <a:t/>
            </a:r>
            <a:br>
              <a:rPr lang="el-GR" dirty="0" smtClean="0"/>
            </a:br>
            <a:r>
              <a:rPr lang="el-GR" dirty="0" smtClean="0"/>
              <a:t>τοπική </a:t>
            </a:r>
            <a:r>
              <a:rPr lang="el-GR" dirty="0"/>
              <a:t>δράση των </a:t>
            </a:r>
            <a:r>
              <a:rPr lang="el-GR" dirty="0" err="1"/>
              <a:t>AHAs</a:t>
            </a:r>
            <a:r>
              <a:rPr lang="el-GR" dirty="0"/>
              <a:t> </a:t>
            </a:r>
          </a:p>
        </p:txBody>
      </p:sp>
      <p:sp>
        <p:nvSpPr>
          <p:cNvPr id="3" name="Θέση περιεχομένου 2"/>
          <p:cNvSpPr>
            <a:spLocks noGrp="1"/>
          </p:cNvSpPr>
          <p:nvPr>
            <p:ph idx="1"/>
          </p:nvPr>
        </p:nvSpPr>
        <p:spPr>
          <a:xfrm>
            <a:off x="395536" y="1412776"/>
            <a:ext cx="8568952" cy="5445224"/>
          </a:xfrm>
        </p:spPr>
        <p:txBody>
          <a:bodyPr>
            <a:normAutofit fontScale="92500" lnSpcReduction="10000"/>
          </a:bodyPr>
          <a:lstStyle/>
          <a:p>
            <a:pPr>
              <a:lnSpc>
                <a:spcPct val="120000"/>
              </a:lnSpc>
              <a:spcBef>
                <a:spcPts val="600"/>
              </a:spcBef>
            </a:pPr>
            <a:r>
              <a:rPr lang="el-GR" dirty="0"/>
              <a:t>Αύξηση απολέπισης</a:t>
            </a:r>
          </a:p>
          <a:p>
            <a:pPr>
              <a:lnSpc>
                <a:spcPct val="120000"/>
              </a:lnSpc>
              <a:spcBef>
                <a:spcPts val="600"/>
              </a:spcBef>
            </a:pPr>
            <a:r>
              <a:rPr lang="el-GR" dirty="0"/>
              <a:t>Μείωση ΡΗ της επιδερμίδας</a:t>
            </a:r>
          </a:p>
          <a:p>
            <a:pPr>
              <a:lnSpc>
                <a:spcPct val="120000"/>
              </a:lnSpc>
              <a:spcBef>
                <a:spcPts val="600"/>
              </a:spcBef>
            </a:pPr>
            <a:r>
              <a:rPr lang="el-GR" dirty="0"/>
              <a:t>Αύξηση του πάχους του </a:t>
            </a:r>
            <a:r>
              <a:rPr lang="el-GR" dirty="0" smtClean="0"/>
              <a:t>δέρματος</a:t>
            </a:r>
          </a:p>
          <a:p>
            <a:pPr marL="360362" lvl="1" indent="0">
              <a:lnSpc>
                <a:spcPct val="120000"/>
              </a:lnSpc>
              <a:spcBef>
                <a:spcPts val="600"/>
              </a:spcBef>
              <a:buNone/>
            </a:pPr>
            <a:r>
              <a:rPr lang="el-GR" dirty="0"/>
              <a:t>Με την τοποθέτηση ΑΗΑ στο δέρμα έχουμε:</a:t>
            </a:r>
          </a:p>
          <a:p>
            <a:pPr lvl="1">
              <a:lnSpc>
                <a:spcPct val="120000"/>
              </a:lnSpc>
              <a:spcBef>
                <a:spcPts val="600"/>
              </a:spcBef>
            </a:pPr>
            <a:r>
              <a:rPr lang="el-GR" dirty="0"/>
              <a:t>Αύξηση της ποσότητας των όξινων </a:t>
            </a:r>
            <a:r>
              <a:rPr lang="el-GR" dirty="0" err="1" smtClean="0"/>
              <a:t>βλεννοπολυσακχαριτών</a:t>
            </a:r>
            <a:r>
              <a:rPr lang="el-GR" dirty="0"/>
              <a:t>.</a:t>
            </a:r>
          </a:p>
          <a:p>
            <a:pPr lvl="1">
              <a:lnSpc>
                <a:spcPct val="120000"/>
              </a:lnSpc>
              <a:spcBef>
                <a:spcPts val="600"/>
              </a:spcBef>
            </a:pPr>
            <a:r>
              <a:rPr lang="el-GR" dirty="0"/>
              <a:t>Βελτίωση της ποιότητας των ελαστικών ινών.</a:t>
            </a:r>
          </a:p>
          <a:p>
            <a:pPr lvl="1">
              <a:lnSpc>
                <a:spcPct val="120000"/>
              </a:lnSpc>
              <a:spcBef>
                <a:spcPts val="600"/>
              </a:spcBef>
            </a:pPr>
            <a:r>
              <a:rPr lang="el-GR" dirty="0"/>
              <a:t>Αύξηση της σύνθεσης </a:t>
            </a:r>
            <a:r>
              <a:rPr lang="el-GR" dirty="0" err="1"/>
              <a:t>γλυκοζαμινογλυκάνων</a:t>
            </a:r>
            <a:r>
              <a:rPr lang="el-GR" dirty="0"/>
              <a:t> </a:t>
            </a:r>
            <a:r>
              <a:rPr lang="el-GR" dirty="0" smtClean="0"/>
              <a:t>από </a:t>
            </a:r>
            <a:r>
              <a:rPr lang="el-GR" dirty="0"/>
              <a:t>τους </a:t>
            </a:r>
            <a:r>
              <a:rPr lang="el-GR" dirty="0" err="1"/>
              <a:t>ινοβλάστες</a:t>
            </a:r>
            <a:r>
              <a:rPr lang="el-GR" dirty="0"/>
              <a:t> και διέγερση της παραγωγής κολλαγόνου- </a:t>
            </a:r>
            <a:r>
              <a:rPr lang="el-GR" dirty="0" err="1" smtClean="0"/>
              <a:t>ελαστίνης</a:t>
            </a:r>
            <a:r>
              <a:rPr lang="el-GR" dirty="0" smtClean="0"/>
              <a:t>.</a:t>
            </a:r>
            <a:endParaRPr lang="el-GR" dirty="0"/>
          </a:p>
          <a:p>
            <a:pPr lvl="1">
              <a:lnSpc>
                <a:spcPct val="120000"/>
              </a:lnSpc>
              <a:spcBef>
                <a:spcPts val="600"/>
              </a:spcBef>
            </a:pPr>
            <a:r>
              <a:rPr lang="el-GR" dirty="0"/>
              <a:t>Σύνθεση νέας ποσότητας </a:t>
            </a:r>
            <a:r>
              <a:rPr lang="el-GR" dirty="0" err="1"/>
              <a:t>υαλουρονικού</a:t>
            </a:r>
            <a:r>
              <a:rPr lang="el-GR" dirty="0"/>
              <a:t> οξέος που είναι το πιο σπουδαίο συστατικό της θεμέλιας ουσίας του χο­ρίου.</a:t>
            </a:r>
          </a:p>
          <a:p>
            <a:pPr lvl="1">
              <a:lnSpc>
                <a:spcPct val="120000"/>
              </a:lnSpc>
              <a:spcBef>
                <a:spcPts val="600"/>
              </a:spcBef>
            </a:pPr>
            <a:r>
              <a:rPr lang="el-GR" dirty="0"/>
              <a:t>Αύξηση της στερεότητας και της ελαστικότητας του χο­ρίου.</a:t>
            </a:r>
          </a:p>
          <a:p>
            <a:pPr>
              <a:lnSpc>
                <a:spcPct val="120000"/>
              </a:lnSpc>
              <a:spcBef>
                <a:spcPts val="600"/>
              </a:spcBef>
            </a:pPr>
            <a:r>
              <a:rPr lang="el-GR" dirty="0" smtClean="0"/>
              <a:t>Ενυδάτωση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3350496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των AHA’S στο ινστιτούτο</a:t>
            </a:r>
            <a:endParaRPr lang="el-GR" dirty="0"/>
          </a:p>
        </p:txBody>
      </p:sp>
      <p:sp>
        <p:nvSpPr>
          <p:cNvPr id="3" name="Θέση περιεχομένου 2"/>
          <p:cNvSpPr>
            <a:spLocks noGrp="1"/>
          </p:cNvSpPr>
          <p:nvPr>
            <p:ph idx="1"/>
          </p:nvPr>
        </p:nvSpPr>
        <p:spPr>
          <a:xfrm>
            <a:off x="251520" y="1412776"/>
            <a:ext cx="8892480" cy="5445224"/>
          </a:xfrm>
        </p:spPr>
        <p:txBody>
          <a:bodyPr>
            <a:normAutofit fontScale="92500"/>
          </a:bodyPr>
          <a:lstStyle/>
          <a:p>
            <a:r>
              <a:rPr lang="el-GR" dirty="0"/>
              <a:t>Πρέπει να γίνει τεστ αλ­λεργίας 24 ώρες πριν την έναρξη της θεραπεία, και να ληφθεί ιστορικό για να μπορέσει ο Αισθητικός να αποφασίζει εάν το προς θεραπεία άτομο μπορεί να δεχθεί την θεραπεία με ΑΗΑ.</a:t>
            </a:r>
          </a:p>
          <a:p>
            <a:pPr marL="0" indent="0">
              <a:buNone/>
            </a:pPr>
            <a:r>
              <a:rPr lang="el-GR" b="1" dirty="0"/>
              <a:t>Ιστορικό</a:t>
            </a:r>
          </a:p>
          <a:p>
            <a:r>
              <a:rPr lang="el-GR" dirty="0" smtClean="0"/>
              <a:t>Ιστορικό </a:t>
            </a:r>
            <a:r>
              <a:rPr lang="el-GR" dirty="0"/>
              <a:t>απλού έρπητα αν υπάρχει.</a:t>
            </a:r>
          </a:p>
          <a:p>
            <a:r>
              <a:rPr lang="el-GR" dirty="0" smtClean="0"/>
              <a:t>Να </a:t>
            </a:r>
            <a:r>
              <a:rPr lang="el-GR" dirty="0"/>
              <a:t>γνωρίζει ο Αισθητικός εάν πριν τη χρήση ΑΗΑ έχει προηγηθεί χρήση προϊόντων λεύκανσης, θερμόλυση, </a:t>
            </a:r>
            <a:r>
              <a:rPr lang="el-GR" dirty="0" err="1"/>
              <a:t>ηλε</a:t>
            </a:r>
            <a:r>
              <a:rPr lang="el-GR" dirty="0"/>
              <a:t>- </a:t>
            </a:r>
            <a:r>
              <a:rPr lang="el-GR" dirty="0" err="1"/>
              <a:t>κτρόλυση</a:t>
            </a:r>
            <a:r>
              <a:rPr lang="el-GR" dirty="0"/>
              <a:t>, </a:t>
            </a:r>
            <a:r>
              <a:rPr lang="el-GR" dirty="0" err="1"/>
              <a:t>ενζυμική</a:t>
            </a:r>
            <a:r>
              <a:rPr lang="el-GR" dirty="0"/>
              <a:t> αποτρίχωση ή με απλό κερί, χρήση προϊόντων τοπικά </a:t>
            </a:r>
            <a:r>
              <a:rPr lang="el-GR" dirty="0" err="1"/>
              <a:t>ρετινοϊκού</a:t>
            </a:r>
            <a:r>
              <a:rPr lang="el-GR" dirty="0"/>
              <a:t> οξέος.</a:t>
            </a:r>
          </a:p>
          <a:p>
            <a:r>
              <a:rPr lang="el-GR" dirty="0" smtClean="0"/>
              <a:t>Ιστορικό </a:t>
            </a:r>
            <a:r>
              <a:rPr lang="el-GR" dirty="0"/>
              <a:t>αλλεργίας ή δερματίτιδας από χρήση καλλυντικών προϊόντων.</a:t>
            </a:r>
          </a:p>
          <a:p>
            <a:r>
              <a:rPr lang="el-GR" dirty="0" smtClean="0"/>
              <a:t>Έκθεση </a:t>
            </a:r>
            <a:r>
              <a:rPr lang="el-GR" dirty="0"/>
              <a:t>στον ήλιο ή τεχνητό μαύρισμα, ή σε οποιαδήποτε ακτινοβολία, δεδομένου ότι η ακτινοβολία μειώνει σημαντι­κά τη δραστηριότητα των σμηγματογόνων αδένων.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19824799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Πήλινγκ</a:t>
            </a:r>
            <a:r>
              <a:rPr lang="el-GR" dirty="0"/>
              <a:t> με </a:t>
            </a:r>
            <a:r>
              <a:rPr lang="el-GR" dirty="0" smtClean="0"/>
              <a:t>ΑΗΑ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dirty="0"/>
              <a:t>Τα α-</a:t>
            </a:r>
            <a:r>
              <a:rPr lang="el-GR" dirty="0" err="1"/>
              <a:t>υδροξυοξέα</a:t>
            </a:r>
            <a:r>
              <a:rPr lang="el-GR" dirty="0"/>
              <a:t> που χρησιμοποιούνται για </a:t>
            </a:r>
            <a:r>
              <a:rPr lang="el-GR" dirty="0" err="1"/>
              <a:t>πήλινγκ</a:t>
            </a:r>
            <a:r>
              <a:rPr lang="el-GR" dirty="0"/>
              <a:t> είναι το </a:t>
            </a:r>
            <a:r>
              <a:rPr lang="el-GR" dirty="0" err="1"/>
              <a:t>γλυκολικό</a:t>
            </a:r>
            <a:r>
              <a:rPr lang="el-GR" dirty="0"/>
              <a:t> και το </a:t>
            </a:r>
            <a:r>
              <a:rPr lang="el-GR" dirty="0" smtClean="0"/>
              <a:t>γαλακτικό.</a:t>
            </a:r>
          </a:p>
          <a:p>
            <a:r>
              <a:rPr lang="el-GR" dirty="0" smtClean="0"/>
              <a:t> Οι </a:t>
            </a:r>
            <a:r>
              <a:rPr lang="el-GR" dirty="0"/>
              <a:t>παρενέργειες που μπορεί να </a:t>
            </a:r>
            <a:r>
              <a:rPr lang="el-GR" dirty="0" smtClean="0"/>
              <a:t>εμφανισθούν </a:t>
            </a:r>
            <a:r>
              <a:rPr lang="el-GR" dirty="0"/>
              <a:t>είναι ερύθημα ή ερεθισμός. Πρέπει να τοποθετηθεί </a:t>
            </a:r>
            <a:r>
              <a:rPr lang="el-GR" dirty="0" smtClean="0"/>
              <a:t>αντηλιακή </a:t>
            </a:r>
            <a:r>
              <a:rPr lang="el-GR" dirty="0"/>
              <a:t>κρέμα για την αποφυγή </a:t>
            </a:r>
            <a:r>
              <a:rPr lang="el-GR" dirty="0" err="1"/>
              <a:t>μελαχρώσεων</a:t>
            </a:r>
            <a:r>
              <a:rPr lang="el-GR" dirty="0"/>
              <a:t> μετά από έκθεση στον ήλιο.</a:t>
            </a:r>
          </a:p>
          <a:p>
            <a:r>
              <a:rPr lang="el-GR" dirty="0"/>
              <a:t>Εάν το </a:t>
            </a:r>
            <a:r>
              <a:rPr lang="el-GR" dirty="0" err="1"/>
              <a:t>πήλινγκ</a:t>
            </a:r>
            <a:r>
              <a:rPr lang="el-GR" dirty="0"/>
              <a:t> με ΑΗΑ παραμείνει στο δέρμα πέραν του επιτρεπόμενου χρόνου υπάρχει κίνδυνος εγκαύματος με απο­τέλεσμα σχηματισμό ουλών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95147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Υπέρυθρες ακτινο­βολίες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Το φάσμα των υπερύθρων χωρίζεται σε τρεις ομάδες:</a:t>
            </a:r>
          </a:p>
          <a:p>
            <a:pPr lvl="1"/>
            <a:r>
              <a:rPr lang="el-GR" dirty="0"/>
              <a:t>εγγύς υπέρυθρο: 0,75-3 μ.</a:t>
            </a:r>
          </a:p>
          <a:p>
            <a:pPr lvl="1"/>
            <a:r>
              <a:rPr lang="el-GR" dirty="0"/>
              <a:t>μέσο υπέρυθρο: 3-30 μ.</a:t>
            </a:r>
          </a:p>
          <a:p>
            <a:pPr lvl="1"/>
            <a:r>
              <a:rPr lang="el-GR" dirty="0"/>
              <a:t>μακρύ υπέρυθρο: 30-1000 μ.</a:t>
            </a:r>
          </a:p>
          <a:p>
            <a:r>
              <a:rPr lang="el-GR" dirty="0"/>
              <a:t>Οι υπέρυθρες ακτίνες δημιουργούν ερύθημα καθώς και οι υπεριώδεις. Διαφέρει στο ότι το χρώμα του δεν πλησιάζει προς το ιώδες αλλά προς το ερυθρό. Ονομάζεται δε </a:t>
            </a:r>
            <a:r>
              <a:rPr lang="el-GR" dirty="0" err="1"/>
              <a:t>θερμοε­ρύθημα</a:t>
            </a:r>
            <a:r>
              <a:rPr lang="el-GR" dirty="0"/>
              <a:t> και δεν δημιουργεί απολέπιση όπως αυτό που προ­έρχεται από υπεριώδεις ακτίνες αλλά μόνο χρωματίζει το δέρμα (</a:t>
            </a:r>
            <a:r>
              <a:rPr lang="el-GR" dirty="0" err="1"/>
              <a:t>δερματόχρωση</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4521111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Πήλινγκ</a:t>
            </a:r>
            <a:r>
              <a:rPr lang="el-GR" dirty="0"/>
              <a:t> με </a:t>
            </a:r>
            <a:r>
              <a:rPr lang="el-GR" dirty="0" smtClean="0"/>
              <a:t>ΑΗΑ </a:t>
            </a:r>
            <a:r>
              <a:rPr lang="el-GR" sz="3000" b="0" dirty="0" smtClean="0"/>
              <a:t>2/3</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sz="2300" b="1" dirty="0" smtClean="0"/>
              <a:t>Διαδικασία </a:t>
            </a:r>
            <a:r>
              <a:rPr lang="el-GR" sz="2300" b="1" dirty="0"/>
              <a:t>τοποθέτησης </a:t>
            </a:r>
            <a:r>
              <a:rPr lang="el-GR" sz="2300" b="1" dirty="0" err="1"/>
              <a:t>πήλινγκ</a:t>
            </a:r>
            <a:r>
              <a:rPr lang="el-GR" sz="2300" b="1" dirty="0"/>
              <a:t> με ΑΗΑ:</a:t>
            </a:r>
          </a:p>
          <a:p>
            <a:pPr marL="457200" lvl="0" indent="-457200">
              <a:buFont typeface="+mj-lt"/>
              <a:buAutoNum type="arabicPeriod"/>
            </a:pPr>
            <a:r>
              <a:rPr lang="el-GR" sz="2300" dirty="0"/>
              <a:t>Ο Αισθητικός απολυμαίνει τα χέρια. Η χρήση αποστειρω­μένων γαντιών είναι απαραίτητη.</a:t>
            </a:r>
          </a:p>
          <a:p>
            <a:pPr marL="457200" lvl="0" indent="-457200">
              <a:buFont typeface="+mj-lt"/>
              <a:buAutoNum type="arabicPeriod"/>
            </a:pPr>
            <a:r>
              <a:rPr lang="el-GR" sz="2300" dirty="0"/>
              <a:t>Καθαρισμός δέρματος και κάλυψη στην περιοχή των μα­τιών.</a:t>
            </a:r>
          </a:p>
          <a:p>
            <a:pPr marL="457200" lvl="0" indent="-457200">
              <a:buFont typeface="+mj-lt"/>
              <a:buAutoNum type="arabicPeriod"/>
            </a:pPr>
            <a:r>
              <a:rPr lang="el-GR" sz="2300" dirty="0"/>
              <a:t>Χρειάζεται μεγάλη προσοχή στο χρόνο παραμονής του προϊόντος στο δέρμα για την αποφυγή εγκαυμάτων.</a:t>
            </a:r>
          </a:p>
          <a:p>
            <a:pPr marL="457200" lvl="0" indent="-457200">
              <a:buFont typeface="+mj-lt"/>
              <a:buAutoNum type="arabicPeriod"/>
            </a:pPr>
            <a:r>
              <a:rPr lang="el-GR" sz="2300" dirty="0"/>
              <a:t>Απαραίτητη η τοποθέτηση αντηλιακής κρέμας.</a:t>
            </a:r>
          </a:p>
          <a:p>
            <a:r>
              <a:rPr lang="el-GR" sz="2300" dirty="0"/>
              <a:t>Μετά το </a:t>
            </a:r>
            <a:r>
              <a:rPr lang="el-GR" sz="2300" dirty="0" err="1"/>
              <a:t>πήλινγκ</a:t>
            </a:r>
            <a:r>
              <a:rPr lang="el-GR" sz="2300" dirty="0"/>
              <a:t> στον ασθενή μπορεί να εκδηλωθεί αίσθη­μα κνησμού, ήπιου πόνου και στη συνέχεια το δέρμα θα απο­φλοιωθεί. Τα </a:t>
            </a:r>
            <a:r>
              <a:rPr lang="el-GR" sz="2300" dirty="0" err="1"/>
              <a:t>πήλινγκ</a:t>
            </a:r>
            <a:r>
              <a:rPr lang="el-GR" sz="2300" dirty="0"/>
              <a:t> με </a:t>
            </a:r>
            <a:r>
              <a:rPr lang="el-GR" sz="2300" dirty="0" err="1"/>
              <a:t>γλυκολικό</a:t>
            </a:r>
            <a:r>
              <a:rPr lang="el-GR" sz="2300" dirty="0"/>
              <a:t> οξύ μπορούν να </a:t>
            </a:r>
            <a:r>
              <a:rPr lang="el-GR" sz="2300" dirty="0" err="1"/>
              <a:t>επαναλη</a:t>
            </a:r>
            <a:r>
              <a:rPr lang="el-GR" sz="2300" dirty="0"/>
              <a:t>- </a:t>
            </a:r>
            <a:r>
              <a:rPr lang="el-GR" sz="2300" dirty="0" err="1"/>
              <a:t>φθούν</a:t>
            </a:r>
            <a:r>
              <a:rPr lang="el-GR" sz="2300" dirty="0"/>
              <a:t> για 3 ή 4 φορές με μεσοδιάστημα 2 ή 4 εβδομάδων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3459176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Πήλινγκ</a:t>
            </a:r>
            <a:r>
              <a:rPr lang="el-GR" dirty="0"/>
              <a:t> με </a:t>
            </a:r>
            <a:r>
              <a:rPr lang="el-GR" dirty="0" smtClean="0"/>
              <a:t>ΑΗΑ </a:t>
            </a:r>
            <a:r>
              <a:rPr lang="el-GR" sz="3000" b="0" dirty="0" smtClean="0"/>
              <a:t>3/3</a:t>
            </a:r>
            <a:endParaRPr lang="el-GR" sz="3000" b="0" dirty="0"/>
          </a:p>
        </p:txBody>
      </p:sp>
      <p:sp>
        <p:nvSpPr>
          <p:cNvPr id="3" name="Θέση περιεχομένου 2"/>
          <p:cNvSpPr>
            <a:spLocks noGrp="1"/>
          </p:cNvSpPr>
          <p:nvPr>
            <p:ph idx="1"/>
          </p:nvPr>
        </p:nvSpPr>
        <p:spPr/>
        <p:txBody>
          <a:bodyPr>
            <a:noAutofit/>
          </a:bodyPr>
          <a:lstStyle/>
          <a:p>
            <a:r>
              <a:rPr lang="el-GR" sz="2300" dirty="0" smtClean="0"/>
              <a:t>Ο </a:t>
            </a:r>
            <a:r>
              <a:rPr lang="el-GR" sz="2300" dirty="0"/>
              <a:t>χρόνος εφαρμογής μπορεί να αυξηθεί ανάλογα με την ανθεκτικότητα του δέρματος του ασθενούς. Πρέπει κάθε φο­ρά να εκτιμάται η κλινική κατάσταση του ασθενή και η αντί­δραση του δέρματος που θα έχει παρουσιαστεί.</a:t>
            </a:r>
          </a:p>
          <a:p>
            <a:r>
              <a:rPr lang="el-GR" sz="2300" dirty="0"/>
              <a:t>Εάν παρατείνεται το ερύθημα ή ο εφελκυσμός το </a:t>
            </a:r>
            <a:r>
              <a:rPr lang="el-GR" sz="2300" dirty="0" err="1"/>
              <a:t>πήλινγκ</a:t>
            </a:r>
            <a:r>
              <a:rPr lang="el-GR" sz="2300" dirty="0"/>
              <a:t> που θα ακολουθήσει θα πρέπει να είναι της ίδιας ή μικρότε­ρης ισχύος.</a:t>
            </a:r>
          </a:p>
          <a:p>
            <a:r>
              <a:rPr lang="el-GR" sz="2300" dirty="0"/>
              <a:t>Από την αντίδραση του δέρματος θα εξαρτηθεί εάν ο ασθενής επιτρέπεται να χρησιμοποιήσει στο σπίτι προϊόντα με χαμηλή συγκέντρωση ΑΗΑ για να συνεχιστεί η θεραπεία.</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8561676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Ουλές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Ο τρόπος δράσης των οξέων φρούτων σχετίζεται με την ιδιότη­τά τους να προκαλούν ταχύτερη και βαθύτερη ανάπλαση και αναγέννηση της επιδερμίδας, εξαλείφοντας έτσι επιδερμικές δυσμορφίες. Αυτό επιτυγχάνεται με την απολέπιση την οποία προκαλούν τα οξέα φρούτων. Τα δέρματα που θα χρησιμο­ποιήσουμε οξέα φρούτων πρέπει να είναι ανθεκτικά, να έχουν υποβληθεί σε προηγούμενη δοκιμασία για την αποφυ­γή αλλεργικής αντίδρασης και να έχουν προετοιμαστεί κατάλ­ληλα (με σκευάσματα χαμηλότερης συγκέντρωσης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8218618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Ουλές </a:t>
            </a:r>
            <a:r>
              <a:rPr lang="el-GR" sz="3000" b="0" dirty="0"/>
              <a:t>2</a:t>
            </a:r>
            <a:r>
              <a:rPr lang="el-GR" sz="3000" b="0" smtClean="0"/>
              <a:t>/2</a:t>
            </a:r>
            <a:endParaRPr lang="el-GR" sz="3000" b="0"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sz="2200" dirty="0" smtClean="0"/>
              <a:t>Η </a:t>
            </a:r>
            <a:r>
              <a:rPr lang="el-GR" sz="2200" dirty="0"/>
              <a:t>θεραπεία διαρκεί περίπου δυο με τρεις μήνες, ανάλογα με την εβδομαδιαία συχνότητα των συνεδριών και είναι απα­γορευτική για τους μήνες με έντονη ηλιοφάνεια. Η εφαρμογή τους γίνεται σε καθαρό δέρμα και ο χρόνος που αυτά παρα­μένουν στο δέρμα δεν υπερβαίνει τα δεκαπέντε με είκοσι λε­πτά. Ακολούθως απομακρύνονται με νερό και το πρόσωπο ταμπονάρεται με λοσιόν προκειμένου να </a:t>
            </a:r>
            <a:r>
              <a:rPr lang="el-GR" sz="2200" dirty="0" smtClean="0"/>
              <a:t>επανέλθει </a:t>
            </a:r>
            <a:r>
              <a:rPr lang="el-GR" sz="2200" dirty="0"/>
              <a:t>το ΡΗ στα φυσιολογικά του επίπεδα. Ποτέ δεν εφαρμόζεται εξ αρχής το σκεύασμα με περιεκτικότητα 40%, αλλά προοδευτικά και προς το τέλος των συνεδριών φθάνουμε σε αυτό ή όταν κρί­νει ο αισθητικός ότι έχει παρέλθει ικανό διάστημα και το δέρ­μα έχει προσαρμοστεί. Ο χρόνος και ο βαθμός της απολέπι­σης εξαρτάται πέρα από σκεύασμα και από την ευαισθησία του δέρματος.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1984600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a:t>«Περιβαλλοντικές Επιδράσεις στην Αισθητική. </a:t>
            </a:r>
            <a:r>
              <a:rPr lang="el-GR" sz="2000" dirty="0" smtClean="0"/>
              <a:t>Ενότητα 8</a:t>
            </a:r>
            <a:r>
              <a:rPr lang="en-US" sz="2000" dirty="0" smtClean="0"/>
              <a:t>:</a:t>
            </a:r>
            <a:r>
              <a:rPr lang="el-GR" sz="2000" dirty="0"/>
              <a:t> Αισθητική αντιμετώπιση».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Υπεριώδεις </a:t>
            </a:r>
            <a:r>
              <a:rPr lang="el-GR" dirty="0" smtClean="0"/>
              <a:t>ακτινοβολίες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Οι υπεριώδεις ακτινοβολίες βρίσκονται πέραν από το </a:t>
            </a:r>
            <a:r>
              <a:rPr lang="el-GR" dirty="0" smtClean="0"/>
              <a:t>ιώδες </a:t>
            </a:r>
            <a:r>
              <a:rPr lang="el-GR" dirty="0"/>
              <a:t>και διαφέρουν βιολογικά και φυσιολογικά σε πολλά σημεία από τις υπέρυθρες</a:t>
            </a:r>
            <a:r>
              <a:rPr lang="el-GR" dirty="0" smtClean="0"/>
              <a:t>.</a:t>
            </a:r>
          </a:p>
          <a:p>
            <a:r>
              <a:rPr lang="el-GR" dirty="0"/>
              <a:t>Χαρακτηριστικά των υπεριωδών </a:t>
            </a:r>
            <a:r>
              <a:rPr lang="el-GR" dirty="0" err="1"/>
              <a:t>ακτίνων</a:t>
            </a:r>
            <a:r>
              <a:rPr lang="el-GR" dirty="0"/>
              <a:t> είναι ότι η ενέργειά τους, η οποία απορροφάται από ένα σώμα μπορεί να μετατραπεί σε άλλη μορφή ενέργειας, διαφορετική από τη θερμότητα, π.χ. χημική ενέργεια, η δε διεισδυτικότητά τους εξαρτάται από το μήκος κύματος του φάσματός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5528981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Υπεριώδεις ακτινοβολίες </a:t>
            </a:r>
            <a:r>
              <a:rPr lang="el-GR" sz="30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Υπάρχουν τρία είδη υπεριώδους </a:t>
            </a:r>
            <a:r>
              <a:rPr lang="el-GR" dirty="0" smtClean="0"/>
              <a:t>ακτινοβολίας:</a:t>
            </a:r>
          </a:p>
          <a:p>
            <a:r>
              <a:rPr lang="el-GR" b="1" dirty="0" smtClean="0"/>
              <a:t>UV-A</a:t>
            </a:r>
            <a:r>
              <a:rPr lang="el-GR" b="1" dirty="0"/>
              <a:t>: </a:t>
            </a:r>
            <a:r>
              <a:rPr lang="el-GR" dirty="0" smtClean="0"/>
              <a:t>Είναι </a:t>
            </a:r>
            <a:r>
              <a:rPr lang="el-GR" dirty="0"/>
              <a:t>το πιο ακίνδυνο </a:t>
            </a:r>
            <a:r>
              <a:rPr lang="el-GR" dirty="0" smtClean="0"/>
              <a:t>είδος, μπορεί να επιταχύνει τη γήρανση του δέρματος.</a:t>
            </a:r>
            <a:endParaRPr lang="el-GR" dirty="0"/>
          </a:p>
          <a:p>
            <a:r>
              <a:rPr lang="el-GR" b="1" dirty="0"/>
              <a:t>UV-B: </a:t>
            </a:r>
            <a:r>
              <a:rPr lang="el-GR" dirty="0" smtClean="0"/>
              <a:t>προκαλεί </a:t>
            </a:r>
            <a:r>
              <a:rPr lang="el-GR" dirty="0"/>
              <a:t>το μαύρισμα, αλλά </a:t>
            </a:r>
            <a:r>
              <a:rPr lang="el-GR" dirty="0" smtClean="0"/>
              <a:t>και σοβαρές βλάβες στο δέρμα.</a:t>
            </a:r>
            <a:endParaRPr lang="el-GR" dirty="0"/>
          </a:p>
          <a:p>
            <a:r>
              <a:rPr lang="el-GR" b="1" dirty="0"/>
              <a:t>UV-Γ: </a:t>
            </a:r>
            <a:r>
              <a:rPr lang="el-GR" dirty="0" smtClean="0"/>
              <a:t>Είναι </a:t>
            </a:r>
            <a:r>
              <a:rPr lang="el-GR" dirty="0"/>
              <a:t>το πιο επικίνδυνο είδος της υπεριώδους ακτινοβολίας, καθώς με αυτήν έχουν επιτευχθεί εργαστηριακά μεταλλάξεις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7679380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673</TotalTime>
  <Words>5403</Words>
  <Application>Microsoft Office PowerPoint</Application>
  <PresentationFormat>Προβολή στην οθόνη (4:3)</PresentationFormat>
  <Paragraphs>415</Paragraphs>
  <Slides>80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80</vt:i4>
      </vt:variant>
    </vt:vector>
  </HeadingPairs>
  <TitlesOfParts>
    <vt:vector size="82" baseType="lpstr">
      <vt:lpstr>template</vt:lpstr>
      <vt:lpstr>OC_template_updated</vt:lpstr>
      <vt:lpstr>Περιβαλλοντικές Επιδράσεις στην Αισθητική</vt:lpstr>
      <vt:lpstr>Υπέρυθρη και  υπεριώδης ακτινοβολία </vt:lpstr>
      <vt:lpstr>Υπέρυθρη και υπεριώδης ακτινοβολία </vt:lpstr>
      <vt:lpstr>Ηλεκτρομαγνητικό φάσμα</vt:lpstr>
      <vt:lpstr>Ηλεκτρομαγνητικό φάσμα</vt:lpstr>
      <vt:lpstr>Υπέρυθρες ακτινοβολίες 1/2</vt:lpstr>
      <vt:lpstr>Υπέρυθρες ακτινο­βολίες 2/2</vt:lpstr>
      <vt:lpstr>Υπεριώδεις ακτινοβολίες 1/2</vt:lpstr>
      <vt:lpstr>Υπεριώδεις ακτινοβολίες 2/2</vt:lpstr>
      <vt:lpstr>Ερύθημα 1/2</vt:lpstr>
      <vt:lpstr>Ερύθημα 2/2</vt:lpstr>
      <vt:lpstr>Προφύλαξη και αγωγή 1/2</vt:lpstr>
      <vt:lpstr>Προφύλαξη και αγωγή 2/2</vt:lpstr>
      <vt:lpstr>Αποτελέσματα υπέρυθρης ακτινοβολίας</vt:lpstr>
      <vt:lpstr>Αποτελέσματα υπεριώδους ακτινοβολίας</vt:lpstr>
      <vt:lpstr>Θερμός ψεκασμός (ατμόλουτρο)</vt:lpstr>
      <vt:lpstr>Θερμός ψεκασμός 1/4</vt:lpstr>
      <vt:lpstr>Θερμός ψεκασμός 2/4</vt:lpstr>
      <vt:lpstr>Θερμός ψεκασμός 3/4</vt:lpstr>
      <vt:lpstr>Άλλα μέσα καθαρισμού δέρματος</vt:lpstr>
      <vt:lpstr>Θερμός ψεκασμός 4/4</vt:lpstr>
      <vt:lpstr>Όζον </vt:lpstr>
      <vt:lpstr>Όζον 1/2</vt:lpstr>
      <vt:lpstr>Όζον 2/2</vt:lpstr>
      <vt:lpstr>Χρήση όζοντος στην αισθητική  επιτυγχάνει:</vt:lpstr>
      <vt:lpstr>Πώς χρησιμοποιείται το  όζον στην αισθητική 1/2</vt:lpstr>
      <vt:lpstr>Πώς χρησιμοποιείται το  όζον στην αισθητική 2/2</vt:lpstr>
      <vt:lpstr>Καθαρισμός προσώπου και λαιμού</vt:lpstr>
      <vt:lpstr>Διαδικασία 1/10</vt:lpstr>
      <vt:lpstr>Διαδικασία 2/10</vt:lpstr>
      <vt:lpstr>Διαδικασία 3/10</vt:lpstr>
      <vt:lpstr>Διαστολή πόρων</vt:lpstr>
      <vt:lpstr>Μέθοδοι αφαίρεσης σμήγματος 1/3</vt:lpstr>
      <vt:lpstr>Μέθοδοι αφαίρεσης σμήγματος 2/3</vt:lpstr>
      <vt:lpstr>Μέθοδοι αφαίρεσης σμήγματος 3/3</vt:lpstr>
      <vt:lpstr>Διαδικασία 4/10</vt:lpstr>
      <vt:lpstr>Διαδικασία 5/10</vt:lpstr>
      <vt:lpstr>Διαδικασία 6/10</vt:lpstr>
      <vt:lpstr>Διαδικασία 7/10</vt:lpstr>
      <vt:lpstr>Διαδικασία 8/10</vt:lpstr>
      <vt:lpstr>Διαδικασία 9/10</vt:lpstr>
      <vt:lpstr>Διαδικασία 10/10</vt:lpstr>
      <vt:lpstr>Πήλινγκ  (Απολέπιση)</vt:lpstr>
      <vt:lpstr>Πήλινγκ </vt:lpstr>
      <vt:lpstr>Αισθητικά πήλινγκ 1/4</vt:lpstr>
      <vt:lpstr>Αισθητικά πήλινγκ 2/4</vt:lpstr>
      <vt:lpstr>Αισθητικά πήλινγκ 3/4</vt:lpstr>
      <vt:lpstr>Αισθητικά πήλινγκ 4/4</vt:lpstr>
      <vt:lpstr>Μέθοδοι αισθητικού πήλιγκ 1/3</vt:lpstr>
      <vt:lpstr>Μέθοδοι αισθητικού πήλιγκ 2/3</vt:lpstr>
      <vt:lpstr>Μέθοδοι αισθητικού πήλιγκ 3/3</vt:lpstr>
      <vt:lpstr>Πήλινγκ κοσμητικά που αφαιρούνται  από το πρόσωπο με τράβηγμα 1/3</vt:lpstr>
      <vt:lpstr>Πήλινγκ κοσμητικά που αφαιρούνται  από το πρόσωπο με τράβηγμα 2/3</vt:lpstr>
      <vt:lpstr>Πήλινγκ κοσμητικά που αφαιρούνται  από το πρόσωπο με τράβηγμα 3/3</vt:lpstr>
      <vt:lpstr>Α – Υδροξέα 1/2</vt:lpstr>
      <vt:lpstr>Α – Υδροξέα 2/2</vt:lpstr>
      <vt:lpstr>Σπουδαιότερο είδη α-υδροξυοξέων</vt:lpstr>
      <vt:lpstr>Τα AHAs μπορούν να εφαρμοσθούν: 1/2</vt:lpstr>
      <vt:lpstr>Τα AHAs μπορούν να εφαρμοσθούν: 2/2</vt:lpstr>
      <vt:lpstr>Παράγοντες που επηρεάζουν τη δράση  των προϊόντων ΑΗΑ</vt:lpstr>
      <vt:lpstr>Χρήση AHA</vt:lpstr>
      <vt:lpstr>Συγκέντρωση</vt:lpstr>
      <vt:lpstr>Θεραπεία με ΑΗΑ (ακμή)</vt:lpstr>
      <vt:lpstr>Θεραπεία με ΑΗΑ (ρυτίδες)</vt:lpstr>
      <vt:lpstr>Θεραπεία με ΑΗΑ 1/2</vt:lpstr>
      <vt:lpstr>Θεραπεία με ΑΗΑ 2/2</vt:lpstr>
      <vt:lpstr>Αποτελέσματα από την  τοπική δράση των AHAs </vt:lpstr>
      <vt:lpstr>Εφαρμογή των AHA’S στο ινστιτούτο</vt:lpstr>
      <vt:lpstr>Πήλινγκ με ΑΗΑ 1/3</vt:lpstr>
      <vt:lpstr>Πήλινγκ με ΑΗΑ 2/3</vt:lpstr>
      <vt:lpstr>Πήλινγκ με ΑΗΑ 3/3</vt:lpstr>
      <vt:lpstr>Ουλές 1/2</vt:lpstr>
      <vt:lpstr>Ουλές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38</cp:revision>
  <dcterms:created xsi:type="dcterms:W3CDTF">2015-11-11T14:03:01Z</dcterms:created>
  <dcterms:modified xsi:type="dcterms:W3CDTF">2015-12-08T09:58:00Z</dcterms:modified>
</cp:coreProperties>
</file>