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9"/>
  </p:notesMasterIdLst>
  <p:handoutMasterIdLst>
    <p:handoutMasterId r:id="rId30"/>
  </p:handoutMasterIdLst>
  <p:sldIdLst>
    <p:sldId id="256"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57" r:id="rId22"/>
    <p:sldId id="262" r:id="rId23"/>
    <p:sldId id="264" r:id="rId24"/>
    <p:sldId id="269" r:id="rId25"/>
    <p:sldId id="270" r:id="rId26"/>
    <p:sldId id="266" r:id="rId27"/>
    <p:sldId id="261" r:id="rId28"/>
  </p:sldIdLst>
  <p:sldSz cx="9144000" cy="6858000" type="screen4x3"/>
  <p:notesSz cx="7104063" cy="10234613"/>
  <p:custDataLst>
    <p:tags r:id="rId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8F3B08-D47D-4F4E-99B0-DBCE61E9550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l-GR"/>
        </a:p>
      </dgm:t>
    </dgm:pt>
    <dgm:pt modelId="{C63328A1-7220-4199-89D4-132546B16876}">
      <dgm:prSet custT="1"/>
      <dgm:spPr>
        <a:solidFill>
          <a:schemeClr val="accent5">
            <a:lumMod val="75000"/>
          </a:schemeClr>
        </a:solidFill>
      </dgm:spPr>
      <dgm:t>
        <a:bodyPr/>
        <a:lstStyle/>
        <a:p>
          <a:pPr rtl="0"/>
          <a:r>
            <a:rPr lang="el-GR" sz="2400" b="1" dirty="0" smtClean="0">
              <a:solidFill>
                <a:schemeClr val="bg1"/>
              </a:solidFill>
            </a:rPr>
            <a:t>Αρχή της αυτονομίας</a:t>
          </a:r>
          <a:endParaRPr lang="el-GR" sz="2400" b="1" dirty="0">
            <a:solidFill>
              <a:schemeClr val="bg1"/>
            </a:solidFill>
          </a:endParaRPr>
        </a:p>
      </dgm:t>
    </dgm:pt>
    <dgm:pt modelId="{B7CD5F7D-1FF8-4DA6-A325-1E2B45941AE9}" type="parTrans" cxnId="{424B0648-6390-40E6-9660-E2A1D42C3848}">
      <dgm:prSet/>
      <dgm:spPr/>
      <dgm:t>
        <a:bodyPr/>
        <a:lstStyle/>
        <a:p>
          <a:endParaRPr lang="el-GR">
            <a:solidFill>
              <a:schemeClr val="bg1"/>
            </a:solidFill>
          </a:endParaRPr>
        </a:p>
      </dgm:t>
    </dgm:pt>
    <dgm:pt modelId="{97684902-A933-445D-89BD-8A6A923E74D6}" type="sibTrans" cxnId="{424B0648-6390-40E6-9660-E2A1D42C3848}">
      <dgm:prSet/>
      <dgm:spPr/>
      <dgm:t>
        <a:bodyPr/>
        <a:lstStyle/>
        <a:p>
          <a:endParaRPr lang="el-GR">
            <a:solidFill>
              <a:schemeClr val="bg1"/>
            </a:solidFill>
          </a:endParaRPr>
        </a:p>
      </dgm:t>
    </dgm:pt>
    <dgm:pt modelId="{973DD2FC-F4C5-4994-8262-C57702F1723F}">
      <dgm:prSet custT="1"/>
      <dgm:spPr>
        <a:solidFill>
          <a:schemeClr val="accent5">
            <a:lumMod val="75000"/>
          </a:schemeClr>
        </a:solidFill>
      </dgm:spPr>
      <dgm:t>
        <a:bodyPr/>
        <a:lstStyle/>
        <a:p>
          <a:pPr rtl="0"/>
          <a:r>
            <a:rPr lang="el-GR" sz="2400" b="1" dirty="0" smtClean="0">
              <a:solidFill>
                <a:schemeClr val="bg1"/>
              </a:solidFill>
            </a:rPr>
            <a:t>Αρχή της δικαιοσύνης</a:t>
          </a:r>
          <a:endParaRPr lang="el-GR" sz="2400" b="1" dirty="0">
            <a:solidFill>
              <a:schemeClr val="bg1"/>
            </a:solidFill>
          </a:endParaRPr>
        </a:p>
      </dgm:t>
    </dgm:pt>
    <dgm:pt modelId="{BADCB840-7152-49E6-96C8-713997704EF2}" type="parTrans" cxnId="{F2CA6777-CD90-42EE-95AD-B903A1CDA4A0}">
      <dgm:prSet/>
      <dgm:spPr/>
      <dgm:t>
        <a:bodyPr/>
        <a:lstStyle/>
        <a:p>
          <a:endParaRPr lang="el-GR">
            <a:solidFill>
              <a:schemeClr val="bg1"/>
            </a:solidFill>
          </a:endParaRPr>
        </a:p>
      </dgm:t>
    </dgm:pt>
    <dgm:pt modelId="{62DDA9AD-8D27-4486-87F2-E515EF0922CE}" type="sibTrans" cxnId="{F2CA6777-CD90-42EE-95AD-B903A1CDA4A0}">
      <dgm:prSet/>
      <dgm:spPr/>
      <dgm:t>
        <a:bodyPr/>
        <a:lstStyle/>
        <a:p>
          <a:endParaRPr lang="el-GR">
            <a:solidFill>
              <a:schemeClr val="bg1"/>
            </a:solidFill>
          </a:endParaRPr>
        </a:p>
      </dgm:t>
    </dgm:pt>
    <dgm:pt modelId="{5D4A7829-01FA-4834-B2A8-8FC00827E9DE}">
      <dgm:prSet custT="1"/>
      <dgm:spPr>
        <a:solidFill>
          <a:schemeClr val="accent5">
            <a:lumMod val="75000"/>
          </a:schemeClr>
        </a:solidFill>
      </dgm:spPr>
      <dgm:t>
        <a:bodyPr/>
        <a:lstStyle/>
        <a:p>
          <a:pPr rtl="0"/>
          <a:r>
            <a:rPr lang="el-GR" sz="2400" b="1" dirty="0" smtClean="0">
              <a:solidFill>
                <a:schemeClr val="bg1"/>
              </a:solidFill>
            </a:rPr>
            <a:t>Αρχή της πιστότητας</a:t>
          </a:r>
          <a:endParaRPr lang="el-GR" sz="2400" b="1" dirty="0">
            <a:solidFill>
              <a:schemeClr val="bg1"/>
            </a:solidFill>
          </a:endParaRPr>
        </a:p>
      </dgm:t>
    </dgm:pt>
    <dgm:pt modelId="{C78705E9-9024-4D60-AC8A-4C7A3D6504A1}" type="parTrans" cxnId="{AE217249-7BB1-4EC8-AC00-ED8A6CE4F93B}">
      <dgm:prSet/>
      <dgm:spPr/>
      <dgm:t>
        <a:bodyPr/>
        <a:lstStyle/>
        <a:p>
          <a:endParaRPr lang="el-GR">
            <a:solidFill>
              <a:schemeClr val="bg1"/>
            </a:solidFill>
          </a:endParaRPr>
        </a:p>
      </dgm:t>
    </dgm:pt>
    <dgm:pt modelId="{2ACFCC15-8F38-432E-8E2A-89A7DA1766E2}" type="sibTrans" cxnId="{AE217249-7BB1-4EC8-AC00-ED8A6CE4F93B}">
      <dgm:prSet/>
      <dgm:spPr/>
      <dgm:t>
        <a:bodyPr/>
        <a:lstStyle/>
        <a:p>
          <a:endParaRPr lang="el-GR">
            <a:solidFill>
              <a:schemeClr val="bg1"/>
            </a:solidFill>
          </a:endParaRPr>
        </a:p>
      </dgm:t>
    </dgm:pt>
    <dgm:pt modelId="{D4385F8D-217C-4D69-A3AA-EBBCA17183B3}">
      <dgm:prSet custT="1"/>
      <dgm:spPr>
        <a:solidFill>
          <a:schemeClr val="accent5">
            <a:lumMod val="75000"/>
          </a:schemeClr>
        </a:solidFill>
      </dgm:spPr>
      <dgm:t>
        <a:bodyPr/>
        <a:lstStyle/>
        <a:p>
          <a:pPr rtl="0"/>
          <a:r>
            <a:rPr lang="el-GR" sz="2400" b="1" dirty="0" smtClean="0">
              <a:solidFill>
                <a:schemeClr val="bg1"/>
              </a:solidFill>
            </a:rPr>
            <a:t>Αρχή της ωφελιμότητας</a:t>
          </a:r>
          <a:endParaRPr lang="el-GR" sz="2400" b="1" dirty="0">
            <a:solidFill>
              <a:schemeClr val="bg1"/>
            </a:solidFill>
          </a:endParaRPr>
        </a:p>
      </dgm:t>
    </dgm:pt>
    <dgm:pt modelId="{F98C4A68-3BD1-491A-92F5-4ED49AC584B3}" type="parTrans" cxnId="{EE5ED4C4-08F1-436D-84FD-2B4D3FA0670F}">
      <dgm:prSet/>
      <dgm:spPr/>
      <dgm:t>
        <a:bodyPr/>
        <a:lstStyle/>
        <a:p>
          <a:endParaRPr lang="el-GR">
            <a:solidFill>
              <a:schemeClr val="bg1"/>
            </a:solidFill>
          </a:endParaRPr>
        </a:p>
      </dgm:t>
    </dgm:pt>
    <dgm:pt modelId="{F35FE844-7463-4BD5-BA4B-FD1CB99E24D3}" type="sibTrans" cxnId="{EE5ED4C4-08F1-436D-84FD-2B4D3FA0670F}">
      <dgm:prSet/>
      <dgm:spPr/>
      <dgm:t>
        <a:bodyPr/>
        <a:lstStyle/>
        <a:p>
          <a:endParaRPr lang="el-GR">
            <a:solidFill>
              <a:schemeClr val="bg1"/>
            </a:solidFill>
          </a:endParaRPr>
        </a:p>
      </dgm:t>
    </dgm:pt>
    <dgm:pt modelId="{03CEF68A-A072-4E7D-8A3C-C38A3FF30989}">
      <dgm:prSet custT="1"/>
      <dgm:spPr>
        <a:solidFill>
          <a:schemeClr val="accent5">
            <a:lumMod val="75000"/>
          </a:schemeClr>
        </a:solidFill>
      </dgm:spPr>
      <dgm:t>
        <a:bodyPr/>
        <a:lstStyle/>
        <a:p>
          <a:pPr rtl="0"/>
          <a:r>
            <a:rPr lang="el-GR" sz="2400" b="1" dirty="0" smtClean="0">
              <a:solidFill>
                <a:schemeClr val="bg1"/>
              </a:solidFill>
            </a:rPr>
            <a:t>Αρχή της εμπιστευτικότητας</a:t>
          </a:r>
          <a:endParaRPr lang="el-GR" sz="2400" b="1" dirty="0">
            <a:solidFill>
              <a:schemeClr val="bg1"/>
            </a:solidFill>
          </a:endParaRPr>
        </a:p>
      </dgm:t>
    </dgm:pt>
    <dgm:pt modelId="{62E03BA0-F314-46A5-B5F5-49795BB3AC84}" type="parTrans" cxnId="{09EFF017-5A07-47D0-9849-7F01FECF28EB}">
      <dgm:prSet/>
      <dgm:spPr/>
      <dgm:t>
        <a:bodyPr/>
        <a:lstStyle/>
        <a:p>
          <a:endParaRPr lang="el-GR">
            <a:solidFill>
              <a:schemeClr val="bg1"/>
            </a:solidFill>
          </a:endParaRPr>
        </a:p>
      </dgm:t>
    </dgm:pt>
    <dgm:pt modelId="{D98EE102-7B31-4866-B96C-10E8A92B88CF}" type="sibTrans" cxnId="{09EFF017-5A07-47D0-9849-7F01FECF28EB}">
      <dgm:prSet/>
      <dgm:spPr/>
      <dgm:t>
        <a:bodyPr/>
        <a:lstStyle/>
        <a:p>
          <a:endParaRPr lang="el-GR">
            <a:solidFill>
              <a:schemeClr val="bg1"/>
            </a:solidFill>
          </a:endParaRPr>
        </a:p>
      </dgm:t>
    </dgm:pt>
    <dgm:pt modelId="{E873C4DC-6859-4A33-B376-9B49888B1EBA}">
      <dgm:prSet custT="1"/>
      <dgm:spPr>
        <a:solidFill>
          <a:schemeClr val="accent5">
            <a:lumMod val="75000"/>
          </a:schemeClr>
        </a:solidFill>
      </dgm:spPr>
      <dgm:t>
        <a:bodyPr/>
        <a:lstStyle/>
        <a:p>
          <a:pPr rtl="0"/>
          <a:r>
            <a:rPr lang="el-GR" sz="2400" b="1" dirty="0" smtClean="0">
              <a:solidFill>
                <a:schemeClr val="bg1"/>
              </a:solidFill>
            </a:rPr>
            <a:t>Αρχή της ειλικρίνειας</a:t>
          </a:r>
          <a:endParaRPr lang="el-GR" sz="2400" b="1" dirty="0">
            <a:solidFill>
              <a:schemeClr val="bg1"/>
            </a:solidFill>
          </a:endParaRPr>
        </a:p>
      </dgm:t>
    </dgm:pt>
    <dgm:pt modelId="{6AB89F25-E553-4C37-9148-48B5A77A5FB5}" type="parTrans" cxnId="{EFDF6F67-8F86-4B19-8692-EB3BD0E5C979}">
      <dgm:prSet/>
      <dgm:spPr/>
      <dgm:t>
        <a:bodyPr/>
        <a:lstStyle/>
        <a:p>
          <a:endParaRPr lang="el-GR">
            <a:solidFill>
              <a:schemeClr val="bg1"/>
            </a:solidFill>
          </a:endParaRPr>
        </a:p>
      </dgm:t>
    </dgm:pt>
    <dgm:pt modelId="{EEB36C5B-2903-435E-A813-CCF8758D49C7}" type="sibTrans" cxnId="{EFDF6F67-8F86-4B19-8692-EB3BD0E5C979}">
      <dgm:prSet/>
      <dgm:spPr/>
      <dgm:t>
        <a:bodyPr/>
        <a:lstStyle/>
        <a:p>
          <a:endParaRPr lang="el-GR">
            <a:solidFill>
              <a:schemeClr val="bg1"/>
            </a:solidFill>
          </a:endParaRPr>
        </a:p>
      </dgm:t>
    </dgm:pt>
    <dgm:pt modelId="{0D69884F-ABD9-41BC-B139-DA1B80428EE2}">
      <dgm:prSet custT="1"/>
      <dgm:spPr>
        <a:solidFill>
          <a:schemeClr val="accent5">
            <a:lumMod val="75000"/>
          </a:schemeClr>
        </a:solidFill>
      </dgm:spPr>
      <dgm:t>
        <a:bodyPr/>
        <a:lstStyle/>
        <a:p>
          <a:pPr rtl="0"/>
          <a:r>
            <a:rPr lang="el-GR" sz="2400" b="1" dirty="0" smtClean="0">
              <a:solidFill>
                <a:schemeClr val="bg1"/>
              </a:solidFill>
            </a:rPr>
            <a:t>Αρχή της ευργετικότητας</a:t>
          </a:r>
          <a:endParaRPr lang="el-GR" sz="2400" b="1" dirty="0">
            <a:solidFill>
              <a:schemeClr val="bg1"/>
            </a:solidFill>
          </a:endParaRPr>
        </a:p>
      </dgm:t>
    </dgm:pt>
    <dgm:pt modelId="{EDCEE543-BD1A-4AD8-BDA0-91A114EC9D39}" type="parTrans" cxnId="{7EBABE2C-C860-4C21-AFB1-5A2B022E4B95}">
      <dgm:prSet/>
      <dgm:spPr/>
      <dgm:t>
        <a:bodyPr/>
        <a:lstStyle/>
        <a:p>
          <a:endParaRPr lang="el-GR">
            <a:solidFill>
              <a:schemeClr val="bg1"/>
            </a:solidFill>
          </a:endParaRPr>
        </a:p>
      </dgm:t>
    </dgm:pt>
    <dgm:pt modelId="{53899F16-44B7-4E7E-9B32-2D3BBB98C4E0}" type="sibTrans" cxnId="{7EBABE2C-C860-4C21-AFB1-5A2B022E4B95}">
      <dgm:prSet/>
      <dgm:spPr/>
      <dgm:t>
        <a:bodyPr/>
        <a:lstStyle/>
        <a:p>
          <a:endParaRPr lang="el-GR">
            <a:solidFill>
              <a:schemeClr val="bg1"/>
            </a:solidFill>
          </a:endParaRPr>
        </a:p>
      </dgm:t>
    </dgm:pt>
    <dgm:pt modelId="{7F3375A5-3F4C-42E8-BF8A-A25D8EAE2B65}" type="pres">
      <dgm:prSet presAssocID="{238F3B08-D47D-4F4E-99B0-DBCE61E9550F}" presName="cycle" presStyleCnt="0">
        <dgm:presLayoutVars>
          <dgm:dir/>
          <dgm:resizeHandles val="exact"/>
        </dgm:presLayoutVars>
      </dgm:prSet>
      <dgm:spPr/>
      <dgm:t>
        <a:bodyPr/>
        <a:lstStyle/>
        <a:p>
          <a:endParaRPr lang="el-GR"/>
        </a:p>
      </dgm:t>
    </dgm:pt>
    <dgm:pt modelId="{EDC2D31F-50BE-4799-B2F2-89A724EC68EE}" type="pres">
      <dgm:prSet presAssocID="{C63328A1-7220-4199-89D4-132546B16876}" presName="node" presStyleLbl="node1" presStyleIdx="0" presStyleCnt="7" custScaleX="256937" custScaleY="92545" custRadScaleRad="107024" custRadScaleInc="5043">
        <dgm:presLayoutVars>
          <dgm:bulletEnabled val="1"/>
        </dgm:presLayoutVars>
      </dgm:prSet>
      <dgm:spPr/>
      <dgm:t>
        <a:bodyPr/>
        <a:lstStyle/>
        <a:p>
          <a:endParaRPr lang="el-GR"/>
        </a:p>
      </dgm:t>
    </dgm:pt>
    <dgm:pt modelId="{9C4785FD-C8DB-40E1-9F96-9AD1A38CF39A}" type="pres">
      <dgm:prSet presAssocID="{97684902-A933-445D-89BD-8A6A923E74D6}" presName="sibTrans" presStyleLbl="sibTrans2D1" presStyleIdx="0" presStyleCnt="7"/>
      <dgm:spPr/>
      <dgm:t>
        <a:bodyPr/>
        <a:lstStyle/>
        <a:p>
          <a:endParaRPr lang="el-GR"/>
        </a:p>
      </dgm:t>
    </dgm:pt>
    <dgm:pt modelId="{547DFE54-F5F0-4D99-A1AA-88CC0A20F057}" type="pres">
      <dgm:prSet presAssocID="{97684902-A933-445D-89BD-8A6A923E74D6}" presName="connectorText" presStyleLbl="sibTrans2D1" presStyleIdx="0" presStyleCnt="7"/>
      <dgm:spPr/>
      <dgm:t>
        <a:bodyPr/>
        <a:lstStyle/>
        <a:p>
          <a:endParaRPr lang="el-GR"/>
        </a:p>
      </dgm:t>
    </dgm:pt>
    <dgm:pt modelId="{4DA1FDB7-0620-40D2-8E69-3325CB8B147F}" type="pres">
      <dgm:prSet presAssocID="{973DD2FC-F4C5-4994-8262-C57702F1723F}" presName="node" presStyleLbl="node1" presStyleIdx="1" presStyleCnt="7" custScaleX="243578" custScaleY="97712" custRadScaleRad="130669" custRadScaleInc="54710">
        <dgm:presLayoutVars>
          <dgm:bulletEnabled val="1"/>
        </dgm:presLayoutVars>
      </dgm:prSet>
      <dgm:spPr/>
      <dgm:t>
        <a:bodyPr/>
        <a:lstStyle/>
        <a:p>
          <a:endParaRPr lang="el-GR"/>
        </a:p>
      </dgm:t>
    </dgm:pt>
    <dgm:pt modelId="{9CA2FE16-CD6C-413F-8AA2-C5FEF10D0477}" type="pres">
      <dgm:prSet presAssocID="{62DDA9AD-8D27-4486-87F2-E515EF0922CE}" presName="sibTrans" presStyleLbl="sibTrans2D1" presStyleIdx="1" presStyleCnt="7"/>
      <dgm:spPr/>
      <dgm:t>
        <a:bodyPr/>
        <a:lstStyle/>
        <a:p>
          <a:endParaRPr lang="el-GR"/>
        </a:p>
      </dgm:t>
    </dgm:pt>
    <dgm:pt modelId="{930F3124-0774-417E-A038-633BABF4AA78}" type="pres">
      <dgm:prSet presAssocID="{62DDA9AD-8D27-4486-87F2-E515EF0922CE}" presName="connectorText" presStyleLbl="sibTrans2D1" presStyleIdx="1" presStyleCnt="7"/>
      <dgm:spPr/>
      <dgm:t>
        <a:bodyPr/>
        <a:lstStyle/>
        <a:p>
          <a:endParaRPr lang="el-GR"/>
        </a:p>
      </dgm:t>
    </dgm:pt>
    <dgm:pt modelId="{B02FB677-30A3-4D42-ABF1-DCB82541A32B}" type="pres">
      <dgm:prSet presAssocID="{5D4A7829-01FA-4834-B2A8-8FC00827E9DE}" presName="node" presStyleLbl="node1" presStyleIdx="2" presStyleCnt="7" custScaleX="254516" custScaleY="92545" custRadScaleRad="130287" custRadScaleInc="-4723">
        <dgm:presLayoutVars>
          <dgm:bulletEnabled val="1"/>
        </dgm:presLayoutVars>
      </dgm:prSet>
      <dgm:spPr/>
      <dgm:t>
        <a:bodyPr/>
        <a:lstStyle/>
        <a:p>
          <a:endParaRPr lang="el-GR"/>
        </a:p>
      </dgm:t>
    </dgm:pt>
    <dgm:pt modelId="{D310EC94-E6C0-46A0-BA20-1809B54358A8}" type="pres">
      <dgm:prSet presAssocID="{2ACFCC15-8F38-432E-8E2A-89A7DA1766E2}" presName="sibTrans" presStyleLbl="sibTrans2D1" presStyleIdx="2" presStyleCnt="7"/>
      <dgm:spPr/>
      <dgm:t>
        <a:bodyPr/>
        <a:lstStyle/>
        <a:p>
          <a:endParaRPr lang="el-GR"/>
        </a:p>
      </dgm:t>
    </dgm:pt>
    <dgm:pt modelId="{4C446AB3-B059-466F-840F-FB87F7BFD6B9}" type="pres">
      <dgm:prSet presAssocID="{2ACFCC15-8F38-432E-8E2A-89A7DA1766E2}" presName="connectorText" presStyleLbl="sibTrans2D1" presStyleIdx="2" presStyleCnt="7"/>
      <dgm:spPr/>
      <dgm:t>
        <a:bodyPr/>
        <a:lstStyle/>
        <a:p>
          <a:endParaRPr lang="el-GR"/>
        </a:p>
      </dgm:t>
    </dgm:pt>
    <dgm:pt modelId="{49DE56DB-BA93-4AC1-8139-2B522CFA5276}" type="pres">
      <dgm:prSet presAssocID="{D4385F8D-217C-4D69-A3AA-EBBCA17183B3}" presName="node" presStyleLbl="node1" presStyleIdx="3" presStyleCnt="7" custScaleX="283858" custScaleY="92545" custRadScaleRad="144140" custRadScaleInc="-93866">
        <dgm:presLayoutVars>
          <dgm:bulletEnabled val="1"/>
        </dgm:presLayoutVars>
      </dgm:prSet>
      <dgm:spPr/>
      <dgm:t>
        <a:bodyPr/>
        <a:lstStyle/>
        <a:p>
          <a:endParaRPr lang="el-GR"/>
        </a:p>
      </dgm:t>
    </dgm:pt>
    <dgm:pt modelId="{C3B594F2-C3BA-4B4D-9226-630F388D9887}" type="pres">
      <dgm:prSet presAssocID="{F35FE844-7463-4BD5-BA4B-FD1CB99E24D3}" presName="sibTrans" presStyleLbl="sibTrans2D1" presStyleIdx="3" presStyleCnt="7"/>
      <dgm:spPr/>
      <dgm:t>
        <a:bodyPr/>
        <a:lstStyle/>
        <a:p>
          <a:endParaRPr lang="el-GR"/>
        </a:p>
      </dgm:t>
    </dgm:pt>
    <dgm:pt modelId="{054D9056-A3AE-49E5-BD18-A36094CD9A06}" type="pres">
      <dgm:prSet presAssocID="{F35FE844-7463-4BD5-BA4B-FD1CB99E24D3}" presName="connectorText" presStyleLbl="sibTrans2D1" presStyleIdx="3" presStyleCnt="7"/>
      <dgm:spPr/>
      <dgm:t>
        <a:bodyPr/>
        <a:lstStyle/>
        <a:p>
          <a:endParaRPr lang="el-GR"/>
        </a:p>
      </dgm:t>
    </dgm:pt>
    <dgm:pt modelId="{6D5119B9-590C-40C7-98A5-00AB826C3E7A}" type="pres">
      <dgm:prSet presAssocID="{03CEF68A-A072-4E7D-8A3C-C38A3FF30989}" presName="node" presStyleLbl="node1" presStyleIdx="4" presStyleCnt="7" custScaleX="292116" custScaleY="92545" custRadScaleRad="121647" custRadScaleInc="54104">
        <dgm:presLayoutVars>
          <dgm:bulletEnabled val="1"/>
        </dgm:presLayoutVars>
      </dgm:prSet>
      <dgm:spPr/>
      <dgm:t>
        <a:bodyPr/>
        <a:lstStyle/>
        <a:p>
          <a:endParaRPr lang="el-GR"/>
        </a:p>
      </dgm:t>
    </dgm:pt>
    <dgm:pt modelId="{C509C7D5-FB10-441A-AA77-09FA9CE1267E}" type="pres">
      <dgm:prSet presAssocID="{D98EE102-7B31-4866-B96C-10E8A92B88CF}" presName="sibTrans" presStyleLbl="sibTrans2D1" presStyleIdx="4" presStyleCnt="7"/>
      <dgm:spPr/>
      <dgm:t>
        <a:bodyPr/>
        <a:lstStyle/>
        <a:p>
          <a:endParaRPr lang="el-GR"/>
        </a:p>
      </dgm:t>
    </dgm:pt>
    <dgm:pt modelId="{0196775D-B4B2-4AB8-8DA4-89BB67969EFB}" type="pres">
      <dgm:prSet presAssocID="{D98EE102-7B31-4866-B96C-10E8A92B88CF}" presName="connectorText" presStyleLbl="sibTrans2D1" presStyleIdx="4" presStyleCnt="7"/>
      <dgm:spPr/>
      <dgm:t>
        <a:bodyPr/>
        <a:lstStyle/>
        <a:p>
          <a:endParaRPr lang="el-GR"/>
        </a:p>
      </dgm:t>
    </dgm:pt>
    <dgm:pt modelId="{DCCF77AD-D632-444A-B190-D5CC1E2DFA6C}" type="pres">
      <dgm:prSet presAssocID="{E873C4DC-6859-4A33-B376-9B49888B1EBA}" presName="node" presStyleLbl="node1" presStyleIdx="5" presStyleCnt="7" custScaleX="329236" custScaleY="92545" custRadScaleRad="145670" custRadScaleInc="9561">
        <dgm:presLayoutVars>
          <dgm:bulletEnabled val="1"/>
        </dgm:presLayoutVars>
      </dgm:prSet>
      <dgm:spPr/>
      <dgm:t>
        <a:bodyPr/>
        <a:lstStyle/>
        <a:p>
          <a:endParaRPr lang="el-GR"/>
        </a:p>
      </dgm:t>
    </dgm:pt>
    <dgm:pt modelId="{63B28B33-86FC-4961-8460-F6E17E29CCD1}" type="pres">
      <dgm:prSet presAssocID="{EEB36C5B-2903-435E-A813-CCF8758D49C7}" presName="sibTrans" presStyleLbl="sibTrans2D1" presStyleIdx="5" presStyleCnt="7"/>
      <dgm:spPr/>
      <dgm:t>
        <a:bodyPr/>
        <a:lstStyle/>
        <a:p>
          <a:endParaRPr lang="el-GR"/>
        </a:p>
      </dgm:t>
    </dgm:pt>
    <dgm:pt modelId="{6B1895BA-DE61-4B9A-94A5-1AF7315A10F7}" type="pres">
      <dgm:prSet presAssocID="{EEB36C5B-2903-435E-A813-CCF8758D49C7}" presName="connectorText" presStyleLbl="sibTrans2D1" presStyleIdx="5" presStyleCnt="7"/>
      <dgm:spPr/>
      <dgm:t>
        <a:bodyPr/>
        <a:lstStyle/>
        <a:p>
          <a:endParaRPr lang="el-GR"/>
        </a:p>
      </dgm:t>
    </dgm:pt>
    <dgm:pt modelId="{7477B1EE-7E31-4F8D-B890-150CB410884B}" type="pres">
      <dgm:prSet presAssocID="{0D69884F-ABD9-41BC-B139-DA1B80428EE2}" presName="node" presStyleLbl="node1" presStyleIdx="6" presStyleCnt="7" custScaleX="296165" custScaleY="92545" custRadScaleRad="140805" custRadScaleInc="-65224">
        <dgm:presLayoutVars>
          <dgm:bulletEnabled val="1"/>
        </dgm:presLayoutVars>
      </dgm:prSet>
      <dgm:spPr/>
      <dgm:t>
        <a:bodyPr/>
        <a:lstStyle/>
        <a:p>
          <a:endParaRPr lang="el-GR"/>
        </a:p>
      </dgm:t>
    </dgm:pt>
    <dgm:pt modelId="{E6ABDD17-2941-4A12-B7E2-F26AAD9100BD}" type="pres">
      <dgm:prSet presAssocID="{53899F16-44B7-4E7E-9B32-2D3BBB98C4E0}" presName="sibTrans" presStyleLbl="sibTrans2D1" presStyleIdx="6" presStyleCnt="7"/>
      <dgm:spPr/>
      <dgm:t>
        <a:bodyPr/>
        <a:lstStyle/>
        <a:p>
          <a:endParaRPr lang="el-GR"/>
        </a:p>
      </dgm:t>
    </dgm:pt>
    <dgm:pt modelId="{EE609B1C-F516-4542-B6FF-102353F0855A}" type="pres">
      <dgm:prSet presAssocID="{53899F16-44B7-4E7E-9B32-2D3BBB98C4E0}" presName="connectorText" presStyleLbl="sibTrans2D1" presStyleIdx="6" presStyleCnt="7"/>
      <dgm:spPr/>
      <dgm:t>
        <a:bodyPr/>
        <a:lstStyle/>
        <a:p>
          <a:endParaRPr lang="el-GR"/>
        </a:p>
      </dgm:t>
    </dgm:pt>
  </dgm:ptLst>
  <dgm:cxnLst>
    <dgm:cxn modelId="{13744A3A-7FE0-46A5-8FCA-02BBA26E4499}" type="presOf" srcId="{238F3B08-D47D-4F4E-99B0-DBCE61E9550F}" destId="{7F3375A5-3F4C-42E8-BF8A-A25D8EAE2B65}" srcOrd="0" destOrd="0" presId="urn:microsoft.com/office/officeart/2005/8/layout/cycle2"/>
    <dgm:cxn modelId="{AAD2FA8A-318B-454F-9AE3-EAF23800FCDB}" type="presOf" srcId="{F35FE844-7463-4BD5-BA4B-FD1CB99E24D3}" destId="{C3B594F2-C3BA-4B4D-9226-630F388D9887}" srcOrd="0" destOrd="0" presId="urn:microsoft.com/office/officeart/2005/8/layout/cycle2"/>
    <dgm:cxn modelId="{3630594C-B23B-4535-8DFA-F493DFDA5974}" type="presOf" srcId="{EEB36C5B-2903-435E-A813-CCF8758D49C7}" destId="{63B28B33-86FC-4961-8460-F6E17E29CCD1}" srcOrd="0" destOrd="0" presId="urn:microsoft.com/office/officeart/2005/8/layout/cycle2"/>
    <dgm:cxn modelId="{0B64BAE8-9757-4E64-9697-CF7941F04647}" type="presOf" srcId="{97684902-A933-445D-89BD-8A6A923E74D6}" destId="{9C4785FD-C8DB-40E1-9F96-9AD1A38CF39A}" srcOrd="0" destOrd="0" presId="urn:microsoft.com/office/officeart/2005/8/layout/cycle2"/>
    <dgm:cxn modelId="{09EFF017-5A07-47D0-9849-7F01FECF28EB}" srcId="{238F3B08-D47D-4F4E-99B0-DBCE61E9550F}" destId="{03CEF68A-A072-4E7D-8A3C-C38A3FF30989}" srcOrd="4" destOrd="0" parTransId="{62E03BA0-F314-46A5-B5F5-49795BB3AC84}" sibTransId="{D98EE102-7B31-4866-B96C-10E8A92B88CF}"/>
    <dgm:cxn modelId="{B11DA70F-CD7A-413F-8C58-D9B83EBC7CD5}" type="presOf" srcId="{2ACFCC15-8F38-432E-8E2A-89A7DA1766E2}" destId="{4C446AB3-B059-466F-840F-FB87F7BFD6B9}" srcOrd="1" destOrd="0" presId="urn:microsoft.com/office/officeart/2005/8/layout/cycle2"/>
    <dgm:cxn modelId="{F2CA6777-CD90-42EE-95AD-B903A1CDA4A0}" srcId="{238F3B08-D47D-4F4E-99B0-DBCE61E9550F}" destId="{973DD2FC-F4C5-4994-8262-C57702F1723F}" srcOrd="1" destOrd="0" parTransId="{BADCB840-7152-49E6-96C8-713997704EF2}" sibTransId="{62DDA9AD-8D27-4486-87F2-E515EF0922CE}"/>
    <dgm:cxn modelId="{EFDF6F67-8F86-4B19-8692-EB3BD0E5C979}" srcId="{238F3B08-D47D-4F4E-99B0-DBCE61E9550F}" destId="{E873C4DC-6859-4A33-B376-9B49888B1EBA}" srcOrd="5" destOrd="0" parTransId="{6AB89F25-E553-4C37-9148-48B5A77A5FB5}" sibTransId="{EEB36C5B-2903-435E-A813-CCF8758D49C7}"/>
    <dgm:cxn modelId="{66FB7FF9-1C99-4E4F-80F6-045485DB702F}" type="presOf" srcId="{D98EE102-7B31-4866-B96C-10E8A92B88CF}" destId="{C509C7D5-FB10-441A-AA77-09FA9CE1267E}" srcOrd="0" destOrd="0" presId="urn:microsoft.com/office/officeart/2005/8/layout/cycle2"/>
    <dgm:cxn modelId="{125D8B6D-2A77-4572-8750-9559CBF1AE59}" type="presOf" srcId="{53899F16-44B7-4E7E-9B32-2D3BBB98C4E0}" destId="{EE609B1C-F516-4542-B6FF-102353F0855A}" srcOrd="1" destOrd="0" presId="urn:microsoft.com/office/officeart/2005/8/layout/cycle2"/>
    <dgm:cxn modelId="{81B7F34D-8B25-4DBE-A1DD-2BBD5C6EBE91}" type="presOf" srcId="{5D4A7829-01FA-4834-B2A8-8FC00827E9DE}" destId="{B02FB677-30A3-4D42-ABF1-DCB82541A32B}" srcOrd="0" destOrd="0" presId="urn:microsoft.com/office/officeart/2005/8/layout/cycle2"/>
    <dgm:cxn modelId="{7EBABE2C-C860-4C21-AFB1-5A2B022E4B95}" srcId="{238F3B08-D47D-4F4E-99B0-DBCE61E9550F}" destId="{0D69884F-ABD9-41BC-B139-DA1B80428EE2}" srcOrd="6" destOrd="0" parTransId="{EDCEE543-BD1A-4AD8-BDA0-91A114EC9D39}" sibTransId="{53899F16-44B7-4E7E-9B32-2D3BBB98C4E0}"/>
    <dgm:cxn modelId="{EE5ED4C4-08F1-436D-84FD-2B4D3FA0670F}" srcId="{238F3B08-D47D-4F4E-99B0-DBCE61E9550F}" destId="{D4385F8D-217C-4D69-A3AA-EBBCA17183B3}" srcOrd="3" destOrd="0" parTransId="{F98C4A68-3BD1-491A-92F5-4ED49AC584B3}" sibTransId="{F35FE844-7463-4BD5-BA4B-FD1CB99E24D3}"/>
    <dgm:cxn modelId="{56FDC986-3D9B-429D-A410-25EB550659A7}" type="presOf" srcId="{E873C4DC-6859-4A33-B376-9B49888B1EBA}" destId="{DCCF77AD-D632-444A-B190-D5CC1E2DFA6C}" srcOrd="0" destOrd="0" presId="urn:microsoft.com/office/officeart/2005/8/layout/cycle2"/>
    <dgm:cxn modelId="{20669805-1B49-48DD-984B-71E4D0D7EB22}" type="presOf" srcId="{EEB36C5B-2903-435E-A813-CCF8758D49C7}" destId="{6B1895BA-DE61-4B9A-94A5-1AF7315A10F7}" srcOrd="1" destOrd="0" presId="urn:microsoft.com/office/officeart/2005/8/layout/cycle2"/>
    <dgm:cxn modelId="{416A2074-1CE2-4B69-9B2D-DA6F48016830}" type="presOf" srcId="{53899F16-44B7-4E7E-9B32-2D3BBB98C4E0}" destId="{E6ABDD17-2941-4A12-B7E2-F26AAD9100BD}" srcOrd="0" destOrd="0" presId="urn:microsoft.com/office/officeart/2005/8/layout/cycle2"/>
    <dgm:cxn modelId="{AE217249-7BB1-4EC8-AC00-ED8A6CE4F93B}" srcId="{238F3B08-D47D-4F4E-99B0-DBCE61E9550F}" destId="{5D4A7829-01FA-4834-B2A8-8FC00827E9DE}" srcOrd="2" destOrd="0" parTransId="{C78705E9-9024-4D60-AC8A-4C7A3D6504A1}" sibTransId="{2ACFCC15-8F38-432E-8E2A-89A7DA1766E2}"/>
    <dgm:cxn modelId="{1BF20DF5-A06E-46F4-89EF-79D44FDE0417}" type="presOf" srcId="{C63328A1-7220-4199-89D4-132546B16876}" destId="{EDC2D31F-50BE-4799-B2F2-89A724EC68EE}" srcOrd="0" destOrd="0" presId="urn:microsoft.com/office/officeart/2005/8/layout/cycle2"/>
    <dgm:cxn modelId="{3AE5F0E5-0884-4CAF-B6DC-8F756ED46967}" type="presOf" srcId="{62DDA9AD-8D27-4486-87F2-E515EF0922CE}" destId="{9CA2FE16-CD6C-413F-8AA2-C5FEF10D0477}" srcOrd="0" destOrd="0" presId="urn:microsoft.com/office/officeart/2005/8/layout/cycle2"/>
    <dgm:cxn modelId="{B9EE483C-3AED-4D32-BDBC-92F07147EAE0}" type="presOf" srcId="{973DD2FC-F4C5-4994-8262-C57702F1723F}" destId="{4DA1FDB7-0620-40D2-8E69-3325CB8B147F}" srcOrd="0" destOrd="0" presId="urn:microsoft.com/office/officeart/2005/8/layout/cycle2"/>
    <dgm:cxn modelId="{FC54B764-CF42-4CFB-AE41-93D00D2497CE}" type="presOf" srcId="{D4385F8D-217C-4D69-A3AA-EBBCA17183B3}" destId="{49DE56DB-BA93-4AC1-8139-2B522CFA5276}" srcOrd="0" destOrd="0" presId="urn:microsoft.com/office/officeart/2005/8/layout/cycle2"/>
    <dgm:cxn modelId="{E733EFD9-2348-414E-9E4F-0E805A63E71C}" type="presOf" srcId="{97684902-A933-445D-89BD-8A6A923E74D6}" destId="{547DFE54-F5F0-4D99-A1AA-88CC0A20F057}" srcOrd="1" destOrd="0" presId="urn:microsoft.com/office/officeart/2005/8/layout/cycle2"/>
    <dgm:cxn modelId="{424B0648-6390-40E6-9660-E2A1D42C3848}" srcId="{238F3B08-D47D-4F4E-99B0-DBCE61E9550F}" destId="{C63328A1-7220-4199-89D4-132546B16876}" srcOrd="0" destOrd="0" parTransId="{B7CD5F7D-1FF8-4DA6-A325-1E2B45941AE9}" sibTransId="{97684902-A933-445D-89BD-8A6A923E74D6}"/>
    <dgm:cxn modelId="{30C53289-E4B7-4E4E-B907-74250D68E5C2}" type="presOf" srcId="{2ACFCC15-8F38-432E-8E2A-89A7DA1766E2}" destId="{D310EC94-E6C0-46A0-BA20-1809B54358A8}" srcOrd="0" destOrd="0" presId="urn:microsoft.com/office/officeart/2005/8/layout/cycle2"/>
    <dgm:cxn modelId="{59A6BA64-74E3-469E-BFF8-DFB6A52F273C}" type="presOf" srcId="{F35FE844-7463-4BD5-BA4B-FD1CB99E24D3}" destId="{054D9056-A3AE-49E5-BD18-A36094CD9A06}" srcOrd="1" destOrd="0" presId="urn:microsoft.com/office/officeart/2005/8/layout/cycle2"/>
    <dgm:cxn modelId="{88BBA0CE-4DFB-4C13-9DA5-C74154B8DF86}" type="presOf" srcId="{62DDA9AD-8D27-4486-87F2-E515EF0922CE}" destId="{930F3124-0774-417E-A038-633BABF4AA78}" srcOrd="1" destOrd="0" presId="urn:microsoft.com/office/officeart/2005/8/layout/cycle2"/>
    <dgm:cxn modelId="{13660F8B-4335-4780-B23B-798001F86766}" type="presOf" srcId="{03CEF68A-A072-4E7D-8A3C-C38A3FF30989}" destId="{6D5119B9-590C-40C7-98A5-00AB826C3E7A}" srcOrd="0" destOrd="0" presId="urn:microsoft.com/office/officeart/2005/8/layout/cycle2"/>
    <dgm:cxn modelId="{2FE59C18-33B3-4D7C-8969-C74092373FAC}" type="presOf" srcId="{0D69884F-ABD9-41BC-B139-DA1B80428EE2}" destId="{7477B1EE-7E31-4F8D-B890-150CB410884B}" srcOrd="0" destOrd="0" presId="urn:microsoft.com/office/officeart/2005/8/layout/cycle2"/>
    <dgm:cxn modelId="{EB89F917-65B2-4BE9-96EB-6AF50F88C7FD}" type="presOf" srcId="{D98EE102-7B31-4866-B96C-10E8A92B88CF}" destId="{0196775D-B4B2-4AB8-8DA4-89BB67969EFB}" srcOrd="1" destOrd="0" presId="urn:microsoft.com/office/officeart/2005/8/layout/cycle2"/>
    <dgm:cxn modelId="{78ADDC8A-155C-4326-A63B-15355D4983D4}" type="presParOf" srcId="{7F3375A5-3F4C-42E8-BF8A-A25D8EAE2B65}" destId="{EDC2D31F-50BE-4799-B2F2-89A724EC68EE}" srcOrd="0" destOrd="0" presId="urn:microsoft.com/office/officeart/2005/8/layout/cycle2"/>
    <dgm:cxn modelId="{3344D522-FDF1-407C-8B44-0B85EC692F5E}" type="presParOf" srcId="{7F3375A5-3F4C-42E8-BF8A-A25D8EAE2B65}" destId="{9C4785FD-C8DB-40E1-9F96-9AD1A38CF39A}" srcOrd="1" destOrd="0" presId="urn:microsoft.com/office/officeart/2005/8/layout/cycle2"/>
    <dgm:cxn modelId="{55B8E4CD-2340-44C4-812C-E022BE0A0363}" type="presParOf" srcId="{9C4785FD-C8DB-40E1-9F96-9AD1A38CF39A}" destId="{547DFE54-F5F0-4D99-A1AA-88CC0A20F057}" srcOrd="0" destOrd="0" presId="urn:microsoft.com/office/officeart/2005/8/layout/cycle2"/>
    <dgm:cxn modelId="{789174CE-A077-4BC9-9F24-204199FE1813}" type="presParOf" srcId="{7F3375A5-3F4C-42E8-BF8A-A25D8EAE2B65}" destId="{4DA1FDB7-0620-40D2-8E69-3325CB8B147F}" srcOrd="2" destOrd="0" presId="urn:microsoft.com/office/officeart/2005/8/layout/cycle2"/>
    <dgm:cxn modelId="{AD0B7BE6-924B-4315-AB0D-1892CF2D61AB}" type="presParOf" srcId="{7F3375A5-3F4C-42E8-BF8A-A25D8EAE2B65}" destId="{9CA2FE16-CD6C-413F-8AA2-C5FEF10D0477}" srcOrd="3" destOrd="0" presId="urn:microsoft.com/office/officeart/2005/8/layout/cycle2"/>
    <dgm:cxn modelId="{0AA7B724-3212-4DBC-B605-10C6F8F0637C}" type="presParOf" srcId="{9CA2FE16-CD6C-413F-8AA2-C5FEF10D0477}" destId="{930F3124-0774-417E-A038-633BABF4AA78}" srcOrd="0" destOrd="0" presId="urn:microsoft.com/office/officeart/2005/8/layout/cycle2"/>
    <dgm:cxn modelId="{2CC49466-6E5A-4518-94D0-5ABF458A61C3}" type="presParOf" srcId="{7F3375A5-3F4C-42E8-BF8A-A25D8EAE2B65}" destId="{B02FB677-30A3-4D42-ABF1-DCB82541A32B}" srcOrd="4" destOrd="0" presId="urn:microsoft.com/office/officeart/2005/8/layout/cycle2"/>
    <dgm:cxn modelId="{DDA6E45F-A8B1-4327-A3C9-1CB32212AEBC}" type="presParOf" srcId="{7F3375A5-3F4C-42E8-BF8A-A25D8EAE2B65}" destId="{D310EC94-E6C0-46A0-BA20-1809B54358A8}" srcOrd="5" destOrd="0" presId="urn:microsoft.com/office/officeart/2005/8/layout/cycle2"/>
    <dgm:cxn modelId="{458C6702-1701-4EDA-B6CB-7F9DA0AF5075}" type="presParOf" srcId="{D310EC94-E6C0-46A0-BA20-1809B54358A8}" destId="{4C446AB3-B059-466F-840F-FB87F7BFD6B9}" srcOrd="0" destOrd="0" presId="urn:microsoft.com/office/officeart/2005/8/layout/cycle2"/>
    <dgm:cxn modelId="{332F14D5-C1E4-49C2-B06D-C74D49BE9F22}" type="presParOf" srcId="{7F3375A5-3F4C-42E8-BF8A-A25D8EAE2B65}" destId="{49DE56DB-BA93-4AC1-8139-2B522CFA5276}" srcOrd="6" destOrd="0" presId="urn:microsoft.com/office/officeart/2005/8/layout/cycle2"/>
    <dgm:cxn modelId="{F50C5E77-1586-4C74-9A5B-9CB7BA02E626}" type="presParOf" srcId="{7F3375A5-3F4C-42E8-BF8A-A25D8EAE2B65}" destId="{C3B594F2-C3BA-4B4D-9226-630F388D9887}" srcOrd="7" destOrd="0" presId="urn:microsoft.com/office/officeart/2005/8/layout/cycle2"/>
    <dgm:cxn modelId="{FBDCEB08-8A36-492E-9AB0-884BC87D28C8}" type="presParOf" srcId="{C3B594F2-C3BA-4B4D-9226-630F388D9887}" destId="{054D9056-A3AE-49E5-BD18-A36094CD9A06}" srcOrd="0" destOrd="0" presId="urn:microsoft.com/office/officeart/2005/8/layout/cycle2"/>
    <dgm:cxn modelId="{DED4CBD8-FA80-4C1D-9125-75FA0155BE90}" type="presParOf" srcId="{7F3375A5-3F4C-42E8-BF8A-A25D8EAE2B65}" destId="{6D5119B9-590C-40C7-98A5-00AB826C3E7A}" srcOrd="8" destOrd="0" presId="urn:microsoft.com/office/officeart/2005/8/layout/cycle2"/>
    <dgm:cxn modelId="{7413B1FC-9000-4CBB-9D02-69282F809E2C}" type="presParOf" srcId="{7F3375A5-3F4C-42E8-BF8A-A25D8EAE2B65}" destId="{C509C7D5-FB10-441A-AA77-09FA9CE1267E}" srcOrd="9" destOrd="0" presId="urn:microsoft.com/office/officeart/2005/8/layout/cycle2"/>
    <dgm:cxn modelId="{C4A051B8-6522-4C8D-B0D4-C9043040EA52}" type="presParOf" srcId="{C509C7D5-FB10-441A-AA77-09FA9CE1267E}" destId="{0196775D-B4B2-4AB8-8DA4-89BB67969EFB}" srcOrd="0" destOrd="0" presId="urn:microsoft.com/office/officeart/2005/8/layout/cycle2"/>
    <dgm:cxn modelId="{2BA6F5F1-FDA5-40D0-A659-F030609D5206}" type="presParOf" srcId="{7F3375A5-3F4C-42E8-BF8A-A25D8EAE2B65}" destId="{DCCF77AD-D632-444A-B190-D5CC1E2DFA6C}" srcOrd="10" destOrd="0" presId="urn:microsoft.com/office/officeart/2005/8/layout/cycle2"/>
    <dgm:cxn modelId="{EC542E09-061B-4858-8753-5BB84578E1A9}" type="presParOf" srcId="{7F3375A5-3F4C-42E8-BF8A-A25D8EAE2B65}" destId="{63B28B33-86FC-4961-8460-F6E17E29CCD1}" srcOrd="11" destOrd="0" presId="urn:microsoft.com/office/officeart/2005/8/layout/cycle2"/>
    <dgm:cxn modelId="{9F0C314D-32A2-4AFF-9A7F-B7FCA96C739F}" type="presParOf" srcId="{63B28B33-86FC-4961-8460-F6E17E29CCD1}" destId="{6B1895BA-DE61-4B9A-94A5-1AF7315A10F7}" srcOrd="0" destOrd="0" presId="urn:microsoft.com/office/officeart/2005/8/layout/cycle2"/>
    <dgm:cxn modelId="{A5AB066C-AD2D-44CA-94F8-E25B7E1AB58A}" type="presParOf" srcId="{7F3375A5-3F4C-42E8-BF8A-A25D8EAE2B65}" destId="{7477B1EE-7E31-4F8D-B890-150CB410884B}" srcOrd="12" destOrd="0" presId="urn:microsoft.com/office/officeart/2005/8/layout/cycle2"/>
    <dgm:cxn modelId="{BE0C660D-B52E-485A-AE9F-8D6ACC9C2769}" type="presParOf" srcId="{7F3375A5-3F4C-42E8-BF8A-A25D8EAE2B65}" destId="{E6ABDD17-2941-4A12-B7E2-F26AAD9100BD}" srcOrd="13" destOrd="0" presId="urn:microsoft.com/office/officeart/2005/8/layout/cycle2"/>
    <dgm:cxn modelId="{1DEAE216-8813-47B7-9457-DB083E3FAE0D}" type="presParOf" srcId="{E6ABDD17-2941-4A12-B7E2-F26AAD9100BD}" destId="{EE609B1C-F516-4542-B6FF-102353F0855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2D31F-50BE-4799-B2F2-89A724EC68EE}">
      <dsp:nvSpPr>
        <dsp:cNvPr id="0" name=""/>
        <dsp:cNvSpPr/>
      </dsp:nvSpPr>
      <dsp:spPr>
        <a:xfrm>
          <a:off x="2992343" y="0"/>
          <a:ext cx="3144627" cy="1132649"/>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l-GR" sz="2400" b="1" kern="1200" dirty="0" smtClean="0">
              <a:solidFill>
                <a:schemeClr val="bg1"/>
              </a:solidFill>
            </a:rPr>
            <a:t>Αρχή της αυτονομίας</a:t>
          </a:r>
          <a:endParaRPr lang="el-GR" sz="2400" b="1" kern="1200" dirty="0">
            <a:solidFill>
              <a:schemeClr val="bg1"/>
            </a:solidFill>
          </a:endParaRPr>
        </a:p>
      </dsp:txBody>
      <dsp:txXfrm>
        <a:off x="3452863" y="165873"/>
        <a:ext cx="2223587" cy="800903"/>
      </dsp:txXfrm>
    </dsp:sp>
    <dsp:sp modelId="{9C4785FD-C8DB-40E1-9F96-9AD1A38CF39A}">
      <dsp:nvSpPr>
        <dsp:cNvPr id="0" name=""/>
        <dsp:cNvSpPr/>
      </dsp:nvSpPr>
      <dsp:spPr>
        <a:xfrm rot="1370878">
          <a:off x="5669453" y="876312"/>
          <a:ext cx="242162" cy="4130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solidFill>
              <a:schemeClr val="bg1"/>
            </a:solidFill>
          </a:endParaRPr>
        </a:p>
      </dsp:txBody>
      <dsp:txXfrm>
        <a:off x="5672303" y="944821"/>
        <a:ext cx="169513" cy="247837"/>
      </dsp:txXfrm>
    </dsp:sp>
    <dsp:sp modelId="{4DA1FDB7-0620-40D2-8E69-3325CB8B147F}">
      <dsp:nvSpPr>
        <dsp:cNvPr id="0" name=""/>
        <dsp:cNvSpPr/>
      </dsp:nvSpPr>
      <dsp:spPr>
        <a:xfrm>
          <a:off x="5544617" y="1009328"/>
          <a:ext cx="2981127" cy="1195887"/>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l-GR" sz="2400" b="1" kern="1200" dirty="0" smtClean="0">
              <a:solidFill>
                <a:schemeClr val="bg1"/>
              </a:solidFill>
            </a:rPr>
            <a:t>Αρχή της δικαιοσύνης</a:t>
          </a:r>
          <a:endParaRPr lang="el-GR" sz="2400" b="1" kern="1200" dirty="0">
            <a:solidFill>
              <a:schemeClr val="bg1"/>
            </a:solidFill>
          </a:endParaRPr>
        </a:p>
      </dsp:txBody>
      <dsp:txXfrm>
        <a:off x="5981193" y="1184462"/>
        <a:ext cx="2107975" cy="845619"/>
      </dsp:txXfrm>
    </dsp:sp>
    <dsp:sp modelId="{9CA2FE16-CD6C-413F-8AA2-C5FEF10D0477}">
      <dsp:nvSpPr>
        <dsp:cNvPr id="0" name=""/>
        <dsp:cNvSpPr/>
      </dsp:nvSpPr>
      <dsp:spPr>
        <a:xfrm rot="5447027">
          <a:off x="6879521" y="2261973"/>
          <a:ext cx="287754" cy="4130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solidFill>
              <a:schemeClr val="bg1"/>
            </a:solidFill>
          </a:endParaRPr>
        </a:p>
      </dsp:txBody>
      <dsp:txXfrm rot="10800000">
        <a:off x="6923274" y="2301427"/>
        <a:ext cx="201428" cy="247837"/>
      </dsp:txXfrm>
    </dsp:sp>
    <dsp:sp modelId="{B02FB677-30A3-4D42-ABF1-DCB82541A32B}">
      <dsp:nvSpPr>
        <dsp:cNvPr id="0" name=""/>
        <dsp:cNvSpPr/>
      </dsp:nvSpPr>
      <dsp:spPr>
        <a:xfrm>
          <a:off x="5454328" y="2748082"/>
          <a:ext cx="3114996" cy="1132649"/>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l-GR" sz="2400" b="1" kern="1200" dirty="0" smtClean="0">
              <a:solidFill>
                <a:schemeClr val="bg1"/>
              </a:solidFill>
            </a:rPr>
            <a:t>Αρχή της πιστότητας</a:t>
          </a:r>
          <a:endParaRPr lang="el-GR" sz="2400" b="1" kern="1200" dirty="0">
            <a:solidFill>
              <a:schemeClr val="bg1"/>
            </a:solidFill>
          </a:endParaRPr>
        </a:p>
      </dsp:txBody>
      <dsp:txXfrm>
        <a:off x="5910509" y="2913955"/>
        <a:ext cx="2202634" cy="800903"/>
      </dsp:txXfrm>
    </dsp:sp>
    <dsp:sp modelId="{D310EC94-E6C0-46A0-BA20-1809B54358A8}">
      <dsp:nvSpPr>
        <dsp:cNvPr id="0" name=""/>
        <dsp:cNvSpPr/>
      </dsp:nvSpPr>
      <dsp:spPr>
        <a:xfrm rot="5845736">
          <a:off x="6856910" y="3792663"/>
          <a:ext cx="131251" cy="4130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solidFill>
              <a:schemeClr val="bg1"/>
            </a:solidFill>
          </a:endParaRPr>
        </a:p>
      </dsp:txBody>
      <dsp:txXfrm rot="10800000">
        <a:off x="6879143" y="3855754"/>
        <a:ext cx="91876" cy="247837"/>
      </dsp:txXfrm>
    </dsp:sp>
    <dsp:sp modelId="{49DE56DB-BA93-4AC1-8139-2B522CFA5276}">
      <dsp:nvSpPr>
        <dsp:cNvPr id="0" name=""/>
        <dsp:cNvSpPr/>
      </dsp:nvSpPr>
      <dsp:spPr>
        <a:xfrm>
          <a:off x="5095214" y="4125150"/>
          <a:ext cx="3474110" cy="1132649"/>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l-GR" sz="2400" b="1" kern="1200" dirty="0" smtClean="0">
              <a:solidFill>
                <a:schemeClr val="bg1"/>
              </a:solidFill>
            </a:rPr>
            <a:t>Αρχή της ωφελιμότητας</a:t>
          </a:r>
          <a:endParaRPr lang="el-GR" sz="2400" b="1" kern="1200" dirty="0">
            <a:solidFill>
              <a:schemeClr val="bg1"/>
            </a:solidFill>
          </a:endParaRPr>
        </a:p>
      </dsp:txBody>
      <dsp:txXfrm>
        <a:off x="5603986" y="4291023"/>
        <a:ext cx="2456566" cy="800903"/>
      </dsp:txXfrm>
    </dsp:sp>
    <dsp:sp modelId="{C3B594F2-C3BA-4B4D-9226-630F388D9887}">
      <dsp:nvSpPr>
        <dsp:cNvPr id="0" name=""/>
        <dsp:cNvSpPr/>
      </dsp:nvSpPr>
      <dsp:spPr>
        <a:xfrm rot="10800000">
          <a:off x="4765279" y="4484943"/>
          <a:ext cx="233153" cy="4130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solidFill>
              <a:schemeClr val="bg1"/>
            </a:solidFill>
          </a:endParaRPr>
        </a:p>
      </dsp:txBody>
      <dsp:txXfrm rot="10800000">
        <a:off x="4835225" y="4567556"/>
        <a:ext cx="163207" cy="247837"/>
      </dsp:txXfrm>
    </dsp:sp>
    <dsp:sp modelId="{6D5119B9-590C-40C7-98A5-00AB826C3E7A}">
      <dsp:nvSpPr>
        <dsp:cNvPr id="0" name=""/>
        <dsp:cNvSpPr/>
      </dsp:nvSpPr>
      <dsp:spPr>
        <a:xfrm>
          <a:off x="1080121" y="4125150"/>
          <a:ext cx="3575179" cy="1132649"/>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l-GR" sz="2400" b="1" kern="1200" dirty="0" smtClean="0">
              <a:solidFill>
                <a:schemeClr val="bg1"/>
              </a:solidFill>
            </a:rPr>
            <a:t>Αρχή της εμπιστευτικότητας</a:t>
          </a:r>
          <a:endParaRPr lang="el-GR" sz="2400" b="1" kern="1200" dirty="0">
            <a:solidFill>
              <a:schemeClr val="bg1"/>
            </a:solidFill>
          </a:endParaRPr>
        </a:p>
      </dsp:txBody>
      <dsp:txXfrm>
        <a:off x="1603694" y="4291023"/>
        <a:ext cx="2528033" cy="800903"/>
      </dsp:txXfrm>
    </dsp:sp>
    <dsp:sp modelId="{C509C7D5-FB10-441A-AA77-09FA9CE1267E}">
      <dsp:nvSpPr>
        <dsp:cNvPr id="0" name=""/>
        <dsp:cNvSpPr/>
      </dsp:nvSpPr>
      <dsp:spPr>
        <a:xfrm rot="14293537">
          <a:off x="2362247" y="3801462"/>
          <a:ext cx="164221" cy="4130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solidFill>
              <a:schemeClr val="bg1"/>
            </a:solidFill>
          </a:endParaRPr>
        </a:p>
      </dsp:txBody>
      <dsp:txXfrm rot="10800000">
        <a:off x="2399851" y="3905016"/>
        <a:ext cx="114955" cy="247837"/>
      </dsp:txXfrm>
    </dsp:sp>
    <dsp:sp modelId="{DCCF77AD-D632-444A-B190-D5CC1E2DFA6C}">
      <dsp:nvSpPr>
        <dsp:cNvPr id="0" name=""/>
        <dsp:cNvSpPr/>
      </dsp:nvSpPr>
      <dsp:spPr>
        <a:xfrm>
          <a:off x="0" y="2748079"/>
          <a:ext cx="4029487" cy="1132649"/>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l-GR" sz="2400" b="1" kern="1200" dirty="0" smtClean="0">
              <a:solidFill>
                <a:schemeClr val="bg1"/>
              </a:solidFill>
            </a:rPr>
            <a:t>Αρχή της ειλικρίνειας</a:t>
          </a:r>
          <a:endParaRPr lang="el-GR" sz="2400" b="1" kern="1200" dirty="0">
            <a:solidFill>
              <a:schemeClr val="bg1"/>
            </a:solidFill>
          </a:endParaRPr>
        </a:p>
      </dsp:txBody>
      <dsp:txXfrm>
        <a:off x="590105" y="2913952"/>
        <a:ext cx="2849277" cy="800903"/>
      </dsp:txXfrm>
    </dsp:sp>
    <dsp:sp modelId="{63B28B33-86FC-4961-8460-F6E17E29CCD1}">
      <dsp:nvSpPr>
        <dsp:cNvPr id="0" name=""/>
        <dsp:cNvSpPr/>
      </dsp:nvSpPr>
      <dsp:spPr>
        <a:xfrm rot="15784619">
          <a:off x="1771756" y="2282489"/>
          <a:ext cx="285537" cy="4130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solidFill>
              <a:schemeClr val="bg1"/>
            </a:solidFill>
          </a:endParaRPr>
        </a:p>
      </dsp:txBody>
      <dsp:txXfrm rot="10800000">
        <a:off x="1819749" y="2407620"/>
        <a:ext cx="199876" cy="247837"/>
      </dsp:txXfrm>
    </dsp:sp>
    <dsp:sp modelId="{7477B1EE-7E31-4F8D-B890-150CB410884B}">
      <dsp:nvSpPr>
        <dsp:cNvPr id="0" name=""/>
        <dsp:cNvSpPr/>
      </dsp:nvSpPr>
      <dsp:spPr>
        <a:xfrm>
          <a:off x="0" y="1081345"/>
          <a:ext cx="3624735" cy="1132649"/>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l-GR" sz="2400" b="1" kern="1200" dirty="0" smtClean="0">
              <a:solidFill>
                <a:schemeClr val="bg1"/>
              </a:solidFill>
            </a:rPr>
            <a:t>Αρχή της ευργετικότητας</a:t>
          </a:r>
          <a:endParaRPr lang="el-GR" sz="2400" b="1" kern="1200" dirty="0">
            <a:solidFill>
              <a:schemeClr val="bg1"/>
            </a:solidFill>
          </a:endParaRPr>
        </a:p>
      </dsp:txBody>
      <dsp:txXfrm>
        <a:off x="530830" y="1247218"/>
        <a:ext cx="2563075" cy="800903"/>
      </dsp:txXfrm>
    </dsp:sp>
    <dsp:sp modelId="{E6ABDD17-2941-4A12-B7E2-F26AAD9100BD}">
      <dsp:nvSpPr>
        <dsp:cNvPr id="0" name=""/>
        <dsp:cNvSpPr/>
      </dsp:nvSpPr>
      <dsp:spPr>
        <a:xfrm rot="20313040">
          <a:off x="3052989" y="890884"/>
          <a:ext cx="319821" cy="4130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solidFill>
              <a:schemeClr val="bg1"/>
            </a:solidFill>
          </a:endParaRPr>
        </a:p>
      </dsp:txBody>
      <dsp:txXfrm>
        <a:off x="3056312" y="991040"/>
        <a:ext cx="223875" cy="24783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spcBef>
                <a:spcPct val="0"/>
              </a:spcBef>
            </a:pPr>
            <a:r>
              <a:rPr lang="en-US" b="1" dirty="0" smtClean="0"/>
              <a:t>H</a:t>
            </a:r>
            <a:r>
              <a:rPr lang="el-GR" b="1" dirty="0" smtClean="0"/>
              <a:t> δυναμική ισορροπία, μεταξύ αυτονομίας και πατερναλισμού εξαρτάται </a:t>
            </a:r>
            <a:r>
              <a:rPr lang="el-GR" b="1" i="1" dirty="0" smtClean="0"/>
              <a:t>από την κατάσταση υγείας του αρρώστου, από τη διαπροσωπική σχέση του τελευταίου με το γιατρό, από τις γνώσεις και γενικά από το μορφωτικό επίπεδο του αρρώστου, από τις ηθικές αρχές και τους ηθικούς κανόνες, από τη σωστή πληροφόρηση του αρρώστου κ.ά..</a:t>
            </a:r>
          </a:p>
          <a:p>
            <a:pPr eaLnBrk="1" hangingPunct="1"/>
            <a:r>
              <a:rPr lang="el-GR" b="1" dirty="0" smtClean="0">
                <a:solidFill>
                  <a:srgbClr val="FFFF00"/>
                </a:solidFill>
                <a:latin typeface="Arial" charset="0"/>
              </a:rPr>
              <a:t>Η αυτονομία θα μπορούσε να διακριθεί σε τρεις «μορφές»:</a:t>
            </a:r>
            <a:endParaRPr lang="en-US" dirty="0" smtClean="0">
              <a:solidFill>
                <a:srgbClr val="FFFF00"/>
              </a:solidFill>
              <a:latin typeface="Arial" charset="0"/>
            </a:endParaRPr>
          </a:p>
          <a:p>
            <a:pPr eaLnBrk="1" hangingPunct="1"/>
            <a:r>
              <a:rPr lang="el-GR" b="1" dirty="0" smtClean="0">
                <a:solidFill>
                  <a:srgbClr val="FFFF00"/>
                </a:solidFill>
                <a:latin typeface="Arial" charset="0"/>
              </a:rPr>
              <a:t>- Στην αυτονομία διανόησης</a:t>
            </a:r>
            <a:endParaRPr lang="en-US" dirty="0" smtClean="0">
              <a:solidFill>
                <a:srgbClr val="FFFF00"/>
              </a:solidFill>
              <a:latin typeface="Arial" charset="0"/>
            </a:endParaRPr>
          </a:p>
          <a:p>
            <a:pPr eaLnBrk="1" hangingPunct="1"/>
            <a:r>
              <a:rPr lang="el-GR" b="1" dirty="0" smtClean="0">
                <a:solidFill>
                  <a:srgbClr val="FFFF00"/>
                </a:solidFill>
                <a:latin typeface="Arial" charset="0"/>
              </a:rPr>
              <a:t>- Στην αυτονομία βούλησης, επιθυμίας ή πρόθεσης και</a:t>
            </a:r>
            <a:endParaRPr lang="en-US" dirty="0" smtClean="0">
              <a:solidFill>
                <a:srgbClr val="FFFF00"/>
              </a:solidFill>
              <a:latin typeface="Arial" charset="0"/>
            </a:endParaRPr>
          </a:p>
          <a:p>
            <a:pPr eaLnBrk="1" hangingPunct="1"/>
            <a:r>
              <a:rPr lang="el-GR" b="1" dirty="0" smtClean="0">
                <a:solidFill>
                  <a:srgbClr val="FFFF00"/>
                </a:solidFill>
                <a:latin typeface="Arial" charset="0"/>
              </a:rPr>
              <a:t>- Στην αυτονομία δράσης.</a:t>
            </a:r>
            <a:endParaRPr lang="en-US" dirty="0" smtClean="0">
              <a:solidFill>
                <a:srgbClr val="FFFF00"/>
              </a:solidFill>
              <a:latin typeface="Arial" charset="0"/>
            </a:endParaRPr>
          </a:p>
          <a:p>
            <a:pPr eaLnBrk="1" hangingPunct="1"/>
            <a:r>
              <a:rPr lang="en-US" b="1" dirty="0" smtClean="0">
                <a:latin typeface="Arial" charset="0"/>
              </a:rPr>
              <a:t>K</a:t>
            </a:r>
            <a:r>
              <a:rPr lang="el-GR" b="1" dirty="0" smtClean="0">
                <a:latin typeface="Arial" charset="0"/>
              </a:rPr>
              <a:t>αι οι τρεις προϋποθέτουν ως βάση το Λόγο. </a:t>
            </a:r>
            <a:endParaRPr lang="en-US" dirty="0" smtClean="0">
              <a:latin typeface="Arial" charset="0"/>
            </a:endParaRPr>
          </a:p>
          <a:p>
            <a:pPr eaLnBrk="1" hangingPunct="1"/>
            <a:r>
              <a:rPr lang="en-US" b="1" i="1" u="sng" dirty="0" smtClean="0">
                <a:solidFill>
                  <a:srgbClr val="FFFF00"/>
                </a:solidFill>
                <a:latin typeface="Arial" charset="0"/>
              </a:rPr>
              <a:t>H</a:t>
            </a:r>
            <a:r>
              <a:rPr lang="el-GR" b="1" i="1" u="sng" dirty="0" smtClean="0">
                <a:solidFill>
                  <a:srgbClr val="FFFF00"/>
                </a:solidFill>
                <a:latin typeface="Arial" charset="0"/>
              </a:rPr>
              <a:t> αυτονομία διανόησης</a:t>
            </a:r>
            <a:r>
              <a:rPr lang="el-GR" b="1" dirty="0" smtClean="0">
                <a:latin typeface="Arial" charset="0"/>
              </a:rPr>
              <a:t> περιλαμβάνει ένα εξαιρετικά ευρύ φάσμα πνευματικών δραστηριοτήτων του ανθρωπίνου νου, όπως θεωρήσεις, αξιολογήσεις, τοποθετήσεις και αποφάσεις, αισθητικές προτιμήσεις, ηθικούς συλλογισμούς και προβληματισμούς, κ.λπ.</a:t>
            </a:r>
            <a:endParaRPr lang="en-US" dirty="0" smtClean="0">
              <a:latin typeface="Arial" charset="0"/>
            </a:endParaRPr>
          </a:p>
          <a:p>
            <a:pPr eaLnBrk="1" hangingPunct="1"/>
            <a:r>
              <a:rPr lang="en-US" b="1" i="1" u="sng" dirty="0" smtClean="0">
                <a:solidFill>
                  <a:srgbClr val="FFFF00"/>
                </a:solidFill>
                <a:latin typeface="Arial" charset="0"/>
              </a:rPr>
              <a:t>H</a:t>
            </a:r>
            <a:r>
              <a:rPr lang="el-GR" b="1" i="1" u="sng" dirty="0" smtClean="0">
                <a:solidFill>
                  <a:srgbClr val="FFFF00"/>
                </a:solidFill>
                <a:latin typeface="Arial" charset="0"/>
              </a:rPr>
              <a:t> αυτονομία βούλησης</a:t>
            </a:r>
            <a:r>
              <a:rPr lang="el-GR" b="1" dirty="0" smtClean="0">
                <a:latin typeface="Arial" charset="0"/>
              </a:rPr>
              <a:t>, επιθυμίας ή πρόθεσης είναι η νοητική αξιολόγηση και δραστηριοποίηση της απόφασης μετά από λογική κρίση του ατόμου, και</a:t>
            </a:r>
            <a:endParaRPr lang="en-US" dirty="0" smtClean="0">
              <a:latin typeface="Arial" charset="0"/>
            </a:endParaRPr>
          </a:p>
          <a:p>
            <a:pPr eaLnBrk="1" hangingPunct="1"/>
            <a:r>
              <a:rPr lang="en-US" b="1" i="1" u="sng" dirty="0" smtClean="0">
                <a:solidFill>
                  <a:srgbClr val="FFFF00"/>
                </a:solidFill>
                <a:latin typeface="Arial" charset="0"/>
              </a:rPr>
              <a:t>H</a:t>
            </a:r>
            <a:r>
              <a:rPr lang="el-GR" b="1" i="1" u="sng" dirty="0" smtClean="0">
                <a:solidFill>
                  <a:srgbClr val="FFFF00"/>
                </a:solidFill>
                <a:latin typeface="Arial" charset="0"/>
              </a:rPr>
              <a:t> αυτονομία δράσης</a:t>
            </a:r>
            <a:r>
              <a:rPr lang="el-GR" b="1" dirty="0" smtClean="0">
                <a:latin typeface="Arial" charset="0"/>
              </a:rPr>
              <a:t> είναι η ελευθερία πράξεων του ατόμου σύμφωνα με τη διανόηση, τη βούληση, την επιθυμία ή την πρόθεσή του.</a:t>
            </a:r>
            <a:endParaRPr lang="en-US" dirty="0" smtClean="0">
              <a:latin typeface="Arial" charset="0"/>
            </a:endParaRPr>
          </a:p>
          <a:p>
            <a:pPr eaLnBrk="1" hangingPunct="1"/>
            <a:endParaRPr lang="el-G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n-US" b="1" dirty="0" smtClean="0"/>
              <a:t>T</a:t>
            </a:r>
            <a:r>
              <a:rPr lang="el-GR" b="1" dirty="0" smtClean="0"/>
              <a:t>ο μέρος αυτό του ιπποκρατικού όρκου καθιερώνει την πρωτοβουλία του γιατρού και την ευθύνη του να προβεί σε κάθε πράξη η οποία εξυπηρετεί καλύτερα τα συμφέροντα του αρρώστου, σύμφωνα πάντοτε με την κρίση και την ικανότητά του, χωρίς ουδεμία αναφορά σε ενημέρωση και συναίνεση του αρρώστου για την τακτική που θα ακολουθηθεί</a:t>
            </a:r>
            <a:endParaRPr lang="en-US" b="1" dirty="0" smtClean="0"/>
          </a:p>
          <a:p>
            <a:pPr eaLnBrk="1" hangingPunct="1"/>
            <a:r>
              <a:rPr lang="en-US" b="1" dirty="0" smtClean="0">
                <a:solidFill>
                  <a:srgbClr val="FFFF00"/>
                </a:solidFill>
              </a:rPr>
              <a:t>T</a:t>
            </a:r>
            <a:r>
              <a:rPr lang="el-GR" b="1" dirty="0" smtClean="0">
                <a:solidFill>
                  <a:srgbClr val="FFFF00"/>
                </a:solidFill>
              </a:rPr>
              <a:t>α κύρια επιχειρήματα υπέρ του ιατρικού πατερναλισμού</a:t>
            </a:r>
            <a:r>
              <a:rPr lang="el-GR" b="1" dirty="0" smtClean="0"/>
              <a:t> </a:t>
            </a:r>
            <a:r>
              <a:rPr lang="el-GR" b="1" dirty="0" smtClean="0">
                <a:solidFill>
                  <a:srgbClr val="FFFF00"/>
                </a:solidFill>
              </a:rPr>
              <a:t>είναι δυνατό να συνοψισθούν στα εξής:</a:t>
            </a:r>
            <a:endParaRPr lang="en-US" dirty="0" smtClean="0">
              <a:solidFill>
                <a:srgbClr val="FFFF00"/>
              </a:solidFill>
            </a:endParaRPr>
          </a:p>
          <a:p>
            <a:pPr eaLnBrk="1" hangingPunct="1"/>
            <a:r>
              <a:rPr lang="el-GR" b="1" dirty="0" smtClean="0">
                <a:solidFill>
                  <a:srgbClr val="FFFF00"/>
                </a:solidFill>
              </a:rPr>
              <a:t>- </a:t>
            </a:r>
            <a:r>
              <a:rPr lang="en-US" b="1" u="sng" dirty="0" smtClean="0">
                <a:solidFill>
                  <a:srgbClr val="FFFF00"/>
                </a:solidFill>
              </a:rPr>
              <a:t>A</a:t>
            </a:r>
            <a:r>
              <a:rPr lang="el-GR" b="1" u="sng" dirty="0" err="1" smtClean="0">
                <a:solidFill>
                  <a:srgbClr val="FFFF00"/>
                </a:solidFill>
              </a:rPr>
              <a:t>πό</a:t>
            </a:r>
            <a:r>
              <a:rPr lang="el-GR" b="1" u="sng" dirty="0" smtClean="0">
                <a:solidFill>
                  <a:srgbClr val="FFFF00"/>
                </a:solidFill>
              </a:rPr>
              <a:t> ηθικής πλευράς</a:t>
            </a:r>
            <a:r>
              <a:rPr lang="el-GR" b="1" dirty="0" smtClean="0">
                <a:solidFill>
                  <a:srgbClr val="FFFF00"/>
                </a:solidFill>
              </a:rPr>
              <a:t>,</a:t>
            </a:r>
            <a:r>
              <a:rPr lang="el-GR" b="1" dirty="0" smtClean="0"/>
              <a:t> εφόσον ο γιατρός οφείλει να μη βλάπτει τον άρρωστό του, επιπροσθέτως δε αναλαμβάνει την πρωτοβουλία και την ευθύνη να προσπαθήσει να τον ωφελήσει, ευρίσκεται σε εξουσιαστική θέση απέναντί του, θέση την οποία ο άρρωστος πρέπει να σεβασθεί προς αποκλειστικό του όφελος. </a:t>
            </a:r>
            <a:r>
              <a:rPr lang="en-US" b="1" dirty="0" smtClean="0"/>
              <a:t>H</a:t>
            </a:r>
            <a:r>
              <a:rPr lang="el-GR" b="1" dirty="0" smtClean="0"/>
              <a:t> απαραίτητη δηλαδή προϋπόθεση της οποιασδήποτε ενέργειας του ιατρού έναντι του αρρώστου του είναι η ωφέλεια που θα του προκαλέσει ή τουλάχιστον η αποφυγή βλάβης του. </a:t>
            </a:r>
            <a:r>
              <a:rPr lang="en-US" b="1" dirty="0" smtClean="0"/>
              <a:t>E</a:t>
            </a:r>
            <a:r>
              <a:rPr lang="el-GR" b="1" dirty="0" err="1" smtClean="0"/>
              <a:t>ίναι</a:t>
            </a:r>
            <a:r>
              <a:rPr lang="el-GR" b="1" dirty="0" smtClean="0"/>
              <a:t> έτσι φανερό ότι δεν διακρίνεται στη σχέση γιατρού-αρρώστου ισότητα βούλησης ή/και πρωτοβουλίας, αλλά υπερίσχυση της βούλησης του γιατρού.</a:t>
            </a:r>
            <a:endParaRPr lang="en-US" b="1" dirty="0" smtClean="0"/>
          </a:p>
          <a:p>
            <a:pPr eaLnBrk="1" hangingPunct="1"/>
            <a:r>
              <a:rPr lang="en-US" b="1" u="sng" dirty="0" smtClean="0">
                <a:solidFill>
                  <a:srgbClr val="FFFF00"/>
                </a:solidFill>
              </a:rPr>
              <a:t>A</a:t>
            </a:r>
            <a:r>
              <a:rPr lang="el-GR" b="1" u="sng" dirty="0" err="1" smtClean="0">
                <a:solidFill>
                  <a:srgbClr val="FFFF00"/>
                </a:solidFill>
              </a:rPr>
              <a:t>πό</a:t>
            </a:r>
            <a:r>
              <a:rPr lang="el-GR" b="1" u="sng" dirty="0" smtClean="0">
                <a:solidFill>
                  <a:srgbClr val="FFFF00"/>
                </a:solidFill>
              </a:rPr>
              <a:t> λογικής πλευράς</a:t>
            </a:r>
            <a:r>
              <a:rPr lang="el-GR" b="1" dirty="0" smtClean="0"/>
              <a:t>, η αιτιολόγηση της πατερναλιστικής συμπεριφοράς θεμελιώνεται επάνω στην αναντίρρητη λογική ότι οι ασθενείς οι οποίοι στερούνται ιατρικών γνώσεων δεν είναι δυνατό να επιλέξουν το καλύτερο. </a:t>
            </a:r>
            <a:r>
              <a:rPr lang="en-US" b="1" dirty="0" smtClean="0"/>
              <a:t>O</a:t>
            </a:r>
            <a:r>
              <a:rPr lang="el-GR" b="1" dirty="0" smtClean="0"/>
              <a:t> γιατρός, σε κάθε περίπτωση, φέρει έμμεσα ή άμεσα, το βάρος των επιλογών έναντι του αρρώστου του. </a:t>
            </a:r>
            <a:r>
              <a:rPr lang="en-US" b="1" dirty="0" smtClean="0"/>
              <a:t>O</a:t>
            </a:r>
            <a:r>
              <a:rPr lang="el-GR" b="1" dirty="0" smtClean="0"/>
              <a:t> </a:t>
            </a:r>
            <a:r>
              <a:rPr lang="en-US" b="1" dirty="0" smtClean="0"/>
              <a:t>Colman</a:t>
            </a:r>
            <a:r>
              <a:rPr lang="el-GR" b="1" dirty="0" smtClean="0"/>
              <a:t> αναφέρει επιγραμματικά ότι «αν χρειάζονται έξι χρόνια σε ένα γιατρό για ν’ αποκτήσει το πτυχίο του και δέκα χρόνια για να πάρει την ειδικότητα του χειρουργού ώστε να μπορεί να αποφασίσει σε μια περίπτωση ρουτίνας, πώς είναι δυνατόν ένας άρρωστος να αποκτήσει τις ίδιες γνώσεις σε μερικά λεπτά της ώρας ή, έστω, σε λίγες μέρες για να κατανοήσει τί θα πρέπει ή τί θα ζητήσει να πληροφορηθεί, και τελικά να αποφασίσει;».</a:t>
            </a:r>
            <a:endParaRPr lang="en-US" dirty="0" smtClean="0"/>
          </a:p>
          <a:p>
            <a:pPr eaLnBrk="1" hangingPunct="1"/>
            <a:r>
              <a:rPr lang="el-GR" b="1" dirty="0" smtClean="0"/>
              <a:t>- </a:t>
            </a:r>
            <a:r>
              <a:rPr lang="en-US" b="1" dirty="0" smtClean="0"/>
              <a:t>A</a:t>
            </a:r>
            <a:r>
              <a:rPr lang="el-GR" b="1" dirty="0" err="1" smtClean="0"/>
              <a:t>πό</a:t>
            </a:r>
            <a:r>
              <a:rPr lang="el-GR" b="1" dirty="0" smtClean="0"/>
              <a:t> ψυχολογικής πλευράς, έχει αποδειχθεί ότι η ασθένεια πολλές φορές</a:t>
            </a:r>
            <a:r>
              <a:rPr lang="en-US" b="1" dirty="0" smtClean="0"/>
              <a:t> </a:t>
            </a:r>
            <a:r>
              <a:rPr lang="el-GR" b="1" dirty="0" smtClean="0">
                <a:latin typeface="Arial" charset="0"/>
              </a:rPr>
              <a:t>μειώνει δραματικά την κρίση του ατόμου, ώστε να είναι ικανό να αποφασίσει αυτόνομα. Πώς είναι λοιπόν δυνατό η σχέση μεταξύ γιατρού και αρρώστου να εμπεριέχει ισότητα ψυχολογικής δράσης, έτσι ώστε να υπάρξει </a:t>
            </a:r>
            <a:r>
              <a:rPr lang="el-GR" b="1" dirty="0" err="1" smtClean="0">
                <a:latin typeface="Arial" charset="0"/>
              </a:rPr>
              <a:t>συναπόφαση</a:t>
            </a:r>
            <a:r>
              <a:rPr lang="el-GR" b="1" dirty="0" smtClean="0">
                <a:latin typeface="Arial" charset="0"/>
              </a:rPr>
              <a:t> για την πρέπουσα ιατρική αγωγή ; Στην ουσία δηλαδή πρόκειται για μια τακτική που αφορά μόνον τον ένα, τον άρρωστο, έτσι ώστε η σχέση γιατρού-αρρώστου να στερείται του χαρακτηριστικού μιας σχέσης που βιώνεται και από τα δύο μέρη, κατά τρόπο άμεσο και αποφασιστικό.</a:t>
            </a:r>
          </a:p>
          <a:p>
            <a:pPr eaLnBrk="1" hangingPunct="1"/>
            <a:endParaRPr lang="en-US" b="1" dirty="0" smtClean="0"/>
          </a:p>
          <a:p>
            <a:pPr eaLnBrk="1" hangingPunct="1"/>
            <a:endParaRPr lang="el-GR"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chemeClr val="accent5">
              <a:lumMod val="50000"/>
            </a:schemeClr>
          </a:solidFill>
        </p:spPr>
        <p:txBody>
          <a:bodyPr>
            <a:normAutofit/>
          </a:bodyPr>
          <a:lstStyle>
            <a:lvl1pPr marL="92075"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84784"/>
            <a:ext cx="8568952" cy="525658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Νομοθεσία /Δεοντολογία Νοσηλευτικού Επαγγέλματος</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n-US" sz="2600" b="1" dirty="0" smtClean="0"/>
              <a:t>6</a:t>
            </a:r>
            <a:r>
              <a:rPr lang="el-GR" sz="2600" dirty="0" smtClean="0"/>
              <a:t>:</a:t>
            </a:r>
            <a:r>
              <a:rPr lang="en-US" sz="2600" dirty="0" smtClean="0"/>
              <a:t> </a:t>
            </a:r>
            <a:r>
              <a:rPr lang="el-GR" sz="2600" dirty="0" smtClean="0"/>
              <a:t>Λήψη αποφάσεων</a:t>
            </a:r>
            <a:endParaRPr lang="en-US" sz="2600" dirty="0" smtClean="0"/>
          </a:p>
          <a:p>
            <a:pPr>
              <a:spcBef>
                <a:spcPts val="0"/>
              </a:spcBef>
            </a:pPr>
            <a:r>
              <a:rPr lang="el-GR" sz="2200" dirty="0"/>
              <a:t>Ευγενία </a:t>
            </a:r>
            <a:r>
              <a:rPr lang="el-GR" sz="2200" dirty="0" err="1"/>
              <a:t>Βλάχου</a:t>
            </a:r>
            <a:r>
              <a:rPr lang="el-GR" sz="2200" dirty="0"/>
              <a:t>, Ελένη Ευαγγέλου </a:t>
            </a:r>
          </a:p>
          <a:p>
            <a:pPr>
              <a:spcBef>
                <a:spcPts val="0"/>
              </a:spcBef>
            </a:pPr>
            <a:r>
              <a:rPr lang="el-GR" sz="2200"/>
              <a:t>Τμήμα 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H </a:t>
            </a:r>
            <a:r>
              <a:rPr lang="el-GR" b="1" dirty="0"/>
              <a:t>αρχή της </a:t>
            </a:r>
            <a:r>
              <a:rPr lang="el-GR" b="1" dirty="0" err="1"/>
              <a:t>ωφελιμότητος</a:t>
            </a:r>
            <a:r>
              <a:rPr lang="el-GR" dirty="0"/>
              <a:t>, σύμφωνα με την οποία όχι μόνο δεν πρέπει να βλάπτεται κανείς, αλλά αντιθέτως πρέπει να ωφελείται. </a:t>
            </a:r>
            <a:r>
              <a:rPr lang="el-GR" dirty="0" smtClean="0"/>
              <a:t>Είναι </a:t>
            </a:r>
            <a:r>
              <a:rPr lang="el-GR" dirty="0"/>
              <a:t>η αρχή του </a:t>
            </a:r>
            <a:r>
              <a:rPr lang="el-GR" dirty="0" err="1"/>
              <a:t>primum</a:t>
            </a:r>
            <a:r>
              <a:rPr lang="el-GR" dirty="0"/>
              <a:t> </a:t>
            </a:r>
            <a:r>
              <a:rPr lang="el-GR" dirty="0" err="1"/>
              <a:t>non</a:t>
            </a:r>
            <a:r>
              <a:rPr lang="el-GR" dirty="0"/>
              <a:t> </a:t>
            </a:r>
            <a:r>
              <a:rPr lang="el-GR" dirty="0" err="1"/>
              <a:t>nocere</a:t>
            </a:r>
            <a:r>
              <a:rPr lang="el-GR" dirty="0"/>
              <a:t>, που πάντοτε επικρατούσε στην άσκηση της </a:t>
            </a:r>
            <a:r>
              <a:rPr lang="el-GR" dirty="0" err="1"/>
              <a:t>Iατρικής</a:t>
            </a:r>
            <a:r>
              <a:rPr lang="el-GR" dirty="0"/>
              <a:t> και που μπορεί να εμφανίζεται υπό δύο μορφές, ως αρχή της πρόκλησης ωφελείας (</a:t>
            </a:r>
            <a:r>
              <a:rPr lang="el-GR" dirty="0" err="1"/>
              <a:t>beneficence</a:t>
            </a:r>
            <a:r>
              <a:rPr lang="el-GR" dirty="0"/>
              <a:t>) και ως αρχή της μη πρόκλησης βλάβης (</a:t>
            </a:r>
            <a:r>
              <a:rPr lang="el-GR" dirty="0" err="1"/>
              <a:t>non</a:t>
            </a:r>
            <a:r>
              <a:rPr lang="el-GR" dirty="0"/>
              <a:t> </a:t>
            </a:r>
            <a:r>
              <a:rPr lang="el-GR" dirty="0" err="1"/>
              <a:t>maleficence</a:t>
            </a:r>
            <a:r>
              <a:rPr lang="el-GR" dirty="0" smtClean="0"/>
              <a:t>).</a:t>
            </a:r>
            <a:endParaRPr lang="el-GR" dirty="0"/>
          </a:p>
        </p:txBody>
      </p:sp>
      <p:sp>
        <p:nvSpPr>
          <p:cNvPr id="3" name="Τίτλος 2"/>
          <p:cNvSpPr>
            <a:spLocks noGrp="1"/>
          </p:cNvSpPr>
          <p:nvPr>
            <p:ph type="title"/>
          </p:nvPr>
        </p:nvSpPr>
        <p:spPr/>
        <p:txBody>
          <a:bodyPr/>
          <a:lstStyle/>
          <a:p>
            <a:r>
              <a:rPr lang="en-US" dirty="0"/>
              <a:t>H </a:t>
            </a:r>
            <a:r>
              <a:rPr lang="el-GR" dirty="0"/>
              <a:t>αρχή της </a:t>
            </a:r>
            <a:r>
              <a:rPr lang="el-GR" dirty="0" err="1"/>
              <a:t>ωφελιμότητος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790908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 </a:t>
            </a:r>
            <a:r>
              <a:rPr lang="el-GR" sz="3000" b="0" dirty="0" smtClean="0"/>
              <a:t>1/2</a:t>
            </a:r>
            <a:endParaRPr lang="el-GR" sz="3000" b="0" dirty="0"/>
          </a:p>
        </p:txBody>
      </p:sp>
      <p:sp>
        <p:nvSpPr>
          <p:cNvPr id="45059" name="Rectangle 3"/>
          <p:cNvSpPr>
            <a:spLocks noGrp="1" noChangeArrowheads="1"/>
          </p:cNvSpPr>
          <p:nvPr>
            <p:ph idx="1"/>
          </p:nvPr>
        </p:nvSpPr>
        <p:spPr/>
        <p:txBody>
          <a:bodyPr>
            <a:normAutofit/>
          </a:bodyPr>
          <a:lstStyle/>
          <a:p>
            <a:r>
              <a:rPr lang="el-GR" dirty="0" smtClean="0"/>
              <a:t>58-χρονος εισάγεται με αιφνίδια εγκατεστημένη οσφυαλγία. Πάσχει από γνωστό μεταστατικό καρκίνο προστάτη. Η</a:t>
            </a:r>
            <a:r>
              <a:rPr lang="en-GB" dirty="0" smtClean="0"/>
              <a:t> </a:t>
            </a:r>
            <a:r>
              <a:rPr lang="el-GR" dirty="0" smtClean="0"/>
              <a:t>νόσος</a:t>
            </a:r>
            <a:r>
              <a:rPr lang="en-GB" dirty="0" smtClean="0"/>
              <a:t> </a:t>
            </a:r>
            <a:r>
              <a:rPr lang="el-GR" dirty="0" smtClean="0"/>
              <a:t>προχωρά</a:t>
            </a:r>
            <a:r>
              <a:rPr lang="en-GB" dirty="0" smtClean="0"/>
              <a:t> </a:t>
            </a:r>
            <a:r>
              <a:rPr lang="el-GR" dirty="0" smtClean="0"/>
              <a:t>παρά</a:t>
            </a:r>
            <a:r>
              <a:rPr lang="en-GB" dirty="0" smtClean="0"/>
              <a:t> </a:t>
            </a:r>
            <a:r>
              <a:rPr lang="el-GR" dirty="0" smtClean="0"/>
              <a:t>την</a:t>
            </a:r>
            <a:r>
              <a:rPr lang="en-GB" dirty="0" smtClean="0"/>
              <a:t> </a:t>
            </a:r>
            <a:r>
              <a:rPr lang="el-GR" dirty="0" smtClean="0"/>
              <a:t>επιθετική</a:t>
            </a:r>
            <a:r>
              <a:rPr lang="en-GB" dirty="0" smtClean="0"/>
              <a:t> </a:t>
            </a:r>
            <a:r>
              <a:rPr lang="el-GR" dirty="0" smtClean="0"/>
              <a:t>θεραπεία</a:t>
            </a:r>
            <a:r>
              <a:rPr lang="en-GB" dirty="0" smtClean="0"/>
              <a:t>.</a:t>
            </a:r>
            <a:endParaRPr lang="el-GR" dirty="0" smtClean="0"/>
          </a:p>
          <a:p>
            <a:r>
              <a:rPr lang="el-GR" dirty="0" smtClean="0"/>
              <a:t>Οικογένεια: “Μη του αποκαλύψετε την αλήθεια”.</a:t>
            </a:r>
          </a:p>
          <a:p>
            <a:r>
              <a:rPr lang="el-GR" dirty="0" smtClean="0"/>
              <a:t>Ασθενής: “Δε θέλω να ξέρω”.</a:t>
            </a:r>
          </a:p>
          <a:p>
            <a:endParaRPr lang="el-GR" i="1" dirty="0" smtClean="0"/>
          </a:p>
          <a:p>
            <a:pPr>
              <a:buFont typeface="Wingdings" pitchFamily="2" charset="2"/>
              <a:buNone/>
            </a:pPr>
            <a:r>
              <a:rPr lang="el-GR" sz="2800" i="1" dirty="0" smtClean="0"/>
              <a:t>Ποια τα ηθικά διλήμματα?</a:t>
            </a:r>
            <a:endParaRPr lang="el-GR" sz="2800" dirty="0" smtClean="0"/>
          </a:p>
          <a:p>
            <a:r>
              <a:rPr lang="el-GR" dirty="0" smtClean="0"/>
              <a:t>Αυτονομία, ειλικρίνεια.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15843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7" dur="500"/>
                                        <p:tgtEl>
                                          <p:spTgt spid="4505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5059">
                                            <p:txEl>
                                              <p:pRg st="1" end="1"/>
                                            </p:txEl>
                                          </p:spTgt>
                                        </p:tgtEl>
                                        <p:attrNameLst>
                                          <p:attrName>style.visibility</p:attrName>
                                        </p:attrNameLst>
                                      </p:cBhvr>
                                      <p:to>
                                        <p:strVal val="visible"/>
                                      </p:to>
                                    </p:set>
                                    <p:animEffect transition="in" filter="blinds(horizontal)">
                                      <p:cBhvr>
                                        <p:cTn id="10" dur="500"/>
                                        <p:tgtEl>
                                          <p:spTgt spid="4505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animEffect transition="in" filter="blinds(horizontal)">
                                      <p:cBhvr>
                                        <p:cTn id="13" dur="500"/>
                                        <p:tgtEl>
                                          <p:spTgt spid="4505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5059">
                                            <p:txEl>
                                              <p:pRg st="4" end="4"/>
                                            </p:txEl>
                                          </p:spTgt>
                                        </p:tgtEl>
                                        <p:attrNameLst>
                                          <p:attrName>style.visibility</p:attrName>
                                        </p:attrNameLst>
                                      </p:cBhvr>
                                      <p:to>
                                        <p:strVal val="visible"/>
                                      </p:to>
                                    </p:set>
                                    <p:animEffect transition="in" filter="blinds(horizontal)">
                                      <p:cBhvr>
                                        <p:cTn id="16" dur="500"/>
                                        <p:tgtEl>
                                          <p:spTgt spid="4505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5059">
                                            <p:txEl>
                                              <p:pRg st="5" end="5"/>
                                            </p:txEl>
                                          </p:spTgt>
                                        </p:tgtEl>
                                        <p:attrNameLst>
                                          <p:attrName>style.visibility</p:attrName>
                                        </p:attrNameLst>
                                      </p:cBhvr>
                                      <p:to>
                                        <p:strVal val="visible"/>
                                      </p:to>
                                    </p:set>
                                    <p:animEffect transition="in" filter="blinds(horizontal)">
                                      <p:cBhvr>
                                        <p:cTn id="21" dur="500"/>
                                        <p:tgtEl>
                                          <p:spTgt spid="45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Παράδειγμα </a:t>
            </a:r>
            <a:r>
              <a:rPr lang="el-GR" sz="3000" b="0" dirty="0" smtClean="0">
                <a:solidFill>
                  <a:prstClr val="white"/>
                </a:solidFill>
              </a:rPr>
              <a:t>2/2</a:t>
            </a:r>
            <a:endParaRPr lang="el-GR" dirty="0"/>
          </a:p>
        </p:txBody>
      </p:sp>
      <p:sp>
        <p:nvSpPr>
          <p:cNvPr id="49155" name="Rectangle 3"/>
          <p:cNvSpPr>
            <a:spLocks noGrp="1" noChangeArrowheads="1"/>
          </p:cNvSpPr>
          <p:nvPr>
            <p:ph idx="1"/>
          </p:nvPr>
        </p:nvSpPr>
        <p:spPr/>
        <p:txBody>
          <a:bodyPr>
            <a:normAutofit/>
          </a:bodyPr>
          <a:lstStyle/>
          <a:p>
            <a:r>
              <a:rPr lang="el-GR" dirty="0" smtClean="0"/>
              <a:t>72-χρονη παρουσιάζει αδυναμία, ναυτία και απώλεια βάρους. </a:t>
            </a:r>
          </a:p>
          <a:p>
            <a:r>
              <a:rPr lang="el-GR" dirty="0" smtClean="0"/>
              <a:t>Παιδιά</a:t>
            </a:r>
            <a:r>
              <a:rPr lang="en-GB" dirty="0" smtClean="0"/>
              <a:t>: “</a:t>
            </a:r>
            <a:r>
              <a:rPr lang="el-GR" dirty="0"/>
              <a:t>Σ</a:t>
            </a:r>
            <a:r>
              <a:rPr lang="el-GR" dirty="0" smtClean="0"/>
              <a:t>ε</a:t>
            </a:r>
            <a:r>
              <a:rPr lang="en-GB" dirty="0" smtClean="0"/>
              <a:t> </a:t>
            </a:r>
            <a:r>
              <a:rPr lang="el-GR" dirty="0" smtClean="0"/>
              <a:t>περίπτωση</a:t>
            </a:r>
            <a:r>
              <a:rPr lang="en-GB" dirty="0" smtClean="0"/>
              <a:t> </a:t>
            </a:r>
            <a:r>
              <a:rPr lang="el-GR" dirty="0" smtClean="0"/>
              <a:t>που</a:t>
            </a:r>
            <a:r>
              <a:rPr lang="en-GB" dirty="0" smtClean="0"/>
              <a:t> </a:t>
            </a:r>
            <a:r>
              <a:rPr lang="el-GR" dirty="0" smtClean="0"/>
              <a:t>διαγνώσετε</a:t>
            </a:r>
            <a:r>
              <a:rPr lang="en-GB" dirty="0" smtClean="0"/>
              <a:t> </a:t>
            </a:r>
            <a:r>
              <a:rPr lang="el-GR" dirty="0" smtClean="0"/>
              <a:t>καρκίνο</a:t>
            </a:r>
            <a:r>
              <a:rPr lang="en-GB" dirty="0" smtClean="0"/>
              <a:t>, </a:t>
            </a:r>
            <a:r>
              <a:rPr lang="el-GR" dirty="0" smtClean="0"/>
              <a:t>θα</a:t>
            </a:r>
            <a:r>
              <a:rPr lang="en-GB" dirty="0" smtClean="0"/>
              <a:t> </a:t>
            </a:r>
            <a:r>
              <a:rPr lang="el-GR" dirty="0" smtClean="0"/>
              <a:t>προτιμούσαμε</a:t>
            </a:r>
            <a:r>
              <a:rPr lang="en-GB" dirty="0" smtClean="0"/>
              <a:t> </a:t>
            </a:r>
            <a:r>
              <a:rPr lang="el-GR" dirty="0" smtClean="0"/>
              <a:t>να</a:t>
            </a:r>
            <a:r>
              <a:rPr lang="en-GB" dirty="0" smtClean="0"/>
              <a:t> </a:t>
            </a:r>
            <a:r>
              <a:rPr lang="el-GR" dirty="0" smtClean="0"/>
              <a:t>μην</a:t>
            </a:r>
            <a:r>
              <a:rPr lang="en-GB" dirty="0" smtClean="0"/>
              <a:t> </a:t>
            </a:r>
            <a:r>
              <a:rPr lang="el-GR" dirty="0" smtClean="0"/>
              <a:t>το</a:t>
            </a:r>
            <a:r>
              <a:rPr lang="en-GB" dirty="0" smtClean="0"/>
              <a:t> </a:t>
            </a:r>
            <a:r>
              <a:rPr lang="el-GR" dirty="0" smtClean="0"/>
              <a:t>μάθει</a:t>
            </a:r>
            <a:r>
              <a:rPr lang="en-GB" dirty="0" smtClean="0"/>
              <a:t>”</a:t>
            </a:r>
            <a:r>
              <a:rPr lang="el-GR" dirty="0" smtClean="0"/>
              <a:t>.</a:t>
            </a:r>
          </a:p>
          <a:p>
            <a:r>
              <a:rPr lang="el-GR" dirty="0" smtClean="0"/>
              <a:t>Διαγιγνώσκεται με ΟΛΛ, η οποία έχει 5% ανταπόκριση στη θεραπεία.</a:t>
            </a:r>
          </a:p>
          <a:p>
            <a:endParaRPr lang="el-GR" i="1" dirty="0" smtClean="0"/>
          </a:p>
          <a:p>
            <a:pPr marL="0" indent="0">
              <a:buNone/>
            </a:pPr>
            <a:r>
              <a:rPr lang="el-GR" sz="2800" i="1" dirty="0" smtClean="0"/>
              <a:t>Ποια τα ηθικά διλήμματα?</a:t>
            </a:r>
            <a:endParaRPr lang="el-GR" sz="2800" dirty="0" smtClean="0"/>
          </a:p>
          <a:p>
            <a:r>
              <a:rPr lang="el-GR" dirty="0" smtClean="0"/>
              <a:t>Πληροφορημένη συναίνεση, πατερναλισμός, απόκρυψη αλήθειας.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5942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7" dur="500"/>
                                        <p:tgtEl>
                                          <p:spTgt spid="4915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9155">
                                            <p:txEl>
                                              <p:pRg st="1" end="1"/>
                                            </p:txEl>
                                          </p:spTgt>
                                        </p:tgtEl>
                                        <p:attrNameLst>
                                          <p:attrName>style.visibility</p:attrName>
                                        </p:attrNameLst>
                                      </p:cBhvr>
                                      <p:to>
                                        <p:strVal val="visible"/>
                                      </p:to>
                                    </p:set>
                                    <p:animEffect transition="in" filter="blinds(horizontal)">
                                      <p:cBhvr>
                                        <p:cTn id="10" dur="500"/>
                                        <p:tgtEl>
                                          <p:spTgt spid="4915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animEffect transition="in" filter="blinds(horizontal)">
                                      <p:cBhvr>
                                        <p:cTn id="13" dur="500"/>
                                        <p:tgtEl>
                                          <p:spTgt spid="4915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9155">
                                            <p:txEl>
                                              <p:pRg st="4" end="4"/>
                                            </p:txEl>
                                          </p:spTgt>
                                        </p:tgtEl>
                                        <p:attrNameLst>
                                          <p:attrName>style.visibility</p:attrName>
                                        </p:attrNameLst>
                                      </p:cBhvr>
                                      <p:to>
                                        <p:strVal val="visible"/>
                                      </p:to>
                                    </p:set>
                                    <p:animEffect transition="in" filter="blinds(horizontal)">
                                      <p:cBhvr>
                                        <p:cTn id="16" dur="500"/>
                                        <p:tgtEl>
                                          <p:spTgt spid="4915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9155">
                                            <p:txEl>
                                              <p:pRg st="5" end="5"/>
                                            </p:txEl>
                                          </p:spTgt>
                                        </p:tgtEl>
                                        <p:attrNameLst>
                                          <p:attrName>style.visibility</p:attrName>
                                        </p:attrNameLst>
                                      </p:cBhvr>
                                      <p:to>
                                        <p:strVal val="visible"/>
                                      </p:to>
                                    </p:set>
                                    <p:animEffect transition="in" filter="blinds(horizontal)">
                                      <p:cBhvr>
                                        <p:cTn id="21" dur="500"/>
                                        <p:tgtEl>
                                          <p:spTgt spid="49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r>
              <a:rPr lang="el-GR" dirty="0" smtClean="0"/>
              <a:t>Μοντέλο (πρότυπο) λήψης απόφασης </a:t>
            </a:r>
            <a:br>
              <a:rPr lang="el-GR" dirty="0" smtClean="0"/>
            </a:br>
            <a:r>
              <a:rPr lang="el-GR" dirty="0" smtClean="0"/>
              <a:t>(</a:t>
            </a:r>
            <a:r>
              <a:rPr lang="en-US" dirty="0" smtClean="0"/>
              <a:t>Smith )</a:t>
            </a:r>
            <a:r>
              <a:rPr lang="el-GR" dirty="0" smtClean="0"/>
              <a:t> </a:t>
            </a:r>
            <a:r>
              <a:rPr lang="el-GR" sz="3000" b="0" dirty="0" smtClean="0"/>
              <a:t>1/2</a:t>
            </a:r>
          </a:p>
        </p:txBody>
      </p:sp>
      <p:sp>
        <p:nvSpPr>
          <p:cNvPr id="23555" name="Content Placeholder 2"/>
          <p:cNvSpPr>
            <a:spLocks noGrp="1"/>
          </p:cNvSpPr>
          <p:nvPr>
            <p:ph idx="1"/>
          </p:nvPr>
        </p:nvSpPr>
        <p:spPr/>
        <p:txBody>
          <a:bodyPr>
            <a:normAutofit/>
          </a:bodyPr>
          <a:lstStyle/>
          <a:p>
            <a:pPr eaLnBrk="1" hangingPunct="1">
              <a:defRPr/>
            </a:pPr>
            <a:r>
              <a:rPr lang="el-GR" dirty="0" smtClean="0"/>
              <a:t>Δομούμε το δίλημμα σε 3 στοιχεία</a:t>
            </a:r>
          </a:p>
          <a:p>
            <a:pPr marL="514350" indent="-514350" eaLnBrk="1" hangingPunct="1">
              <a:buFont typeface="+mj-lt"/>
              <a:buAutoNum type="arabicPeriod"/>
              <a:defRPr/>
            </a:pPr>
            <a:r>
              <a:rPr lang="el-GR" b="1" dirty="0" smtClean="0"/>
              <a:t>Παράγοντες </a:t>
            </a:r>
          </a:p>
          <a:p>
            <a:pPr>
              <a:defRPr/>
            </a:pPr>
            <a:r>
              <a:rPr lang="el-GR" dirty="0" smtClean="0"/>
              <a:t>Πρόσωπα</a:t>
            </a:r>
            <a:r>
              <a:rPr lang="en-US" dirty="0" smtClean="0"/>
              <a:t> </a:t>
            </a:r>
            <a:r>
              <a:rPr lang="el-GR" dirty="0" smtClean="0"/>
              <a:t>που εμπλέκονται, ιδιότητα.</a:t>
            </a:r>
          </a:p>
          <a:p>
            <a:pPr>
              <a:defRPr/>
            </a:pPr>
            <a:r>
              <a:rPr lang="el-GR" dirty="0" smtClean="0"/>
              <a:t>Ποια είναι η προτεινόμενη πράξη;</a:t>
            </a:r>
          </a:p>
          <a:p>
            <a:pPr>
              <a:defRPr/>
            </a:pPr>
            <a:r>
              <a:rPr lang="el-GR" dirty="0" smtClean="0"/>
              <a:t>Ποιος ο σκοπός και οι συνέπειες της;</a:t>
            </a:r>
          </a:p>
          <a:p>
            <a:pPr>
              <a:defRPr/>
            </a:pPr>
            <a:r>
              <a:rPr lang="el-GR" dirty="0" smtClean="0"/>
              <a:t>Ποια άλλη εκλογή υπάρχει;</a:t>
            </a:r>
          </a:p>
          <a:p>
            <a:pPr eaLnBrk="1" hangingPunct="1">
              <a:buFont typeface="Wingdings" pitchFamily="2" charset="2"/>
              <a:buNone/>
              <a:defRPr/>
            </a:pPr>
            <a:r>
              <a:rPr lang="el-GR" dirty="0" smtClean="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339946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el-GR" dirty="0">
                <a:solidFill>
                  <a:prstClr val="white"/>
                </a:solidFill>
              </a:rPr>
              <a:t>Μοντέλο (πρότυπο) λήψης απόφασης </a:t>
            </a:r>
            <a:br>
              <a:rPr lang="el-GR" dirty="0">
                <a:solidFill>
                  <a:prstClr val="white"/>
                </a:solidFill>
              </a:rPr>
            </a:br>
            <a:r>
              <a:rPr lang="el-GR" dirty="0">
                <a:solidFill>
                  <a:prstClr val="white"/>
                </a:solidFill>
              </a:rPr>
              <a:t>(</a:t>
            </a:r>
            <a:r>
              <a:rPr lang="en-US" dirty="0">
                <a:solidFill>
                  <a:prstClr val="white"/>
                </a:solidFill>
              </a:rPr>
              <a:t>Smith )</a:t>
            </a:r>
            <a:r>
              <a:rPr lang="el-GR" dirty="0">
                <a:solidFill>
                  <a:prstClr val="white"/>
                </a:solidFill>
              </a:rPr>
              <a:t> </a:t>
            </a:r>
            <a:r>
              <a:rPr lang="el-GR" sz="3000" b="0" dirty="0" smtClean="0">
                <a:solidFill>
                  <a:prstClr val="white"/>
                </a:solidFill>
              </a:rPr>
              <a:t>2/2</a:t>
            </a:r>
            <a:endParaRPr lang="el-GR" dirty="0" smtClean="0"/>
          </a:p>
        </p:txBody>
      </p:sp>
      <p:sp>
        <p:nvSpPr>
          <p:cNvPr id="23555" name="Content Placeholder 2"/>
          <p:cNvSpPr>
            <a:spLocks noGrp="1"/>
          </p:cNvSpPr>
          <p:nvPr>
            <p:ph idx="1"/>
          </p:nvPr>
        </p:nvSpPr>
        <p:spPr/>
        <p:txBody>
          <a:bodyPr>
            <a:normAutofit/>
          </a:bodyPr>
          <a:lstStyle/>
          <a:p>
            <a:pPr marL="457200" indent="-457200">
              <a:buFont typeface="+mj-lt"/>
              <a:buAutoNum type="arabicPeriod" startAt="2"/>
            </a:pPr>
            <a:r>
              <a:rPr lang="el-GR" b="1" dirty="0" smtClean="0"/>
              <a:t>Ερωτήσεις</a:t>
            </a:r>
          </a:p>
          <a:p>
            <a:r>
              <a:rPr lang="el-GR" dirty="0" smtClean="0"/>
              <a:t>Ποιος είναι ο αρμόδιος να αποφασίσει (γιατρός, νοσηλευτής, ασθενής, συγγενής);</a:t>
            </a:r>
          </a:p>
          <a:p>
            <a:r>
              <a:rPr lang="el-GR" dirty="0" smtClean="0"/>
              <a:t>Για ποιον λαμβάνεται η απόφαση;</a:t>
            </a:r>
          </a:p>
          <a:p>
            <a:r>
              <a:rPr lang="el-GR" dirty="0" smtClean="0"/>
              <a:t>Τι κριτήρια πρέπει να χρησιμοποιηθούν (κοινωνικά, νομικά ψυχολογικά);</a:t>
            </a:r>
          </a:p>
          <a:p>
            <a:pPr marL="457200" indent="-457200">
              <a:buFont typeface="+mj-lt"/>
              <a:buAutoNum type="arabicPeriod" startAt="3"/>
            </a:pPr>
            <a:r>
              <a:rPr lang="el-GR" b="1" dirty="0" smtClean="0"/>
              <a:t>Ηθική θεωρία</a:t>
            </a:r>
            <a:endParaRPr lang="el-GR" dirty="0" smtClean="0"/>
          </a:p>
          <a:p>
            <a:pPr>
              <a:buFont typeface="Wingdings" pitchFamily="2" charset="2"/>
              <a:buNone/>
            </a:pPr>
            <a:r>
              <a:rPr lang="el-GR" dirty="0" smtClean="0"/>
              <a:t> </a:t>
            </a:r>
          </a:p>
          <a:p>
            <a:pPr>
              <a:buFont typeface="Wingdings" pitchFamily="2" charset="2"/>
              <a:buNone/>
            </a:pPr>
            <a:endParaRPr lang="el-GR" b="1"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558646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l-GR" sz="3600" dirty="0" smtClean="0"/>
              <a:t>Μοντέλο (πρότυπο) λήψης απόφασης (</a:t>
            </a:r>
            <a:r>
              <a:rPr lang="en-US" sz="3600" dirty="0" smtClean="0"/>
              <a:t>Sullivan &amp;</a:t>
            </a:r>
            <a:r>
              <a:rPr lang="el-GR" sz="3600" dirty="0" smtClean="0"/>
              <a:t> </a:t>
            </a:r>
            <a:r>
              <a:rPr lang="en-US" sz="3600" dirty="0" smtClean="0"/>
              <a:t>Decker 1988)</a:t>
            </a:r>
            <a:r>
              <a:rPr lang="el-GR" sz="3600" dirty="0" smtClean="0"/>
              <a:t> </a:t>
            </a:r>
            <a:r>
              <a:rPr lang="el-GR" sz="3000" b="0" dirty="0" smtClean="0"/>
              <a:t>1/2</a:t>
            </a:r>
          </a:p>
        </p:txBody>
      </p:sp>
      <p:sp>
        <p:nvSpPr>
          <p:cNvPr id="24579" name="Content Placeholder 2"/>
          <p:cNvSpPr>
            <a:spLocks noGrp="1"/>
          </p:cNvSpPr>
          <p:nvPr>
            <p:ph idx="1"/>
          </p:nvPr>
        </p:nvSpPr>
        <p:spPr/>
        <p:txBody>
          <a:bodyPr/>
          <a:lstStyle/>
          <a:p>
            <a:pPr marL="514350" indent="-514350">
              <a:buFont typeface="Wingdings" pitchFamily="2" charset="2"/>
              <a:buAutoNum type="arabicPeriod"/>
            </a:pPr>
            <a:r>
              <a:rPr lang="el-GR" b="1" dirty="0" smtClean="0"/>
              <a:t>Ανίχνευση του προβλήματος</a:t>
            </a:r>
          </a:p>
          <a:p>
            <a:pPr marL="514350" indent="-514350">
              <a:buFont typeface="Wingdings" pitchFamily="2" charset="2"/>
              <a:buAutoNum type="arabicPeriod"/>
            </a:pPr>
            <a:r>
              <a:rPr lang="el-GR" b="1" dirty="0" smtClean="0"/>
              <a:t>Συγκέντρωση των πληροφοριών</a:t>
            </a:r>
          </a:p>
          <a:p>
            <a:pPr marL="514350" indent="-514350">
              <a:buFont typeface="Wingdings" pitchFamily="2" charset="2"/>
              <a:buAutoNum type="arabicPeriod"/>
            </a:pPr>
            <a:r>
              <a:rPr lang="el-GR" b="1" dirty="0" smtClean="0"/>
              <a:t>Ανάλυση πληροφοριών</a:t>
            </a:r>
          </a:p>
          <a:p>
            <a:pPr marL="514350" indent="-514350"/>
            <a:r>
              <a:rPr lang="el-GR" sz="2400" dirty="0" smtClean="0"/>
              <a:t>Να αξιολογηθούν ανάλογα με την ακρίβειά τους</a:t>
            </a:r>
          </a:p>
          <a:p>
            <a:pPr marL="514350" indent="-514350"/>
            <a:r>
              <a:rPr lang="el-GR" sz="2400" dirty="0" smtClean="0"/>
              <a:t>Να τοποθετηθούν ανάλογα με τη σπουδαιότητά τους</a:t>
            </a:r>
          </a:p>
          <a:p>
            <a:pPr marL="514350" indent="-514350"/>
            <a:r>
              <a:rPr lang="el-GR" sz="2400" dirty="0" smtClean="0"/>
              <a:t>Να καταταγούν χρονικά</a:t>
            </a:r>
          </a:p>
          <a:p>
            <a:pPr marL="514350" indent="-514350"/>
            <a:r>
              <a:rPr lang="el-GR" sz="2400" dirty="0" smtClean="0"/>
              <a:t>Να τοποθετηθούν στη σχέση αιτίου και αιτιατού</a:t>
            </a:r>
          </a:p>
          <a:p>
            <a:pPr marL="514350" indent="-514350"/>
            <a:r>
              <a:rPr lang="el-GR" sz="2400" dirty="0" smtClean="0"/>
              <a:t>Να τεθούν σε κατηγορίες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220983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l-GR" dirty="0">
                <a:solidFill>
                  <a:prstClr val="white"/>
                </a:solidFill>
              </a:rPr>
              <a:t>Μοντέλο (πρότυπο) λήψης απόφασης (</a:t>
            </a:r>
            <a:r>
              <a:rPr lang="en-US" dirty="0">
                <a:solidFill>
                  <a:prstClr val="white"/>
                </a:solidFill>
              </a:rPr>
              <a:t>Sullivan &amp;</a:t>
            </a:r>
            <a:r>
              <a:rPr lang="el-GR" dirty="0">
                <a:solidFill>
                  <a:prstClr val="white"/>
                </a:solidFill>
              </a:rPr>
              <a:t> </a:t>
            </a:r>
            <a:r>
              <a:rPr lang="en-US" dirty="0">
                <a:solidFill>
                  <a:prstClr val="white"/>
                </a:solidFill>
              </a:rPr>
              <a:t>Decker 1988)</a:t>
            </a:r>
            <a:r>
              <a:rPr lang="el-GR" dirty="0">
                <a:solidFill>
                  <a:prstClr val="white"/>
                </a:solidFill>
              </a:rPr>
              <a:t> </a:t>
            </a:r>
            <a:r>
              <a:rPr lang="el-GR" sz="3000" b="0" dirty="0" smtClean="0">
                <a:solidFill>
                  <a:prstClr val="white"/>
                </a:solidFill>
              </a:rPr>
              <a:t>2/2</a:t>
            </a:r>
            <a:endParaRPr lang="el-GR" sz="3600" dirty="0" smtClean="0"/>
          </a:p>
        </p:txBody>
      </p:sp>
      <p:sp>
        <p:nvSpPr>
          <p:cNvPr id="25603" name="Content Placeholder 2"/>
          <p:cNvSpPr>
            <a:spLocks noGrp="1"/>
          </p:cNvSpPr>
          <p:nvPr>
            <p:ph idx="1"/>
          </p:nvPr>
        </p:nvSpPr>
        <p:spPr/>
        <p:txBody>
          <a:bodyPr/>
          <a:lstStyle/>
          <a:p>
            <a:pPr marL="514350" indent="-514350">
              <a:buFont typeface="+mj-lt"/>
              <a:buAutoNum type="arabicPeriod" startAt="4"/>
            </a:pPr>
            <a:r>
              <a:rPr lang="el-GR" b="1" dirty="0" smtClean="0"/>
              <a:t>Μελέτη των πιθανών λύσεων </a:t>
            </a:r>
          </a:p>
          <a:p>
            <a:pPr marL="514350" indent="-514350">
              <a:buFont typeface="+mj-lt"/>
              <a:buAutoNum type="arabicPeriod" startAt="4"/>
            </a:pPr>
            <a:r>
              <a:rPr lang="el-GR" b="1" dirty="0" smtClean="0"/>
              <a:t>Υπολογισμός των συνεπειών</a:t>
            </a:r>
          </a:p>
          <a:p>
            <a:pPr marL="514350" indent="-514350">
              <a:buFont typeface="+mj-lt"/>
              <a:buAutoNum type="arabicPeriod" startAt="4"/>
            </a:pPr>
            <a:r>
              <a:rPr lang="el-GR" b="1" dirty="0" smtClean="0"/>
              <a:t>Λήψη της απόφασης</a:t>
            </a:r>
          </a:p>
          <a:p>
            <a:pPr marL="514350" indent="-514350">
              <a:buFont typeface="+mj-lt"/>
              <a:buAutoNum type="arabicPeriod" startAt="4"/>
            </a:pPr>
            <a:r>
              <a:rPr lang="el-GR" b="1" dirty="0" smtClean="0"/>
              <a:t>Έλεγχος της απόφασης</a:t>
            </a:r>
          </a:p>
          <a:p>
            <a:pPr marL="514350" indent="-514350">
              <a:buFont typeface="+mj-lt"/>
              <a:buAutoNum type="arabicPeriod" startAt="4"/>
            </a:pPr>
            <a:r>
              <a:rPr lang="el-GR" b="1" dirty="0" smtClean="0"/>
              <a:t>Αξιολόγηση της απόφασης</a:t>
            </a:r>
          </a:p>
          <a:p>
            <a:pPr marL="514350" indent="-514350">
              <a:buFont typeface="+mj-lt"/>
              <a:buAutoNum type="arabicPeriod" startAt="4"/>
            </a:pPr>
            <a:endParaRPr lang="el-GR" b="1" dirty="0" smtClean="0"/>
          </a:p>
          <a:p>
            <a:pPr marL="514350" indent="-514350">
              <a:buFont typeface="Wingdings" pitchFamily="2" charset="2"/>
              <a:buAutoNum type="arabicPeriod" startAt="4"/>
            </a:pP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0731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l-GR" sz="3600" b="1" dirty="0" smtClean="0"/>
              <a:t>Πρότυπο ηθικής ανάλυσης και λήψης απόφασης στη νοσηλευτική πρακτική</a:t>
            </a:r>
          </a:p>
        </p:txBody>
      </p:sp>
      <p:sp>
        <p:nvSpPr>
          <p:cNvPr id="3" name="Content Placeholder 2"/>
          <p:cNvSpPr>
            <a:spLocks noGrp="1"/>
          </p:cNvSpPr>
          <p:nvPr>
            <p:ph idx="1"/>
          </p:nvPr>
        </p:nvSpPr>
        <p:spPr/>
        <p:txBody>
          <a:bodyPr/>
          <a:lstStyle/>
          <a:p>
            <a:pPr marL="514350" indent="-514350">
              <a:buFont typeface="+mj-lt"/>
              <a:buAutoNum type="arabicPeriod"/>
              <a:defRPr/>
            </a:pPr>
            <a:r>
              <a:rPr lang="el-GR" dirty="0" smtClean="0"/>
              <a:t>Ποιά είναι τα δεδομένα που αφορούν στη σύγκρουση αξιών;</a:t>
            </a:r>
          </a:p>
          <a:p>
            <a:pPr marL="514350" indent="-514350">
              <a:buFont typeface="+mj-lt"/>
              <a:buAutoNum type="arabicPeriod"/>
              <a:defRPr/>
            </a:pPr>
            <a:r>
              <a:rPr lang="el-GR" dirty="0" smtClean="0"/>
              <a:t>Ποια είναι η σημασία των εμπλεκομένων αξιών;</a:t>
            </a:r>
          </a:p>
          <a:p>
            <a:pPr marL="514350" indent="-514350">
              <a:buFont typeface="+mj-lt"/>
              <a:buAutoNum type="arabicPeriod"/>
              <a:defRPr/>
            </a:pPr>
            <a:r>
              <a:rPr lang="el-GR" dirty="0" smtClean="0"/>
              <a:t>Ποια είναι η σημασία της σύγκρουσης αξιών για τους εμπλεκόμενους;</a:t>
            </a:r>
          </a:p>
          <a:p>
            <a:pPr marL="514350" indent="-514350">
              <a:buFont typeface="+mj-lt"/>
              <a:buAutoNum type="arabicPeriod"/>
              <a:defRPr/>
            </a:pPr>
            <a:r>
              <a:rPr lang="el-GR" dirty="0" smtClean="0"/>
              <a:t>Τι πρέπει να γίνει;</a:t>
            </a:r>
          </a:p>
          <a:p>
            <a:pPr>
              <a:defRPr/>
            </a:pP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526150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484784"/>
          </a:xfrm>
        </p:spPr>
        <p:txBody>
          <a:bodyPr>
            <a:normAutofit fontScale="90000"/>
          </a:bodyPr>
          <a:lstStyle/>
          <a:p>
            <a:r>
              <a:rPr lang="en-US" altLang="zh-TW" dirty="0" smtClean="0">
                <a:ea typeface="新細明體" charset="-120"/>
              </a:rPr>
              <a:t>The priority ranking of ethical principles </a:t>
            </a:r>
            <a:r>
              <a:rPr lang="el-GR" altLang="zh-TW" dirty="0" smtClean="0">
                <a:ea typeface="新細明體" charset="-120"/>
              </a:rPr>
              <a:t/>
            </a:r>
            <a:br>
              <a:rPr lang="el-GR" altLang="zh-TW" dirty="0" smtClean="0">
                <a:ea typeface="新細明體" charset="-120"/>
              </a:rPr>
            </a:br>
            <a:r>
              <a:rPr lang="en-US" altLang="zh-TW" sz="2800" dirty="0" smtClean="0">
                <a:ea typeface="新細明體" charset="-120"/>
              </a:rPr>
              <a:t>(</a:t>
            </a:r>
            <a:r>
              <a:rPr lang="en-US" altLang="zh-TW" sz="2800" dirty="0" err="1" smtClean="0">
                <a:ea typeface="新細明體" charset="-120"/>
              </a:rPr>
              <a:t>Lowenberg</a:t>
            </a:r>
            <a:r>
              <a:rPr lang="en-US" altLang="zh-TW" sz="2800" dirty="0" smtClean="0">
                <a:ea typeface="新細明體" charset="-120"/>
              </a:rPr>
              <a:t> and </a:t>
            </a:r>
            <a:r>
              <a:rPr lang="en-US" altLang="zh-TW" sz="2800" dirty="0" err="1" smtClean="0">
                <a:ea typeface="新細明體" charset="-120"/>
              </a:rPr>
              <a:t>Dolgoff</a:t>
            </a:r>
            <a:r>
              <a:rPr lang="en-US" altLang="zh-TW" sz="2800" dirty="0" smtClean="0">
                <a:ea typeface="新細明體" charset="-120"/>
              </a:rPr>
              <a:t> ,1992)</a:t>
            </a:r>
            <a:r>
              <a:rPr lang="en-US" altLang="zh-TW" dirty="0" smtClean="0">
                <a:ea typeface="新細明體" charset="-120"/>
              </a:rPr>
              <a:t> </a:t>
            </a:r>
            <a:r>
              <a:rPr lang="en-US" altLang="zh-TW" sz="2400" dirty="0" smtClean="0">
                <a:ea typeface="新細明體" charset="-120"/>
              </a:rPr>
              <a:t>An approach for ordering social work values that might help you get off the “horns of a dilemma.”</a:t>
            </a:r>
            <a:r>
              <a:rPr lang="en-US" altLang="zh-TW" sz="2800" dirty="0" smtClean="0">
                <a:ea typeface="新細明體" charset="-120"/>
              </a:rPr>
              <a:t> </a:t>
            </a:r>
          </a:p>
        </p:txBody>
      </p:sp>
      <p:sp>
        <p:nvSpPr>
          <p:cNvPr id="28675" name="Rectangle 3"/>
          <p:cNvSpPr>
            <a:spLocks noGrp="1" noChangeArrowheads="1"/>
          </p:cNvSpPr>
          <p:nvPr>
            <p:ph idx="1"/>
          </p:nvPr>
        </p:nvSpPr>
        <p:spPr>
          <a:xfrm>
            <a:off x="323528" y="1700808"/>
            <a:ext cx="8568952" cy="4968552"/>
          </a:xfrm>
        </p:spPr>
        <p:txBody>
          <a:bodyPr/>
          <a:lstStyle/>
          <a:p>
            <a:r>
              <a:rPr lang="en-US" altLang="zh-TW" dirty="0" smtClean="0">
                <a:ea typeface="新細明體" charset="-120"/>
              </a:rPr>
              <a:t>Protection of life</a:t>
            </a:r>
            <a:endParaRPr lang="en-US" altLang="zh-TW" sz="2800" dirty="0" smtClean="0">
              <a:ea typeface="新細明體" charset="-120"/>
            </a:endParaRPr>
          </a:p>
          <a:p>
            <a:r>
              <a:rPr lang="en-US" altLang="zh-TW" dirty="0" smtClean="0">
                <a:ea typeface="新細明體" charset="-120"/>
              </a:rPr>
              <a:t>Equality</a:t>
            </a:r>
          </a:p>
          <a:p>
            <a:r>
              <a:rPr lang="en-US" altLang="zh-TW" dirty="0" smtClean="0">
                <a:ea typeface="新細明體" charset="-120"/>
              </a:rPr>
              <a:t>Autonomy and freedom </a:t>
            </a:r>
          </a:p>
          <a:p>
            <a:r>
              <a:rPr lang="en-US" altLang="zh-TW" dirty="0" smtClean="0">
                <a:ea typeface="新細明體" charset="-120"/>
              </a:rPr>
              <a:t>Least harm</a:t>
            </a:r>
          </a:p>
          <a:p>
            <a:r>
              <a:rPr lang="en-US" altLang="zh-TW" dirty="0" smtClean="0">
                <a:ea typeface="新細明體" charset="-120"/>
              </a:rPr>
              <a:t>Quality of life</a:t>
            </a:r>
          </a:p>
          <a:p>
            <a:r>
              <a:rPr lang="en-US" altLang="zh-TW" dirty="0" smtClean="0">
                <a:ea typeface="新細明體" charset="-120"/>
              </a:rPr>
              <a:t>Privacy and confidentiality</a:t>
            </a:r>
          </a:p>
          <a:p>
            <a:r>
              <a:rPr lang="en-US" altLang="zh-TW" dirty="0" smtClean="0">
                <a:ea typeface="新細明體" charset="-120"/>
              </a:rPr>
              <a:t>Truthfulness and full disclosure</a:t>
            </a:r>
          </a:p>
        </p:txBody>
      </p:sp>
      <p:sp>
        <p:nvSpPr>
          <p:cNvPr id="27652" name="5 - Θέση αριθμού διαφάνειας"/>
          <p:cNvSpPr>
            <a:spLocks noGrp="1"/>
          </p:cNvSpPr>
          <p:nvPr>
            <p:ph type="sldNum" sz="quarter" idx="12"/>
          </p:nvPr>
        </p:nvSpPr>
        <p:spPr>
          <a:noFill/>
        </p:spPr>
        <p:txBody>
          <a:bodyPr/>
          <a:lstStyle/>
          <a:p>
            <a:fld id="{CFBE4948-C3A0-4EFC-8286-657AFF7C25A9}" type="slidenum">
              <a:rPr lang="zh-TW" altLang="en-US" smtClean="0">
                <a:ea typeface="新細明體" charset="-120"/>
              </a:rPr>
              <a:pPr/>
              <a:t>17</a:t>
            </a:fld>
            <a:endParaRPr lang="zh-TW" altLang="en-US" smtClean="0">
              <a:ea typeface="新細明體" charset="-120"/>
            </a:endParaRPr>
          </a:p>
        </p:txBody>
      </p:sp>
    </p:spTree>
    <p:extLst>
      <p:ext uri="{BB962C8B-B14F-4D97-AF65-F5344CB8AC3E}">
        <p14:creationId xmlns:p14="http://schemas.microsoft.com/office/powerpoint/2010/main" val="8850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28675">
                                            <p:txEl>
                                              <p:pRg st="0" end="0"/>
                                            </p:txEl>
                                          </p:spTgt>
                                        </p:tgtEl>
                                        <p:attrNameLst>
                                          <p:attrName>style.visibility</p:attrName>
                                        </p:attrNameLst>
                                      </p:cBhvr>
                                      <p:to>
                                        <p:strVal val="visible"/>
                                      </p:to>
                                    </p:set>
                                    <p:anim calcmode="lin" valueType="num">
                                      <p:cBhvr additive="base">
                                        <p:cTn id="13" dur="75" fill="hold"/>
                                        <p:tgtEl>
                                          <p:spTgt spid="28675">
                                            <p:txEl>
                                              <p:pRg st="0" end="0"/>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2867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Laser"/>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iterate type="lt">
                                    <p:tmPct val="100000"/>
                                  </p:iterate>
                                  <p:childTnLst>
                                    <p:set>
                                      <p:cBhvr>
                                        <p:cTn id="18" dur="1" fill="hold">
                                          <p:stCondLst>
                                            <p:cond delay="0"/>
                                          </p:stCondLst>
                                        </p:cTn>
                                        <p:tgtEl>
                                          <p:spTgt spid="28675">
                                            <p:txEl>
                                              <p:pRg st="1" end="1"/>
                                            </p:txEl>
                                          </p:spTgt>
                                        </p:tgtEl>
                                        <p:attrNameLst>
                                          <p:attrName>style.visibility</p:attrName>
                                        </p:attrNameLst>
                                      </p:cBhvr>
                                      <p:to>
                                        <p:strVal val="visible"/>
                                      </p:to>
                                    </p:set>
                                    <p:anim calcmode="lin" valueType="num">
                                      <p:cBhvr additive="base">
                                        <p:cTn id="19" dur="75" fill="hold"/>
                                        <p:tgtEl>
                                          <p:spTgt spid="28675">
                                            <p:txEl>
                                              <p:pRg st="1" end="1"/>
                                            </p:txEl>
                                          </p:spTgt>
                                        </p:tgtEl>
                                        <p:attrNameLst>
                                          <p:attrName>ppt_x</p:attrName>
                                        </p:attrNameLst>
                                      </p:cBhvr>
                                      <p:tavLst>
                                        <p:tav tm="0">
                                          <p:val>
                                            <p:strVal val="1+#ppt_w/2"/>
                                          </p:val>
                                        </p:tav>
                                        <p:tav tm="100000">
                                          <p:val>
                                            <p:strVal val="#ppt_x"/>
                                          </p:val>
                                        </p:tav>
                                      </p:tavLst>
                                    </p:anim>
                                    <p:anim calcmode="lin" valueType="num">
                                      <p:cBhvr additive="base">
                                        <p:cTn id="20" dur="75" fill="hold"/>
                                        <p:tgtEl>
                                          <p:spTgt spid="28675">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Laser"/>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iterate type="lt">
                                    <p:tmPct val="100000"/>
                                  </p:iterate>
                                  <p:childTnLst>
                                    <p:set>
                                      <p:cBhvr>
                                        <p:cTn id="24" dur="1" fill="hold">
                                          <p:stCondLst>
                                            <p:cond delay="0"/>
                                          </p:stCondLst>
                                        </p:cTn>
                                        <p:tgtEl>
                                          <p:spTgt spid="28675">
                                            <p:txEl>
                                              <p:pRg st="2" end="2"/>
                                            </p:txEl>
                                          </p:spTgt>
                                        </p:tgtEl>
                                        <p:attrNameLst>
                                          <p:attrName>style.visibility</p:attrName>
                                        </p:attrNameLst>
                                      </p:cBhvr>
                                      <p:to>
                                        <p:strVal val="visible"/>
                                      </p:to>
                                    </p:set>
                                    <p:anim calcmode="lin" valueType="num">
                                      <p:cBhvr additive="base">
                                        <p:cTn id="25" dur="75" fill="hold"/>
                                        <p:tgtEl>
                                          <p:spTgt spid="28675">
                                            <p:txEl>
                                              <p:pRg st="2" end="2"/>
                                            </p:txEl>
                                          </p:spTgt>
                                        </p:tgtEl>
                                        <p:attrNameLst>
                                          <p:attrName>ppt_x</p:attrName>
                                        </p:attrNameLst>
                                      </p:cBhvr>
                                      <p:tavLst>
                                        <p:tav tm="0">
                                          <p:val>
                                            <p:strVal val="1+#ppt_w/2"/>
                                          </p:val>
                                        </p:tav>
                                        <p:tav tm="100000">
                                          <p:val>
                                            <p:strVal val="#ppt_x"/>
                                          </p:val>
                                        </p:tav>
                                      </p:tavLst>
                                    </p:anim>
                                    <p:anim calcmode="lin" valueType="num">
                                      <p:cBhvr additive="base">
                                        <p:cTn id="26" dur="75" fill="hold"/>
                                        <p:tgtEl>
                                          <p:spTgt spid="28675">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Laser"/>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iterate type="lt">
                                    <p:tmPct val="100000"/>
                                  </p:iterate>
                                  <p:childTnLst>
                                    <p:set>
                                      <p:cBhvr>
                                        <p:cTn id="30" dur="1" fill="hold">
                                          <p:stCondLst>
                                            <p:cond delay="0"/>
                                          </p:stCondLst>
                                        </p:cTn>
                                        <p:tgtEl>
                                          <p:spTgt spid="28675">
                                            <p:txEl>
                                              <p:pRg st="3" end="3"/>
                                            </p:txEl>
                                          </p:spTgt>
                                        </p:tgtEl>
                                        <p:attrNameLst>
                                          <p:attrName>style.visibility</p:attrName>
                                        </p:attrNameLst>
                                      </p:cBhvr>
                                      <p:to>
                                        <p:strVal val="visible"/>
                                      </p:to>
                                    </p:set>
                                    <p:anim calcmode="lin" valueType="num">
                                      <p:cBhvr additive="base">
                                        <p:cTn id="31" dur="75" fill="hold"/>
                                        <p:tgtEl>
                                          <p:spTgt spid="28675">
                                            <p:txEl>
                                              <p:pRg st="3" end="3"/>
                                            </p:txEl>
                                          </p:spTgt>
                                        </p:tgtEl>
                                        <p:attrNameLst>
                                          <p:attrName>ppt_x</p:attrName>
                                        </p:attrNameLst>
                                      </p:cBhvr>
                                      <p:tavLst>
                                        <p:tav tm="0">
                                          <p:val>
                                            <p:strVal val="1+#ppt_w/2"/>
                                          </p:val>
                                        </p:tav>
                                        <p:tav tm="100000">
                                          <p:val>
                                            <p:strVal val="#ppt_x"/>
                                          </p:val>
                                        </p:tav>
                                      </p:tavLst>
                                    </p:anim>
                                    <p:anim calcmode="lin" valueType="num">
                                      <p:cBhvr additive="base">
                                        <p:cTn id="32" dur="75" fill="hold"/>
                                        <p:tgtEl>
                                          <p:spTgt spid="28675">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Laser"/>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iterate type="lt">
                                    <p:tmPct val="100000"/>
                                  </p:iterate>
                                  <p:childTnLst>
                                    <p:set>
                                      <p:cBhvr>
                                        <p:cTn id="36" dur="1" fill="hold">
                                          <p:stCondLst>
                                            <p:cond delay="0"/>
                                          </p:stCondLst>
                                        </p:cTn>
                                        <p:tgtEl>
                                          <p:spTgt spid="28675">
                                            <p:txEl>
                                              <p:pRg st="4" end="4"/>
                                            </p:txEl>
                                          </p:spTgt>
                                        </p:tgtEl>
                                        <p:attrNameLst>
                                          <p:attrName>style.visibility</p:attrName>
                                        </p:attrNameLst>
                                      </p:cBhvr>
                                      <p:to>
                                        <p:strVal val="visible"/>
                                      </p:to>
                                    </p:set>
                                    <p:anim calcmode="lin" valueType="num">
                                      <p:cBhvr additive="base">
                                        <p:cTn id="37" dur="75" fill="hold"/>
                                        <p:tgtEl>
                                          <p:spTgt spid="28675">
                                            <p:txEl>
                                              <p:pRg st="4" end="4"/>
                                            </p:txEl>
                                          </p:spTgt>
                                        </p:tgtEl>
                                        <p:attrNameLst>
                                          <p:attrName>ppt_x</p:attrName>
                                        </p:attrNameLst>
                                      </p:cBhvr>
                                      <p:tavLst>
                                        <p:tav tm="0">
                                          <p:val>
                                            <p:strVal val="1+#ppt_w/2"/>
                                          </p:val>
                                        </p:tav>
                                        <p:tav tm="100000">
                                          <p:val>
                                            <p:strVal val="#ppt_x"/>
                                          </p:val>
                                        </p:tav>
                                      </p:tavLst>
                                    </p:anim>
                                    <p:anim calcmode="lin" valueType="num">
                                      <p:cBhvr additive="base">
                                        <p:cTn id="38" dur="75" fill="hold"/>
                                        <p:tgtEl>
                                          <p:spTgt spid="28675">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Laser"/>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iterate type="lt">
                                    <p:tmPct val="100000"/>
                                  </p:iterate>
                                  <p:childTnLst>
                                    <p:set>
                                      <p:cBhvr>
                                        <p:cTn id="42" dur="1" fill="hold">
                                          <p:stCondLst>
                                            <p:cond delay="0"/>
                                          </p:stCondLst>
                                        </p:cTn>
                                        <p:tgtEl>
                                          <p:spTgt spid="28675">
                                            <p:txEl>
                                              <p:pRg st="5" end="5"/>
                                            </p:txEl>
                                          </p:spTgt>
                                        </p:tgtEl>
                                        <p:attrNameLst>
                                          <p:attrName>style.visibility</p:attrName>
                                        </p:attrNameLst>
                                      </p:cBhvr>
                                      <p:to>
                                        <p:strVal val="visible"/>
                                      </p:to>
                                    </p:set>
                                    <p:anim calcmode="lin" valueType="num">
                                      <p:cBhvr additive="base">
                                        <p:cTn id="43" dur="75" fill="hold"/>
                                        <p:tgtEl>
                                          <p:spTgt spid="28675">
                                            <p:txEl>
                                              <p:pRg st="5" end="5"/>
                                            </p:txEl>
                                          </p:spTgt>
                                        </p:tgtEl>
                                        <p:attrNameLst>
                                          <p:attrName>ppt_x</p:attrName>
                                        </p:attrNameLst>
                                      </p:cBhvr>
                                      <p:tavLst>
                                        <p:tav tm="0">
                                          <p:val>
                                            <p:strVal val="1+#ppt_w/2"/>
                                          </p:val>
                                        </p:tav>
                                        <p:tav tm="100000">
                                          <p:val>
                                            <p:strVal val="#ppt_x"/>
                                          </p:val>
                                        </p:tav>
                                      </p:tavLst>
                                    </p:anim>
                                    <p:anim calcmode="lin" valueType="num">
                                      <p:cBhvr additive="base">
                                        <p:cTn id="44" dur="75" fill="hold"/>
                                        <p:tgtEl>
                                          <p:spTgt spid="28675">
                                            <p:txEl>
                                              <p:pRg st="5" end="5"/>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Laser"/>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iterate type="lt">
                                    <p:tmPct val="100000"/>
                                  </p:iterate>
                                  <p:childTnLst>
                                    <p:set>
                                      <p:cBhvr>
                                        <p:cTn id="48" dur="1" fill="hold">
                                          <p:stCondLst>
                                            <p:cond delay="0"/>
                                          </p:stCondLst>
                                        </p:cTn>
                                        <p:tgtEl>
                                          <p:spTgt spid="28675">
                                            <p:txEl>
                                              <p:pRg st="6" end="6"/>
                                            </p:txEl>
                                          </p:spTgt>
                                        </p:tgtEl>
                                        <p:attrNameLst>
                                          <p:attrName>style.visibility</p:attrName>
                                        </p:attrNameLst>
                                      </p:cBhvr>
                                      <p:to>
                                        <p:strVal val="visible"/>
                                      </p:to>
                                    </p:set>
                                    <p:anim calcmode="lin" valueType="num">
                                      <p:cBhvr additive="base">
                                        <p:cTn id="49" dur="75" fill="hold"/>
                                        <p:tgtEl>
                                          <p:spTgt spid="28675">
                                            <p:txEl>
                                              <p:pRg st="6" end="6"/>
                                            </p:txEl>
                                          </p:spTgt>
                                        </p:tgtEl>
                                        <p:attrNameLst>
                                          <p:attrName>ppt_x</p:attrName>
                                        </p:attrNameLst>
                                      </p:cBhvr>
                                      <p:tavLst>
                                        <p:tav tm="0">
                                          <p:val>
                                            <p:strVal val="1+#ppt_w/2"/>
                                          </p:val>
                                        </p:tav>
                                        <p:tav tm="100000">
                                          <p:val>
                                            <p:strVal val="#ppt_x"/>
                                          </p:val>
                                        </p:tav>
                                      </p:tavLst>
                                    </p:anim>
                                    <p:anim calcmode="lin" valueType="num">
                                      <p:cBhvr additive="base">
                                        <p:cTn id="50" dur="75" fill="hold"/>
                                        <p:tgtEl>
                                          <p:spTgt spid="28675">
                                            <p:txEl>
                                              <p:pRg st="6" end="6"/>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autoUpdateAnimBg="0"/>
      <p:bldP spid="2867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Αξιολογική σειρά ηθικών αρχών</a:t>
            </a:r>
            <a:br>
              <a:rPr lang="el-GR" dirty="0" smtClean="0"/>
            </a:br>
            <a:r>
              <a:rPr lang="en-US" altLang="zh-TW" sz="3000" b="0" dirty="0" smtClean="0">
                <a:ea typeface="新細明體" charset="-120"/>
              </a:rPr>
              <a:t>(</a:t>
            </a:r>
            <a:r>
              <a:rPr lang="en-US" altLang="zh-TW" sz="3000" b="0" dirty="0" err="1" smtClean="0">
                <a:ea typeface="新細明體" charset="-120"/>
              </a:rPr>
              <a:t>Lowenberg</a:t>
            </a:r>
            <a:r>
              <a:rPr lang="en-US" altLang="zh-TW" sz="3000" b="0" dirty="0" smtClean="0">
                <a:ea typeface="新細明體" charset="-120"/>
              </a:rPr>
              <a:t> and </a:t>
            </a:r>
            <a:r>
              <a:rPr lang="en-US" altLang="zh-TW" sz="3000" b="0" dirty="0" err="1" smtClean="0">
                <a:ea typeface="新細明體" charset="-120"/>
              </a:rPr>
              <a:t>Dolgoff</a:t>
            </a:r>
            <a:r>
              <a:rPr lang="en-US" altLang="zh-TW" sz="3000" b="0" dirty="0" smtClean="0">
                <a:ea typeface="新細明體" charset="-120"/>
              </a:rPr>
              <a:t>,</a:t>
            </a:r>
            <a:r>
              <a:rPr lang="el-GR" altLang="zh-TW" sz="3000" b="0" dirty="0" smtClean="0">
                <a:ea typeface="新細明體" charset="-120"/>
              </a:rPr>
              <a:t> </a:t>
            </a:r>
            <a:r>
              <a:rPr lang="en-US" altLang="zh-TW" sz="3000" b="0" dirty="0" smtClean="0">
                <a:ea typeface="新細明體" charset="-120"/>
              </a:rPr>
              <a:t>1992)</a:t>
            </a:r>
            <a:r>
              <a:rPr lang="el-GR" sz="3000" b="0" dirty="0" smtClean="0"/>
              <a:t> </a:t>
            </a:r>
            <a:endParaRPr lang="en-US" sz="3000" b="0" dirty="0"/>
          </a:p>
        </p:txBody>
      </p:sp>
      <p:sp>
        <p:nvSpPr>
          <p:cNvPr id="3" name="2 - Θέση περιεχομένου"/>
          <p:cNvSpPr>
            <a:spLocks noGrp="1"/>
          </p:cNvSpPr>
          <p:nvPr>
            <p:ph idx="1"/>
          </p:nvPr>
        </p:nvSpPr>
        <p:spPr/>
        <p:txBody>
          <a:bodyPr/>
          <a:lstStyle/>
          <a:p>
            <a:r>
              <a:rPr lang="el-GR" dirty="0" smtClean="0"/>
              <a:t>Προστασία της ζωής</a:t>
            </a:r>
          </a:p>
          <a:p>
            <a:r>
              <a:rPr lang="el-GR" dirty="0" smtClean="0"/>
              <a:t>Ισότητα</a:t>
            </a:r>
          </a:p>
          <a:p>
            <a:r>
              <a:rPr lang="el-GR" dirty="0" smtClean="0"/>
              <a:t>Αυτονομία και ελευθερία βούλησης</a:t>
            </a:r>
          </a:p>
          <a:p>
            <a:r>
              <a:rPr lang="el-GR" dirty="0" smtClean="0"/>
              <a:t>Η ελάχιστη βλαπτικότητα</a:t>
            </a:r>
          </a:p>
          <a:p>
            <a:r>
              <a:rPr lang="el-GR" dirty="0" smtClean="0"/>
              <a:t>Ποιότητα ζωής</a:t>
            </a:r>
          </a:p>
          <a:p>
            <a:r>
              <a:rPr lang="el-GR" dirty="0" smtClean="0"/>
              <a:t>Ιδιωτικότητα και εμπιστευτικότητα</a:t>
            </a:r>
          </a:p>
          <a:p>
            <a:r>
              <a:rPr lang="el-GR" dirty="0" smtClean="0"/>
              <a:t>Ειλικρίνεια και αποκαλυπτικότητα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27000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Προϋποθέσεις για τη λήψη ηθικής απόφασης κατά την  άσκηση της Νοσηλευτικής</a:t>
            </a:r>
          </a:p>
        </p:txBody>
      </p:sp>
      <p:sp>
        <p:nvSpPr>
          <p:cNvPr id="3" name="Θέση περιεχομένου 2"/>
          <p:cNvSpPr>
            <a:spLocks noGrp="1"/>
          </p:cNvSpPr>
          <p:nvPr>
            <p:ph idx="1"/>
          </p:nvPr>
        </p:nvSpPr>
        <p:spPr/>
        <p:txBody>
          <a:bodyPr/>
          <a:lstStyle/>
          <a:p>
            <a:r>
              <a:rPr lang="el-GR" dirty="0"/>
              <a:t>Κάθε νοσηλευτής πρέπει να επιθυμεί να κάνει το καλό και το σωστό (έμφαση στην έννοια της φροντίδας</a:t>
            </a:r>
            <a:r>
              <a:rPr lang="el-GR" dirty="0" smtClean="0"/>
              <a:t>).</a:t>
            </a:r>
            <a:endParaRPr lang="el-GR" dirty="0"/>
          </a:p>
          <a:p>
            <a:r>
              <a:rPr lang="el-GR" dirty="0"/>
              <a:t>Πρέπει να γνωρίζει τους παράγοντες που συνδέονται με μια </a:t>
            </a:r>
            <a:r>
              <a:rPr lang="el-GR" dirty="0" smtClean="0"/>
              <a:t>κατάσταση.</a:t>
            </a:r>
            <a:endParaRPr lang="el-GR" dirty="0"/>
          </a:p>
          <a:p>
            <a:r>
              <a:rPr lang="el-GR" dirty="0"/>
              <a:t>Πρέπει να διαθέτει διαύγεια </a:t>
            </a:r>
            <a:r>
              <a:rPr lang="el-GR" dirty="0" smtClean="0"/>
              <a:t>σκέψης.</a:t>
            </a:r>
            <a:endParaRPr lang="el-GR" dirty="0"/>
          </a:p>
          <a:p>
            <a:r>
              <a:rPr lang="el-GR" dirty="0"/>
              <a:t>Να διαθέτει ηθικά παραδεκτές και καταξιωμένες </a:t>
            </a:r>
            <a:r>
              <a:rPr lang="el-GR" dirty="0" smtClean="0"/>
              <a:t>αρχές.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090648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Ελένη Ευαγγέλου, Ευγενία </a:t>
            </a:r>
            <a:r>
              <a:rPr lang="el-GR" sz="2000" dirty="0" err="1"/>
              <a:t>Βλάχου</a:t>
            </a:r>
            <a:r>
              <a:rPr lang="el-GR" sz="2000" dirty="0"/>
              <a:t> </a:t>
            </a:r>
            <a:r>
              <a:rPr lang="el-GR" sz="2000" dirty="0" smtClean="0"/>
              <a:t>2014. </a:t>
            </a:r>
            <a:r>
              <a:rPr lang="el-GR" sz="2000" dirty="0"/>
              <a:t>Ελένη Ευαγγέλου, Ευγενία </a:t>
            </a:r>
            <a:r>
              <a:rPr lang="el-GR" sz="2000" dirty="0" err="1"/>
              <a:t>Βλάχου</a:t>
            </a:r>
            <a:r>
              <a:rPr lang="el-GR" sz="2000" dirty="0"/>
              <a:t>. «Νομοθεσία /Δεοντολογία Νοσηλευτικού Επαγγέλματος. </a:t>
            </a:r>
            <a:r>
              <a:rPr lang="el-GR" sz="2000" dirty="0" smtClean="0"/>
              <a:t>Ενότητα 6</a:t>
            </a:r>
            <a:r>
              <a:rPr lang="en-US" sz="2000" dirty="0" smtClean="0"/>
              <a:t>:</a:t>
            </a:r>
            <a:r>
              <a:rPr lang="el-GR" sz="2000" dirty="0"/>
              <a:t> Λήψη </a:t>
            </a:r>
            <a:r>
              <a:rPr lang="el-GR" sz="2000" dirty="0" smtClean="0"/>
              <a:t>αποφάσεων».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700808"/>
          </a:xfrm>
        </p:spPr>
        <p:txBody>
          <a:bodyPr>
            <a:normAutofit fontScale="90000"/>
          </a:bodyPr>
          <a:lstStyle/>
          <a:p>
            <a:r>
              <a:rPr lang="el-GR" dirty="0"/>
              <a:t>Η ύπαρξη ηθικά παραδεκτών και καταξιωμένων αρχών είναι οδηγοί για τη λήψη ηθικών αποφάσεων </a:t>
            </a:r>
          </a:p>
        </p:txBody>
      </p:sp>
      <p:sp>
        <p:nvSpPr>
          <p:cNvPr id="3" name="Θέση περιεχομένου 2"/>
          <p:cNvSpPr>
            <a:spLocks noGrp="1"/>
          </p:cNvSpPr>
          <p:nvPr>
            <p:ph idx="1"/>
          </p:nvPr>
        </p:nvSpPr>
        <p:spPr>
          <a:xfrm>
            <a:off x="323528" y="1988840"/>
            <a:ext cx="8568952" cy="4752528"/>
          </a:xfrm>
        </p:spPr>
        <p:txBody>
          <a:bodyPr/>
          <a:lstStyle/>
          <a:p>
            <a:r>
              <a:rPr lang="el-GR" dirty="0"/>
              <a:t>Αρχή της αυτονομίας</a:t>
            </a:r>
          </a:p>
          <a:p>
            <a:r>
              <a:rPr lang="el-GR" dirty="0"/>
              <a:t>Αρχή της δικαιοσύνης</a:t>
            </a:r>
          </a:p>
          <a:p>
            <a:r>
              <a:rPr lang="el-GR" dirty="0"/>
              <a:t>Αρχή του μη </a:t>
            </a:r>
            <a:r>
              <a:rPr lang="el-GR" dirty="0" err="1"/>
              <a:t>βλάπτειν</a:t>
            </a:r>
            <a:endParaRPr lang="el-GR" dirty="0"/>
          </a:p>
          <a:p>
            <a:r>
              <a:rPr lang="el-GR" dirty="0"/>
              <a:t>Αρχή της ωφελιμότητας</a:t>
            </a:r>
          </a:p>
          <a:p>
            <a:r>
              <a:rPr lang="el-GR" dirty="0"/>
              <a:t>Αρχή της </a:t>
            </a:r>
            <a:r>
              <a:rPr lang="el-GR" dirty="0" smtClean="0"/>
              <a:t>ισοτιμίας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8397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47435733"/>
              </p:ext>
            </p:extLst>
          </p:nvPr>
        </p:nvGraphicFramePr>
        <p:xfrm>
          <a:off x="251520" y="1483568"/>
          <a:ext cx="856932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6" name="Oval 4"/>
          <p:cNvSpPr>
            <a:spLocks noChangeArrowheads="1"/>
          </p:cNvSpPr>
          <p:nvPr/>
        </p:nvSpPr>
        <p:spPr bwMode="auto">
          <a:xfrm>
            <a:off x="3707904" y="4374232"/>
            <a:ext cx="2736304" cy="1143000"/>
          </a:xfrm>
          <a:prstGeom prst="ellipse">
            <a:avLst/>
          </a:prstGeom>
          <a:solidFill>
            <a:schemeClr val="accent5">
              <a:lumMod val="75000"/>
            </a:schemeClr>
          </a:solidFill>
          <a:ln w="28575" algn="ctr">
            <a:solidFill>
              <a:schemeClr val="tx1"/>
            </a:solidFill>
            <a:miter lim="800000"/>
            <a:headEnd/>
            <a:tailEnd/>
          </a:ln>
        </p:spPr>
        <p:txBody>
          <a:bodyPr wrap="none"/>
          <a:lstStyle/>
          <a:p>
            <a:pPr algn="ctr"/>
            <a:r>
              <a:rPr lang="el-GR" sz="2000" b="1">
                <a:solidFill>
                  <a:schemeClr val="bg1"/>
                </a:solidFill>
              </a:rPr>
              <a:t>ΣΕΒΑΣΜΟΣ</a:t>
            </a:r>
          </a:p>
          <a:p>
            <a:pPr algn="ctr"/>
            <a:r>
              <a:rPr lang="el-GR" sz="2000" b="1">
                <a:solidFill>
                  <a:schemeClr val="bg1"/>
                </a:solidFill>
              </a:rPr>
              <a:t> ΠΡΟΣ ΤΟ ΑΤΟΜΟ</a:t>
            </a:r>
          </a:p>
        </p:txBody>
      </p:sp>
      <p:sp>
        <p:nvSpPr>
          <p:cNvPr id="2" name="Τίτλος 1"/>
          <p:cNvSpPr>
            <a:spLocks noGrp="1"/>
          </p:cNvSpPr>
          <p:nvPr>
            <p:ph type="title"/>
          </p:nvPr>
        </p:nvSpPr>
        <p:spPr/>
        <p:txBody>
          <a:bodyPr/>
          <a:lstStyle/>
          <a:p>
            <a:r>
              <a:rPr lang="el-GR" dirty="0"/>
              <a:t>Ηθικές </a:t>
            </a:r>
            <a:r>
              <a:rPr lang="el-GR" dirty="0" smtClean="0"/>
              <a:t>αρχές</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133283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H </a:t>
            </a:r>
            <a:r>
              <a:rPr lang="el-GR" b="1" dirty="0"/>
              <a:t>αρχή της αυτονομίας</a:t>
            </a:r>
            <a:r>
              <a:rPr lang="el-GR" dirty="0"/>
              <a:t>, σύμφωνα με την οποία το άτομο δικαιούται να λαμβάνει μόνο του τις αποφάσεις που το αφορούν, αναγνωρίζει τις επιλογές του που προέρχονται από προσωπικές αξίες και </a:t>
            </a:r>
            <a:r>
              <a:rPr lang="el-GR" dirty="0" smtClean="0"/>
              <a:t>πεποιθήσεις. </a:t>
            </a:r>
            <a:endParaRPr lang="el-GR" dirty="0"/>
          </a:p>
          <a:p>
            <a:r>
              <a:rPr lang="el-GR" dirty="0" smtClean="0"/>
              <a:t>Εσωτερικοί </a:t>
            </a:r>
            <a:r>
              <a:rPr lang="el-GR" dirty="0"/>
              <a:t>περιορισμοί στην αυτονομία (διανοητική ικανότητα, επίπεδο συνείδησης, ηλικία, κατάσταση υγείας</a:t>
            </a:r>
            <a:r>
              <a:rPr lang="el-GR" dirty="0" smtClean="0"/>
              <a:t>).</a:t>
            </a:r>
            <a:endParaRPr lang="el-GR" dirty="0"/>
          </a:p>
          <a:p>
            <a:r>
              <a:rPr lang="el-GR" dirty="0" smtClean="0"/>
              <a:t>Εξωτερικοί </a:t>
            </a:r>
            <a:r>
              <a:rPr lang="el-GR" dirty="0"/>
              <a:t>περιορισμοί (νοσοκομειακό περιβάλλον, διαθέσιμοι νοσηλευτές, ποσότητα πληροφοριών, οικονομικοί πόροι</a:t>
            </a:r>
            <a:r>
              <a:rPr lang="el-GR" dirty="0" smtClean="0"/>
              <a:t>).</a:t>
            </a:r>
            <a:endParaRPr lang="el-GR" dirty="0"/>
          </a:p>
        </p:txBody>
      </p:sp>
      <p:sp>
        <p:nvSpPr>
          <p:cNvPr id="3" name="Τίτλος 2"/>
          <p:cNvSpPr>
            <a:spLocks noGrp="1"/>
          </p:cNvSpPr>
          <p:nvPr>
            <p:ph type="title"/>
          </p:nvPr>
        </p:nvSpPr>
        <p:spPr/>
        <p:txBody>
          <a:bodyPr/>
          <a:lstStyle/>
          <a:p>
            <a:r>
              <a:rPr lang="en-US" dirty="0"/>
              <a:t>H </a:t>
            </a:r>
            <a:r>
              <a:rPr lang="el-GR" dirty="0"/>
              <a:t>αρχή της αυτονομίας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297857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Ο </a:t>
            </a:r>
            <a:r>
              <a:rPr lang="el-GR" b="1" dirty="0" smtClean="0"/>
              <a:t>πατερναλισμός</a:t>
            </a:r>
            <a:r>
              <a:rPr lang="el-GR" dirty="0" smtClean="0"/>
              <a:t> </a:t>
            </a:r>
            <a:r>
              <a:rPr lang="el-GR" dirty="0"/>
              <a:t>έχει ως αφετηρία την άποψη ότι η ωφέλεια του ατόμου έχει προτεραιότητα έναντι της αυτονομίας του, άποψη η οποία ουσιαστικά αντιβαίνει στην αρχή  της ενημερωμένης συγκατάθεσης (</a:t>
            </a:r>
            <a:r>
              <a:rPr lang="el-GR" dirty="0" err="1"/>
              <a:t>informed</a:t>
            </a:r>
            <a:r>
              <a:rPr lang="el-GR" dirty="0"/>
              <a:t> </a:t>
            </a:r>
            <a:r>
              <a:rPr lang="el-GR" dirty="0" err="1"/>
              <a:t>consent</a:t>
            </a:r>
            <a:r>
              <a:rPr lang="el-GR" dirty="0"/>
              <a:t>).</a:t>
            </a:r>
          </a:p>
          <a:p>
            <a:r>
              <a:rPr lang="el-GR" dirty="0" smtClean="0"/>
              <a:t>Είναι </a:t>
            </a:r>
            <a:r>
              <a:rPr lang="el-GR" dirty="0"/>
              <a:t>η προστασία των ατόμων από το να κάνουν κακό στον εαυτό τους κατά τρόπο με τον οποίο ο πατέρας ή η μητέρα προσέχουν τα παιδιά </a:t>
            </a:r>
            <a:r>
              <a:rPr lang="el-GR" dirty="0" smtClean="0"/>
              <a:t>τους.</a:t>
            </a:r>
            <a:endParaRPr lang="el-GR" dirty="0"/>
          </a:p>
          <a:p>
            <a:r>
              <a:rPr lang="el-GR" dirty="0"/>
              <a:t>Ορισμένα αξιόμεμπτα στοιχεία </a:t>
            </a:r>
            <a:r>
              <a:rPr lang="el-GR" dirty="0" err="1"/>
              <a:t>τoυ</a:t>
            </a:r>
            <a:r>
              <a:rPr lang="el-GR" dirty="0"/>
              <a:t> πατερναλισμού αφορούν στην έλλειψη ευγένειας μέσω συμπεριφοράς και </a:t>
            </a:r>
            <a:r>
              <a:rPr lang="el-GR" dirty="0" smtClean="0"/>
              <a:t>γλώσσας.</a:t>
            </a:r>
            <a:endParaRPr lang="el-GR" dirty="0"/>
          </a:p>
        </p:txBody>
      </p:sp>
      <p:sp>
        <p:nvSpPr>
          <p:cNvPr id="3" name="Τίτλος 2"/>
          <p:cNvSpPr>
            <a:spLocks noGrp="1"/>
          </p:cNvSpPr>
          <p:nvPr>
            <p:ph type="title"/>
          </p:nvPr>
        </p:nvSpPr>
        <p:spPr/>
        <p:txBody>
          <a:bodyPr/>
          <a:lstStyle/>
          <a:p>
            <a:r>
              <a:rPr lang="el-GR" dirty="0" smtClean="0"/>
              <a:t>Πατερναλισμός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341687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H </a:t>
            </a:r>
            <a:r>
              <a:rPr lang="el-GR" b="1" dirty="0"/>
              <a:t>αρχή της δικαιοσύνης</a:t>
            </a:r>
            <a:r>
              <a:rPr lang="el-GR" dirty="0"/>
              <a:t>, σύμφωνα με την οποία κάθε άτομο δικαιούται αυτό που του ανήκει και που θα πρέπει με βάση ορισμένα τεκμήρια να του αποδοθεί. </a:t>
            </a:r>
          </a:p>
          <a:p>
            <a:r>
              <a:rPr lang="el-GR" dirty="0" smtClean="0"/>
              <a:t>Οι </a:t>
            </a:r>
            <a:r>
              <a:rPr lang="el-GR" dirty="0"/>
              <a:t>μικρές και οι μεγάλες ηλικίες (τεκμήριο αδυναμίας) δικαιούνται λ.χ. μεγαλύτερης </a:t>
            </a:r>
            <a:r>
              <a:rPr lang="el-GR" dirty="0" err="1"/>
              <a:t>φροντίδος</a:t>
            </a:r>
            <a:r>
              <a:rPr lang="el-GR" dirty="0"/>
              <a:t>, όπως και ο ασθενής σε σχέση με τον υγιή, </a:t>
            </a:r>
            <a:r>
              <a:rPr lang="el-GR" dirty="0" smtClean="0"/>
              <a:t>κ.λπ.</a:t>
            </a:r>
            <a:endParaRPr lang="el-GR" dirty="0"/>
          </a:p>
        </p:txBody>
      </p:sp>
      <p:sp>
        <p:nvSpPr>
          <p:cNvPr id="3" name="Τίτλος 2"/>
          <p:cNvSpPr>
            <a:spLocks noGrp="1"/>
          </p:cNvSpPr>
          <p:nvPr>
            <p:ph type="title"/>
          </p:nvPr>
        </p:nvSpPr>
        <p:spPr/>
        <p:txBody>
          <a:bodyPr/>
          <a:lstStyle/>
          <a:p>
            <a:r>
              <a:rPr lang="en-US" dirty="0"/>
              <a:t>H </a:t>
            </a:r>
            <a:r>
              <a:rPr lang="el-GR" dirty="0"/>
              <a:t>αρχή της δικαιοσύνης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797117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H </a:t>
            </a:r>
            <a:r>
              <a:rPr lang="el-GR" b="1" dirty="0"/>
              <a:t>αρχή της ισοτιμίας</a:t>
            </a:r>
            <a:r>
              <a:rPr lang="el-GR" dirty="0"/>
              <a:t>, σύμφωνα με την οποία όλοι οι άνθρωποι πρέπει να έχουν την ίδια </a:t>
            </a:r>
            <a:r>
              <a:rPr lang="el-GR" dirty="0" smtClean="0"/>
              <a:t>μεταχείριση, </a:t>
            </a:r>
            <a:r>
              <a:rPr lang="el-GR" dirty="0"/>
              <a:t>αν βεβαίως δεν συντρέχει ειδικός λόγος που να δικαιολογεί κάτι διαφορετικό</a:t>
            </a:r>
            <a:r>
              <a:rPr lang="el-GR" dirty="0" smtClean="0"/>
              <a:t>.</a:t>
            </a:r>
            <a:endParaRPr lang="el-GR" dirty="0"/>
          </a:p>
        </p:txBody>
      </p:sp>
      <p:sp>
        <p:nvSpPr>
          <p:cNvPr id="3" name="Τίτλος 2"/>
          <p:cNvSpPr>
            <a:spLocks noGrp="1"/>
          </p:cNvSpPr>
          <p:nvPr>
            <p:ph type="title"/>
          </p:nvPr>
        </p:nvSpPr>
        <p:spPr/>
        <p:txBody>
          <a:bodyPr/>
          <a:lstStyle/>
          <a:p>
            <a:r>
              <a:rPr lang="en-US" dirty="0"/>
              <a:t>H </a:t>
            </a:r>
            <a:r>
              <a:rPr lang="el-GR" dirty="0"/>
              <a:t>αρχή της ισοτιμίας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910679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r>
              <a:rPr lang="el-GR" dirty="0"/>
              <a:t>Πολλοί θεωρούν ότι οι αρχές αυτές ταυτίζονται, και υποστηρίζουν ότι η δικαιοσύνη προϋποθέτει την ισότιμη κατανομή των αγαθών, ενώ, κατ’ άλλους, οι δύο αυτές αρχές είναι ως προς ένα μέρος μόνον ταυτόσημες, αφού η κατανομή των αγαθών δεν είναι θέμα δικαιοσύνης, αλλά εξαρτάται από τη φυσική και οικονομική κατάσταση των ατόμων και από το είδος της παρεχομένης </a:t>
            </a:r>
            <a:r>
              <a:rPr lang="el-GR" dirty="0" err="1"/>
              <a:t>φροντίδος</a:t>
            </a:r>
            <a:r>
              <a:rPr lang="el-GR" dirty="0"/>
              <a:t> υγείας</a:t>
            </a:r>
            <a:r>
              <a:rPr lang="el-GR" dirty="0" smtClean="0"/>
              <a:t>.</a:t>
            </a:r>
            <a:endParaRPr lang="el-GR" dirty="0"/>
          </a:p>
          <a:p>
            <a:r>
              <a:rPr lang="el-GR" dirty="0" err="1"/>
              <a:t>Yπάρχουν</a:t>
            </a:r>
            <a:r>
              <a:rPr lang="el-GR" dirty="0"/>
              <a:t> ακόμη άλλοι που υποστηρίζουν ότι η αρχή της ισοτιμίας είναι ανυπόστατη, και ότι η αρχή της δικαιοσύνης είναι αυτή που εξασφαλίζει την κατανομή των αγαθών σ’ όσους τα διεκδικούν, χωρίς να προϋποτίθεται και ισοτιμία στην κατανομή αυτή</a:t>
            </a:r>
            <a:r>
              <a:rPr lang="el-GR" dirty="0" smtClean="0"/>
              <a:t>.</a:t>
            </a:r>
            <a:endParaRPr lang="el-GR" dirty="0"/>
          </a:p>
        </p:txBody>
      </p:sp>
      <p:sp>
        <p:nvSpPr>
          <p:cNvPr id="3" name="Τίτλος 2"/>
          <p:cNvSpPr>
            <a:spLocks noGrp="1"/>
          </p:cNvSpPr>
          <p:nvPr>
            <p:ph type="title"/>
          </p:nvPr>
        </p:nvSpPr>
        <p:spPr/>
        <p:txBody>
          <a:bodyPr/>
          <a:lstStyle/>
          <a:p>
            <a:r>
              <a:rPr lang="el-GR" dirty="0"/>
              <a:t>Οι αρχές της δικαιοσύνης </a:t>
            </a:r>
            <a:r>
              <a:rPr lang="el-GR" dirty="0" smtClean="0"/>
              <a:t/>
            </a:r>
            <a:br>
              <a:rPr lang="el-GR" dirty="0" smtClean="0"/>
            </a:br>
            <a:r>
              <a:rPr lang="el-GR" dirty="0" smtClean="0"/>
              <a:t>και </a:t>
            </a:r>
            <a:r>
              <a:rPr lang="el-GR" dirty="0"/>
              <a:t>της </a:t>
            </a:r>
            <a:r>
              <a:rPr lang="el-GR" dirty="0" smtClean="0"/>
              <a:t>ισοτιμίας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8537498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96</TotalTime>
  <Words>2079</Words>
  <Application>Microsoft Office PowerPoint</Application>
  <PresentationFormat>Προβολή στην οθόνη (4:3)</PresentationFormat>
  <Paragraphs>201</Paragraphs>
  <Slides>26</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26</vt:i4>
      </vt:variant>
    </vt:vector>
  </HeadingPairs>
  <TitlesOfParts>
    <vt:vector size="28" baseType="lpstr">
      <vt:lpstr>exo-opistho_simeiomata</vt:lpstr>
      <vt:lpstr>OC_template_updated</vt:lpstr>
      <vt:lpstr>Νομοθεσία /Δεοντολογία Νοσηλευτικού Επαγγέλματος</vt:lpstr>
      <vt:lpstr>Προϋποθέσεις για τη λήψη ηθικής απόφασης κατά την  άσκηση της Νοσηλευτικής</vt:lpstr>
      <vt:lpstr>Η ύπαρξη ηθικά παραδεκτών και καταξιωμένων αρχών είναι οδηγοί για τη λήψη ηθικών αποφάσεων </vt:lpstr>
      <vt:lpstr>Ηθικές αρχές</vt:lpstr>
      <vt:lpstr>H αρχή της αυτονομίας</vt:lpstr>
      <vt:lpstr>Πατερναλισμός</vt:lpstr>
      <vt:lpstr>H αρχή της δικαιοσύνης</vt:lpstr>
      <vt:lpstr>H αρχή της ισοτιμίας</vt:lpstr>
      <vt:lpstr>Οι αρχές της δικαιοσύνης  και της ισοτιμίας</vt:lpstr>
      <vt:lpstr>H αρχή της ωφελιμότητος</vt:lpstr>
      <vt:lpstr>Παράδειγμα 1/2</vt:lpstr>
      <vt:lpstr>Παράδειγμα 2/2</vt:lpstr>
      <vt:lpstr>Μοντέλο (πρότυπο) λήψης απόφασης  (Smith ) 1/2</vt:lpstr>
      <vt:lpstr>Μοντέλο (πρότυπο) λήψης απόφασης  (Smith ) 2/2</vt:lpstr>
      <vt:lpstr>Μοντέλο (πρότυπο) λήψης απόφασης (Sullivan &amp; Decker 1988) 1/2</vt:lpstr>
      <vt:lpstr>Μοντέλο (πρότυπο) λήψης απόφασης (Sullivan &amp; Decker 1988) 2/2</vt:lpstr>
      <vt:lpstr>Πρότυπο ηθικής ανάλυσης και λήψης απόφασης στη νοσηλευτική πρακτική</vt:lpstr>
      <vt:lpstr>The priority ranking of ethical principles  (Lowenberg and Dolgoff ,1992) An approach for ordering social work values that might help you get off the “horns of a dilemma.” </vt:lpstr>
      <vt:lpstr>Αξιολογική σειρά ηθικών αρχών (Lowenberg and Dolgoff, 1992)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Νομοθεσία /Δεοντολογία Νοσηλευτικού Επαγγέλματος</dc:title>
  <dc:creator>opencourses@teiath.gr</dc:creator>
  <cp:lastModifiedBy>fkaram2</cp:lastModifiedBy>
  <cp:revision>9</cp:revision>
  <dcterms:created xsi:type="dcterms:W3CDTF">2015-10-06T09:33:52Z</dcterms:created>
  <dcterms:modified xsi:type="dcterms:W3CDTF">2015-11-24T13:40:40Z</dcterms:modified>
</cp:coreProperties>
</file>