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6"/>
  </p:notesMasterIdLst>
  <p:handoutMasterIdLst>
    <p:handoutMasterId r:id="rId17"/>
  </p:handoutMasterIdLst>
  <p:sldIdLst>
    <p:sldId id="256" r:id="rId3"/>
    <p:sldId id="267" r:id="rId4"/>
    <p:sldId id="268" r:id="rId5"/>
    <p:sldId id="269" r:id="rId6"/>
    <p:sldId id="270" r:id="rId7"/>
    <p:sldId id="271" r:id="rId8"/>
    <p:sldId id="257" r:id="rId9"/>
    <p:sldId id="262" r:id="rId10"/>
    <p:sldId id="264" r:id="rId11"/>
    <p:sldId id="272" r:id="rId12"/>
    <p:sldId id="273" r:id="rId13"/>
    <p:sldId id="266" r:id="rId14"/>
    <p:sldId id="261" r:id="rId15"/>
  </p:sldIdLst>
  <p:sldSz cx="9144000" cy="6858000" type="screen4x3"/>
  <p:notesSz cx="7104063" cy="10234613"/>
  <p:custDataLst>
    <p:tags r:id="rId1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3037E96-F14B-4586-B4FF-5CE1286EDFD9}" type="slidenum">
              <a:rPr lang="el-GR" smtClean="0">
                <a:solidFill>
                  <a:prstClr val="black"/>
                </a:solidFill>
              </a:rPr>
              <a:pPr/>
              <a:t>1</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3037E96-F14B-4586-B4FF-5CE1286EDFD9}" type="slidenum">
              <a:rPr lang="el-GR" smtClean="0">
                <a:solidFill>
                  <a:prstClr val="black"/>
                </a:solidFill>
              </a:rPr>
              <a:pPr/>
              <a:t>2</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68171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lvl1pPr>
              <a:defRPr sz="3600" b="1">
                <a:solidFill>
                  <a:srgbClr val="004A82"/>
                </a:solidFill>
              </a:defRPr>
            </a:lvl1pPr>
          </a:lstStyle>
          <a:p>
            <a:r>
              <a:rPr lang="el-GR" smtClean="0"/>
              <a:t>Kλικ για επεξεργασία του τίτλου</a:t>
            </a:r>
            <a:endParaRPr lang="el-GR" dirty="0"/>
          </a:p>
        </p:txBody>
      </p:sp>
      <p:sp>
        <p:nvSpPr>
          <p:cNvPr id="3" name="2 - Θέση περιεχομένου"/>
          <p:cNvSpPr>
            <a:spLocks noGrp="1"/>
          </p:cNvSpPr>
          <p:nvPr>
            <p:ph idx="1"/>
          </p:nvPr>
        </p:nvSpPr>
        <p:spPr/>
        <p:txBody>
          <a:bodyPr>
            <a:normAutofit/>
          </a:bodyPr>
          <a:lstStyle>
            <a:lvl1pPr>
              <a:lnSpc>
                <a:spcPct val="110000"/>
              </a:lnSpc>
              <a:spcBef>
                <a:spcPts val="1200"/>
              </a:spcBef>
              <a:defRPr sz="2400"/>
            </a:lvl1pPr>
            <a:lvl2pPr>
              <a:lnSpc>
                <a:spcPct val="110000"/>
              </a:lnSpc>
              <a:spcBef>
                <a:spcPts val="1200"/>
              </a:spcBef>
              <a:buFont typeface="Courier New"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59459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3813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21762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1684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39476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98575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58499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7430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84181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1392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046FC6-4DD2-443D-9F9D-64BC4C0DB778}" type="datetimeFigureOut">
              <a:rPr lang="el-GR" smtClean="0">
                <a:solidFill>
                  <a:prstClr val="black">
                    <a:tint val="75000"/>
                  </a:prstClr>
                </a:solidFill>
                <a:latin typeface="Calibri"/>
              </a:rPr>
              <a:pPr fontAlgn="auto">
                <a:spcBef>
                  <a:spcPts val="0"/>
                </a:spcBef>
                <a:spcAft>
                  <a:spcPts val="0"/>
                </a:spcAft>
              </a:pPr>
              <a:t>2/3/2015</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FF6B951-FCCA-4429-9B82-9232351FAC74}"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1208161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commons.wikimedia.org/w/index.php?title=User:Tianliu&amp;action=edit&amp;redlink=1" TargetMode="External"/><Relationship Id="rId4" Type="http://schemas.openxmlformats.org/officeDocument/2006/relationships/hyperlink" Target="http://en.wikipedia.org/wiki/File:Blood_Drive_Bus_2008_March_MA.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aibo" TargetMode="External"/><Relationship Id="rId4" Type="http://schemas.openxmlformats.org/officeDocument/2006/relationships/hyperlink" Target="http://commons.wikimedia.org/wiki/File:Erythrozytenkonzentrat_neu.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Λήψης Βιολογικών Υλικών</a:t>
            </a:r>
            <a:r>
              <a:rPr lang="en-US" sz="3600" b="1" dirty="0" smtClean="0">
                <a:solidFill>
                  <a:schemeClr val="tx1"/>
                </a:solidFill>
                <a:latin typeface="+mn-lt"/>
              </a:rPr>
              <a:t> </a:t>
            </a:r>
            <a:r>
              <a:rPr lang="en-US" sz="3600" b="1" dirty="0" smtClean="0">
                <a:solidFill>
                  <a:schemeClr val="tx1"/>
                </a:solidFill>
                <a:latin typeface="+mn-lt"/>
              </a:rPr>
              <a:t>(E)</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fontScale="92500" lnSpcReduction="20000"/>
          </a:bodyPr>
          <a:lstStyle/>
          <a:p>
            <a:pPr>
              <a:spcBef>
                <a:spcPts val="0"/>
              </a:spcBef>
              <a:spcAft>
                <a:spcPts val="2400"/>
              </a:spcAft>
            </a:pPr>
            <a:r>
              <a:rPr lang="el-GR" sz="2800" b="1" dirty="0" smtClean="0"/>
              <a:t>Ενότητα 9</a:t>
            </a:r>
            <a:r>
              <a:rPr lang="el-GR" sz="2800" dirty="0" smtClean="0"/>
              <a:t>:</a:t>
            </a:r>
            <a:r>
              <a:rPr lang="en-US" sz="2800" dirty="0" smtClean="0"/>
              <a:t> </a:t>
            </a:r>
            <a:r>
              <a:rPr lang="el-GR" sz="2800" dirty="0" smtClean="0"/>
              <a:t>Λήψη αίματος για αιμοδοσία (Κινητές μονάδες – Εξοπλισμός)</a:t>
            </a:r>
            <a:endParaRPr lang="en-US" sz="2800" dirty="0" smtClean="0"/>
          </a:p>
          <a:p>
            <a:r>
              <a:rPr lang="el-GR" sz="2400" dirty="0"/>
              <a:t>Αναστάσιος </a:t>
            </a:r>
            <a:r>
              <a:rPr lang="el-GR" sz="2400" dirty="0" err="1"/>
              <a:t>Κριεμπάρδης</a:t>
            </a:r>
            <a:endParaRPr lang="el-GR" sz="2400" dirty="0"/>
          </a:p>
          <a:p>
            <a:r>
              <a:rPr lang="el-GR" sz="2400" dirty="0"/>
              <a:t>Τμήμα Ιατρικών Εργαστηρίων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051838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11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Κινητές μονάδες αιμοδοσίας</a:t>
            </a:r>
            <a:endParaRPr lang="el-GR" dirty="0"/>
          </a:p>
        </p:txBody>
      </p:sp>
      <p:sp>
        <p:nvSpPr>
          <p:cNvPr id="5" name="4 - Θέση περιεχομένου"/>
          <p:cNvSpPr>
            <a:spLocks noGrp="1"/>
          </p:cNvSpPr>
          <p:nvPr>
            <p:ph idx="1"/>
          </p:nvPr>
        </p:nvSpPr>
        <p:spPr/>
        <p:txBody>
          <a:bodyPr/>
          <a:lstStyle/>
          <a:p>
            <a:r>
              <a:rPr lang="el-GR" dirty="0" smtClean="0"/>
              <a:t>Στις κινητές μονάδες αιμοδοσίας εξασφαλίζεται:</a:t>
            </a:r>
          </a:p>
          <a:p>
            <a:pPr lvl="1" indent="-387350"/>
            <a:r>
              <a:rPr lang="el-GR" dirty="0" smtClean="0"/>
              <a:t>Επαρκής θέρμανση ή ψύξη,</a:t>
            </a:r>
          </a:p>
          <a:p>
            <a:pPr lvl="1" indent="-387350"/>
            <a:r>
              <a:rPr lang="el-GR" dirty="0" smtClean="0"/>
              <a:t>Φωτισμός και αερισμός,</a:t>
            </a:r>
          </a:p>
          <a:p>
            <a:pPr lvl="1" indent="-387350"/>
            <a:r>
              <a:rPr lang="el-GR" dirty="0" smtClean="0"/>
              <a:t>Γενική καθαριότητα,</a:t>
            </a:r>
          </a:p>
          <a:p>
            <a:pPr lvl="1" indent="-387350"/>
            <a:r>
              <a:rPr lang="el-GR" dirty="0" smtClean="0"/>
              <a:t>Συνεχής παροχή ηλεκτρικού ρεύματος και νερού,</a:t>
            </a:r>
          </a:p>
          <a:p>
            <a:pPr lvl="1" indent="-387350"/>
            <a:r>
              <a:rPr lang="el-GR" dirty="0" smtClean="0"/>
              <a:t>Επαρκείς εγκαταστάσεις υγιεινής και πυρασφάλεια.</a:t>
            </a:r>
            <a:endParaRPr lang="el-GR" dirty="0"/>
          </a:p>
        </p:txBody>
      </p:sp>
      <p:pic>
        <p:nvPicPr>
          <p:cNvPr id="5122" name="Picture 2" descr="File:Blood Drive Bus 2008 March MA.JPG"/>
          <p:cNvPicPr>
            <a:picLocks noChangeAspect="1" noChangeArrowheads="1"/>
          </p:cNvPicPr>
          <p:nvPr/>
        </p:nvPicPr>
        <p:blipFill>
          <a:blip r:embed="rId3" cstate="print"/>
          <a:srcRect t="31500" b="11801"/>
          <a:stretch>
            <a:fillRect/>
          </a:stretch>
        </p:blipFill>
        <p:spPr bwMode="auto">
          <a:xfrm>
            <a:off x="2402865" y="4941168"/>
            <a:ext cx="4338270" cy="1844824"/>
          </a:xfrm>
          <a:prstGeom prst="rect">
            <a:avLst/>
          </a:prstGeom>
          <a:noFill/>
          <a:ln>
            <a:solidFill>
              <a:schemeClr val="tx1"/>
            </a:solidFill>
          </a:ln>
        </p:spPr>
      </p:pic>
      <p:sp>
        <p:nvSpPr>
          <p:cNvPr id="2" name="Ορθογώνιο 1"/>
          <p:cNvSpPr/>
          <p:nvPr/>
        </p:nvSpPr>
        <p:spPr>
          <a:xfrm>
            <a:off x="170617" y="6139661"/>
            <a:ext cx="2232248" cy="646331"/>
          </a:xfrm>
          <a:prstGeom prst="rect">
            <a:avLst/>
          </a:prstGeom>
        </p:spPr>
        <p:txBody>
          <a:bodyPr wrap="square">
            <a:spAutoFit/>
          </a:bodyPr>
          <a:lstStyle/>
          <a:p>
            <a:pPr algn="ctr"/>
            <a:r>
              <a:rPr lang="en-US" sz="1200" dirty="0" smtClean="0">
                <a:latin typeface="+mn-lt"/>
                <a:hlinkClick r:id="rId4"/>
              </a:rPr>
              <a:t>“Blood Drive Bus 2008 March MA</a:t>
            </a:r>
            <a:r>
              <a:rPr lang="en-US" sz="1200" dirty="0" smtClean="0">
                <a:latin typeface="+mn-lt"/>
              </a:rPr>
              <a:t>” </a:t>
            </a:r>
            <a:r>
              <a:rPr lang="el-GR" sz="1200" dirty="0" smtClean="0">
                <a:latin typeface="+mn-lt"/>
              </a:rPr>
              <a:t>από </a:t>
            </a:r>
            <a:r>
              <a:rPr lang="en-US" sz="1200" dirty="0" err="1" smtClean="0">
                <a:latin typeface="+mn-lt"/>
                <a:hlinkClick r:id="rId5" tooltip="User:Tianliu (page does not exist)"/>
              </a:rPr>
              <a:t>Tianliu</a:t>
            </a:r>
            <a:r>
              <a:rPr lang="el-GR" sz="1200" dirty="0" smtClean="0">
                <a:latin typeface="+mn-lt"/>
              </a:rPr>
              <a:t> διαθέσιμο ως κοινό κτήμα</a:t>
            </a:r>
            <a:endParaRPr lang="en-US" sz="1200" dirty="0">
              <a:latin typeface="+mn-lt"/>
            </a:endParaRPr>
          </a:p>
        </p:txBody>
      </p:sp>
    </p:spTree>
    <p:extLst>
      <p:ext uri="{BB962C8B-B14F-4D97-AF65-F5344CB8AC3E}">
        <p14:creationId xmlns:p14="http://schemas.microsoft.com/office/powerpoint/2010/main" val="3489167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Εξοπλισμός αίθουσας αιμοληψίας </a:t>
            </a:r>
            <a:r>
              <a:rPr lang="el-GR" sz="3000" b="0" dirty="0" smtClean="0"/>
              <a:t>1/4</a:t>
            </a:r>
            <a:endParaRPr lang="el-GR" sz="3000" b="0" dirty="0"/>
          </a:p>
        </p:txBody>
      </p:sp>
      <p:sp>
        <p:nvSpPr>
          <p:cNvPr id="3" name="2 - Θέση περιεχομένου"/>
          <p:cNvSpPr>
            <a:spLocks noGrp="1"/>
          </p:cNvSpPr>
          <p:nvPr>
            <p:ph idx="1"/>
          </p:nvPr>
        </p:nvSpPr>
        <p:spPr>
          <a:xfrm>
            <a:off x="457200" y="1600200"/>
            <a:ext cx="5698976" cy="4525963"/>
          </a:xfrm>
        </p:spPr>
        <p:txBody>
          <a:bodyPr>
            <a:normAutofit/>
          </a:bodyPr>
          <a:lstStyle/>
          <a:p>
            <a:r>
              <a:rPr lang="el-GR" dirty="0" smtClean="0"/>
              <a:t>Πλαστικοί ασκοί αίματος.</a:t>
            </a:r>
          </a:p>
          <a:p>
            <a:r>
              <a:rPr lang="el-GR" dirty="0" err="1" smtClean="0"/>
              <a:t>Ανακινητήρας</a:t>
            </a:r>
            <a:r>
              <a:rPr lang="el-GR" dirty="0" smtClean="0"/>
              <a:t> και ζυγός αίματος. Ο ζυγός βοηθάει στην ακριβή ποσότητα αίματος που αφαιρείται από τον αιμοδότη, ενώ με την ανακίνηση επιτυγχάνεται η ομαλή ανάμιξη αίματος και αντιπηκτικού.</a:t>
            </a:r>
          </a:p>
          <a:p>
            <a:r>
              <a:rPr lang="el-GR" dirty="0" smtClean="0"/>
              <a:t>Κρεβάτια αιμοδοσίας με μηχανισμό ανακλίντρου.</a:t>
            </a:r>
          </a:p>
        </p:txBody>
      </p:sp>
      <p:pic>
        <p:nvPicPr>
          <p:cNvPr id="4098" name="Picture 2" descr="File:Erythrozytenkonzentrat neu.jpg"/>
          <p:cNvPicPr>
            <a:picLocks noChangeAspect="1" noChangeArrowheads="1"/>
          </p:cNvPicPr>
          <p:nvPr/>
        </p:nvPicPr>
        <p:blipFill>
          <a:blip r:embed="rId3" cstate="print"/>
          <a:srcRect/>
          <a:stretch>
            <a:fillRect/>
          </a:stretch>
        </p:blipFill>
        <p:spPr bwMode="auto">
          <a:xfrm>
            <a:off x="6300192" y="1844824"/>
            <a:ext cx="2500065" cy="3617244"/>
          </a:xfrm>
          <a:prstGeom prst="rect">
            <a:avLst/>
          </a:prstGeom>
          <a:noFill/>
          <a:ln>
            <a:solidFill>
              <a:schemeClr val="tx1"/>
            </a:solidFill>
          </a:ln>
        </p:spPr>
      </p:pic>
      <p:sp>
        <p:nvSpPr>
          <p:cNvPr id="5" name="Ορθογώνιο 4"/>
          <p:cNvSpPr/>
          <p:nvPr/>
        </p:nvSpPr>
        <p:spPr>
          <a:xfrm>
            <a:off x="6182072" y="5661248"/>
            <a:ext cx="273630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Erythrozytenkonzentrat </a:t>
            </a:r>
            <a:r>
              <a:rPr lang="en-US" sz="1200" dirty="0" err="1" smtClean="0">
                <a:latin typeface="+mn-lt"/>
                <a:hlinkClick r:id="rId4"/>
              </a:rPr>
              <a:t>neu</a:t>
            </a:r>
            <a:r>
              <a:rPr lang="en-US" sz="1200" dirty="0" smtClean="0">
                <a:solidFill>
                  <a:prstClr val="black">
                    <a:lumMod val="75000"/>
                    <a:lumOff val="25000"/>
                  </a:prstClr>
                </a:solidFill>
                <a:latin typeface="+mn-lt"/>
              </a:rPr>
              <a:t>”, </a:t>
            </a:r>
            <a:r>
              <a:rPr lang="el-GR" sz="1200" dirty="0">
                <a:solidFill>
                  <a:prstClr val="black">
                    <a:lumMod val="75000"/>
                    <a:lumOff val="25000"/>
                  </a:prstClr>
                </a:solidFill>
                <a:latin typeface="+mn-lt"/>
              </a:rPr>
              <a:t>από</a:t>
            </a:r>
            <a:r>
              <a:rPr lang="en-US" sz="1200" dirty="0">
                <a:solidFill>
                  <a:prstClr val="black">
                    <a:lumMod val="75000"/>
                    <a:lumOff val="25000"/>
                  </a:prstClr>
                </a:solidFill>
                <a:latin typeface="+mn-lt"/>
              </a:rPr>
              <a:t> </a:t>
            </a:r>
            <a:r>
              <a:rPr lang="en-US" sz="1200" dirty="0" err="1">
                <a:latin typeface="+mn-lt"/>
                <a:hlinkClick r:id="rId5" tooltip="User:Saibo"/>
              </a:rPr>
              <a:t>Saibo</a:t>
            </a:r>
            <a:r>
              <a:rPr lang="el-GR" sz="1200" dirty="0" smtClean="0">
                <a:solidFill>
                  <a:prstClr val="black">
                    <a:lumMod val="75000"/>
                    <a:lumOff val="25000"/>
                  </a:prstClr>
                </a:solidFill>
                <a:latin typeface="+mn-lt"/>
              </a:rPr>
              <a:t>διαθέσιμο </a:t>
            </a:r>
            <a:r>
              <a:rPr lang="el-GR" sz="1200" dirty="0">
                <a:solidFill>
                  <a:prstClr val="black">
                    <a:lumMod val="75000"/>
                    <a:lumOff val="25000"/>
                  </a:prstClr>
                </a:solidFill>
                <a:latin typeface="+mn-lt"/>
              </a:rPr>
              <a:t>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1986446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Εξοπλισμός αίθουσας αιμοληψίας </a:t>
            </a:r>
            <a:r>
              <a:rPr lang="el-GR" sz="3000" b="0" dirty="0" smtClean="0"/>
              <a:t>2/4</a:t>
            </a:r>
            <a:endParaRPr lang="el-GR" sz="3000" b="0" dirty="0"/>
          </a:p>
        </p:txBody>
      </p:sp>
      <p:sp>
        <p:nvSpPr>
          <p:cNvPr id="3" name="2 - Θέση περιεχομένου"/>
          <p:cNvSpPr>
            <a:spLocks noGrp="1"/>
          </p:cNvSpPr>
          <p:nvPr>
            <p:ph idx="1"/>
          </p:nvPr>
        </p:nvSpPr>
        <p:spPr/>
        <p:txBody>
          <a:bodyPr>
            <a:normAutofit/>
          </a:bodyPr>
          <a:lstStyle/>
          <a:p>
            <a:r>
              <a:rPr lang="el-GR" dirty="0" smtClean="0"/>
              <a:t>Σωληνάρια.</a:t>
            </a:r>
          </a:p>
          <a:p>
            <a:r>
              <a:rPr lang="el-GR" dirty="0" smtClean="0"/>
              <a:t>Περιχειρίδες.</a:t>
            </a:r>
          </a:p>
          <a:p>
            <a:r>
              <a:rPr lang="el-GR" dirty="0" smtClean="0"/>
              <a:t>Αντισηπτικά.</a:t>
            </a:r>
          </a:p>
          <a:p>
            <a:r>
              <a:rPr lang="el-GR" dirty="0" smtClean="0"/>
              <a:t>Κρίνεται σκόπιμη η παρουσία πιεσόμετρου για μέτρηση πίεσης κατά το τέλος της αιμοληψίας σε περίπτωση ζάλης.</a:t>
            </a:r>
          </a:p>
          <a:p>
            <a:endParaRPr lang="el-GR" dirty="0"/>
          </a:p>
        </p:txBody>
      </p:sp>
    </p:spTree>
    <p:extLst>
      <p:ext uri="{BB962C8B-B14F-4D97-AF65-F5344CB8AC3E}">
        <p14:creationId xmlns:p14="http://schemas.microsoft.com/office/powerpoint/2010/main" val="2872525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Εξοπλισμός αίθουσας αιμοληψίας </a:t>
            </a:r>
            <a:r>
              <a:rPr lang="el-GR" sz="3000" b="0" dirty="0" smtClean="0"/>
              <a:t>3/4</a:t>
            </a:r>
            <a:endParaRPr lang="el-GR" dirty="0"/>
          </a:p>
        </p:txBody>
      </p:sp>
      <p:sp>
        <p:nvSpPr>
          <p:cNvPr id="3" name="2 - Θέση περιεχομένου"/>
          <p:cNvSpPr>
            <a:spLocks noGrp="1"/>
          </p:cNvSpPr>
          <p:nvPr>
            <p:ph idx="1"/>
          </p:nvPr>
        </p:nvSpPr>
        <p:spPr>
          <a:xfrm>
            <a:off x="457200" y="1600200"/>
            <a:ext cx="8363272" cy="4853136"/>
          </a:xfrm>
        </p:spPr>
        <p:txBody>
          <a:bodyPr>
            <a:normAutofit/>
          </a:bodyPr>
          <a:lstStyle/>
          <a:p>
            <a:r>
              <a:rPr lang="el-GR" sz="2200" dirty="0" smtClean="0"/>
              <a:t>Στην αίθουσα αιμοληψίας λαμβάνονται επιπρόσθετα μέτρα για τον καθαρισμό και την απολύμανση. Η αίθουσα πρέπει να έχει αντιολισθητικό δάπεδο που πλένεται, με στρογγυλοποιημένες γωνίες για την καλύτερη καθαριότητα ενώ καλό είναι να αποφεύγονται οι εσωτερικές προεξοχές στα παράθυρα. </a:t>
            </a:r>
          </a:p>
          <a:p>
            <a:r>
              <a:rPr lang="el-GR" sz="2200" dirty="0" smtClean="0"/>
              <a:t>Ο αερισμός του χώρου καθώς και η θέρμανση ή η ψύξη γίνεται από κεντρική μονάδα. Η ανανέωση του αέρα, ο έλεγχος της θερμοκρασίας και της υγρασίας πρέπει να είναι επαρκής. </a:t>
            </a:r>
          </a:p>
          <a:p>
            <a:r>
              <a:rPr lang="el-GR" sz="2200" dirty="0" smtClean="0"/>
              <a:t>Η αίθουσα επιβάλλεται να είναι εξοπλισμένη με τηλεόραση όπου δρα ως αγχολυτικό μέσο την ώρα που οι αιμοδότες </a:t>
            </a:r>
            <a:r>
              <a:rPr lang="el-GR" sz="2200" dirty="0" err="1" smtClean="0"/>
              <a:t>αιμοδοτούν</a:t>
            </a:r>
            <a:r>
              <a:rPr lang="el-GR" sz="2200" dirty="0" smtClean="0"/>
              <a:t>.</a:t>
            </a:r>
          </a:p>
        </p:txBody>
      </p:sp>
    </p:spTree>
    <p:extLst>
      <p:ext uri="{BB962C8B-B14F-4D97-AF65-F5344CB8AC3E}">
        <p14:creationId xmlns:p14="http://schemas.microsoft.com/office/powerpoint/2010/main" val="3614821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Εξοπλισμός αίθουσας αιμοληψίας </a:t>
            </a:r>
            <a:r>
              <a:rPr lang="el-GR" sz="3000" b="0" dirty="0" smtClean="0"/>
              <a:t>4/4</a:t>
            </a:r>
            <a:endParaRPr lang="el-GR" dirty="0"/>
          </a:p>
        </p:txBody>
      </p:sp>
      <p:sp>
        <p:nvSpPr>
          <p:cNvPr id="3" name="2 - Θέση περιεχομένου"/>
          <p:cNvSpPr>
            <a:spLocks noGrp="1"/>
          </p:cNvSpPr>
          <p:nvPr>
            <p:ph idx="1"/>
          </p:nvPr>
        </p:nvSpPr>
        <p:spPr/>
        <p:txBody>
          <a:bodyPr>
            <a:normAutofit/>
          </a:bodyPr>
          <a:lstStyle/>
          <a:p>
            <a:r>
              <a:rPr lang="el-GR" dirty="0" smtClean="0"/>
              <a:t>Δίπλα από την αίθουσα δημιουργείται ειδικός χώρος για μικρή ανάπαυση του αιμοδότη μετά την αιμοδοσία όπου του προσφέρεται χυμός φρούτων (αναπλήρωση υγρών) και μικρό αλμυρό γεύμα (αύξηση της διαστολικής πίεσης). Επιτηρείται από εκπαιδευμένο </a:t>
            </a:r>
            <a:r>
              <a:rPr lang="el-GR" dirty="0" err="1" smtClean="0"/>
              <a:t>αιμολήπτη</a:t>
            </a:r>
            <a:r>
              <a:rPr lang="el-GR" dirty="0" smtClean="0"/>
              <a:t> που καταγράφει τις πιθανές αντιδράσεις του αιμοδότη και ενεργεί ανάλογα.</a:t>
            </a:r>
          </a:p>
        </p:txBody>
      </p:sp>
    </p:spTree>
    <p:extLst>
      <p:ext uri="{BB962C8B-B14F-4D97-AF65-F5344CB8AC3E}">
        <p14:creationId xmlns:p14="http://schemas.microsoft.com/office/powerpoint/2010/main" val="1078224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a:t>Κριεμπάρδης</a:t>
            </a:r>
            <a:r>
              <a:rPr lang="el-GR" sz="2000" dirty="0"/>
              <a:t> 2014</a:t>
            </a:r>
            <a:r>
              <a:rPr lang="el-GR" sz="2000" dirty="0" smtClean="0"/>
              <a:t>. </a:t>
            </a:r>
            <a:r>
              <a:rPr lang="el-GR" sz="2000" dirty="0"/>
              <a:t>Αναστάσιος </a:t>
            </a:r>
            <a:r>
              <a:rPr lang="el-GR" sz="2000" dirty="0" err="1"/>
              <a:t>Κριεμπάρδης</a:t>
            </a:r>
            <a:r>
              <a:rPr lang="el-GR" sz="2000" dirty="0"/>
              <a:t>. </a:t>
            </a:r>
            <a:r>
              <a:rPr lang="el-GR" sz="2000" dirty="0" smtClean="0"/>
              <a:t>«</a:t>
            </a:r>
            <a:r>
              <a:rPr lang="el-GR" sz="2000" dirty="0"/>
              <a:t>Τεχνικές Λήψης Βιολογικών </a:t>
            </a:r>
            <a:r>
              <a:rPr lang="el-GR" sz="2000" dirty="0" smtClean="0"/>
              <a:t>Υλικών</a:t>
            </a:r>
            <a:r>
              <a:rPr lang="en-US" sz="2000"/>
              <a:t> (E)</a:t>
            </a:r>
            <a:r>
              <a:rPr lang="el-GR" sz="2000" smtClean="0"/>
              <a:t>. </a:t>
            </a:r>
            <a:r>
              <a:rPr lang="el-GR" sz="2000" dirty="0" smtClean="0"/>
              <a:t>Ενότητα 9</a:t>
            </a:r>
            <a:r>
              <a:rPr lang="en-US" sz="2000" dirty="0" smtClean="0"/>
              <a:t>:</a:t>
            </a:r>
            <a:r>
              <a:rPr lang="el-GR" sz="2000" dirty="0"/>
              <a:t> Λήψη αίματος για αιμοδοσία (Κινητές μονάδες – Εξοπλισμός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16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17</TotalTime>
  <Words>892</Words>
  <Application>Microsoft Office PowerPoint</Application>
  <PresentationFormat>Προβολή στην οθόνη (4:3)</PresentationFormat>
  <Paragraphs>91</Paragraphs>
  <Slides>13</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13</vt:i4>
      </vt:variant>
    </vt:vector>
  </HeadingPairs>
  <TitlesOfParts>
    <vt:vector size="15" baseType="lpstr">
      <vt:lpstr>OC_template_updated</vt:lpstr>
      <vt:lpstr>template</vt:lpstr>
      <vt:lpstr>Τεχνικές Λήψης Βιολογικών Υλικών (E)</vt:lpstr>
      <vt:lpstr>Κινητές μονάδες αιμοδοσίας</vt:lpstr>
      <vt:lpstr>Εξοπλισμός αίθουσας αιμοληψίας 1/4</vt:lpstr>
      <vt:lpstr>Εξοπλισμός αίθουσας αιμοληψίας 2/4</vt:lpstr>
      <vt:lpstr>Εξοπλισμός αίθουσας αιμοληψίας 3/4</vt:lpstr>
      <vt:lpstr>Εξοπλισμός αίθουσας αιμοληψίας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Λήψης Βιολογικών Υλικών - E</dc:title>
  <dc:creator>opencourses@teiath.gr</dc:creator>
  <cp:lastModifiedBy>fkaram2</cp:lastModifiedBy>
  <cp:revision>8</cp:revision>
  <dcterms:created xsi:type="dcterms:W3CDTF">2014-10-07T08:31:04Z</dcterms:created>
  <dcterms:modified xsi:type="dcterms:W3CDTF">2015-03-02T08:01:59Z</dcterms:modified>
</cp:coreProperties>
</file>