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57" r:id="rId12"/>
    <p:sldId id="262" r:id="rId13"/>
    <p:sldId id="264" r:id="rId14"/>
    <p:sldId id="277" r:id="rId15"/>
    <p:sldId id="278" r:id="rId16"/>
    <p:sldId id="266" r:id="rId17"/>
    <p:sldId id="267" r:id="rId18"/>
    <p:sldId id="261" r:id="rId19"/>
  </p:sldIdLst>
  <p:sldSz cx="9144000" cy="6858000" type="screen4x3"/>
  <p:notesSz cx="7104063" cy="10234613"/>
  <p:custDataLst>
    <p:tags r:id="rId22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554" autoAdjust="0"/>
  </p:normalViewPr>
  <p:slideViewPr>
    <p:cSldViewPr>
      <p:cViewPr>
        <p:scale>
          <a:sx n="70" d="100"/>
          <a:sy n="70" d="100"/>
        </p:scale>
        <p:origin x="-414" y="-9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24/4/2015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24/4/2015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asweb.ou.edu/pbell/histology/Outline/contents.html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asweb.ou.edu/pbell/histology/Outline/contents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asweb.ou.edu/pbell/histology/Outline/contents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asweb.ou.edu/pbell/histology/Outline/contents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asweb.ou.edu/pbell/histology/Outline/contents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asweb.ou.edu/pbell/histology/Outline/contents.html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asweb.ou.edu/pbell/histology/Outline/contents.html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asweb.ou.edu/pbell/histology/Outline/contents.html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asweb.ou.edu/pbell/histology/Outline/contents.html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asweb.ou.edu/pbell/histology/Outline/contents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Ιστολογία ΙΙ – Κυτταρολογία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1</a:t>
            </a:r>
            <a:r>
              <a:rPr lang="en-US" sz="2800" b="1" dirty="0" smtClean="0"/>
              <a:t>0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Κυτταρολογία – Τεστ ΠΑΠ</a:t>
            </a:r>
            <a:endParaRPr lang="en-US" sz="28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Φραγκίσκη Αναγνωστοπούλου Ανθούλη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</a:t>
            </a:r>
            <a:r>
              <a:rPr lang="el-GR" sz="2400" dirty="0" smtClean="0"/>
              <a:t>Ιατρικών Εργαστηρίων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200" dirty="0"/>
              <a:t>Μη</a:t>
            </a:r>
            <a:r>
              <a:rPr lang="en-US" altLang="el-GR" sz="3200" dirty="0"/>
              <a:t> </a:t>
            </a:r>
            <a:r>
              <a:rPr lang="el-GR" altLang="el-GR" sz="3200" dirty="0"/>
              <a:t>διηθητικός</a:t>
            </a:r>
            <a:endParaRPr lang="el-GR" altLang="el-GR" sz="3200" dirty="0">
              <a:solidFill>
                <a:srgbClr val="FF9900"/>
              </a:solidFill>
            </a:endParaRPr>
          </a:p>
        </p:txBody>
      </p:sp>
      <p:sp>
        <p:nvSpPr>
          <p:cNvPr id="3031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000" dirty="0" smtClean="0"/>
              <a:t>CIS </a:t>
            </a:r>
            <a:r>
              <a:rPr lang="el-GR" altLang="el-GR" sz="2000" dirty="0"/>
              <a:t>(Cervical Carcinoma in Situ)-Kαρκίνωμα</a:t>
            </a:r>
            <a:r>
              <a:rPr lang="en-US" altLang="el-GR" sz="2000" dirty="0"/>
              <a:t> in Situ=</a:t>
            </a:r>
            <a:r>
              <a:rPr lang="el-GR" altLang="el-GR" sz="2000" dirty="0"/>
              <a:t>Μη</a:t>
            </a:r>
            <a:r>
              <a:rPr lang="en-US" altLang="el-GR" sz="2000" dirty="0"/>
              <a:t> </a:t>
            </a:r>
            <a:r>
              <a:rPr lang="el-GR" altLang="el-GR" sz="2000" dirty="0"/>
              <a:t>διηθητικός</a:t>
            </a:r>
            <a:r>
              <a:rPr lang="en-US" altLang="el-GR" sz="2000" dirty="0"/>
              <a:t>-Pap III</a:t>
            </a:r>
            <a:r>
              <a:rPr lang="el-GR" altLang="el-GR" sz="2000" dirty="0"/>
              <a:t>γ</a:t>
            </a:r>
            <a:r>
              <a:rPr lang="en-US" altLang="el-GR" sz="2000" dirty="0"/>
              <a:t>2</a:t>
            </a:r>
            <a:endParaRPr lang="el-GR" altLang="el-GR" sz="2000" dirty="0"/>
          </a:p>
        </p:txBody>
      </p:sp>
      <p:pic>
        <p:nvPicPr>
          <p:cNvPr id="30311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1" y="1772816"/>
            <a:ext cx="5376597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90427" y="5805264"/>
            <a:ext cx="4752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Paul Bell, Barbara Safiejko-Mroczka, Department of Zoology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University of Oklahoma. All rights reserved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1007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Φραγκίσκη Αναγνωστοπούλου Ανθούλη </a:t>
            </a:r>
            <a:r>
              <a:rPr lang="el-GR" sz="2000" dirty="0"/>
              <a:t>2014. </a:t>
            </a:r>
            <a:r>
              <a:rPr lang="el-GR" sz="2000" dirty="0" smtClean="0"/>
              <a:t>Φραγκίσκη Αναγνωστοπούλου Ανθούλη. «Ιστολογία ΙΙ – Κυτταρολογία (Θ). </a:t>
            </a:r>
            <a:r>
              <a:rPr lang="el-GR" sz="2000" dirty="0"/>
              <a:t>Ενότητα </a:t>
            </a:r>
            <a:r>
              <a:rPr lang="el-GR" sz="2000" dirty="0" smtClean="0"/>
              <a:t>1</a:t>
            </a:r>
            <a:r>
              <a:rPr lang="en-US" sz="2000" dirty="0" smtClean="0"/>
              <a:t>0</a:t>
            </a:r>
            <a:r>
              <a:rPr lang="el-GR" sz="2000" dirty="0" smtClean="0"/>
              <a:t>: </a:t>
            </a:r>
            <a:r>
              <a:rPr lang="el-GR" sz="2000" dirty="0"/>
              <a:t>Κυτταρολογία – Τεστ </a:t>
            </a:r>
            <a:r>
              <a:rPr lang="el-GR" sz="2000" dirty="0" smtClean="0"/>
              <a:t>ΠΑΠ».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1747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040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</a:t>
            </a:r>
            <a:r>
              <a:rPr lang="el-GR" sz="2000" dirty="0" smtClean="0"/>
              <a:t>περιεχομένου από τα ακόλουθα έργα</a:t>
            </a:r>
            <a:r>
              <a:rPr lang="en-US" sz="2000" dirty="0" smtClean="0"/>
              <a:t>:</a:t>
            </a:r>
            <a:endParaRPr lang="el-GR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Paul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Bell, Barbara Safiejko-Mroczka, Department of Zoology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University of Oklahoma. All rights reserved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l-G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9262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200" dirty="0" smtClean="0"/>
              <a:t>Φυσιολογικά και μη κύτταρα</a:t>
            </a:r>
            <a:endParaRPr lang="el-GR" altLang="el-GR" sz="3200" dirty="0"/>
          </a:p>
        </p:txBody>
      </p:sp>
      <p:pic>
        <p:nvPicPr>
          <p:cNvPr id="294921" name="irc_mi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9" r="-1"/>
          <a:stretch/>
        </p:blipFill>
        <p:spPr>
          <a:xfrm>
            <a:off x="4228493" y="1741001"/>
            <a:ext cx="4705734" cy="38164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4919" name="irc_m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76" y="1772816"/>
            <a:ext cx="4094817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4920" name="Rectangle 8"/>
          <p:cNvSpPr>
            <a:spLocks noChangeArrowheads="1"/>
          </p:cNvSpPr>
          <p:nvPr/>
        </p:nvSpPr>
        <p:spPr bwMode="auto">
          <a:xfrm>
            <a:off x="747571" y="1252086"/>
            <a:ext cx="28670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l-GR" altLang="el-GR" sz="2000" b="1" dirty="0" smtClean="0">
                <a:latin typeface="+mj-lt"/>
              </a:rPr>
              <a:t>Φυσιολογικό</a:t>
            </a:r>
            <a:endParaRPr lang="el-GR" altLang="el-GR" sz="2000" b="1" dirty="0">
              <a:latin typeface="+mj-lt"/>
            </a:endParaRPr>
          </a:p>
        </p:txBody>
      </p:sp>
      <p:sp>
        <p:nvSpPr>
          <p:cNvPr id="294922" name="Rectangle 10"/>
          <p:cNvSpPr>
            <a:spLocks noChangeArrowheads="1"/>
          </p:cNvSpPr>
          <p:nvPr/>
        </p:nvSpPr>
        <p:spPr bwMode="auto">
          <a:xfrm>
            <a:off x="4788024" y="1064930"/>
            <a:ext cx="345670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l-GR" altLang="el-GR" sz="2000" b="1" dirty="0" smtClean="0">
                <a:latin typeface="+mj-lt"/>
              </a:rPr>
              <a:t>Μη φυσιολογικό- δυσπλαστικ</a:t>
            </a:r>
            <a:r>
              <a:rPr lang="el-GR" altLang="el-GR" sz="2000" b="1" dirty="0">
                <a:latin typeface="+mj-lt"/>
              </a:rPr>
              <a:t>ά</a:t>
            </a:r>
            <a:r>
              <a:rPr lang="el-GR" altLang="el-GR" sz="2000" b="1" dirty="0" smtClean="0">
                <a:latin typeface="+mj-lt"/>
              </a:rPr>
              <a:t> κύτταρα</a:t>
            </a:r>
            <a:endParaRPr lang="el-GR" altLang="el-GR" sz="2000" b="1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79712" y="5569419"/>
            <a:ext cx="4752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Paul Bell, Barbara Safiejko-Mroczka, Department of Zoology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University of Oklahoma. All rights reserved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095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l-GR" sz="3200" dirty="0" smtClean="0"/>
              <a:t>Pap-I</a:t>
            </a:r>
            <a:r>
              <a:rPr lang="el-GR" altLang="el-GR" sz="3200" dirty="0" smtClean="0"/>
              <a:t>, </a:t>
            </a:r>
            <a:r>
              <a:rPr lang="en-US" altLang="el-GR" sz="3200" dirty="0"/>
              <a:t>Pap-II </a:t>
            </a:r>
            <a:endParaRPr lang="el-GR" altLang="el-GR" sz="3200" dirty="0">
              <a:solidFill>
                <a:srgbClr val="FF9900"/>
              </a:solidFill>
            </a:endParaRPr>
          </a:p>
        </p:txBody>
      </p:sp>
      <p:sp>
        <p:nvSpPr>
          <p:cNvPr id="295939" name="Rectangle 3"/>
          <p:cNvSpPr>
            <a:spLocks noGrp="1" noChangeArrowheads="1"/>
          </p:cNvSpPr>
          <p:nvPr>
            <p:ph idx="1"/>
          </p:nvPr>
        </p:nvSpPr>
        <p:spPr>
          <a:xfrm>
            <a:off x="1114545" y="1187460"/>
            <a:ext cx="2530624" cy="3600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el-GR" sz="2000" b="1" dirty="0" smtClean="0"/>
              <a:t>Pap-I</a:t>
            </a:r>
            <a:endParaRPr lang="el-GR" altLang="el-GR" sz="2000" b="1" dirty="0"/>
          </a:p>
        </p:txBody>
      </p:sp>
      <p:pic>
        <p:nvPicPr>
          <p:cNvPr id="29594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88" y="1556792"/>
            <a:ext cx="4249738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594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1" y="1556792"/>
            <a:ext cx="4464372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61022" y="1156682"/>
            <a:ext cx="8545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l-GR" sz="2000" b="1" dirty="0" smtClean="0">
                <a:latin typeface="+mj-lt"/>
              </a:rPr>
              <a:t>Pap-II </a:t>
            </a:r>
            <a:endParaRPr lang="el-GR" sz="2000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79837" y="6050317"/>
            <a:ext cx="4752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Paul Bell, Barbara Safiejko-Mroczka, Department of Zoology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University of Oklahoma. All rights reserved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5574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l-GR" sz="3200" dirty="0"/>
              <a:t>Pap-I</a:t>
            </a:r>
            <a:r>
              <a:rPr lang="el-GR" altLang="el-GR" sz="3200" dirty="0" smtClean="0"/>
              <a:t>ΙΙ, </a:t>
            </a:r>
            <a:r>
              <a:rPr lang="en-US" altLang="el-GR" sz="3200" dirty="0"/>
              <a:t>Pap-IV </a:t>
            </a:r>
            <a:endParaRPr lang="el-GR" altLang="el-GR" sz="3200" dirty="0"/>
          </a:p>
        </p:txBody>
      </p:sp>
      <p:pic>
        <p:nvPicPr>
          <p:cNvPr id="29696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00" y="1592804"/>
            <a:ext cx="5472112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6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350" y="1592804"/>
            <a:ext cx="4321175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71" name="Rectangle 11"/>
          <p:cNvSpPr>
            <a:spLocks noChangeArrowheads="1"/>
          </p:cNvSpPr>
          <p:nvPr/>
        </p:nvSpPr>
        <p:spPr bwMode="auto">
          <a:xfrm>
            <a:off x="5940425" y="5589588"/>
            <a:ext cx="25273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l-GR" altLang="el-GR" dirty="0"/>
          </a:p>
          <a:p>
            <a:pPr eaLnBrk="0" hangingPunct="0"/>
            <a:endParaRPr lang="el-GR" altLang="el-GR" dirty="0">
              <a:latin typeface="Arial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1114545" y="1187460"/>
            <a:ext cx="2530624" cy="3600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el-GR" sz="2000" b="1" dirty="0" smtClean="0"/>
              <a:t>Pap-I</a:t>
            </a:r>
            <a:r>
              <a:rPr lang="el-GR" altLang="el-GR" sz="2000" b="1" dirty="0" smtClean="0"/>
              <a:t>ΙΙ</a:t>
            </a:r>
            <a:endParaRPr lang="el-GR" altLang="el-GR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6334994" y="1192694"/>
            <a:ext cx="9378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l-GR" sz="2000" b="1" dirty="0" smtClean="0">
                <a:latin typeface="+mj-lt"/>
              </a:rPr>
              <a:t>Pap-IV </a:t>
            </a:r>
            <a:endParaRPr lang="el-GR" sz="2000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67086" y="6031084"/>
            <a:ext cx="4752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Paul Bell, Barbara Safiejko-Mroczka, Department of Zoology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University of Oklahoma. All rights reserved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7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200" dirty="0"/>
              <a:t>Άτυπα</a:t>
            </a:r>
            <a:r>
              <a:rPr lang="en-GB" altLang="el-GR" sz="3200" dirty="0"/>
              <a:t> </a:t>
            </a:r>
            <a:r>
              <a:rPr lang="el-GR" altLang="el-GR" sz="3200" dirty="0" smtClean="0"/>
              <a:t>πλακώδη</a:t>
            </a:r>
            <a:r>
              <a:rPr lang="en-US" altLang="el-GR" sz="3200" dirty="0" smtClean="0"/>
              <a:t> </a:t>
            </a:r>
            <a:r>
              <a:rPr lang="el-GR" altLang="el-GR" sz="3200" dirty="0" smtClean="0"/>
              <a:t>κύτταρα </a:t>
            </a:r>
            <a:r>
              <a:rPr lang="el-GR" altLang="el-GR" sz="3200" dirty="0"/>
              <a:t>(ακανθοκύτταρα)</a:t>
            </a:r>
            <a:endParaRPr lang="el-GR" altLang="el-GR" sz="3200" dirty="0">
              <a:solidFill>
                <a:srgbClr val="FF9900"/>
              </a:solidFill>
            </a:endParaRPr>
          </a:p>
        </p:txBody>
      </p:sp>
      <p:sp>
        <p:nvSpPr>
          <p:cNvPr id="2979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000" dirty="0" smtClean="0"/>
              <a:t>ASCUS</a:t>
            </a:r>
            <a:r>
              <a:rPr lang="en-GB" altLang="el-GR" sz="2000" dirty="0"/>
              <a:t>=</a:t>
            </a:r>
            <a:r>
              <a:rPr lang="en-US" altLang="el-GR" sz="2000" dirty="0"/>
              <a:t>Atypical Squamous Cells of Undetermined Significance=</a:t>
            </a:r>
            <a:r>
              <a:rPr lang="el-GR" altLang="el-GR" sz="2000" dirty="0"/>
              <a:t>Άτυπα</a:t>
            </a:r>
            <a:r>
              <a:rPr lang="en-GB" altLang="el-GR" sz="2000" dirty="0"/>
              <a:t> </a:t>
            </a:r>
            <a:r>
              <a:rPr lang="el-GR" altLang="el-GR" sz="2000" dirty="0"/>
              <a:t>πλακώδη (ακανθοκύτταρα) κύτταρα</a:t>
            </a:r>
            <a:r>
              <a:rPr lang="en-GB" altLang="el-GR" sz="2000" dirty="0"/>
              <a:t> </a:t>
            </a:r>
            <a:r>
              <a:rPr lang="el-GR" altLang="el-GR" sz="2000" dirty="0"/>
              <a:t>ακαθόριστης</a:t>
            </a:r>
            <a:r>
              <a:rPr lang="en-GB" altLang="el-GR" sz="2000" dirty="0"/>
              <a:t> </a:t>
            </a:r>
            <a:r>
              <a:rPr lang="el-GR" altLang="el-GR" sz="2000" dirty="0"/>
              <a:t>σημασίας</a:t>
            </a:r>
          </a:p>
        </p:txBody>
      </p:sp>
      <p:pic>
        <p:nvPicPr>
          <p:cNvPr id="29799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1988840"/>
            <a:ext cx="5688632" cy="4266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11470" y="6255314"/>
            <a:ext cx="4752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Paul Bell, Barbara Safiejko-Mroczka, Department of Zoology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University of Oklahoma. All rights reserved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0189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3200" dirty="0"/>
              <a:t>Άτυπα</a:t>
            </a:r>
            <a:r>
              <a:rPr lang="en-GB" altLang="el-GR" sz="3200" dirty="0"/>
              <a:t> </a:t>
            </a:r>
            <a:r>
              <a:rPr lang="el-GR" altLang="el-GR" sz="3200" dirty="0"/>
              <a:t>πλακώδη</a:t>
            </a:r>
            <a:r>
              <a:rPr lang="en-GB" altLang="el-GR" sz="3200" dirty="0"/>
              <a:t> </a:t>
            </a:r>
            <a:r>
              <a:rPr lang="el-GR" altLang="el-GR" sz="3200" dirty="0"/>
              <a:t>κύτταρα</a:t>
            </a:r>
            <a:r>
              <a:rPr lang="en-GB" altLang="el-GR" sz="3200" dirty="0"/>
              <a:t> </a:t>
            </a:r>
            <a:r>
              <a:rPr lang="el-GR" altLang="el-GR" sz="3200" dirty="0"/>
              <a:t>ακαθόριστης</a:t>
            </a:r>
            <a:r>
              <a:rPr lang="en-GB" altLang="el-GR" sz="3200" dirty="0"/>
              <a:t> </a:t>
            </a:r>
            <a:r>
              <a:rPr lang="el-GR" altLang="el-GR" sz="3200" dirty="0"/>
              <a:t>σημασίας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000" dirty="0" smtClean="0"/>
              <a:t>ASCUS</a:t>
            </a:r>
            <a:r>
              <a:rPr lang="en-GB" altLang="el-GR" sz="2000" dirty="0"/>
              <a:t>=</a:t>
            </a:r>
            <a:r>
              <a:rPr lang="en-US" altLang="el-GR" sz="2000" dirty="0"/>
              <a:t>Atypical Squamous Cells of Undetermined Significance=</a:t>
            </a:r>
            <a:r>
              <a:rPr lang="el-GR" altLang="el-GR" sz="2000" dirty="0"/>
              <a:t>Άτυπα</a:t>
            </a:r>
            <a:r>
              <a:rPr lang="en-GB" altLang="el-GR" sz="2000" dirty="0"/>
              <a:t> </a:t>
            </a:r>
            <a:r>
              <a:rPr lang="el-GR" altLang="el-GR" sz="2000" dirty="0"/>
              <a:t>πλακώδη</a:t>
            </a:r>
            <a:r>
              <a:rPr lang="en-GB" altLang="el-GR" sz="2000" dirty="0"/>
              <a:t> </a:t>
            </a:r>
            <a:r>
              <a:rPr lang="el-GR" altLang="el-GR" sz="2000" dirty="0"/>
              <a:t>κύτταρα</a:t>
            </a:r>
            <a:r>
              <a:rPr lang="en-GB" altLang="el-GR" sz="2000" dirty="0"/>
              <a:t> </a:t>
            </a:r>
            <a:r>
              <a:rPr lang="el-GR" altLang="el-GR" sz="2000" dirty="0"/>
              <a:t>ακαθόριστης</a:t>
            </a:r>
            <a:r>
              <a:rPr lang="en-GB" altLang="el-GR" sz="2000" dirty="0"/>
              <a:t> </a:t>
            </a:r>
            <a:r>
              <a:rPr lang="el-GR" altLang="el-GR" sz="2000" dirty="0"/>
              <a:t>σημασίας</a:t>
            </a:r>
          </a:p>
        </p:txBody>
      </p:sp>
      <p:pic>
        <p:nvPicPr>
          <p:cNvPr id="29901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1988840"/>
            <a:ext cx="5904656" cy="4428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5536" y="6396335"/>
            <a:ext cx="4752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Paul Bell, Barbara Safiejko-Mroczka, Department of Zoology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University of Oklahoma. All rights reserved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312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200" dirty="0"/>
              <a:t>Human Papilloma Virus</a:t>
            </a:r>
            <a:endParaRPr lang="el-GR" altLang="el-GR" sz="3200" dirty="0">
              <a:solidFill>
                <a:srgbClr val="FF9900"/>
              </a:solidFill>
            </a:endParaRPr>
          </a:p>
        </p:txBody>
      </p:sp>
      <p:sp>
        <p:nvSpPr>
          <p:cNvPr id="3000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13681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000" dirty="0" smtClean="0"/>
              <a:t>CIN1- </a:t>
            </a:r>
            <a:r>
              <a:rPr lang="el-GR" altLang="el-GR" sz="2000" dirty="0"/>
              <a:t>Koilocytes=</a:t>
            </a:r>
            <a:r>
              <a:rPr lang="en-US" altLang="el-GR" sz="2000" dirty="0"/>
              <a:t>Cervical Intraepithelial Neoplasia I</a:t>
            </a:r>
            <a:r>
              <a:rPr lang="el-GR" altLang="el-GR" sz="2000" dirty="0"/>
              <a:t>=Τραχηλική </a:t>
            </a:r>
            <a:r>
              <a:rPr lang="el-GR" altLang="el-GR" sz="2000" dirty="0" smtClean="0"/>
              <a:t>Ενδοεπιθηλιακή </a:t>
            </a:r>
            <a:r>
              <a:rPr lang="el-GR" altLang="el-GR" sz="2000" dirty="0"/>
              <a:t>Νεοπλασία-Ελαφρά Δυσπλασία-Κοιλοκύτταρα, χαρακτηριστικά HPV τραχηλίτιδας (Human Papilloma Virus= Ανθρώπειος Κονδυλωματώδης Ιός) –P</a:t>
            </a:r>
            <a:r>
              <a:rPr lang="en-US" altLang="el-GR" sz="2000" dirty="0"/>
              <a:t>ap III</a:t>
            </a:r>
            <a:r>
              <a:rPr lang="el-GR" altLang="el-GR" sz="2000" dirty="0"/>
              <a:t>α</a:t>
            </a:r>
          </a:p>
        </p:txBody>
      </p:sp>
      <p:pic>
        <p:nvPicPr>
          <p:cNvPr id="30003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2564905"/>
            <a:ext cx="5112568" cy="383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3743" y="6399331"/>
            <a:ext cx="4752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Paul Bell, Barbara Safiejko-Mroczka, Department of Zoology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University of Oklahoma. All rights reserved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3523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200" dirty="0"/>
              <a:t>Μέτρια</a:t>
            </a:r>
            <a:r>
              <a:rPr lang="es-ES" altLang="el-GR" sz="3200" dirty="0"/>
              <a:t> </a:t>
            </a:r>
            <a:r>
              <a:rPr lang="el-GR" altLang="el-GR" sz="3200" dirty="0"/>
              <a:t>Τραχηλική</a:t>
            </a:r>
            <a:r>
              <a:rPr lang="es-ES" altLang="el-GR" sz="3200" dirty="0"/>
              <a:t> </a:t>
            </a:r>
            <a:r>
              <a:rPr lang="el-GR" altLang="el-GR" sz="3200" dirty="0"/>
              <a:t>Δυσπλασία</a:t>
            </a:r>
            <a:endParaRPr lang="el-GR" altLang="el-GR" sz="3200" dirty="0">
              <a:solidFill>
                <a:srgbClr val="FF9900"/>
              </a:solidFill>
            </a:endParaRPr>
          </a:p>
        </p:txBody>
      </p:sp>
      <p:sp>
        <p:nvSpPr>
          <p:cNvPr id="3010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altLang="el-GR" sz="2000" dirty="0" smtClean="0"/>
              <a:t>CIN2 </a:t>
            </a:r>
            <a:r>
              <a:rPr lang="es-ES" altLang="el-GR" sz="2000" dirty="0"/>
              <a:t>(Cervical </a:t>
            </a:r>
            <a:r>
              <a:rPr lang="es-ES" altLang="el-GR" sz="2000" dirty="0" err="1"/>
              <a:t>intraepithelial</a:t>
            </a:r>
            <a:r>
              <a:rPr lang="es-ES" altLang="el-GR" sz="2000" dirty="0"/>
              <a:t> Neoplasia – </a:t>
            </a:r>
            <a:r>
              <a:rPr lang="es-ES" altLang="el-GR" sz="2000" dirty="0" err="1"/>
              <a:t>Moderate</a:t>
            </a:r>
            <a:r>
              <a:rPr lang="es-ES" altLang="el-GR" sz="2000" dirty="0"/>
              <a:t> Displasia) </a:t>
            </a:r>
            <a:r>
              <a:rPr lang="el-GR" altLang="el-GR" sz="2000" dirty="0"/>
              <a:t>Μέτρια</a:t>
            </a:r>
            <a:r>
              <a:rPr lang="es-ES" altLang="el-GR" sz="2000" dirty="0"/>
              <a:t> </a:t>
            </a:r>
            <a:r>
              <a:rPr lang="el-GR" altLang="el-GR" sz="2000" dirty="0"/>
              <a:t>Τραχηλική</a:t>
            </a:r>
            <a:r>
              <a:rPr lang="es-ES" altLang="el-GR" sz="2000" dirty="0"/>
              <a:t> </a:t>
            </a:r>
            <a:r>
              <a:rPr lang="el-GR" altLang="el-GR" sz="2000" dirty="0"/>
              <a:t>Δυσπλασία</a:t>
            </a:r>
            <a:r>
              <a:rPr lang="es-ES" altLang="el-GR" sz="2000" dirty="0"/>
              <a:t>-</a:t>
            </a:r>
            <a:r>
              <a:rPr lang="es-ES" altLang="el-GR" sz="2000" dirty="0" err="1"/>
              <a:t>Pap</a:t>
            </a:r>
            <a:r>
              <a:rPr lang="es-ES" altLang="el-GR" sz="2000" dirty="0"/>
              <a:t> III</a:t>
            </a:r>
            <a:r>
              <a:rPr lang="el-GR" altLang="el-GR" sz="2000" dirty="0"/>
              <a:t>β</a:t>
            </a:r>
          </a:p>
        </p:txBody>
      </p:sp>
      <p:pic>
        <p:nvPicPr>
          <p:cNvPr id="30106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1988840"/>
            <a:ext cx="5568057" cy="4176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7544" y="6164883"/>
            <a:ext cx="4752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Paul Bell, Barbara Safiejko-Mroczka, Department of Zoology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University of Oklahoma. All rights reserved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9249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200" dirty="0" smtClean="0"/>
              <a:t>Βαρεία</a:t>
            </a:r>
            <a:r>
              <a:rPr lang="en-US" altLang="el-GR" sz="3200" dirty="0" smtClean="0"/>
              <a:t> </a:t>
            </a:r>
            <a:r>
              <a:rPr lang="el-GR" altLang="el-GR" sz="3200" dirty="0"/>
              <a:t>Τραχηλική</a:t>
            </a:r>
            <a:r>
              <a:rPr lang="en-US" altLang="el-GR" sz="3200" dirty="0"/>
              <a:t> </a:t>
            </a:r>
            <a:r>
              <a:rPr lang="el-GR" altLang="el-GR" sz="3200" dirty="0"/>
              <a:t>Δυσπλασία</a:t>
            </a:r>
            <a:endParaRPr lang="el-GR" altLang="el-GR" sz="3200" dirty="0">
              <a:solidFill>
                <a:srgbClr val="FF9900"/>
              </a:solidFill>
            </a:endParaRPr>
          </a:p>
        </p:txBody>
      </p:sp>
      <p:sp>
        <p:nvSpPr>
          <p:cNvPr id="3020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000" dirty="0" smtClean="0"/>
              <a:t>CIN3 </a:t>
            </a:r>
            <a:r>
              <a:rPr lang="el-GR" altLang="el-GR" sz="2000" dirty="0"/>
              <a:t>(Cervical intraepithelial Neoplasia – Severe Displasia)</a:t>
            </a:r>
            <a:r>
              <a:rPr lang="en-US" altLang="el-GR" sz="2000" dirty="0"/>
              <a:t>-</a:t>
            </a:r>
            <a:r>
              <a:rPr lang="el-GR" altLang="el-GR" sz="2000" dirty="0"/>
              <a:t>Βαρεία</a:t>
            </a:r>
            <a:r>
              <a:rPr lang="en-US" altLang="el-GR" sz="2000" dirty="0"/>
              <a:t> </a:t>
            </a:r>
            <a:r>
              <a:rPr lang="el-GR" altLang="el-GR" sz="2000" dirty="0"/>
              <a:t>Τραχηλική</a:t>
            </a:r>
            <a:r>
              <a:rPr lang="en-US" altLang="el-GR" sz="2000" dirty="0"/>
              <a:t> </a:t>
            </a:r>
            <a:r>
              <a:rPr lang="el-GR" altLang="el-GR" sz="2000" dirty="0"/>
              <a:t>Δυσπλασία</a:t>
            </a:r>
            <a:r>
              <a:rPr lang="en-US" altLang="el-GR" sz="2000" dirty="0"/>
              <a:t>-Pap III</a:t>
            </a:r>
            <a:r>
              <a:rPr lang="el-GR" altLang="el-GR" sz="2000" dirty="0"/>
              <a:t>γ</a:t>
            </a:r>
            <a:r>
              <a:rPr lang="en-US" altLang="el-GR" sz="2000" dirty="0"/>
              <a:t>1</a:t>
            </a:r>
            <a:endParaRPr lang="el-GR" altLang="el-GR" sz="2000" dirty="0"/>
          </a:p>
        </p:txBody>
      </p:sp>
      <p:pic>
        <p:nvPicPr>
          <p:cNvPr id="30208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1988840"/>
            <a:ext cx="5256584" cy="4205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5479" y="6194108"/>
            <a:ext cx="4752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Paul Bell, Barbara Safiejko-Mroczka, Department of Zoology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University of Oklahoma. All rights reserved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6388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609550fdf3aa12c9f1541446d52ff4ac316fad6"/>
</p:tagLst>
</file>

<file path=ppt/theme/theme1.xml><?xml version="1.0" encoding="utf-8"?>
<a:theme xmlns:a="http://schemas.openxmlformats.org/drawingml/2006/main" name="OC_template_updated">
  <a:themeElements>
    <a:clrScheme name="Custom 7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1494</TotalTime>
  <Words>959</Words>
  <Application>Microsoft Office PowerPoint</Application>
  <PresentationFormat>Προβολή στην οθόνη (4:3)</PresentationFormat>
  <Paragraphs>114</Paragraphs>
  <Slides>18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19" baseType="lpstr">
      <vt:lpstr>OC_template_updated</vt:lpstr>
      <vt:lpstr>Ιστολογία ΙΙ – Κυτταρολογία (Θ)</vt:lpstr>
      <vt:lpstr>Φυσιολογικά και μη κύτταρα</vt:lpstr>
      <vt:lpstr>Pap-I, Pap-II </vt:lpstr>
      <vt:lpstr>Pap-IΙΙ, Pap-IV </vt:lpstr>
      <vt:lpstr>Άτυπα πλακώδη κύτταρα (ακανθοκύτταρα)</vt:lpstr>
      <vt:lpstr>Άτυπα πλακώδη κύτταρα ακαθόριστης σημασίας</vt:lpstr>
      <vt:lpstr>Human Papilloma Virus</vt:lpstr>
      <vt:lpstr>Μέτρια Τραχηλική Δυσπλασία</vt:lpstr>
      <vt:lpstr>Βαρεία Τραχηλική Δυσπλασία</vt:lpstr>
      <vt:lpstr>Μη διηθητικός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Σημείωμα Χρήσης Έργων Τρίτων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356</cp:revision>
  <dcterms:created xsi:type="dcterms:W3CDTF">2013-03-04T13:35:19Z</dcterms:created>
  <dcterms:modified xsi:type="dcterms:W3CDTF">2015-04-24T10:55:40Z</dcterms:modified>
</cp:coreProperties>
</file>