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9"/>
  </p:notesMasterIdLst>
  <p:handoutMasterIdLst>
    <p:handoutMasterId r:id="rId20"/>
  </p:handoutMasterIdLst>
  <p:sldIdLst>
    <p:sldId id="256" r:id="rId2"/>
    <p:sldId id="268" r:id="rId3"/>
    <p:sldId id="269" r:id="rId4"/>
    <p:sldId id="270" r:id="rId5"/>
    <p:sldId id="271" r:id="rId6"/>
    <p:sldId id="272" r:id="rId7"/>
    <p:sldId id="273" r:id="rId8"/>
    <p:sldId id="274" r:id="rId9"/>
    <p:sldId id="275" r:id="rId10"/>
    <p:sldId id="276" r:id="rId11"/>
    <p:sldId id="277" r:id="rId12"/>
    <p:sldId id="257" r:id="rId13"/>
    <p:sldId id="262" r:id="rId14"/>
    <p:sldId id="264" r:id="rId15"/>
    <p:sldId id="265"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90" d="100"/>
          <a:sy n="90" d="100"/>
        </p:scale>
        <p:origin x="-2322"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20000"/>
          </a:bodyPr>
          <a:lstStyle/>
          <a:p>
            <a:pPr>
              <a:spcBef>
                <a:spcPts val="0"/>
              </a:spcBef>
              <a:spcAft>
                <a:spcPts val="1200"/>
              </a:spcAft>
            </a:pPr>
            <a:r>
              <a:rPr lang="el-GR" sz="2800" b="1" dirty="0" smtClean="0"/>
              <a:t>Ενότητα 1</a:t>
            </a:r>
            <a:r>
              <a:rPr lang="en-US" sz="2800" b="1" dirty="0" smtClean="0"/>
              <a:t>1</a:t>
            </a:r>
            <a:r>
              <a:rPr lang="el-GR" sz="2800" dirty="0" smtClean="0"/>
              <a:t>:</a:t>
            </a:r>
            <a:r>
              <a:rPr lang="en-US" sz="2800" dirty="0" smtClean="0"/>
              <a:t> </a:t>
            </a:r>
            <a:r>
              <a:rPr lang="el-GR" sz="2800" dirty="0" smtClean="0"/>
              <a:t>ΕΛΛΗΝΙΚΗ ΠΡΑΓΜΑΤΙΚΟΤΗΤΑ:</a:t>
            </a:r>
          </a:p>
          <a:p>
            <a:pPr>
              <a:spcBef>
                <a:spcPts val="0"/>
              </a:spcBef>
              <a:spcAft>
                <a:spcPts val="1200"/>
              </a:spcAft>
            </a:pPr>
            <a:r>
              <a:rPr lang="el-GR" sz="2800" dirty="0" smtClean="0"/>
              <a:t>Δεκαετίες  ΄60 και ΄70</a:t>
            </a:r>
          </a:p>
          <a:p>
            <a:pPr>
              <a:spcBef>
                <a:spcPts val="0"/>
              </a:spcBef>
              <a:spcAft>
                <a:spcPts val="1200"/>
              </a:spcAft>
            </a:pPr>
            <a:endParaRPr lang="en-US" sz="12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Απόπειρα δημιουργίας κράτους πρόνοιας –</a:t>
            </a:r>
            <a:r>
              <a:rPr lang="en-US" dirty="0" smtClean="0"/>
              <a:t> </a:t>
            </a:r>
            <a:r>
              <a:rPr lang="el-GR" dirty="0" smtClean="0"/>
              <a:t>έμφαση στη λαϊκή συμμετοχή</a:t>
            </a:r>
            <a:r>
              <a:rPr lang="en-US" dirty="0" smtClean="0"/>
              <a:t> </a:t>
            </a:r>
            <a:r>
              <a:rPr lang="en-US" sz="3600" b="0" dirty="0" smtClean="0"/>
              <a:t>(1/</a:t>
            </a:r>
            <a:r>
              <a:rPr lang="el-GR" sz="3600" b="0" dirty="0" smtClean="0"/>
              <a:t>2</a:t>
            </a:r>
            <a:r>
              <a:rPr lang="en-US" sz="3600" b="0" dirty="0" smtClean="0"/>
              <a:t>)</a:t>
            </a:r>
            <a:endParaRPr lang="el-GR" sz="3600" b="0" dirty="0"/>
          </a:p>
        </p:txBody>
      </p:sp>
      <p:sp>
        <p:nvSpPr>
          <p:cNvPr id="3" name="Θέση περιεχομένου 2"/>
          <p:cNvSpPr>
            <a:spLocks noGrp="1"/>
          </p:cNvSpPr>
          <p:nvPr>
            <p:ph idx="1"/>
          </p:nvPr>
        </p:nvSpPr>
        <p:spPr/>
        <p:txBody>
          <a:bodyPr/>
          <a:lstStyle/>
          <a:p>
            <a:r>
              <a:rPr lang="el-GR" dirty="0"/>
              <a:t>Τη δεκαετία του1980,  εποχή που στην υπόλοιπη Ευρώπη επιχειρούνταν συρρίκνωση των </a:t>
            </a:r>
            <a:r>
              <a:rPr lang="el-GR" dirty="0" err="1"/>
              <a:t>προνοιακών</a:t>
            </a:r>
            <a:r>
              <a:rPr lang="el-GR" dirty="0"/>
              <a:t> δαπανών, στην Ελλάδα επιχειρείται η δημιουργία ενός κράτους πρόνοιας, αυξάνονται οι κοινωνικές δαπάνες, επεκτείνονται οι δημοκρατικές και πολιτικές ελευθερίες, ενώ αρχίζει να εδραιώνεται η αντίληψη του «κοινωνικού ρόλου» της Πολιτείας.</a:t>
            </a:r>
          </a:p>
          <a:p>
            <a:r>
              <a:rPr lang="el-GR" dirty="0"/>
              <a:t>Στο πλαίσιο αυτό καθιερώνεται το ΕΣΥ, η αγροτική σύνταξη και άλλα ενισχυτικά στο οικογενειακό εισόδημα επιδόματα.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649150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Απόπειρα δημιουργίας κράτους πρόνοιας –</a:t>
            </a:r>
            <a:r>
              <a:rPr lang="en-US" dirty="0"/>
              <a:t> </a:t>
            </a:r>
            <a:r>
              <a:rPr lang="el-GR" dirty="0"/>
              <a:t>έμφαση στη λαϊκή συμμετοχή</a:t>
            </a:r>
            <a:r>
              <a:rPr lang="en-US" dirty="0"/>
              <a:t> </a:t>
            </a:r>
            <a:r>
              <a:rPr lang="en-US" sz="3600" b="0" dirty="0" smtClean="0"/>
              <a:t>(2/</a:t>
            </a:r>
            <a:r>
              <a:rPr lang="el-GR" sz="3600" b="0" dirty="0" smtClean="0"/>
              <a:t>2</a:t>
            </a:r>
            <a:r>
              <a:rPr lang="en-US" sz="3600" b="0" dirty="0" smtClean="0"/>
              <a:t>)</a:t>
            </a:r>
            <a:endParaRPr lang="el-GR" dirty="0"/>
          </a:p>
        </p:txBody>
      </p:sp>
      <p:sp>
        <p:nvSpPr>
          <p:cNvPr id="3" name="Θέση περιεχομένου 2"/>
          <p:cNvSpPr>
            <a:spLocks noGrp="1"/>
          </p:cNvSpPr>
          <p:nvPr>
            <p:ph idx="1"/>
          </p:nvPr>
        </p:nvSpPr>
        <p:spPr/>
        <p:txBody>
          <a:bodyPr/>
          <a:lstStyle/>
          <a:p>
            <a:r>
              <a:rPr lang="el-GR" dirty="0"/>
              <a:t>Στο πλαίσιο της ευρύτερης κοινωνικής και διοικητικής «αλλαγής» αυτής της εποχής,  μεγάλο μέρος της πολιτικής δραστηριότητας επικεντρώνεται σε ζητήματα αποκέντρωσης, ενίσχυσης της λαϊκής συμμετοχής και πολιτιστικής αναβάθμισης των τοπικών κοινωνιών. Σε επίπεδο Τοπικής Αυτοδιοίκησης, με νόμους που ψηφίστηκαν το </a:t>
            </a:r>
          </a:p>
          <a:p>
            <a:r>
              <a:rPr lang="el-GR" dirty="0"/>
              <a:t>1982 και 1984 επιχειρείται η διαμόρφωση πλαισίου κοινωνικής συμμετοχής μέσω της δημιουργίας συμμετοχικών οργάνων. Επίσης ενισχύεται ο αναπτυξιακός ρόλος των Ο.Τ.Α μέσα από τη δυνατότητα που τους δίνεται να συστήσουν επιχειρήσεις (δημοτικής ή λαϊκής βάσης).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245018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11: ΕΛΛΗΝΙΚΗ </a:t>
            </a:r>
            <a:r>
              <a:rPr lang="el-GR" sz="2000" dirty="0" smtClean="0"/>
              <a:t>ΠΡΑΓΜΑΤΙΚΟΤΗΤΑ:</a:t>
            </a:r>
            <a:r>
              <a:rPr lang="en-US" sz="2000" smtClean="0"/>
              <a:t> </a:t>
            </a:r>
            <a:r>
              <a:rPr lang="el-GR" sz="2000" smtClean="0"/>
              <a:t>Δεκαετίες  </a:t>
            </a:r>
            <a:r>
              <a:rPr lang="el-GR" sz="2000" dirty="0"/>
              <a:t>΄60 και ΄</a:t>
            </a:r>
            <a:r>
              <a:rPr lang="el-GR" sz="2000" dirty="0" smtClean="0"/>
              <a:t>70</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Κοινοτική  εκπαίδευση (</a:t>
            </a:r>
            <a:r>
              <a:rPr lang="el-GR" dirty="0"/>
              <a:t>Ελλάδα</a:t>
            </a:r>
            <a:r>
              <a:rPr lang="el-GR" dirty="0" smtClean="0"/>
              <a:t>)</a:t>
            </a:r>
            <a:r>
              <a:rPr lang="en-US" dirty="0" smtClean="0"/>
              <a:t> </a:t>
            </a:r>
            <a:r>
              <a:rPr lang="en-US" sz="3200" b="0" dirty="0" smtClean="0"/>
              <a:t>(1/4)</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Εκπαιδευτικά προγράμματα που στόχευαν στην ανάπτυξη των ικανοτήτων των ατόμων (παιδιών-εφήβων-ενηλίκων). Στα προγράμματα του Υπουργείου Γεωργίας: βελτίωση αγροτικής, κτηνοτροφικής παραγωγής, εκπαίδευση της αγρότισσας και των παιδιών των αγροτών. Απόφοιτες της </a:t>
            </a:r>
            <a:r>
              <a:rPr lang="el-GR" dirty="0" err="1"/>
              <a:t>Χαροκοπείου</a:t>
            </a:r>
            <a:r>
              <a:rPr lang="el-GR" dirty="0"/>
              <a:t> Σχολής Οικιακής Οικονομίας έκαναν την επιμόρφωση των αγροτισσών σε θέματα διατροφής των παιδιών,  υγειών συνθηκών διαβίωσης και βελτίωσης του νοικοκυριού.</a:t>
            </a:r>
          </a:p>
          <a:p>
            <a:r>
              <a:rPr lang="el-GR" dirty="0"/>
              <a:t>Στα παιδιά (αποφοίτων δημοτικού) παρέχονταν διδασκαλία πρακτικών γνώσεων,  ηγετικών ικανοτήτων και καλλιέργεια του ενδιαφέροντος για την πρόοδο της κοινότητας.</a:t>
            </a:r>
          </a:p>
          <a:p>
            <a:r>
              <a:rPr lang="el-GR" dirty="0"/>
              <a:t>Λειτουργία πρακτικών Σχολών (γεωργικές,  μηχανικής καλλιέργειας,  οικοκυρικών, πρακτικών τεχνών</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492465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Κοινοτική  εκπαίδευση (Ελλάδα)</a:t>
            </a:r>
            <a:r>
              <a:rPr lang="en-US" dirty="0"/>
              <a:t> </a:t>
            </a:r>
            <a:r>
              <a:rPr lang="en-US" sz="3200" b="0" dirty="0" smtClean="0"/>
              <a:t>(2/4)</a:t>
            </a:r>
            <a:endParaRPr lang="el-GR" dirty="0"/>
          </a:p>
        </p:txBody>
      </p:sp>
      <p:sp>
        <p:nvSpPr>
          <p:cNvPr id="3" name="Θέση περιεχομένου 2"/>
          <p:cNvSpPr>
            <a:spLocks noGrp="1"/>
          </p:cNvSpPr>
          <p:nvPr>
            <p:ph idx="1"/>
          </p:nvPr>
        </p:nvSpPr>
        <p:spPr/>
        <p:txBody>
          <a:bodyPr>
            <a:normAutofit lnSpcReduction="10000"/>
          </a:bodyPr>
          <a:lstStyle/>
          <a:p>
            <a:r>
              <a:rPr lang="el-GR" dirty="0"/>
              <a:t>Το ΒΕΙ για τη διάδοση των αρχών και μεθόδων της κοινοτικής ανάπτυξης εστιάστηκε στην αλλαγή της νοοτροπίας των ηγετικών στελεχών της κοινότητας. Τους παρότρυνε να αναγνωρίζουν, να μελετούν, και να βρίσκουν τρόπους επίλυσης και κάλυψης των προβλημάτων και των αναγκών του χωριού τους. Για το σκοπό αυτό διοργάνωνε 20ήμερες εκπαιδευτικές διαλέξεις.</a:t>
            </a:r>
          </a:p>
          <a:p>
            <a:r>
              <a:rPr lang="el-GR" dirty="0"/>
              <a:t>Στο πρόγραμμα αυτό συμμετείχαν οι γραμματείς των κοινοτήτων και οι σταθμάρχες της χωροφυλακής!!!</a:t>
            </a:r>
          </a:p>
          <a:p>
            <a:r>
              <a:rPr lang="el-GR" dirty="0"/>
              <a:t>Η επιμόρφωσή τους </a:t>
            </a:r>
            <a:r>
              <a:rPr lang="el-GR" dirty="0" err="1"/>
              <a:t>περιελάμβανε</a:t>
            </a:r>
            <a:r>
              <a:rPr lang="el-GR" dirty="0"/>
              <a:t> διαλέξεις γενικού περιεχομένου, επισκέψεις σε βιομηχανικές εγκαταστάσεις,  αρχαιολογικούς χώρους και εκμάθηση τεχνικών αξιοποίησης των φυσικών και ανθρώπινων πόρων.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331965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Κοινοτική  εκπαίδευση (Ελλάδα)</a:t>
            </a:r>
            <a:r>
              <a:rPr lang="en-US" dirty="0"/>
              <a:t> </a:t>
            </a:r>
            <a:r>
              <a:rPr lang="en-US" sz="3200" b="0" dirty="0" smtClean="0"/>
              <a:t>(3/4)</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όλη προσπάθεια δεν αποδείχθηκε βιώσιμη και στα μέσα της δεκαετίας του 1960 τα προγράμματα σταμάτησαν.</a:t>
            </a:r>
          </a:p>
          <a:p>
            <a:r>
              <a:rPr lang="el-GR" dirty="0"/>
              <a:t>Τα προγράμματα κοινοτικής ανάπτυξης της δεκαετίας του ’50 παρά το γεγονός ότι προσέφεραν σημαντικό έργο, δεν κατάφεραν να περάσουν το «κοινοτικό πνεύμα» αλληλεγγύης, προόδου και δημιουργίας που επεδίωκαν.</a:t>
            </a:r>
          </a:p>
          <a:p>
            <a:r>
              <a:rPr lang="el-GR" dirty="0"/>
              <a:t>Την ίδια εποχή το πολιτικό κλίμα της εποχής (αμέσως μετά τον εμφύλιο) δεν ευνοούσε την προώθηση διαδικασιών συμμετοχής, οι προσπάθειες εξαναγκασμού για προσφορά εργασίας και η επιβολή συγκεκριμένων δραστηριοτήτων από την κεντρική διοίκηση, δημιούργησαν αρνητικές αντιδράσεις στις τοπικές κοινωνίες οι οποίες αντιμετώπισαν την κοινοτική ανάπτυξη ως «προσωπική αγγαρεία»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180933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Κοινοτική  εκπαίδευση (Ελλάδα)</a:t>
            </a:r>
            <a:r>
              <a:rPr lang="en-US" dirty="0"/>
              <a:t> </a:t>
            </a:r>
            <a:r>
              <a:rPr lang="en-US" sz="3200" b="0" dirty="0" smtClean="0"/>
              <a:t>(4/4)</a:t>
            </a:r>
            <a:endParaRPr lang="el-GR" dirty="0"/>
          </a:p>
        </p:txBody>
      </p:sp>
      <p:sp>
        <p:nvSpPr>
          <p:cNvPr id="3" name="Θέση περιεχομένου 2"/>
          <p:cNvSpPr>
            <a:spLocks noGrp="1"/>
          </p:cNvSpPr>
          <p:nvPr>
            <p:ph idx="1"/>
          </p:nvPr>
        </p:nvSpPr>
        <p:spPr/>
        <p:txBody>
          <a:bodyPr/>
          <a:lstStyle/>
          <a:p>
            <a:r>
              <a:rPr lang="el-GR" dirty="0"/>
              <a:t>Επιπλέον,  έλλειψη εξειδικευμένου προσωπικού, έντονη αστικοποίηση της ελληνικής κοινωνίας, δημόσια διοίκηση η οποία προσπαθούσε να ελέγξει τις τοπικές κοινωνίες.</a:t>
            </a:r>
          </a:p>
          <a:p>
            <a:r>
              <a:rPr lang="el-GR" dirty="0"/>
              <a:t>….Δεν υπήρχαν συμμετοχικές και συλλογικές διαδικασίες, οι επιτροπές του Υπουργείου Εσωτερικών που συστάθηκαν για να καταγράψουν τοπικές ανάγκες και να αναζητήσουν πόρους ήταν </a:t>
            </a:r>
            <a:r>
              <a:rPr lang="el-GR" dirty="0" err="1"/>
              <a:t>υπόλογες</a:t>
            </a:r>
            <a:r>
              <a:rPr lang="el-GR" dirty="0"/>
              <a:t> στην κεντρική διοίκηση και όχι στην τοπική κοινότητα. </a:t>
            </a:r>
          </a:p>
          <a:p>
            <a:r>
              <a:rPr lang="el-GR" dirty="0"/>
              <a:t>Επίσης,  η απουσία ισχυρής Τοπικής Αυτοδιοίκησης δεν βοήθησε στην ανάπτυξη τοπικών πρωτοβουλιών.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95209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Πρωτοβουλίες κοινοτικής ανάπτυξης δεκαετίες 1960 και 1970</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p:txBody>
          <a:bodyPr/>
          <a:lstStyle/>
          <a:p>
            <a:r>
              <a:rPr lang="el-GR" dirty="0"/>
              <a:t>Η προσπάθειες εκβιομηχάνισης της χώρας συνεχίζονται χωρίς όμως να γίνεται αντίστοιχη προώθηση προγραμμάτων κοινοτικής ανάπτυξης σε εθνικό επίπεδο.</a:t>
            </a:r>
          </a:p>
          <a:p>
            <a:r>
              <a:rPr lang="el-GR" dirty="0"/>
              <a:t>Εξαίρεση αποτελούν μεμονωμένες προσπάθειες σε υποβαθμισμένες αστικές περιοχές που βασίστηκαν κυρίως στον εθελοντισμό,  την αυτοβοήθεια και την ομαδική δράση.</a:t>
            </a:r>
          </a:p>
          <a:p>
            <a:r>
              <a:rPr lang="el-GR" dirty="0" err="1"/>
              <a:t>Π.χ</a:t>
            </a:r>
            <a:r>
              <a:rPr lang="el-GR" dirty="0"/>
              <a:t> ΙΚΕ «Πρόγραμμα Αστικής Ανάπτυξης Πετραλώνων» 1969-1979</a:t>
            </a:r>
          </a:p>
          <a:p>
            <a:r>
              <a:rPr lang="el-GR" dirty="0"/>
              <a:t>«Πρόγραμμα Αστικής Ανάπτυξης </a:t>
            </a:r>
            <a:r>
              <a:rPr lang="el-GR" dirty="0" err="1"/>
              <a:t>Τσουβαλάδικα</a:t>
            </a:r>
            <a:r>
              <a:rPr lang="el-GR" dirty="0"/>
              <a:t> Ρέντη» 1978-1983</a:t>
            </a:r>
          </a:p>
          <a:p>
            <a:r>
              <a:rPr lang="el-GR" dirty="0"/>
              <a:t>Αστικό Κέντρο Βασιλικής Πρόνοιας Δήμου Ταύρου 1965-1970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450115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Πρωτοβουλίες κοινοτικής ανάπτυξης δεκαετίες 1960 και 1970</a:t>
            </a:r>
            <a:r>
              <a:rPr lang="en-US" dirty="0"/>
              <a:t> </a:t>
            </a:r>
            <a:r>
              <a:rPr lang="en-US" sz="3600" b="0" dirty="0" smtClean="0"/>
              <a:t>(2/4)</a:t>
            </a:r>
            <a:endParaRPr lang="el-GR" dirty="0"/>
          </a:p>
        </p:txBody>
      </p:sp>
      <p:sp>
        <p:nvSpPr>
          <p:cNvPr id="3" name="Θέση περιεχομένου 2"/>
          <p:cNvSpPr>
            <a:spLocks noGrp="1"/>
          </p:cNvSpPr>
          <p:nvPr>
            <p:ph idx="1"/>
          </p:nvPr>
        </p:nvSpPr>
        <p:spPr/>
        <p:txBody>
          <a:bodyPr>
            <a:normAutofit lnSpcReduction="10000"/>
          </a:bodyPr>
          <a:lstStyle/>
          <a:p>
            <a:r>
              <a:rPr lang="el-GR" dirty="0"/>
              <a:t>Σε αντίθεση με προγράμματα προηγούμενων δεκαετιών,  τώρα στο σχεδιασμό και την υλοποίηση των προγραμμάτων συμμετέχουν κοινωνικοί λειτουργοί. Αυτό οφείλεται σε δύο λόγους:</a:t>
            </a:r>
          </a:p>
          <a:p>
            <a:pPr marL="457200" indent="-457200">
              <a:buFont typeface="+mj-lt"/>
              <a:buAutoNum type="arabicPeriod"/>
            </a:pPr>
            <a:r>
              <a:rPr lang="el-GR" dirty="0"/>
              <a:t>Στην ευρεία διάδοση της κοινωνικής εργασίας με κοινότητα στο εξωτερικό </a:t>
            </a:r>
          </a:p>
          <a:p>
            <a:pPr marL="457200" indent="-457200">
              <a:buFont typeface="+mj-lt"/>
              <a:buAutoNum type="arabicPeriod"/>
            </a:pPr>
            <a:r>
              <a:rPr lang="el-GR" dirty="0"/>
              <a:t>Στην εμπειρία από προηγούμενα προγράμματα που είχε αναδειχθεί η ανάγκη για εξειδικευμένα στελέχη στην κοινοτική ανάπτυξη.</a:t>
            </a:r>
          </a:p>
          <a:p>
            <a:r>
              <a:rPr lang="el-GR" dirty="0"/>
              <a:t>Το έλλειμα αυτό προσπάθησαν να καλύψουν οι </a:t>
            </a:r>
            <a:r>
              <a:rPr lang="el-GR" dirty="0" err="1"/>
              <a:t>πρωτοϊδρυθείσες</a:t>
            </a:r>
            <a:r>
              <a:rPr lang="el-GR" dirty="0"/>
              <a:t> σχολές κοινωνικής εργασίας: Αμερικάνικο κολλέγιο θηλέων </a:t>
            </a:r>
            <a:r>
              <a:rPr lang="el-GR" dirty="0" err="1"/>
              <a:t>Pierce</a:t>
            </a:r>
            <a:r>
              <a:rPr lang="el-GR" dirty="0"/>
              <a:t> (1945-1975), της ΧΕΝ (1948), του ΒΕΙ (1956-1963).</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012809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Πρωτοβουλίες κοινοτικής ανάπτυξης δεκαετίες 1960 και 1970</a:t>
            </a:r>
            <a:r>
              <a:rPr lang="en-US" dirty="0"/>
              <a:t> </a:t>
            </a:r>
            <a:r>
              <a:rPr lang="en-US" sz="3600" b="0" dirty="0" smtClean="0"/>
              <a:t>(3/4)</a:t>
            </a:r>
            <a:endParaRPr lang="el-GR" dirty="0"/>
          </a:p>
        </p:txBody>
      </p:sp>
      <p:sp>
        <p:nvSpPr>
          <p:cNvPr id="3" name="Θέση περιεχομένου 2"/>
          <p:cNvSpPr>
            <a:spLocks noGrp="1"/>
          </p:cNvSpPr>
          <p:nvPr>
            <p:ph idx="1"/>
          </p:nvPr>
        </p:nvSpPr>
        <p:spPr/>
        <p:txBody>
          <a:bodyPr/>
          <a:lstStyle/>
          <a:p>
            <a:r>
              <a:rPr lang="el-GR" dirty="0"/>
              <a:t>Τα Προγράμματα αυτής της περιόδου παρά τον αποσπασματικό τους χαρακτήρα κατέδειξαν το έλλειμμα μιας ευρύτερης εθνικής πολιτικής για το ζήτημα της κοινοτικής ανάπτυξης και συνεισέφεραν στην εν μέρει κάλυψη των τεράστιων κοινωνικών αναγκών που υπήρχαν.</a:t>
            </a:r>
          </a:p>
          <a:p>
            <a:r>
              <a:rPr lang="el-GR" dirty="0"/>
              <a:t>Τα προγράμματα αυτά όμως απέτυχαν να συνδέσουν τα τοπικά προβλήματα με ευρύτερα ζητήματα φτώχειας και υπανάπτυξης. Αυτό ίσως δικαιολογείται: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518392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Πρωτοβουλίες κοινοτικής ανάπτυξης δεκαετίες 1960 και 1970</a:t>
            </a:r>
            <a:r>
              <a:rPr lang="en-US" dirty="0"/>
              <a:t> </a:t>
            </a:r>
            <a:r>
              <a:rPr lang="en-US" sz="3600" b="0" dirty="0" smtClean="0"/>
              <a:t>(4/4)</a:t>
            </a:r>
            <a:endParaRPr lang="el-GR" dirty="0"/>
          </a:p>
        </p:txBody>
      </p:sp>
      <p:sp>
        <p:nvSpPr>
          <p:cNvPr id="3" name="Θέση περιεχομένου 2"/>
          <p:cNvSpPr>
            <a:spLocks noGrp="1"/>
          </p:cNvSpPr>
          <p:nvPr>
            <p:ph idx="1"/>
          </p:nvPr>
        </p:nvSpPr>
        <p:spPr>
          <a:xfrm>
            <a:off x="457200" y="1196752"/>
            <a:ext cx="8229600" cy="5472608"/>
          </a:xfrm>
        </p:spPr>
        <p:txBody>
          <a:bodyPr>
            <a:normAutofit fontScale="92500" lnSpcReduction="20000"/>
          </a:bodyPr>
          <a:lstStyle/>
          <a:p>
            <a:pPr marL="457200" indent="-457200">
              <a:buFont typeface="+mj-lt"/>
              <a:buAutoNum type="arabicPeriod"/>
            </a:pPr>
            <a:r>
              <a:rPr lang="en-US" dirty="0" smtClean="0"/>
              <a:t>A</a:t>
            </a:r>
            <a:r>
              <a:rPr lang="el-GR" dirty="0" err="1" smtClean="0"/>
              <a:t>πό</a:t>
            </a:r>
            <a:r>
              <a:rPr lang="el-GR" dirty="0" smtClean="0"/>
              <a:t> </a:t>
            </a:r>
            <a:r>
              <a:rPr lang="el-GR" dirty="0"/>
              <a:t>το θεωρητικό πλαίσιο κοινοτικής εργασίας που επελέγη την δεδομένη εποχή και βασιζόταν σε μια </a:t>
            </a:r>
            <a:r>
              <a:rPr lang="el-GR" dirty="0" err="1"/>
              <a:t>δομολειτουργιστική</a:t>
            </a:r>
            <a:r>
              <a:rPr lang="el-GR" dirty="0"/>
              <a:t> προσέγγιση και αντιλαμβανόταν την ΚΕΚ ως προσπάθεια «βελτίωσης κάποιας καθορισμένης λειτουργικής δυσκολίας του συστήματος»</a:t>
            </a:r>
          </a:p>
          <a:p>
            <a:pPr marL="457200" indent="-457200">
              <a:buFont typeface="+mj-lt"/>
              <a:buAutoNum type="arabicPeriod"/>
            </a:pPr>
            <a:r>
              <a:rPr lang="el-GR" dirty="0"/>
              <a:t>Έλλειψη ενός ευρύτερου προβληματισμού για τη φτώχεια και την κοινωνική ανάπτυξη στην ελληνική κοινωνία. Αυτό οφείλεται:</a:t>
            </a:r>
          </a:p>
          <a:p>
            <a:pPr marL="914400" lvl="1" indent="-457200">
              <a:buFont typeface="+mj-lt"/>
              <a:buAutoNum type="arabicPeriod"/>
            </a:pPr>
            <a:r>
              <a:rPr lang="el-GR" dirty="0"/>
              <a:t>Στην πολιτική αστάθεια της περιόδου αυτής με αποκορύφωμα την 7χρονη δικτατορία</a:t>
            </a:r>
          </a:p>
          <a:p>
            <a:pPr marL="914400" lvl="1" indent="-457200">
              <a:buFont typeface="+mj-lt"/>
              <a:buAutoNum type="arabicPeriod"/>
            </a:pPr>
            <a:r>
              <a:rPr lang="el-GR" dirty="0"/>
              <a:t>Στην απουσία συλλογικών κοινωνικών δράσεων και οργανωμένων πιέσεων από το εργατικό ή το συνδικαλιστικό κίνημα για την ανάπτυξη θεσμών κοινωνικής προστασίας</a:t>
            </a:r>
          </a:p>
          <a:p>
            <a:pPr marL="914400" lvl="1" indent="-457200">
              <a:buFont typeface="+mj-lt"/>
              <a:buAutoNum type="arabicPeriod"/>
            </a:pPr>
            <a:r>
              <a:rPr lang="el-GR" dirty="0"/>
              <a:t>Στην επικέντρωση του κράτους αποκλειστικά σε ζητήματα οικονομικής (βιομηχανικής) ανάπτυξης</a:t>
            </a:r>
          </a:p>
          <a:p>
            <a:pPr marL="914400" lvl="1" indent="-457200">
              <a:buFont typeface="+mj-lt"/>
              <a:buAutoNum type="arabicPeriod"/>
            </a:pPr>
            <a:r>
              <a:rPr lang="el-GR" dirty="0"/>
              <a:t>Όλα αυτά σε συνδυασμό με το έλλειμα ιδεολογικής υποδομής και στρατηγικού σχεδιασμού κοινωνικής πολιτικής ανέπτυξαν ελάχιστα το σύστημα κοινωνικής προστασίας και η κοινωνική πρόνοια αντιμετώπιζε μόνο κρίσιμες καταστάσεις.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8932703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70d12dbc0a0729e327353f4a058bd89e0559f48"/>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1297</Words>
  <Application>Microsoft Office PowerPoint</Application>
  <PresentationFormat>On-screen Show (4:3)</PresentationFormat>
  <Paragraphs>94</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OC_template_updated</vt:lpstr>
      <vt:lpstr>Μεθοδολογία Κοινωνικής Εργασίας με Κοινότητα</vt:lpstr>
      <vt:lpstr>Κοινοτική  εκπαίδευση (Ελλάδα) (1/4)</vt:lpstr>
      <vt:lpstr>Κοινοτική  εκπαίδευση (Ελλάδα) (2/4)</vt:lpstr>
      <vt:lpstr>Κοινοτική  εκπαίδευση (Ελλάδα) (3/4)</vt:lpstr>
      <vt:lpstr>Κοινοτική  εκπαίδευση (Ελλάδα) (4/4)</vt:lpstr>
      <vt:lpstr>Πρωτοβουλίες κοινοτικής ανάπτυξης δεκαετίες 1960 και 1970 (1/4)</vt:lpstr>
      <vt:lpstr>Πρωτοβουλίες κοινοτικής ανάπτυξης δεκαετίες 1960 και 1970 (2/4)</vt:lpstr>
      <vt:lpstr>Πρωτοβουλίες κοινοτικής ανάπτυξης δεκαετίες 1960 και 1970 (3/4)</vt:lpstr>
      <vt:lpstr>Πρωτοβουλίες κοινοτικής ανάπτυξης δεκαετίες 1960 και 1970 (4/4)</vt:lpstr>
      <vt:lpstr>Απόπειρα δημιουργίας κράτους πρόνοιας – έμφαση στη λαϊκή συμμετοχή (1/2)</vt:lpstr>
      <vt:lpstr>Απόπειρα δημιουργίας κράτους πρόνοιας – έμφαση στη λαϊκή συμμετοχή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147</cp:revision>
  <dcterms:created xsi:type="dcterms:W3CDTF">2013-03-04T13:35:19Z</dcterms:created>
  <dcterms:modified xsi:type="dcterms:W3CDTF">2015-07-07T08:33:27Z</dcterms:modified>
</cp:coreProperties>
</file>