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8" r:id="rId3"/>
  </p:sldMasterIdLst>
  <p:notesMasterIdLst>
    <p:notesMasterId r:id="rId44"/>
  </p:notesMasterIdLst>
  <p:handoutMasterIdLst>
    <p:handoutMasterId r:id="rId45"/>
  </p:handoutMasterIdLst>
  <p:sldIdLst>
    <p:sldId id="256" r:id="rId4"/>
    <p:sldId id="267" r:id="rId5"/>
    <p:sldId id="268" r:id="rId6"/>
    <p:sldId id="269" r:id="rId7"/>
    <p:sldId id="270" r:id="rId8"/>
    <p:sldId id="291" r:id="rId9"/>
    <p:sldId id="292" r:id="rId10"/>
    <p:sldId id="271" r:id="rId11"/>
    <p:sldId id="272" r:id="rId12"/>
    <p:sldId id="288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9" r:id="rId22"/>
    <p:sldId id="294" r:id="rId23"/>
    <p:sldId id="290" r:id="rId24"/>
    <p:sldId id="293" r:id="rId25"/>
    <p:sldId id="281" r:id="rId26"/>
    <p:sldId id="282" r:id="rId27"/>
    <p:sldId id="283" r:id="rId28"/>
    <p:sldId id="296" r:id="rId29"/>
    <p:sldId id="297" r:id="rId30"/>
    <p:sldId id="298" r:id="rId31"/>
    <p:sldId id="295" r:id="rId32"/>
    <p:sldId id="284" r:id="rId33"/>
    <p:sldId id="285" r:id="rId34"/>
    <p:sldId id="286" r:id="rId35"/>
    <p:sldId id="287" r:id="rId36"/>
    <p:sldId id="257" r:id="rId37"/>
    <p:sldId id="262" r:id="rId38"/>
    <p:sldId id="264" r:id="rId39"/>
    <p:sldId id="299" r:id="rId40"/>
    <p:sldId id="300" r:id="rId41"/>
    <p:sldId id="266" r:id="rId42"/>
    <p:sldId id="261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9DE66645-25CC-4016-8135-6E64BE430293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C68F8CF3-EC93-4BFB-8AA3-7F857B37BE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931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F8D5EAE-1651-4EB8-8AFC-178FB240332B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6F451C5-7D15-4893-A1F1-A1C94ED00F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943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08FB32-8F36-48DF-A839-FBC381DA6AB6}" type="slidenum">
              <a:rPr lang="el-GR" altLang="el-GR" smtClean="0"/>
              <a:pPr/>
              <a:t>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FFA899-1C51-48A5-888D-7CE138DEDF1F}" type="slidenum">
              <a:rPr lang="el-GR" altLang="el-GR" smtClean="0"/>
              <a:pPr/>
              <a:t>38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6451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DF8632-2752-45AA-9249-F68C9CED3FBB}" type="slidenum">
              <a:rPr lang="el-GR" altLang="el-GR" smtClean="0"/>
              <a:pPr/>
              <a:t>39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1861FB-09C4-4521-8D6E-B908E74F9E66}" type="slidenum">
              <a:rPr lang="el-GR" altLang="el-GR" smtClean="0">
                <a:solidFill>
                  <a:srgbClr val="000000"/>
                </a:solidFill>
              </a:rPr>
              <a:pPr/>
              <a:t>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F9F316-7556-4EF5-B4AF-7F4A4C115299}" type="slidenum">
              <a:rPr lang="el-GR" altLang="el-GR" smtClean="0">
                <a:solidFill>
                  <a:srgbClr val="000000"/>
                </a:solidFill>
              </a:rPr>
              <a:pPr/>
              <a:t>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67800E-3281-4954-9C4A-2D1F14CFCA57}" type="slidenum">
              <a:rPr lang="el-GR" altLang="el-GR" smtClean="0">
                <a:solidFill>
                  <a:srgbClr val="000000"/>
                </a:solidFill>
              </a:rPr>
              <a:pPr/>
              <a:t>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B56BB2-3DD3-4F7A-B103-62CE88F8DCCF}" type="slidenum">
              <a:rPr lang="el-GR" altLang="el-GR" smtClean="0">
                <a:solidFill>
                  <a:srgbClr val="000000"/>
                </a:solidFill>
              </a:rPr>
              <a:pPr/>
              <a:t>10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5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9E64A9-5B27-4406-B769-62997196A091}" type="slidenum">
              <a:rPr lang="el-GR" altLang="el-GR" smtClean="0"/>
              <a:pPr/>
              <a:t>33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283FE7-3BAA-4227-B403-284B26D93483}" type="slidenum">
              <a:rPr lang="el-GR" altLang="el-GR" smtClean="0"/>
              <a:pPr/>
              <a:t>34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99CEED-106B-406A-9600-31F4936A8B77}" type="slidenum">
              <a:rPr lang="el-GR" altLang="el-GR" smtClean="0"/>
              <a:pPr/>
              <a:t>35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7334-8506-4777-B81E-3E8E52193F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8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04DF-FF3A-4DB3-B9D6-4DE3208F05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99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2E7F-9635-4A99-8E62-DB99C6265B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01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F2A7-AFC6-4C61-A36E-47F9D1CBF4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080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2D73-435E-4B86-9346-408CF55D32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52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1E3F-0EAA-483C-B066-712B905529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24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2E38-FA66-4F7B-9E1E-FDD8B29872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626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B7FF-4AF5-48F0-A298-6F196EF329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30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4802-D074-4111-8964-FE7E2B6F02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921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E885-4D6E-466A-91F2-A4CC266CE7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6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0CAB-EF9A-4E70-A91D-76505451CD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44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BF8F-3C47-4A83-AC18-EA3F3BC1E0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1925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EFB6-8433-4DF5-AFFA-E7F8CAD973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85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167B87-6610-465B-B388-E6BF485BD2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7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3274-6BB7-46A7-A69D-8588393744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469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B50A-E839-48CB-8465-CA773DFED6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57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87E9-0D64-4BA6-8AD4-3AB536B462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AFF9-34BA-4543-8DA6-52250D0FAB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82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4C552-B4C2-4724-AFCE-ABFFFE4711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1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F9C8-BBF4-46C1-8B12-3EF9554394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54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226B-EAA0-4132-94E5-CCD9F5C8D0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84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0295BA-E334-4F45-A199-EA160D46A1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4A1E823A-6BCB-4C50-870B-9860F84264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prstClr val="black"/>
                </a:solidFill>
                <a:latin typeface="Calibri"/>
              </a:rPr>
              <a:t>Μελάνια και </a:t>
            </a:r>
            <a:r>
              <a:rPr lang="el-GR" sz="4400" dirty="0" err="1">
                <a:solidFill>
                  <a:prstClr val="black"/>
                </a:solidFill>
                <a:latin typeface="Calibri"/>
              </a:rPr>
              <a:t>επικαλυπτικά</a:t>
            </a:r>
            <a:r>
              <a:rPr lang="el-GR" sz="4400" dirty="0">
                <a:solidFill>
                  <a:prstClr val="black"/>
                </a:solidFill>
                <a:latin typeface="Calibri"/>
              </a:rPr>
              <a:t> (Θ)</a:t>
            </a:r>
            <a:endParaRPr lang="el-GR" sz="3600" dirty="0">
              <a:latin typeface="+mn-lt"/>
            </a:endParaRPr>
          </a:p>
        </p:txBody>
      </p:sp>
      <p:sp>
        <p:nvSpPr>
          <p:cNvPr id="25602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7213"/>
            <a:ext cx="9144000" cy="1752600"/>
          </a:xfrm>
        </p:spPr>
        <p:txBody>
          <a:bodyPr/>
          <a:lstStyle/>
          <a:p>
            <a:r>
              <a:rPr lang="el-GR" altLang="el-GR" sz="2600" b="1" smtClean="0">
                <a:solidFill>
                  <a:srgbClr val="000000"/>
                </a:solidFill>
              </a:rPr>
              <a:t>Ενότητα </a:t>
            </a:r>
            <a:r>
              <a:rPr lang="en-US" altLang="el-GR" sz="2600" b="1" smtClean="0">
                <a:solidFill>
                  <a:srgbClr val="000000"/>
                </a:solidFill>
              </a:rPr>
              <a:t>1</a:t>
            </a:r>
            <a:r>
              <a:rPr lang="el-GR" altLang="el-GR" sz="2600" b="1" smtClean="0">
                <a:solidFill>
                  <a:srgbClr val="000000"/>
                </a:solidFill>
              </a:rPr>
              <a:t>1</a:t>
            </a:r>
            <a:r>
              <a:rPr lang="el-GR" altLang="el-GR" sz="2600" smtClean="0">
                <a:solidFill>
                  <a:srgbClr val="000000"/>
                </a:solidFill>
              </a:rPr>
              <a:t>: </a:t>
            </a:r>
            <a:r>
              <a:rPr lang="el-GR" altLang="el-GR" sz="2600" smtClean="0"/>
              <a:t>Μελάνια υδατικής βάσης (νερού) και μελάνια υπεριώδους ακτινοβολίας (</a:t>
            </a:r>
            <a:r>
              <a:rPr lang="en-US" altLang="el-GR" sz="2600" smtClean="0"/>
              <a:t>UV</a:t>
            </a:r>
            <a:r>
              <a:rPr lang="el-GR" altLang="el-GR" sz="2600" smtClean="0"/>
              <a:t>)</a:t>
            </a:r>
            <a:endParaRPr lang="en-US" altLang="el-GR" sz="2600" smtClean="0">
              <a:solidFill>
                <a:srgbClr val="000000"/>
              </a:solidFill>
            </a:endParaRPr>
          </a:p>
          <a:p>
            <a:endParaRPr lang="en-US" altLang="el-GR" sz="2200" smtClean="0">
              <a:solidFill>
                <a:srgbClr val="000000"/>
              </a:solidFill>
            </a:endParaRPr>
          </a:p>
          <a:p>
            <a:r>
              <a:rPr lang="el-GR" altLang="el-GR" sz="2200" smtClean="0">
                <a:solidFill>
                  <a:srgbClr val="000000"/>
                </a:solidFill>
              </a:rPr>
              <a:t>Δρ. Σταματίνα Θεοχάρη Καθηγήτρια Εφαρμογών</a:t>
            </a:r>
          </a:p>
          <a:p>
            <a:r>
              <a:rPr lang="el-GR" altLang="el-GR" sz="2200" smtClean="0">
                <a:solidFill>
                  <a:srgbClr val="000000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25603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>
            <a:fillRect/>
          </a:stretch>
        </p:blipFill>
        <p:spPr bwMode="auto">
          <a:xfrm>
            <a:off x="4046538" y="5368925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 1"/>
          <p:cNvSpPr>
            <a:spLocks noGrp="1"/>
          </p:cNvSpPr>
          <p:nvPr>
            <p:ph type="title" idx="4294967295"/>
          </p:nvPr>
        </p:nvSpPr>
        <p:spPr>
          <a:xfrm>
            <a:off x="360363" y="115888"/>
            <a:ext cx="8423275" cy="1081087"/>
          </a:xfrm>
        </p:spPr>
        <p:txBody>
          <a:bodyPr/>
          <a:lstStyle/>
          <a:p>
            <a:r>
              <a:rPr lang="el-GR" altLang="el-GR" smtClean="0"/>
              <a:t>Σκλήρυνση μελανιών με ακτινοβολία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z="3200" b="0" smtClean="0"/>
              <a:t>(3 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435975" cy="467995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Υπάρχουν δύο τύποι συστημάτων για την σκλήρυνση μελανιών με </a:t>
            </a:r>
            <a:r>
              <a:rPr lang="el-GR" altLang="el-GR" sz="2400" b="1" smtClean="0"/>
              <a:t>ακτινοβολία UV: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Το πρώτο σύστημα βασίζεται στην αλυσιδωτή αντίδραση πολυμερισμού με ελεύθερες ρίζες. </a:t>
            </a:r>
            <a:endParaRPr lang="en-US" altLang="el-GR" sz="2400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Το δεύτερο σύστημα βασίζεται στην αλυσιδωτή αντίδραση σκλήρυνσης κατιοντικού πολυμερισμού.</a:t>
            </a:r>
            <a:endParaRPr lang="en-US" altLang="el-GR" sz="2400" smtClean="0"/>
          </a:p>
        </p:txBody>
      </p:sp>
      <p:sp>
        <p:nvSpPr>
          <p:cNvPr id="65540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57E8761-899B-4AC4-94DB-560F38E9287F}" type="slidenum">
              <a:rPr lang="el-GR" altLang="el-GR" sz="1200">
                <a:solidFill>
                  <a:srgbClr val="000000"/>
                </a:solidFill>
              </a:rPr>
              <a:pPr algn="r"/>
              <a:t>9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Τίτλος 1"/>
          <p:cNvSpPr>
            <a:spLocks noGrp="1"/>
          </p:cNvSpPr>
          <p:nvPr>
            <p:ph type="title"/>
          </p:nvPr>
        </p:nvSpPr>
        <p:spPr>
          <a:xfrm>
            <a:off x="360363" y="115888"/>
            <a:ext cx="8423275" cy="1081087"/>
          </a:xfrm>
        </p:spPr>
        <p:txBody>
          <a:bodyPr/>
          <a:lstStyle/>
          <a:p>
            <a:r>
              <a:rPr lang="el-GR" altLang="el-GR" smtClean="0"/>
              <a:t>Σκλήρυνση μελανιών με ακτινοβολία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z="3200" b="0" smtClean="0"/>
              <a:t>(4 από 4)</a:t>
            </a:r>
          </a:p>
        </p:txBody>
      </p:sp>
      <p:grpSp>
        <p:nvGrpSpPr>
          <p:cNvPr id="36866" name="Ομάδα 1127"/>
          <p:cNvGrpSpPr>
            <a:grpSpLocks/>
          </p:cNvGrpSpPr>
          <p:nvPr/>
        </p:nvGrpSpPr>
        <p:grpSpPr bwMode="auto">
          <a:xfrm>
            <a:off x="1544638" y="1377950"/>
            <a:ext cx="6054725" cy="5443538"/>
            <a:chOff x="2755224" y="1256929"/>
            <a:chExt cx="6105099" cy="5539328"/>
          </a:xfrm>
        </p:grpSpPr>
        <p:grpSp>
          <p:nvGrpSpPr>
            <p:cNvPr id="36868" name="Ομάδα 1115"/>
            <p:cNvGrpSpPr>
              <a:grpSpLocks/>
            </p:cNvGrpSpPr>
            <p:nvPr/>
          </p:nvGrpSpPr>
          <p:grpSpPr bwMode="auto">
            <a:xfrm>
              <a:off x="6584163" y="1352364"/>
              <a:ext cx="2157278" cy="1094582"/>
              <a:chOff x="6591186" y="1254739"/>
              <a:chExt cx="2157278" cy="1094582"/>
            </a:xfrm>
          </p:grpSpPr>
          <p:sp>
            <p:nvSpPr>
              <p:cNvPr id="37068" name="TextBox 1103"/>
              <p:cNvSpPr txBox="1">
                <a:spLocks noChangeArrowheads="1"/>
              </p:cNvSpPr>
              <p:nvPr/>
            </p:nvSpPr>
            <p:spPr bwMode="auto">
              <a:xfrm>
                <a:off x="6913741" y="1254739"/>
                <a:ext cx="12004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l-GR" altLang="el-GR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Ολιγομερή</a:t>
                </a:r>
              </a:p>
            </p:txBody>
          </p:sp>
          <p:sp>
            <p:nvSpPr>
              <p:cNvPr id="37069" name="TextBox 1104"/>
              <p:cNvSpPr txBox="1">
                <a:spLocks noChangeArrowheads="1"/>
              </p:cNvSpPr>
              <p:nvPr/>
            </p:nvSpPr>
            <p:spPr bwMode="auto">
              <a:xfrm>
                <a:off x="6913741" y="1618070"/>
                <a:ext cx="1309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l-GR" altLang="el-GR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Μονομερή </a:t>
                </a:r>
              </a:p>
            </p:txBody>
          </p:sp>
          <p:sp>
            <p:nvSpPr>
              <p:cNvPr id="37070" name="TextBox 1105"/>
              <p:cNvSpPr txBox="1">
                <a:spLocks noChangeArrowheads="1"/>
              </p:cNvSpPr>
              <p:nvPr/>
            </p:nvSpPr>
            <p:spPr bwMode="auto">
              <a:xfrm>
                <a:off x="6913741" y="1979989"/>
                <a:ext cx="18347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l-GR" altLang="el-GR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Φωτοεκκινητές</a:t>
                </a:r>
              </a:p>
            </p:txBody>
          </p:sp>
          <p:sp>
            <p:nvSpPr>
              <p:cNvPr id="358" name="Εξάγωνο 357"/>
              <p:cNvSpPr/>
              <p:nvPr/>
            </p:nvSpPr>
            <p:spPr>
              <a:xfrm>
                <a:off x="6591140" y="1337002"/>
                <a:ext cx="323343" cy="247162"/>
              </a:xfrm>
              <a:prstGeom prst="hexagon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Έλλειψη 358"/>
              <p:cNvSpPr/>
              <p:nvPr/>
            </p:nvSpPr>
            <p:spPr>
              <a:xfrm>
                <a:off x="6680779" y="1753784"/>
                <a:ext cx="144064" cy="1163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Διάγραμμα ροής: Λογικό &quot;ΚΑΙ&quot; 359"/>
              <p:cNvSpPr/>
              <p:nvPr/>
            </p:nvSpPr>
            <p:spPr>
              <a:xfrm>
                <a:off x="6650365" y="2131795"/>
                <a:ext cx="204891" cy="122773"/>
              </a:xfrm>
              <a:prstGeom prst="flowChartSummingJunction">
                <a:avLst/>
              </a:prstGeom>
              <a:solidFill>
                <a:srgbClr val="21612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869" name="Ομάδα 361"/>
            <p:cNvGrpSpPr>
              <a:grpSpLocks/>
            </p:cNvGrpSpPr>
            <p:nvPr/>
          </p:nvGrpSpPr>
          <p:grpSpPr bwMode="auto">
            <a:xfrm>
              <a:off x="6711617" y="3658994"/>
              <a:ext cx="2148706" cy="1371581"/>
              <a:chOff x="6591186" y="1254739"/>
              <a:chExt cx="2148706" cy="1371581"/>
            </a:xfrm>
          </p:grpSpPr>
          <p:sp>
            <p:nvSpPr>
              <p:cNvPr id="37062" name="TextBox 362"/>
              <p:cNvSpPr txBox="1">
                <a:spLocks noChangeArrowheads="1"/>
              </p:cNvSpPr>
              <p:nvPr/>
            </p:nvSpPr>
            <p:spPr bwMode="auto">
              <a:xfrm>
                <a:off x="6913741" y="1254739"/>
                <a:ext cx="12004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l-GR" altLang="el-GR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Ολιγομερή</a:t>
                </a:r>
              </a:p>
            </p:txBody>
          </p:sp>
          <p:sp>
            <p:nvSpPr>
              <p:cNvPr id="37063" name="TextBox 363"/>
              <p:cNvSpPr txBox="1">
                <a:spLocks noChangeArrowheads="1"/>
              </p:cNvSpPr>
              <p:nvPr/>
            </p:nvSpPr>
            <p:spPr bwMode="auto">
              <a:xfrm>
                <a:off x="6913741" y="1618070"/>
                <a:ext cx="1309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l-GR" altLang="el-GR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Μονομερή </a:t>
                </a:r>
              </a:p>
            </p:txBody>
          </p:sp>
          <p:sp>
            <p:nvSpPr>
              <p:cNvPr id="37064" name="TextBox 364"/>
              <p:cNvSpPr txBox="1">
                <a:spLocks noChangeArrowheads="1"/>
              </p:cNvSpPr>
              <p:nvPr/>
            </p:nvSpPr>
            <p:spPr bwMode="auto">
              <a:xfrm>
                <a:off x="6913741" y="1979989"/>
                <a:ext cx="182615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l-GR" altLang="el-GR">
                    <a:solidFill>
                      <a:srgbClr val="000000"/>
                    </a:solidFill>
                    <a:cs typeface="Arial" charset="0"/>
                  </a:rPr>
                  <a:t>Φωτοεκκινητές σε δράση</a:t>
                </a:r>
              </a:p>
            </p:txBody>
          </p:sp>
          <p:sp>
            <p:nvSpPr>
              <p:cNvPr id="366" name="Εξάγωνο 365"/>
              <p:cNvSpPr/>
              <p:nvPr/>
            </p:nvSpPr>
            <p:spPr>
              <a:xfrm>
                <a:off x="6591743" y="1337213"/>
                <a:ext cx="321742" cy="247162"/>
              </a:xfrm>
              <a:prstGeom prst="hexagon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Έλλειψη 366"/>
              <p:cNvSpPr/>
              <p:nvPr/>
            </p:nvSpPr>
            <p:spPr>
              <a:xfrm>
                <a:off x="6681382" y="1753995"/>
                <a:ext cx="144064" cy="1163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Διάγραμμα ροής: Λογικό &quot;ΚΑΙ&quot; 367"/>
              <p:cNvSpPr/>
              <p:nvPr/>
            </p:nvSpPr>
            <p:spPr>
              <a:xfrm>
                <a:off x="6650968" y="2130392"/>
                <a:ext cx="203290" cy="124388"/>
              </a:xfrm>
              <a:prstGeom prst="flowChartSummingJunction">
                <a:avLst/>
              </a:prstGeom>
              <a:solidFill>
                <a:srgbClr val="21612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870" name="Ομάδα 368"/>
            <p:cNvGrpSpPr>
              <a:grpSpLocks/>
            </p:cNvGrpSpPr>
            <p:nvPr/>
          </p:nvGrpSpPr>
          <p:grpSpPr bwMode="auto">
            <a:xfrm>
              <a:off x="6673432" y="5424676"/>
              <a:ext cx="2135078" cy="1371581"/>
              <a:chOff x="6591186" y="1254739"/>
              <a:chExt cx="2135078" cy="1371581"/>
            </a:xfrm>
          </p:grpSpPr>
          <p:sp>
            <p:nvSpPr>
              <p:cNvPr id="37056" name="TextBox 369"/>
              <p:cNvSpPr txBox="1">
                <a:spLocks noChangeArrowheads="1"/>
              </p:cNvSpPr>
              <p:nvPr/>
            </p:nvSpPr>
            <p:spPr bwMode="auto">
              <a:xfrm>
                <a:off x="6913741" y="1254739"/>
                <a:ext cx="12004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l-GR" altLang="el-GR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Ολιγομερή</a:t>
                </a:r>
              </a:p>
            </p:txBody>
          </p:sp>
          <p:sp>
            <p:nvSpPr>
              <p:cNvPr id="37057" name="TextBox 370"/>
              <p:cNvSpPr txBox="1">
                <a:spLocks noChangeArrowheads="1"/>
              </p:cNvSpPr>
              <p:nvPr/>
            </p:nvSpPr>
            <p:spPr bwMode="auto">
              <a:xfrm>
                <a:off x="6913741" y="1618070"/>
                <a:ext cx="1309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l-GR" altLang="el-GR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Μονομερή </a:t>
                </a:r>
              </a:p>
            </p:txBody>
          </p:sp>
          <p:sp>
            <p:nvSpPr>
              <p:cNvPr id="37058" name="TextBox 371"/>
              <p:cNvSpPr txBox="1">
                <a:spLocks noChangeArrowheads="1"/>
              </p:cNvSpPr>
              <p:nvPr/>
            </p:nvSpPr>
            <p:spPr bwMode="auto">
              <a:xfrm>
                <a:off x="6913742" y="1979989"/>
                <a:ext cx="181252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l-GR" altLang="el-GR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Αδρανείς </a:t>
                </a:r>
                <a:r>
                  <a:rPr lang="el-GR" altLang="el-GR">
                    <a:solidFill>
                      <a:srgbClr val="000000"/>
                    </a:solidFill>
                    <a:cs typeface="Arial" charset="0"/>
                  </a:rPr>
                  <a:t>Φωτοεκκινητές</a:t>
                </a:r>
              </a:p>
            </p:txBody>
          </p:sp>
          <p:sp>
            <p:nvSpPr>
              <p:cNvPr id="373" name="Εξάγωνο 372"/>
              <p:cNvSpPr/>
              <p:nvPr/>
            </p:nvSpPr>
            <p:spPr>
              <a:xfrm>
                <a:off x="6591511" y="1337203"/>
                <a:ext cx="323343" cy="247161"/>
              </a:xfrm>
              <a:prstGeom prst="hexagon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Έλλειψη 373"/>
              <p:cNvSpPr/>
              <p:nvPr/>
            </p:nvSpPr>
            <p:spPr>
              <a:xfrm>
                <a:off x="6681150" y="1753985"/>
                <a:ext cx="144064" cy="11631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Διάγραμμα ροής: Λογικό &quot;ΚΑΙ&quot; 374"/>
              <p:cNvSpPr/>
              <p:nvPr/>
            </p:nvSpPr>
            <p:spPr>
              <a:xfrm>
                <a:off x="6650736" y="2130381"/>
                <a:ext cx="204891" cy="124389"/>
              </a:xfrm>
              <a:prstGeom prst="flowChartSummingJunct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871" name="Ομάδα 1124"/>
            <p:cNvGrpSpPr>
              <a:grpSpLocks/>
            </p:cNvGrpSpPr>
            <p:nvPr/>
          </p:nvGrpSpPr>
          <p:grpSpPr bwMode="auto">
            <a:xfrm>
              <a:off x="2755224" y="1256929"/>
              <a:ext cx="3665956" cy="5443499"/>
              <a:chOff x="2755224" y="1256929"/>
              <a:chExt cx="3665956" cy="5443499"/>
            </a:xfrm>
          </p:grpSpPr>
          <p:grpSp>
            <p:nvGrpSpPr>
              <p:cNvPr id="36876" name="Ομάδα 1117"/>
              <p:cNvGrpSpPr>
                <a:grpSpLocks/>
              </p:cNvGrpSpPr>
              <p:nvPr/>
            </p:nvGrpSpPr>
            <p:grpSpPr bwMode="auto">
              <a:xfrm>
                <a:off x="2771800" y="1256929"/>
                <a:ext cx="3600400" cy="1235967"/>
                <a:chOff x="2771800" y="1256929"/>
                <a:chExt cx="3600400" cy="1235967"/>
              </a:xfrm>
            </p:grpSpPr>
            <p:grpSp>
              <p:nvGrpSpPr>
                <p:cNvPr id="37022" name="Ομάδα 1106"/>
                <p:cNvGrpSpPr>
                  <a:grpSpLocks/>
                </p:cNvGrpSpPr>
                <p:nvPr/>
              </p:nvGrpSpPr>
              <p:grpSpPr bwMode="auto">
                <a:xfrm>
                  <a:off x="2879812" y="1256929"/>
                  <a:ext cx="3384376" cy="1152128"/>
                  <a:chOff x="4860032" y="1556792"/>
                  <a:chExt cx="3384376" cy="1152128"/>
                </a:xfrm>
              </p:grpSpPr>
              <p:sp>
                <p:nvSpPr>
                  <p:cNvPr id="5" name="Ορθογώνιο 4"/>
                  <p:cNvSpPr/>
                  <p:nvPr/>
                </p:nvSpPr>
                <p:spPr>
                  <a:xfrm>
                    <a:off x="4858698" y="1556792"/>
                    <a:ext cx="3385497" cy="1151805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" name="Εξάγωνο 5"/>
                  <p:cNvSpPr/>
                  <p:nvPr/>
                </p:nvSpPr>
                <p:spPr>
                  <a:xfrm>
                    <a:off x="5110010" y="1852417"/>
                    <a:ext cx="323343" cy="248777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" name="Εξάγωνο 7"/>
                  <p:cNvSpPr/>
                  <p:nvPr/>
                </p:nvSpPr>
                <p:spPr>
                  <a:xfrm>
                    <a:off x="5084398" y="2316046"/>
                    <a:ext cx="321742" cy="247162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Εξάγωνο 8"/>
                  <p:cNvSpPr/>
                  <p:nvPr/>
                </p:nvSpPr>
                <p:spPr>
                  <a:xfrm>
                    <a:off x="5723080" y="2316046"/>
                    <a:ext cx="323343" cy="247162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" name="Εξάγωνο 9"/>
                  <p:cNvSpPr/>
                  <p:nvPr/>
                </p:nvSpPr>
                <p:spPr>
                  <a:xfrm>
                    <a:off x="5723080" y="1694104"/>
                    <a:ext cx="323343" cy="247161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" name="Εξάγωνο 10"/>
                  <p:cNvSpPr/>
                  <p:nvPr/>
                </p:nvSpPr>
                <p:spPr>
                  <a:xfrm>
                    <a:off x="6227304" y="2064038"/>
                    <a:ext cx="323343" cy="247162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" name="Εξάγωνο 11"/>
                  <p:cNvSpPr/>
                  <p:nvPr/>
                </p:nvSpPr>
                <p:spPr>
                  <a:xfrm>
                    <a:off x="6747533" y="2361278"/>
                    <a:ext cx="321743" cy="247162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Εξάγωνο 12"/>
                  <p:cNvSpPr/>
                  <p:nvPr/>
                </p:nvSpPr>
                <p:spPr>
                  <a:xfrm>
                    <a:off x="6587462" y="1700566"/>
                    <a:ext cx="323343" cy="247161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" name="Εξάγωνο 13"/>
                  <p:cNvSpPr/>
                  <p:nvPr/>
                </p:nvSpPr>
                <p:spPr>
                  <a:xfrm>
                    <a:off x="7163717" y="1960651"/>
                    <a:ext cx="323343" cy="248777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" name="Εξάγωνο 14"/>
                  <p:cNvSpPr/>
                  <p:nvPr/>
                </p:nvSpPr>
                <p:spPr>
                  <a:xfrm>
                    <a:off x="7525477" y="2328970"/>
                    <a:ext cx="321743" cy="247162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" name="Εξάγωνο 15"/>
                  <p:cNvSpPr/>
                  <p:nvPr/>
                </p:nvSpPr>
                <p:spPr>
                  <a:xfrm>
                    <a:off x="7739972" y="1745798"/>
                    <a:ext cx="323343" cy="247161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2" name="Έλλειψη 21"/>
                  <p:cNvSpPr/>
                  <p:nvPr/>
                </p:nvSpPr>
                <p:spPr>
                  <a:xfrm>
                    <a:off x="5580618" y="1991344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Έλλειψη 22"/>
                  <p:cNvSpPr/>
                  <p:nvPr/>
                </p:nvSpPr>
                <p:spPr>
                  <a:xfrm>
                    <a:off x="5486175" y="2442050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4" name="Έλλειψη 23"/>
                  <p:cNvSpPr/>
                  <p:nvPr/>
                </p:nvSpPr>
                <p:spPr>
                  <a:xfrm>
                    <a:off x="5029974" y="1652103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" name="Έλλειψη 24"/>
                  <p:cNvSpPr/>
                  <p:nvPr/>
                </p:nvSpPr>
                <p:spPr>
                  <a:xfrm>
                    <a:off x="6515431" y="2296661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" name="Έλλειψη 25"/>
                  <p:cNvSpPr/>
                  <p:nvPr/>
                </p:nvSpPr>
                <p:spPr>
                  <a:xfrm>
                    <a:off x="6006406" y="2194889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" name="Έλλειψη 26"/>
                  <p:cNvSpPr/>
                  <p:nvPr/>
                </p:nvSpPr>
                <p:spPr>
                  <a:xfrm>
                    <a:off x="6321745" y="1834647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" name="Έλλειψη 27"/>
                  <p:cNvSpPr/>
                  <p:nvPr/>
                </p:nvSpPr>
                <p:spPr>
                  <a:xfrm>
                    <a:off x="7069276" y="1673103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" name="Έλλειψη 28"/>
                  <p:cNvSpPr/>
                  <p:nvPr/>
                </p:nvSpPr>
                <p:spPr>
                  <a:xfrm>
                    <a:off x="7109293" y="2311200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" name="Έλλειψη 29"/>
                  <p:cNvSpPr/>
                  <p:nvPr/>
                </p:nvSpPr>
                <p:spPr>
                  <a:xfrm>
                    <a:off x="7517474" y="1660180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" name="Έλλειψη 30"/>
                  <p:cNvSpPr/>
                  <p:nvPr/>
                </p:nvSpPr>
                <p:spPr>
                  <a:xfrm>
                    <a:off x="7876032" y="2157734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" name="Διάγραμμα ροής: Λογικό &quot;ΚΑΙ&quot; 49"/>
                  <p:cNvSpPr/>
                  <p:nvPr/>
                </p:nvSpPr>
                <p:spPr>
                  <a:xfrm>
                    <a:off x="5426950" y="1681181"/>
                    <a:ext cx="203289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Διάγραμμα ροής: Λογικό &quot;ΚΑΙ&quot; 51"/>
                  <p:cNvSpPr/>
                  <p:nvPr/>
                </p:nvSpPr>
                <p:spPr>
                  <a:xfrm>
                    <a:off x="4943536" y="2136734"/>
                    <a:ext cx="204891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3" name="Διάγραμμα ροής: Λογικό &quot;ΚΑΙ&quot; 52"/>
                  <p:cNvSpPr/>
                  <p:nvPr/>
                </p:nvSpPr>
                <p:spPr>
                  <a:xfrm>
                    <a:off x="5494179" y="2188427"/>
                    <a:ext cx="204891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Διάγραμμα ροής: Λογικό &quot;ΚΑΙ&quot; 53"/>
                  <p:cNvSpPr/>
                  <p:nvPr/>
                </p:nvSpPr>
                <p:spPr>
                  <a:xfrm>
                    <a:off x="6184084" y="2377433"/>
                    <a:ext cx="204891" cy="124389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Διάγραμμα ροής: Λογικό &quot;ΚΑΙ&quot; 54"/>
                  <p:cNvSpPr/>
                  <p:nvPr/>
                </p:nvSpPr>
                <p:spPr>
                  <a:xfrm>
                    <a:off x="6747533" y="2012345"/>
                    <a:ext cx="204891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Διάγραμμα ροής: Λογικό &quot;ΚΑΙ&quot; 55"/>
                  <p:cNvSpPr/>
                  <p:nvPr/>
                </p:nvSpPr>
                <p:spPr>
                  <a:xfrm>
                    <a:off x="8023298" y="1984883"/>
                    <a:ext cx="204891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" name="Διάγραμμα ροής: Λογικό &quot;ΚΑΙ&quot; 56"/>
                  <p:cNvSpPr/>
                  <p:nvPr/>
                </p:nvSpPr>
                <p:spPr>
                  <a:xfrm>
                    <a:off x="7623121" y="2101194"/>
                    <a:ext cx="204891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Διάγραμμα ροής: Λογικό &quot;ΚΑΙ&quot; 57"/>
                  <p:cNvSpPr/>
                  <p:nvPr/>
                </p:nvSpPr>
                <p:spPr>
                  <a:xfrm>
                    <a:off x="6142466" y="1690874"/>
                    <a:ext cx="203290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Διάγραμμα ροής: Λογικό &quot;ΚΑΙ&quot; 58"/>
                  <p:cNvSpPr/>
                  <p:nvPr/>
                </p:nvSpPr>
                <p:spPr>
                  <a:xfrm>
                    <a:off x="7298177" y="2464666"/>
                    <a:ext cx="203290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0" name="Διάγραμμα ροής: Λογικό &quot;ΚΑΙ&quot; 59"/>
                  <p:cNvSpPr/>
                  <p:nvPr/>
                </p:nvSpPr>
                <p:spPr>
                  <a:xfrm>
                    <a:off x="7301378" y="1789415"/>
                    <a:ext cx="204891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Διάγραμμα ροής: Λογικό &quot;ΚΑΙ&quot; 60"/>
                  <p:cNvSpPr/>
                  <p:nvPr/>
                </p:nvSpPr>
                <p:spPr>
                  <a:xfrm>
                    <a:off x="5918366" y="2023653"/>
                    <a:ext cx="203290" cy="122773"/>
                  </a:xfrm>
                  <a:prstGeom prst="flowChartSummingJunction">
                    <a:avLst/>
                  </a:prstGeom>
                  <a:solidFill>
                    <a:srgbClr val="21612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117" name="Ορθογώνιο 1116"/>
                <p:cNvSpPr/>
                <p:nvPr/>
              </p:nvSpPr>
              <p:spPr>
                <a:xfrm>
                  <a:off x="2771231" y="2408735"/>
                  <a:ext cx="3599991" cy="8400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6877" name="Ομάδα 1119"/>
              <p:cNvGrpSpPr>
                <a:grpSpLocks/>
              </p:cNvGrpSpPr>
              <p:nvPr/>
            </p:nvGrpSpPr>
            <p:grpSpPr bwMode="auto">
              <a:xfrm>
                <a:off x="2755224" y="5464711"/>
                <a:ext cx="3600400" cy="1235717"/>
                <a:chOff x="2755224" y="5464711"/>
                <a:chExt cx="3600400" cy="1235717"/>
              </a:xfrm>
            </p:grpSpPr>
            <p:grpSp>
              <p:nvGrpSpPr>
                <p:cNvPr id="36943" name="Ομάδα 1108"/>
                <p:cNvGrpSpPr>
                  <a:grpSpLocks/>
                </p:cNvGrpSpPr>
                <p:nvPr/>
              </p:nvGrpSpPr>
              <p:grpSpPr bwMode="auto">
                <a:xfrm>
                  <a:off x="2879812" y="5464711"/>
                  <a:ext cx="3384376" cy="1152128"/>
                  <a:chOff x="4826492" y="4374721"/>
                  <a:chExt cx="3384376" cy="1152128"/>
                </a:xfrm>
              </p:grpSpPr>
              <p:sp>
                <p:nvSpPr>
                  <p:cNvPr id="169" name="Ορθογώνιο 168"/>
                  <p:cNvSpPr/>
                  <p:nvPr/>
                </p:nvSpPr>
                <p:spPr>
                  <a:xfrm>
                    <a:off x="4826759" y="4375148"/>
                    <a:ext cx="3383896" cy="1151805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0" name="Εξάγωνο 169"/>
                  <p:cNvSpPr/>
                  <p:nvPr/>
                </p:nvSpPr>
                <p:spPr>
                  <a:xfrm>
                    <a:off x="5078070" y="4670773"/>
                    <a:ext cx="323343" cy="248777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1" name="Εξάγωνο 170"/>
                  <p:cNvSpPr/>
                  <p:nvPr/>
                </p:nvSpPr>
                <p:spPr>
                  <a:xfrm>
                    <a:off x="5052458" y="5134403"/>
                    <a:ext cx="321743" cy="247161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2" name="Εξάγωνο 171"/>
                  <p:cNvSpPr/>
                  <p:nvPr/>
                </p:nvSpPr>
                <p:spPr>
                  <a:xfrm>
                    <a:off x="5691141" y="5134403"/>
                    <a:ext cx="321742" cy="247161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3" name="Εξάγωνο 172"/>
                  <p:cNvSpPr/>
                  <p:nvPr/>
                </p:nvSpPr>
                <p:spPr>
                  <a:xfrm>
                    <a:off x="5691141" y="4512460"/>
                    <a:ext cx="321742" cy="247162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4" name="Εξάγωνο 173"/>
                  <p:cNvSpPr/>
                  <p:nvPr/>
                </p:nvSpPr>
                <p:spPr>
                  <a:xfrm>
                    <a:off x="6195364" y="4882395"/>
                    <a:ext cx="321743" cy="247161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5" name="Εξάγωνο 174"/>
                  <p:cNvSpPr/>
                  <p:nvPr/>
                </p:nvSpPr>
                <p:spPr>
                  <a:xfrm>
                    <a:off x="6713993" y="5179636"/>
                    <a:ext cx="323343" cy="247161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6" name="Εξάγωνο 175"/>
                  <p:cNvSpPr/>
                  <p:nvPr/>
                </p:nvSpPr>
                <p:spPr>
                  <a:xfrm>
                    <a:off x="6553922" y="4518922"/>
                    <a:ext cx="323343" cy="247162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7" name="Εξάγωνο 176"/>
                  <p:cNvSpPr/>
                  <p:nvPr/>
                </p:nvSpPr>
                <p:spPr>
                  <a:xfrm>
                    <a:off x="7130177" y="4779007"/>
                    <a:ext cx="323343" cy="248777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8" name="Εξάγωνο 177"/>
                  <p:cNvSpPr/>
                  <p:nvPr/>
                </p:nvSpPr>
                <p:spPr>
                  <a:xfrm>
                    <a:off x="7491937" y="5147327"/>
                    <a:ext cx="323343" cy="247161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9" name="Εξάγωνο 178"/>
                  <p:cNvSpPr/>
                  <p:nvPr/>
                </p:nvSpPr>
                <p:spPr>
                  <a:xfrm>
                    <a:off x="7706432" y="4564154"/>
                    <a:ext cx="323343" cy="247162"/>
                  </a:xfrm>
                  <a:prstGeom prst="hexagon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0" name="Έλλειψη 179"/>
                  <p:cNvSpPr/>
                  <p:nvPr/>
                </p:nvSpPr>
                <p:spPr>
                  <a:xfrm>
                    <a:off x="5547078" y="4809700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1" name="Έλλειψη 180"/>
                  <p:cNvSpPr/>
                  <p:nvPr/>
                </p:nvSpPr>
                <p:spPr>
                  <a:xfrm>
                    <a:off x="5454237" y="5260407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2" name="Έλλειψη 181"/>
                  <p:cNvSpPr/>
                  <p:nvPr/>
                </p:nvSpPr>
                <p:spPr>
                  <a:xfrm>
                    <a:off x="4998034" y="4470459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3" name="Έλλειψη 182"/>
                  <p:cNvSpPr/>
                  <p:nvPr/>
                </p:nvSpPr>
                <p:spPr>
                  <a:xfrm>
                    <a:off x="6483491" y="5115018"/>
                    <a:ext cx="142463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4" name="Έλλειψη 183"/>
                  <p:cNvSpPr/>
                  <p:nvPr/>
                </p:nvSpPr>
                <p:spPr>
                  <a:xfrm>
                    <a:off x="5974466" y="5013245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5" name="Έλλειψη 184"/>
                  <p:cNvSpPr/>
                  <p:nvPr/>
                </p:nvSpPr>
                <p:spPr>
                  <a:xfrm>
                    <a:off x="6288205" y="4653003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6" name="Έλλειψη 185"/>
                  <p:cNvSpPr/>
                  <p:nvPr/>
                </p:nvSpPr>
                <p:spPr>
                  <a:xfrm>
                    <a:off x="7035736" y="4491460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7" name="Έλλειψη 186"/>
                  <p:cNvSpPr/>
                  <p:nvPr/>
                </p:nvSpPr>
                <p:spPr>
                  <a:xfrm>
                    <a:off x="7075753" y="5129557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8" name="Έλλειψη 187"/>
                  <p:cNvSpPr/>
                  <p:nvPr/>
                </p:nvSpPr>
                <p:spPr>
                  <a:xfrm>
                    <a:off x="7485534" y="4478536"/>
                    <a:ext cx="142463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9" name="Έλλειψη 188"/>
                  <p:cNvSpPr/>
                  <p:nvPr/>
                </p:nvSpPr>
                <p:spPr>
                  <a:xfrm>
                    <a:off x="7842492" y="4976091"/>
                    <a:ext cx="144064" cy="11631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0" name="Διάγραμμα ροής: Λογικό &quot;ΚΑΙ&quot; 189"/>
                  <p:cNvSpPr/>
                  <p:nvPr/>
                </p:nvSpPr>
                <p:spPr>
                  <a:xfrm>
                    <a:off x="5395010" y="4499536"/>
                    <a:ext cx="203290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1" name="Διάγραμμα ροής: Λογικό &quot;ΚΑΙ&quot; 190"/>
                  <p:cNvSpPr/>
                  <p:nvPr/>
                </p:nvSpPr>
                <p:spPr>
                  <a:xfrm>
                    <a:off x="4911596" y="4955089"/>
                    <a:ext cx="204891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2" name="Διάγραμμα ροής: Λογικό &quot;ΚΑΙ&quot; 191"/>
                  <p:cNvSpPr/>
                  <p:nvPr/>
                </p:nvSpPr>
                <p:spPr>
                  <a:xfrm>
                    <a:off x="5462240" y="5006783"/>
                    <a:ext cx="204891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3" name="Διάγραμμα ροής: Λογικό &quot;ΚΑΙ&quot; 192"/>
                  <p:cNvSpPr/>
                  <p:nvPr/>
                </p:nvSpPr>
                <p:spPr>
                  <a:xfrm>
                    <a:off x="6152145" y="5195790"/>
                    <a:ext cx="203289" cy="124388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4" name="Διάγραμμα ροής: Λογικό &quot;ΚΑΙ&quot; 193"/>
                  <p:cNvSpPr/>
                  <p:nvPr/>
                </p:nvSpPr>
                <p:spPr>
                  <a:xfrm>
                    <a:off x="6715594" y="4830701"/>
                    <a:ext cx="203289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5" name="Διάγραμμα ροής: Λογικό &quot;ΚΑΙ&quot; 194"/>
                  <p:cNvSpPr/>
                  <p:nvPr/>
                </p:nvSpPr>
                <p:spPr>
                  <a:xfrm>
                    <a:off x="7989758" y="4803238"/>
                    <a:ext cx="204891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6" name="Διάγραμμα ροής: Λογικό &quot;ΚΑΙ&quot; 195"/>
                  <p:cNvSpPr/>
                  <p:nvPr/>
                </p:nvSpPr>
                <p:spPr>
                  <a:xfrm>
                    <a:off x="7589581" y="4919550"/>
                    <a:ext cx="204891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7" name="Διάγραμμα ροής: Λογικό &quot;ΚΑΙ&quot; 196"/>
                  <p:cNvSpPr/>
                  <p:nvPr/>
                </p:nvSpPr>
                <p:spPr>
                  <a:xfrm>
                    <a:off x="6108926" y="4509229"/>
                    <a:ext cx="204891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8" name="Διάγραμμα ροής: Λογικό &quot;ΚΑΙ&quot; 197"/>
                  <p:cNvSpPr/>
                  <p:nvPr/>
                </p:nvSpPr>
                <p:spPr>
                  <a:xfrm>
                    <a:off x="7264637" y="5283023"/>
                    <a:ext cx="204891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9" name="Διάγραμμα ροής: Λογικό &quot;ΚΑΙ&quot; 198"/>
                  <p:cNvSpPr/>
                  <p:nvPr/>
                </p:nvSpPr>
                <p:spPr>
                  <a:xfrm>
                    <a:off x="7269439" y="4607771"/>
                    <a:ext cx="203289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0" name="Διάγραμμα ροής: Λογικό &quot;ΚΑΙ&quot; 199"/>
                  <p:cNvSpPr/>
                  <p:nvPr/>
                </p:nvSpPr>
                <p:spPr>
                  <a:xfrm>
                    <a:off x="5884826" y="4842009"/>
                    <a:ext cx="204891" cy="122773"/>
                  </a:xfrm>
                  <a:prstGeom prst="flowChartSummingJunctio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1071" name="Ευθεία γραμμή σύνδεσης 1070"/>
                <p:cNvCxnSpPr>
                  <a:stCxn id="182" idx="5"/>
                  <a:endCxn id="170" idx="0"/>
                </p:cNvCxnSpPr>
                <p:nvPr/>
              </p:nvCxnSpPr>
              <p:spPr>
                <a:xfrm>
                  <a:off x="3173008" y="5660606"/>
                  <a:ext cx="219297" cy="10177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Ευθεία γραμμή σύνδεσης 1072"/>
                <p:cNvCxnSpPr>
                  <a:stCxn id="170" idx="1"/>
                </p:cNvCxnSpPr>
                <p:nvPr/>
              </p:nvCxnSpPr>
              <p:spPr>
                <a:xfrm flipH="1" flipV="1">
                  <a:off x="2873676" y="5849612"/>
                  <a:ext cx="257713" cy="355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Ευθεία γραμμή σύνδεσης 1074"/>
                <p:cNvCxnSpPr>
                  <a:stCxn id="182" idx="0"/>
                </p:cNvCxnSpPr>
                <p:nvPr/>
              </p:nvCxnSpPr>
              <p:spPr>
                <a:xfrm flipV="1">
                  <a:off x="3121786" y="5465138"/>
                  <a:ext cx="11205" cy="9531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Ευθεία γραμμή σύνδεσης 1076"/>
                <p:cNvCxnSpPr>
                  <a:stCxn id="170" idx="3"/>
                  <a:endCxn id="180" idx="2"/>
                </p:cNvCxnSpPr>
                <p:nvPr/>
              </p:nvCxnSpPr>
              <p:spPr>
                <a:xfrm>
                  <a:off x="3454733" y="5885152"/>
                  <a:ext cx="145665" cy="7269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Ευθεία γραμμή σύνδεσης 1078"/>
                <p:cNvCxnSpPr>
                  <a:stCxn id="180" idx="7"/>
                  <a:endCxn id="173" idx="2"/>
                </p:cNvCxnSpPr>
                <p:nvPr/>
              </p:nvCxnSpPr>
              <p:spPr>
                <a:xfrm flipV="1">
                  <a:off x="3723652" y="5849612"/>
                  <a:ext cx="81637" cy="6784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Ευθεία γραμμή σύνδεσης 1080"/>
                <p:cNvCxnSpPr>
                  <a:stCxn id="170" idx="2"/>
                  <a:endCxn id="171" idx="0"/>
                </p:cNvCxnSpPr>
                <p:nvPr/>
              </p:nvCxnSpPr>
              <p:spPr>
                <a:xfrm flipH="1">
                  <a:off x="3365093" y="6009540"/>
                  <a:ext cx="27213" cy="21485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Ευθεία γραμμή σύνδεσης 1082"/>
                <p:cNvCxnSpPr>
                  <a:stCxn id="170" idx="2"/>
                  <a:endCxn id="181" idx="0"/>
                </p:cNvCxnSpPr>
                <p:nvPr/>
              </p:nvCxnSpPr>
              <p:spPr>
                <a:xfrm>
                  <a:off x="3392306" y="6009540"/>
                  <a:ext cx="187282" cy="34085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5" name="Ευθεία γραμμή σύνδεσης 1084"/>
                <p:cNvCxnSpPr>
                  <a:stCxn id="171" idx="3"/>
                  <a:endCxn id="181" idx="3"/>
                </p:cNvCxnSpPr>
                <p:nvPr/>
              </p:nvCxnSpPr>
              <p:spPr>
                <a:xfrm>
                  <a:off x="3427521" y="6348781"/>
                  <a:ext cx="100844" cy="10177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7" name="Ευθεία γραμμή σύνδεσης 1086"/>
                <p:cNvCxnSpPr>
                  <a:stCxn id="170" idx="0"/>
                  <a:endCxn id="173" idx="1"/>
                </p:cNvCxnSpPr>
                <p:nvPr/>
              </p:nvCxnSpPr>
              <p:spPr>
                <a:xfrm flipV="1">
                  <a:off x="3392306" y="5726839"/>
                  <a:ext cx="352156" cy="355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Ευθεία γραμμή σύνδεσης 200"/>
                <p:cNvCxnSpPr>
                  <a:stCxn id="173" idx="0"/>
                </p:cNvCxnSpPr>
                <p:nvPr/>
              </p:nvCxnSpPr>
              <p:spPr>
                <a:xfrm flipV="1">
                  <a:off x="4003776" y="5465138"/>
                  <a:ext cx="17607" cy="13731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Ευθεία γραμμή σύνδεσης 202"/>
                <p:cNvCxnSpPr>
                  <a:stCxn id="173" idx="3"/>
                  <a:endCxn id="185" idx="2"/>
                </p:cNvCxnSpPr>
                <p:nvPr/>
              </p:nvCxnSpPr>
              <p:spPr>
                <a:xfrm>
                  <a:off x="4066203" y="5726839"/>
                  <a:ext cx="275322" cy="7431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Ευθεία γραμμή σύνδεσης 204"/>
                <p:cNvCxnSpPr>
                  <a:stCxn id="185" idx="0"/>
                  <a:endCxn id="169" idx="0"/>
                </p:cNvCxnSpPr>
                <p:nvPr/>
              </p:nvCxnSpPr>
              <p:spPr>
                <a:xfrm flipV="1">
                  <a:off x="4413557" y="5465138"/>
                  <a:ext cx="158470" cy="27785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Ευθεία γραμμή σύνδεσης 206"/>
                <p:cNvCxnSpPr>
                  <a:stCxn id="185" idx="4"/>
                  <a:endCxn id="174" idx="0"/>
                </p:cNvCxnSpPr>
                <p:nvPr/>
              </p:nvCxnSpPr>
              <p:spPr>
                <a:xfrm>
                  <a:off x="4413557" y="5859305"/>
                  <a:ext cx="94441" cy="11308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Ευθεία γραμμή σύνδεσης 208"/>
                <p:cNvCxnSpPr>
                  <a:stCxn id="181" idx="6"/>
                  <a:endCxn id="172" idx="2"/>
                </p:cNvCxnSpPr>
                <p:nvPr/>
              </p:nvCxnSpPr>
              <p:spPr>
                <a:xfrm>
                  <a:off x="3651620" y="6408553"/>
                  <a:ext cx="153668" cy="6461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Ευθεία γραμμή σύνδεσης 210"/>
                <p:cNvCxnSpPr>
                  <a:stCxn id="181" idx="4"/>
                </p:cNvCxnSpPr>
                <p:nvPr/>
              </p:nvCxnSpPr>
              <p:spPr>
                <a:xfrm>
                  <a:off x="3579588" y="6466708"/>
                  <a:ext cx="32014" cy="1502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Ευθεία γραμμή σύνδεσης 212"/>
                <p:cNvCxnSpPr>
                  <a:stCxn id="172" idx="0"/>
                  <a:endCxn id="180" idx="5"/>
                </p:cNvCxnSpPr>
                <p:nvPr/>
              </p:nvCxnSpPr>
              <p:spPr>
                <a:xfrm flipH="1" flipV="1">
                  <a:off x="3723652" y="5999847"/>
                  <a:ext cx="81637" cy="22454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Ευθεία γραμμή σύνδεσης 214"/>
                <p:cNvCxnSpPr>
                  <a:stCxn id="172" idx="2"/>
                </p:cNvCxnSpPr>
                <p:nvPr/>
              </p:nvCxnSpPr>
              <p:spPr>
                <a:xfrm>
                  <a:off x="4003776" y="6473170"/>
                  <a:ext cx="30413" cy="14377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Ευθεία γραμμή σύνδεσης 216"/>
                <p:cNvCxnSpPr>
                  <a:stCxn id="172" idx="3"/>
                  <a:endCxn id="184" idx="4"/>
                </p:cNvCxnSpPr>
                <p:nvPr/>
              </p:nvCxnSpPr>
              <p:spPr>
                <a:xfrm flipV="1">
                  <a:off x="4066203" y="6219546"/>
                  <a:ext cx="33615" cy="1292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Ευθεία γραμμή σύνδεσης 218"/>
                <p:cNvCxnSpPr>
                  <a:stCxn id="184" idx="4"/>
                  <a:endCxn id="174" idx="2"/>
                </p:cNvCxnSpPr>
                <p:nvPr/>
              </p:nvCxnSpPr>
              <p:spPr>
                <a:xfrm>
                  <a:off x="4099818" y="6219546"/>
                  <a:ext cx="209692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Ευθεία γραμμή σύνδεσης 220"/>
                <p:cNvCxnSpPr>
                  <a:stCxn id="174" idx="3"/>
                  <a:endCxn id="183" idx="0"/>
                </p:cNvCxnSpPr>
                <p:nvPr/>
              </p:nvCxnSpPr>
              <p:spPr>
                <a:xfrm>
                  <a:off x="4570426" y="6096773"/>
                  <a:ext cx="36816" cy="1082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Ευθεία γραμμή σύνδεσης 222"/>
                <p:cNvCxnSpPr>
                  <a:stCxn id="183" idx="4"/>
                  <a:endCxn id="175" idx="2"/>
                </p:cNvCxnSpPr>
                <p:nvPr/>
              </p:nvCxnSpPr>
              <p:spPr>
                <a:xfrm>
                  <a:off x="4607242" y="6321319"/>
                  <a:ext cx="222499" cy="19546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Ευθεία γραμμή σύνδεσης 224"/>
                <p:cNvCxnSpPr>
                  <a:stCxn id="175" idx="2"/>
                </p:cNvCxnSpPr>
                <p:nvPr/>
              </p:nvCxnSpPr>
              <p:spPr>
                <a:xfrm>
                  <a:off x="5028229" y="6516786"/>
                  <a:ext cx="54424" cy="10015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Ευθεία γραμμή σύνδεσης 226"/>
                <p:cNvCxnSpPr>
                  <a:stCxn id="183" idx="3"/>
                </p:cNvCxnSpPr>
                <p:nvPr/>
              </p:nvCxnSpPr>
              <p:spPr>
                <a:xfrm flipH="1">
                  <a:off x="4435967" y="6303549"/>
                  <a:ext cx="121654" cy="31339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Ευθεία γραμμή σύνδεσης 228"/>
                <p:cNvCxnSpPr>
                  <a:stCxn id="174" idx="0"/>
                  <a:endCxn id="176" idx="2"/>
                </p:cNvCxnSpPr>
                <p:nvPr/>
              </p:nvCxnSpPr>
              <p:spPr>
                <a:xfrm flipV="1">
                  <a:off x="4507998" y="5857689"/>
                  <a:ext cx="161672" cy="11469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Ευθεία γραμμή σύνδεσης 230"/>
                <p:cNvCxnSpPr>
                  <a:stCxn id="176" idx="0"/>
                  <a:endCxn id="169" idx="0"/>
                </p:cNvCxnSpPr>
                <p:nvPr/>
              </p:nvCxnSpPr>
              <p:spPr>
                <a:xfrm flipH="1" flipV="1">
                  <a:off x="4572026" y="5465138"/>
                  <a:ext cx="97644" cy="14377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Ευθεία γραμμή σύνδεσης 232"/>
                <p:cNvCxnSpPr>
                  <a:stCxn id="176" idx="0"/>
                  <a:endCxn id="186" idx="3"/>
                </p:cNvCxnSpPr>
                <p:nvPr/>
              </p:nvCxnSpPr>
              <p:spPr>
                <a:xfrm>
                  <a:off x="4868158" y="5608912"/>
                  <a:ext cx="241706" cy="7269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Ευθεία γραμμή σύνδεσης 234"/>
                <p:cNvCxnSpPr>
                  <a:stCxn id="186" idx="6"/>
                  <a:endCxn id="188" idx="2"/>
                </p:cNvCxnSpPr>
                <p:nvPr/>
              </p:nvCxnSpPr>
              <p:spPr>
                <a:xfrm flipV="1">
                  <a:off x="5233119" y="5626682"/>
                  <a:ext cx="304134" cy="1292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Ευθεία γραμμή σύνδεσης 236"/>
                <p:cNvCxnSpPr>
                  <a:stCxn id="186" idx="4"/>
                  <a:endCxn id="177" idx="0"/>
                </p:cNvCxnSpPr>
                <p:nvPr/>
              </p:nvCxnSpPr>
              <p:spPr>
                <a:xfrm>
                  <a:off x="5161087" y="5697761"/>
                  <a:ext cx="84838" cy="17123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Ευθεία γραμμή σύνδεσης 238"/>
                <p:cNvCxnSpPr>
                  <a:stCxn id="176" idx="3"/>
                  <a:endCxn id="177" idx="1"/>
                </p:cNvCxnSpPr>
                <p:nvPr/>
              </p:nvCxnSpPr>
              <p:spPr>
                <a:xfrm>
                  <a:off x="4930585" y="5733301"/>
                  <a:ext cx="252912" cy="26008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Ευθεία γραμμή σύνδεσης 240"/>
                <p:cNvCxnSpPr>
                  <a:stCxn id="177" idx="1"/>
                  <a:endCxn id="175" idx="0"/>
                </p:cNvCxnSpPr>
                <p:nvPr/>
              </p:nvCxnSpPr>
              <p:spPr>
                <a:xfrm flipH="1">
                  <a:off x="4829741" y="5993385"/>
                  <a:ext cx="353756" cy="2762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Ευθεία γραμμή σύνδεσης 242"/>
                <p:cNvCxnSpPr>
                  <a:stCxn id="175" idx="0"/>
                  <a:endCxn id="187" idx="2"/>
                </p:cNvCxnSpPr>
                <p:nvPr/>
              </p:nvCxnSpPr>
              <p:spPr>
                <a:xfrm>
                  <a:off x="5028229" y="6269625"/>
                  <a:ext cx="100844" cy="807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Ευθεία γραμμή σύνδεσης 244"/>
                <p:cNvCxnSpPr>
                  <a:stCxn id="186" idx="0"/>
                </p:cNvCxnSpPr>
                <p:nvPr/>
              </p:nvCxnSpPr>
              <p:spPr>
                <a:xfrm flipH="1" flipV="1">
                  <a:off x="5073048" y="5465138"/>
                  <a:ext cx="88038" cy="11631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Ευθεία γραμμή σύνδεσης 246"/>
                <p:cNvCxnSpPr>
                  <a:stCxn id="188" idx="5"/>
                  <a:endCxn id="179" idx="1"/>
                </p:cNvCxnSpPr>
                <p:nvPr/>
              </p:nvCxnSpPr>
              <p:spPr>
                <a:xfrm>
                  <a:off x="5660508" y="5667067"/>
                  <a:ext cx="99244" cy="10985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Ευθεία γραμμή σύνδεσης 248"/>
                <p:cNvCxnSpPr>
                  <a:stCxn id="179" idx="0"/>
                </p:cNvCxnSpPr>
                <p:nvPr/>
              </p:nvCxnSpPr>
              <p:spPr>
                <a:xfrm flipH="1" flipV="1">
                  <a:off x="5753349" y="5465138"/>
                  <a:ext cx="68831" cy="18900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Ευθεία γραμμή σύνδεσης 250"/>
                <p:cNvCxnSpPr>
                  <a:stCxn id="179" idx="0"/>
                </p:cNvCxnSpPr>
                <p:nvPr/>
              </p:nvCxnSpPr>
              <p:spPr>
                <a:xfrm flipV="1">
                  <a:off x="6020667" y="5558834"/>
                  <a:ext cx="236905" cy="9531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Ευθεία γραμμή σύνδεσης 252"/>
                <p:cNvCxnSpPr>
                  <a:stCxn id="179" idx="2"/>
                  <a:endCxn id="189" idx="7"/>
                </p:cNvCxnSpPr>
                <p:nvPr/>
              </p:nvCxnSpPr>
              <p:spPr>
                <a:xfrm flipH="1">
                  <a:off x="6019066" y="5901306"/>
                  <a:ext cx="1601" cy="18092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Ευθεία γραμμή σύνδεσης 254"/>
                <p:cNvCxnSpPr>
                  <a:stCxn id="189" idx="4"/>
                </p:cNvCxnSpPr>
                <p:nvPr/>
              </p:nvCxnSpPr>
              <p:spPr>
                <a:xfrm>
                  <a:off x="5967843" y="6182392"/>
                  <a:ext cx="289729" cy="23585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9" name="Ευθεία γραμμή σύνδεσης 1088"/>
                <p:cNvCxnSpPr>
                  <a:stCxn id="178" idx="3"/>
                  <a:endCxn id="189" idx="4"/>
                </p:cNvCxnSpPr>
                <p:nvPr/>
              </p:nvCxnSpPr>
              <p:spPr>
                <a:xfrm flipV="1">
                  <a:off x="5866999" y="6182392"/>
                  <a:ext cx="100844" cy="17931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1" name="Ευθεία γραμμή σύνδεσης 1090"/>
                <p:cNvCxnSpPr>
                  <a:stCxn id="178" idx="2"/>
                </p:cNvCxnSpPr>
                <p:nvPr/>
              </p:nvCxnSpPr>
              <p:spPr>
                <a:xfrm flipH="1">
                  <a:off x="5538854" y="6484478"/>
                  <a:ext cx="68831" cy="13246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Ευθεία γραμμή σύνδεσης 1092"/>
                <p:cNvCxnSpPr>
                  <a:stCxn id="187" idx="6"/>
                  <a:endCxn id="178" idx="0"/>
                </p:cNvCxnSpPr>
                <p:nvPr/>
              </p:nvCxnSpPr>
              <p:spPr>
                <a:xfrm flipV="1">
                  <a:off x="5273136" y="6237317"/>
                  <a:ext cx="334548" cy="4038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5" name="Ευθεία γραμμή σύνδεσης 1094"/>
                <p:cNvCxnSpPr>
                  <a:stCxn id="187" idx="7"/>
                  <a:endCxn id="177" idx="2"/>
                </p:cNvCxnSpPr>
                <p:nvPr/>
              </p:nvCxnSpPr>
              <p:spPr>
                <a:xfrm flipH="1" flipV="1">
                  <a:off x="5245925" y="6117774"/>
                  <a:ext cx="6403" cy="11954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Ευθεία γραμμή σύνδεσης 1096"/>
                <p:cNvCxnSpPr>
                  <a:stCxn id="177" idx="2"/>
                  <a:endCxn id="178" idx="0"/>
                </p:cNvCxnSpPr>
                <p:nvPr/>
              </p:nvCxnSpPr>
              <p:spPr>
                <a:xfrm>
                  <a:off x="5444413" y="6117774"/>
                  <a:ext cx="163272" cy="11954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9" name="Ευθεία γραμμή σύνδεσης 1098"/>
                <p:cNvCxnSpPr>
                  <a:stCxn id="177" idx="3"/>
                  <a:endCxn id="179" idx="2"/>
                </p:cNvCxnSpPr>
                <p:nvPr/>
              </p:nvCxnSpPr>
              <p:spPr>
                <a:xfrm flipV="1">
                  <a:off x="5506840" y="5901306"/>
                  <a:ext cx="315340" cy="9207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1" name="Ευθεία γραμμή σύνδεσης 1100"/>
                <p:cNvCxnSpPr>
                  <a:stCxn id="171" idx="2"/>
                </p:cNvCxnSpPr>
                <p:nvPr/>
              </p:nvCxnSpPr>
              <p:spPr>
                <a:xfrm>
                  <a:off x="3166605" y="6473170"/>
                  <a:ext cx="94442" cy="14377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3" name="Ευθεία γραμμή σύνδεσης 1102"/>
                <p:cNvCxnSpPr>
                  <a:stCxn id="171" idx="1"/>
                </p:cNvCxnSpPr>
                <p:nvPr/>
              </p:nvCxnSpPr>
              <p:spPr>
                <a:xfrm flipH="1" flipV="1">
                  <a:off x="2873676" y="6219546"/>
                  <a:ext cx="232102" cy="12923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7" name="Ορθογώνιο 376"/>
                <p:cNvSpPr/>
                <p:nvPr/>
              </p:nvSpPr>
              <p:spPr>
                <a:xfrm>
                  <a:off x="2755224" y="6616943"/>
                  <a:ext cx="3599991" cy="8400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6878" name="Ομάδα 1118"/>
              <p:cNvGrpSpPr>
                <a:grpSpLocks/>
              </p:cNvGrpSpPr>
              <p:nvPr/>
            </p:nvGrpSpPr>
            <p:grpSpPr bwMode="auto">
              <a:xfrm>
                <a:off x="2820780" y="2803011"/>
                <a:ext cx="3600400" cy="1997273"/>
                <a:chOff x="2756886" y="2834516"/>
                <a:chExt cx="3600400" cy="1997273"/>
              </a:xfrm>
            </p:grpSpPr>
            <p:grpSp>
              <p:nvGrpSpPr>
                <p:cNvPr id="36879" name="Ομάδα 1114"/>
                <p:cNvGrpSpPr>
                  <a:grpSpLocks/>
                </p:cNvGrpSpPr>
                <p:nvPr/>
              </p:nvGrpSpPr>
              <p:grpSpPr bwMode="auto">
                <a:xfrm>
                  <a:off x="2870562" y="3203848"/>
                  <a:ext cx="3384376" cy="1544102"/>
                  <a:chOff x="3947848" y="2708920"/>
                  <a:chExt cx="3384376" cy="1544102"/>
                </a:xfrm>
              </p:grpSpPr>
              <p:grpSp>
                <p:nvGrpSpPr>
                  <p:cNvPr id="36882" name="Ομάδα 1109"/>
                  <p:cNvGrpSpPr>
                    <a:grpSpLocks/>
                  </p:cNvGrpSpPr>
                  <p:nvPr/>
                </p:nvGrpSpPr>
                <p:grpSpPr bwMode="auto">
                  <a:xfrm>
                    <a:off x="3947848" y="3100894"/>
                    <a:ext cx="3384376" cy="1152128"/>
                    <a:chOff x="4826492" y="2950834"/>
                    <a:chExt cx="3384376" cy="1152128"/>
                  </a:xfrm>
                </p:grpSpPr>
                <p:sp>
                  <p:nvSpPr>
                    <p:cNvPr id="136" name="Ορθογώνιο 135"/>
                    <p:cNvSpPr/>
                    <p:nvPr/>
                  </p:nvSpPr>
                  <p:spPr>
                    <a:xfrm>
                      <a:off x="4826539" y="2951903"/>
                      <a:ext cx="3383896" cy="1151805"/>
                    </a:xfrm>
                    <a:prstGeom prst="rect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7" name="Εξάγωνο 136"/>
                    <p:cNvSpPr/>
                    <p:nvPr/>
                  </p:nvSpPr>
                  <p:spPr>
                    <a:xfrm>
                      <a:off x="5077850" y="3247528"/>
                      <a:ext cx="323343" cy="248777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8" name="Εξάγωνο 137"/>
                    <p:cNvSpPr/>
                    <p:nvPr/>
                  </p:nvSpPr>
                  <p:spPr>
                    <a:xfrm>
                      <a:off x="5052239" y="3711158"/>
                      <a:ext cx="321743" cy="247161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9" name="Εξάγωνο 138"/>
                    <p:cNvSpPr/>
                    <p:nvPr/>
                  </p:nvSpPr>
                  <p:spPr>
                    <a:xfrm>
                      <a:off x="5690922" y="3711158"/>
                      <a:ext cx="321742" cy="247161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0" name="Εξάγωνο 139"/>
                    <p:cNvSpPr/>
                    <p:nvPr/>
                  </p:nvSpPr>
                  <p:spPr>
                    <a:xfrm>
                      <a:off x="5690922" y="3089215"/>
                      <a:ext cx="321742" cy="247162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1" name="Εξάγωνο 140"/>
                    <p:cNvSpPr/>
                    <p:nvPr/>
                  </p:nvSpPr>
                  <p:spPr>
                    <a:xfrm>
                      <a:off x="6195144" y="3459150"/>
                      <a:ext cx="321743" cy="247161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2" name="Εξάγωνο 141"/>
                    <p:cNvSpPr/>
                    <p:nvPr/>
                  </p:nvSpPr>
                  <p:spPr>
                    <a:xfrm>
                      <a:off x="6713773" y="3756391"/>
                      <a:ext cx="323343" cy="247161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3" name="Εξάγωνο 142"/>
                    <p:cNvSpPr/>
                    <p:nvPr/>
                  </p:nvSpPr>
                  <p:spPr>
                    <a:xfrm>
                      <a:off x="6553702" y="3095677"/>
                      <a:ext cx="323343" cy="247162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4" name="Εξάγωνο 143"/>
                    <p:cNvSpPr/>
                    <p:nvPr/>
                  </p:nvSpPr>
                  <p:spPr>
                    <a:xfrm>
                      <a:off x="7129957" y="3355763"/>
                      <a:ext cx="323343" cy="248777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5" name="Εξάγωνο 144"/>
                    <p:cNvSpPr/>
                    <p:nvPr/>
                  </p:nvSpPr>
                  <p:spPr>
                    <a:xfrm>
                      <a:off x="7491717" y="3724082"/>
                      <a:ext cx="323343" cy="247161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6" name="Εξάγωνο 145"/>
                    <p:cNvSpPr/>
                    <p:nvPr/>
                  </p:nvSpPr>
                  <p:spPr>
                    <a:xfrm>
                      <a:off x="7706212" y="3140909"/>
                      <a:ext cx="323343" cy="247162"/>
                    </a:xfrm>
                    <a:prstGeom prst="hexagon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7" name="Έλλειψη 146"/>
                    <p:cNvSpPr/>
                    <p:nvPr/>
                  </p:nvSpPr>
                  <p:spPr>
                    <a:xfrm>
                      <a:off x="5546858" y="3386455"/>
                      <a:ext cx="144064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8" name="Έλλειψη 147"/>
                    <p:cNvSpPr/>
                    <p:nvPr/>
                  </p:nvSpPr>
                  <p:spPr>
                    <a:xfrm>
                      <a:off x="5454017" y="3837162"/>
                      <a:ext cx="144064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9" name="Έλλειψη 148"/>
                    <p:cNvSpPr/>
                    <p:nvPr/>
                  </p:nvSpPr>
                  <p:spPr>
                    <a:xfrm>
                      <a:off x="4997815" y="3047214"/>
                      <a:ext cx="144064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0" name="Έλλειψη 149"/>
                    <p:cNvSpPr/>
                    <p:nvPr/>
                  </p:nvSpPr>
                  <p:spPr>
                    <a:xfrm>
                      <a:off x="6483271" y="3691773"/>
                      <a:ext cx="142463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1" name="Έλλειψη 150"/>
                    <p:cNvSpPr/>
                    <p:nvPr/>
                  </p:nvSpPr>
                  <p:spPr>
                    <a:xfrm>
                      <a:off x="5974246" y="3590000"/>
                      <a:ext cx="144064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2" name="Έλλειψη 151"/>
                    <p:cNvSpPr/>
                    <p:nvPr/>
                  </p:nvSpPr>
                  <p:spPr>
                    <a:xfrm>
                      <a:off x="6287985" y="3229759"/>
                      <a:ext cx="144064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3" name="Έλλειψη 152"/>
                    <p:cNvSpPr/>
                    <p:nvPr/>
                  </p:nvSpPr>
                  <p:spPr>
                    <a:xfrm>
                      <a:off x="7035516" y="3068215"/>
                      <a:ext cx="144064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4" name="Έλλειψη 153"/>
                    <p:cNvSpPr/>
                    <p:nvPr/>
                  </p:nvSpPr>
                  <p:spPr>
                    <a:xfrm>
                      <a:off x="7075533" y="3706312"/>
                      <a:ext cx="144064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5" name="Έλλειψη 154"/>
                    <p:cNvSpPr/>
                    <p:nvPr/>
                  </p:nvSpPr>
                  <p:spPr>
                    <a:xfrm>
                      <a:off x="7485314" y="3055291"/>
                      <a:ext cx="142463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6" name="Έλλειψη 155"/>
                    <p:cNvSpPr/>
                    <p:nvPr/>
                  </p:nvSpPr>
                  <p:spPr>
                    <a:xfrm>
                      <a:off x="7842273" y="3552846"/>
                      <a:ext cx="144064" cy="11631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7" name="Διάγραμμα ροής: Λογικό &quot;ΚΑΙ&quot; 156"/>
                    <p:cNvSpPr/>
                    <p:nvPr/>
                  </p:nvSpPr>
                  <p:spPr>
                    <a:xfrm>
                      <a:off x="5394790" y="3076292"/>
                      <a:ext cx="203290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8" name="Διάγραμμα ροής: Λογικό &quot;ΚΑΙ&quot; 157"/>
                    <p:cNvSpPr/>
                    <p:nvPr/>
                  </p:nvSpPr>
                  <p:spPr>
                    <a:xfrm>
                      <a:off x="4911376" y="3531845"/>
                      <a:ext cx="204891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9" name="Διάγραμμα ροής: Λογικό &quot;ΚΑΙ&quot; 158"/>
                    <p:cNvSpPr/>
                    <p:nvPr/>
                  </p:nvSpPr>
                  <p:spPr>
                    <a:xfrm>
                      <a:off x="5462020" y="3583538"/>
                      <a:ext cx="204891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0" name="Διάγραμμα ροής: Λογικό &quot;ΚΑΙ&quot; 159"/>
                    <p:cNvSpPr/>
                    <p:nvPr/>
                  </p:nvSpPr>
                  <p:spPr>
                    <a:xfrm>
                      <a:off x="6151925" y="3772545"/>
                      <a:ext cx="203289" cy="124388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1" name="Διάγραμμα ροής: Λογικό &quot;ΚΑΙ&quot; 160"/>
                    <p:cNvSpPr/>
                    <p:nvPr/>
                  </p:nvSpPr>
                  <p:spPr>
                    <a:xfrm>
                      <a:off x="6715374" y="3407456"/>
                      <a:ext cx="203289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2" name="Διάγραμμα ροής: Λογικό &quot;ΚΑΙ&quot; 161"/>
                    <p:cNvSpPr/>
                    <p:nvPr/>
                  </p:nvSpPr>
                  <p:spPr>
                    <a:xfrm>
                      <a:off x="7989538" y="3379994"/>
                      <a:ext cx="204891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3" name="Διάγραμμα ροής: Λογικό &quot;ΚΑΙ&quot; 162"/>
                    <p:cNvSpPr/>
                    <p:nvPr/>
                  </p:nvSpPr>
                  <p:spPr>
                    <a:xfrm>
                      <a:off x="7589361" y="3496305"/>
                      <a:ext cx="204891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4" name="Διάγραμμα ροής: Λογικό &quot;ΚΑΙ&quot; 163"/>
                    <p:cNvSpPr/>
                    <p:nvPr/>
                  </p:nvSpPr>
                  <p:spPr>
                    <a:xfrm>
                      <a:off x="6108706" y="3085984"/>
                      <a:ext cx="204891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5" name="Διάγραμμα ροής: Λογικό &quot;ΚΑΙ&quot; 164"/>
                    <p:cNvSpPr/>
                    <p:nvPr/>
                  </p:nvSpPr>
                  <p:spPr>
                    <a:xfrm>
                      <a:off x="7264417" y="3859779"/>
                      <a:ext cx="204891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6" name="Διάγραμμα ροής: Λογικό &quot;ΚΑΙ&quot; 165"/>
                    <p:cNvSpPr/>
                    <p:nvPr/>
                  </p:nvSpPr>
                  <p:spPr>
                    <a:xfrm>
                      <a:off x="7269219" y="3184526"/>
                      <a:ext cx="203289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67" name="Διάγραμμα ροής: Λογικό &quot;ΚΑΙ&quot; 166"/>
                    <p:cNvSpPr/>
                    <p:nvPr/>
                  </p:nvSpPr>
                  <p:spPr>
                    <a:xfrm>
                      <a:off x="5884607" y="3418764"/>
                      <a:ext cx="204891" cy="122773"/>
                    </a:xfrm>
                    <a:prstGeom prst="flowChartSummingJunction">
                      <a:avLst/>
                    </a:prstGeom>
                    <a:solidFill>
                      <a:srgbClr val="216123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l-GR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cxnSp>
                <p:nvCxnSpPr>
                  <p:cNvPr id="1025" name="Ευθεία γραμμή σύνδεσης 1024"/>
                  <p:cNvCxnSpPr/>
                  <p:nvPr/>
                </p:nvCxnSpPr>
                <p:spPr>
                  <a:xfrm flipH="1" flipV="1">
                    <a:off x="4002319" y="3413742"/>
                    <a:ext cx="136060" cy="10823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8" name="Ευθεία γραμμή σύνδεσης 1027"/>
                  <p:cNvCxnSpPr/>
                  <p:nvPr/>
                </p:nvCxnSpPr>
                <p:spPr>
                  <a:xfrm flipV="1">
                    <a:off x="4612189" y="3413742"/>
                    <a:ext cx="196888" cy="6461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0" name="Ευθεία γραμμή σύνδεσης 1029"/>
                  <p:cNvCxnSpPr/>
                  <p:nvPr/>
                </p:nvCxnSpPr>
                <p:spPr>
                  <a:xfrm>
                    <a:off x="5831928" y="3773985"/>
                    <a:ext cx="100845" cy="4200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2" name="Ευθεία γραμμή σύνδεσης 1031"/>
                  <p:cNvCxnSpPr/>
                  <p:nvPr/>
                </p:nvCxnSpPr>
                <p:spPr>
                  <a:xfrm>
                    <a:off x="5153228" y="4061533"/>
                    <a:ext cx="121654" cy="8238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4" name="Ευθεία γραμμή σύνδεσης 1033"/>
                  <p:cNvCxnSpPr>
                    <a:stCxn id="141" idx="0"/>
                  </p:cNvCxnSpPr>
                  <p:nvPr/>
                </p:nvCxnSpPr>
                <p:spPr>
                  <a:xfrm flipV="1">
                    <a:off x="5575815" y="3568824"/>
                    <a:ext cx="132859" cy="4038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Ευθεία γραμμή σύνδεσης 1035"/>
                  <p:cNvCxnSpPr>
                    <a:stCxn id="140" idx="3"/>
                  </p:cNvCxnSpPr>
                  <p:nvPr/>
                </p:nvCxnSpPr>
                <p:spPr>
                  <a:xfrm>
                    <a:off x="5134019" y="3362048"/>
                    <a:ext cx="96042" cy="9531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Ευθεία γραμμή σύνδεσης 1037"/>
                  <p:cNvCxnSpPr/>
                  <p:nvPr/>
                </p:nvCxnSpPr>
                <p:spPr>
                  <a:xfrm flipH="1">
                    <a:off x="4432909" y="3688366"/>
                    <a:ext cx="99244" cy="13892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0" name="Ευθεία γραμμή σύνδεσης 1039"/>
                  <p:cNvCxnSpPr/>
                  <p:nvPr/>
                </p:nvCxnSpPr>
                <p:spPr>
                  <a:xfrm>
                    <a:off x="6760338" y="3641519"/>
                    <a:ext cx="121654" cy="10823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2" name="Ευθεία γραμμή σύνδεσης 1041"/>
                  <p:cNvCxnSpPr/>
                  <p:nvPr/>
                </p:nvCxnSpPr>
                <p:spPr>
                  <a:xfrm>
                    <a:off x="5675058" y="4013070"/>
                    <a:ext cx="54424" cy="15185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4" name="Ευθεία γραμμή σύνδεσης 1043"/>
                  <p:cNvCxnSpPr>
                    <a:stCxn id="143" idx="3"/>
                  </p:cNvCxnSpPr>
                  <p:nvPr/>
                </p:nvCxnSpPr>
                <p:spPr>
                  <a:xfrm>
                    <a:off x="5998401" y="3370126"/>
                    <a:ext cx="158471" cy="27462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6" name="Ευθεία γραμμή σύνδεσης 1045"/>
                  <p:cNvCxnSpPr/>
                  <p:nvPr/>
                </p:nvCxnSpPr>
                <p:spPr>
                  <a:xfrm>
                    <a:off x="7122098" y="3198890"/>
                    <a:ext cx="83237" cy="7915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8" name="Ευθεία γραμμή σύνδεσης 1047"/>
                  <p:cNvCxnSpPr/>
                  <p:nvPr/>
                </p:nvCxnSpPr>
                <p:spPr>
                  <a:xfrm flipH="1" flipV="1">
                    <a:off x="6574656" y="3798216"/>
                    <a:ext cx="12806" cy="145389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0" name="Ευθεία γραμμή σύνδεσης 1049"/>
                  <p:cNvCxnSpPr/>
                  <p:nvPr/>
                </p:nvCxnSpPr>
                <p:spPr>
                  <a:xfrm>
                    <a:off x="6624279" y="3507438"/>
                    <a:ext cx="211293" cy="4846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Ευθεία γραμμή σύνδεσης 1051"/>
                  <p:cNvCxnSpPr/>
                  <p:nvPr/>
                </p:nvCxnSpPr>
                <p:spPr>
                  <a:xfrm>
                    <a:off x="7107692" y="3927451"/>
                    <a:ext cx="73633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4" name="Ευθεία γραμμή σύνδεσης 1053"/>
                  <p:cNvCxnSpPr/>
                  <p:nvPr/>
                </p:nvCxnSpPr>
                <p:spPr>
                  <a:xfrm flipV="1">
                    <a:off x="6944420" y="3996915"/>
                    <a:ext cx="171275" cy="8238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6" name="Ευθεία γραμμή σύνδεσης 1055"/>
                  <p:cNvCxnSpPr/>
                  <p:nvPr/>
                </p:nvCxnSpPr>
                <p:spPr>
                  <a:xfrm flipH="1" flipV="1">
                    <a:off x="7133304" y="3701290"/>
                    <a:ext cx="160071" cy="1292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8" name="Ευθεία γραμμή σύνδεσης 1057"/>
                  <p:cNvCxnSpPr/>
                  <p:nvPr/>
                </p:nvCxnSpPr>
                <p:spPr>
                  <a:xfrm flipH="1">
                    <a:off x="6385773" y="3203736"/>
                    <a:ext cx="180880" cy="3392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2" name="Ευθύγραμμο βέλος σύνδεσης 1111"/>
                  <p:cNvCxnSpPr/>
                  <p:nvPr/>
                </p:nvCxnSpPr>
                <p:spPr>
                  <a:xfrm>
                    <a:off x="4135178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Ευθύγραμμο βέλος σύνδεσης 345"/>
                  <p:cNvCxnSpPr/>
                  <p:nvPr/>
                </p:nvCxnSpPr>
                <p:spPr>
                  <a:xfrm>
                    <a:off x="4439312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Ευθύγραμμο βέλος σύνδεσης 346"/>
                  <p:cNvCxnSpPr/>
                  <p:nvPr/>
                </p:nvCxnSpPr>
                <p:spPr>
                  <a:xfrm>
                    <a:off x="4740245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Ευθύγραμμο βέλος σύνδεσης 347"/>
                  <p:cNvCxnSpPr/>
                  <p:nvPr/>
                </p:nvCxnSpPr>
                <p:spPr>
                  <a:xfrm>
                    <a:off x="5052384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9" name="Ευθύγραμμο βέλος σύνδεσης 348"/>
                  <p:cNvCxnSpPr/>
                  <p:nvPr/>
                </p:nvCxnSpPr>
                <p:spPr>
                  <a:xfrm>
                    <a:off x="5346914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Ευθύγραμμο βέλος σύνδεσης 349"/>
                  <p:cNvCxnSpPr/>
                  <p:nvPr/>
                </p:nvCxnSpPr>
                <p:spPr>
                  <a:xfrm>
                    <a:off x="5651048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1" name="Ευθύγραμμο βέλος σύνδεσης 350"/>
                  <p:cNvCxnSpPr/>
                  <p:nvPr/>
                </p:nvCxnSpPr>
                <p:spPr>
                  <a:xfrm>
                    <a:off x="5966387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2" name="Ευθύγραμμο βέλος σύνδεσης 351"/>
                  <p:cNvCxnSpPr/>
                  <p:nvPr/>
                </p:nvCxnSpPr>
                <p:spPr>
                  <a:xfrm>
                    <a:off x="6286529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3" name="Ευθύγραμμο βέλος σύνδεσης 352"/>
                  <p:cNvCxnSpPr/>
                  <p:nvPr/>
                </p:nvCxnSpPr>
                <p:spPr>
                  <a:xfrm>
                    <a:off x="6614674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4" name="Ευθύγραμμο βέλος σύνδεσης 353"/>
                  <p:cNvCxnSpPr/>
                  <p:nvPr/>
                </p:nvCxnSpPr>
                <p:spPr>
                  <a:xfrm>
                    <a:off x="6942819" y="2709413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5" name="Ευθύγραμμο βέλος σύνδεσης 354"/>
                  <p:cNvCxnSpPr/>
                  <p:nvPr/>
                </p:nvCxnSpPr>
                <p:spPr>
                  <a:xfrm>
                    <a:off x="7224544" y="2715874"/>
                    <a:ext cx="0" cy="395782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880" name="TextBox 1113"/>
                <p:cNvSpPr txBox="1">
                  <a:spLocks noChangeArrowheads="1"/>
                </p:cNvSpPr>
                <p:nvPr/>
              </p:nvSpPr>
              <p:spPr bwMode="auto">
                <a:xfrm>
                  <a:off x="3805865" y="2834516"/>
                  <a:ext cx="1512360" cy="369332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l-GR" b="1">
                      <a:solidFill>
                        <a:srgbClr val="000000"/>
                      </a:solidFill>
                      <a:latin typeface="Calibri" pitchFamily="34" charset="0"/>
                      <a:cs typeface="Arial" charset="0"/>
                    </a:rPr>
                    <a:t>UV</a:t>
                  </a:r>
                  <a:endParaRPr lang="el-GR" altLang="el-GR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78" name="Ορθογώνιο 377"/>
                <p:cNvSpPr/>
                <p:nvPr/>
              </p:nvSpPr>
              <p:spPr>
                <a:xfrm>
                  <a:off x="2756959" y="4748696"/>
                  <a:ext cx="3599992" cy="8400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l-GR">
                    <a:solidFill>
                      <a:prstClr val="white"/>
                    </a:solidFill>
                  </a:endParaRPr>
                </a:p>
              </p:txBody>
            </p:sp>
          </p:grpSp>
        </p:grpSp>
        <p:cxnSp>
          <p:nvCxnSpPr>
            <p:cNvPr id="382" name="Ευθεία γραμμή σύνδεσης 381"/>
            <p:cNvCxnSpPr/>
            <p:nvPr/>
          </p:nvCxnSpPr>
          <p:spPr>
            <a:xfrm>
              <a:off x="6704169" y="3596079"/>
              <a:ext cx="96042" cy="9531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Ευθεία γραμμή σύνδεσης 382"/>
            <p:cNvCxnSpPr/>
            <p:nvPr/>
          </p:nvCxnSpPr>
          <p:spPr>
            <a:xfrm flipH="1">
              <a:off x="6944275" y="4080710"/>
              <a:ext cx="126456" cy="10661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4" name="TextBox 1126"/>
            <p:cNvSpPr txBox="1">
              <a:spLocks noChangeArrowheads="1"/>
            </p:cNvSpPr>
            <p:nvPr/>
          </p:nvSpPr>
          <p:spPr bwMode="auto">
            <a:xfrm>
              <a:off x="5200619" y="2441239"/>
              <a:ext cx="11723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Υπόστρωμα</a:t>
              </a:r>
            </a:p>
          </p:txBody>
        </p:sp>
        <p:sp>
          <p:nvSpPr>
            <p:cNvPr id="36875" name="TextBox 390"/>
            <p:cNvSpPr txBox="1">
              <a:spLocks noChangeArrowheads="1"/>
            </p:cNvSpPr>
            <p:nvPr/>
          </p:nvSpPr>
          <p:spPr bwMode="auto">
            <a:xfrm>
              <a:off x="5246801" y="4758364"/>
              <a:ext cx="11723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Υπόστρωμα</a:t>
              </a:r>
            </a:p>
          </p:txBody>
        </p:sp>
      </p:grp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98DBF2-14FF-44EB-8148-981213700C3D}" type="slidenum">
              <a:rPr lang="el-GR" altLang="el-GR" smtClean="0">
                <a:solidFill>
                  <a:srgbClr val="000000"/>
                </a:solidFill>
              </a:rPr>
              <a:pPr/>
              <a:t>10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Βασικά χαρακτηριστικά μελανιών </a:t>
            </a:r>
            <a:r>
              <a:rPr lang="en-US" altLang="el-GR" smtClean="0"/>
              <a:t>UV </a:t>
            </a:r>
            <a:r>
              <a:rPr lang="el-GR" altLang="el-GR" sz="3200" b="0" smtClean="0"/>
              <a:t>(1 από 2) </a:t>
            </a:r>
          </a:p>
        </p:txBody>
      </p:sp>
      <p:sp>
        <p:nvSpPr>
          <p:cNvPr id="38914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338"/>
            <a:ext cx="8291513" cy="44640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el-GR" altLang="el-GR" sz="2400" smtClean="0"/>
              <a:t>Τα μελάνια που σκληραίνουν με </a:t>
            </a:r>
            <a:r>
              <a:rPr lang="en-US" altLang="el-GR" sz="2400" smtClean="0"/>
              <a:t>UV </a:t>
            </a:r>
            <a:r>
              <a:rPr lang="el-GR" altLang="el-GR" sz="2400" smtClean="0"/>
              <a:t>ακτινοβολία, πρέπει να διαθέτουν κάποια βασικά χαρακτηριστικά που είναι πολύ  διαφορετικά από αυτά των συμβατικών μελανιών, που χρησιμοποιούνται στη διαδικασία εκτύπωσης:</a:t>
            </a:r>
          </a:p>
          <a:p>
            <a:pPr marL="0" indent="0">
              <a:lnSpc>
                <a:spcPct val="150000"/>
              </a:lnSpc>
            </a:pPr>
            <a:r>
              <a:rPr lang="el-GR" altLang="el-GR" sz="2400" smtClean="0"/>
              <a:t> μονομερή, αντί για συμβατικούς διαλύτες</a:t>
            </a:r>
          </a:p>
          <a:p>
            <a:pPr marL="0" indent="0">
              <a:lnSpc>
                <a:spcPct val="150000"/>
              </a:lnSpc>
            </a:pPr>
            <a:r>
              <a:rPr lang="el-GR" altLang="el-GR" sz="2400" smtClean="0"/>
              <a:t>ολιγομερή και προπολυμερή, αντί των συμβατικών ρητινών</a:t>
            </a:r>
          </a:p>
          <a:p>
            <a:pPr marL="0" indent="0">
              <a:lnSpc>
                <a:spcPct val="150000"/>
              </a:lnSpc>
            </a:pPr>
            <a:r>
              <a:rPr lang="el-GR" altLang="el-GR" sz="2400" smtClean="0"/>
              <a:t>φωτοεκκινητές (πρόσθετα)</a:t>
            </a:r>
          </a:p>
          <a:p>
            <a:pPr marL="0" indent="0">
              <a:lnSpc>
                <a:spcPct val="150000"/>
              </a:lnSpc>
            </a:pPr>
            <a:endParaRPr lang="el-GR" altLang="el-GR" sz="2400" smtClean="0"/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50E3BD-FD2B-4EF2-A2C0-FBA44DC4D039}" type="slidenum">
              <a:rPr lang="el-GR" altLang="el-GR" smtClean="0">
                <a:solidFill>
                  <a:srgbClr val="000000"/>
                </a:solidFill>
              </a:rPr>
              <a:pPr/>
              <a:t>11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Βασικά χαρακτηριστικά μελανιών </a:t>
            </a:r>
            <a:r>
              <a:rPr lang="en-US" altLang="el-GR" smtClean="0"/>
              <a:t>UV </a:t>
            </a:r>
            <a:r>
              <a:rPr lang="el-GR" altLang="el-GR" sz="3200" b="0" smtClean="0"/>
              <a:t>(2 από 2) </a:t>
            </a: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/>
        </p:nvGraphicFramePr>
        <p:xfrm>
          <a:off x="160338" y="1341438"/>
          <a:ext cx="8823325" cy="4114800"/>
        </p:xfrm>
        <a:graphic>
          <a:graphicData uri="http://schemas.openxmlformats.org/drawingml/2006/table">
            <a:tbl>
              <a:tblPr/>
              <a:tblGrid>
                <a:gridCol w="4445000"/>
                <a:gridCol w="4378325"/>
              </a:tblGrid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Μελάνια συμβατικά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Μελάνια </a:t>
                      </a: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UV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473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Χρώμα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Διαλύτης (φορέας)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Ρητίνη σαν συνδετικό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Στεγνωτικό ή καταλύτες ξήρανσης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Ενισχυτικά χρώματος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Πρόσθετα π.χ. πλαστικοποιητές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Χρώμα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Μονομερή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Μεγάλου μοριακού βάρους ολιγομερή ακρυλικά ή προπολυμερή 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Φωτοεκκινητές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Ενισχυτικά χρώματος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685800" algn="l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Πρόσθετα π.χ. πλαστικοποιητές και </a:t>
                      </a: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συνεργιστικές ουσίες 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4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EC0089-444F-4EFB-9854-982D97F159E5}" type="slidenum">
              <a:rPr lang="el-GR" altLang="el-GR" smtClean="0">
                <a:solidFill>
                  <a:srgbClr val="000000"/>
                </a:solidFill>
              </a:rPr>
              <a:pPr/>
              <a:t>12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Πιγμέντα για μελάνια </a:t>
            </a:r>
            <a:r>
              <a:rPr lang="en-US" altLang="el-GR" smtClean="0"/>
              <a:t>UV</a:t>
            </a:r>
            <a:r>
              <a:rPr lang="el-GR" altLang="el-GR" smtClean="0"/>
              <a:t> </a:t>
            </a:r>
          </a:p>
        </p:txBody>
      </p:sp>
      <p:sp>
        <p:nvSpPr>
          <p:cNvPr id="40962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504031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l-GR" altLang="el-GR" sz="2400" smtClean="0"/>
              <a:t>Τα </a:t>
            </a:r>
            <a:r>
              <a:rPr lang="el-GR" altLang="el-GR" sz="2400" b="1" smtClean="0"/>
              <a:t>πιγμέντα</a:t>
            </a:r>
            <a:r>
              <a:rPr lang="el-GR" altLang="el-GR" sz="2400" smtClean="0"/>
              <a:t> που περιέχονται στα μελάνια </a:t>
            </a:r>
            <a:r>
              <a:rPr lang="en-US" altLang="el-GR" sz="2400" smtClean="0"/>
              <a:t>UV</a:t>
            </a:r>
            <a:r>
              <a:rPr lang="el-GR" altLang="el-GR" sz="2400" smtClean="0"/>
              <a:t> είναι παρόμοια με αυτά των συμβατικών μελανιών, αλλά έχει παρατηρηθεί ότι τα μαύρα και γενικά τα πιο σκούρα χρώματα εμποδίζουν τη διέλευση </a:t>
            </a:r>
            <a:r>
              <a:rPr lang="en-US" altLang="el-GR" sz="2400" smtClean="0"/>
              <a:t>UV </a:t>
            </a:r>
            <a:r>
              <a:rPr lang="el-GR" altLang="el-GR" sz="2400" smtClean="0"/>
              <a:t>ακτινοβολίας και μειώνουν την αποτελεσματικότητα της σκλήρυνσης.</a:t>
            </a:r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3F1495-EA0A-465B-A62A-1F9BEBB42201}" type="slidenum">
              <a:rPr lang="el-GR" altLang="el-GR" smtClean="0">
                <a:solidFill>
                  <a:srgbClr val="000000"/>
                </a:solidFill>
              </a:rPr>
              <a:pPr/>
              <a:t>13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Διαλύτες για μελάνια </a:t>
            </a:r>
            <a:r>
              <a:rPr lang="en-US" altLang="el-GR" smtClean="0"/>
              <a:t>UV</a:t>
            </a:r>
            <a:r>
              <a:rPr lang="el-GR" altLang="el-GR" smtClean="0"/>
              <a:t> </a:t>
            </a:r>
          </a:p>
        </p:txBody>
      </p:sp>
      <p:sp>
        <p:nvSpPr>
          <p:cNvPr id="4198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504031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Οι συμβατικοί </a:t>
            </a:r>
            <a:r>
              <a:rPr lang="el-GR" altLang="el-GR" sz="2400" b="1" smtClean="0"/>
              <a:t>διαλύτες</a:t>
            </a:r>
            <a:r>
              <a:rPr lang="el-GR" altLang="el-GR" sz="2400" smtClean="0"/>
              <a:t> στην περίπτωση των μελανιών </a:t>
            </a:r>
            <a:r>
              <a:rPr lang="en-US" altLang="el-GR" sz="2400" smtClean="0"/>
              <a:t>UV </a:t>
            </a:r>
            <a:r>
              <a:rPr lang="el-GR" altLang="el-GR" sz="2400" smtClean="0"/>
              <a:t>έχουν αντικατασταθεί από </a:t>
            </a:r>
            <a:r>
              <a:rPr lang="el-GR" altLang="el-GR" sz="2400" b="1" smtClean="0"/>
              <a:t>μονομερή χαμηλού ιξώδους </a:t>
            </a:r>
            <a:r>
              <a:rPr lang="el-GR" altLang="el-GR" sz="2400" smtClean="0"/>
              <a:t>που εύκολα αντιδρούν και πολυμερίζονται.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Τα μονομερή αυτά ανταποκρίνονται στις απαιτήσεις ρεολογίας των προπολυμερών ρητινών και βοηθούν στην σκλήρυνση των μελανιών, που όμως η μεγάλη τοξικότητά τους περιορίζουν τη χρήση τους. Για το λόγο αυτό, χρησιμοποιούνται κυρίως </a:t>
            </a:r>
            <a:r>
              <a:rPr lang="el-GR" altLang="el-GR" sz="2400" b="1" smtClean="0"/>
              <a:t>μονομερή μεγάλου ιξώδους</a:t>
            </a:r>
            <a:r>
              <a:rPr lang="el-GR" altLang="el-GR" sz="240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el-GR" altLang="el-GR" sz="2400" smtClean="0"/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2A0B25-2CE2-4989-A327-74A5281FE4B4}" type="slidenum">
              <a:rPr lang="el-GR" altLang="el-GR" smtClean="0">
                <a:solidFill>
                  <a:srgbClr val="000000"/>
                </a:solidFill>
              </a:rPr>
              <a:pPr/>
              <a:t>14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Συνδετικά για μελάνια </a:t>
            </a:r>
            <a:r>
              <a:rPr lang="en-US" altLang="el-GR" smtClean="0"/>
              <a:t>UV</a:t>
            </a:r>
            <a:r>
              <a:rPr lang="el-GR" altLang="el-GR" smtClean="0"/>
              <a:t> </a:t>
            </a:r>
          </a:p>
        </p:txBody>
      </p:sp>
      <p:sp>
        <p:nvSpPr>
          <p:cNvPr id="4301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Στη θέση των συνδετικών ρητινών προβλέπονται </a:t>
            </a:r>
            <a:r>
              <a:rPr lang="el-GR" altLang="el-GR" sz="2400" b="1" smtClean="0"/>
              <a:t>προπολυμερισμένα ολιγομερή </a:t>
            </a:r>
            <a:r>
              <a:rPr lang="el-GR" altLang="el-GR" sz="2400" smtClean="0"/>
              <a:t>που προέρχονται από χημική αντίδραση μεταξύ του ακρυλικού οξέος με συμβατικές ρητίνες ουρεθάνης, εποξειδίων και πολυεστέρων.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endParaRPr lang="el-GR" altLang="el-GR" sz="2400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endParaRPr lang="el-GR" altLang="el-GR" sz="2400" smtClean="0"/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A3FC0B-65EB-4513-A8DB-FEB5178EEDCE}" type="slidenum">
              <a:rPr lang="el-GR" altLang="el-GR" smtClean="0">
                <a:solidFill>
                  <a:srgbClr val="000000"/>
                </a:solidFill>
              </a:rPr>
              <a:pPr/>
              <a:t>15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Καταλύτες πολυμερισμού με </a:t>
            </a:r>
            <a:r>
              <a:rPr lang="en-US" altLang="el-GR" smtClean="0"/>
              <a:t>UV</a:t>
            </a:r>
            <a:endParaRPr lang="el-GR" altLang="el-GR" smtClean="0"/>
          </a:p>
        </p:txBody>
      </p:sp>
      <p:sp>
        <p:nvSpPr>
          <p:cNvPr id="44034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Οι φορείς των μελανιών που σκληραίνουν με ακτινοβολία </a:t>
            </a:r>
            <a:r>
              <a:rPr lang="en-US" altLang="el-GR" sz="2400" smtClean="0"/>
              <a:t>UV </a:t>
            </a:r>
            <a:r>
              <a:rPr lang="el-GR" altLang="el-GR" sz="2400" smtClean="0"/>
              <a:t>βασίζονται στη χημεία πολυμερισμού των ακρυλικών. Τα ακρυλικά και κυρίως τα αλκένια απορροφούν ακτινοβολία και πολυμερίζονται, αλλά η </a:t>
            </a:r>
            <a:r>
              <a:rPr lang="el-GR" altLang="el-GR" sz="2400" b="1" smtClean="0"/>
              <a:t>ταχύτητα πολυμερισμού </a:t>
            </a:r>
            <a:r>
              <a:rPr lang="el-GR" altLang="el-GR" sz="2400" smtClean="0"/>
              <a:t>είναι πολύ αργή οπότε προκύπτουν προβλήματα σε συστήματα εκτύπωσης με μεγάλη ταχύτητα.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Είναι επομένως ανάγκη να χρησιμοποιηθούν καταλύτες </a:t>
            </a:r>
            <a:r>
              <a:rPr lang="el-GR" altLang="el-GR" sz="2400" b="1" smtClean="0"/>
              <a:t>(φωτοεκκινητές)</a:t>
            </a:r>
            <a:r>
              <a:rPr lang="el-GR" altLang="el-GR" sz="2400" smtClean="0"/>
              <a:t> που μπορούν να απορροφούν γρήγορα </a:t>
            </a:r>
            <a:r>
              <a:rPr lang="en-US" altLang="el-GR" sz="2400" smtClean="0"/>
              <a:t>UV </a:t>
            </a:r>
            <a:r>
              <a:rPr lang="el-GR" altLang="el-GR" sz="2400" smtClean="0"/>
              <a:t>και αποτελεσματικά, δημιουργώντας ελεύθερες ρίζες που προωθούν τον πολυμερισμό.</a:t>
            </a:r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DDCB64-A16F-4076-9BCA-A06595BBAE3E}" type="slidenum">
              <a:rPr lang="el-GR" altLang="el-GR" smtClean="0">
                <a:solidFill>
                  <a:srgbClr val="000000"/>
                </a:solidFill>
              </a:rPr>
              <a:pPr/>
              <a:t>16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Πρόσθετα για μελάνια </a:t>
            </a:r>
            <a:r>
              <a:rPr lang="en-US" altLang="el-GR" smtClean="0"/>
              <a:t>UV</a:t>
            </a:r>
            <a:r>
              <a:rPr lang="el-GR" altLang="el-GR" smtClean="0"/>
              <a:t> </a:t>
            </a:r>
          </a:p>
        </p:txBody>
      </p:sp>
      <p:sp>
        <p:nvSpPr>
          <p:cNvPr id="45058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9585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Οι </a:t>
            </a:r>
            <a:r>
              <a:rPr lang="el-GR" altLang="el-GR" sz="2400" b="1" smtClean="0"/>
              <a:t>φωτοεκκινητές</a:t>
            </a:r>
            <a:r>
              <a:rPr lang="el-GR" altLang="el-GR" sz="2400" smtClean="0"/>
              <a:t> είναι τα συστατικά που απορροφούν </a:t>
            </a:r>
            <a:r>
              <a:rPr lang="en-US" altLang="el-GR" sz="2400" smtClean="0"/>
              <a:t>UV </a:t>
            </a:r>
            <a:r>
              <a:rPr lang="el-GR" altLang="el-GR" sz="2400" smtClean="0"/>
              <a:t>ακτινοβολία και προκαλούν την έναρξη της διαδικασίας πολυμερισμού.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Προστίθενται επίσης και </a:t>
            </a:r>
            <a:r>
              <a:rPr lang="el-GR" altLang="el-GR" sz="2400" b="1" smtClean="0"/>
              <a:t>πλαστικοποιητές</a:t>
            </a:r>
            <a:r>
              <a:rPr lang="el-GR" altLang="el-GR" sz="2400" smtClean="0"/>
              <a:t> για να δώσουν ελαστικότητα στο σκληρυμένο φιλμ μελανιού, καθώς και </a:t>
            </a:r>
            <a:r>
              <a:rPr lang="el-GR" altLang="el-GR" sz="2400" b="1" smtClean="0"/>
              <a:t>πρόσθετες ουσίες </a:t>
            </a:r>
            <a:r>
              <a:rPr lang="el-GR" altLang="el-GR" sz="2400" smtClean="0"/>
              <a:t>για την επιτάχυνση της αντίδρασης σκλήρυνσης.</a:t>
            </a:r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736B56-2ADE-4601-90E5-6BFA3C9B6795}" type="slidenum">
              <a:rPr lang="el-GR" altLang="el-GR" smtClean="0">
                <a:solidFill>
                  <a:srgbClr val="000000"/>
                </a:solidFill>
              </a:rPr>
              <a:pPr/>
              <a:t>17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Τίτλο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 smtClean="0"/>
              <a:t>Πλεονεκτήματα μελανιών </a:t>
            </a:r>
            <a:r>
              <a:rPr lang="en-US" altLang="el-GR" smtClean="0"/>
              <a:t>UV</a:t>
            </a:r>
            <a:r>
              <a:rPr lang="el-GR" altLang="el-GR" smtClean="0"/>
              <a:t> </a:t>
            </a:r>
          </a:p>
        </p:txBody>
      </p:sp>
      <p:sp>
        <p:nvSpPr>
          <p:cNvPr id="6656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89585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Στεγνώνουν ακαριαία με την έκθεση στην ακτινοβολία.Τα εκτυπωμένα έντυπα βγαίνουν στεγνά και μπορούν να διπλωθούν αμέσως.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Δεν υπάρχουν προβλήματα με φαινόμενα </a:t>
            </a:r>
            <a:r>
              <a:rPr lang="en-US" altLang="el-GR" sz="2400" smtClean="0"/>
              <a:t>set-off</a:t>
            </a:r>
            <a:r>
              <a:rPr lang="el-GR" altLang="el-GR" sz="2400" smtClean="0"/>
              <a:t>. Δεν υπάρχει ανάγκη ψεκασμού αντί -set οff που δημιουργεί προβλήματα από την αιωρούμενη σκόνη, το κόστος και την επίδραση στην εκτύπωση βερνικιού αργότερα.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el-GR" altLang="el-GR" sz="2400" smtClean="0"/>
          </a:p>
        </p:txBody>
      </p:sp>
      <p:sp>
        <p:nvSpPr>
          <p:cNvPr id="66564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7D64A89-1657-496A-BCAF-48ADF7632902}" type="slidenum">
              <a:rPr lang="el-GR" altLang="el-GR" sz="1200">
                <a:solidFill>
                  <a:srgbClr val="000000"/>
                </a:solidFill>
              </a:rPr>
              <a:pPr algn="r"/>
              <a:t>18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Στόχος ενότητας</a:t>
            </a:r>
          </a:p>
        </p:txBody>
      </p:sp>
      <p:sp>
        <p:nvSpPr>
          <p:cNvPr id="2765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31152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Στόχος της ενότητας αυτής είναι η παρουσίαση των μελανιών υδατικής βάσης (νερού) και εκείνων που σκληραίνουν με υπεριώδη ακτινοβολία (</a:t>
            </a:r>
            <a:r>
              <a:rPr lang="en-US" altLang="el-GR" sz="2400" smtClean="0"/>
              <a:t>UV</a:t>
            </a:r>
            <a:r>
              <a:rPr lang="el-GR" altLang="el-GR" sz="2400" smtClean="0"/>
              <a:t>), ως  εναλλακτικών υλικών έναντι των μελανιών εκτύπωσης που έχουν ως βάση τους οργανικούς διαλύτες.</a:t>
            </a: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06F805-0FBB-412E-A852-5B9DBD0F4D3C}" type="slidenum">
              <a:rPr lang="el-GR" altLang="el-GR" smtClean="0">
                <a:solidFill>
                  <a:srgbClr val="000000"/>
                </a:solidFill>
              </a:rPr>
              <a:pPr/>
              <a:t>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Τίτλος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Πλεονεκτήματα μελανιών UV</a:t>
            </a:r>
            <a:endParaRPr lang="el-GR" altLang="el-GR" sz="3600" smtClean="0"/>
          </a:p>
        </p:txBody>
      </p:sp>
      <p:sp>
        <p:nvSpPr>
          <p:cNvPr id="7168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507413" cy="525621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Είναι εφικτές ενδιάμεσες εργασίες φινιρίσματος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Είναι δυνατή η εφαρμογή τους σε μη πορώδη υποστρώματα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Επειδή δεν περιέχουν συμβατικοί διαλύτες, δεν εκλύουν VOCs. Αυτό είναι ιδιαίτερα σημαντικό στην περίπτωση μελανιών φλεξογραφίας και βαθυτυπίας.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altLang="el-GR" sz="2400" smtClean="0"/>
              <a:t>Δεν υπάρχει ανάγκη εγκαταστάσεων ξήρανσης, όπως φούρνων και συστημάτων θερμού αέρα.</a:t>
            </a:r>
          </a:p>
        </p:txBody>
      </p:sp>
      <p:sp>
        <p:nvSpPr>
          <p:cNvPr id="71684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86C6FE2-3731-4B1E-8BEB-B4EA8205AB45}" type="slidenum">
              <a:rPr lang="el-GR" altLang="el-GR" sz="1200">
                <a:solidFill>
                  <a:srgbClr val="000000"/>
                </a:solidFill>
              </a:rPr>
              <a:pPr algn="r"/>
              <a:t>19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Τίτλο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 smtClean="0"/>
              <a:t>Μειονεκτήματα μελανιών </a:t>
            </a:r>
            <a:r>
              <a:rPr lang="en-US" altLang="el-GR" smtClean="0"/>
              <a:t>UV</a:t>
            </a:r>
            <a:r>
              <a:rPr lang="el-GR" altLang="el-GR" smtClean="0"/>
              <a:t> </a:t>
            </a:r>
          </a:p>
        </p:txBody>
      </p:sp>
      <p:sp>
        <p:nvSpPr>
          <p:cNvPr id="67587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89585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Απαιτούν υψηλή δαπάνη εγκατάστασης εξοπλισμού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Έχουν υψηλότερο κόστος υλικών (μελάνια, βερνίκια, κτλ)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Μικρός χρόνος ζωής </a:t>
            </a:r>
            <a:r>
              <a:rPr lang="en-US" altLang="el-GR" sz="2400" smtClean="0"/>
              <a:t>UV </a:t>
            </a:r>
            <a:r>
              <a:rPr lang="el-GR" altLang="el-GR" sz="2400" smtClean="0"/>
              <a:t>λαμπών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Λιγότερο αποτελεσματικά σε πορώδη υποστρώματα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Ορισμένα προβλήματα λόγω ρεολογικών ιδιοτήτων μελανιών της </a:t>
            </a:r>
            <a:r>
              <a:rPr lang="en-US" altLang="el-GR" sz="2400" smtClean="0"/>
              <a:t>offset </a:t>
            </a:r>
            <a:r>
              <a:rPr lang="el-GR" altLang="el-GR" sz="2400" smtClean="0"/>
              <a:t>στην ταχύτητα εκτύπωσης </a:t>
            </a:r>
          </a:p>
        </p:txBody>
      </p:sp>
      <p:sp>
        <p:nvSpPr>
          <p:cNvPr id="67588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DF98DB5-CA2C-480A-810D-19AAAB1A5F24}" type="slidenum">
              <a:rPr lang="el-GR" altLang="el-GR" sz="1200">
                <a:solidFill>
                  <a:srgbClr val="000000"/>
                </a:solidFill>
              </a:rPr>
              <a:pPr algn="r"/>
              <a:t>20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Τίτλος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z="4400" smtClean="0"/>
              <a:t>Αφρισμός </a:t>
            </a:r>
            <a:endParaRPr lang="el-GR" altLang="el-GR" sz="360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91513" cy="5400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/>
              <a:t>Τα </a:t>
            </a:r>
            <a:r>
              <a:rPr lang="el-GR" sz="2400" dirty="0" smtClean="0"/>
              <a:t>μελάνια </a:t>
            </a:r>
            <a:r>
              <a:rPr lang="el-GR" sz="2400" dirty="0"/>
              <a:t>που σκληραίνουν </a:t>
            </a:r>
            <a:r>
              <a:rPr lang="el-GR" sz="2400" dirty="0" smtClean="0"/>
              <a:t>με </a:t>
            </a:r>
            <a:r>
              <a:rPr lang="el-GR" sz="2400" dirty="0"/>
              <a:t>UV </a:t>
            </a:r>
            <a:r>
              <a:rPr lang="el-GR" sz="2400" dirty="0" smtClean="0"/>
              <a:t>στην λιθογραφία – </a:t>
            </a:r>
            <a:r>
              <a:rPr lang="en-US" sz="2400" dirty="0" smtClean="0"/>
              <a:t>offset </a:t>
            </a:r>
            <a:r>
              <a:rPr lang="el-GR" sz="2400" dirty="0" smtClean="0"/>
              <a:t>είναι </a:t>
            </a:r>
            <a:r>
              <a:rPr lang="el-GR" sz="2400" dirty="0"/>
              <a:t>ιδιαίτερα ευπαθή στον </a:t>
            </a:r>
            <a:r>
              <a:rPr lang="el-GR" sz="2400" b="1" dirty="0" smtClean="0">
                <a:solidFill>
                  <a:srgbClr val="004A82"/>
                </a:solidFill>
              </a:rPr>
              <a:t>αφρισμό</a:t>
            </a:r>
            <a:r>
              <a:rPr lang="el-GR" sz="2400" dirty="0" smtClean="0"/>
              <a:t> </a:t>
            </a:r>
            <a:r>
              <a:rPr lang="el-GR" sz="2400" dirty="0"/>
              <a:t>και κατά συνέπεια βάφουν την επιφάνεια χωρίς εικόνα. </a:t>
            </a:r>
            <a:r>
              <a:rPr lang="el-GR" sz="2400" dirty="0" smtClean="0"/>
              <a:t>Ως </a:t>
            </a:r>
            <a:r>
              <a:rPr lang="el-GR" sz="2400" dirty="0"/>
              <a:t>αιτία </a:t>
            </a:r>
            <a:r>
              <a:rPr lang="el-GR" sz="2400" dirty="0" smtClean="0"/>
              <a:t>θεωρείται </a:t>
            </a:r>
            <a:r>
              <a:rPr lang="el-GR" sz="2400" dirty="0"/>
              <a:t>η παρουσία πολικών </a:t>
            </a:r>
            <a:r>
              <a:rPr lang="el-GR" sz="2400" dirty="0" smtClean="0"/>
              <a:t>μορίων μικρού μοριακού </a:t>
            </a:r>
            <a:r>
              <a:rPr lang="el-GR" sz="2400" dirty="0"/>
              <a:t>βάρους στο φορέα που </a:t>
            </a:r>
            <a:r>
              <a:rPr lang="el-GR" sz="2400" dirty="0" smtClean="0"/>
              <a:t>σχηματίζουν </a:t>
            </a:r>
            <a:r>
              <a:rPr lang="el-GR" sz="2400" b="1" dirty="0" smtClean="0">
                <a:solidFill>
                  <a:srgbClr val="004A82"/>
                </a:solidFill>
              </a:rPr>
              <a:t>γαλάκτωμα</a:t>
            </a:r>
            <a:r>
              <a:rPr lang="el-GR" sz="2400" dirty="0" smtClean="0"/>
              <a:t> με </a:t>
            </a:r>
            <a:r>
              <a:rPr lang="el-GR" sz="2400" dirty="0"/>
              <a:t>το νερό. </a:t>
            </a:r>
          </a:p>
          <a:p>
            <a:pPr fontAlgn="auto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Η </a:t>
            </a:r>
            <a:r>
              <a:rPr lang="el-GR" sz="2400" dirty="0" err="1" smtClean="0"/>
              <a:t>γαλακτωματοποίηση</a:t>
            </a:r>
            <a:r>
              <a:rPr lang="el-GR" sz="2400" dirty="0" smtClean="0"/>
              <a:t> </a:t>
            </a:r>
            <a:r>
              <a:rPr lang="el-GR" sz="2400" dirty="0"/>
              <a:t>είναι </a:t>
            </a:r>
            <a:r>
              <a:rPr lang="el-GR" sz="2400" dirty="0" smtClean="0"/>
              <a:t>επιθυμητή μόνο σε κάποιο μικρό </a:t>
            </a:r>
            <a:r>
              <a:rPr lang="el-GR" sz="2400" dirty="0"/>
              <a:t>βαθμό, σε </a:t>
            </a:r>
            <a:r>
              <a:rPr lang="el-GR" sz="2400" dirty="0" smtClean="0"/>
              <a:t>ορισμένες </a:t>
            </a:r>
            <a:r>
              <a:rPr lang="el-GR" sz="2400" dirty="0"/>
              <a:t>παραδοσιακές λιθογραφίες, </a:t>
            </a:r>
            <a:r>
              <a:rPr lang="el-GR" sz="2400" dirty="0" smtClean="0"/>
              <a:t>προκειμένου </a:t>
            </a:r>
            <a:r>
              <a:rPr lang="el-GR" sz="2400" dirty="0"/>
              <a:t>να ψύχεται το </a:t>
            </a:r>
            <a:r>
              <a:rPr lang="el-GR" sz="2400" dirty="0" smtClean="0"/>
              <a:t>μελάνι</a:t>
            </a:r>
            <a:r>
              <a:rPr lang="el-GR" sz="2400" dirty="0"/>
              <a:t>, </a:t>
            </a:r>
            <a:r>
              <a:rPr lang="el-GR" sz="2400" dirty="0" smtClean="0"/>
              <a:t>ενώ η αυξημένη </a:t>
            </a:r>
            <a:r>
              <a:rPr lang="el-GR" sz="2400" dirty="0" err="1" smtClean="0"/>
              <a:t>γαλακτωματοποίηση</a:t>
            </a:r>
            <a:r>
              <a:rPr lang="el-GR" sz="2400" dirty="0" smtClean="0"/>
              <a:t> είναι ανεπιθύμητη γιατί </a:t>
            </a:r>
            <a:r>
              <a:rPr lang="el-GR" sz="2400" dirty="0"/>
              <a:t>προκαλεί </a:t>
            </a:r>
            <a:r>
              <a:rPr lang="el-GR" sz="2400" dirty="0" smtClean="0"/>
              <a:t>αφρισμό.</a:t>
            </a:r>
          </a:p>
          <a:p>
            <a:pPr fontAlgn="auto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Το </a:t>
            </a:r>
            <a:r>
              <a:rPr lang="el-GR" sz="2400" b="1" dirty="0" smtClean="0">
                <a:solidFill>
                  <a:srgbClr val="004A82"/>
                </a:solidFill>
              </a:rPr>
              <a:t>φαινόμενο του αφρισμού </a:t>
            </a:r>
            <a:r>
              <a:rPr lang="el-GR" sz="2400" dirty="0" smtClean="0"/>
              <a:t>μπορεί να ελεγχθεί μέχρις ενός σημείου με προσεκτική επιλογή του χρώματος, καθόσον υδρόφοβα χρώματα (απωθούν το νερό), συνήθως μειώνουν τη </a:t>
            </a:r>
            <a:r>
              <a:rPr lang="el-GR" sz="2400" dirty="0" err="1" smtClean="0"/>
              <a:t>γαλακτωματοποίηση</a:t>
            </a:r>
            <a:r>
              <a:rPr lang="el-GR" sz="2400" dirty="0" smtClean="0"/>
              <a:t>. </a:t>
            </a:r>
          </a:p>
          <a:p>
            <a:pPr fontAlgn="auto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/>
          </a:p>
        </p:txBody>
      </p:sp>
      <p:sp>
        <p:nvSpPr>
          <p:cNvPr id="70660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CAB63C3-8FCC-4D28-846E-523F1B94A8C3}" type="slidenum">
              <a:rPr lang="el-GR" altLang="el-GR" sz="1200">
                <a:solidFill>
                  <a:srgbClr val="000000"/>
                </a:solidFill>
              </a:rPr>
              <a:pPr algn="r"/>
              <a:t>21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- Τίτλος"/>
          <p:cNvSpPr>
            <a:spLocks noGrp="1"/>
          </p:cNvSpPr>
          <p:nvPr>
            <p:ph type="title"/>
          </p:nvPr>
        </p:nvSpPr>
        <p:spPr>
          <a:xfrm>
            <a:off x="468313" y="2347913"/>
            <a:ext cx="8229600" cy="1152525"/>
          </a:xfrm>
          <a:ln w="2857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mtClean="0"/>
              <a:t>Β΄μέρος: μελάνια υδατικής βάσης </a:t>
            </a:r>
          </a:p>
        </p:txBody>
      </p:sp>
      <p:sp>
        <p:nvSpPr>
          <p:cNvPr id="46082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5D3B4C-AFFA-4DCD-8372-337A0BA0E671}" type="slidenum">
              <a:rPr lang="el-GR" altLang="el-GR" smtClean="0">
                <a:solidFill>
                  <a:srgbClr val="000000"/>
                </a:solidFill>
              </a:rPr>
              <a:pPr/>
              <a:t>22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Μελάνια με βάση το νερό</a:t>
            </a:r>
            <a:endParaRPr lang="el-GR" altLang="el-GR" sz="3200" b="0" smtClean="0"/>
          </a:p>
        </p:txBody>
      </p:sp>
      <p:sp>
        <p:nvSpPr>
          <p:cNvPr id="4710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ανάγκη για χρήση μελανιών εκτύπωσης µε βάση το νερό βασίζονται στην ανάγκη για </a:t>
            </a:r>
            <a:r>
              <a:rPr lang="el-GR" altLang="el-GR" sz="2400" b="1" smtClean="0"/>
              <a:t>προστασία του περιβάλλοντος </a:t>
            </a:r>
            <a:r>
              <a:rPr lang="el-GR" altLang="el-GR" sz="2400" smtClean="0"/>
              <a:t>ώστε να ελαττωθεί η χρήση </a:t>
            </a:r>
            <a:r>
              <a:rPr lang="el-GR" altLang="el-GR" sz="2400" b="1" smtClean="0"/>
              <a:t>οργανικών διαλυτών</a:t>
            </a:r>
            <a:r>
              <a:rPr lang="el-GR" altLang="el-GR" sz="2400" smtClean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Τα μελάνια µε βάση το νερό προσφέρουν ένα ελκυστικό τρόπο </a:t>
            </a:r>
            <a:r>
              <a:rPr lang="el-GR" altLang="el-GR" sz="2400" b="1" smtClean="0"/>
              <a:t>βελτίωσης των συνθηκών εργασίας</a:t>
            </a:r>
            <a:r>
              <a:rPr lang="el-GR" altLang="el-GR" sz="2400" smtClean="0"/>
              <a:t>, με ταυτόχρονη </a:t>
            </a:r>
            <a:r>
              <a:rPr lang="el-GR" altLang="el-GR" sz="2400" b="1" smtClean="0"/>
              <a:t>ελάττωση του κόστους </a:t>
            </a:r>
            <a:r>
              <a:rPr lang="el-GR" altLang="el-GR" sz="2400" smtClean="0"/>
              <a:t>που σχετίζεται µε την χρήση διαλυτών και την διαχείριση (απαγωγή) των ατμών τους. </a:t>
            </a:r>
          </a:p>
        </p:txBody>
      </p:sp>
      <p:sp>
        <p:nvSpPr>
          <p:cNvPr id="4710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68597F-6948-4064-B06D-2114241369C8}" type="slidenum">
              <a:rPr lang="el-GR" altLang="el-GR" smtClean="0">
                <a:solidFill>
                  <a:srgbClr val="000000"/>
                </a:solidFill>
              </a:rPr>
              <a:pPr/>
              <a:t>23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Χρήση μελανιών νερού</a:t>
            </a:r>
          </a:p>
        </p:txBody>
      </p:sp>
      <p:sp>
        <p:nvSpPr>
          <p:cNvPr id="4813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Η παραδοσιακή </a:t>
            </a:r>
            <a:r>
              <a:rPr lang="el-GR" altLang="el-GR" sz="2400" b="1" smtClean="0"/>
              <a:t>χρήση</a:t>
            </a:r>
            <a:r>
              <a:rPr lang="el-GR" altLang="el-GR" sz="2400" smtClean="0"/>
              <a:t> μελανιών µε βάση το νερό γίνεται στην εκτύπωση µε την μέθοδο της </a:t>
            </a:r>
            <a:r>
              <a:rPr lang="el-GR" altLang="el-GR" sz="2400" b="1" smtClean="0"/>
              <a:t>φλεξογραφίας</a:t>
            </a:r>
            <a:r>
              <a:rPr lang="el-GR" altLang="el-GR" sz="2400" smtClean="0"/>
              <a:t> και της </a:t>
            </a:r>
            <a:r>
              <a:rPr lang="el-GR" altLang="el-GR" sz="2400" b="1" smtClean="0"/>
              <a:t>βαθυτυπίας</a:t>
            </a:r>
            <a:r>
              <a:rPr lang="el-GR" altLang="el-GR" sz="2400" smtClean="0"/>
              <a:t>, σε πορώδη χαρτιά και χαρτόνια, κυματοειδή χαρτόνια, πλαστικό για σακούλες, περιτυλίγματα κτλ.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smtClean="0"/>
              <a:t>Ο </a:t>
            </a:r>
            <a:r>
              <a:rPr lang="el-GR" altLang="el-GR" sz="2400" b="1" smtClean="0"/>
              <a:t>μηχανισμός ξήρανσης </a:t>
            </a:r>
            <a:r>
              <a:rPr lang="el-GR" altLang="el-GR" sz="2400" smtClean="0"/>
              <a:t>μπορεί να είναι αφενός η </a:t>
            </a:r>
            <a:r>
              <a:rPr lang="el-GR" altLang="el-GR" sz="2400" b="1" smtClean="0"/>
              <a:t>απορρόφηση</a:t>
            </a:r>
            <a:r>
              <a:rPr lang="el-GR" altLang="el-GR" sz="2400" smtClean="0"/>
              <a:t> του μελανιού από τους πόρους του υλικού που εκτυπώνεται (εάν το υλικό είναι πορώδες) και αφετέρου η </a:t>
            </a:r>
            <a:r>
              <a:rPr lang="el-GR" altLang="el-GR" sz="2400" b="1" smtClean="0"/>
              <a:t>εξάτμιση</a:t>
            </a:r>
            <a:r>
              <a:rPr lang="el-GR" altLang="el-GR" sz="2400" smtClean="0"/>
              <a:t> του υδατικού φορέα.</a:t>
            </a:r>
          </a:p>
        </p:txBody>
      </p:sp>
      <p:sp>
        <p:nvSpPr>
          <p:cNvPr id="4813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7F7813-17B8-4D45-B123-8D1F94833E91}" type="slidenum">
              <a:rPr lang="el-GR" altLang="el-GR" smtClean="0">
                <a:solidFill>
                  <a:srgbClr val="000000"/>
                </a:solidFill>
              </a:rPr>
              <a:pPr/>
              <a:t>24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Τίτλος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Προσφορά θερμικής ενέργειας </a:t>
            </a:r>
            <a:r>
              <a:rPr lang="el-GR" altLang="el-GR" sz="3400" b="0" smtClean="0"/>
              <a:t>1/3</a:t>
            </a:r>
          </a:p>
        </p:txBody>
      </p:sp>
      <p:sp>
        <p:nvSpPr>
          <p:cNvPr id="73731" name="Θέση περιεχομένου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smtClean="0"/>
              <a:t>Η διαδικασία της εξάτμισης ενισχύεται με προσφορά θερμικής ενέργειας στο στρώμα του μελανιού με διάφορες μεθόδους, όπως: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b="1" smtClean="0">
                <a:solidFill>
                  <a:srgbClr val="004A82"/>
                </a:solidFill>
              </a:rPr>
              <a:t>Αγωγή.</a:t>
            </a:r>
            <a:r>
              <a:rPr lang="el-GR" altLang="el-GR" sz="2400" b="1" smtClean="0"/>
              <a:t> </a:t>
            </a:r>
            <a:r>
              <a:rPr lang="el-GR" altLang="el-GR" sz="2400" smtClean="0"/>
              <a:t>Η εκτυπωμένη ταινία του χαρτιού περνάει επάνω από θερμαινόμενους κυλίνδρους. Έτσι η θερμότητα πρέπει να μεταδοθεί με αγωγή μέσα από τη μάζα του χαρτιού της εκτυπωμένης επιφάνειας. Στην περίπτωση πλαστικών υλικών συσκευασίας, η θερμοκρασία δεν πρέπει να είναι πολύ υψηλή για να μην καταστραφούν ή να μην συρρικνωθούν.</a:t>
            </a:r>
          </a:p>
        </p:txBody>
      </p:sp>
      <p:sp>
        <p:nvSpPr>
          <p:cNvPr id="73732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BA4ADDF-CF55-4233-AB1D-CCBD3EAA7B71}" type="slidenum">
              <a:rPr lang="el-GR" altLang="el-GR" sz="1200">
                <a:solidFill>
                  <a:srgbClr val="000000"/>
                </a:solidFill>
              </a:rPr>
              <a:pPr algn="r"/>
              <a:t>25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Τίτλος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Προσφορά θερμικής ενέργειας </a:t>
            </a:r>
            <a:r>
              <a:rPr lang="el-GR" altLang="el-GR" sz="3400" b="0" smtClean="0"/>
              <a:t>2/3</a:t>
            </a:r>
            <a:endParaRPr lang="el-GR" altLang="el-GR" sz="440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1014413"/>
            <a:ext cx="8507413" cy="55245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b="1" smtClean="0">
                <a:solidFill>
                  <a:srgbClr val="004A82"/>
                </a:solidFill>
              </a:rPr>
              <a:t>Μεταφορά. </a:t>
            </a:r>
            <a:r>
              <a:rPr lang="el-GR" altLang="el-GR" sz="2400" smtClean="0"/>
              <a:t>Η ταινία του εκτυπωμένου χαρτιού περνάει ανάμεσα από φυσητήρες, οπότε η θερμική ενέργεια εξατμίζει το υγρό, ενώ η ροή του αέρα απομακρύνει το αέριο από την επιφάνεια του υγρού. Η ταχύτητα εξάτμισης αυξάνει με την χρήση ρεύματος αέρος για την αφαίρεση των αερίων μορίων (</a:t>
            </a:r>
            <a:r>
              <a:rPr lang="el-GR" altLang="el-GR" sz="2400" b="1" smtClean="0">
                <a:solidFill>
                  <a:srgbClr val="004A82"/>
                </a:solidFill>
              </a:rPr>
              <a:t>εξαναγκασμένη εξάτμιση</a:t>
            </a:r>
            <a:r>
              <a:rPr lang="el-GR" altLang="el-GR" sz="2400" smtClean="0"/>
              <a:t>). 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     Η τεχνική εφαρμόζεται στην φλεξογραφία και τη βαθυτυπία για μη πορώδη υλικά, αλλά χρησιμοποιούνται ακόμη για κάποια συστήματα μεταξοτυπίας.</a:t>
            </a:r>
          </a:p>
        </p:txBody>
      </p:sp>
      <p:sp>
        <p:nvSpPr>
          <p:cNvPr id="74756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50DCE1D-20D4-44AA-9135-E6473095C49C}" type="slidenum">
              <a:rPr lang="el-GR" altLang="el-GR" sz="1200">
                <a:solidFill>
                  <a:srgbClr val="000000"/>
                </a:solidFill>
              </a:rPr>
              <a:pPr algn="r"/>
              <a:t>26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Τίτλος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Προσφορά θερμικής ενέργειας </a:t>
            </a:r>
            <a:r>
              <a:rPr lang="el-GR" altLang="el-GR" sz="3400" b="0" smtClean="0"/>
              <a:t>3/3</a:t>
            </a:r>
            <a:endParaRPr lang="el-GR" altLang="el-GR" sz="440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l-GR" altLang="el-GR" sz="2400" b="1" smtClean="0">
                <a:solidFill>
                  <a:srgbClr val="004A82"/>
                </a:solidFill>
              </a:rPr>
              <a:t>Ακτινοβολία.</a:t>
            </a:r>
            <a:r>
              <a:rPr lang="el-GR" altLang="el-GR" sz="2400" b="1" smtClean="0"/>
              <a:t> </a:t>
            </a:r>
            <a:r>
              <a:rPr lang="el-GR" altLang="el-GR" sz="2400" smtClean="0"/>
              <a:t>Κατά την ξήρανση με εξάτμιση, η ακτινοβολία που χρησιμοποιείται δεν προκαλεί χημικά φαινόμενα, όπως συμβαίνει με την περίπτωση της υπεριώδους ακτινοβολίας και με την τεχνική σκλήρυνσης μελανιών με ηλεκτρονική ακτίνα.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     Η ακτινοβολία σε αυτή την περίπτωση είναι η </a:t>
            </a:r>
            <a:r>
              <a:rPr lang="el-GR" altLang="el-GR" sz="2400" b="1" smtClean="0">
                <a:solidFill>
                  <a:srgbClr val="004A82"/>
                </a:solidFill>
              </a:rPr>
              <a:t>υπέρυθρη</a:t>
            </a:r>
            <a:r>
              <a:rPr lang="el-GR" altLang="el-GR" sz="2400" smtClean="0"/>
              <a:t>, δηλαδή ακτινοβολία μεγάλου μήκους κύματος (χαμηλής ενέργειας, που δεν είναι αρκετή για να προκαλέσει χημικές αντιδράσεις). Η ενέργεια αυτή, μπορεί να προκαλέσει μόνο </a:t>
            </a:r>
            <a:r>
              <a:rPr lang="el-GR" altLang="el-GR" sz="2400" b="1" smtClean="0">
                <a:solidFill>
                  <a:srgbClr val="004A82"/>
                </a:solidFill>
              </a:rPr>
              <a:t>θέρμανση</a:t>
            </a:r>
            <a:r>
              <a:rPr lang="el-GR" altLang="el-GR" sz="2400" smtClean="0"/>
              <a:t> αν απορροφηθεί από το μέσο από το οποίο διέρχεται. </a:t>
            </a:r>
          </a:p>
        </p:txBody>
      </p:sp>
      <p:sp>
        <p:nvSpPr>
          <p:cNvPr id="75780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03B837A-CCC3-465C-8AFA-E1B4A9334721}" type="slidenum">
              <a:rPr lang="el-GR" altLang="el-GR" sz="1200">
                <a:solidFill>
                  <a:srgbClr val="000000"/>
                </a:solidFill>
              </a:rPr>
              <a:pPr algn="r"/>
              <a:t>27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Τίτλος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smtClean="0"/>
              <a:t>Παράγοντες ξήρανσης με εξάτμιση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362950" cy="5040313"/>
          </a:xfrm>
        </p:spPr>
        <p:txBody>
          <a:bodyPr>
            <a:normAutofit/>
          </a:bodyPr>
          <a:lstStyle/>
          <a:p>
            <a:pPr marL="0" indent="0">
              <a:lnSpc>
                <a:spcPct val="10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200" smtClean="0"/>
              <a:t>Οι σημαντικότεροι </a:t>
            </a:r>
            <a:r>
              <a:rPr lang="el-GR" altLang="el-GR" sz="2200" b="1" smtClean="0"/>
              <a:t>παράγοντες</a:t>
            </a:r>
            <a:r>
              <a:rPr lang="el-GR" altLang="el-GR" sz="2200" smtClean="0"/>
              <a:t> που σχετίζονται με την ξήρανση με εξάτμιση ενός μελανιού είναι:</a:t>
            </a:r>
          </a:p>
          <a:p>
            <a:pPr marL="0" indent="0">
              <a:lnSpc>
                <a:spcPct val="104000"/>
              </a:lnSpc>
              <a:spcBef>
                <a:spcPts val="1200"/>
              </a:spcBef>
            </a:pPr>
            <a:r>
              <a:rPr lang="el-GR" altLang="el-GR" sz="2200" smtClean="0"/>
              <a:t>Το </a:t>
            </a:r>
            <a:r>
              <a:rPr lang="el-GR" altLang="el-GR" sz="2200" b="1" smtClean="0">
                <a:solidFill>
                  <a:srgbClr val="004A82"/>
                </a:solidFill>
              </a:rPr>
              <a:t>σημείο βρασμού (τάση ατμών, πτητικότητα) </a:t>
            </a:r>
            <a:r>
              <a:rPr lang="el-GR" altLang="el-GR" sz="2200" smtClean="0"/>
              <a:t>του υγρού. </a:t>
            </a:r>
          </a:p>
          <a:p>
            <a:pPr marL="0" indent="0">
              <a:lnSpc>
                <a:spcPct val="104000"/>
              </a:lnSpc>
              <a:spcBef>
                <a:spcPts val="1200"/>
              </a:spcBef>
            </a:pPr>
            <a:r>
              <a:rPr lang="el-GR" altLang="el-GR" sz="2200" smtClean="0"/>
              <a:t>Η </a:t>
            </a:r>
            <a:r>
              <a:rPr lang="el-GR" altLang="el-GR" sz="2200" b="1" smtClean="0">
                <a:solidFill>
                  <a:srgbClr val="004A82"/>
                </a:solidFill>
              </a:rPr>
              <a:t>σχετική ταχύτητα εξάτμισης, </a:t>
            </a:r>
            <a:r>
              <a:rPr lang="el-GR" altLang="el-GR" sz="2200" smtClean="0"/>
              <a:t>που ορίζεται ως η ταχύτητα εξάτμισης του εξεταζομένου υγρού σε σύγκριση με ένα πολύ πτητικό υγρό που θέτουμε ως βάση π.χ. τον διαιθυλαιθέρα. </a:t>
            </a:r>
          </a:p>
          <a:p>
            <a:pPr marL="0" indent="0">
              <a:lnSpc>
                <a:spcPct val="104000"/>
              </a:lnSpc>
              <a:spcBef>
                <a:spcPts val="1200"/>
              </a:spcBef>
            </a:pPr>
            <a:r>
              <a:rPr lang="el-GR" altLang="el-GR" sz="2200" smtClean="0"/>
              <a:t>Η </a:t>
            </a:r>
            <a:r>
              <a:rPr lang="el-GR" altLang="el-GR" sz="2200" b="1" smtClean="0">
                <a:solidFill>
                  <a:srgbClr val="004A82"/>
                </a:solidFill>
              </a:rPr>
              <a:t>λανθάνουσα θερμότητα εξάτμισης</a:t>
            </a:r>
            <a:r>
              <a:rPr lang="el-GR" altLang="el-GR" sz="2200" smtClean="0"/>
              <a:t>, δηλαδή η θερμική ενέργεια που χρειάζεται για να μετατραπεί ένας όγκος υγρού σε ατμό. </a:t>
            </a:r>
          </a:p>
          <a:p>
            <a:pPr marL="0" indent="0">
              <a:lnSpc>
                <a:spcPct val="104000"/>
              </a:lnSpc>
              <a:spcBef>
                <a:spcPts val="1200"/>
              </a:spcBef>
            </a:pPr>
            <a:endParaRPr lang="el-GR" altLang="el-GR" sz="2200" smtClean="0"/>
          </a:p>
        </p:txBody>
      </p:sp>
      <p:sp>
        <p:nvSpPr>
          <p:cNvPr id="72708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D9BB04-74B1-4286-9146-952ADA24B09C}" type="slidenum">
              <a:rPr lang="el-GR" altLang="el-GR" sz="1200">
                <a:solidFill>
                  <a:srgbClr val="000000"/>
                </a:solidFill>
              </a:rPr>
              <a:pPr algn="r"/>
              <a:t>28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36625"/>
          </a:xfrm>
        </p:spPr>
        <p:txBody>
          <a:bodyPr/>
          <a:lstStyle/>
          <a:p>
            <a:r>
              <a:rPr lang="el-GR" altLang="el-GR" sz="3600" smtClean="0"/>
              <a:t>Σύγχρονες απαιτήσεις από μελάνια </a:t>
            </a:r>
            <a:r>
              <a:rPr lang="el-GR" altLang="el-GR" sz="3000" b="0" smtClean="0"/>
              <a:t>(</a:t>
            </a:r>
            <a:r>
              <a:rPr lang="en-US" altLang="el-GR" sz="3000" b="0" smtClean="0"/>
              <a:t>1</a:t>
            </a:r>
            <a:r>
              <a:rPr lang="el-GR" altLang="el-GR" sz="3000" b="0" smtClean="0"/>
              <a:t>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412875"/>
            <a:ext cx="8351837" cy="5184775"/>
          </a:xfrm>
        </p:spPr>
        <p:txBody>
          <a:bodyPr/>
          <a:lstStyle/>
          <a:p>
            <a:pPr marL="0" indent="0">
              <a:lnSpc>
                <a:spcPct val="114000"/>
              </a:lnSpc>
              <a:buFont typeface="Arial" charset="0"/>
              <a:buNone/>
            </a:pPr>
            <a:r>
              <a:rPr lang="el-GR" altLang="el-GR" sz="2400" smtClean="0"/>
              <a:t>Με την ανάπτυξη της τεχνολογίας, τα σύγχρονα μελάνια εκτυπώσεων έπρεπε να αντιμετωπίσουν τις νέες απαιτήσεις: </a:t>
            </a:r>
          </a:p>
          <a:p>
            <a:pPr marL="0" indent="0">
              <a:lnSpc>
                <a:spcPct val="114000"/>
              </a:lnSpc>
            </a:pPr>
            <a:r>
              <a:rPr lang="el-GR" altLang="el-GR" sz="2400" smtClean="0"/>
              <a:t>Οι εκτυπωτικές μηχανές έπρεπε να λειτουργούν </a:t>
            </a:r>
            <a:r>
              <a:rPr lang="el-GR" altLang="el-GR" sz="2400" b="1" smtClean="0"/>
              <a:t>γρήγορα και</a:t>
            </a:r>
            <a:r>
              <a:rPr lang="el-GR" altLang="el-GR" sz="2400" smtClean="0"/>
              <a:t> </a:t>
            </a:r>
            <a:r>
              <a:rPr lang="el-GR" altLang="el-GR" sz="2400" b="1" smtClean="0"/>
              <a:t>οικονομικά</a:t>
            </a:r>
            <a:r>
              <a:rPr lang="el-GR" altLang="el-GR" sz="2400" smtClean="0"/>
              <a:t>. </a:t>
            </a:r>
          </a:p>
          <a:p>
            <a:pPr marL="0" indent="0">
              <a:lnSpc>
                <a:spcPct val="114000"/>
              </a:lnSpc>
            </a:pPr>
            <a:r>
              <a:rPr lang="el-GR" altLang="el-GR" sz="2400" smtClean="0"/>
              <a:t>Οι </a:t>
            </a:r>
            <a:r>
              <a:rPr lang="el-GR" altLang="el-GR" sz="2400" b="1" smtClean="0"/>
              <a:t>παραδοσιακές τεχνολογίες </a:t>
            </a:r>
            <a:r>
              <a:rPr lang="el-GR" altLang="el-GR" sz="2400" smtClean="0"/>
              <a:t>με την συνεχή τους βελτίωση, αλλά και οι πιο σύγχρονες, αυτές που εκτυπώνουν</a:t>
            </a:r>
            <a:r>
              <a:rPr lang="el-GR" altLang="el-GR" sz="2400" b="1" smtClean="0"/>
              <a:t> χωρίς επαφή </a:t>
            </a:r>
            <a:r>
              <a:rPr lang="el-GR" altLang="el-GR" sz="2400" smtClean="0"/>
              <a:t>του προς εκτύπωση υλικού με το σύστημα εκτύπωσης (ψηφιακές τεχνολογίες εκτύπωσης), απαιτούσαν νέα χαρακτηριστικά από τα μελάνια και τους φορείς μελανιών, που να καλύπτουν την ανάγκη για </a:t>
            </a:r>
            <a:r>
              <a:rPr lang="el-GR" altLang="el-GR" sz="2400" b="1" smtClean="0"/>
              <a:t>σταθερή εκτύπωση</a:t>
            </a:r>
            <a:r>
              <a:rPr lang="el-GR" altLang="el-GR" sz="2400" smtClean="0"/>
              <a:t>, με χρώματα </a:t>
            </a:r>
            <a:r>
              <a:rPr lang="el-GR" altLang="el-GR" sz="2400" b="1" smtClean="0"/>
              <a:t>υψηλής ποιότητας </a:t>
            </a:r>
            <a:r>
              <a:rPr lang="el-GR" altLang="el-GR" sz="2400" smtClean="0"/>
              <a:t>και καλά </a:t>
            </a:r>
            <a:r>
              <a:rPr lang="el-GR" altLang="el-GR" sz="2400" b="1" smtClean="0"/>
              <a:t>ελεγχόμενες ιδιότητες</a:t>
            </a:r>
            <a:r>
              <a:rPr lang="el-GR" altLang="el-GR" sz="2400" smtClean="0"/>
              <a:t>. </a:t>
            </a: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1BA9BD-DFB2-4C1D-B635-4F60ECF918C8}" type="slidenum">
              <a:rPr lang="el-GR" altLang="el-GR" smtClean="0">
                <a:solidFill>
                  <a:srgbClr val="000000"/>
                </a:solidFill>
              </a:rPr>
              <a:pPr/>
              <a:t>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Προβλήματα μελανιών νερού</a:t>
            </a:r>
          </a:p>
        </p:txBody>
      </p:sp>
      <p:sp>
        <p:nvSpPr>
          <p:cNvPr id="4915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Στα μειονεκτήματα των μελανιών αυτών μπορούμε να αναφέρουμε την </a:t>
            </a:r>
            <a:r>
              <a:rPr lang="el-GR" altLang="el-GR" sz="2400" b="1" smtClean="0"/>
              <a:t>χαμηλή ταχύτητα ξήρανσης </a:t>
            </a:r>
            <a:r>
              <a:rPr lang="el-GR" altLang="el-GR" sz="2400" smtClean="0"/>
              <a:t>(χρειάζονται θερμική ενέργεια για να στεγνώσουν), τη </a:t>
            </a:r>
            <a:r>
              <a:rPr lang="el-GR" altLang="el-GR" sz="2400" b="1" smtClean="0"/>
              <a:t>μειωμένη σταθερότητα </a:t>
            </a:r>
            <a:r>
              <a:rPr lang="el-GR" altLang="el-GR" sz="2400" smtClean="0"/>
              <a:t>που εμφανίζουν, ενώ για να εξασφαλιστεί η σωστή διαβροχή του υποστρώματος, εάν δεν χρησιμοποιούνται πορώδη αλλά πλαστικά κτλ. είναι αναγκαία μια ειδική </a:t>
            </a:r>
            <a:r>
              <a:rPr lang="el-GR" altLang="el-GR" sz="2400" b="1" smtClean="0"/>
              <a:t>επιφανειακή κατεργασία </a:t>
            </a:r>
            <a:r>
              <a:rPr lang="el-GR" altLang="el-GR" sz="2400" smtClean="0"/>
              <a:t>(ηλεκτρική εκκένωση κορώνας) αλλά και η χρήση </a:t>
            </a:r>
            <a:r>
              <a:rPr lang="el-GR" altLang="el-GR" sz="2400" b="1" smtClean="0"/>
              <a:t>τασενεργών</a:t>
            </a:r>
            <a:r>
              <a:rPr lang="el-GR" altLang="el-GR" sz="2400" smtClean="0"/>
              <a:t> ουσιών.</a:t>
            </a:r>
          </a:p>
        </p:txBody>
      </p:sp>
      <p:sp>
        <p:nvSpPr>
          <p:cNvPr id="4915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4DEA43-847B-4B9B-A048-080A004A4A5B}" type="slidenum">
              <a:rPr lang="el-GR" altLang="el-GR" smtClean="0">
                <a:solidFill>
                  <a:srgbClr val="000000"/>
                </a:solidFill>
              </a:rPr>
              <a:pPr/>
              <a:t>29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Κανόνες σωστής χρήσης μελανιών νερού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l-GR" sz="2400" dirty="0"/>
              <a:t>Λαμβάνοντας υπόψη τις ιδιότητες των μελανιών με υδατική βάση, </a:t>
            </a:r>
            <a:r>
              <a:rPr lang="el-GR" sz="2400" dirty="0" smtClean="0"/>
              <a:t>έχει αναπτυχθεί </a:t>
            </a:r>
            <a:r>
              <a:rPr lang="el-GR" sz="2400" dirty="0"/>
              <a:t>μια σειρά </a:t>
            </a:r>
            <a:r>
              <a:rPr lang="el-GR" sz="2400" dirty="0" smtClean="0"/>
              <a:t>από κανόνες </a:t>
            </a:r>
            <a:r>
              <a:rPr lang="el-GR" sz="2400" dirty="0"/>
              <a:t>που πρέπει να εφαρμόζονται για </a:t>
            </a:r>
            <a:r>
              <a:rPr lang="el-GR" sz="2400" dirty="0" smtClean="0"/>
              <a:t>την βελτίωση </a:t>
            </a:r>
            <a:r>
              <a:rPr lang="el-GR" sz="2400" dirty="0"/>
              <a:t>της ποιότητας </a:t>
            </a:r>
            <a:r>
              <a:rPr lang="el-GR" sz="2400" dirty="0" smtClean="0"/>
              <a:t>εκτύπωσης: 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000"/>
              </a:spcBef>
              <a:defRPr/>
            </a:pPr>
            <a:r>
              <a:rPr lang="el-GR" sz="2400" dirty="0" smtClean="0"/>
              <a:t>Στόχος πρέπει να είναι η εφαρμογή του λεπτότερου δυνατού φιλμ μελανιού. </a:t>
            </a:r>
          </a:p>
          <a:p>
            <a:pPr>
              <a:lnSpc>
                <a:spcPct val="110000"/>
              </a:lnSpc>
              <a:spcBef>
                <a:spcPts val="1000"/>
              </a:spcBef>
              <a:defRPr/>
            </a:pPr>
            <a:r>
              <a:rPr lang="el-GR" sz="2400" dirty="0" smtClean="0"/>
              <a:t>Η </a:t>
            </a:r>
            <a:r>
              <a:rPr lang="el-GR" sz="2400" dirty="0"/>
              <a:t>αραίωση με νερό των μελανιών </a:t>
            </a:r>
            <a:r>
              <a:rPr lang="el-GR" sz="2400" dirty="0" smtClean="0"/>
              <a:t>εκείνων που </a:t>
            </a:r>
            <a:r>
              <a:rPr lang="el-GR" sz="2400" dirty="0"/>
              <a:t>είναι έτοιμα για χρήση πρέπει να είναι </a:t>
            </a:r>
            <a:r>
              <a:rPr lang="el-GR" sz="2400" dirty="0" smtClean="0"/>
              <a:t>η ελάχιστη δυνατή (αποφεύγεται και η </a:t>
            </a:r>
            <a:r>
              <a:rPr lang="el-GR" sz="2400" dirty="0"/>
              <a:t>αραίωση γαλακτωμάτων). 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000"/>
              </a:spcBef>
              <a:defRPr/>
            </a:pPr>
            <a:r>
              <a:rPr lang="el-GR" sz="2400" dirty="0" smtClean="0"/>
              <a:t>Όσο περισσότερο στερεό περιέχει ένα μελάνι υδατικής βάσης, τόσο υψηλότερο είναι το ιξώδες του, αλλά η μεγάλη αραίωση πρέπει να αποφεύγεται.</a:t>
            </a:r>
          </a:p>
        </p:txBody>
      </p:sp>
      <p:sp>
        <p:nvSpPr>
          <p:cNvPr id="5017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6A15BD-DD84-40FA-91A7-53E036D24D11}" type="slidenum">
              <a:rPr lang="el-GR" altLang="el-GR" smtClean="0">
                <a:solidFill>
                  <a:srgbClr val="000000"/>
                </a:solidFill>
              </a:rPr>
              <a:pPr/>
              <a:t>30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Κανόνες σωστής χρήσης μελανιών νερού </a:t>
            </a:r>
            <a:r>
              <a:rPr lang="el-GR" altLang="el-GR" sz="3200" b="0" smtClean="0"/>
              <a:t>(2 από 2)</a:t>
            </a:r>
          </a:p>
        </p:txBody>
      </p:sp>
      <p:sp>
        <p:nvSpPr>
          <p:cNvPr id="5120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altLang="el-GR" sz="2400" smtClean="0"/>
              <a:t>Όταν απαιτείται αραίωση, πρέπει να ελέγχεται η τιμή του </a:t>
            </a:r>
            <a:r>
              <a:rPr lang="en-US" altLang="el-GR" sz="2400" smtClean="0"/>
              <a:t>p</a:t>
            </a:r>
            <a:r>
              <a:rPr lang="el-GR" altLang="el-GR" sz="2400" smtClean="0"/>
              <a:t>Η του και να διατηρείται στο 7,5-8,5 για ελαχιστοποίηση του κινδύνου της θρόμβωσης.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altLang="el-GR" sz="2400" smtClean="0"/>
              <a:t>Προτείνεται επίσης, χρήση αντιαφριστικών προσθέτων.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altLang="el-GR" sz="2400" smtClean="0"/>
              <a:t>Η εκτυπωτική μηχανή πρέπει να πλένεται αμέσως μετά τη χρήση της.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altLang="el-GR" sz="2400" smtClean="0"/>
              <a:t>Οι κύλινδροι anilox και οι κύλινδροι βαθυτυπίας πρέπει να καθαρίζονται μετά από ενδιάμεσες εργασίες.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altLang="el-GR" sz="2400" smtClean="0"/>
              <a:t>Το μη πορώδες υπόστρωμα πρέπει να υφίσταται επιφανειακή κατεργασία για την αύξηση της επιφανειακής του ενέργειας και την ικανοποιητική διαβροχή του.</a:t>
            </a:r>
          </a:p>
        </p:txBody>
      </p:sp>
      <p:sp>
        <p:nvSpPr>
          <p:cNvPr id="5120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A1A46D-351D-4319-A17F-6E52E4F64FC1}" type="slidenum">
              <a:rPr lang="el-GR" altLang="el-GR" smtClean="0">
                <a:solidFill>
                  <a:srgbClr val="000000"/>
                </a:solidFill>
              </a:rPr>
              <a:pPr/>
              <a:t>31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smtClean="0"/>
              <a:t>Βιβλιογραφία </a:t>
            </a:r>
          </a:p>
        </p:txBody>
      </p:sp>
      <p:sp>
        <p:nvSpPr>
          <p:cNvPr id="5222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513" cy="52562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altLang="el-GR" sz="2200" smtClean="0"/>
              <a:t>Σημειώσεις για το θεωρητικό μάθημα «Μελάνια», Στ. Θεοχάρη, Σ.Γ.Τ.Κ.Σ., ΤΕΙ Αθήνας, 2008.</a:t>
            </a:r>
          </a:p>
          <a:p>
            <a:pPr>
              <a:spcBef>
                <a:spcPts val="1200"/>
              </a:spcBef>
            </a:pPr>
            <a:r>
              <a:rPr lang="el-GR" altLang="el-GR" sz="2200" smtClean="0"/>
              <a:t>Μελάνια και καλυπτικά εκτυπώσεων, </a:t>
            </a:r>
            <a:r>
              <a:rPr lang="en-GB" altLang="el-GR" sz="2200" smtClean="0"/>
              <a:t>Thompson</a:t>
            </a:r>
            <a:r>
              <a:rPr lang="el-GR" altLang="el-GR" sz="2200" smtClean="0"/>
              <a:t>, </a:t>
            </a:r>
            <a:r>
              <a:rPr lang="en-GB" altLang="el-GR" sz="2200" smtClean="0"/>
              <a:t>B</a:t>
            </a:r>
            <a:r>
              <a:rPr lang="el-GR" altLang="el-GR" sz="2200" smtClean="0"/>
              <a:t>, Εκδ. ΙΩΝ, 1998. </a:t>
            </a:r>
          </a:p>
          <a:p>
            <a:pPr>
              <a:spcBef>
                <a:spcPts val="1200"/>
              </a:spcBef>
            </a:pPr>
            <a:r>
              <a:rPr lang="el-GR" altLang="el-GR" sz="2200" smtClean="0"/>
              <a:t>Μελάνια Εκτυπώσεων, </a:t>
            </a:r>
            <a:r>
              <a:rPr lang="en-US" altLang="el-GR" sz="2200" smtClean="0"/>
              <a:t>Todd R</a:t>
            </a:r>
            <a:r>
              <a:rPr lang="el-GR" altLang="el-GR" sz="2200" smtClean="0"/>
              <a:t>., Εκδ. ΙΩΝ, 1999.</a:t>
            </a:r>
          </a:p>
          <a:p>
            <a:pPr>
              <a:spcBef>
                <a:spcPts val="1200"/>
              </a:spcBef>
            </a:pPr>
            <a:r>
              <a:rPr lang="el-GR" altLang="el-GR" sz="2200" smtClean="0"/>
              <a:t>Σημειώσεις Μελάνια – Φωτοευαπαθείς ενώσεις, Π. Παπαδάκου, ΤΕΙ Αθήνας, 2007.</a:t>
            </a:r>
          </a:p>
          <a:p>
            <a:pPr>
              <a:spcBef>
                <a:spcPts val="1200"/>
              </a:spcBef>
            </a:pPr>
            <a:r>
              <a:rPr lang="el-GR" altLang="el-GR" sz="2200" smtClean="0"/>
              <a:t>Χημεία και Τεχνολογία του Χρώματος, Ε. Τσατσαρώνη – Ι. Ελευθεριάδης, Εκδ. Γαρταγάνη, Θεσ/κη, 2013.</a:t>
            </a:r>
          </a:p>
          <a:p>
            <a:pPr>
              <a:spcBef>
                <a:spcPts val="1200"/>
              </a:spcBef>
            </a:pPr>
            <a:r>
              <a:rPr lang="en-US" altLang="el-GR" sz="2200" smtClean="0"/>
              <a:t>The Printing Ink Manual, Leach RH, Pierce RJ, 5</a:t>
            </a:r>
            <a:r>
              <a:rPr lang="en-US" altLang="el-GR" sz="2200" baseline="30000" smtClean="0"/>
              <a:t>th</a:t>
            </a:r>
            <a:r>
              <a:rPr lang="en-US" altLang="el-GR" sz="2200" smtClean="0"/>
              <a:t> Ed. Springer, 2007</a:t>
            </a:r>
            <a:r>
              <a:rPr lang="el-GR" altLang="el-GR" sz="2200" smtClean="0"/>
              <a:t>.</a:t>
            </a:r>
          </a:p>
          <a:p>
            <a:pPr>
              <a:spcBef>
                <a:spcPts val="1200"/>
              </a:spcBef>
            </a:pPr>
            <a:r>
              <a:rPr lang="en-GB" altLang="el-GR" sz="2200" smtClean="0"/>
              <a:t>Colour Chemistry, Zollinger, H, VCH, 1991 </a:t>
            </a:r>
            <a:r>
              <a:rPr lang="el-GR" altLang="el-GR" sz="220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altLang="el-GR" sz="2200" smtClean="0"/>
              <a:t>Προστασία από τη διάβρωση – Χρώματα και βερνίκια, Ειρ. Τσαγκαράκη – Καπλάνογλου, ΟΕΔΒ, 1985.</a:t>
            </a:r>
          </a:p>
        </p:txBody>
      </p:sp>
      <p:sp>
        <p:nvSpPr>
          <p:cNvPr id="5222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4A03E7-DF37-4D33-B9DF-D32237FE3F4F}" type="slidenum">
              <a:rPr lang="el-GR" altLang="el-GR" smtClean="0">
                <a:solidFill>
                  <a:srgbClr val="000000"/>
                </a:solidFill>
              </a:rPr>
              <a:pPr/>
              <a:t>32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53250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53251" name="Ομάδα 8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3" y="5931169"/>
            <a:chExt cx="5828703" cy="768532"/>
          </a:xfrm>
        </p:grpSpPr>
        <p:pic>
          <p:nvPicPr>
            <p:cNvPr id="5325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3" name="Picture 2" descr="C:\Users\alex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5529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(Θ).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Μελάνια υδατικής βάσης (νερού) και μελάνια υπεριώδους ακτινοβολίας (</a:t>
            </a:r>
            <a:r>
              <a:rPr lang="en-US" altLang="el-GR" sz="2000" dirty="0"/>
              <a:t>UV</a:t>
            </a:r>
            <a:r>
              <a:rPr lang="el-GR" altLang="el-GR" sz="2000" dirty="0" smtClean="0"/>
              <a:t>)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36625"/>
          </a:xfrm>
        </p:spPr>
        <p:txBody>
          <a:bodyPr/>
          <a:lstStyle/>
          <a:p>
            <a:r>
              <a:rPr lang="el-GR" altLang="el-GR" sz="3600" smtClean="0"/>
              <a:t>Σύγχρονες απαιτήσεις από μελάνια </a:t>
            </a:r>
            <a:r>
              <a:rPr lang="el-GR" altLang="el-GR" sz="3000" b="0" smtClean="0"/>
              <a:t>(2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z="2400" smtClean="0"/>
              <a:t>Επίσης, η γρήγορη ανάπτυξη της βιομηχανίας συσκευασίας, δημιούργησε την ανάγκη </a:t>
            </a:r>
            <a:r>
              <a:rPr lang="el-GR" altLang="el-GR" sz="2400" b="1" smtClean="0"/>
              <a:t>σύνθεσης μελανιών για εκτύπωση </a:t>
            </a:r>
            <a:r>
              <a:rPr lang="el-GR" altLang="el-GR" sz="2400" smtClean="0"/>
              <a:t>όχι μόνο επάνω σε </a:t>
            </a:r>
            <a:r>
              <a:rPr lang="el-GR" altLang="el-GR" sz="2400" b="1" smtClean="0"/>
              <a:t>χαρτί και χαρτόνι </a:t>
            </a:r>
            <a:r>
              <a:rPr lang="el-GR" altLang="el-GR" sz="2400" smtClean="0"/>
              <a:t>αλλά και σε άλλα υποστρώματα, όπως </a:t>
            </a:r>
            <a:r>
              <a:rPr lang="el-GR" altLang="el-GR" sz="2400" b="1" smtClean="0"/>
              <a:t>γυαλί, κεραμικά, μέταλλα και πολυμερή</a:t>
            </a:r>
            <a:r>
              <a:rPr lang="el-GR" altLang="el-GR" sz="2400" smtClean="0"/>
              <a:t>. </a:t>
            </a:r>
          </a:p>
          <a:p>
            <a:pPr>
              <a:lnSpc>
                <a:spcPct val="114000"/>
              </a:lnSpc>
            </a:pPr>
            <a:r>
              <a:rPr lang="el-GR" altLang="el-GR" sz="2400" smtClean="0"/>
              <a:t>Τέλος, έπρεπε να ληφθεί υπόψη το περιβάλλον και η σχετική νομοθεσία για πιο </a:t>
            </a:r>
            <a:r>
              <a:rPr lang="el-GR" altLang="el-GR" sz="2400" b="1" smtClean="0"/>
              <a:t>υγιεινές συνθήκες εργασίας </a:t>
            </a:r>
            <a:r>
              <a:rPr lang="el-GR" altLang="el-GR" sz="2400" smtClean="0"/>
              <a:t>και </a:t>
            </a:r>
            <a:r>
              <a:rPr lang="el-GR" altLang="el-GR" sz="2400" b="1" smtClean="0"/>
              <a:t>υλικά φιλικά προς το περιβάλλον</a:t>
            </a:r>
            <a:r>
              <a:rPr lang="el-GR" altLang="el-GR" sz="2400" smtClean="0"/>
              <a:t>, για σύνθεση νέων μελανιών και βερνικιών χωρίς οργανικούς διαλύτες: τέτοια είναι τα μελάνια που σκληραίνουν με</a:t>
            </a:r>
            <a:r>
              <a:rPr lang="el-GR" altLang="el-GR" sz="2400" b="1" smtClean="0"/>
              <a:t> ακτινοβολία </a:t>
            </a:r>
            <a:r>
              <a:rPr lang="en-US" altLang="el-GR" sz="2400" b="1" smtClean="0"/>
              <a:t>UV </a:t>
            </a:r>
            <a:r>
              <a:rPr lang="el-GR" altLang="el-GR" sz="2400" smtClean="0"/>
              <a:t>και τα </a:t>
            </a:r>
            <a:r>
              <a:rPr lang="el-GR" altLang="el-GR" sz="2400" b="1" smtClean="0"/>
              <a:t>μελάνια υδατικής βάσης</a:t>
            </a:r>
            <a:r>
              <a:rPr lang="el-GR" altLang="el-GR" sz="2400" smtClean="0"/>
              <a:t>.</a:t>
            </a:r>
          </a:p>
          <a:p>
            <a:pPr>
              <a:lnSpc>
                <a:spcPct val="114000"/>
              </a:lnSpc>
            </a:pPr>
            <a:endParaRPr lang="el-GR" altLang="el-GR" sz="2400" smtClean="0"/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141110-1034-4DD0-A409-DCC6590B25D8}" type="slidenum">
              <a:rPr lang="el-GR" altLang="el-GR" smtClean="0">
                <a:solidFill>
                  <a:srgbClr val="000000"/>
                </a:solidFill>
              </a:rPr>
              <a:pPr/>
              <a:t>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63491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Τίτλος"/>
          <p:cNvSpPr>
            <a:spLocks noGrp="1"/>
          </p:cNvSpPr>
          <p:nvPr>
            <p:ph type="title"/>
          </p:nvPr>
        </p:nvSpPr>
        <p:spPr>
          <a:xfrm>
            <a:off x="468313" y="2132013"/>
            <a:ext cx="8229600" cy="1441450"/>
          </a:xfrm>
          <a:ln w="28575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mtClean="0"/>
              <a:t>Α΄μέρος: μελάνια που σκληραίνουν με ακτινοβολία UV</a:t>
            </a:r>
          </a:p>
        </p:txBody>
      </p:sp>
      <p:sp>
        <p:nvSpPr>
          <p:cNvPr id="32770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64E86-89A0-4E6B-A7D9-1598CCFE36EC}" type="slidenum">
              <a:rPr lang="el-GR" altLang="el-GR" smtClean="0">
                <a:solidFill>
                  <a:srgbClr val="000000"/>
                </a:solidFill>
              </a:rPr>
              <a:pPr/>
              <a:t>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Τίτλος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mtClean="0"/>
              <a:t>Μελάνια </a:t>
            </a:r>
            <a:r>
              <a:rPr lang="en-US" altLang="el-GR" smtClean="0"/>
              <a:t>UV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82441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altLang="el-GR" sz="2200" smtClean="0"/>
              <a:t>Τα μελάνια και τα βερνίκια που σκληραίνουν με UV μπορούν να χρησιμοποιηθούν σε όλες τις εφαρμογές των εκτυπώσεων. </a:t>
            </a:r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altLang="el-GR" sz="2200" smtClean="0"/>
              <a:t>Τα πρώτα χρησιμοποιήθηκαν στη δεκαετία του 1960 και χρησιμοποιήθηκαν ιδίως για εκτυπώσεις λιθογραφίας σε μη απορροφητικές επιφάνειες φύλλων συσκευασίας, όπως πλαστικά και μεταλλικές επιφάνειες για κονσέρβες. </a:t>
            </a:r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altLang="el-GR" sz="2200" smtClean="0"/>
              <a:t>Η χρήση τους τώρα έχει εξαπλωθεί σε όλες τις μεθόδους εκτύπωσης και οι σύγχρονες εφαρμογές περιλαμβάνουν την μέθοδο της μεταξοτυπίας, της φλεξογραφίας και των ψηφιακών εκτυπώσεων.</a:t>
            </a:r>
          </a:p>
        </p:txBody>
      </p:sp>
      <p:sp>
        <p:nvSpPr>
          <p:cNvPr id="68612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ECC4D36-80FC-473C-8125-E136CC02F6B0}" type="slidenum">
              <a:rPr lang="el-GR" altLang="el-GR" sz="1200">
                <a:solidFill>
                  <a:srgbClr val="000000"/>
                </a:solidFill>
              </a:rPr>
              <a:pPr algn="r"/>
              <a:t>5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Τίτλος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mtClean="0"/>
              <a:t>Μελάνια </a:t>
            </a:r>
            <a:r>
              <a:rPr lang="en-US" altLang="el-GR" smtClean="0"/>
              <a:t>UV</a:t>
            </a:r>
            <a:r>
              <a:rPr lang="el-GR" altLang="el-GR" smtClean="0"/>
              <a:t> </a:t>
            </a:r>
            <a:r>
              <a:rPr lang="el-GR" altLang="el-GR" sz="3200" b="0" smtClean="0"/>
              <a:t>(2 από 2)</a:t>
            </a:r>
            <a:endParaRPr lang="el-GR" altLang="el-GR" sz="320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362950" cy="51117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smtClean="0"/>
              <a:t>Τα μελάνια </a:t>
            </a:r>
            <a:r>
              <a:rPr lang="en-US" altLang="el-GR" sz="2200" smtClean="0"/>
              <a:t>UV</a:t>
            </a:r>
            <a:r>
              <a:rPr lang="el-GR" altLang="el-GR" sz="2200" smtClean="0"/>
              <a:t> </a:t>
            </a:r>
            <a:r>
              <a:rPr lang="el-GR" altLang="el-GR" sz="2200" b="1" smtClean="0">
                <a:solidFill>
                  <a:srgbClr val="004A82"/>
                </a:solidFill>
              </a:rPr>
              <a:t>σκληραίνουν στιγμιαία με υπεριώδη ακτινοβολία,</a:t>
            </a:r>
            <a:r>
              <a:rPr lang="el-GR" altLang="el-GR" sz="2200" smtClean="0"/>
              <a:t> με απορρόφηση φωτονίων μεγάλης ενέργειας από κατάλληλη φωτεινή πηγή (υπεριώδους ακτινοβολίας) και μέσω χημικής αντίδρασης σχηματίζουν σκληρά φιλμ.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smtClean="0"/>
              <a:t>Δεν περιέχουν τα παραδοσιακά συστατικά μελανιών, όπως έλαια, διαλύτες και ρητίνες ενώ ο μηχανισμός ξήρανσής τους και σκλήρυνσης είναι αποκλειστικά φωτοχημικός (</a:t>
            </a:r>
            <a:r>
              <a:rPr lang="el-GR" altLang="el-GR" sz="2200" b="1" smtClean="0">
                <a:solidFill>
                  <a:srgbClr val="004A82"/>
                </a:solidFill>
              </a:rPr>
              <a:t>φωτοπολυμερισμός</a:t>
            </a:r>
            <a:r>
              <a:rPr lang="el-GR" altLang="el-GR" sz="2200" smtClean="0"/>
              <a:t>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200" smtClean="0"/>
              <a:t>Επειδή δεν περιέχουν διαλύτες, που οι ατμοί τους θα επιβάρυναν το περιβάλλον, αυτά </a:t>
            </a:r>
            <a:r>
              <a:rPr lang="el-GR" altLang="el-GR" sz="2200" b="1" smtClean="0">
                <a:solidFill>
                  <a:srgbClr val="004A82"/>
                </a:solidFill>
              </a:rPr>
              <a:t>τα συστήματα θεωρούνται πιο φιλικά στο περιβάλλον</a:t>
            </a:r>
            <a:r>
              <a:rPr lang="el-GR" altLang="el-GR" sz="2200" smtClean="0"/>
              <a:t>. Γενικότερα, δεν περιλαμβάνουν προβλήματα ξήρανσης που σχετίζονται με τους συμβατικούς φορείς μελανιών.</a:t>
            </a:r>
          </a:p>
        </p:txBody>
      </p:sp>
      <p:sp>
        <p:nvSpPr>
          <p:cNvPr id="69636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0F18FC0-A49C-4686-BB8D-79F685AB62BD}" type="slidenum">
              <a:rPr lang="el-GR" altLang="el-GR" sz="1200">
                <a:solidFill>
                  <a:srgbClr val="000000"/>
                </a:solidFill>
              </a:rPr>
              <a:pPr algn="r"/>
              <a:t>6</a:t>
            </a:fld>
            <a:endParaRPr lang="el-GR" altLang="el-GR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r>
              <a:rPr lang="el-GR" altLang="el-GR" smtClean="0"/>
              <a:t>Σκλήρυνση μελανιών με ακτινοβολία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z="3200" b="0" smtClean="0"/>
              <a:t>(1 από 4)</a:t>
            </a:r>
          </a:p>
        </p:txBody>
      </p:sp>
      <p:sp>
        <p:nvSpPr>
          <p:cNvPr id="33794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4752975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Η μέθοδος του </a:t>
            </a:r>
            <a:r>
              <a:rPr lang="el-GR" altLang="el-GR" sz="2400" b="1" smtClean="0"/>
              <a:t>πολυμερισμού,</a:t>
            </a:r>
            <a:r>
              <a:rPr lang="el-GR" altLang="el-GR" sz="2400" smtClean="0"/>
              <a:t> στη συγκεκριμένη περίπτωση του φωτοπολυμερισμού, που παρουσιάστηκε σε προηγούμενη ενότητα, δίνει την ευκαιρία για χρήση μελανιών και βερνικιών </a:t>
            </a:r>
            <a:r>
              <a:rPr lang="el-GR" altLang="el-GR" sz="2400" b="1" smtClean="0"/>
              <a:t>χωρίς διαλύτες</a:t>
            </a:r>
            <a:r>
              <a:rPr lang="el-GR" altLang="el-GR" sz="2400" smtClean="0"/>
              <a:t>, για εκτύπωση με διάφορες μεθόδους, που είναι προτιμότερα από τα συμβατικά για εφαρμογές σε </a:t>
            </a:r>
            <a:r>
              <a:rPr lang="el-GR" altLang="el-GR" sz="2400" b="1" smtClean="0"/>
              <a:t>μη απορροφητικά υλικά </a:t>
            </a:r>
            <a:r>
              <a:rPr lang="el-GR" altLang="el-GR" sz="2400" smtClean="0"/>
              <a:t>εκτύπωσης, για γρήγορη (σχεδόν στιγμιαία) ξήρανση που λύνει και το πρόβλημα της πρόσφυσης, με την χρήση </a:t>
            </a:r>
            <a:r>
              <a:rPr lang="el-GR" altLang="el-GR" sz="2400" b="1" smtClean="0"/>
              <a:t>μηχανών μεγάλης ταχύτητας</a:t>
            </a:r>
            <a:r>
              <a:rPr lang="el-GR" altLang="el-GR" sz="2400" smtClean="0"/>
              <a:t> και για την πραγματοποίηση εφαρμογών, όπου προτιμώνται μελάνια χωρίς διαλύτες, όπως στην </a:t>
            </a:r>
            <a:r>
              <a:rPr lang="el-GR" altLang="el-GR" sz="2400" b="1" smtClean="0"/>
              <a:t>συσκευασία τροφίμων</a:t>
            </a:r>
            <a:r>
              <a:rPr lang="el-GR" altLang="el-GR" sz="2400" smtClean="0"/>
              <a:t>. </a:t>
            </a: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8803A4-3E4C-407E-8548-A24888255F75}" type="slidenum">
              <a:rPr lang="el-GR" altLang="el-GR" smtClean="0">
                <a:solidFill>
                  <a:srgbClr val="000000"/>
                </a:solidFill>
              </a:rPr>
              <a:pPr/>
              <a:t>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/>
          <p:cNvSpPr>
            <a:spLocks noGrp="1"/>
          </p:cNvSpPr>
          <p:nvPr>
            <p:ph type="title"/>
          </p:nvPr>
        </p:nvSpPr>
        <p:spPr>
          <a:xfrm>
            <a:off x="360363" y="115888"/>
            <a:ext cx="8423275" cy="1081087"/>
          </a:xfrm>
        </p:spPr>
        <p:txBody>
          <a:bodyPr/>
          <a:lstStyle/>
          <a:p>
            <a:r>
              <a:rPr lang="el-GR" altLang="el-GR" smtClean="0"/>
              <a:t>Σκλήρυνση μελανιών με ακτινοβολία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z="3200" b="0" smtClean="0"/>
              <a:t>(2 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67995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el-GR" sz="2400" smtClean="0"/>
              <a:t>Η σκλήρυνση μελανιών με </a:t>
            </a:r>
            <a:r>
              <a:rPr lang="el-GR" altLang="el-GR" sz="2400" b="1" smtClean="0"/>
              <a:t>ακτινοβολία UV</a:t>
            </a:r>
            <a:r>
              <a:rPr lang="el-GR" altLang="el-GR" sz="2400" smtClean="0"/>
              <a:t> αντιστοιχεί σε </a:t>
            </a:r>
            <a:r>
              <a:rPr lang="el-GR" altLang="el-GR" sz="2400" b="1" smtClean="0"/>
              <a:t>μήκη κύματος 100-380 nm: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/>
              <a:t>100-280 nm,</a:t>
            </a:r>
            <a:r>
              <a:rPr lang="en-US" altLang="el-GR" sz="2400" b="1" smtClean="0"/>
              <a:t> UV-C</a:t>
            </a:r>
            <a:r>
              <a:rPr lang="el-GR" altLang="el-GR" sz="2400" b="1" smtClean="0"/>
              <a:t>: παρέχει πλήρη και γρήγορη αντίδραση πολυμερισμού</a:t>
            </a:r>
            <a:r>
              <a:rPr lang="en-US" altLang="el-GR" sz="2400" b="1" smtClean="0"/>
              <a:t>, </a:t>
            </a:r>
            <a:endParaRPr lang="el-GR" altLang="el-GR" sz="2400" b="1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/>
              <a:t>280-315 nm,</a:t>
            </a:r>
            <a:r>
              <a:rPr lang="en-US" altLang="el-GR" sz="2400" b="1" smtClean="0"/>
              <a:t> UV-B</a:t>
            </a:r>
            <a:r>
              <a:rPr lang="el-GR" altLang="el-GR" sz="2400" b="1" smtClean="0"/>
              <a:t>: προκαλεί πιο αργή και πλήρη σκλήρυνση</a:t>
            </a:r>
            <a:r>
              <a:rPr lang="en-US" altLang="el-GR" sz="2400" b="1" smtClean="0"/>
              <a:t> </a:t>
            </a:r>
            <a:endParaRPr lang="el-GR" altLang="el-GR" sz="2400" b="1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smtClean="0"/>
              <a:t>και 315-380 nm,</a:t>
            </a:r>
            <a:r>
              <a:rPr lang="en-US" altLang="el-GR" sz="2400" b="1" smtClean="0"/>
              <a:t> UV-A</a:t>
            </a:r>
            <a:r>
              <a:rPr lang="el-GR" altLang="el-GR" sz="2400" b="1" smtClean="0"/>
              <a:t>: επιτυγχάνει την σκλήρυνση των πιο παχιών στρωμάτων μελανιού και γενικά επιχρισμάτων. </a:t>
            </a: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62DB52-3997-4B75-8277-3ACC38B2262E}" type="slidenum">
              <a:rPr lang="el-GR" altLang="el-GR" smtClean="0">
                <a:solidFill>
                  <a:srgbClr val="000000"/>
                </a:solidFill>
              </a:rPr>
              <a:pPr/>
              <a:t>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17c9ca15086ea5ebdce203eb9ca92132bfc83"/>
</p:tagLst>
</file>

<file path=ppt/theme/theme1.xml><?xml version="1.0" encoding="utf-8"?>
<a:theme xmlns:a="http://schemas.openxmlformats.org/drawingml/2006/main" name="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1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</Template>
  <TotalTime>133</TotalTime>
  <Words>2743</Words>
  <Application>Microsoft Office PowerPoint</Application>
  <PresentationFormat>Προβολή στην οθόνη (4:3)</PresentationFormat>
  <Paragraphs>239</Paragraphs>
  <Slides>40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40</vt:i4>
      </vt:variant>
    </vt:vector>
  </HeadingPairs>
  <TitlesOfParts>
    <vt:vector size="43" baseType="lpstr">
      <vt:lpstr>TEMPLATE1</vt:lpstr>
      <vt:lpstr>1_TEMPLATE1</vt:lpstr>
      <vt:lpstr>OC_template_updated</vt:lpstr>
      <vt:lpstr>Μελάνια και επικαλυπτικά (Θ)</vt:lpstr>
      <vt:lpstr>Στόχος ενότητας</vt:lpstr>
      <vt:lpstr>Σύγχρονες απαιτήσεις από μελάνια (1 από 2)</vt:lpstr>
      <vt:lpstr>Σύγχρονες απαιτήσεις από μελάνια (2 από 2)</vt:lpstr>
      <vt:lpstr>Α΄μέρος: μελάνια που σκληραίνουν με ακτινοβολία UV</vt:lpstr>
      <vt:lpstr>Μελάνια UV (1 από 2)</vt:lpstr>
      <vt:lpstr>Μελάνια UV (2 από 2)</vt:lpstr>
      <vt:lpstr>Σκλήρυνση μελανιών με ακτινοβολία (1 από 4)</vt:lpstr>
      <vt:lpstr>Σκλήρυνση μελανιών με ακτινοβολία (2 από 4)</vt:lpstr>
      <vt:lpstr>Σκλήρυνση μελανιών με ακτινοβολία (3 από 4)</vt:lpstr>
      <vt:lpstr>Σκλήρυνση μελανιών με ακτινοβολία (4 από 4)</vt:lpstr>
      <vt:lpstr>Βασικά χαρακτηριστικά μελανιών UV (1 από 2) </vt:lpstr>
      <vt:lpstr>Βασικά χαρακτηριστικά μελανιών UV (2 από 2) </vt:lpstr>
      <vt:lpstr>Πιγμέντα για μελάνια UV </vt:lpstr>
      <vt:lpstr>Διαλύτες για μελάνια UV </vt:lpstr>
      <vt:lpstr>Συνδετικά για μελάνια UV </vt:lpstr>
      <vt:lpstr>Καταλύτες πολυμερισμού με UV</vt:lpstr>
      <vt:lpstr>Πρόσθετα για μελάνια UV </vt:lpstr>
      <vt:lpstr>Πλεονεκτήματα μελανιών UV </vt:lpstr>
      <vt:lpstr>Πλεονεκτήματα μελανιών UV</vt:lpstr>
      <vt:lpstr>Μειονεκτήματα μελανιών UV </vt:lpstr>
      <vt:lpstr>Αφρισμός </vt:lpstr>
      <vt:lpstr>Β΄μέρος: μελάνια υδατικής βάσης </vt:lpstr>
      <vt:lpstr>Μελάνια με βάση το νερό</vt:lpstr>
      <vt:lpstr>Χρήση μελανιών νερού</vt:lpstr>
      <vt:lpstr>Προσφορά θερμικής ενέργειας 1/3</vt:lpstr>
      <vt:lpstr>Προσφορά θερμικής ενέργειας 2/3</vt:lpstr>
      <vt:lpstr>Προσφορά θερμικής ενέργειας 3/3</vt:lpstr>
      <vt:lpstr>Παράγοντες ξήρανσης με εξάτμιση</vt:lpstr>
      <vt:lpstr>Προβλήματα μελανιών νερού</vt:lpstr>
      <vt:lpstr>Κανόνες σωστής χρήσης μελανιών νερού (1 από 2)</vt:lpstr>
      <vt:lpstr>Κανόνες σωστής χρήσης μελανιών νερού (2 από 2)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(Θ)</dc:title>
  <dc:creator>opencourses@teiath.gr</dc:creator>
  <cp:lastModifiedBy>fkaram2</cp:lastModifiedBy>
  <cp:revision>30</cp:revision>
  <dcterms:created xsi:type="dcterms:W3CDTF">2014-09-25T12:39:50Z</dcterms:created>
  <dcterms:modified xsi:type="dcterms:W3CDTF">2015-07-02T07:12:57Z</dcterms:modified>
</cp:coreProperties>
</file>