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7" r:id="rId2"/>
    <p:sldMasterId id="2147483696" r:id="rId3"/>
  </p:sldMasterIdLst>
  <p:notesMasterIdLst>
    <p:notesMasterId r:id="rId43"/>
  </p:notesMasterIdLst>
  <p:handoutMasterIdLst>
    <p:handoutMasterId r:id="rId44"/>
  </p:handoutMasterIdLst>
  <p:sldIdLst>
    <p:sldId id="256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48" r:id="rId33"/>
    <p:sldId id="349" r:id="rId34"/>
    <p:sldId id="350" r:id="rId35"/>
    <p:sldId id="257" r:id="rId36"/>
    <p:sldId id="262" r:id="rId37"/>
    <p:sldId id="264" r:id="rId38"/>
    <p:sldId id="269" r:id="rId39"/>
    <p:sldId id="270" r:id="rId40"/>
    <p:sldId id="266" r:id="rId41"/>
    <p:sldId id="261" r:id="rId42"/>
  </p:sldIdLst>
  <p:sldSz cx="9144000" cy="6858000" type="screen4x3"/>
  <p:notesSz cx="7104063" cy="10234613"/>
  <p:custDataLst>
    <p:tags r:id="rId4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7C3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80" d="100"/>
          <a:sy n="80" d="100"/>
        </p:scale>
        <p:origin x="-2688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24/8/2015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24/8/2015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EA61F-53F1-49B5-BFAB-A8CE5B034A0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8102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marL="11135">
              <a:lnSpc>
                <a:spcPct val="100000"/>
              </a:lnSpc>
              <a:defRPr sz="400" b="0" i="0">
                <a:solidFill>
                  <a:srgbClr val="656500"/>
                </a:solidFill>
                <a:latin typeface="Verdana"/>
                <a:cs typeface="Verdana"/>
              </a:defRPr>
            </a:lvl1pPr>
          </a:lstStyle>
          <a:p>
            <a:r>
              <a:rPr lang="el-GR" spc="-4" dirty="0" smtClean="0"/>
              <a:t>Σ</a:t>
            </a:r>
            <a:r>
              <a:rPr lang="el-GR" dirty="0" smtClean="0"/>
              <a:t>χ</a:t>
            </a:r>
            <a:r>
              <a:rPr lang="el-GR" spc="-9" dirty="0" smtClean="0"/>
              <a:t>ε</a:t>
            </a:r>
            <a:r>
              <a:rPr lang="el-GR" spc="4" dirty="0" smtClean="0"/>
              <a:t>δί</a:t>
            </a:r>
            <a:r>
              <a:rPr lang="el-GR" spc="-4" dirty="0" smtClean="0"/>
              <a:t>α</a:t>
            </a:r>
            <a:r>
              <a:rPr lang="el-GR" spc="-9" dirty="0" smtClean="0"/>
              <a:t>σ</a:t>
            </a:r>
            <a:r>
              <a:rPr lang="el-GR" dirty="0" smtClean="0"/>
              <a:t>η</a:t>
            </a:r>
            <a:r>
              <a:rPr lang="el-GR" spc="-4" dirty="0" smtClean="0"/>
              <a:t> </a:t>
            </a:r>
            <a:r>
              <a:rPr lang="el-GR" spc="-9" dirty="0" smtClean="0"/>
              <a:t>Υ</a:t>
            </a:r>
            <a:r>
              <a:rPr lang="el-GR" dirty="0" smtClean="0"/>
              <a:t>π</a:t>
            </a:r>
            <a:r>
              <a:rPr lang="el-GR" spc="-9" dirty="0" smtClean="0"/>
              <a:t>ο</a:t>
            </a:r>
            <a:r>
              <a:rPr lang="el-GR" dirty="0" smtClean="0"/>
              <a:t>λ</a:t>
            </a:r>
            <a:r>
              <a:rPr lang="el-GR" spc="-9" dirty="0" smtClean="0"/>
              <a:t>ο</a:t>
            </a:r>
            <a:r>
              <a:rPr lang="el-GR" dirty="0" smtClean="0"/>
              <a:t>γ</a:t>
            </a:r>
            <a:r>
              <a:rPr lang="el-GR" spc="4" dirty="0" smtClean="0"/>
              <a:t>ι</a:t>
            </a:r>
            <a:r>
              <a:rPr lang="el-GR" spc="-9" dirty="0" smtClean="0"/>
              <a:t>στ</a:t>
            </a:r>
            <a:r>
              <a:rPr lang="el-GR" spc="4" dirty="0" smtClean="0"/>
              <a:t>ι</a:t>
            </a:r>
            <a:r>
              <a:rPr lang="el-GR" spc="-9" dirty="0" smtClean="0"/>
              <a:t>κ</a:t>
            </a:r>
            <a:r>
              <a:rPr lang="el-GR" spc="-4" dirty="0" smtClean="0"/>
              <a:t>ώ</a:t>
            </a:r>
            <a:r>
              <a:rPr lang="el-GR" dirty="0" smtClean="0"/>
              <a:t>ν</a:t>
            </a:r>
            <a:r>
              <a:rPr lang="el-GR" spc="-9" dirty="0" smtClean="0"/>
              <a:t> </a:t>
            </a:r>
            <a:r>
              <a:rPr lang="el-GR" spc="-4" dirty="0" smtClean="0"/>
              <a:t>Σ</a:t>
            </a:r>
            <a:r>
              <a:rPr lang="el-GR" spc="4" dirty="0" smtClean="0"/>
              <a:t>υ</a:t>
            </a:r>
            <a:r>
              <a:rPr lang="el-GR" spc="-9" dirty="0" smtClean="0"/>
              <a:t>σ</a:t>
            </a:r>
            <a:r>
              <a:rPr lang="el-GR" dirty="0" smtClean="0"/>
              <a:t>τ</a:t>
            </a:r>
            <a:r>
              <a:rPr lang="el-GR" spc="-9" dirty="0" smtClean="0"/>
              <a:t>η</a:t>
            </a:r>
            <a:r>
              <a:rPr lang="el-GR" dirty="0" smtClean="0"/>
              <a:t>µ</a:t>
            </a:r>
            <a:r>
              <a:rPr lang="el-GR" spc="-4" dirty="0" smtClean="0"/>
              <a:t>ά</a:t>
            </a:r>
            <a:r>
              <a:rPr lang="el-GR" dirty="0" smtClean="0"/>
              <a:t>τ</a:t>
            </a:r>
            <a:r>
              <a:rPr lang="el-GR" spc="-13" dirty="0" smtClean="0"/>
              <a:t>ω</a:t>
            </a:r>
            <a:r>
              <a:rPr lang="el-GR" dirty="0" smtClean="0"/>
              <a:t>ν</a:t>
            </a:r>
            <a:endParaRPr lang="el-GR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8/24/2015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DBE7C3"/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5040560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01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32859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3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3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9" r:id="rId11"/>
    <p:sldLayoutId id="214748371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4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Σχεδίαση ψηφιακών συστημάτων 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1924199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3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Ακολουθιακά μπλοκς σε </a:t>
            </a:r>
            <a:r>
              <a:rPr lang="en-GB" sz="2600" dirty="0" smtClean="0"/>
              <a:t>VHDL</a:t>
            </a:r>
            <a:endParaRPr lang="el-GR" sz="2600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Ιωάννης Βογιατζής</a:t>
            </a:r>
            <a:endParaRPr lang="el-GR" sz="2200" dirty="0"/>
          </a:p>
          <a:p>
            <a:pPr>
              <a:spcBef>
                <a:spcPts val="0"/>
              </a:spcBef>
            </a:pPr>
            <a:r>
              <a:rPr lang="el-GR" sz="2200" dirty="0"/>
              <a:t>Τμήμα </a:t>
            </a:r>
            <a:r>
              <a:rPr lang="el-GR" sz="2200" dirty="0" smtClean="0"/>
              <a:t>Μηχανικών Πληροφορικής ΤΕ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Line 2"/>
          <p:cNvSpPr>
            <a:spLocks noChangeShapeType="1"/>
          </p:cNvSpPr>
          <p:nvPr/>
        </p:nvSpPr>
        <p:spPr bwMode="auto">
          <a:xfrm flipV="1">
            <a:off x="2600325" y="4224338"/>
            <a:ext cx="1588" cy="1622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9460" name="Line 3"/>
          <p:cNvSpPr>
            <a:spLocks noChangeShapeType="1"/>
          </p:cNvSpPr>
          <p:nvPr/>
        </p:nvSpPr>
        <p:spPr bwMode="auto">
          <a:xfrm flipV="1">
            <a:off x="3937000" y="4224338"/>
            <a:ext cx="1588" cy="1622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9461" name="Line 4"/>
          <p:cNvSpPr>
            <a:spLocks noChangeShapeType="1"/>
          </p:cNvSpPr>
          <p:nvPr/>
        </p:nvSpPr>
        <p:spPr bwMode="auto">
          <a:xfrm flipV="1">
            <a:off x="5291138" y="4224338"/>
            <a:ext cx="1587" cy="1622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9462" name="Line 5"/>
          <p:cNvSpPr>
            <a:spLocks noChangeShapeType="1"/>
          </p:cNvSpPr>
          <p:nvPr/>
        </p:nvSpPr>
        <p:spPr bwMode="auto">
          <a:xfrm flipV="1">
            <a:off x="6646863" y="4224338"/>
            <a:ext cx="1587" cy="1622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H="1">
            <a:off x="5124450" y="2030413"/>
            <a:ext cx="1952625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V="1">
            <a:off x="6105525" y="1839913"/>
            <a:ext cx="1588" cy="15636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5116513" y="1630363"/>
            <a:ext cx="5159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2400" dirty="0">
                <a:solidFill>
                  <a:srgbClr val="000000"/>
                </a:solidFill>
                <a:latin typeface="Times-Roman" charset="0"/>
              </a:rPr>
              <a:t>Clk </a:t>
            </a:r>
            <a:endParaRPr kumimoji="0" lang="en-US" sz="2400" dirty="0">
              <a:latin typeface="Times New Roman" pitchFamily="18" charset="0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5691188" y="1643063"/>
            <a:ext cx="2968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2400" dirty="0">
                <a:solidFill>
                  <a:srgbClr val="000000"/>
                </a:solidFill>
                <a:latin typeface="Times-Roman" charset="0"/>
              </a:rPr>
              <a:t>D </a:t>
            </a:r>
            <a:endParaRPr kumimoji="0" lang="en-US" sz="2400" dirty="0">
              <a:latin typeface="Times New Roman" pitchFamily="18" charset="0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5287963" y="2079625"/>
            <a:ext cx="76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2400" dirty="0">
                <a:solidFill>
                  <a:srgbClr val="000000"/>
                </a:solidFill>
                <a:latin typeface="Times-Roman" charset="0"/>
              </a:rPr>
              <a:t> </a:t>
            </a:r>
            <a:endParaRPr kumimoji="0" lang="en-US" sz="2400" dirty="0">
              <a:latin typeface="Times New Roman" pitchFamily="18" charset="0"/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5241925" y="2095500"/>
            <a:ext cx="260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2400" dirty="0">
                <a:solidFill>
                  <a:srgbClr val="000000"/>
                </a:solidFill>
                <a:latin typeface="Times-Roman" charset="0"/>
                <a:sym typeface="Symbol" pitchFamily="18" charset="2"/>
              </a:rPr>
              <a:t></a:t>
            </a:r>
            <a:r>
              <a:rPr kumimoji="0" lang="en-US" sz="2400" dirty="0">
                <a:solidFill>
                  <a:srgbClr val="000000"/>
                </a:solidFill>
                <a:latin typeface="Times-Roman" charset="0"/>
              </a:rPr>
              <a:t> </a:t>
            </a:r>
            <a:endParaRPr kumimoji="0" lang="en-US" sz="2400" dirty="0">
              <a:latin typeface="Times New Roman" pitchFamily="18" charset="0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5241925" y="2400300"/>
            <a:ext cx="260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2400" dirty="0">
                <a:solidFill>
                  <a:srgbClr val="000000"/>
                </a:solidFill>
                <a:latin typeface="Times-Roman" charset="0"/>
                <a:sym typeface="Symbol" pitchFamily="18" charset="2"/>
              </a:rPr>
              <a:t></a:t>
            </a:r>
            <a:r>
              <a:rPr kumimoji="0" lang="en-US" sz="2400" dirty="0">
                <a:solidFill>
                  <a:srgbClr val="000000"/>
                </a:solidFill>
                <a:latin typeface="Times-Roman" charset="0"/>
              </a:rPr>
              <a:t> </a:t>
            </a:r>
            <a:endParaRPr kumimoji="0" lang="en-US" sz="2400" dirty="0">
              <a:latin typeface="Times New Roman" pitchFamily="18" charset="0"/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5691188" y="2082800"/>
            <a:ext cx="228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2400" dirty="0">
                <a:solidFill>
                  <a:srgbClr val="000000"/>
                </a:solidFill>
                <a:latin typeface="Times-Roman" charset="0"/>
              </a:rPr>
              <a:t>0 </a:t>
            </a:r>
            <a:endParaRPr kumimoji="0" lang="en-US" sz="2400" dirty="0">
              <a:latin typeface="Times New Roman" pitchFamily="18" charset="0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5716588" y="2387600"/>
            <a:ext cx="228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2400" dirty="0">
                <a:solidFill>
                  <a:srgbClr val="000000"/>
                </a:solidFill>
                <a:latin typeface="Times-Roman" charset="0"/>
              </a:rPr>
              <a:t>1 </a:t>
            </a:r>
            <a:endParaRPr kumimoji="0" lang="en-US" sz="2400" dirty="0">
              <a:latin typeface="Times New Roman" pitchFamily="18" charset="0"/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6400800" y="2095500"/>
            <a:ext cx="228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2400" dirty="0">
                <a:solidFill>
                  <a:srgbClr val="000000"/>
                </a:solidFill>
                <a:latin typeface="Times-Roman" charset="0"/>
              </a:rPr>
              <a:t>0 </a:t>
            </a:r>
            <a:endParaRPr kumimoji="0" lang="en-US" sz="2400" dirty="0">
              <a:latin typeface="Times New Roman" pitchFamily="18" charset="0"/>
            </a:endParaRP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6400800" y="2400300"/>
            <a:ext cx="228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2400" dirty="0">
                <a:solidFill>
                  <a:srgbClr val="000000"/>
                </a:solidFill>
                <a:latin typeface="Times-Roman" charset="0"/>
              </a:rPr>
              <a:t>1 </a:t>
            </a:r>
            <a:endParaRPr kumimoji="0" lang="en-US" sz="2400" dirty="0">
              <a:latin typeface="Times New Roman" pitchFamily="18" charset="0"/>
            </a:endParaRP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5283200" y="1104900"/>
            <a:ext cx="15414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2400" dirty="0">
                <a:solidFill>
                  <a:srgbClr val="000000"/>
                </a:solidFill>
                <a:latin typeface="Helvetica" pitchFamily="34" charset="0"/>
              </a:rPr>
              <a:t>Truth table </a:t>
            </a:r>
            <a:endParaRPr kumimoji="0" lang="en-US" sz="2400" dirty="0">
              <a:latin typeface="Times New Roman" pitchFamily="18" charset="0"/>
            </a:endParaRPr>
          </a:p>
        </p:txBody>
      </p:sp>
      <p:sp>
        <p:nvSpPr>
          <p:cNvPr id="19475" name="Freeform 18"/>
          <p:cNvSpPr>
            <a:spLocks/>
          </p:cNvSpPr>
          <p:nvPr/>
        </p:nvSpPr>
        <p:spPr bwMode="auto">
          <a:xfrm>
            <a:off x="2047875" y="4357688"/>
            <a:ext cx="5686425" cy="268287"/>
          </a:xfrm>
          <a:custGeom>
            <a:avLst/>
            <a:gdLst>
              <a:gd name="T0" fmla="*/ 2147483647 w 7165"/>
              <a:gd name="T1" fmla="*/ 2147483647 h 336"/>
              <a:gd name="T2" fmla="*/ 2147483647 w 7165"/>
              <a:gd name="T3" fmla="*/ 2147483647 h 336"/>
              <a:gd name="T4" fmla="*/ 2147483647 w 7165"/>
              <a:gd name="T5" fmla="*/ 0 h 336"/>
              <a:gd name="T6" fmla="*/ 2147483647 w 7165"/>
              <a:gd name="T7" fmla="*/ 0 h 336"/>
              <a:gd name="T8" fmla="*/ 2147483647 w 7165"/>
              <a:gd name="T9" fmla="*/ 2147483647 h 336"/>
              <a:gd name="T10" fmla="*/ 2147483647 w 7165"/>
              <a:gd name="T11" fmla="*/ 2147483647 h 336"/>
              <a:gd name="T12" fmla="*/ 2147483647 w 7165"/>
              <a:gd name="T13" fmla="*/ 0 h 336"/>
              <a:gd name="T14" fmla="*/ 2147483647 w 7165"/>
              <a:gd name="T15" fmla="*/ 0 h 336"/>
              <a:gd name="T16" fmla="*/ 2147483647 w 7165"/>
              <a:gd name="T17" fmla="*/ 2147483647 h 336"/>
              <a:gd name="T18" fmla="*/ 2147483647 w 7165"/>
              <a:gd name="T19" fmla="*/ 2147483647 h 336"/>
              <a:gd name="T20" fmla="*/ 2147483647 w 7165"/>
              <a:gd name="T21" fmla="*/ 0 h 336"/>
              <a:gd name="T22" fmla="*/ 2147483647 w 7165"/>
              <a:gd name="T23" fmla="*/ 0 h 336"/>
              <a:gd name="T24" fmla="*/ 2147483647 w 7165"/>
              <a:gd name="T25" fmla="*/ 2147483647 h 336"/>
              <a:gd name="T26" fmla="*/ 2147483647 w 7165"/>
              <a:gd name="T27" fmla="*/ 2147483647 h 336"/>
              <a:gd name="T28" fmla="*/ 2147483647 w 7165"/>
              <a:gd name="T29" fmla="*/ 0 h 336"/>
              <a:gd name="T30" fmla="*/ 2147483647 w 7165"/>
              <a:gd name="T31" fmla="*/ 0 h 336"/>
              <a:gd name="T32" fmla="*/ 2147483647 w 7165"/>
              <a:gd name="T33" fmla="*/ 2147483647 h 336"/>
              <a:gd name="T34" fmla="*/ 0 w 7165"/>
              <a:gd name="T35" fmla="*/ 2147483647 h 3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165"/>
              <a:gd name="T55" fmla="*/ 0 h 336"/>
              <a:gd name="T56" fmla="*/ 7165 w 7165"/>
              <a:gd name="T57" fmla="*/ 336 h 3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165" h="336">
                <a:moveTo>
                  <a:pt x="7165" y="336"/>
                </a:moveTo>
                <a:lnTo>
                  <a:pt x="6468" y="336"/>
                </a:lnTo>
                <a:lnTo>
                  <a:pt x="6468" y="0"/>
                </a:lnTo>
                <a:lnTo>
                  <a:pt x="5795" y="0"/>
                </a:lnTo>
                <a:lnTo>
                  <a:pt x="5795" y="336"/>
                </a:lnTo>
                <a:lnTo>
                  <a:pt x="4785" y="336"/>
                </a:lnTo>
                <a:lnTo>
                  <a:pt x="4785" y="0"/>
                </a:lnTo>
                <a:lnTo>
                  <a:pt x="4088" y="0"/>
                </a:lnTo>
                <a:lnTo>
                  <a:pt x="4088" y="336"/>
                </a:lnTo>
                <a:lnTo>
                  <a:pt x="3078" y="336"/>
                </a:lnTo>
                <a:lnTo>
                  <a:pt x="3078" y="0"/>
                </a:lnTo>
                <a:lnTo>
                  <a:pt x="2381" y="0"/>
                </a:lnTo>
                <a:lnTo>
                  <a:pt x="2381" y="336"/>
                </a:lnTo>
                <a:lnTo>
                  <a:pt x="1371" y="336"/>
                </a:lnTo>
                <a:lnTo>
                  <a:pt x="1371" y="0"/>
                </a:lnTo>
                <a:lnTo>
                  <a:pt x="698" y="0"/>
                </a:lnTo>
                <a:lnTo>
                  <a:pt x="698" y="336"/>
                </a:lnTo>
                <a:lnTo>
                  <a:pt x="0" y="336"/>
                </a:lnTo>
              </a:path>
            </a:pathLst>
          </a:cu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9476" name="Freeform 19"/>
          <p:cNvSpPr>
            <a:spLocks/>
          </p:cNvSpPr>
          <p:nvPr/>
        </p:nvSpPr>
        <p:spPr bwMode="auto">
          <a:xfrm>
            <a:off x="2047875" y="4892675"/>
            <a:ext cx="5686425" cy="266700"/>
          </a:xfrm>
          <a:custGeom>
            <a:avLst/>
            <a:gdLst>
              <a:gd name="T0" fmla="*/ 2147483647 w 7165"/>
              <a:gd name="T1" fmla="*/ 2147483647 h 337"/>
              <a:gd name="T2" fmla="*/ 2147483647 w 7165"/>
              <a:gd name="T3" fmla="*/ 2147483647 h 337"/>
              <a:gd name="T4" fmla="*/ 2147483647 w 7165"/>
              <a:gd name="T5" fmla="*/ 0 h 337"/>
              <a:gd name="T6" fmla="*/ 2147483647 w 7165"/>
              <a:gd name="T7" fmla="*/ 0 h 337"/>
              <a:gd name="T8" fmla="*/ 2147483647 w 7165"/>
              <a:gd name="T9" fmla="*/ 2147483647 h 337"/>
              <a:gd name="T10" fmla="*/ 2147483647 w 7165"/>
              <a:gd name="T11" fmla="*/ 2147483647 h 337"/>
              <a:gd name="T12" fmla="*/ 2147483647 w 7165"/>
              <a:gd name="T13" fmla="*/ 0 h 337"/>
              <a:gd name="T14" fmla="*/ 2147483647 w 7165"/>
              <a:gd name="T15" fmla="*/ 0 h 337"/>
              <a:gd name="T16" fmla="*/ 2147483647 w 7165"/>
              <a:gd name="T17" fmla="*/ 2147483647 h 337"/>
              <a:gd name="T18" fmla="*/ 2147483647 w 7165"/>
              <a:gd name="T19" fmla="*/ 2147483647 h 337"/>
              <a:gd name="T20" fmla="*/ 2147483647 w 7165"/>
              <a:gd name="T21" fmla="*/ 0 h 337"/>
              <a:gd name="T22" fmla="*/ 2147483647 w 7165"/>
              <a:gd name="T23" fmla="*/ 0 h 337"/>
              <a:gd name="T24" fmla="*/ 2147483647 w 7165"/>
              <a:gd name="T25" fmla="*/ 2147483647 h 337"/>
              <a:gd name="T26" fmla="*/ 2147483647 w 7165"/>
              <a:gd name="T27" fmla="*/ 2147483647 h 337"/>
              <a:gd name="T28" fmla="*/ 2147483647 w 7165"/>
              <a:gd name="T29" fmla="*/ 0 h 337"/>
              <a:gd name="T30" fmla="*/ 2147483647 w 7165"/>
              <a:gd name="T31" fmla="*/ 0 h 337"/>
              <a:gd name="T32" fmla="*/ 2147483647 w 7165"/>
              <a:gd name="T33" fmla="*/ 2147483647 h 337"/>
              <a:gd name="T34" fmla="*/ 0 w 7165"/>
              <a:gd name="T35" fmla="*/ 2147483647 h 3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165"/>
              <a:gd name="T55" fmla="*/ 0 h 337"/>
              <a:gd name="T56" fmla="*/ 7165 w 7165"/>
              <a:gd name="T57" fmla="*/ 337 h 33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165" h="337">
                <a:moveTo>
                  <a:pt x="7165" y="337"/>
                </a:moveTo>
                <a:lnTo>
                  <a:pt x="6828" y="337"/>
                </a:lnTo>
                <a:lnTo>
                  <a:pt x="6828" y="0"/>
                </a:lnTo>
                <a:lnTo>
                  <a:pt x="6131" y="0"/>
                </a:lnTo>
                <a:lnTo>
                  <a:pt x="6131" y="337"/>
                </a:lnTo>
                <a:lnTo>
                  <a:pt x="5458" y="337"/>
                </a:lnTo>
                <a:lnTo>
                  <a:pt x="5458" y="0"/>
                </a:lnTo>
                <a:lnTo>
                  <a:pt x="5121" y="0"/>
                </a:lnTo>
                <a:lnTo>
                  <a:pt x="5121" y="337"/>
                </a:lnTo>
                <a:lnTo>
                  <a:pt x="4424" y="337"/>
                </a:lnTo>
                <a:lnTo>
                  <a:pt x="4424" y="0"/>
                </a:lnTo>
                <a:lnTo>
                  <a:pt x="3414" y="0"/>
                </a:lnTo>
                <a:lnTo>
                  <a:pt x="3414" y="337"/>
                </a:lnTo>
                <a:lnTo>
                  <a:pt x="1707" y="337"/>
                </a:lnTo>
                <a:lnTo>
                  <a:pt x="1707" y="0"/>
                </a:lnTo>
                <a:lnTo>
                  <a:pt x="337" y="0"/>
                </a:lnTo>
                <a:lnTo>
                  <a:pt x="337" y="337"/>
                </a:lnTo>
                <a:lnTo>
                  <a:pt x="0" y="337"/>
                </a:lnTo>
              </a:path>
            </a:pathLst>
          </a:cu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9477" name="Rectangle 20"/>
          <p:cNvSpPr>
            <a:spLocks noChangeArrowheads="1"/>
          </p:cNvSpPr>
          <p:nvPr/>
        </p:nvSpPr>
        <p:spPr bwMode="auto">
          <a:xfrm>
            <a:off x="2533650" y="3952875"/>
            <a:ext cx="936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1400" i="1" dirty="0">
                <a:solidFill>
                  <a:srgbClr val="000000"/>
                </a:solidFill>
                <a:latin typeface="Times-Roman" charset="0"/>
              </a:rPr>
              <a:t>t </a:t>
            </a:r>
            <a:endParaRPr kumimoji="0" lang="en-US" sz="2400" dirty="0">
              <a:latin typeface="Times New Roman" pitchFamily="18" charset="0"/>
            </a:endParaRPr>
          </a:p>
        </p:txBody>
      </p:sp>
      <p:sp>
        <p:nvSpPr>
          <p:cNvPr id="19478" name="Rectangle 21"/>
          <p:cNvSpPr>
            <a:spLocks noChangeArrowheads="1"/>
          </p:cNvSpPr>
          <p:nvPr/>
        </p:nvSpPr>
        <p:spPr bwMode="auto">
          <a:xfrm>
            <a:off x="2590800" y="4038600"/>
            <a:ext cx="1047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1100" dirty="0">
                <a:solidFill>
                  <a:srgbClr val="000000"/>
                </a:solidFill>
                <a:latin typeface="Times-Roman" charset="0"/>
              </a:rPr>
              <a:t>1 </a:t>
            </a:r>
            <a:endParaRPr kumimoji="0" lang="en-US" sz="2400" dirty="0">
              <a:latin typeface="Times New Roman" pitchFamily="18" charset="0"/>
            </a:endParaRPr>
          </a:p>
        </p:txBody>
      </p:sp>
      <p:sp>
        <p:nvSpPr>
          <p:cNvPr id="19479" name="Rectangle 22"/>
          <p:cNvSpPr>
            <a:spLocks noChangeArrowheads="1"/>
          </p:cNvSpPr>
          <p:nvPr/>
        </p:nvSpPr>
        <p:spPr bwMode="auto">
          <a:xfrm>
            <a:off x="3892550" y="3952875"/>
            <a:ext cx="936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1400" i="1" dirty="0">
                <a:solidFill>
                  <a:srgbClr val="000000"/>
                </a:solidFill>
                <a:latin typeface="Times-Roman" charset="0"/>
              </a:rPr>
              <a:t>t </a:t>
            </a:r>
            <a:endParaRPr kumimoji="0" lang="en-US" sz="2400" dirty="0">
              <a:latin typeface="Times New Roman" pitchFamily="18" charset="0"/>
            </a:endParaRPr>
          </a:p>
        </p:txBody>
      </p:sp>
      <p:sp>
        <p:nvSpPr>
          <p:cNvPr id="19480" name="Rectangle 23"/>
          <p:cNvSpPr>
            <a:spLocks noChangeArrowheads="1"/>
          </p:cNvSpPr>
          <p:nvPr/>
        </p:nvSpPr>
        <p:spPr bwMode="auto">
          <a:xfrm>
            <a:off x="3949700" y="4038600"/>
            <a:ext cx="1047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1100" dirty="0">
                <a:solidFill>
                  <a:srgbClr val="000000"/>
                </a:solidFill>
                <a:latin typeface="Times-Roman" charset="0"/>
              </a:rPr>
              <a:t>2 </a:t>
            </a:r>
            <a:endParaRPr kumimoji="0" lang="en-US" sz="2400" dirty="0">
              <a:latin typeface="Times New Roman" pitchFamily="18" charset="0"/>
            </a:endParaRPr>
          </a:p>
        </p:txBody>
      </p:sp>
      <p:sp>
        <p:nvSpPr>
          <p:cNvPr id="19481" name="Rectangle 24"/>
          <p:cNvSpPr>
            <a:spLocks noChangeArrowheads="1"/>
          </p:cNvSpPr>
          <p:nvPr/>
        </p:nvSpPr>
        <p:spPr bwMode="auto">
          <a:xfrm>
            <a:off x="5245100" y="3952875"/>
            <a:ext cx="936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1400" i="1" dirty="0">
                <a:solidFill>
                  <a:srgbClr val="000000"/>
                </a:solidFill>
                <a:latin typeface="Times-Roman" charset="0"/>
              </a:rPr>
              <a:t>t </a:t>
            </a:r>
            <a:endParaRPr kumimoji="0" lang="en-US" sz="2400" dirty="0">
              <a:latin typeface="Times New Roman" pitchFamily="18" charset="0"/>
            </a:endParaRPr>
          </a:p>
        </p:txBody>
      </p:sp>
      <p:sp>
        <p:nvSpPr>
          <p:cNvPr id="19482" name="Rectangle 25"/>
          <p:cNvSpPr>
            <a:spLocks noChangeArrowheads="1"/>
          </p:cNvSpPr>
          <p:nvPr/>
        </p:nvSpPr>
        <p:spPr bwMode="auto">
          <a:xfrm>
            <a:off x="5302250" y="4038600"/>
            <a:ext cx="1047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1100" dirty="0">
                <a:solidFill>
                  <a:srgbClr val="000000"/>
                </a:solidFill>
                <a:latin typeface="Times-Roman" charset="0"/>
              </a:rPr>
              <a:t>3 </a:t>
            </a:r>
            <a:endParaRPr kumimoji="0" lang="en-US" sz="2400" dirty="0">
              <a:latin typeface="Times New Roman" pitchFamily="18" charset="0"/>
            </a:endParaRPr>
          </a:p>
        </p:txBody>
      </p:sp>
      <p:sp>
        <p:nvSpPr>
          <p:cNvPr id="19483" name="Rectangle 26"/>
          <p:cNvSpPr>
            <a:spLocks noChangeArrowheads="1"/>
          </p:cNvSpPr>
          <p:nvPr/>
        </p:nvSpPr>
        <p:spPr bwMode="auto">
          <a:xfrm>
            <a:off x="6602413" y="3952875"/>
            <a:ext cx="936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1400" i="1" dirty="0">
                <a:solidFill>
                  <a:srgbClr val="000000"/>
                </a:solidFill>
                <a:latin typeface="Times-Roman" charset="0"/>
              </a:rPr>
              <a:t>t </a:t>
            </a:r>
            <a:endParaRPr kumimoji="0" lang="en-US" sz="2400" dirty="0">
              <a:latin typeface="Times New Roman" pitchFamily="18" charset="0"/>
            </a:endParaRPr>
          </a:p>
        </p:txBody>
      </p:sp>
      <p:sp>
        <p:nvSpPr>
          <p:cNvPr id="19484" name="Freeform 27"/>
          <p:cNvSpPr>
            <a:spLocks/>
          </p:cNvSpPr>
          <p:nvPr/>
        </p:nvSpPr>
        <p:spPr bwMode="auto">
          <a:xfrm>
            <a:off x="7046913" y="5942013"/>
            <a:ext cx="114300" cy="57150"/>
          </a:xfrm>
          <a:custGeom>
            <a:avLst/>
            <a:gdLst>
              <a:gd name="T0" fmla="*/ 0 w 145"/>
              <a:gd name="T1" fmla="*/ 2147483647 h 72"/>
              <a:gd name="T2" fmla="*/ 2147483647 w 145"/>
              <a:gd name="T3" fmla="*/ 2147483647 h 72"/>
              <a:gd name="T4" fmla="*/ 0 w 145"/>
              <a:gd name="T5" fmla="*/ 0 h 72"/>
              <a:gd name="T6" fmla="*/ 0 w 145"/>
              <a:gd name="T7" fmla="*/ 2147483647 h 72"/>
              <a:gd name="T8" fmla="*/ 0 w 145"/>
              <a:gd name="T9" fmla="*/ 2147483647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72"/>
              <a:gd name="T17" fmla="*/ 145 w 145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72">
                <a:moveTo>
                  <a:pt x="0" y="72"/>
                </a:moveTo>
                <a:lnTo>
                  <a:pt x="145" y="48"/>
                </a:lnTo>
                <a:lnTo>
                  <a:pt x="0" y="0"/>
                </a:lnTo>
                <a:lnTo>
                  <a:pt x="0" y="48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19485" name="Line 28"/>
          <p:cNvSpPr>
            <a:spLocks noChangeShapeType="1"/>
          </p:cNvSpPr>
          <p:nvPr/>
        </p:nvSpPr>
        <p:spPr bwMode="auto">
          <a:xfrm flipH="1">
            <a:off x="6646863" y="5980113"/>
            <a:ext cx="400050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9486" name="Rectangle 29"/>
          <p:cNvSpPr>
            <a:spLocks noChangeArrowheads="1"/>
          </p:cNvSpPr>
          <p:nvPr/>
        </p:nvSpPr>
        <p:spPr bwMode="auto">
          <a:xfrm>
            <a:off x="6659563" y="4038600"/>
            <a:ext cx="1047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1100" dirty="0">
                <a:solidFill>
                  <a:srgbClr val="000000"/>
                </a:solidFill>
                <a:latin typeface="Times-Roman" charset="0"/>
              </a:rPr>
              <a:t>4 </a:t>
            </a:r>
            <a:endParaRPr kumimoji="0" lang="en-US" sz="2400" dirty="0">
              <a:latin typeface="Times New Roman" pitchFamily="18" charset="0"/>
            </a:endParaRPr>
          </a:p>
        </p:txBody>
      </p:sp>
      <p:sp>
        <p:nvSpPr>
          <p:cNvPr id="19487" name="Rectangle 30"/>
          <p:cNvSpPr>
            <a:spLocks noChangeArrowheads="1"/>
          </p:cNvSpPr>
          <p:nvPr/>
        </p:nvSpPr>
        <p:spPr bwMode="auto">
          <a:xfrm>
            <a:off x="7270750" y="5873750"/>
            <a:ext cx="3746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1400" dirty="0">
                <a:solidFill>
                  <a:srgbClr val="000000"/>
                </a:solidFill>
                <a:latin typeface="Times-Roman" charset="0"/>
              </a:rPr>
              <a:t>Time</a:t>
            </a:r>
            <a:endParaRPr kumimoji="0" lang="en-US" sz="2400" dirty="0">
              <a:latin typeface="Times New Roman" pitchFamily="18" charset="0"/>
            </a:endParaRPr>
          </a:p>
        </p:txBody>
      </p:sp>
      <p:sp>
        <p:nvSpPr>
          <p:cNvPr id="19488" name="Rectangle 31"/>
          <p:cNvSpPr>
            <a:spLocks noChangeArrowheads="1"/>
          </p:cNvSpPr>
          <p:nvPr/>
        </p:nvSpPr>
        <p:spPr bwMode="auto">
          <a:xfrm>
            <a:off x="1206500" y="4305300"/>
            <a:ext cx="8032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2400" dirty="0">
                <a:solidFill>
                  <a:srgbClr val="000000"/>
                </a:solidFill>
                <a:latin typeface="Times-Roman" charset="0"/>
              </a:rPr>
              <a:t>Clock </a:t>
            </a:r>
            <a:endParaRPr kumimoji="0" lang="en-US" sz="2400" dirty="0">
              <a:latin typeface="Times New Roman" pitchFamily="18" charset="0"/>
            </a:endParaRPr>
          </a:p>
        </p:txBody>
      </p:sp>
      <p:sp>
        <p:nvSpPr>
          <p:cNvPr id="19489" name="Rectangle 32"/>
          <p:cNvSpPr>
            <a:spLocks noChangeArrowheads="1"/>
          </p:cNvSpPr>
          <p:nvPr/>
        </p:nvSpPr>
        <p:spPr bwMode="auto">
          <a:xfrm>
            <a:off x="1330325" y="4846638"/>
            <a:ext cx="296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2400" dirty="0">
                <a:solidFill>
                  <a:srgbClr val="000000"/>
                </a:solidFill>
                <a:latin typeface="Times-Roman" charset="0"/>
              </a:rPr>
              <a:t>D </a:t>
            </a:r>
            <a:endParaRPr kumimoji="0" lang="en-US" sz="2400" dirty="0">
              <a:latin typeface="Times New Roman" pitchFamily="18" charset="0"/>
            </a:endParaRPr>
          </a:p>
        </p:txBody>
      </p:sp>
      <p:sp>
        <p:nvSpPr>
          <p:cNvPr id="19490" name="Rectangle 33"/>
          <p:cNvSpPr>
            <a:spLocks noChangeArrowheads="1"/>
          </p:cNvSpPr>
          <p:nvPr/>
        </p:nvSpPr>
        <p:spPr bwMode="auto">
          <a:xfrm>
            <a:off x="1330325" y="5378450"/>
            <a:ext cx="296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2400" dirty="0">
                <a:solidFill>
                  <a:srgbClr val="000000"/>
                </a:solidFill>
                <a:latin typeface="Times-Roman" charset="0"/>
              </a:rPr>
              <a:t>Q </a:t>
            </a:r>
            <a:endParaRPr kumimoji="0" lang="en-US" sz="2400" dirty="0">
              <a:latin typeface="Times New Roman" pitchFamily="18" charset="0"/>
            </a:endParaRPr>
          </a:p>
        </p:txBody>
      </p:sp>
      <p:sp>
        <p:nvSpPr>
          <p:cNvPr id="19491" name="Rectangle 34"/>
          <p:cNvSpPr>
            <a:spLocks noChangeArrowheads="1"/>
          </p:cNvSpPr>
          <p:nvPr/>
        </p:nvSpPr>
        <p:spPr bwMode="auto">
          <a:xfrm>
            <a:off x="3581400" y="3505200"/>
            <a:ext cx="21034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2400" dirty="0">
                <a:solidFill>
                  <a:srgbClr val="000000"/>
                </a:solidFill>
                <a:latin typeface="Helvetica" pitchFamily="34" charset="0"/>
              </a:rPr>
              <a:t>Timing diagram</a:t>
            </a:r>
            <a:endParaRPr kumimoji="0" lang="en-US" sz="2400" dirty="0">
              <a:latin typeface="Times New Roman" pitchFamily="18" charset="0"/>
            </a:endParaRPr>
          </a:p>
        </p:txBody>
      </p:sp>
      <p:sp>
        <p:nvSpPr>
          <p:cNvPr id="22563" name="Text Box 35"/>
          <p:cNvSpPr txBox="1">
            <a:spLocks noChangeArrowheads="1"/>
          </p:cNvSpPr>
          <p:nvPr/>
        </p:nvSpPr>
        <p:spPr bwMode="auto">
          <a:xfrm>
            <a:off x="6143625" y="1565275"/>
            <a:ext cx="101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dirty="0">
                <a:solidFill>
                  <a:srgbClr val="000000"/>
                </a:solidFill>
                <a:latin typeface="Times New Roman" pitchFamily="18" charset="0"/>
              </a:rPr>
              <a:t>Q(</a:t>
            </a:r>
            <a:r>
              <a:rPr kumimoji="0" lang="en-US" sz="2400" i="1" dirty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kumimoji="0" lang="en-US" sz="2400" dirty="0">
                <a:solidFill>
                  <a:srgbClr val="000000"/>
                </a:solidFill>
                <a:latin typeface="Times New Roman" pitchFamily="18" charset="0"/>
              </a:rPr>
              <a:t>+1)</a:t>
            </a:r>
          </a:p>
        </p:txBody>
      </p:sp>
      <p:sp>
        <p:nvSpPr>
          <p:cNvPr id="22564" name="Text Box 36"/>
          <p:cNvSpPr txBox="1">
            <a:spLocks noChangeArrowheads="1"/>
          </p:cNvSpPr>
          <p:nvPr/>
        </p:nvSpPr>
        <p:spPr bwMode="auto">
          <a:xfrm>
            <a:off x="6172200" y="2693988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dirty="0">
                <a:solidFill>
                  <a:srgbClr val="000000"/>
                </a:solidFill>
                <a:latin typeface="Times New Roman" pitchFamily="18" charset="0"/>
              </a:rPr>
              <a:t>Q(</a:t>
            </a:r>
            <a:r>
              <a:rPr kumimoji="0" lang="en-US" sz="2400" i="1" dirty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kumimoji="0" lang="en-US" sz="2400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511300" y="1752600"/>
            <a:ext cx="1801813" cy="1295400"/>
            <a:chOff x="952" y="1104"/>
            <a:chExt cx="1135" cy="816"/>
          </a:xfrm>
        </p:grpSpPr>
        <p:sp>
          <p:nvSpPr>
            <p:cNvPr id="22582" name="Rectangle 39"/>
            <p:cNvSpPr>
              <a:spLocks noChangeArrowheads="1"/>
            </p:cNvSpPr>
            <p:nvPr/>
          </p:nvSpPr>
          <p:spPr bwMode="auto">
            <a:xfrm>
              <a:off x="1222" y="1104"/>
              <a:ext cx="594" cy="81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2583" name="Rectangle 40"/>
            <p:cNvSpPr>
              <a:spLocks noChangeArrowheads="1"/>
            </p:cNvSpPr>
            <p:nvPr/>
          </p:nvSpPr>
          <p:spPr bwMode="auto">
            <a:xfrm>
              <a:off x="1279" y="1233"/>
              <a:ext cx="12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b="1" dirty="0">
                  <a:solidFill>
                    <a:srgbClr val="000000"/>
                  </a:solidFill>
                  <a:latin typeface="Times-Roman" charset="0"/>
                </a:rPr>
                <a:t>D </a:t>
              </a:r>
              <a:endParaRPr kumimoji="0" lang="en-US" b="1" dirty="0">
                <a:latin typeface="Times New Roman" pitchFamily="18" charset="0"/>
              </a:endParaRPr>
            </a:p>
          </p:txBody>
        </p:sp>
        <p:sp>
          <p:nvSpPr>
            <p:cNvPr id="22584" name="Rectangle 41"/>
            <p:cNvSpPr>
              <a:spLocks noChangeArrowheads="1"/>
            </p:cNvSpPr>
            <p:nvPr/>
          </p:nvSpPr>
          <p:spPr bwMode="auto">
            <a:xfrm>
              <a:off x="1653" y="1228"/>
              <a:ext cx="13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b="1" dirty="0">
                  <a:solidFill>
                    <a:srgbClr val="000000"/>
                  </a:solidFill>
                  <a:latin typeface="Times-Roman" charset="0"/>
                </a:rPr>
                <a:t>Q </a:t>
              </a:r>
              <a:endParaRPr kumimoji="0" lang="en-US" b="1" dirty="0">
                <a:latin typeface="Times New Roman" pitchFamily="18" charset="0"/>
              </a:endParaRPr>
            </a:p>
          </p:txBody>
        </p:sp>
        <p:sp>
          <p:nvSpPr>
            <p:cNvPr id="22585" name="Freeform 42"/>
            <p:cNvSpPr>
              <a:spLocks/>
            </p:cNvSpPr>
            <p:nvPr/>
          </p:nvSpPr>
          <p:spPr bwMode="auto">
            <a:xfrm>
              <a:off x="1222" y="1606"/>
              <a:ext cx="91" cy="91"/>
            </a:xfrm>
            <a:custGeom>
              <a:avLst/>
              <a:gdLst>
                <a:gd name="T0" fmla="*/ 0 w 157"/>
                <a:gd name="T1" fmla="*/ 6 h 157"/>
                <a:gd name="T2" fmla="*/ 6 w 157"/>
                <a:gd name="T3" fmla="*/ 3 h 157"/>
                <a:gd name="T4" fmla="*/ 0 w 157"/>
                <a:gd name="T5" fmla="*/ 0 h 157"/>
                <a:gd name="T6" fmla="*/ 0 60000 65536"/>
                <a:gd name="T7" fmla="*/ 0 60000 65536"/>
                <a:gd name="T8" fmla="*/ 0 60000 65536"/>
                <a:gd name="T9" fmla="*/ 0 w 157"/>
                <a:gd name="T10" fmla="*/ 0 h 157"/>
                <a:gd name="T11" fmla="*/ 157 w 157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157">
                  <a:moveTo>
                    <a:pt x="0" y="157"/>
                  </a:moveTo>
                  <a:lnTo>
                    <a:pt x="157" y="9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2586" name="Line 43"/>
            <p:cNvSpPr>
              <a:spLocks noChangeShapeType="1"/>
            </p:cNvSpPr>
            <p:nvPr/>
          </p:nvSpPr>
          <p:spPr bwMode="auto">
            <a:xfrm>
              <a:off x="952" y="1659"/>
              <a:ext cx="27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2587" name="Line 44"/>
            <p:cNvSpPr>
              <a:spLocks noChangeShapeType="1"/>
            </p:cNvSpPr>
            <p:nvPr/>
          </p:nvSpPr>
          <p:spPr bwMode="auto">
            <a:xfrm>
              <a:off x="952" y="1284"/>
              <a:ext cx="270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2588" name="Line 45"/>
            <p:cNvSpPr>
              <a:spLocks noChangeShapeType="1"/>
            </p:cNvSpPr>
            <p:nvPr/>
          </p:nvSpPr>
          <p:spPr bwMode="auto">
            <a:xfrm flipH="1">
              <a:off x="1816" y="1296"/>
              <a:ext cx="271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2589" name="Rectangle 46"/>
            <p:cNvSpPr>
              <a:spLocks noChangeArrowheads="1"/>
            </p:cNvSpPr>
            <p:nvPr/>
          </p:nvSpPr>
          <p:spPr bwMode="auto">
            <a:xfrm>
              <a:off x="1344" y="1584"/>
              <a:ext cx="35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b="1" dirty="0">
                  <a:solidFill>
                    <a:srgbClr val="000000"/>
                  </a:solidFill>
                  <a:latin typeface="Times-Roman" charset="0"/>
                </a:rPr>
                <a:t>Clock </a:t>
              </a:r>
              <a:endParaRPr kumimoji="0" lang="en-US" b="1" dirty="0">
                <a:latin typeface="Times New Roman" pitchFamily="18" charset="0"/>
              </a:endParaRPr>
            </a:p>
          </p:txBody>
        </p:sp>
      </p:grpSp>
      <p:sp>
        <p:nvSpPr>
          <p:cNvPr id="22567" name="Rectangle 47"/>
          <p:cNvSpPr>
            <a:spLocks noChangeArrowheads="1"/>
          </p:cNvSpPr>
          <p:nvPr/>
        </p:nvSpPr>
        <p:spPr bwMode="auto">
          <a:xfrm>
            <a:off x="1485900" y="1117600"/>
            <a:ext cx="23574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2400" dirty="0">
                <a:solidFill>
                  <a:srgbClr val="000000"/>
                </a:solidFill>
                <a:latin typeface="Helvetica" pitchFamily="34" charset="0"/>
              </a:rPr>
              <a:t>Graphical symbol</a:t>
            </a:r>
            <a:endParaRPr kumimoji="0" lang="en-US" sz="2400" dirty="0">
              <a:latin typeface="Times New Roman" pitchFamily="18" charset="0"/>
            </a:endParaRPr>
          </a:p>
        </p:txBody>
      </p:sp>
      <p:sp>
        <p:nvSpPr>
          <p:cNvPr id="22568" name="Rectangle 48"/>
          <p:cNvSpPr>
            <a:spLocks noChangeArrowheads="1"/>
          </p:cNvSpPr>
          <p:nvPr/>
        </p:nvSpPr>
        <p:spPr bwMode="auto">
          <a:xfrm>
            <a:off x="5270500" y="2705100"/>
            <a:ext cx="228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2400" dirty="0">
                <a:solidFill>
                  <a:srgbClr val="000000"/>
                </a:solidFill>
                <a:latin typeface="Times-Roman" charset="0"/>
              </a:rPr>
              <a:t>0 </a:t>
            </a:r>
            <a:endParaRPr kumimoji="0" lang="en-US" sz="2400" dirty="0">
              <a:latin typeface="Times New Roman" pitchFamily="18" charset="0"/>
            </a:endParaRPr>
          </a:p>
        </p:txBody>
      </p:sp>
      <p:sp>
        <p:nvSpPr>
          <p:cNvPr id="22569" name="Rectangle 49"/>
          <p:cNvSpPr>
            <a:spLocks noChangeArrowheads="1"/>
          </p:cNvSpPr>
          <p:nvPr/>
        </p:nvSpPr>
        <p:spPr bwMode="auto">
          <a:xfrm>
            <a:off x="5715000" y="2667000"/>
            <a:ext cx="228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2400" dirty="0">
                <a:solidFill>
                  <a:srgbClr val="000000"/>
                </a:solidFill>
                <a:latin typeface="Times-Roman" charset="0"/>
              </a:rPr>
              <a:t>– </a:t>
            </a:r>
            <a:endParaRPr kumimoji="0" lang="en-US" sz="2400" dirty="0">
              <a:latin typeface="Times New Roman" pitchFamily="18" charset="0"/>
            </a:endParaRPr>
          </a:p>
        </p:txBody>
      </p:sp>
      <p:sp>
        <p:nvSpPr>
          <p:cNvPr id="19499" name="Line 50"/>
          <p:cNvSpPr>
            <a:spLocks noChangeShapeType="1"/>
          </p:cNvSpPr>
          <p:nvPr/>
        </p:nvSpPr>
        <p:spPr bwMode="auto">
          <a:xfrm>
            <a:off x="2057400" y="5715000"/>
            <a:ext cx="533400" cy="0"/>
          </a:xfrm>
          <a:prstGeom prst="line">
            <a:avLst/>
          </a:prstGeom>
          <a:noFill/>
          <a:ln w="28575">
            <a:solidFill>
              <a:srgbClr val="00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9500" name="Line 51"/>
          <p:cNvSpPr>
            <a:spLocks noChangeShapeType="1"/>
          </p:cNvSpPr>
          <p:nvPr/>
        </p:nvSpPr>
        <p:spPr bwMode="auto">
          <a:xfrm flipV="1">
            <a:off x="2603500" y="5435600"/>
            <a:ext cx="0" cy="279400"/>
          </a:xfrm>
          <a:prstGeom prst="line">
            <a:avLst/>
          </a:prstGeom>
          <a:noFill/>
          <a:ln w="28575">
            <a:solidFill>
              <a:srgbClr val="00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9501" name="Line 52"/>
          <p:cNvSpPr>
            <a:spLocks noChangeShapeType="1"/>
          </p:cNvSpPr>
          <p:nvPr/>
        </p:nvSpPr>
        <p:spPr bwMode="auto">
          <a:xfrm>
            <a:off x="2590800" y="5422900"/>
            <a:ext cx="1333500" cy="0"/>
          </a:xfrm>
          <a:prstGeom prst="line">
            <a:avLst/>
          </a:prstGeom>
          <a:noFill/>
          <a:ln w="28575">
            <a:solidFill>
              <a:srgbClr val="00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9502" name="Line 53"/>
          <p:cNvSpPr>
            <a:spLocks noChangeShapeType="1"/>
          </p:cNvSpPr>
          <p:nvPr/>
        </p:nvSpPr>
        <p:spPr bwMode="auto">
          <a:xfrm flipV="1">
            <a:off x="3937000" y="5410200"/>
            <a:ext cx="0" cy="317500"/>
          </a:xfrm>
          <a:prstGeom prst="line">
            <a:avLst/>
          </a:prstGeom>
          <a:noFill/>
          <a:ln w="28575">
            <a:solidFill>
              <a:srgbClr val="00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9503" name="Line 54"/>
          <p:cNvSpPr>
            <a:spLocks noChangeShapeType="1"/>
          </p:cNvSpPr>
          <p:nvPr/>
        </p:nvSpPr>
        <p:spPr bwMode="auto">
          <a:xfrm>
            <a:off x="3949700" y="5715000"/>
            <a:ext cx="1333500" cy="0"/>
          </a:xfrm>
          <a:prstGeom prst="line">
            <a:avLst/>
          </a:prstGeom>
          <a:noFill/>
          <a:ln w="28575">
            <a:solidFill>
              <a:srgbClr val="00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9504" name="Line 55"/>
          <p:cNvSpPr>
            <a:spLocks noChangeShapeType="1"/>
          </p:cNvSpPr>
          <p:nvPr/>
        </p:nvSpPr>
        <p:spPr bwMode="auto">
          <a:xfrm flipV="1">
            <a:off x="5295900" y="5422900"/>
            <a:ext cx="0" cy="304800"/>
          </a:xfrm>
          <a:prstGeom prst="line">
            <a:avLst/>
          </a:prstGeom>
          <a:noFill/>
          <a:ln w="28575">
            <a:solidFill>
              <a:srgbClr val="00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9505" name="Line 56"/>
          <p:cNvSpPr>
            <a:spLocks noChangeShapeType="1"/>
          </p:cNvSpPr>
          <p:nvPr/>
        </p:nvSpPr>
        <p:spPr bwMode="auto">
          <a:xfrm>
            <a:off x="5308600" y="5435600"/>
            <a:ext cx="1333500" cy="0"/>
          </a:xfrm>
          <a:prstGeom prst="line">
            <a:avLst/>
          </a:prstGeom>
          <a:noFill/>
          <a:ln w="28575">
            <a:solidFill>
              <a:srgbClr val="00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9506" name="Line 57"/>
          <p:cNvSpPr>
            <a:spLocks noChangeShapeType="1"/>
          </p:cNvSpPr>
          <p:nvPr/>
        </p:nvSpPr>
        <p:spPr bwMode="auto">
          <a:xfrm>
            <a:off x="6654800" y="5715000"/>
            <a:ext cx="1333500" cy="0"/>
          </a:xfrm>
          <a:prstGeom prst="line">
            <a:avLst/>
          </a:prstGeom>
          <a:noFill/>
          <a:ln w="28575">
            <a:solidFill>
              <a:srgbClr val="00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2578" name="Text Box 58"/>
          <p:cNvSpPr txBox="1">
            <a:spLocks noChangeArrowheads="1"/>
          </p:cNvSpPr>
          <p:nvPr/>
        </p:nvSpPr>
        <p:spPr bwMode="auto">
          <a:xfrm>
            <a:off x="6184900" y="30353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dirty="0">
                <a:solidFill>
                  <a:srgbClr val="000000"/>
                </a:solidFill>
                <a:latin typeface="Times New Roman" pitchFamily="18" charset="0"/>
              </a:rPr>
              <a:t>Q(</a:t>
            </a:r>
            <a:r>
              <a:rPr kumimoji="0" lang="en-US" sz="2400" i="1" dirty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kumimoji="0" lang="en-US" sz="2400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22579" name="Rectangle 59"/>
          <p:cNvSpPr>
            <a:spLocks noChangeArrowheads="1"/>
          </p:cNvSpPr>
          <p:nvPr/>
        </p:nvSpPr>
        <p:spPr bwMode="auto">
          <a:xfrm>
            <a:off x="5257800" y="3046413"/>
            <a:ext cx="228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2400" dirty="0">
                <a:solidFill>
                  <a:srgbClr val="000000"/>
                </a:solidFill>
                <a:latin typeface="Times-Roman" charset="0"/>
              </a:rPr>
              <a:t>1 </a:t>
            </a:r>
            <a:endParaRPr kumimoji="0" lang="en-US" sz="2400" dirty="0">
              <a:latin typeface="Times New Roman" pitchFamily="18" charset="0"/>
            </a:endParaRPr>
          </a:p>
        </p:txBody>
      </p:sp>
      <p:sp>
        <p:nvSpPr>
          <p:cNvPr id="22580" name="Rectangle 60"/>
          <p:cNvSpPr>
            <a:spLocks noChangeArrowheads="1"/>
          </p:cNvSpPr>
          <p:nvPr/>
        </p:nvSpPr>
        <p:spPr bwMode="auto">
          <a:xfrm>
            <a:off x="5715000" y="3048000"/>
            <a:ext cx="228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2400" dirty="0">
                <a:solidFill>
                  <a:srgbClr val="000000"/>
                </a:solidFill>
                <a:latin typeface="Times-Roman" charset="0"/>
              </a:rPr>
              <a:t>– </a:t>
            </a:r>
            <a:endParaRPr kumimoji="0" lang="en-US" sz="2400" dirty="0">
              <a:latin typeface="Times New Roman" pitchFamily="18" charset="0"/>
            </a:endParaRPr>
          </a:p>
        </p:txBody>
      </p:sp>
      <p:sp>
        <p:nvSpPr>
          <p:cNvPr id="19510" name="Line 61"/>
          <p:cNvSpPr>
            <a:spLocks noChangeShapeType="1"/>
          </p:cNvSpPr>
          <p:nvPr/>
        </p:nvSpPr>
        <p:spPr bwMode="auto">
          <a:xfrm flipV="1">
            <a:off x="6654800" y="5422900"/>
            <a:ext cx="0" cy="304800"/>
          </a:xfrm>
          <a:prstGeom prst="line">
            <a:avLst/>
          </a:prstGeom>
          <a:noFill/>
          <a:ln w="28575">
            <a:solidFill>
              <a:srgbClr val="00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62" name="6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en-GB" dirty="0" smtClean="0"/>
              <a:t>D </a:t>
            </a:r>
            <a:r>
              <a:rPr lang="en-GB" dirty="0" smtClean="0"/>
              <a:t>flip-flop </a:t>
            </a:r>
            <a:r>
              <a:rPr lang="en-GB" sz="3200" b="0" dirty="0" smtClean="0"/>
              <a:t>1/4</a:t>
            </a:r>
            <a:endParaRPr lang="el-GR" sz="32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60" grpId="0" animBg="1"/>
      <p:bldP spid="19461" grpId="0" animBg="1"/>
      <p:bldP spid="19462" grpId="0" animBg="1"/>
      <p:bldP spid="19475" grpId="0" animBg="1"/>
      <p:bldP spid="19476" grpId="0" animBg="1"/>
      <p:bldP spid="19477" grpId="0"/>
      <p:bldP spid="19478" grpId="0"/>
      <p:bldP spid="19479" grpId="0"/>
      <p:bldP spid="19480" grpId="0"/>
      <p:bldP spid="19481" grpId="0"/>
      <p:bldP spid="19482" grpId="0"/>
      <p:bldP spid="19483" grpId="0"/>
      <p:bldP spid="19484" grpId="0" animBg="1"/>
      <p:bldP spid="19485" grpId="0" animBg="1"/>
      <p:bldP spid="19486" grpId="0"/>
      <p:bldP spid="19487" grpId="0"/>
      <p:bldP spid="19488" grpId="0"/>
      <p:bldP spid="19489" grpId="0"/>
      <p:bldP spid="19490" grpId="0"/>
      <p:bldP spid="19491" grpId="0"/>
      <p:bldP spid="19499" grpId="0" animBg="1"/>
      <p:bldP spid="19500" grpId="0" animBg="1"/>
      <p:bldP spid="19501" grpId="0" animBg="1"/>
      <p:bldP spid="19502" grpId="0" animBg="1"/>
      <p:bldP spid="19503" grpId="0" animBg="1"/>
      <p:bldP spid="19504" grpId="0" animBg="1"/>
      <p:bldP spid="19505" grpId="0" animBg="1"/>
      <p:bldP spid="19506" grpId="0" animBg="1"/>
      <p:bldP spid="195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609600" y="1231900"/>
            <a:ext cx="502602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06463">
              <a:tabLst>
                <a:tab pos="460375" algn="l"/>
                <a:tab pos="919163" algn="l"/>
                <a:tab pos="1366838" algn="l"/>
                <a:tab pos="2286000" algn="l"/>
                <a:tab pos="3205163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6463">
              <a:tabLst>
                <a:tab pos="460375" algn="l"/>
                <a:tab pos="919163" algn="l"/>
                <a:tab pos="1366838" algn="l"/>
                <a:tab pos="2286000" algn="l"/>
                <a:tab pos="3205163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6463">
              <a:tabLst>
                <a:tab pos="460375" algn="l"/>
                <a:tab pos="919163" algn="l"/>
                <a:tab pos="1366838" algn="l"/>
                <a:tab pos="2286000" algn="l"/>
                <a:tab pos="3205163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6463">
              <a:tabLst>
                <a:tab pos="460375" algn="l"/>
                <a:tab pos="919163" algn="l"/>
                <a:tab pos="1366838" algn="l"/>
                <a:tab pos="2286000" algn="l"/>
                <a:tab pos="3205163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6463">
              <a:tabLst>
                <a:tab pos="460375" algn="l"/>
                <a:tab pos="919163" algn="l"/>
                <a:tab pos="1366838" algn="l"/>
                <a:tab pos="2286000" algn="l"/>
                <a:tab pos="3205163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64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919163" algn="l"/>
                <a:tab pos="1366838" algn="l"/>
                <a:tab pos="2286000" algn="l"/>
                <a:tab pos="3205163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64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919163" algn="l"/>
                <a:tab pos="1366838" algn="l"/>
                <a:tab pos="2286000" algn="l"/>
                <a:tab pos="3205163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64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919163" algn="l"/>
                <a:tab pos="1366838" algn="l"/>
                <a:tab pos="2286000" algn="l"/>
                <a:tab pos="3205163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64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919163" algn="l"/>
                <a:tab pos="1366838" algn="l"/>
                <a:tab pos="2286000" algn="l"/>
                <a:tab pos="3205163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LIBRARY ieee ;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 ieee.std_logic_1164.all ; </a:t>
            </a:r>
          </a:p>
          <a:p>
            <a:pPr>
              <a:spcBef>
                <a:spcPct val="0"/>
              </a:spcBef>
              <a:buClrTx/>
            </a:pPr>
            <a:endParaRPr kumimoji="0" lang="en-US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ENTITY latch IS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PORT ( 	D, Clock : IN 	STD_LOGIC ;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	Q 	: OUT 	STD_LOGIC) ;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latch ;</a:t>
            </a:r>
          </a:p>
          <a:p>
            <a:pPr>
              <a:spcBef>
                <a:spcPct val="0"/>
              </a:spcBef>
              <a:buClrTx/>
            </a:pPr>
            <a:endParaRPr kumimoji="0" lang="en-US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ARCHITECTURE behavioral OF latch IS   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BEGIN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PROCESS ( </a:t>
            </a:r>
            <a:r>
              <a:rPr kumimoji="0" lang="en-US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D, Clock</a:t>
            </a: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)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BEGIN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IF </a:t>
            </a:r>
            <a:r>
              <a:rPr kumimoji="0" lang="en-US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Clock = '1'</a:t>
            </a: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THEN</a:t>
            </a:r>
            <a:r>
              <a:rPr kumimoji="0" lang="en-US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	Q &lt;= D ;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END IF ;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END PROCESS ;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behavioral;</a:t>
            </a:r>
            <a:r>
              <a:rPr kumimoji="0" lang="en-US" sz="20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540500" y="1562100"/>
            <a:ext cx="1801813" cy="1295400"/>
            <a:chOff x="1048" y="1056"/>
            <a:chExt cx="1135" cy="816"/>
          </a:xfrm>
        </p:grpSpPr>
        <p:sp>
          <p:nvSpPr>
            <p:cNvPr id="23557" name="Rectangle 6"/>
            <p:cNvSpPr>
              <a:spLocks noChangeArrowheads="1"/>
            </p:cNvSpPr>
            <p:nvPr/>
          </p:nvSpPr>
          <p:spPr bwMode="auto">
            <a:xfrm>
              <a:off x="1318" y="1056"/>
              <a:ext cx="594" cy="81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3558" name="Rectangle 7"/>
            <p:cNvSpPr>
              <a:spLocks noChangeArrowheads="1"/>
            </p:cNvSpPr>
            <p:nvPr/>
          </p:nvSpPr>
          <p:spPr bwMode="auto">
            <a:xfrm>
              <a:off x="1375" y="1185"/>
              <a:ext cx="12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b="1" dirty="0">
                  <a:solidFill>
                    <a:srgbClr val="000000"/>
                  </a:solidFill>
                  <a:latin typeface="Times-Roman" charset="0"/>
                </a:rPr>
                <a:t>D </a:t>
              </a:r>
              <a:endParaRPr kumimoji="0" lang="en-US" b="1" dirty="0">
                <a:latin typeface="Times New Roman" pitchFamily="18" charset="0"/>
              </a:endParaRPr>
            </a:p>
          </p:txBody>
        </p:sp>
        <p:sp>
          <p:nvSpPr>
            <p:cNvPr id="23559" name="Rectangle 8"/>
            <p:cNvSpPr>
              <a:spLocks noChangeArrowheads="1"/>
            </p:cNvSpPr>
            <p:nvPr/>
          </p:nvSpPr>
          <p:spPr bwMode="auto">
            <a:xfrm>
              <a:off x="1749" y="1180"/>
              <a:ext cx="13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b="1" dirty="0">
                  <a:solidFill>
                    <a:srgbClr val="000000"/>
                  </a:solidFill>
                  <a:latin typeface="Times-Roman" charset="0"/>
                </a:rPr>
                <a:t>Q </a:t>
              </a:r>
              <a:endParaRPr kumimoji="0" lang="en-US" b="1" dirty="0">
                <a:latin typeface="Times New Roman" pitchFamily="18" charset="0"/>
              </a:endParaRPr>
            </a:p>
          </p:txBody>
        </p:sp>
        <p:sp>
          <p:nvSpPr>
            <p:cNvPr id="23560" name="Line 9"/>
            <p:cNvSpPr>
              <a:spLocks noChangeShapeType="1"/>
            </p:cNvSpPr>
            <p:nvPr/>
          </p:nvSpPr>
          <p:spPr bwMode="auto">
            <a:xfrm>
              <a:off x="1048" y="1611"/>
              <a:ext cx="27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3561" name="Line 10"/>
            <p:cNvSpPr>
              <a:spLocks noChangeShapeType="1"/>
            </p:cNvSpPr>
            <p:nvPr/>
          </p:nvSpPr>
          <p:spPr bwMode="auto">
            <a:xfrm>
              <a:off x="1048" y="1236"/>
              <a:ext cx="270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3562" name="Line 11"/>
            <p:cNvSpPr>
              <a:spLocks noChangeShapeType="1"/>
            </p:cNvSpPr>
            <p:nvPr/>
          </p:nvSpPr>
          <p:spPr bwMode="auto">
            <a:xfrm flipH="1">
              <a:off x="1912" y="1248"/>
              <a:ext cx="271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3563" name="Rectangle 12"/>
            <p:cNvSpPr>
              <a:spLocks noChangeArrowheads="1"/>
            </p:cNvSpPr>
            <p:nvPr/>
          </p:nvSpPr>
          <p:spPr bwMode="auto">
            <a:xfrm>
              <a:off x="1344" y="1544"/>
              <a:ext cx="35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b="1" dirty="0">
                  <a:solidFill>
                    <a:srgbClr val="000000"/>
                  </a:solidFill>
                  <a:latin typeface="Times-Roman" charset="0"/>
                </a:rPr>
                <a:t>Clock </a:t>
              </a:r>
              <a:endParaRPr kumimoji="0" lang="en-US" b="1" dirty="0">
                <a:latin typeface="Times New Roman" pitchFamily="18" charset="0"/>
              </a:endParaRPr>
            </a:p>
          </p:txBody>
        </p:sp>
      </p:grpSp>
      <p:sp>
        <p:nvSpPr>
          <p:cNvPr id="12" name="1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 </a:t>
            </a:r>
            <a:r>
              <a:rPr lang="en-GB" dirty="0" smtClean="0"/>
              <a:t>latch </a:t>
            </a:r>
            <a:r>
              <a:rPr lang="en-GB" sz="3200" b="0" dirty="0"/>
              <a:t>2</a:t>
            </a:r>
            <a:r>
              <a:rPr lang="en-GB" sz="3200" b="0" dirty="0" smtClean="0"/>
              <a:t>/2</a:t>
            </a:r>
            <a:endParaRPr lang="el-GR" sz="3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6010275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23925">
              <a:tabLst>
                <a:tab pos="460375" algn="l"/>
                <a:tab pos="854075" algn="l"/>
                <a:tab pos="1366838" algn="l"/>
                <a:tab pos="1825625" algn="l"/>
                <a:tab pos="2286000" algn="l"/>
                <a:tab pos="3035300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>
              <a:tabLst>
                <a:tab pos="460375" algn="l"/>
                <a:tab pos="854075" algn="l"/>
                <a:tab pos="1366838" algn="l"/>
                <a:tab pos="1825625" algn="l"/>
                <a:tab pos="2286000" algn="l"/>
                <a:tab pos="3035300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>
              <a:tabLst>
                <a:tab pos="460375" algn="l"/>
                <a:tab pos="854075" algn="l"/>
                <a:tab pos="1366838" algn="l"/>
                <a:tab pos="1825625" algn="l"/>
                <a:tab pos="2286000" algn="l"/>
                <a:tab pos="3035300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>
              <a:tabLst>
                <a:tab pos="460375" algn="l"/>
                <a:tab pos="854075" algn="l"/>
                <a:tab pos="1366838" algn="l"/>
                <a:tab pos="1825625" algn="l"/>
                <a:tab pos="2286000" algn="l"/>
                <a:tab pos="3035300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>
              <a:tabLst>
                <a:tab pos="460375" algn="l"/>
                <a:tab pos="854075" algn="l"/>
                <a:tab pos="1366838" algn="l"/>
                <a:tab pos="1825625" algn="l"/>
                <a:tab pos="2286000" algn="l"/>
                <a:tab pos="3035300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854075" algn="l"/>
                <a:tab pos="1366838" algn="l"/>
                <a:tab pos="1825625" algn="l"/>
                <a:tab pos="2286000" algn="l"/>
                <a:tab pos="3035300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854075" algn="l"/>
                <a:tab pos="1366838" algn="l"/>
                <a:tab pos="1825625" algn="l"/>
                <a:tab pos="2286000" algn="l"/>
                <a:tab pos="3035300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854075" algn="l"/>
                <a:tab pos="1366838" algn="l"/>
                <a:tab pos="1825625" algn="l"/>
                <a:tab pos="2286000" algn="l"/>
                <a:tab pos="3035300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854075" algn="l"/>
                <a:tab pos="1366838" algn="l"/>
                <a:tab pos="1825625" algn="l"/>
                <a:tab pos="2286000" algn="l"/>
                <a:tab pos="3035300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LIBRARY ieee ;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 ieee.std_logic_1164.all ; </a:t>
            </a:r>
          </a:p>
          <a:p>
            <a:pPr>
              <a:spcBef>
                <a:spcPct val="0"/>
              </a:spcBef>
              <a:buClrTx/>
            </a:pPr>
            <a:endParaRPr kumimoji="0" lang="en-US" sz="18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ClrTx/>
            </a:pP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ENTITY flipflop IS </a:t>
            </a:r>
          </a:p>
          <a:p>
            <a:pPr>
              <a:spcBef>
                <a:spcPct val="0"/>
              </a:spcBef>
              <a:buClrTx/>
            </a:pPr>
            <a:r>
              <a:rPr kumimoji="0" lang="el-GR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PORT</a:t>
            </a:r>
            <a:r>
              <a:rPr kumimoji="0" lang="el-GR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(D, Clock	: IN </a:t>
            </a:r>
            <a:r>
              <a:rPr kumimoji="0" lang="el-GR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STD_LOGIC; </a:t>
            </a:r>
          </a:p>
          <a:p>
            <a:pPr>
              <a:spcBef>
                <a:spcPct val="0"/>
              </a:spcBef>
              <a:buClrTx/>
            </a:pPr>
            <a:r>
              <a:rPr kumimoji="0" lang="el-GR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Q</a:t>
            </a:r>
            <a:r>
              <a:rPr kumimoji="0" lang="el-GR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</a:t>
            </a: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 OUT</a:t>
            </a:r>
            <a:r>
              <a:rPr kumimoji="0" lang="el-GR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STD_LOGIC);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flipflop;</a:t>
            </a:r>
          </a:p>
          <a:p>
            <a:pPr>
              <a:spcBef>
                <a:spcPct val="0"/>
              </a:spcBef>
              <a:buClrTx/>
            </a:pPr>
            <a:endParaRPr kumimoji="0" lang="en-US" sz="18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ClrTx/>
            </a:pP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ARCHITECTURE behavioral OF flipflop IS   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BEGIN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PROCESS ( </a:t>
            </a:r>
            <a:r>
              <a:rPr kumimoji="0" lang="en-US" sz="1800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Clock</a:t>
            </a: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)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BEGIN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IF </a:t>
            </a:r>
            <a:r>
              <a:rPr kumimoji="0" lang="en-US" sz="1800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Clock'EVENT AND Clock = '1'</a:t>
            </a: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THEN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	Q &lt;= D ;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END IF ;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END PROCESS ;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behavioral ;</a:t>
            </a:r>
            <a:r>
              <a:rPr kumimoji="0" lang="en-US" sz="2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7058025" y="1752600"/>
            <a:ext cx="942975" cy="12954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7148513" y="1957388"/>
            <a:ext cx="196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b="1" dirty="0">
                <a:solidFill>
                  <a:srgbClr val="000000"/>
                </a:solidFill>
                <a:latin typeface="Times-Roman" charset="0"/>
              </a:rPr>
              <a:t>D </a:t>
            </a:r>
            <a:endParaRPr kumimoji="0" lang="en-US" b="1" dirty="0">
              <a:latin typeface="Times New Roman" pitchFamily="18" charset="0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7742238" y="1949450"/>
            <a:ext cx="209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b="1" dirty="0">
                <a:solidFill>
                  <a:srgbClr val="000000"/>
                </a:solidFill>
                <a:latin typeface="Times-Roman" charset="0"/>
              </a:rPr>
              <a:t>Q </a:t>
            </a:r>
            <a:endParaRPr kumimoji="0" lang="en-US" b="1" dirty="0">
              <a:latin typeface="Times New Roman" pitchFamily="18" charset="0"/>
            </a:endParaRPr>
          </a:p>
        </p:txBody>
      </p:sp>
      <p:sp>
        <p:nvSpPr>
          <p:cNvPr id="24583" name="Freeform 7"/>
          <p:cNvSpPr>
            <a:spLocks/>
          </p:cNvSpPr>
          <p:nvPr/>
        </p:nvSpPr>
        <p:spPr bwMode="auto">
          <a:xfrm>
            <a:off x="7058025" y="2549525"/>
            <a:ext cx="144463" cy="144463"/>
          </a:xfrm>
          <a:custGeom>
            <a:avLst/>
            <a:gdLst>
              <a:gd name="T0" fmla="*/ 0 w 157"/>
              <a:gd name="T1" fmla="*/ 2147483647 h 157"/>
              <a:gd name="T2" fmla="*/ 2147483647 w 157"/>
              <a:gd name="T3" fmla="*/ 2147483647 h 157"/>
              <a:gd name="T4" fmla="*/ 0 w 157"/>
              <a:gd name="T5" fmla="*/ 0 h 157"/>
              <a:gd name="T6" fmla="*/ 0 60000 65536"/>
              <a:gd name="T7" fmla="*/ 0 60000 65536"/>
              <a:gd name="T8" fmla="*/ 0 60000 65536"/>
              <a:gd name="T9" fmla="*/ 0 w 157"/>
              <a:gd name="T10" fmla="*/ 0 h 157"/>
              <a:gd name="T11" fmla="*/ 157 w 157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57">
                <a:moveTo>
                  <a:pt x="0" y="157"/>
                </a:moveTo>
                <a:lnTo>
                  <a:pt x="157" y="90"/>
                </a:lnTo>
                <a:lnTo>
                  <a:pt x="0" y="0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6629400" y="2633663"/>
            <a:ext cx="4286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6629400" y="2038350"/>
            <a:ext cx="428625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H="1">
            <a:off x="8001000" y="2057400"/>
            <a:ext cx="430213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7251700" y="2514600"/>
            <a:ext cx="558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b="1" dirty="0">
                <a:solidFill>
                  <a:srgbClr val="000000"/>
                </a:solidFill>
                <a:latin typeface="Times-Roman" charset="0"/>
              </a:rPr>
              <a:t>Clock </a:t>
            </a:r>
            <a:endParaRPr kumimoji="0" lang="en-US" b="1" dirty="0">
              <a:latin typeface="Times New Roman" pitchFamily="18" charset="0"/>
            </a:endParaRPr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 </a:t>
            </a:r>
            <a:r>
              <a:rPr lang="en-GB" dirty="0" smtClean="0"/>
              <a:t>flip-flop </a:t>
            </a:r>
            <a:r>
              <a:rPr lang="en-GB" sz="3200" b="0" dirty="0" smtClean="0">
                <a:solidFill>
                  <a:prstClr val="white"/>
                </a:solidFill>
              </a:rPr>
              <a:t>2</a:t>
            </a:r>
            <a:r>
              <a:rPr lang="en-GB" sz="3200" b="0" dirty="0" smtClean="0">
                <a:solidFill>
                  <a:prstClr val="white"/>
                </a:solidFill>
              </a:rPr>
              <a:t>/4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6111875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23925">
              <a:tabLst>
                <a:tab pos="460375" algn="l"/>
                <a:tab pos="854075" algn="l"/>
                <a:tab pos="1366838" algn="l"/>
                <a:tab pos="1825625" algn="l"/>
                <a:tab pos="2286000" algn="l"/>
                <a:tab pos="3035300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>
              <a:tabLst>
                <a:tab pos="460375" algn="l"/>
                <a:tab pos="854075" algn="l"/>
                <a:tab pos="1366838" algn="l"/>
                <a:tab pos="1825625" algn="l"/>
                <a:tab pos="2286000" algn="l"/>
                <a:tab pos="3035300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>
              <a:tabLst>
                <a:tab pos="460375" algn="l"/>
                <a:tab pos="854075" algn="l"/>
                <a:tab pos="1366838" algn="l"/>
                <a:tab pos="1825625" algn="l"/>
                <a:tab pos="2286000" algn="l"/>
                <a:tab pos="3035300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>
              <a:tabLst>
                <a:tab pos="460375" algn="l"/>
                <a:tab pos="854075" algn="l"/>
                <a:tab pos="1366838" algn="l"/>
                <a:tab pos="1825625" algn="l"/>
                <a:tab pos="2286000" algn="l"/>
                <a:tab pos="3035300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>
              <a:tabLst>
                <a:tab pos="460375" algn="l"/>
                <a:tab pos="854075" algn="l"/>
                <a:tab pos="1366838" algn="l"/>
                <a:tab pos="1825625" algn="l"/>
                <a:tab pos="2286000" algn="l"/>
                <a:tab pos="3035300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854075" algn="l"/>
                <a:tab pos="1366838" algn="l"/>
                <a:tab pos="1825625" algn="l"/>
                <a:tab pos="2286000" algn="l"/>
                <a:tab pos="3035300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854075" algn="l"/>
                <a:tab pos="1366838" algn="l"/>
                <a:tab pos="1825625" algn="l"/>
                <a:tab pos="2286000" algn="l"/>
                <a:tab pos="3035300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854075" algn="l"/>
                <a:tab pos="1366838" algn="l"/>
                <a:tab pos="1825625" algn="l"/>
                <a:tab pos="2286000" algn="l"/>
                <a:tab pos="3035300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854075" algn="l"/>
                <a:tab pos="1366838" algn="l"/>
                <a:tab pos="1825625" algn="l"/>
                <a:tab pos="2286000" algn="l"/>
                <a:tab pos="3035300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LIBRARY ieee ;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 ieee.std_logic_1164.all ; </a:t>
            </a:r>
          </a:p>
          <a:p>
            <a:pPr>
              <a:spcBef>
                <a:spcPct val="0"/>
              </a:spcBef>
              <a:buClrTx/>
            </a:pPr>
            <a:endParaRPr kumimoji="0" lang="en-US" sz="18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ClrTx/>
            </a:pP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ENTITY flipflop IS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PORT (D, Clock</a:t>
            </a:r>
            <a:r>
              <a:rPr kumimoji="0" lang="el-GR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 IN STD_LOGIC ; </a:t>
            </a:r>
          </a:p>
          <a:p>
            <a:pPr>
              <a:spcBef>
                <a:spcPct val="0"/>
              </a:spcBef>
              <a:buClrTx/>
            </a:pPr>
            <a:r>
              <a:rPr kumimoji="0" lang="el-GR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Q</a:t>
            </a:r>
            <a:r>
              <a:rPr kumimoji="0" lang="el-GR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</a:t>
            </a: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 OUT	STD_LOGIC);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flipflop;</a:t>
            </a:r>
          </a:p>
          <a:p>
            <a:pPr>
              <a:spcBef>
                <a:spcPct val="0"/>
              </a:spcBef>
              <a:buClrTx/>
            </a:pPr>
            <a:endParaRPr kumimoji="0" lang="en-US" sz="18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ClrTx/>
            </a:pP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ARCHITECTURE behavioral2 OF flipflop IS   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BEGIN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PROCESS ( </a:t>
            </a:r>
            <a:r>
              <a:rPr kumimoji="0" lang="en-US" sz="1800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Clock</a:t>
            </a: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)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BEGIN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IF </a:t>
            </a:r>
            <a:r>
              <a:rPr kumimoji="0" lang="en-US" sz="1800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rising_edge(Clock)</a:t>
            </a: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THEN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	Q &lt;= D ;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END IF ;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END PROCESS ;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behavioral2;</a:t>
            </a:r>
            <a:r>
              <a:rPr kumimoji="0" lang="en-US" sz="2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7058025" y="1752600"/>
            <a:ext cx="942975" cy="12954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7148513" y="1957388"/>
            <a:ext cx="196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b="1" dirty="0">
                <a:solidFill>
                  <a:srgbClr val="000000"/>
                </a:solidFill>
                <a:latin typeface="Times-Roman" charset="0"/>
              </a:rPr>
              <a:t>D </a:t>
            </a:r>
            <a:endParaRPr kumimoji="0" lang="en-US" b="1" dirty="0">
              <a:latin typeface="Times New Roman" pitchFamily="18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7742238" y="1949450"/>
            <a:ext cx="209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b="1" dirty="0">
                <a:solidFill>
                  <a:srgbClr val="000000"/>
                </a:solidFill>
                <a:latin typeface="Times-Roman" charset="0"/>
              </a:rPr>
              <a:t>Q </a:t>
            </a:r>
            <a:endParaRPr kumimoji="0" lang="en-US" b="1" dirty="0">
              <a:latin typeface="Times New Roman" pitchFamily="18" charset="0"/>
            </a:endParaRPr>
          </a:p>
        </p:txBody>
      </p:sp>
      <p:sp>
        <p:nvSpPr>
          <p:cNvPr id="25607" name="Freeform 7"/>
          <p:cNvSpPr>
            <a:spLocks/>
          </p:cNvSpPr>
          <p:nvPr/>
        </p:nvSpPr>
        <p:spPr bwMode="auto">
          <a:xfrm>
            <a:off x="7058025" y="2549525"/>
            <a:ext cx="144463" cy="144463"/>
          </a:xfrm>
          <a:custGeom>
            <a:avLst/>
            <a:gdLst>
              <a:gd name="T0" fmla="*/ 0 w 157"/>
              <a:gd name="T1" fmla="*/ 2147483647 h 157"/>
              <a:gd name="T2" fmla="*/ 2147483647 w 157"/>
              <a:gd name="T3" fmla="*/ 2147483647 h 157"/>
              <a:gd name="T4" fmla="*/ 0 w 157"/>
              <a:gd name="T5" fmla="*/ 0 h 157"/>
              <a:gd name="T6" fmla="*/ 0 60000 65536"/>
              <a:gd name="T7" fmla="*/ 0 60000 65536"/>
              <a:gd name="T8" fmla="*/ 0 60000 65536"/>
              <a:gd name="T9" fmla="*/ 0 w 157"/>
              <a:gd name="T10" fmla="*/ 0 h 157"/>
              <a:gd name="T11" fmla="*/ 157 w 157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57">
                <a:moveTo>
                  <a:pt x="0" y="157"/>
                </a:moveTo>
                <a:lnTo>
                  <a:pt x="157" y="90"/>
                </a:lnTo>
                <a:lnTo>
                  <a:pt x="0" y="0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6629400" y="2633663"/>
            <a:ext cx="4286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6629400" y="2038350"/>
            <a:ext cx="428625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H="1">
            <a:off x="8001000" y="2057400"/>
            <a:ext cx="430213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7251700" y="2514600"/>
            <a:ext cx="558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b="1" dirty="0">
                <a:solidFill>
                  <a:srgbClr val="000000"/>
                </a:solidFill>
                <a:latin typeface="Times-Roman" charset="0"/>
              </a:rPr>
              <a:t>Clock </a:t>
            </a:r>
            <a:endParaRPr kumimoji="0" lang="en-US" b="1" dirty="0">
              <a:latin typeface="Times New Roman" pitchFamily="18" charset="0"/>
            </a:endParaRPr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 </a:t>
            </a:r>
            <a:r>
              <a:rPr lang="en-GB" dirty="0" smtClean="0"/>
              <a:t>flip-flop </a:t>
            </a:r>
            <a:r>
              <a:rPr lang="en-GB" sz="3200" b="0" dirty="0" smtClean="0">
                <a:solidFill>
                  <a:prstClr val="white"/>
                </a:solidFill>
              </a:rPr>
              <a:t>3/4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6111875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23925">
              <a:tabLst>
                <a:tab pos="460375" algn="l"/>
                <a:tab pos="854075" algn="l"/>
                <a:tab pos="1366838" algn="l"/>
                <a:tab pos="1825625" algn="l"/>
                <a:tab pos="2286000" algn="l"/>
                <a:tab pos="3035300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>
              <a:tabLst>
                <a:tab pos="460375" algn="l"/>
                <a:tab pos="854075" algn="l"/>
                <a:tab pos="1366838" algn="l"/>
                <a:tab pos="1825625" algn="l"/>
                <a:tab pos="2286000" algn="l"/>
                <a:tab pos="3035300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>
              <a:tabLst>
                <a:tab pos="460375" algn="l"/>
                <a:tab pos="854075" algn="l"/>
                <a:tab pos="1366838" algn="l"/>
                <a:tab pos="1825625" algn="l"/>
                <a:tab pos="2286000" algn="l"/>
                <a:tab pos="3035300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>
              <a:tabLst>
                <a:tab pos="460375" algn="l"/>
                <a:tab pos="854075" algn="l"/>
                <a:tab pos="1366838" algn="l"/>
                <a:tab pos="1825625" algn="l"/>
                <a:tab pos="2286000" algn="l"/>
                <a:tab pos="3035300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>
              <a:tabLst>
                <a:tab pos="460375" algn="l"/>
                <a:tab pos="854075" algn="l"/>
                <a:tab pos="1366838" algn="l"/>
                <a:tab pos="1825625" algn="l"/>
                <a:tab pos="2286000" algn="l"/>
                <a:tab pos="3035300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854075" algn="l"/>
                <a:tab pos="1366838" algn="l"/>
                <a:tab pos="1825625" algn="l"/>
                <a:tab pos="2286000" algn="l"/>
                <a:tab pos="3035300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854075" algn="l"/>
                <a:tab pos="1366838" algn="l"/>
                <a:tab pos="1825625" algn="l"/>
                <a:tab pos="2286000" algn="l"/>
                <a:tab pos="3035300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854075" algn="l"/>
                <a:tab pos="1366838" algn="l"/>
                <a:tab pos="1825625" algn="l"/>
                <a:tab pos="2286000" algn="l"/>
                <a:tab pos="3035300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854075" algn="l"/>
                <a:tab pos="1366838" algn="l"/>
                <a:tab pos="1825625" algn="l"/>
                <a:tab pos="2286000" algn="l"/>
                <a:tab pos="3035300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LIBRARY ieee ;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 ieee.std_logic_1164.all ; </a:t>
            </a:r>
          </a:p>
          <a:p>
            <a:pPr>
              <a:spcBef>
                <a:spcPct val="0"/>
              </a:spcBef>
              <a:buClrTx/>
            </a:pPr>
            <a:endParaRPr kumimoji="0" lang="en-US" sz="18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ClrTx/>
            </a:pP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ENTITY flipflop IS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PORT (D, Clock</a:t>
            </a:r>
            <a:r>
              <a:rPr kumimoji="0" lang="el-GR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 IN</a:t>
            </a:r>
            <a:r>
              <a:rPr kumimoji="0" lang="el-GR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STD_LOGIC ; </a:t>
            </a:r>
          </a:p>
          <a:p>
            <a:pPr>
              <a:spcBef>
                <a:spcPct val="0"/>
              </a:spcBef>
              <a:buClrTx/>
            </a:pPr>
            <a:r>
              <a:rPr kumimoji="0" lang="el-GR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Q</a:t>
            </a:r>
            <a:r>
              <a:rPr kumimoji="0" lang="el-GR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 OUT</a:t>
            </a:r>
            <a:r>
              <a:rPr kumimoji="0" lang="el-GR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STD_LOGIC) ;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flipflop ;</a:t>
            </a:r>
          </a:p>
          <a:p>
            <a:pPr>
              <a:spcBef>
                <a:spcPct val="0"/>
              </a:spcBef>
              <a:buClrTx/>
            </a:pPr>
            <a:endParaRPr kumimoji="0" lang="en-US" sz="18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ClrTx/>
            </a:pP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ARCHITECTURE behavioral3 OF flipflop IS   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BEGIN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PROCESS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BEGIN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kumimoji="0" lang="en-US" sz="1800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WAIT UNTIL rising_edge(Clock) ;</a:t>
            </a: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Q &lt;= D ;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END PROCESS ;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behavioral3 ;</a:t>
            </a:r>
            <a:r>
              <a:rPr kumimoji="0" lang="en-US" sz="2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058025" y="1752600"/>
            <a:ext cx="942975" cy="12954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7148513" y="1957388"/>
            <a:ext cx="196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b="1" dirty="0">
                <a:solidFill>
                  <a:srgbClr val="000000"/>
                </a:solidFill>
                <a:latin typeface="Times-Roman" charset="0"/>
              </a:rPr>
              <a:t>D </a:t>
            </a:r>
            <a:endParaRPr kumimoji="0" lang="en-US" b="1" dirty="0">
              <a:latin typeface="Times New Roman" pitchFamily="18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7742238" y="1949450"/>
            <a:ext cx="209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b="1" dirty="0">
                <a:solidFill>
                  <a:srgbClr val="000000"/>
                </a:solidFill>
                <a:latin typeface="Times-Roman" charset="0"/>
              </a:rPr>
              <a:t>Q </a:t>
            </a:r>
            <a:endParaRPr kumimoji="0" lang="en-US" b="1" dirty="0">
              <a:latin typeface="Times New Roman" pitchFamily="18" charset="0"/>
            </a:endParaRPr>
          </a:p>
        </p:txBody>
      </p:sp>
      <p:sp>
        <p:nvSpPr>
          <p:cNvPr id="26631" name="Freeform 7"/>
          <p:cNvSpPr>
            <a:spLocks/>
          </p:cNvSpPr>
          <p:nvPr/>
        </p:nvSpPr>
        <p:spPr bwMode="auto">
          <a:xfrm>
            <a:off x="7058025" y="2549525"/>
            <a:ext cx="144463" cy="144463"/>
          </a:xfrm>
          <a:custGeom>
            <a:avLst/>
            <a:gdLst>
              <a:gd name="T0" fmla="*/ 0 w 157"/>
              <a:gd name="T1" fmla="*/ 2147483647 h 157"/>
              <a:gd name="T2" fmla="*/ 2147483647 w 157"/>
              <a:gd name="T3" fmla="*/ 2147483647 h 157"/>
              <a:gd name="T4" fmla="*/ 0 w 157"/>
              <a:gd name="T5" fmla="*/ 0 h 157"/>
              <a:gd name="T6" fmla="*/ 0 60000 65536"/>
              <a:gd name="T7" fmla="*/ 0 60000 65536"/>
              <a:gd name="T8" fmla="*/ 0 60000 65536"/>
              <a:gd name="T9" fmla="*/ 0 w 157"/>
              <a:gd name="T10" fmla="*/ 0 h 157"/>
              <a:gd name="T11" fmla="*/ 157 w 157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57">
                <a:moveTo>
                  <a:pt x="0" y="157"/>
                </a:moveTo>
                <a:lnTo>
                  <a:pt x="157" y="90"/>
                </a:lnTo>
                <a:lnTo>
                  <a:pt x="0" y="0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6629400" y="2633663"/>
            <a:ext cx="4286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6629400" y="2038350"/>
            <a:ext cx="428625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H="1">
            <a:off x="8001000" y="2057400"/>
            <a:ext cx="430213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7251700" y="2514600"/>
            <a:ext cx="558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b="1" dirty="0">
                <a:solidFill>
                  <a:srgbClr val="000000"/>
                </a:solidFill>
                <a:latin typeface="Times-Roman" charset="0"/>
              </a:rPr>
              <a:t>Clock </a:t>
            </a:r>
            <a:endParaRPr kumimoji="0" lang="en-US" b="1" dirty="0">
              <a:latin typeface="Times New Roman" pitchFamily="18" charset="0"/>
            </a:endParaRPr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 </a:t>
            </a:r>
            <a:r>
              <a:rPr lang="en-GB" dirty="0" smtClean="0"/>
              <a:t>flip-flop </a:t>
            </a:r>
            <a:r>
              <a:rPr lang="en-GB" sz="3200" b="0" dirty="0" smtClean="0">
                <a:solidFill>
                  <a:prstClr val="white"/>
                </a:solidFill>
              </a:rPr>
              <a:t>4/4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254000" y="1041400"/>
            <a:ext cx="63881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460375" algn="l"/>
                <a:tab pos="919163" algn="l"/>
                <a:tab pos="1366838" algn="l"/>
                <a:tab pos="1773238" algn="l"/>
                <a:tab pos="2286000" algn="l"/>
                <a:tab pos="2746375" algn="l"/>
                <a:tab pos="3205163" algn="l"/>
                <a:tab pos="411162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460375" algn="l"/>
                <a:tab pos="919163" algn="l"/>
                <a:tab pos="1366838" algn="l"/>
                <a:tab pos="1773238" algn="l"/>
                <a:tab pos="2286000" algn="l"/>
                <a:tab pos="2746375" algn="l"/>
                <a:tab pos="3205163" algn="l"/>
                <a:tab pos="411162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460375" algn="l"/>
                <a:tab pos="919163" algn="l"/>
                <a:tab pos="1366838" algn="l"/>
                <a:tab pos="1773238" algn="l"/>
                <a:tab pos="2286000" algn="l"/>
                <a:tab pos="2746375" algn="l"/>
                <a:tab pos="3205163" algn="l"/>
                <a:tab pos="411162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460375" algn="l"/>
                <a:tab pos="919163" algn="l"/>
                <a:tab pos="1366838" algn="l"/>
                <a:tab pos="1773238" algn="l"/>
                <a:tab pos="2286000" algn="l"/>
                <a:tab pos="2746375" algn="l"/>
                <a:tab pos="3205163" algn="l"/>
                <a:tab pos="411162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460375" algn="l"/>
                <a:tab pos="919163" algn="l"/>
                <a:tab pos="1366838" algn="l"/>
                <a:tab pos="1773238" algn="l"/>
                <a:tab pos="2286000" algn="l"/>
                <a:tab pos="2746375" algn="l"/>
                <a:tab pos="3205163" algn="l"/>
                <a:tab pos="411162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919163" algn="l"/>
                <a:tab pos="1366838" algn="l"/>
                <a:tab pos="1773238" algn="l"/>
                <a:tab pos="2286000" algn="l"/>
                <a:tab pos="2746375" algn="l"/>
                <a:tab pos="3205163" algn="l"/>
                <a:tab pos="411162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919163" algn="l"/>
                <a:tab pos="1366838" algn="l"/>
                <a:tab pos="1773238" algn="l"/>
                <a:tab pos="2286000" algn="l"/>
                <a:tab pos="2746375" algn="l"/>
                <a:tab pos="3205163" algn="l"/>
                <a:tab pos="411162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919163" algn="l"/>
                <a:tab pos="1366838" algn="l"/>
                <a:tab pos="1773238" algn="l"/>
                <a:tab pos="2286000" algn="l"/>
                <a:tab pos="2746375" algn="l"/>
                <a:tab pos="3205163" algn="l"/>
                <a:tab pos="411162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919163" algn="l"/>
                <a:tab pos="1366838" algn="l"/>
                <a:tab pos="1773238" algn="l"/>
                <a:tab pos="2286000" algn="l"/>
                <a:tab pos="2746375" algn="l"/>
                <a:tab pos="3205163" algn="l"/>
                <a:tab pos="411162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LIBRARY ieee ;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 ieee.std_logic_1164.all ; </a:t>
            </a:r>
          </a:p>
          <a:p>
            <a:pPr>
              <a:spcBef>
                <a:spcPct val="0"/>
              </a:spcBef>
              <a:buClrTx/>
            </a:pPr>
            <a:endParaRPr kumimoji="0" lang="en-US" sz="18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ClrTx/>
            </a:pP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ENTITY flipflop_ar IS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PORT(D, </a:t>
            </a:r>
            <a:r>
              <a:rPr kumimoji="0" lang="en-US" sz="1800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Resetn</a:t>
            </a: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Clock</a:t>
            </a:r>
            <a:r>
              <a:rPr kumimoji="0" lang="el-GR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 IN</a:t>
            </a:r>
            <a:r>
              <a:rPr kumimoji="0" lang="el-GR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STD_LOGIC ; </a:t>
            </a:r>
          </a:p>
          <a:p>
            <a:pPr>
              <a:spcBef>
                <a:spcPct val="0"/>
              </a:spcBef>
              <a:buClrTx/>
            </a:pPr>
            <a:r>
              <a:rPr kumimoji="0" lang="el-GR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Q</a:t>
            </a:r>
            <a:r>
              <a:rPr kumimoji="0" lang="el-GR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 OUT</a:t>
            </a:r>
            <a:r>
              <a:rPr kumimoji="0" lang="el-GR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STD_LOGIC) ;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flipflop_ar ;</a:t>
            </a:r>
          </a:p>
          <a:p>
            <a:pPr>
              <a:spcBef>
                <a:spcPct val="0"/>
              </a:spcBef>
              <a:buClrTx/>
            </a:pPr>
            <a:endParaRPr kumimoji="0" lang="en-US" sz="18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ClrTx/>
            </a:pP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ARCHITECTURE behavioral OF flipflop_ar IS   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BEGIN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PROCESS ( </a:t>
            </a:r>
            <a:r>
              <a:rPr kumimoji="0" lang="en-US" sz="1800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Resetn</a:t>
            </a: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Clock )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BEGIN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kumimoji="0" lang="en-US" sz="1800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IF Resetn = '0' THEN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			Q &lt;= '0' ;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ELSIF rising_edge(Clock) THEN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	Q &lt;= D ;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END IF ;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END PROCESS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behavioral ;</a:t>
            </a:r>
            <a:r>
              <a:rPr kumimoji="0" lang="en-US" sz="2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27652" name="Freeform 4"/>
          <p:cNvSpPr>
            <a:spLocks/>
          </p:cNvSpPr>
          <p:nvPr/>
        </p:nvSpPr>
        <p:spPr bwMode="auto">
          <a:xfrm>
            <a:off x="6762750" y="3127375"/>
            <a:ext cx="744538" cy="190500"/>
          </a:xfrm>
          <a:custGeom>
            <a:avLst/>
            <a:gdLst>
              <a:gd name="T0" fmla="*/ 0 w 937"/>
              <a:gd name="T1" fmla="*/ 2147483647 h 240"/>
              <a:gd name="T2" fmla="*/ 2147483647 w 937"/>
              <a:gd name="T3" fmla="*/ 2147483647 h 240"/>
              <a:gd name="T4" fmla="*/ 2147483647 w 937"/>
              <a:gd name="T5" fmla="*/ 0 h 240"/>
              <a:gd name="T6" fmla="*/ 0 60000 65536"/>
              <a:gd name="T7" fmla="*/ 0 60000 65536"/>
              <a:gd name="T8" fmla="*/ 0 60000 65536"/>
              <a:gd name="T9" fmla="*/ 0 w 937"/>
              <a:gd name="T10" fmla="*/ 0 h 240"/>
              <a:gd name="T11" fmla="*/ 937 w 937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7" h="240">
                <a:moveTo>
                  <a:pt x="0" y="240"/>
                </a:moveTo>
                <a:lnTo>
                  <a:pt x="937" y="240"/>
                </a:lnTo>
                <a:lnTo>
                  <a:pt x="937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7653" name="Freeform 5"/>
          <p:cNvSpPr>
            <a:spLocks/>
          </p:cNvSpPr>
          <p:nvPr/>
        </p:nvSpPr>
        <p:spPr bwMode="auto">
          <a:xfrm>
            <a:off x="7462838" y="3057525"/>
            <a:ext cx="87312" cy="87313"/>
          </a:xfrm>
          <a:custGeom>
            <a:avLst/>
            <a:gdLst>
              <a:gd name="T0" fmla="*/ 2147483647 w 109"/>
              <a:gd name="T1" fmla="*/ 0 h 109"/>
              <a:gd name="T2" fmla="*/ 2147483647 w 109"/>
              <a:gd name="T3" fmla="*/ 2147483647 h 109"/>
              <a:gd name="T4" fmla="*/ 2147483647 w 109"/>
              <a:gd name="T5" fmla="*/ 2147483647 h 109"/>
              <a:gd name="T6" fmla="*/ 2147483647 w 109"/>
              <a:gd name="T7" fmla="*/ 2147483647 h 109"/>
              <a:gd name="T8" fmla="*/ 2147483647 w 109"/>
              <a:gd name="T9" fmla="*/ 2147483647 h 109"/>
              <a:gd name="T10" fmla="*/ 2147483647 w 109"/>
              <a:gd name="T11" fmla="*/ 2147483647 h 109"/>
              <a:gd name="T12" fmla="*/ 2147483647 w 109"/>
              <a:gd name="T13" fmla="*/ 2147483647 h 109"/>
              <a:gd name="T14" fmla="*/ 2147483647 w 109"/>
              <a:gd name="T15" fmla="*/ 2147483647 h 109"/>
              <a:gd name="T16" fmla="*/ 2147483647 w 109"/>
              <a:gd name="T17" fmla="*/ 2147483647 h 109"/>
              <a:gd name="T18" fmla="*/ 2147483647 w 109"/>
              <a:gd name="T19" fmla="*/ 2147483647 h 109"/>
              <a:gd name="T20" fmla="*/ 0 w 109"/>
              <a:gd name="T21" fmla="*/ 2147483647 h 109"/>
              <a:gd name="T22" fmla="*/ 0 w 109"/>
              <a:gd name="T23" fmla="*/ 2147483647 h 109"/>
              <a:gd name="T24" fmla="*/ 2147483647 w 109"/>
              <a:gd name="T25" fmla="*/ 2147483647 h 109"/>
              <a:gd name="T26" fmla="*/ 2147483647 w 109"/>
              <a:gd name="T27" fmla="*/ 2147483647 h 109"/>
              <a:gd name="T28" fmla="*/ 2147483647 w 109"/>
              <a:gd name="T29" fmla="*/ 2147483647 h 109"/>
              <a:gd name="T30" fmla="*/ 2147483647 w 109"/>
              <a:gd name="T31" fmla="*/ 2147483647 h 109"/>
              <a:gd name="T32" fmla="*/ 2147483647 w 109"/>
              <a:gd name="T33" fmla="*/ 2147483647 h 109"/>
              <a:gd name="T34" fmla="*/ 2147483647 w 109"/>
              <a:gd name="T35" fmla="*/ 2147483647 h 109"/>
              <a:gd name="T36" fmla="*/ 2147483647 w 109"/>
              <a:gd name="T37" fmla="*/ 2147483647 h 109"/>
              <a:gd name="T38" fmla="*/ 2147483647 w 109"/>
              <a:gd name="T39" fmla="*/ 2147483647 h 109"/>
              <a:gd name="T40" fmla="*/ 2147483647 w 109"/>
              <a:gd name="T41" fmla="*/ 2147483647 h 109"/>
              <a:gd name="T42" fmla="*/ 2147483647 w 109"/>
              <a:gd name="T43" fmla="*/ 2147483647 h 109"/>
              <a:gd name="T44" fmla="*/ 2147483647 w 109"/>
              <a:gd name="T45" fmla="*/ 2147483647 h 109"/>
              <a:gd name="T46" fmla="*/ 2147483647 w 109"/>
              <a:gd name="T47" fmla="*/ 2147483647 h 109"/>
              <a:gd name="T48" fmla="*/ 2147483647 w 109"/>
              <a:gd name="T49" fmla="*/ 2147483647 h 109"/>
              <a:gd name="T50" fmla="*/ 2147483647 w 109"/>
              <a:gd name="T51" fmla="*/ 2147483647 h 109"/>
              <a:gd name="T52" fmla="*/ 2147483647 w 109"/>
              <a:gd name="T53" fmla="*/ 2147483647 h 109"/>
              <a:gd name="T54" fmla="*/ 2147483647 w 109"/>
              <a:gd name="T55" fmla="*/ 2147483647 h 109"/>
              <a:gd name="T56" fmla="*/ 2147483647 w 109"/>
              <a:gd name="T57" fmla="*/ 2147483647 h 109"/>
              <a:gd name="T58" fmla="*/ 2147483647 w 109"/>
              <a:gd name="T59" fmla="*/ 2147483647 h 109"/>
              <a:gd name="T60" fmla="*/ 2147483647 w 109"/>
              <a:gd name="T61" fmla="*/ 2147483647 h 109"/>
              <a:gd name="T62" fmla="*/ 2147483647 w 109"/>
              <a:gd name="T63" fmla="*/ 2147483647 h 109"/>
              <a:gd name="T64" fmla="*/ 2147483647 w 109"/>
              <a:gd name="T65" fmla="*/ 2147483647 h 109"/>
              <a:gd name="T66" fmla="*/ 2147483647 w 109"/>
              <a:gd name="T67" fmla="*/ 2147483647 h 109"/>
              <a:gd name="T68" fmla="*/ 2147483647 w 109"/>
              <a:gd name="T69" fmla="*/ 2147483647 h 109"/>
              <a:gd name="T70" fmla="*/ 2147483647 w 109"/>
              <a:gd name="T71" fmla="*/ 2147483647 h 109"/>
              <a:gd name="T72" fmla="*/ 2147483647 w 109"/>
              <a:gd name="T73" fmla="*/ 2147483647 h 109"/>
              <a:gd name="T74" fmla="*/ 2147483647 w 109"/>
              <a:gd name="T75" fmla="*/ 2147483647 h 109"/>
              <a:gd name="T76" fmla="*/ 2147483647 w 109"/>
              <a:gd name="T77" fmla="*/ 2147483647 h 109"/>
              <a:gd name="T78" fmla="*/ 2147483647 w 109"/>
              <a:gd name="T79" fmla="*/ 2147483647 h 109"/>
              <a:gd name="T80" fmla="*/ 2147483647 w 109"/>
              <a:gd name="T81" fmla="*/ 2147483647 h 109"/>
              <a:gd name="T82" fmla="*/ 2147483647 w 109"/>
              <a:gd name="T83" fmla="*/ 2147483647 h 109"/>
              <a:gd name="T84" fmla="*/ 2147483647 w 109"/>
              <a:gd name="T85" fmla="*/ 0 h 109"/>
              <a:gd name="T86" fmla="*/ 2147483647 w 109"/>
              <a:gd name="T87" fmla="*/ 0 h 10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09"/>
              <a:gd name="T134" fmla="*/ 109 w 109"/>
              <a:gd name="T135" fmla="*/ 109 h 10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09">
                <a:moveTo>
                  <a:pt x="54" y="0"/>
                </a:moveTo>
                <a:lnTo>
                  <a:pt x="51" y="0"/>
                </a:lnTo>
                <a:lnTo>
                  <a:pt x="49" y="0"/>
                </a:lnTo>
                <a:lnTo>
                  <a:pt x="45" y="0"/>
                </a:lnTo>
                <a:lnTo>
                  <a:pt x="43" y="1"/>
                </a:lnTo>
                <a:lnTo>
                  <a:pt x="41" y="1"/>
                </a:lnTo>
                <a:lnTo>
                  <a:pt x="38" y="2"/>
                </a:lnTo>
                <a:lnTo>
                  <a:pt x="36" y="3"/>
                </a:lnTo>
                <a:lnTo>
                  <a:pt x="33" y="3"/>
                </a:lnTo>
                <a:lnTo>
                  <a:pt x="31" y="4"/>
                </a:lnTo>
                <a:lnTo>
                  <a:pt x="29" y="6"/>
                </a:lnTo>
                <a:lnTo>
                  <a:pt x="26" y="7"/>
                </a:lnTo>
                <a:lnTo>
                  <a:pt x="24" y="9"/>
                </a:lnTo>
                <a:lnTo>
                  <a:pt x="21" y="10"/>
                </a:lnTo>
                <a:lnTo>
                  <a:pt x="20" y="12"/>
                </a:lnTo>
                <a:lnTo>
                  <a:pt x="18" y="14"/>
                </a:lnTo>
                <a:lnTo>
                  <a:pt x="15" y="15"/>
                </a:lnTo>
                <a:lnTo>
                  <a:pt x="14" y="18"/>
                </a:lnTo>
                <a:lnTo>
                  <a:pt x="12" y="19"/>
                </a:lnTo>
                <a:lnTo>
                  <a:pt x="11" y="21"/>
                </a:lnTo>
                <a:lnTo>
                  <a:pt x="9" y="24"/>
                </a:lnTo>
                <a:lnTo>
                  <a:pt x="8" y="26"/>
                </a:lnTo>
                <a:lnTo>
                  <a:pt x="6" y="28"/>
                </a:lnTo>
                <a:lnTo>
                  <a:pt x="5" y="31"/>
                </a:lnTo>
                <a:lnTo>
                  <a:pt x="5" y="33"/>
                </a:lnTo>
                <a:lnTo>
                  <a:pt x="3" y="36"/>
                </a:lnTo>
                <a:lnTo>
                  <a:pt x="2" y="38"/>
                </a:lnTo>
                <a:lnTo>
                  <a:pt x="1" y="40"/>
                </a:lnTo>
                <a:lnTo>
                  <a:pt x="1" y="43"/>
                </a:lnTo>
                <a:lnTo>
                  <a:pt x="1" y="45"/>
                </a:lnTo>
                <a:lnTo>
                  <a:pt x="0" y="49"/>
                </a:lnTo>
                <a:lnTo>
                  <a:pt x="0" y="51"/>
                </a:lnTo>
                <a:lnTo>
                  <a:pt x="0" y="54"/>
                </a:lnTo>
                <a:lnTo>
                  <a:pt x="0" y="57"/>
                </a:lnTo>
                <a:lnTo>
                  <a:pt x="0" y="60"/>
                </a:lnTo>
                <a:lnTo>
                  <a:pt x="1" y="62"/>
                </a:lnTo>
                <a:lnTo>
                  <a:pt x="1" y="65"/>
                </a:lnTo>
                <a:lnTo>
                  <a:pt x="1" y="68"/>
                </a:lnTo>
                <a:lnTo>
                  <a:pt x="2" y="71"/>
                </a:lnTo>
                <a:lnTo>
                  <a:pt x="3" y="73"/>
                </a:lnTo>
                <a:lnTo>
                  <a:pt x="5" y="75"/>
                </a:lnTo>
                <a:lnTo>
                  <a:pt x="5" y="78"/>
                </a:lnTo>
                <a:lnTo>
                  <a:pt x="6" y="80"/>
                </a:lnTo>
                <a:lnTo>
                  <a:pt x="8" y="83"/>
                </a:lnTo>
                <a:lnTo>
                  <a:pt x="9" y="85"/>
                </a:lnTo>
                <a:lnTo>
                  <a:pt x="11" y="86"/>
                </a:lnTo>
                <a:lnTo>
                  <a:pt x="12" y="89"/>
                </a:lnTo>
                <a:lnTo>
                  <a:pt x="14" y="91"/>
                </a:lnTo>
                <a:lnTo>
                  <a:pt x="15" y="92"/>
                </a:lnTo>
                <a:lnTo>
                  <a:pt x="18" y="95"/>
                </a:lnTo>
                <a:lnTo>
                  <a:pt x="20" y="96"/>
                </a:lnTo>
                <a:lnTo>
                  <a:pt x="21" y="98"/>
                </a:lnTo>
                <a:lnTo>
                  <a:pt x="24" y="99"/>
                </a:lnTo>
                <a:lnTo>
                  <a:pt x="26" y="101"/>
                </a:lnTo>
                <a:lnTo>
                  <a:pt x="29" y="102"/>
                </a:lnTo>
                <a:lnTo>
                  <a:pt x="31" y="103"/>
                </a:lnTo>
                <a:lnTo>
                  <a:pt x="33" y="104"/>
                </a:lnTo>
                <a:lnTo>
                  <a:pt x="36" y="105"/>
                </a:lnTo>
                <a:lnTo>
                  <a:pt x="38" y="107"/>
                </a:lnTo>
                <a:lnTo>
                  <a:pt x="41" y="107"/>
                </a:lnTo>
                <a:lnTo>
                  <a:pt x="43" y="108"/>
                </a:lnTo>
                <a:lnTo>
                  <a:pt x="45" y="108"/>
                </a:lnTo>
                <a:lnTo>
                  <a:pt x="49" y="108"/>
                </a:lnTo>
                <a:lnTo>
                  <a:pt x="51" y="109"/>
                </a:lnTo>
                <a:lnTo>
                  <a:pt x="54" y="109"/>
                </a:lnTo>
                <a:lnTo>
                  <a:pt x="57" y="109"/>
                </a:lnTo>
                <a:lnTo>
                  <a:pt x="60" y="108"/>
                </a:lnTo>
                <a:lnTo>
                  <a:pt x="62" y="108"/>
                </a:lnTo>
                <a:lnTo>
                  <a:pt x="66" y="108"/>
                </a:lnTo>
                <a:lnTo>
                  <a:pt x="68" y="107"/>
                </a:lnTo>
                <a:lnTo>
                  <a:pt x="71" y="107"/>
                </a:lnTo>
                <a:lnTo>
                  <a:pt x="73" y="105"/>
                </a:lnTo>
                <a:lnTo>
                  <a:pt x="75" y="104"/>
                </a:lnTo>
                <a:lnTo>
                  <a:pt x="78" y="103"/>
                </a:lnTo>
                <a:lnTo>
                  <a:pt x="80" y="102"/>
                </a:lnTo>
                <a:lnTo>
                  <a:pt x="83" y="101"/>
                </a:lnTo>
                <a:lnTo>
                  <a:pt x="85" y="99"/>
                </a:lnTo>
                <a:lnTo>
                  <a:pt x="87" y="98"/>
                </a:lnTo>
                <a:lnTo>
                  <a:pt x="89" y="96"/>
                </a:lnTo>
                <a:lnTo>
                  <a:pt x="91" y="95"/>
                </a:lnTo>
                <a:lnTo>
                  <a:pt x="92" y="92"/>
                </a:lnTo>
                <a:lnTo>
                  <a:pt x="95" y="91"/>
                </a:lnTo>
                <a:lnTo>
                  <a:pt x="96" y="89"/>
                </a:lnTo>
                <a:lnTo>
                  <a:pt x="98" y="86"/>
                </a:lnTo>
                <a:lnTo>
                  <a:pt x="99" y="85"/>
                </a:lnTo>
                <a:lnTo>
                  <a:pt x="101" y="83"/>
                </a:lnTo>
                <a:lnTo>
                  <a:pt x="102" y="80"/>
                </a:lnTo>
                <a:lnTo>
                  <a:pt x="103" y="78"/>
                </a:lnTo>
                <a:lnTo>
                  <a:pt x="104" y="75"/>
                </a:lnTo>
                <a:lnTo>
                  <a:pt x="105" y="73"/>
                </a:lnTo>
                <a:lnTo>
                  <a:pt x="107" y="71"/>
                </a:lnTo>
                <a:lnTo>
                  <a:pt x="107" y="68"/>
                </a:lnTo>
                <a:lnTo>
                  <a:pt x="108" y="65"/>
                </a:lnTo>
                <a:lnTo>
                  <a:pt x="108" y="62"/>
                </a:lnTo>
                <a:lnTo>
                  <a:pt x="109" y="60"/>
                </a:lnTo>
                <a:lnTo>
                  <a:pt x="109" y="57"/>
                </a:lnTo>
                <a:lnTo>
                  <a:pt x="109" y="54"/>
                </a:lnTo>
                <a:lnTo>
                  <a:pt x="109" y="51"/>
                </a:lnTo>
                <a:lnTo>
                  <a:pt x="109" y="49"/>
                </a:lnTo>
                <a:lnTo>
                  <a:pt x="108" y="45"/>
                </a:lnTo>
                <a:lnTo>
                  <a:pt x="108" y="43"/>
                </a:lnTo>
                <a:lnTo>
                  <a:pt x="107" y="40"/>
                </a:lnTo>
                <a:lnTo>
                  <a:pt x="107" y="38"/>
                </a:lnTo>
                <a:lnTo>
                  <a:pt x="105" y="36"/>
                </a:lnTo>
                <a:lnTo>
                  <a:pt x="104" y="33"/>
                </a:lnTo>
                <a:lnTo>
                  <a:pt x="103" y="31"/>
                </a:lnTo>
                <a:lnTo>
                  <a:pt x="102" y="28"/>
                </a:lnTo>
                <a:lnTo>
                  <a:pt x="101" y="26"/>
                </a:lnTo>
                <a:lnTo>
                  <a:pt x="99" y="24"/>
                </a:lnTo>
                <a:lnTo>
                  <a:pt x="98" y="21"/>
                </a:lnTo>
                <a:lnTo>
                  <a:pt x="96" y="19"/>
                </a:lnTo>
                <a:lnTo>
                  <a:pt x="95" y="18"/>
                </a:lnTo>
                <a:lnTo>
                  <a:pt x="92" y="15"/>
                </a:lnTo>
                <a:lnTo>
                  <a:pt x="91" y="14"/>
                </a:lnTo>
                <a:lnTo>
                  <a:pt x="89" y="12"/>
                </a:lnTo>
                <a:lnTo>
                  <a:pt x="87" y="10"/>
                </a:lnTo>
                <a:lnTo>
                  <a:pt x="85" y="9"/>
                </a:lnTo>
                <a:lnTo>
                  <a:pt x="83" y="7"/>
                </a:lnTo>
                <a:lnTo>
                  <a:pt x="80" y="6"/>
                </a:lnTo>
                <a:lnTo>
                  <a:pt x="78" y="4"/>
                </a:lnTo>
                <a:lnTo>
                  <a:pt x="75" y="3"/>
                </a:lnTo>
                <a:lnTo>
                  <a:pt x="73" y="3"/>
                </a:lnTo>
                <a:lnTo>
                  <a:pt x="71" y="2"/>
                </a:lnTo>
                <a:lnTo>
                  <a:pt x="68" y="1"/>
                </a:lnTo>
                <a:lnTo>
                  <a:pt x="66" y="1"/>
                </a:lnTo>
                <a:lnTo>
                  <a:pt x="62" y="0"/>
                </a:lnTo>
                <a:lnTo>
                  <a:pt x="60" y="0"/>
                </a:lnTo>
                <a:lnTo>
                  <a:pt x="57" y="0"/>
                </a:lnTo>
                <a:lnTo>
                  <a:pt x="54" y="0"/>
                </a:lnTo>
              </a:path>
            </a:pathLst>
          </a:custGeom>
          <a:solidFill>
            <a:schemeClr val="bg1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7058025" y="1752600"/>
            <a:ext cx="942975" cy="12954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7148513" y="1957388"/>
            <a:ext cx="196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b="1" dirty="0">
                <a:solidFill>
                  <a:srgbClr val="000000"/>
                </a:solidFill>
                <a:latin typeface="Times-Roman" charset="0"/>
              </a:rPr>
              <a:t>D </a:t>
            </a:r>
            <a:endParaRPr kumimoji="0" lang="en-US" b="1" dirty="0">
              <a:latin typeface="Times New Roman" pitchFamily="18" charset="0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7742238" y="1949450"/>
            <a:ext cx="209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b="1" dirty="0">
                <a:solidFill>
                  <a:srgbClr val="000000"/>
                </a:solidFill>
                <a:latin typeface="Times-Roman" charset="0"/>
              </a:rPr>
              <a:t>Q </a:t>
            </a:r>
            <a:endParaRPr kumimoji="0" lang="en-US" b="1" dirty="0">
              <a:latin typeface="Times New Roman" pitchFamily="18" charset="0"/>
            </a:endParaRPr>
          </a:p>
        </p:txBody>
      </p:sp>
      <p:sp>
        <p:nvSpPr>
          <p:cNvPr id="27657" name="Freeform 9"/>
          <p:cNvSpPr>
            <a:spLocks/>
          </p:cNvSpPr>
          <p:nvPr/>
        </p:nvSpPr>
        <p:spPr bwMode="auto">
          <a:xfrm>
            <a:off x="7058025" y="2473325"/>
            <a:ext cx="144463" cy="144463"/>
          </a:xfrm>
          <a:custGeom>
            <a:avLst/>
            <a:gdLst>
              <a:gd name="T0" fmla="*/ 0 w 157"/>
              <a:gd name="T1" fmla="*/ 2147483647 h 157"/>
              <a:gd name="T2" fmla="*/ 2147483647 w 157"/>
              <a:gd name="T3" fmla="*/ 2147483647 h 157"/>
              <a:gd name="T4" fmla="*/ 0 w 157"/>
              <a:gd name="T5" fmla="*/ 0 h 157"/>
              <a:gd name="T6" fmla="*/ 0 60000 65536"/>
              <a:gd name="T7" fmla="*/ 0 60000 65536"/>
              <a:gd name="T8" fmla="*/ 0 60000 65536"/>
              <a:gd name="T9" fmla="*/ 0 w 157"/>
              <a:gd name="T10" fmla="*/ 0 h 157"/>
              <a:gd name="T11" fmla="*/ 157 w 157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57">
                <a:moveTo>
                  <a:pt x="0" y="157"/>
                </a:moveTo>
                <a:lnTo>
                  <a:pt x="157" y="90"/>
                </a:lnTo>
                <a:lnTo>
                  <a:pt x="0" y="0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6629400" y="2557463"/>
            <a:ext cx="4286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6629400" y="2038350"/>
            <a:ext cx="428625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H="1">
            <a:off x="8001000" y="2057400"/>
            <a:ext cx="430213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7251700" y="2438400"/>
            <a:ext cx="558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b="1" dirty="0">
                <a:solidFill>
                  <a:srgbClr val="000000"/>
                </a:solidFill>
                <a:latin typeface="Times-Roman" charset="0"/>
              </a:rPr>
              <a:t>Clock </a:t>
            </a:r>
            <a:endParaRPr kumimoji="0" lang="en-US" b="1" dirty="0">
              <a:latin typeface="Times New Roman" pitchFamily="18" charset="0"/>
            </a:endParaRP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7226300" y="2794000"/>
            <a:ext cx="631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b="1" dirty="0">
                <a:solidFill>
                  <a:srgbClr val="000000"/>
                </a:solidFill>
                <a:latin typeface="Times-Roman" charset="0"/>
              </a:rPr>
              <a:t>Resetn</a:t>
            </a:r>
            <a:r>
              <a:rPr kumimoji="0" lang="en-US" sz="1400" dirty="0">
                <a:solidFill>
                  <a:srgbClr val="000000"/>
                </a:solidFill>
                <a:latin typeface="Times-Roman" charset="0"/>
              </a:rPr>
              <a:t> </a:t>
            </a:r>
            <a:endParaRPr kumimoji="0"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14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en-US" dirty="0" smtClean="0"/>
              <a:t>D flip-flop with </a:t>
            </a:r>
            <a:r>
              <a:rPr lang="en-US" dirty="0" smtClean="0">
                <a:solidFill>
                  <a:srgbClr val="FFFF00"/>
                </a:solidFill>
              </a:rPr>
              <a:t>asynchronous </a:t>
            </a:r>
            <a:r>
              <a:rPr lang="en-US" dirty="0" smtClean="0"/>
              <a:t>reset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254000" y="1065213"/>
            <a:ext cx="6557963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460375" algn="l"/>
                <a:tab pos="919163" algn="l"/>
                <a:tab pos="1366838" algn="l"/>
                <a:tab pos="1773238" algn="l"/>
                <a:tab pos="2286000" algn="l"/>
                <a:tab pos="2746375" algn="l"/>
                <a:tab pos="3205163" algn="l"/>
                <a:tab pos="411162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460375" algn="l"/>
                <a:tab pos="919163" algn="l"/>
                <a:tab pos="1366838" algn="l"/>
                <a:tab pos="1773238" algn="l"/>
                <a:tab pos="2286000" algn="l"/>
                <a:tab pos="2746375" algn="l"/>
                <a:tab pos="3205163" algn="l"/>
                <a:tab pos="411162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460375" algn="l"/>
                <a:tab pos="919163" algn="l"/>
                <a:tab pos="1366838" algn="l"/>
                <a:tab pos="1773238" algn="l"/>
                <a:tab pos="2286000" algn="l"/>
                <a:tab pos="2746375" algn="l"/>
                <a:tab pos="3205163" algn="l"/>
                <a:tab pos="411162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460375" algn="l"/>
                <a:tab pos="919163" algn="l"/>
                <a:tab pos="1366838" algn="l"/>
                <a:tab pos="1773238" algn="l"/>
                <a:tab pos="2286000" algn="l"/>
                <a:tab pos="2746375" algn="l"/>
                <a:tab pos="3205163" algn="l"/>
                <a:tab pos="411162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460375" algn="l"/>
                <a:tab pos="919163" algn="l"/>
                <a:tab pos="1366838" algn="l"/>
                <a:tab pos="1773238" algn="l"/>
                <a:tab pos="2286000" algn="l"/>
                <a:tab pos="2746375" algn="l"/>
                <a:tab pos="3205163" algn="l"/>
                <a:tab pos="411162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919163" algn="l"/>
                <a:tab pos="1366838" algn="l"/>
                <a:tab pos="1773238" algn="l"/>
                <a:tab pos="2286000" algn="l"/>
                <a:tab pos="2746375" algn="l"/>
                <a:tab pos="3205163" algn="l"/>
                <a:tab pos="411162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919163" algn="l"/>
                <a:tab pos="1366838" algn="l"/>
                <a:tab pos="1773238" algn="l"/>
                <a:tab pos="2286000" algn="l"/>
                <a:tab pos="2746375" algn="l"/>
                <a:tab pos="3205163" algn="l"/>
                <a:tab pos="411162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919163" algn="l"/>
                <a:tab pos="1366838" algn="l"/>
                <a:tab pos="1773238" algn="l"/>
                <a:tab pos="2286000" algn="l"/>
                <a:tab pos="2746375" algn="l"/>
                <a:tab pos="3205163" algn="l"/>
                <a:tab pos="411162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919163" algn="l"/>
                <a:tab pos="1366838" algn="l"/>
                <a:tab pos="1773238" algn="l"/>
                <a:tab pos="2286000" algn="l"/>
                <a:tab pos="2746375" algn="l"/>
                <a:tab pos="3205163" algn="l"/>
                <a:tab pos="411162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LIBRARY ieee ;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 ieee.std_logic_1164.all ;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ENTITY flipflop_sr IS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PORT ( 	D, </a:t>
            </a:r>
            <a:r>
              <a:rPr kumimoji="0" lang="en-US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Resetn</a:t>
            </a: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Clock 	: IN  STD_LOGIC ;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	Q 				: OUT 	STD_LOGIC) ;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flipflop_sr ;</a:t>
            </a:r>
          </a:p>
          <a:p>
            <a:pPr>
              <a:spcBef>
                <a:spcPct val="0"/>
              </a:spcBef>
              <a:buClrTx/>
            </a:pPr>
            <a:endParaRPr kumimoji="0" lang="en-US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ARCHITECTURE behavioral OF flipflop_sr IS   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BEGIN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PROCESS(Clock)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BEGIN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kumimoji="0" lang="en-US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IF rising_edge(Clock) THEN </a:t>
            </a:r>
            <a:endParaRPr kumimoji="0" lang="en-US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lvl="2"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kumimoji="0" lang="en-US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IF Resetn = '0' THEN </a:t>
            </a:r>
          </a:p>
          <a:p>
            <a:pPr lvl="2">
              <a:spcBef>
                <a:spcPct val="0"/>
              </a:spcBef>
              <a:buClrTx/>
            </a:pPr>
            <a:r>
              <a:rPr kumimoji="0" lang="en-US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			Q &lt;= '0' ; </a:t>
            </a:r>
          </a:p>
          <a:p>
            <a:pPr lvl="2"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ELSE</a:t>
            </a:r>
          </a:p>
          <a:p>
            <a:pPr lvl="2"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	Q &lt;= D ; </a:t>
            </a:r>
          </a:p>
          <a:p>
            <a:pPr lvl="2"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END IF ; </a:t>
            </a:r>
          </a:p>
          <a:p>
            <a:pPr lvl="2"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IF;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END PROCESS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behavioral ;</a:t>
            </a:r>
            <a:r>
              <a:rPr kumimoji="0" lang="en-US" sz="2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28676" name="Freeform 4"/>
          <p:cNvSpPr>
            <a:spLocks/>
          </p:cNvSpPr>
          <p:nvPr/>
        </p:nvSpPr>
        <p:spPr bwMode="auto">
          <a:xfrm>
            <a:off x="6762750" y="3127375"/>
            <a:ext cx="744538" cy="190500"/>
          </a:xfrm>
          <a:custGeom>
            <a:avLst/>
            <a:gdLst>
              <a:gd name="T0" fmla="*/ 0 w 937"/>
              <a:gd name="T1" fmla="*/ 2147483647 h 240"/>
              <a:gd name="T2" fmla="*/ 2147483647 w 937"/>
              <a:gd name="T3" fmla="*/ 2147483647 h 240"/>
              <a:gd name="T4" fmla="*/ 2147483647 w 937"/>
              <a:gd name="T5" fmla="*/ 0 h 240"/>
              <a:gd name="T6" fmla="*/ 0 60000 65536"/>
              <a:gd name="T7" fmla="*/ 0 60000 65536"/>
              <a:gd name="T8" fmla="*/ 0 60000 65536"/>
              <a:gd name="T9" fmla="*/ 0 w 937"/>
              <a:gd name="T10" fmla="*/ 0 h 240"/>
              <a:gd name="T11" fmla="*/ 937 w 937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7" h="240">
                <a:moveTo>
                  <a:pt x="0" y="240"/>
                </a:moveTo>
                <a:lnTo>
                  <a:pt x="937" y="240"/>
                </a:lnTo>
                <a:lnTo>
                  <a:pt x="937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8677" name="Freeform 5"/>
          <p:cNvSpPr>
            <a:spLocks/>
          </p:cNvSpPr>
          <p:nvPr/>
        </p:nvSpPr>
        <p:spPr bwMode="auto">
          <a:xfrm>
            <a:off x="7462838" y="3057525"/>
            <a:ext cx="87312" cy="87313"/>
          </a:xfrm>
          <a:custGeom>
            <a:avLst/>
            <a:gdLst>
              <a:gd name="T0" fmla="*/ 2147483647 w 109"/>
              <a:gd name="T1" fmla="*/ 0 h 109"/>
              <a:gd name="T2" fmla="*/ 2147483647 w 109"/>
              <a:gd name="T3" fmla="*/ 2147483647 h 109"/>
              <a:gd name="T4" fmla="*/ 2147483647 w 109"/>
              <a:gd name="T5" fmla="*/ 2147483647 h 109"/>
              <a:gd name="T6" fmla="*/ 2147483647 w 109"/>
              <a:gd name="T7" fmla="*/ 2147483647 h 109"/>
              <a:gd name="T8" fmla="*/ 2147483647 w 109"/>
              <a:gd name="T9" fmla="*/ 2147483647 h 109"/>
              <a:gd name="T10" fmla="*/ 2147483647 w 109"/>
              <a:gd name="T11" fmla="*/ 2147483647 h 109"/>
              <a:gd name="T12" fmla="*/ 2147483647 w 109"/>
              <a:gd name="T13" fmla="*/ 2147483647 h 109"/>
              <a:gd name="T14" fmla="*/ 2147483647 w 109"/>
              <a:gd name="T15" fmla="*/ 2147483647 h 109"/>
              <a:gd name="T16" fmla="*/ 2147483647 w 109"/>
              <a:gd name="T17" fmla="*/ 2147483647 h 109"/>
              <a:gd name="T18" fmla="*/ 2147483647 w 109"/>
              <a:gd name="T19" fmla="*/ 2147483647 h 109"/>
              <a:gd name="T20" fmla="*/ 0 w 109"/>
              <a:gd name="T21" fmla="*/ 2147483647 h 109"/>
              <a:gd name="T22" fmla="*/ 0 w 109"/>
              <a:gd name="T23" fmla="*/ 2147483647 h 109"/>
              <a:gd name="T24" fmla="*/ 2147483647 w 109"/>
              <a:gd name="T25" fmla="*/ 2147483647 h 109"/>
              <a:gd name="T26" fmla="*/ 2147483647 w 109"/>
              <a:gd name="T27" fmla="*/ 2147483647 h 109"/>
              <a:gd name="T28" fmla="*/ 2147483647 w 109"/>
              <a:gd name="T29" fmla="*/ 2147483647 h 109"/>
              <a:gd name="T30" fmla="*/ 2147483647 w 109"/>
              <a:gd name="T31" fmla="*/ 2147483647 h 109"/>
              <a:gd name="T32" fmla="*/ 2147483647 w 109"/>
              <a:gd name="T33" fmla="*/ 2147483647 h 109"/>
              <a:gd name="T34" fmla="*/ 2147483647 w 109"/>
              <a:gd name="T35" fmla="*/ 2147483647 h 109"/>
              <a:gd name="T36" fmla="*/ 2147483647 w 109"/>
              <a:gd name="T37" fmla="*/ 2147483647 h 109"/>
              <a:gd name="T38" fmla="*/ 2147483647 w 109"/>
              <a:gd name="T39" fmla="*/ 2147483647 h 109"/>
              <a:gd name="T40" fmla="*/ 2147483647 w 109"/>
              <a:gd name="T41" fmla="*/ 2147483647 h 109"/>
              <a:gd name="T42" fmla="*/ 2147483647 w 109"/>
              <a:gd name="T43" fmla="*/ 2147483647 h 109"/>
              <a:gd name="T44" fmla="*/ 2147483647 w 109"/>
              <a:gd name="T45" fmla="*/ 2147483647 h 109"/>
              <a:gd name="T46" fmla="*/ 2147483647 w 109"/>
              <a:gd name="T47" fmla="*/ 2147483647 h 109"/>
              <a:gd name="T48" fmla="*/ 2147483647 w 109"/>
              <a:gd name="T49" fmla="*/ 2147483647 h 109"/>
              <a:gd name="T50" fmla="*/ 2147483647 w 109"/>
              <a:gd name="T51" fmla="*/ 2147483647 h 109"/>
              <a:gd name="T52" fmla="*/ 2147483647 w 109"/>
              <a:gd name="T53" fmla="*/ 2147483647 h 109"/>
              <a:gd name="T54" fmla="*/ 2147483647 w 109"/>
              <a:gd name="T55" fmla="*/ 2147483647 h 109"/>
              <a:gd name="T56" fmla="*/ 2147483647 w 109"/>
              <a:gd name="T57" fmla="*/ 2147483647 h 109"/>
              <a:gd name="T58" fmla="*/ 2147483647 w 109"/>
              <a:gd name="T59" fmla="*/ 2147483647 h 109"/>
              <a:gd name="T60" fmla="*/ 2147483647 w 109"/>
              <a:gd name="T61" fmla="*/ 2147483647 h 109"/>
              <a:gd name="T62" fmla="*/ 2147483647 w 109"/>
              <a:gd name="T63" fmla="*/ 2147483647 h 109"/>
              <a:gd name="T64" fmla="*/ 2147483647 w 109"/>
              <a:gd name="T65" fmla="*/ 2147483647 h 109"/>
              <a:gd name="T66" fmla="*/ 2147483647 w 109"/>
              <a:gd name="T67" fmla="*/ 2147483647 h 109"/>
              <a:gd name="T68" fmla="*/ 2147483647 w 109"/>
              <a:gd name="T69" fmla="*/ 2147483647 h 109"/>
              <a:gd name="T70" fmla="*/ 2147483647 w 109"/>
              <a:gd name="T71" fmla="*/ 2147483647 h 109"/>
              <a:gd name="T72" fmla="*/ 2147483647 w 109"/>
              <a:gd name="T73" fmla="*/ 2147483647 h 109"/>
              <a:gd name="T74" fmla="*/ 2147483647 w 109"/>
              <a:gd name="T75" fmla="*/ 2147483647 h 109"/>
              <a:gd name="T76" fmla="*/ 2147483647 w 109"/>
              <a:gd name="T77" fmla="*/ 2147483647 h 109"/>
              <a:gd name="T78" fmla="*/ 2147483647 w 109"/>
              <a:gd name="T79" fmla="*/ 2147483647 h 109"/>
              <a:gd name="T80" fmla="*/ 2147483647 w 109"/>
              <a:gd name="T81" fmla="*/ 2147483647 h 109"/>
              <a:gd name="T82" fmla="*/ 2147483647 w 109"/>
              <a:gd name="T83" fmla="*/ 2147483647 h 109"/>
              <a:gd name="T84" fmla="*/ 2147483647 w 109"/>
              <a:gd name="T85" fmla="*/ 0 h 109"/>
              <a:gd name="T86" fmla="*/ 2147483647 w 109"/>
              <a:gd name="T87" fmla="*/ 0 h 10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09"/>
              <a:gd name="T134" fmla="*/ 109 w 109"/>
              <a:gd name="T135" fmla="*/ 109 h 10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09">
                <a:moveTo>
                  <a:pt x="54" y="0"/>
                </a:moveTo>
                <a:lnTo>
                  <a:pt x="51" y="0"/>
                </a:lnTo>
                <a:lnTo>
                  <a:pt x="49" y="0"/>
                </a:lnTo>
                <a:lnTo>
                  <a:pt x="45" y="0"/>
                </a:lnTo>
                <a:lnTo>
                  <a:pt x="43" y="1"/>
                </a:lnTo>
                <a:lnTo>
                  <a:pt x="41" y="1"/>
                </a:lnTo>
                <a:lnTo>
                  <a:pt x="38" y="2"/>
                </a:lnTo>
                <a:lnTo>
                  <a:pt x="36" y="3"/>
                </a:lnTo>
                <a:lnTo>
                  <a:pt x="33" y="3"/>
                </a:lnTo>
                <a:lnTo>
                  <a:pt x="31" y="4"/>
                </a:lnTo>
                <a:lnTo>
                  <a:pt x="29" y="6"/>
                </a:lnTo>
                <a:lnTo>
                  <a:pt x="26" y="7"/>
                </a:lnTo>
                <a:lnTo>
                  <a:pt x="24" y="9"/>
                </a:lnTo>
                <a:lnTo>
                  <a:pt x="21" y="10"/>
                </a:lnTo>
                <a:lnTo>
                  <a:pt x="20" y="12"/>
                </a:lnTo>
                <a:lnTo>
                  <a:pt x="18" y="14"/>
                </a:lnTo>
                <a:lnTo>
                  <a:pt x="15" y="15"/>
                </a:lnTo>
                <a:lnTo>
                  <a:pt x="14" y="18"/>
                </a:lnTo>
                <a:lnTo>
                  <a:pt x="12" y="19"/>
                </a:lnTo>
                <a:lnTo>
                  <a:pt x="11" y="21"/>
                </a:lnTo>
                <a:lnTo>
                  <a:pt x="9" y="24"/>
                </a:lnTo>
                <a:lnTo>
                  <a:pt x="8" y="26"/>
                </a:lnTo>
                <a:lnTo>
                  <a:pt x="6" y="28"/>
                </a:lnTo>
                <a:lnTo>
                  <a:pt x="5" y="31"/>
                </a:lnTo>
                <a:lnTo>
                  <a:pt x="5" y="33"/>
                </a:lnTo>
                <a:lnTo>
                  <a:pt x="3" y="36"/>
                </a:lnTo>
                <a:lnTo>
                  <a:pt x="2" y="38"/>
                </a:lnTo>
                <a:lnTo>
                  <a:pt x="1" y="40"/>
                </a:lnTo>
                <a:lnTo>
                  <a:pt x="1" y="43"/>
                </a:lnTo>
                <a:lnTo>
                  <a:pt x="1" y="45"/>
                </a:lnTo>
                <a:lnTo>
                  <a:pt x="0" y="49"/>
                </a:lnTo>
                <a:lnTo>
                  <a:pt x="0" y="51"/>
                </a:lnTo>
                <a:lnTo>
                  <a:pt x="0" y="54"/>
                </a:lnTo>
                <a:lnTo>
                  <a:pt x="0" y="57"/>
                </a:lnTo>
                <a:lnTo>
                  <a:pt x="0" y="60"/>
                </a:lnTo>
                <a:lnTo>
                  <a:pt x="1" y="62"/>
                </a:lnTo>
                <a:lnTo>
                  <a:pt x="1" y="65"/>
                </a:lnTo>
                <a:lnTo>
                  <a:pt x="1" y="68"/>
                </a:lnTo>
                <a:lnTo>
                  <a:pt x="2" y="71"/>
                </a:lnTo>
                <a:lnTo>
                  <a:pt x="3" y="73"/>
                </a:lnTo>
                <a:lnTo>
                  <a:pt x="5" y="75"/>
                </a:lnTo>
                <a:lnTo>
                  <a:pt x="5" y="78"/>
                </a:lnTo>
                <a:lnTo>
                  <a:pt x="6" y="80"/>
                </a:lnTo>
                <a:lnTo>
                  <a:pt x="8" y="83"/>
                </a:lnTo>
                <a:lnTo>
                  <a:pt x="9" y="85"/>
                </a:lnTo>
                <a:lnTo>
                  <a:pt x="11" y="86"/>
                </a:lnTo>
                <a:lnTo>
                  <a:pt x="12" y="89"/>
                </a:lnTo>
                <a:lnTo>
                  <a:pt x="14" y="91"/>
                </a:lnTo>
                <a:lnTo>
                  <a:pt x="15" y="92"/>
                </a:lnTo>
                <a:lnTo>
                  <a:pt x="18" y="95"/>
                </a:lnTo>
                <a:lnTo>
                  <a:pt x="20" y="96"/>
                </a:lnTo>
                <a:lnTo>
                  <a:pt x="21" y="98"/>
                </a:lnTo>
                <a:lnTo>
                  <a:pt x="24" y="99"/>
                </a:lnTo>
                <a:lnTo>
                  <a:pt x="26" y="101"/>
                </a:lnTo>
                <a:lnTo>
                  <a:pt x="29" y="102"/>
                </a:lnTo>
                <a:lnTo>
                  <a:pt x="31" y="103"/>
                </a:lnTo>
                <a:lnTo>
                  <a:pt x="33" y="104"/>
                </a:lnTo>
                <a:lnTo>
                  <a:pt x="36" y="105"/>
                </a:lnTo>
                <a:lnTo>
                  <a:pt x="38" y="107"/>
                </a:lnTo>
                <a:lnTo>
                  <a:pt x="41" y="107"/>
                </a:lnTo>
                <a:lnTo>
                  <a:pt x="43" y="108"/>
                </a:lnTo>
                <a:lnTo>
                  <a:pt x="45" y="108"/>
                </a:lnTo>
                <a:lnTo>
                  <a:pt x="49" y="108"/>
                </a:lnTo>
                <a:lnTo>
                  <a:pt x="51" y="109"/>
                </a:lnTo>
                <a:lnTo>
                  <a:pt x="54" y="109"/>
                </a:lnTo>
                <a:lnTo>
                  <a:pt x="57" y="109"/>
                </a:lnTo>
                <a:lnTo>
                  <a:pt x="60" y="108"/>
                </a:lnTo>
                <a:lnTo>
                  <a:pt x="62" y="108"/>
                </a:lnTo>
                <a:lnTo>
                  <a:pt x="66" y="108"/>
                </a:lnTo>
                <a:lnTo>
                  <a:pt x="68" y="107"/>
                </a:lnTo>
                <a:lnTo>
                  <a:pt x="71" y="107"/>
                </a:lnTo>
                <a:lnTo>
                  <a:pt x="73" y="105"/>
                </a:lnTo>
                <a:lnTo>
                  <a:pt x="75" y="104"/>
                </a:lnTo>
                <a:lnTo>
                  <a:pt x="78" y="103"/>
                </a:lnTo>
                <a:lnTo>
                  <a:pt x="80" y="102"/>
                </a:lnTo>
                <a:lnTo>
                  <a:pt x="83" y="101"/>
                </a:lnTo>
                <a:lnTo>
                  <a:pt x="85" y="99"/>
                </a:lnTo>
                <a:lnTo>
                  <a:pt x="87" y="98"/>
                </a:lnTo>
                <a:lnTo>
                  <a:pt x="89" y="96"/>
                </a:lnTo>
                <a:lnTo>
                  <a:pt x="91" y="95"/>
                </a:lnTo>
                <a:lnTo>
                  <a:pt x="92" y="92"/>
                </a:lnTo>
                <a:lnTo>
                  <a:pt x="95" y="91"/>
                </a:lnTo>
                <a:lnTo>
                  <a:pt x="96" y="89"/>
                </a:lnTo>
                <a:lnTo>
                  <a:pt x="98" y="86"/>
                </a:lnTo>
                <a:lnTo>
                  <a:pt x="99" y="85"/>
                </a:lnTo>
                <a:lnTo>
                  <a:pt x="101" y="83"/>
                </a:lnTo>
                <a:lnTo>
                  <a:pt x="102" y="80"/>
                </a:lnTo>
                <a:lnTo>
                  <a:pt x="103" y="78"/>
                </a:lnTo>
                <a:lnTo>
                  <a:pt x="104" y="75"/>
                </a:lnTo>
                <a:lnTo>
                  <a:pt x="105" y="73"/>
                </a:lnTo>
                <a:lnTo>
                  <a:pt x="107" y="71"/>
                </a:lnTo>
                <a:lnTo>
                  <a:pt x="107" y="68"/>
                </a:lnTo>
                <a:lnTo>
                  <a:pt x="108" y="65"/>
                </a:lnTo>
                <a:lnTo>
                  <a:pt x="108" y="62"/>
                </a:lnTo>
                <a:lnTo>
                  <a:pt x="109" y="60"/>
                </a:lnTo>
                <a:lnTo>
                  <a:pt x="109" y="57"/>
                </a:lnTo>
                <a:lnTo>
                  <a:pt x="109" y="54"/>
                </a:lnTo>
                <a:lnTo>
                  <a:pt x="109" y="51"/>
                </a:lnTo>
                <a:lnTo>
                  <a:pt x="109" y="49"/>
                </a:lnTo>
                <a:lnTo>
                  <a:pt x="108" y="45"/>
                </a:lnTo>
                <a:lnTo>
                  <a:pt x="108" y="43"/>
                </a:lnTo>
                <a:lnTo>
                  <a:pt x="107" y="40"/>
                </a:lnTo>
                <a:lnTo>
                  <a:pt x="107" y="38"/>
                </a:lnTo>
                <a:lnTo>
                  <a:pt x="105" y="36"/>
                </a:lnTo>
                <a:lnTo>
                  <a:pt x="104" y="33"/>
                </a:lnTo>
                <a:lnTo>
                  <a:pt x="103" y="31"/>
                </a:lnTo>
                <a:lnTo>
                  <a:pt x="102" y="28"/>
                </a:lnTo>
                <a:lnTo>
                  <a:pt x="101" y="26"/>
                </a:lnTo>
                <a:lnTo>
                  <a:pt x="99" y="24"/>
                </a:lnTo>
                <a:lnTo>
                  <a:pt x="98" y="21"/>
                </a:lnTo>
                <a:lnTo>
                  <a:pt x="96" y="19"/>
                </a:lnTo>
                <a:lnTo>
                  <a:pt x="95" y="18"/>
                </a:lnTo>
                <a:lnTo>
                  <a:pt x="92" y="15"/>
                </a:lnTo>
                <a:lnTo>
                  <a:pt x="91" y="14"/>
                </a:lnTo>
                <a:lnTo>
                  <a:pt x="89" y="12"/>
                </a:lnTo>
                <a:lnTo>
                  <a:pt x="87" y="10"/>
                </a:lnTo>
                <a:lnTo>
                  <a:pt x="85" y="9"/>
                </a:lnTo>
                <a:lnTo>
                  <a:pt x="83" y="7"/>
                </a:lnTo>
                <a:lnTo>
                  <a:pt x="80" y="6"/>
                </a:lnTo>
                <a:lnTo>
                  <a:pt x="78" y="4"/>
                </a:lnTo>
                <a:lnTo>
                  <a:pt x="75" y="3"/>
                </a:lnTo>
                <a:lnTo>
                  <a:pt x="73" y="3"/>
                </a:lnTo>
                <a:lnTo>
                  <a:pt x="71" y="2"/>
                </a:lnTo>
                <a:lnTo>
                  <a:pt x="68" y="1"/>
                </a:lnTo>
                <a:lnTo>
                  <a:pt x="66" y="1"/>
                </a:lnTo>
                <a:lnTo>
                  <a:pt x="62" y="0"/>
                </a:lnTo>
                <a:lnTo>
                  <a:pt x="60" y="0"/>
                </a:lnTo>
                <a:lnTo>
                  <a:pt x="57" y="0"/>
                </a:lnTo>
                <a:lnTo>
                  <a:pt x="54" y="0"/>
                </a:lnTo>
              </a:path>
            </a:pathLst>
          </a:custGeom>
          <a:solidFill>
            <a:schemeClr val="bg1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7058025" y="1752600"/>
            <a:ext cx="942975" cy="12954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7148513" y="1957388"/>
            <a:ext cx="196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b="1" dirty="0">
                <a:solidFill>
                  <a:srgbClr val="000000"/>
                </a:solidFill>
                <a:latin typeface="Times-Roman" charset="0"/>
              </a:rPr>
              <a:t>D </a:t>
            </a:r>
            <a:endParaRPr kumimoji="0" lang="en-US" b="1" dirty="0">
              <a:latin typeface="Times New Roman" pitchFamily="18" charset="0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7742238" y="1949450"/>
            <a:ext cx="209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b="1" dirty="0">
                <a:solidFill>
                  <a:srgbClr val="000000"/>
                </a:solidFill>
                <a:latin typeface="Times-Roman" charset="0"/>
              </a:rPr>
              <a:t>Q </a:t>
            </a:r>
            <a:endParaRPr kumimoji="0" lang="en-US" b="1" dirty="0">
              <a:latin typeface="Times New Roman" pitchFamily="18" charset="0"/>
            </a:endParaRPr>
          </a:p>
        </p:txBody>
      </p:sp>
      <p:sp>
        <p:nvSpPr>
          <p:cNvPr id="28681" name="Freeform 9"/>
          <p:cNvSpPr>
            <a:spLocks/>
          </p:cNvSpPr>
          <p:nvPr/>
        </p:nvSpPr>
        <p:spPr bwMode="auto">
          <a:xfrm>
            <a:off x="7058025" y="2473325"/>
            <a:ext cx="144463" cy="144463"/>
          </a:xfrm>
          <a:custGeom>
            <a:avLst/>
            <a:gdLst>
              <a:gd name="T0" fmla="*/ 0 w 157"/>
              <a:gd name="T1" fmla="*/ 2147483647 h 157"/>
              <a:gd name="T2" fmla="*/ 2147483647 w 157"/>
              <a:gd name="T3" fmla="*/ 2147483647 h 157"/>
              <a:gd name="T4" fmla="*/ 0 w 157"/>
              <a:gd name="T5" fmla="*/ 0 h 157"/>
              <a:gd name="T6" fmla="*/ 0 60000 65536"/>
              <a:gd name="T7" fmla="*/ 0 60000 65536"/>
              <a:gd name="T8" fmla="*/ 0 60000 65536"/>
              <a:gd name="T9" fmla="*/ 0 w 157"/>
              <a:gd name="T10" fmla="*/ 0 h 157"/>
              <a:gd name="T11" fmla="*/ 157 w 157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57">
                <a:moveTo>
                  <a:pt x="0" y="157"/>
                </a:moveTo>
                <a:lnTo>
                  <a:pt x="157" y="90"/>
                </a:lnTo>
                <a:lnTo>
                  <a:pt x="0" y="0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6629400" y="2557463"/>
            <a:ext cx="4286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6629400" y="2038350"/>
            <a:ext cx="428625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flipH="1">
            <a:off x="8001000" y="2057400"/>
            <a:ext cx="430213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7251700" y="2438400"/>
            <a:ext cx="558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b="1" dirty="0">
                <a:solidFill>
                  <a:srgbClr val="000000"/>
                </a:solidFill>
                <a:latin typeface="Times-Roman" charset="0"/>
              </a:rPr>
              <a:t>Clock </a:t>
            </a:r>
            <a:endParaRPr kumimoji="0" lang="en-US" b="1" dirty="0">
              <a:latin typeface="Times New Roman" pitchFamily="18" charset="0"/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7226300" y="2794000"/>
            <a:ext cx="631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b="1" dirty="0">
                <a:solidFill>
                  <a:srgbClr val="000000"/>
                </a:solidFill>
                <a:latin typeface="Times-Roman" charset="0"/>
              </a:rPr>
              <a:t>Resetn</a:t>
            </a:r>
            <a:r>
              <a:rPr kumimoji="0" lang="en-US" sz="1400" dirty="0">
                <a:solidFill>
                  <a:srgbClr val="000000"/>
                </a:solidFill>
                <a:latin typeface="Times-Roman" charset="0"/>
              </a:rPr>
              <a:t> </a:t>
            </a:r>
            <a:endParaRPr kumimoji="0"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14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en-US" dirty="0" smtClean="0"/>
              <a:t>D flip-flop with </a:t>
            </a:r>
            <a:r>
              <a:rPr lang="en-US" dirty="0" smtClean="0">
                <a:solidFill>
                  <a:srgbClr val="FFFF00"/>
                </a:solidFill>
              </a:rPr>
              <a:t>synchronous</a:t>
            </a:r>
            <a:r>
              <a:rPr lang="en-US" dirty="0" smtClean="0"/>
              <a:t> reset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Asychronous vs. Synchronous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kumimoji="0" lang="el-GR" dirty="0" smtClean="0">
                <a:solidFill>
                  <a:srgbClr val="000000"/>
                </a:solidFill>
              </a:rPr>
              <a:t>Στο </a:t>
            </a:r>
            <a:r>
              <a:rPr kumimoji="0" lang="en-US" dirty="0" smtClean="0">
                <a:solidFill>
                  <a:srgbClr val="000000"/>
                </a:solidFill>
              </a:rPr>
              <a:t>IF loop, </a:t>
            </a:r>
            <a:endParaRPr kumimoji="0" lang="el-GR" dirty="0" smtClean="0">
              <a:solidFill>
                <a:srgbClr val="000000"/>
              </a:solidFill>
            </a:endParaRPr>
          </a:p>
          <a:p>
            <a:r>
              <a:rPr kumimoji="0" lang="el-GR" dirty="0" smtClean="0">
                <a:solidFill>
                  <a:srgbClr val="000000"/>
                </a:solidFill>
              </a:rPr>
              <a:t>Τα </a:t>
            </a:r>
            <a:r>
              <a:rPr kumimoji="0" lang="en-US" dirty="0" smtClean="0">
                <a:solidFill>
                  <a:srgbClr val="000000"/>
                </a:solidFill>
              </a:rPr>
              <a:t>Asynchronous items </a:t>
            </a:r>
            <a:r>
              <a:rPr kumimoji="0" lang="el-GR" dirty="0" smtClean="0">
                <a:solidFill>
                  <a:srgbClr val="000000"/>
                </a:solidFill>
              </a:rPr>
              <a:t>είναι </a:t>
            </a:r>
            <a:endParaRPr kumimoji="0" lang="en-US" dirty="0" smtClean="0">
              <a:solidFill>
                <a:srgbClr val="000000"/>
              </a:solidFill>
            </a:endParaRPr>
          </a:p>
          <a:p>
            <a:pPr lvl="1"/>
            <a:r>
              <a:rPr kumimoji="0" lang="el-GR" b="1" dirty="0" smtClean="0">
                <a:solidFill>
                  <a:srgbClr val="A50021"/>
                </a:solidFill>
              </a:rPr>
              <a:t>Πριν </a:t>
            </a:r>
            <a:r>
              <a:rPr kumimoji="0" lang="el-GR" dirty="0" smtClean="0">
                <a:solidFill>
                  <a:srgbClr val="000000"/>
                </a:solidFill>
              </a:rPr>
              <a:t>το </a:t>
            </a:r>
            <a:r>
              <a:rPr kumimoji="0" lang="en-US" dirty="0" smtClean="0"/>
              <a:t>statement</a:t>
            </a:r>
            <a:r>
              <a:rPr kumimoji="0" lang="el-GR" dirty="0" smtClean="0"/>
              <a:t> </a:t>
            </a:r>
            <a:r>
              <a:rPr kumimoji="0" lang="en-US" dirty="0" smtClean="0">
                <a:solidFill>
                  <a:srgbClr val="000000"/>
                </a:solidFill>
              </a:rPr>
              <a:t>rising_edge(Clock)</a:t>
            </a:r>
            <a:endParaRPr kumimoji="0" lang="en-US" dirty="0" smtClean="0"/>
          </a:p>
          <a:p>
            <a:r>
              <a:rPr kumimoji="0" lang="el-GR" dirty="0" smtClean="0"/>
              <a:t>Τα </a:t>
            </a:r>
            <a:r>
              <a:rPr kumimoji="0" lang="en-US" dirty="0" smtClean="0"/>
              <a:t>Synchronous items </a:t>
            </a:r>
            <a:r>
              <a:rPr kumimoji="0" lang="el-GR" dirty="0" smtClean="0"/>
              <a:t>είναι</a:t>
            </a:r>
            <a:endParaRPr kumimoji="0" lang="en-US" dirty="0" smtClean="0"/>
          </a:p>
          <a:p>
            <a:pPr lvl="1"/>
            <a:r>
              <a:rPr kumimoji="0" lang="el-GR" b="1" dirty="0" smtClean="0">
                <a:solidFill>
                  <a:srgbClr val="A50021"/>
                </a:solidFill>
              </a:rPr>
              <a:t>Μετά </a:t>
            </a:r>
            <a:r>
              <a:rPr kumimoji="0" lang="el-GR" dirty="0" smtClean="0">
                <a:solidFill>
                  <a:srgbClr val="000000"/>
                </a:solidFill>
              </a:rPr>
              <a:t>το </a:t>
            </a:r>
            <a:r>
              <a:rPr kumimoji="0" lang="en-US" dirty="0" smtClean="0">
                <a:solidFill>
                  <a:srgbClr val="000000"/>
                </a:solidFill>
              </a:rPr>
              <a:t>rising_edge(Clock)</a:t>
            </a:r>
            <a:r>
              <a:rPr kumimoji="0" lang="en-US" dirty="0" smtClean="0"/>
              <a:t> statement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469900" y="1155700"/>
            <a:ext cx="799465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035300" algn="l"/>
                <a:tab pos="3822700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035300" algn="l"/>
                <a:tab pos="3822700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035300" algn="l"/>
                <a:tab pos="3822700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035300" algn="l"/>
                <a:tab pos="3822700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035300" algn="l"/>
                <a:tab pos="3822700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035300" algn="l"/>
                <a:tab pos="3822700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035300" algn="l"/>
                <a:tab pos="3822700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035300" algn="l"/>
                <a:tab pos="3822700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035300" algn="l"/>
                <a:tab pos="3822700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LIBRARY ieee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 ieee.std_logic_1164.all ;</a:t>
            </a:r>
          </a:p>
          <a:p>
            <a:pPr>
              <a:spcBef>
                <a:spcPct val="0"/>
              </a:spcBef>
              <a:buClrTx/>
            </a:pPr>
            <a:endParaRPr kumimoji="0" lang="en-US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ENTITY reg8 IS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PORT ( 	D				: IN 	</a:t>
            </a:r>
            <a:r>
              <a:rPr kumimoji="0" lang="en-US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STD_LOGIC_VECTOR(7 DOWNTO 0)</a:t>
            </a: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	Resetn, Clock		: IN 	STD_LOGIC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	Q 				: OUT 	</a:t>
            </a:r>
            <a:r>
              <a:rPr kumimoji="0" lang="en-US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STD_LOGIC_VECTOR(7 DOWNTO 0)</a:t>
            </a: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)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reg8 ;</a:t>
            </a:r>
          </a:p>
          <a:p>
            <a:pPr>
              <a:spcBef>
                <a:spcPct val="0"/>
              </a:spcBef>
              <a:buClrTx/>
            </a:pPr>
            <a:endParaRPr kumimoji="0" lang="en-US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ARCHITECTURE behavioral OF reg8 IS	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BEGIN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PROCESS ( Resetn, Clock )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BEGIN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IF Resetn = '0' THEN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	</a:t>
            </a:r>
            <a:r>
              <a:rPr kumimoji="0" lang="en-US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Q &lt;= "00000000"</a:t>
            </a: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ELSIF rising_edge(Clock) THEN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	Q &lt;= D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END IF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END PROCESS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behavioral</a:t>
            </a:r>
            <a:r>
              <a:rPr kumimoji="0" lang="en-US" dirty="0">
                <a:latin typeface="Courier New" pitchFamily="49" charset="0"/>
                <a:cs typeface="Courier New" pitchFamily="49" charset="0"/>
              </a:rPr>
              <a:t> ;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0" y="3429000"/>
            <a:ext cx="2590800" cy="2438400"/>
            <a:chOff x="3552" y="2496"/>
            <a:chExt cx="1632" cy="1536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552" y="2496"/>
              <a:ext cx="1632" cy="1536"/>
              <a:chOff x="3648" y="2208"/>
              <a:chExt cx="1632" cy="1536"/>
            </a:xfrm>
          </p:grpSpPr>
          <p:sp>
            <p:nvSpPr>
              <p:cNvPr id="30731" name="Text Box 6"/>
              <p:cNvSpPr txBox="1">
                <a:spLocks noChangeArrowheads="1"/>
              </p:cNvSpPr>
              <p:nvPr/>
            </p:nvSpPr>
            <p:spPr bwMode="auto">
              <a:xfrm>
                <a:off x="4272" y="2544"/>
                <a:ext cx="62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</a:pPr>
                <a:r>
                  <a:rPr kumimoji="0" lang="en-US" b="1" dirty="0">
                    <a:latin typeface="Times New Roman" pitchFamily="18" charset="0"/>
                  </a:rPr>
                  <a:t>Resetn</a:t>
                </a:r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3648" y="2208"/>
                <a:ext cx="1632" cy="1536"/>
                <a:chOff x="3552" y="2496"/>
                <a:chExt cx="1632" cy="1536"/>
              </a:xfrm>
            </p:grpSpPr>
            <p:sp>
              <p:nvSpPr>
                <p:cNvPr id="30733" name="Line 8"/>
                <p:cNvSpPr>
                  <a:spLocks noChangeShapeType="1"/>
                </p:cNvSpPr>
                <p:nvPr/>
              </p:nvSpPr>
              <p:spPr bwMode="auto">
                <a:xfrm>
                  <a:off x="4368" y="2496"/>
                  <a:ext cx="0" cy="28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 dirty="0"/>
                </a:p>
              </p:txBody>
            </p:sp>
            <p:sp>
              <p:nvSpPr>
                <p:cNvPr id="30734" name="Rectangle 9"/>
                <p:cNvSpPr>
                  <a:spLocks noChangeArrowheads="1"/>
                </p:cNvSpPr>
                <p:nvPr/>
              </p:nvSpPr>
              <p:spPr bwMode="auto">
                <a:xfrm>
                  <a:off x="4080" y="2880"/>
                  <a:ext cx="624" cy="96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 dirty="0"/>
                </a:p>
              </p:txBody>
            </p:sp>
            <p:sp>
              <p:nvSpPr>
                <p:cNvPr id="30735" name="Line 10"/>
                <p:cNvSpPr>
                  <a:spLocks noChangeShapeType="1"/>
                </p:cNvSpPr>
                <p:nvPr/>
              </p:nvSpPr>
              <p:spPr bwMode="auto">
                <a:xfrm rot="-5400000">
                  <a:off x="3816" y="2865"/>
                  <a:ext cx="0" cy="52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 dirty="0"/>
                </a:p>
              </p:txBody>
            </p:sp>
            <p:sp>
              <p:nvSpPr>
                <p:cNvPr id="30736" name="Line 11"/>
                <p:cNvSpPr>
                  <a:spLocks noChangeShapeType="1"/>
                </p:cNvSpPr>
                <p:nvPr/>
              </p:nvSpPr>
              <p:spPr bwMode="auto">
                <a:xfrm rot="-5400000">
                  <a:off x="4944" y="2889"/>
                  <a:ext cx="0" cy="48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 dirty="0"/>
                </a:p>
              </p:txBody>
            </p:sp>
            <p:sp>
              <p:nvSpPr>
                <p:cNvPr id="30737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128" y="3541"/>
                  <a:ext cx="624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00"/>
                    </a:buClr>
                    <a:defRPr kumimoji="1" sz="16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00"/>
                    </a:buClr>
                    <a:defRPr kumimoji="1" sz="16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00"/>
                    </a:buClr>
                    <a:defRPr kumimoji="1" sz="16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00"/>
                    </a:buClr>
                    <a:defRPr kumimoji="1" sz="16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ClrTx/>
                  </a:pPr>
                  <a:r>
                    <a:rPr kumimoji="0" lang="en-US" b="1" dirty="0">
                      <a:latin typeface="Times New Roman" pitchFamily="18" charset="0"/>
                    </a:rPr>
                    <a:t>Clock</a:t>
                  </a:r>
                </a:p>
              </p:txBody>
            </p:sp>
            <p:sp>
              <p:nvSpPr>
                <p:cNvPr id="30738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164" y="3801"/>
                  <a:ext cx="3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00"/>
                    </a:buClr>
                    <a:defRPr kumimoji="1" sz="16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00"/>
                    </a:buClr>
                    <a:defRPr kumimoji="1" sz="16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00"/>
                    </a:buClr>
                    <a:defRPr kumimoji="1" sz="16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00"/>
                    </a:buClr>
                    <a:defRPr kumimoji="1" sz="16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</a:pPr>
                  <a:r>
                    <a:rPr kumimoji="0" lang="en-US" sz="1800" b="1" dirty="0">
                      <a:latin typeface="Times New Roman" pitchFamily="18" charset="0"/>
                    </a:rPr>
                    <a:t>reg8</a:t>
                  </a:r>
                </a:p>
              </p:txBody>
            </p:sp>
            <p:grpSp>
              <p:nvGrpSpPr>
                <p:cNvPr id="5" name="Group 14"/>
                <p:cNvGrpSpPr>
                  <a:grpSpLocks/>
                </p:cNvGrpSpPr>
                <p:nvPr/>
              </p:nvGrpSpPr>
              <p:grpSpPr bwMode="auto">
                <a:xfrm>
                  <a:off x="3600" y="2802"/>
                  <a:ext cx="432" cy="423"/>
                  <a:chOff x="3552" y="2409"/>
                  <a:chExt cx="432" cy="423"/>
                </a:xfrm>
              </p:grpSpPr>
              <p:sp>
                <p:nvSpPr>
                  <p:cNvPr id="30745" name="Line 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00" y="2640"/>
                    <a:ext cx="96" cy="19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 dirty="0"/>
                  </a:p>
                </p:txBody>
              </p:sp>
              <p:sp>
                <p:nvSpPr>
                  <p:cNvPr id="30746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52" y="2409"/>
                    <a:ext cx="432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ClrTx/>
                    </a:pPr>
                    <a:r>
                      <a:rPr kumimoji="0" lang="en-US" b="1" dirty="0">
                        <a:latin typeface="Times New Roman" pitchFamily="18" charset="0"/>
                      </a:rPr>
                      <a:t>8</a:t>
                    </a:r>
                  </a:p>
                </p:txBody>
              </p:sp>
            </p:grpSp>
            <p:grpSp>
              <p:nvGrpSpPr>
                <p:cNvPr id="6" name="Group 17"/>
                <p:cNvGrpSpPr>
                  <a:grpSpLocks/>
                </p:cNvGrpSpPr>
                <p:nvPr/>
              </p:nvGrpSpPr>
              <p:grpSpPr bwMode="auto">
                <a:xfrm>
                  <a:off x="4752" y="2802"/>
                  <a:ext cx="432" cy="423"/>
                  <a:chOff x="3552" y="2409"/>
                  <a:chExt cx="432" cy="423"/>
                </a:xfrm>
              </p:grpSpPr>
              <p:sp>
                <p:nvSpPr>
                  <p:cNvPr id="30743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00" y="2640"/>
                    <a:ext cx="96" cy="19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 dirty="0"/>
                  </a:p>
                </p:txBody>
              </p:sp>
              <p:sp>
                <p:nvSpPr>
                  <p:cNvPr id="30744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52" y="2409"/>
                    <a:ext cx="432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ClrTx/>
                    </a:pPr>
                    <a:r>
                      <a:rPr kumimoji="0" lang="en-US" b="1" dirty="0">
                        <a:latin typeface="Times New Roman" pitchFamily="18" charset="0"/>
                      </a:rPr>
                      <a:t>8</a:t>
                    </a:r>
                  </a:p>
                </p:txBody>
              </p:sp>
            </p:grpSp>
            <p:sp>
              <p:nvSpPr>
                <p:cNvPr id="30741" name="Line 20"/>
                <p:cNvSpPr>
                  <a:spLocks noChangeShapeType="1"/>
                </p:cNvSpPr>
                <p:nvPr/>
              </p:nvSpPr>
              <p:spPr bwMode="auto">
                <a:xfrm rot="-5400000">
                  <a:off x="3816" y="3393"/>
                  <a:ext cx="0" cy="52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 dirty="0"/>
                </a:p>
              </p:txBody>
            </p:sp>
            <p:sp>
              <p:nvSpPr>
                <p:cNvPr id="30742" name="Oval 21"/>
                <p:cNvSpPr>
                  <a:spLocks noChangeArrowheads="1"/>
                </p:cNvSpPr>
                <p:nvPr/>
              </p:nvSpPr>
              <p:spPr bwMode="auto">
                <a:xfrm>
                  <a:off x="4320" y="2784"/>
                  <a:ext cx="96" cy="9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 dirty="0"/>
                </a:p>
              </p:txBody>
            </p:sp>
          </p:grpSp>
        </p:grpSp>
        <p:sp>
          <p:nvSpPr>
            <p:cNvPr id="30726" name="Text Box 22"/>
            <p:cNvSpPr txBox="1">
              <a:spLocks noChangeArrowheads="1"/>
            </p:cNvSpPr>
            <p:nvPr/>
          </p:nvSpPr>
          <p:spPr bwMode="auto">
            <a:xfrm>
              <a:off x="4032" y="3024"/>
              <a:ext cx="1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</a:pPr>
              <a:r>
                <a:rPr kumimoji="0" lang="en-US" b="1" dirty="0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30727" name="Text Box 23"/>
            <p:cNvSpPr txBox="1">
              <a:spLocks noChangeArrowheads="1"/>
            </p:cNvSpPr>
            <p:nvPr/>
          </p:nvSpPr>
          <p:spPr bwMode="auto">
            <a:xfrm>
              <a:off x="4560" y="3024"/>
              <a:ext cx="1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</a:pPr>
              <a:r>
                <a:rPr kumimoji="0" lang="en-US" b="1" dirty="0">
                  <a:latin typeface="Times New Roman" pitchFamily="18" charset="0"/>
                </a:rPr>
                <a:t>Q</a:t>
              </a:r>
            </a:p>
          </p:txBody>
        </p:sp>
        <p:grpSp>
          <p:nvGrpSpPr>
            <p:cNvPr id="7" name="Group 24"/>
            <p:cNvGrpSpPr>
              <a:grpSpLocks/>
            </p:cNvGrpSpPr>
            <p:nvPr/>
          </p:nvGrpSpPr>
          <p:grpSpPr bwMode="auto">
            <a:xfrm rot="5249114">
              <a:off x="4080" y="3600"/>
              <a:ext cx="96" cy="96"/>
              <a:chOff x="4320" y="3408"/>
              <a:chExt cx="96" cy="96"/>
            </a:xfrm>
          </p:grpSpPr>
          <p:sp>
            <p:nvSpPr>
              <p:cNvPr id="30729" name="Line 25"/>
              <p:cNvSpPr>
                <a:spLocks noChangeShapeType="1"/>
              </p:cNvSpPr>
              <p:nvPr/>
            </p:nvSpPr>
            <p:spPr bwMode="auto">
              <a:xfrm flipV="1">
                <a:off x="4320" y="3408"/>
                <a:ext cx="48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dirty="0"/>
              </a:p>
            </p:txBody>
          </p:sp>
          <p:sp>
            <p:nvSpPr>
              <p:cNvPr id="30730" name="Line 26"/>
              <p:cNvSpPr>
                <a:spLocks noChangeShapeType="1"/>
              </p:cNvSpPr>
              <p:nvPr/>
            </p:nvSpPr>
            <p:spPr bwMode="auto">
              <a:xfrm flipH="1" flipV="1">
                <a:off x="4368" y="3408"/>
                <a:ext cx="48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dirty="0"/>
              </a:p>
            </p:txBody>
          </p:sp>
        </p:grpSp>
      </p:grpSp>
      <p:sp>
        <p:nvSpPr>
          <p:cNvPr id="27" name="26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r>
              <a:rPr lang="en-US" dirty="0" smtClean="0"/>
              <a:t>8-bit register with asynchronous reset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Generics </a:t>
            </a:r>
            <a:r>
              <a:rPr lang="en-US" sz="3200" b="0" dirty="0" smtClean="0"/>
              <a:t>1/2</a:t>
            </a:r>
            <a:endParaRPr lang="en-US" sz="3200" b="0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sz="2400" dirty="0" smtClean="0"/>
              <a:t>Μπορώ να έχω ένα καταχωρητή των 8 </a:t>
            </a:r>
            <a:r>
              <a:rPr lang="en-US" sz="2400" dirty="0" smtClean="0"/>
              <a:t>bit </a:t>
            </a:r>
            <a:r>
              <a:rPr lang="el-GR" sz="2400" dirty="0" smtClean="0"/>
              <a:t>σε ένα σημείο και ένα των 16 </a:t>
            </a:r>
            <a:r>
              <a:rPr lang="en-US" sz="2400" dirty="0" smtClean="0"/>
              <a:t>bit </a:t>
            </a:r>
            <a:r>
              <a:rPr lang="el-GR" sz="2400" dirty="0" smtClean="0"/>
              <a:t>ένα άλλο. 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Πρέπει να υλοποιήσω τη</a:t>
            </a:r>
            <a:r>
              <a:rPr lang="en-US" sz="2400" dirty="0" smtClean="0"/>
              <a:t> </a:t>
            </a:r>
            <a:r>
              <a:rPr lang="el-GR" sz="2400" dirty="0" smtClean="0"/>
              <a:t>μονάδα δύο φορές.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Μπορώ να κάνω κάτι καλύτερο;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Generics</a:t>
            </a:r>
            <a:endParaRPr lang="el-G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Καταχωρητές &amp; Απαριθμητές</a:t>
            </a:r>
            <a:endParaRPr lang="el-GR" dirty="0"/>
          </a:p>
        </p:txBody>
      </p:sp>
      <p:sp>
        <p:nvSpPr>
          <p:cNvPr id="6" name="5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Generics </a:t>
            </a:r>
            <a:r>
              <a:rPr lang="en-US" sz="3200" b="0" dirty="0" smtClean="0">
                <a:solidFill>
                  <a:prstClr val="white"/>
                </a:solidFill>
              </a:rPr>
              <a:t>2/2</a:t>
            </a:r>
            <a:endParaRPr lang="en-US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sz="2400" dirty="0" smtClean="0"/>
              <a:t>Είναι </a:t>
            </a:r>
            <a:r>
              <a:rPr lang="en-US" sz="2400" b="1" dirty="0" smtClean="0"/>
              <a:t>integer</a:t>
            </a:r>
            <a:r>
              <a:rPr lang="en-US" sz="2400" dirty="0" smtClean="0"/>
              <a:t> </a:t>
            </a:r>
            <a:r>
              <a:rPr lang="el-GR" sz="2400" dirty="0" smtClean="0"/>
              <a:t>τιμές 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l-GR" sz="2400" dirty="0" smtClean="0"/>
              <a:t>Οι είσοδοι και έξοδοι της </a:t>
            </a:r>
            <a:r>
              <a:rPr lang="en-US" sz="2400" dirty="0" smtClean="0"/>
              <a:t>entity </a:t>
            </a:r>
            <a:r>
              <a:rPr lang="el-GR" sz="2400" dirty="0" smtClean="0"/>
              <a:t>είναι </a:t>
            </a:r>
            <a:r>
              <a:rPr lang="en-US" sz="2400" dirty="0" smtClean="0"/>
              <a:t>std_logic </a:t>
            </a:r>
            <a:r>
              <a:rPr lang="el-GR" sz="2400" dirty="0" smtClean="0"/>
              <a:t>ή </a:t>
            </a:r>
            <a:r>
              <a:rPr lang="en-US" sz="2400" dirty="0" smtClean="0"/>
              <a:t>std_logic_vector</a:t>
            </a:r>
          </a:p>
          <a:p>
            <a:pPr lvl="1">
              <a:lnSpc>
                <a:spcPct val="90000"/>
              </a:lnSpc>
            </a:pPr>
            <a:r>
              <a:rPr lang="el-GR" sz="2400" dirty="0" smtClean="0"/>
              <a:t>Τα </a:t>
            </a:r>
            <a:r>
              <a:rPr lang="en-US" sz="2400" dirty="0" smtClean="0"/>
              <a:t>generics </a:t>
            </a:r>
            <a:r>
              <a:rPr lang="el-GR" sz="2400" dirty="0" smtClean="0"/>
              <a:t>είναι </a:t>
            </a:r>
            <a:r>
              <a:rPr lang="en-US" sz="2400" b="1" dirty="0" smtClean="0"/>
              <a:t>integer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Παίρνουν μια </a:t>
            </a:r>
            <a:r>
              <a:rPr lang="en-US" sz="2400" dirty="0" smtClean="0"/>
              <a:t>default </a:t>
            </a:r>
            <a:r>
              <a:rPr lang="el-GR" sz="2400" dirty="0" smtClean="0"/>
              <a:t>τιμή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kumimoji="0" lang="en-US" sz="2400" b="1" dirty="0" smtClean="0">
                <a:solidFill>
                  <a:srgbClr val="800000"/>
                </a:solidFill>
              </a:rPr>
              <a:t>GENERIC (N : INTEGER := 16)</a:t>
            </a:r>
            <a:r>
              <a:rPr kumimoji="0" lang="en-US" sz="2400" dirty="0" smtClean="0">
                <a:solidFill>
                  <a:srgbClr val="000000"/>
                </a:solidFill>
              </a:rPr>
              <a:t> ;</a:t>
            </a:r>
          </a:p>
          <a:p>
            <a:pPr lvl="1">
              <a:lnSpc>
                <a:spcPct val="90000"/>
              </a:lnSpc>
            </a:pPr>
            <a:r>
              <a:rPr lang="el-GR" sz="2400" dirty="0" smtClean="0"/>
              <a:t>Η τιμή αυτή μπορεί να γίνει </a:t>
            </a:r>
            <a:r>
              <a:rPr lang="en-US" sz="2400" dirty="0" smtClean="0"/>
              <a:t>overwritten </a:t>
            </a:r>
            <a:r>
              <a:rPr lang="el-GR" sz="2400" dirty="0" smtClean="0"/>
              <a:t>όταν η </a:t>
            </a:r>
            <a:r>
              <a:rPr lang="en-US" sz="2400" dirty="0" smtClean="0"/>
              <a:t>entity </a:t>
            </a:r>
            <a:r>
              <a:rPr lang="el-GR" sz="2400" dirty="0" smtClean="0"/>
              <a:t>χρησιμοποιείται σαν </a:t>
            </a:r>
            <a:r>
              <a:rPr lang="en-US" sz="2400" dirty="0" smtClean="0"/>
              <a:t>component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Είναι χρήσιμα σε συχνά χρησιμοποιούμενα </a:t>
            </a:r>
            <a:r>
              <a:rPr lang="en-US" sz="2400" dirty="0" smtClean="0"/>
              <a:t>component</a:t>
            </a:r>
          </a:p>
          <a:p>
            <a:pPr lvl="1">
              <a:lnSpc>
                <a:spcPct val="90000"/>
              </a:lnSpc>
            </a:pPr>
            <a:r>
              <a:rPr lang="el-GR" sz="2400" dirty="0" smtClean="0"/>
              <a:t>Π.χ. ένας </a:t>
            </a:r>
            <a:r>
              <a:rPr lang="en-US" sz="2400" dirty="0" smtClean="0"/>
              <a:t>32-bit register </a:t>
            </a:r>
            <a:r>
              <a:rPr lang="el-GR" sz="2400" dirty="0" smtClean="0"/>
              <a:t>σε ένα σημείο και ένας </a:t>
            </a:r>
            <a:r>
              <a:rPr lang="en-US" sz="2400" dirty="0" smtClean="0"/>
              <a:t>16-bit register </a:t>
            </a:r>
            <a:r>
              <a:rPr lang="el-GR" sz="2400" dirty="0" smtClean="0"/>
              <a:t>σε ένα άλλο 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l-GR" sz="2400" dirty="0" smtClean="0"/>
              <a:t>Μπορούμε να χρησιμοποιήσουμε τον ίδιο κώδικα, με διαφορετική διαμόρφωση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458200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  <a:tab pos="411162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  <a:tab pos="411162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  <a:tab pos="411162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  <a:tab pos="411162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  <a:tab pos="411162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  <a:tab pos="411162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  <a:tab pos="411162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  <a:tab pos="411162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  <a:tab pos="411162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LIBRARY ieee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 ieee.std_logic_1164.all ;</a:t>
            </a:r>
          </a:p>
          <a:p>
            <a:pPr>
              <a:spcBef>
                <a:spcPct val="0"/>
              </a:spcBef>
              <a:buClrTx/>
            </a:pPr>
            <a:endParaRPr kumimoji="0" lang="en-US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ENTITY regn IS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kumimoji="0" lang="en-US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GENERIC ( N : INTEGER := 16 )</a:t>
            </a: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PORT ( 	D			: IN 		STD_LOGIC_VECTOR(</a:t>
            </a:r>
            <a:r>
              <a:rPr kumimoji="0" lang="en-US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N-1</a:t>
            </a: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DOWNTO 0)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	Resetn, Clock	: IN 		STD_LOGIC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	Q			: OUT 	STD_LOGIC_VECTOR(</a:t>
            </a:r>
            <a:r>
              <a:rPr kumimoji="0" lang="en-US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N-1</a:t>
            </a: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DOWNTO 0) )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regn ;</a:t>
            </a:r>
          </a:p>
          <a:p>
            <a:pPr>
              <a:spcBef>
                <a:spcPct val="0"/>
              </a:spcBef>
              <a:buClrTx/>
            </a:pPr>
            <a:endParaRPr kumimoji="0" lang="en-US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ARCHITECTURE behavioral OF regn IS	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BEGIN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PROCESS ( Resetn, Clock )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BEGIN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IF Resetn = '0' THEN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	Q &lt;= </a:t>
            </a:r>
            <a:r>
              <a:rPr kumimoji="0" lang="en-US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(OTHERS =&gt; '0')</a:t>
            </a: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ELSIF rising_edge(Clock) THEN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	Q &lt;= D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END IF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END PROCESS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behavioral ;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867400" y="3657600"/>
            <a:ext cx="2590800" cy="2438400"/>
            <a:chOff x="3552" y="2496"/>
            <a:chExt cx="1632" cy="1536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552" y="2496"/>
              <a:ext cx="1632" cy="1536"/>
              <a:chOff x="3648" y="2208"/>
              <a:chExt cx="1632" cy="1536"/>
            </a:xfrm>
          </p:grpSpPr>
          <p:sp>
            <p:nvSpPr>
              <p:cNvPr id="33803" name="Text Box 6"/>
              <p:cNvSpPr txBox="1">
                <a:spLocks noChangeArrowheads="1"/>
              </p:cNvSpPr>
              <p:nvPr/>
            </p:nvSpPr>
            <p:spPr bwMode="auto">
              <a:xfrm>
                <a:off x="4272" y="2544"/>
                <a:ext cx="62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</a:pPr>
                <a:r>
                  <a:rPr kumimoji="0" lang="en-US" b="1" dirty="0">
                    <a:latin typeface="Times New Roman" pitchFamily="18" charset="0"/>
                  </a:rPr>
                  <a:t>Resetn</a:t>
                </a:r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3648" y="2208"/>
                <a:ext cx="1632" cy="1536"/>
                <a:chOff x="3552" y="2496"/>
                <a:chExt cx="1632" cy="1536"/>
              </a:xfrm>
            </p:grpSpPr>
            <p:sp>
              <p:nvSpPr>
                <p:cNvPr id="33805" name="Line 8"/>
                <p:cNvSpPr>
                  <a:spLocks noChangeShapeType="1"/>
                </p:cNvSpPr>
                <p:nvPr/>
              </p:nvSpPr>
              <p:spPr bwMode="auto">
                <a:xfrm>
                  <a:off x="4368" y="2496"/>
                  <a:ext cx="0" cy="28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 dirty="0"/>
                </a:p>
              </p:txBody>
            </p:sp>
            <p:sp>
              <p:nvSpPr>
                <p:cNvPr id="33806" name="Rectangle 9"/>
                <p:cNvSpPr>
                  <a:spLocks noChangeArrowheads="1"/>
                </p:cNvSpPr>
                <p:nvPr/>
              </p:nvSpPr>
              <p:spPr bwMode="auto">
                <a:xfrm>
                  <a:off x="4080" y="2880"/>
                  <a:ext cx="624" cy="96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 dirty="0"/>
                </a:p>
              </p:txBody>
            </p:sp>
            <p:sp>
              <p:nvSpPr>
                <p:cNvPr id="33807" name="Line 10"/>
                <p:cNvSpPr>
                  <a:spLocks noChangeShapeType="1"/>
                </p:cNvSpPr>
                <p:nvPr/>
              </p:nvSpPr>
              <p:spPr bwMode="auto">
                <a:xfrm rot="-5400000">
                  <a:off x="3816" y="2865"/>
                  <a:ext cx="0" cy="52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 dirty="0"/>
                </a:p>
              </p:txBody>
            </p:sp>
            <p:sp>
              <p:nvSpPr>
                <p:cNvPr id="33808" name="Line 11"/>
                <p:cNvSpPr>
                  <a:spLocks noChangeShapeType="1"/>
                </p:cNvSpPr>
                <p:nvPr/>
              </p:nvSpPr>
              <p:spPr bwMode="auto">
                <a:xfrm rot="-5400000">
                  <a:off x="4944" y="2889"/>
                  <a:ext cx="0" cy="48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 dirty="0"/>
                </a:p>
              </p:txBody>
            </p:sp>
            <p:sp>
              <p:nvSpPr>
                <p:cNvPr id="3380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128" y="3541"/>
                  <a:ext cx="624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00"/>
                    </a:buClr>
                    <a:defRPr kumimoji="1" sz="16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00"/>
                    </a:buClr>
                    <a:defRPr kumimoji="1" sz="16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00"/>
                    </a:buClr>
                    <a:defRPr kumimoji="1" sz="16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00"/>
                    </a:buClr>
                    <a:defRPr kumimoji="1" sz="16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ClrTx/>
                  </a:pPr>
                  <a:r>
                    <a:rPr kumimoji="0" lang="en-US" b="1" dirty="0">
                      <a:latin typeface="Times New Roman" pitchFamily="18" charset="0"/>
                    </a:rPr>
                    <a:t>Clock</a:t>
                  </a:r>
                </a:p>
              </p:txBody>
            </p:sp>
            <p:sp>
              <p:nvSpPr>
                <p:cNvPr id="3381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164" y="3801"/>
                  <a:ext cx="3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00"/>
                    </a:buClr>
                    <a:defRPr kumimoji="1" sz="16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00"/>
                    </a:buClr>
                    <a:defRPr kumimoji="1" sz="16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00"/>
                    </a:buClr>
                    <a:defRPr kumimoji="1" sz="16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00"/>
                    </a:buClr>
                    <a:defRPr kumimoji="1" sz="16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</a:pPr>
                  <a:r>
                    <a:rPr kumimoji="0" lang="en-US" sz="1800" b="1" dirty="0">
                      <a:latin typeface="Times New Roman" pitchFamily="18" charset="0"/>
                    </a:rPr>
                    <a:t>regn</a:t>
                  </a:r>
                </a:p>
              </p:txBody>
            </p:sp>
            <p:grpSp>
              <p:nvGrpSpPr>
                <p:cNvPr id="5" name="Group 14"/>
                <p:cNvGrpSpPr>
                  <a:grpSpLocks/>
                </p:cNvGrpSpPr>
                <p:nvPr/>
              </p:nvGrpSpPr>
              <p:grpSpPr bwMode="auto">
                <a:xfrm>
                  <a:off x="3600" y="2802"/>
                  <a:ext cx="432" cy="423"/>
                  <a:chOff x="3552" y="2409"/>
                  <a:chExt cx="432" cy="423"/>
                </a:xfrm>
              </p:grpSpPr>
              <p:sp>
                <p:nvSpPr>
                  <p:cNvPr id="33817" name="Line 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00" y="2640"/>
                    <a:ext cx="96" cy="19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 dirty="0"/>
                  </a:p>
                </p:txBody>
              </p:sp>
              <p:sp>
                <p:nvSpPr>
                  <p:cNvPr id="33818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52" y="2409"/>
                    <a:ext cx="432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ClrTx/>
                    </a:pPr>
                    <a:r>
                      <a:rPr kumimoji="0" lang="en-US" b="1" dirty="0">
                        <a:latin typeface="Times New Roman" pitchFamily="18" charset="0"/>
                      </a:rPr>
                      <a:t>N</a:t>
                    </a:r>
                  </a:p>
                </p:txBody>
              </p:sp>
            </p:grpSp>
            <p:grpSp>
              <p:nvGrpSpPr>
                <p:cNvPr id="6" name="Group 17"/>
                <p:cNvGrpSpPr>
                  <a:grpSpLocks/>
                </p:cNvGrpSpPr>
                <p:nvPr/>
              </p:nvGrpSpPr>
              <p:grpSpPr bwMode="auto">
                <a:xfrm>
                  <a:off x="4752" y="2802"/>
                  <a:ext cx="432" cy="423"/>
                  <a:chOff x="3552" y="2409"/>
                  <a:chExt cx="432" cy="423"/>
                </a:xfrm>
              </p:grpSpPr>
              <p:sp>
                <p:nvSpPr>
                  <p:cNvPr id="33815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00" y="2640"/>
                    <a:ext cx="96" cy="19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 dirty="0"/>
                  </a:p>
                </p:txBody>
              </p:sp>
              <p:sp>
                <p:nvSpPr>
                  <p:cNvPr id="33816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52" y="2409"/>
                    <a:ext cx="432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ClrTx/>
                    </a:pPr>
                    <a:r>
                      <a:rPr kumimoji="0" lang="en-US" b="1" dirty="0">
                        <a:latin typeface="Times New Roman" pitchFamily="18" charset="0"/>
                      </a:rPr>
                      <a:t>N</a:t>
                    </a:r>
                  </a:p>
                </p:txBody>
              </p:sp>
            </p:grpSp>
            <p:sp>
              <p:nvSpPr>
                <p:cNvPr id="33813" name="Line 20"/>
                <p:cNvSpPr>
                  <a:spLocks noChangeShapeType="1"/>
                </p:cNvSpPr>
                <p:nvPr/>
              </p:nvSpPr>
              <p:spPr bwMode="auto">
                <a:xfrm rot="-5400000">
                  <a:off x="3816" y="3393"/>
                  <a:ext cx="0" cy="52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 dirty="0"/>
                </a:p>
              </p:txBody>
            </p:sp>
            <p:sp>
              <p:nvSpPr>
                <p:cNvPr id="33814" name="Oval 21"/>
                <p:cNvSpPr>
                  <a:spLocks noChangeArrowheads="1"/>
                </p:cNvSpPr>
                <p:nvPr/>
              </p:nvSpPr>
              <p:spPr bwMode="auto">
                <a:xfrm>
                  <a:off x="4320" y="2784"/>
                  <a:ext cx="96" cy="9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 dirty="0"/>
                </a:p>
              </p:txBody>
            </p:sp>
          </p:grpSp>
        </p:grpSp>
        <p:sp>
          <p:nvSpPr>
            <p:cNvPr id="33798" name="Text Box 22"/>
            <p:cNvSpPr txBox="1">
              <a:spLocks noChangeArrowheads="1"/>
            </p:cNvSpPr>
            <p:nvPr/>
          </p:nvSpPr>
          <p:spPr bwMode="auto">
            <a:xfrm>
              <a:off x="4032" y="3024"/>
              <a:ext cx="1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</a:pPr>
              <a:r>
                <a:rPr kumimoji="0" lang="en-US" b="1" dirty="0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33799" name="Text Box 23"/>
            <p:cNvSpPr txBox="1">
              <a:spLocks noChangeArrowheads="1"/>
            </p:cNvSpPr>
            <p:nvPr/>
          </p:nvSpPr>
          <p:spPr bwMode="auto">
            <a:xfrm>
              <a:off x="4560" y="3024"/>
              <a:ext cx="1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</a:pPr>
              <a:r>
                <a:rPr kumimoji="0" lang="en-US" b="1" dirty="0">
                  <a:latin typeface="Times New Roman" pitchFamily="18" charset="0"/>
                </a:rPr>
                <a:t>Q</a:t>
              </a:r>
            </a:p>
          </p:txBody>
        </p:sp>
        <p:grpSp>
          <p:nvGrpSpPr>
            <p:cNvPr id="7" name="Group 24"/>
            <p:cNvGrpSpPr>
              <a:grpSpLocks/>
            </p:cNvGrpSpPr>
            <p:nvPr/>
          </p:nvGrpSpPr>
          <p:grpSpPr bwMode="auto">
            <a:xfrm rot="5249114">
              <a:off x="4080" y="3600"/>
              <a:ext cx="96" cy="96"/>
              <a:chOff x="4320" y="3408"/>
              <a:chExt cx="96" cy="96"/>
            </a:xfrm>
          </p:grpSpPr>
          <p:sp>
            <p:nvSpPr>
              <p:cNvPr id="33801" name="Line 25"/>
              <p:cNvSpPr>
                <a:spLocks noChangeShapeType="1"/>
              </p:cNvSpPr>
              <p:nvPr/>
            </p:nvSpPr>
            <p:spPr bwMode="auto">
              <a:xfrm flipV="1">
                <a:off x="4320" y="3408"/>
                <a:ext cx="48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dirty="0"/>
              </a:p>
            </p:txBody>
          </p:sp>
          <p:sp>
            <p:nvSpPr>
              <p:cNvPr id="33802" name="Line 26"/>
              <p:cNvSpPr>
                <a:spLocks noChangeShapeType="1"/>
              </p:cNvSpPr>
              <p:nvPr/>
            </p:nvSpPr>
            <p:spPr bwMode="auto">
              <a:xfrm flipH="1" flipV="1">
                <a:off x="4368" y="3408"/>
                <a:ext cx="48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dirty="0"/>
              </a:p>
            </p:txBody>
          </p:sp>
        </p:grpSp>
      </p:grpSp>
      <p:sp>
        <p:nvSpPr>
          <p:cNvPr id="27" name="26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en-US" dirty="0" smtClean="0"/>
              <a:t>N-bit register with asynchronous reset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457200" y="1066800"/>
            <a:ext cx="8751888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LIBRARY ieee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 ieee.std_logic_1164.all ;</a:t>
            </a:r>
          </a:p>
          <a:p>
            <a:pPr>
              <a:spcBef>
                <a:spcPct val="0"/>
              </a:spcBef>
              <a:buClrTx/>
            </a:pPr>
            <a:endParaRPr kumimoji="0" lang="en-US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ENTITY regne IS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GENERIC ( N : INTEGER := 8 )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PORT (	D 			: IN	 	STD_LOGIC_VECTOR(N-1 DOWNTO 0)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	</a:t>
            </a:r>
            <a:r>
              <a:rPr kumimoji="0" lang="en-US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Enable</a:t>
            </a: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Clock	: IN 		STD_LOGIC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	Q 			: OUT 	STD_LOGIC_VECTOR(N-1 DOWNTO 0) )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regne ;</a:t>
            </a:r>
          </a:p>
          <a:p>
            <a:pPr>
              <a:spcBef>
                <a:spcPct val="0"/>
              </a:spcBef>
              <a:buClrTx/>
            </a:pPr>
            <a:endParaRPr kumimoji="0" lang="en-US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ARCHITECTURE behavioral OF regne IS	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BEGIN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PROCESS (Clock)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BEGIN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IF rising_edge(Clock) THEN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	</a:t>
            </a:r>
            <a:r>
              <a:rPr kumimoji="0" lang="en-US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IF Enable = '1' THEN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		Q &lt;= D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	END IF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END IF;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END PROCESS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behavioral ;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5249114">
            <a:off x="6477000" y="5181600"/>
            <a:ext cx="152400" cy="152400"/>
            <a:chOff x="4320" y="3408"/>
            <a:chExt cx="96" cy="96"/>
          </a:xfrm>
        </p:grpSpPr>
        <p:sp>
          <p:nvSpPr>
            <p:cNvPr id="34837" name="Line 5"/>
            <p:cNvSpPr>
              <a:spLocks noChangeShapeType="1"/>
            </p:cNvSpPr>
            <p:nvPr/>
          </p:nvSpPr>
          <p:spPr bwMode="auto">
            <a:xfrm flipV="1">
              <a:off x="4320" y="3408"/>
              <a:ext cx="4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34838" name="Line 6"/>
            <p:cNvSpPr>
              <a:spLocks noChangeShapeType="1"/>
            </p:cNvSpPr>
            <p:nvPr/>
          </p:nvSpPr>
          <p:spPr bwMode="auto">
            <a:xfrm flipH="1" flipV="1">
              <a:off x="4368" y="3408"/>
              <a:ext cx="4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</p:grpSp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7162800" y="42672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</a:pPr>
            <a:r>
              <a:rPr kumimoji="0" lang="en-US" b="1" dirty="0">
                <a:latin typeface="Times New Roman" pitchFamily="18" charset="0"/>
              </a:rPr>
              <a:t>Q</a:t>
            </a:r>
          </a:p>
        </p:txBody>
      </p:sp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6400800" y="4281488"/>
            <a:ext cx="30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</a:pPr>
            <a:r>
              <a:rPr kumimoji="0" lang="en-US" b="1" dirty="0">
                <a:latin typeface="Times New Roman" pitchFamily="18" charset="0"/>
              </a:rPr>
              <a:t>D</a:t>
            </a:r>
          </a:p>
        </p:txBody>
      </p:sp>
      <p:sp>
        <p:nvSpPr>
          <p:cNvPr id="34823" name="Text Box 9"/>
          <p:cNvSpPr txBox="1">
            <a:spLocks noChangeArrowheads="1"/>
          </p:cNvSpPr>
          <p:nvPr/>
        </p:nvSpPr>
        <p:spPr bwMode="auto">
          <a:xfrm>
            <a:off x="6553200" y="396240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</a:pPr>
            <a:r>
              <a:rPr kumimoji="0" lang="en-US" b="1" dirty="0">
                <a:latin typeface="Times New Roman" pitchFamily="18" charset="0"/>
              </a:rPr>
              <a:t>Enable</a:t>
            </a:r>
          </a:p>
        </p:txBody>
      </p:sp>
      <p:sp>
        <p:nvSpPr>
          <p:cNvPr id="34824" name="Line 10"/>
          <p:cNvSpPr>
            <a:spLocks noChangeShapeType="1"/>
          </p:cNvSpPr>
          <p:nvPr/>
        </p:nvSpPr>
        <p:spPr bwMode="auto">
          <a:xfrm>
            <a:off x="6934200" y="35814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4825" name="Rectangle 11"/>
          <p:cNvSpPr>
            <a:spLocks noChangeArrowheads="1"/>
          </p:cNvSpPr>
          <p:nvPr/>
        </p:nvSpPr>
        <p:spPr bwMode="auto">
          <a:xfrm>
            <a:off x="6477000" y="4024313"/>
            <a:ext cx="990600" cy="1524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34826" name="Line 12"/>
          <p:cNvSpPr>
            <a:spLocks noChangeShapeType="1"/>
          </p:cNvSpPr>
          <p:nvPr/>
        </p:nvSpPr>
        <p:spPr bwMode="auto">
          <a:xfrm rot="-5400000">
            <a:off x="6057900" y="4000500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4827" name="Line 13"/>
          <p:cNvSpPr>
            <a:spLocks noChangeShapeType="1"/>
          </p:cNvSpPr>
          <p:nvPr/>
        </p:nvSpPr>
        <p:spPr bwMode="auto">
          <a:xfrm rot="-5400000">
            <a:off x="7848600" y="40386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4828" name="Text Box 14"/>
          <p:cNvSpPr txBox="1">
            <a:spLocks noChangeArrowheads="1"/>
          </p:cNvSpPr>
          <p:nvPr/>
        </p:nvSpPr>
        <p:spPr bwMode="auto">
          <a:xfrm>
            <a:off x="6553200" y="507365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</a:pPr>
            <a:r>
              <a:rPr kumimoji="0" lang="en-US" b="1" dirty="0">
                <a:latin typeface="Times New Roman" pitchFamily="18" charset="0"/>
              </a:rPr>
              <a:t>Clock</a:t>
            </a:r>
          </a:p>
        </p:txBody>
      </p:sp>
      <p:sp>
        <p:nvSpPr>
          <p:cNvPr id="34829" name="Text Box 15"/>
          <p:cNvSpPr txBox="1">
            <a:spLocks noChangeArrowheads="1"/>
          </p:cNvSpPr>
          <p:nvPr/>
        </p:nvSpPr>
        <p:spPr bwMode="auto">
          <a:xfrm>
            <a:off x="6610350" y="5486400"/>
            <a:ext cx="62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1800" b="1" dirty="0">
                <a:latin typeface="Times New Roman" pitchFamily="18" charset="0"/>
              </a:rPr>
              <a:t>regn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715000" y="3900488"/>
            <a:ext cx="685800" cy="671512"/>
            <a:chOff x="3552" y="2409"/>
            <a:chExt cx="432" cy="423"/>
          </a:xfrm>
        </p:grpSpPr>
        <p:sp>
          <p:nvSpPr>
            <p:cNvPr id="34835" name="Line 17"/>
            <p:cNvSpPr>
              <a:spLocks noChangeShapeType="1"/>
            </p:cNvSpPr>
            <p:nvPr/>
          </p:nvSpPr>
          <p:spPr bwMode="auto">
            <a:xfrm flipH="1">
              <a:off x="3600" y="2640"/>
              <a:ext cx="96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34836" name="Text Box 18"/>
            <p:cNvSpPr txBox="1">
              <a:spLocks noChangeArrowheads="1"/>
            </p:cNvSpPr>
            <p:nvPr/>
          </p:nvSpPr>
          <p:spPr bwMode="auto">
            <a:xfrm>
              <a:off x="3552" y="2409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</a:pPr>
              <a:r>
                <a:rPr kumimoji="0" lang="en-US" b="1" dirty="0">
                  <a:latin typeface="Times New Roman" pitchFamily="18" charset="0"/>
                </a:rPr>
                <a:t>N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7543800" y="3900488"/>
            <a:ext cx="685800" cy="671512"/>
            <a:chOff x="3552" y="2409"/>
            <a:chExt cx="432" cy="423"/>
          </a:xfrm>
        </p:grpSpPr>
        <p:sp>
          <p:nvSpPr>
            <p:cNvPr id="34833" name="Line 20"/>
            <p:cNvSpPr>
              <a:spLocks noChangeShapeType="1"/>
            </p:cNvSpPr>
            <p:nvPr/>
          </p:nvSpPr>
          <p:spPr bwMode="auto">
            <a:xfrm flipH="1">
              <a:off x="3600" y="2640"/>
              <a:ext cx="96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34834" name="Text Box 21"/>
            <p:cNvSpPr txBox="1">
              <a:spLocks noChangeArrowheads="1"/>
            </p:cNvSpPr>
            <p:nvPr/>
          </p:nvSpPr>
          <p:spPr bwMode="auto">
            <a:xfrm>
              <a:off x="3552" y="2409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</a:pPr>
              <a:r>
                <a:rPr kumimoji="0" lang="en-US" b="1" dirty="0">
                  <a:latin typeface="Times New Roman" pitchFamily="18" charset="0"/>
                </a:rPr>
                <a:t>N</a:t>
              </a:r>
            </a:p>
          </p:txBody>
        </p:sp>
      </p:grpSp>
      <p:sp>
        <p:nvSpPr>
          <p:cNvPr id="34832" name="Line 22"/>
          <p:cNvSpPr>
            <a:spLocks noChangeShapeType="1"/>
          </p:cNvSpPr>
          <p:nvPr/>
        </p:nvSpPr>
        <p:spPr bwMode="auto">
          <a:xfrm rot="-5400000">
            <a:off x="6057900" y="4838700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3" name="22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en-GB" dirty="0" smtClean="0"/>
              <a:t>N-bit register with enable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Απαριθμητές</a:t>
            </a:r>
            <a:endParaRPr lang="el-GR" dirty="0"/>
          </a:p>
        </p:txBody>
      </p:sp>
      <p:sp>
        <p:nvSpPr>
          <p:cNvPr id="4" name="3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571500" y="1117600"/>
            <a:ext cx="7566025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  <a:tab pos="388937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  <a:tab pos="388937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  <a:tab pos="388937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  <a:tab pos="388937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  <a:tab pos="388937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  <a:tab pos="388937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  <a:tab pos="388937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  <a:tab pos="388937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  <a:tab pos="388937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15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LIBRARY ieee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5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 ieee.std_logic_1164.all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500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USE ieee.std_logic_unsigned.all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5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ENTITY upcount IS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5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PORT (	</a:t>
            </a:r>
            <a:r>
              <a:rPr kumimoji="0" lang="en-US" sz="1500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Clear</a:t>
            </a:r>
            <a:r>
              <a:rPr kumimoji="0" lang="en-US" sz="15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Clock	: IN	 		STD_LOGIC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5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	Q 			: </a:t>
            </a:r>
            <a:r>
              <a:rPr kumimoji="0" lang="en-US" sz="1500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OUT</a:t>
            </a:r>
            <a:r>
              <a:rPr kumimoji="0" lang="en-US" sz="15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	STD_LOGIC_VECTOR(1 DOWNTO 0) )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5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upcount ;</a:t>
            </a:r>
          </a:p>
          <a:p>
            <a:pPr>
              <a:spcBef>
                <a:spcPct val="0"/>
              </a:spcBef>
              <a:buClrTx/>
            </a:pPr>
            <a:endParaRPr kumimoji="0" lang="en-US" sz="15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ClrTx/>
            </a:pPr>
            <a:r>
              <a:rPr kumimoji="0" lang="en-US" sz="15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ARCHITECTURE behavioral OF upcount IS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5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kumimoji="0" lang="en-US" sz="1500" b="1" dirty="0">
                <a:solidFill>
                  <a:srgbClr val="A50021"/>
                </a:solidFill>
                <a:latin typeface="Courier New" pitchFamily="49" charset="0"/>
                <a:cs typeface="Courier New" pitchFamily="49" charset="0"/>
              </a:rPr>
              <a:t>SIGNAL Count : std_logic_vector(1 DOWNTO 0);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5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BEGIN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5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upcount: PROCESS ( Clock )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5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BEGIN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5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IF rising_edge(Clock) THEN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500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			IF Clear = '1' THEN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500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				Count &lt;= "00"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500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			ELSE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500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				Count &lt;= Count + 1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5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	END IF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5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END IF;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5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END PROCESS;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500" b="1" dirty="0">
                <a:solidFill>
                  <a:srgbClr val="A50021"/>
                </a:solidFill>
                <a:latin typeface="Courier New" pitchFamily="49" charset="0"/>
                <a:cs typeface="Courier New" pitchFamily="49" charset="0"/>
              </a:rPr>
              <a:t>         Q &lt;= Count;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5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behavioral;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715000" y="3138488"/>
            <a:ext cx="2438400" cy="1966912"/>
            <a:chOff x="3600" y="1968"/>
            <a:chExt cx="1536" cy="1239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 rot="5943736">
              <a:off x="4080" y="3024"/>
              <a:ext cx="96" cy="96"/>
              <a:chOff x="4464" y="3216"/>
              <a:chExt cx="96" cy="96"/>
            </a:xfrm>
          </p:grpSpPr>
          <p:sp>
            <p:nvSpPr>
              <p:cNvPr id="36883" name="Line 6"/>
              <p:cNvSpPr>
                <a:spLocks noChangeShapeType="1"/>
              </p:cNvSpPr>
              <p:nvPr/>
            </p:nvSpPr>
            <p:spPr bwMode="auto">
              <a:xfrm flipV="1">
                <a:off x="4464" y="3216"/>
                <a:ext cx="48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dirty="0"/>
              </a:p>
            </p:txBody>
          </p:sp>
          <p:sp>
            <p:nvSpPr>
              <p:cNvPr id="36884" name="Line 7"/>
              <p:cNvSpPr>
                <a:spLocks noChangeShapeType="1"/>
              </p:cNvSpPr>
              <p:nvPr/>
            </p:nvSpPr>
            <p:spPr bwMode="auto">
              <a:xfrm flipH="1" flipV="1">
                <a:off x="4512" y="3216"/>
                <a:ext cx="48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dirty="0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3600" y="1968"/>
              <a:ext cx="1536" cy="1239"/>
              <a:chOff x="3600" y="1977"/>
              <a:chExt cx="1536" cy="1239"/>
            </a:xfrm>
          </p:grpSpPr>
          <p:sp>
            <p:nvSpPr>
              <p:cNvPr id="36871" name="Text Box 9"/>
              <p:cNvSpPr txBox="1">
                <a:spLocks noChangeArrowheads="1"/>
              </p:cNvSpPr>
              <p:nvPr/>
            </p:nvSpPr>
            <p:spPr bwMode="auto">
              <a:xfrm>
                <a:off x="4512" y="2332"/>
                <a:ext cx="14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</a:pPr>
                <a:r>
                  <a:rPr kumimoji="0" lang="en-US" b="1" dirty="0">
                    <a:latin typeface="Times New Roman" pitchFamily="18" charset="0"/>
                  </a:rPr>
                  <a:t>Q</a:t>
                </a:r>
              </a:p>
            </p:txBody>
          </p: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3600" y="1977"/>
                <a:ext cx="1536" cy="1239"/>
                <a:chOff x="3600" y="1977"/>
                <a:chExt cx="1536" cy="1239"/>
              </a:xfrm>
            </p:grpSpPr>
            <p:sp>
              <p:nvSpPr>
                <p:cNvPr id="3687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128" y="2208"/>
                  <a:ext cx="624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00"/>
                    </a:buClr>
                    <a:defRPr kumimoji="1" sz="16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00"/>
                    </a:buClr>
                    <a:defRPr kumimoji="1" sz="16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00"/>
                    </a:buClr>
                    <a:defRPr kumimoji="1" sz="16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00"/>
                    </a:buClr>
                    <a:defRPr kumimoji="1" sz="16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ClrTx/>
                  </a:pPr>
                  <a:r>
                    <a:rPr kumimoji="0" lang="en-US" sz="1800" b="1" dirty="0">
                      <a:latin typeface="Times New Roman" pitchFamily="18" charset="0"/>
                    </a:rPr>
                    <a:t>Clear</a:t>
                  </a:r>
                </a:p>
              </p:txBody>
            </p:sp>
            <p:grpSp>
              <p:nvGrpSpPr>
                <p:cNvPr id="6" name="Group 12"/>
                <p:cNvGrpSpPr>
                  <a:grpSpLocks/>
                </p:cNvGrpSpPr>
                <p:nvPr/>
              </p:nvGrpSpPr>
              <p:grpSpPr bwMode="auto">
                <a:xfrm>
                  <a:off x="3600" y="1977"/>
                  <a:ext cx="1536" cy="1239"/>
                  <a:chOff x="3600" y="1968"/>
                  <a:chExt cx="1536" cy="1239"/>
                </a:xfrm>
              </p:grpSpPr>
              <p:sp>
                <p:nvSpPr>
                  <p:cNvPr id="36875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1968"/>
                    <a:ext cx="0" cy="28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 type="triangle" w="lg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 dirty="0"/>
                  </a:p>
                </p:txBody>
              </p:sp>
              <p:sp>
                <p:nvSpPr>
                  <p:cNvPr id="36876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247"/>
                    <a:ext cx="576" cy="960"/>
                  </a:xfrm>
                  <a:prstGeom prst="rect">
                    <a:avLst/>
                  </a:pr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 dirty="0"/>
                  </a:p>
                </p:txBody>
              </p:sp>
              <p:sp>
                <p:nvSpPr>
                  <p:cNvPr id="36877" name="Line 15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4896" y="2199"/>
                    <a:ext cx="0" cy="48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 type="triangle" w="lg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 dirty="0"/>
                  </a:p>
                </p:txBody>
              </p:sp>
              <p:sp>
                <p:nvSpPr>
                  <p:cNvPr id="36878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28" y="2928"/>
                    <a:ext cx="624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ClrTx/>
                    </a:pPr>
                    <a:r>
                      <a:rPr kumimoji="0" lang="en-US" sz="1800" b="1" dirty="0">
                        <a:latin typeface="Times New Roman" pitchFamily="18" charset="0"/>
                      </a:rPr>
                      <a:t>Clock</a:t>
                    </a:r>
                  </a:p>
                </p:txBody>
              </p:sp>
              <p:sp>
                <p:nvSpPr>
                  <p:cNvPr id="36879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84" y="2622"/>
                    <a:ext cx="564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</a:pPr>
                    <a:r>
                      <a:rPr kumimoji="0" lang="en-US" b="1" dirty="0">
                        <a:latin typeface="Times New Roman" pitchFamily="18" charset="0"/>
                      </a:rPr>
                      <a:t>upcount</a:t>
                    </a:r>
                  </a:p>
                </p:txBody>
              </p:sp>
              <p:sp>
                <p:nvSpPr>
                  <p:cNvPr id="36880" name="Line 18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3840" y="2832"/>
                    <a:ext cx="0" cy="48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 type="triangle" w="lg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 dirty="0"/>
                  </a:p>
                </p:txBody>
              </p:sp>
              <p:sp>
                <p:nvSpPr>
                  <p:cNvPr id="36881" name="Line 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48" y="2352"/>
                    <a:ext cx="48" cy="144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 dirty="0"/>
                  </a:p>
                </p:txBody>
              </p:sp>
              <p:sp>
                <p:nvSpPr>
                  <p:cNvPr id="36882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00" y="2121"/>
                    <a:ext cx="192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defRPr kumimoji="1" sz="16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ClrTx/>
                    </a:pPr>
                    <a:r>
                      <a:rPr kumimoji="0" lang="en-US" sz="1800" b="1" dirty="0">
                        <a:latin typeface="Times New Roman" pitchFamily="18" charset="0"/>
                      </a:rPr>
                      <a:t>2</a:t>
                    </a:r>
                  </a:p>
                </p:txBody>
              </p:sp>
            </p:grpSp>
          </p:grpSp>
        </p:grpSp>
      </p:grpSp>
      <p:sp>
        <p:nvSpPr>
          <p:cNvPr id="21" name="20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en-US" dirty="0" smtClean="0"/>
              <a:t>2-bit up-counter with synchronous reset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495300" y="1066800"/>
            <a:ext cx="7872413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9163"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296862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296862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296862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296862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296862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296862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296862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296862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296862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LIBRARY ieee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 ieee.std_logic_1164.all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USE ieee.std_logic_unsigned.all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ENTITY upcount_ar IS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PORT (Clock, </a:t>
            </a:r>
            <a:r>
              <a:rPr kumimoji="0" lang="en-US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Resetn</a:t>
            </a: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kumimoji="0" lang="en-US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Enable</a:t>
            </a: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: IN STD_LOGIC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	Q 				: </a:t>
            </a:r>
            <a:r>
              <a:rPr kumimoji="0" lang="en-US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OUT</a:t>
            </a: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STD_LOGIC_VECTOR (3 DOWNTO 0))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upcount_ar;</a:t>
            </a:r>
            <a:endParaRPr kumimoji="0" lang="el-GR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ARCHITECTURE behavioral OF upcount_ar IS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kumimoji="0" lang="en-US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SIGNAL Count : STD_LOGIC_VECTOR (3 DOWNTO 0)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BEGIN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PROCESS (Clock, Resetn)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BEGIN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		IF Resetn = '0' THEN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			Count &lt;= "0000";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ELSIF rising_edge(Clock) THEN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	</a:t>
            </a:r>
            <a:r>
              <a:rPr kumimoji="0" lang="en-US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IF Enable = '1' THEN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		</a:t>
            </a:r>
            <a:r>
              <a:rPr kumimoji="0" lang="en-US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Count &lt;= Count + 1;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	END IF;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END IF;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END PROCESS;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kumimoji="0" lang="en-US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Q &lt;= Count;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behavioral;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867400" y="3429000"/>
            <a:ext cx="2813050" cy="2514600"/>
            <a:chOff x="2064" y="2160"/>
            <a:chExt cx="1772" cy="1584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 rot="5943736">
              <a:off x="2544" y="3008"/>
              <a:ext cx="96" cy="96"/>
              <a:chOff x="4464" y="3216"/>
              <a:chExt cx="96" cy="96"/>
            </a:xfrm>
          </p:grpSpPr>
          <p:sp>
            <p:nvSpPr>
              <p:cNvPr id="37907" name="Line 6"/>
              <p:cNvSpPr>
                <a:spLocks noChangeShapeType="1"/>
              </p:cNvSpPr>
              <p:nvPr/>
            </p:nvSpPr>
            <p:spPr bwMode="auto">
              <a:xfrm flipV="1">
                <a:off x="4464" y="3216"/>
                <a:ext cx="48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dirty="0"/>
              </a:p>
            </p:txBody>
          </p:sp>
          <p:sp>
            <p:nvSpPr>
              <p:cNvPr id="37908" name="Line 7"/>
              <p:cNvSpPr>
                <a:spLocks noChangeShapeType="1"/>
              </p:cNvSpPr>
              <p:nvPr/>
            </p:nvSpPr>
            <p:spPr bwMode="auto">
              <a:xfrm flipH="1" flipV="1">
                <a:off x="4512" y="3216"/>
                <a:ext cx="48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dirty="0"/>
              </a:p>
            </p:txBody>
          </p:sp>
        </p:grpSp>
        <p:sp>
          <p:nvSpPr>
            <p:cNvPr id="37894" name="Text Box 8"/>
            <p:cNvSpPr txBox="1">
              <a:spLocks noChangeArrowheads="1"/>
            </p:cNvSpPr>
            <p:nvPr/>
          </p:nvSpPr>
          <p:spPr bwMode="auto">
            <a:xfrm>
              <a:off x="2928" y="2640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</a:pPr>
              <a:r>
                <a:rPr kumimoji="0" lang="en-US" sz="1800" b="1" dirty="0">
                  <a:latin typeface="Times New Roman" pitchFamily="18" charset="0"/>
                </a:rPr>
                <a:t>Q</a:t>
              </a:r>
            </a:p>
          </p:txBody>
        </p:sp>
        <p:sp>
          <p:nvSpPr>
            <p:cNvPr id="37895" name="Text Box 9"/>
            <p:cNvSpPr txBox="1">
              <a:spLocks noChangeArrowheads="1"/>
            </p:cNvSpPr>
            <p:nvPr/>
          </p:nvSpPr>
          <p:spPr bwMode="auto">
            <a:xfrm>
              <a:off x="2568" y="2432"/>
              <a:ext cx="6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</a:pPr>
              <a:r>
                <a:rPr kumimoji="0" lang="en-US" b="1" dirty="0">
                  <a:latin typeface="Times New Roman" pitchFamily="18" charset="0"/>
                </a:rPr>
                <a:t>Enable</a:t>
              </a:r>
            </a:p>
          </p:txBody>
        </p:sp>
        <p:sp>
          <p:nvSpPr>
            <p:cNvPr id="37896" name="Line 10"/>
            <p:cNvSpPr>
              <a:spLocks noChangeShapeType="1"/>
            </p:cNvSpPr>
            <p:nvPr/>
          </p:nvSpPr>
          <p:spPr bwMode="auto">
            <a:xfrm>
              <a:off x="2832" y="2160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37897" name="Rectangle 11"/>
            <p:cNvSpPr>
              <a:spLocks noChangeArrowheads="1"/>
            </p:cNvSpPr>
            <p:nvPr/>
          </p:nvSpPr>
          <p:spPr bwMode="auto">
            <a:xfrm>
              <a:off x="2544" y="2439"/>
              <a:ext cx="576" cy="96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37898" name="Line 12"/>
            <p:cNvSpPr>
              <a:spLocks noChangeShapeType="1"/>
            </p:cNvSpPr>
            <p:nvPr/>
          </p:nvSpPr>
          <p:spPr bwMode="auto">
            <a:xfrm rot="-5400000">
              <a:off x="3360" y="2519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37899" name="Text Box 13"/>
            <p:cNvSpPr txBox="1">
              <a:spLocks noChangeArrowheads="1"/>
            </p:cNvSpPr>
            <p:nvPr/>
          </p:nvSpPr>
          <p:spPr bwMode="auto">
            <a:xfrm>
              <a:off x="2608" y="2952"/>
              <a:ext cx="6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</a:pPr>
              <a:r>
                <a:rPr kumimoji="0" lang="en-US" b="1" dirty="0">
                  <a:latin typeface="Times New Roman" pitchFamily="18" charset="0"/>
                </a:rPr>
                <a:t>Clock</a:t>
              </a:r>
            </a:p>
          </p:txBody>
        </p:sp>
        <p:sp>
          <p:nvSpPr>
            <p:cNvPr id="37900" name="Text Box 14"/>
            <p:cNvSpPr txBox="1">
              <a:spLocks noChangeArrowheads="1"/>
            </p:cNvSpPr>
            <p:nvPr/>
          </p:nvSpPr>
          <p:spPr bwMode="auto">
            <a:xfrm>
              <a:off x="3216" y="3057"/>
              <a:ext cx="6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sz="1800" b="1" dirty="0">
                  <a:latin typeface="Times New Roman" pitchFamily="18" charset="0"/>
                </a:rPr>
                <a:t>upcount</a:t>
              </a:r>
            </a:p>
          </p:txBody>
        </p:sp>
        <p:sp>
          <p:nvSpPr>
            <p:cNvPr id="37901" name="Line 15"/>
            <p:cNvSpPr>
              <a:spLocks noChangeShapeType="1"/>
            </p:cNvSpPr>
            <p:nvPr/>
          </p:nvSpPr>
          <p:spPr bwMode="auto">
            <a:xfrm rot="-5400000">
              <a:off x="2304" y="2816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37902" name="Line 16"/>
            <p:cNvSpPr>
              <a:spLocks noChangeShapeType="1"/>
            </p:cNvSpPr>
            <p:nvPr/>
          </p:nvSpPr>
          <p:spPr bwMode="auto">
            <a:xfrm flipH="1">
              <a:off x="3312" y="2672"/>
              <a:ext cx="48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37903" name="Text Box 17"/>
            <p:cNvSpPr txBox="1">
              <a:spLocks noChangeArrowheads="1"/>
            </p:cNvSpPr>
            <p:nvPr/>
          </p:nvSpPr>
          <p:spPr bwMode="auto">
            <a:xfrm>
              <a:off x="3264" y="2441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</a:pPr>
              <a:r>
                <a:rPr kumimoji="0" lang="en-US" sz="1800" b="1" dirty="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37904" name="Text Box 18"/>
            <p:cNvSpPr txBox="1">
              <a:spLocks noChangeArrowheads="1"/>
            </p:cNvSpPr>
            <p:nvPr/>
          </p:nvSpPr>
          <p:spPr bwMode="auto">
            <a:xfrm>
              <a:off x="2600" y="3192"/>
              <a:ext cx="4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b="1" dirty="0">
                  <a:latin typeface="Times New Roman" pitchFamily="18" charset="0"/>
                </a:rPr>
                <a:t>Resetn</a:t>
              </a:r>
            </a:p>
          </p:txBody>
        </p:sp>
        <p:sp>
          <p:nvSpPr>
            <p:cNvPr id="37905" name="Line 19"/>
            <p:cNvSpPr>
              <a:spLocks noChangeShapeType="1"/>
            </p:cNvSpPr>
            <p:nvPr/>
          </p:nvSpPr>
          <p:spPr bwMode="auto">
            <a:xfrm flipV="1">
              <a:off x="2832" y="3504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37906" name="Oval 20"/>
            <p:cNvSpPr>
              <a:spLocks noChangeArrowheads="1"/>
            </p:cNvSpPr>
            <p:nvPr/>
          </p:nvSpPr>
          <p:spPr bwMode="auto">
            <a:xfrm>
              <a:off x="2784" y="3408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 dirty="0"/>
            </a:p>
          </p:txBody>
        </p:sp>
      </p:grpSp>
      <p:sp>
        <p:nvSpPr>
          <p:cNvPr id="21" name="20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en-US" dirty="0" smtClean="0"/>
              <a:t>4-bit up-counter with asynchronous reset (1)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Shift Registers</a:t>
            </a:r>
            <a:endParaRPr lang="el-GR" dirty="0"/>
          </a:p>
        </p:txBody>
      </p:sp>
      <p:sp>
        <p:nvSpPr>
          <p:cNvPr id="6" name="5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 register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09800" y="2881313"/>
            <a:ext cx="914400" cy="914400"/>
            <a:chOff x="1104" y="3216"/>
            <a:chExt cx="576" cy="576"/>
          </a:xfrm>
        </p:grpSpPr>
        <p:sp>
          <p:nvSpPr>
            <p:cNvPr id="39994" name="Rectangle 4"/>
            <p:cNvSpPr>
              <a:spLocks noChangeArrowheads="1"/>
            </p:cNvSpPr>
            <p:nvPr/>
          </p:nvSpPr>
          <p:spPr bwMode="auto">
            <a:xfrm>
              <a:off x="1104" y="3216"/>
              <a:ext cx="576" cy="5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39995" name="Text Box 5"/>
            <p:cNvSpPr txBox="1">
              <a:spLocks noChangeArrowheads="1"/>
            </p:cNvSpPr>
            <p:nvPr/>
          </p:nvSpPr>
          <p:spPr bwMode="auto">
            <a:xfrm>
              <a:off x="1104" y="3249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sz="1800" dirty="0"/>
                <a:t>D</a:t>
              </a:r>
            </a:p>
          </p:txBody>
        </p:sp>
        <p:sp>
          <p:nvSpPr>
            <p:cNvPr id="39996" name="Text Box 6"/>
            <p:cNvSpPr txBox="1">
              <a:spLocks noChangeArrowheads="1"/>
            </p:cNvSpPr>
            <p:nvPr/>
          </p:nvSpPr>
          <p:spPr bwMode="auto">
            <a:xfrm>
              <a:off x="1440" y="3249"/>
              <a:ext cx="2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sz="1800" dirty="0"/>
                <a:t>Q</a:t>
              </a:r>
            </a:p>
          </p:txBody>
        </p:sp>
        <p:sp>
          <p:nvSpPr>
            <p:cNvPr id="39997" name="Line 7"/>
            <p:cNvSpPr>
              <a:spLocks noChangeShapeType="1"/>
            </p:cNvSpPr>
            <p:nvPr/>
          </p:nvSpPr>
          <p:spPr bwMode="auto">
            <a:xfrm>
              <a:off x="1104" y="3648"/>
              <a:ext cx="96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39998" name="Line 8"/>
            <p:cNvSpPr>
              <a:spLocks noChangeShapeType="1"/>
            </p:cNvSpPr>
            <p:nvPr/>
          </p:nvSpPr>
          <p:spPr bwMode="auto">
            <a:xfrm flipH="1">
              <a:off x="1104" y="3696"/>
              <a:ext cx="96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</p:grpSp>
      <p:sp>
        <p:nvSpPr>
          <p:cNvPr id="39940" name="Text Box 9"/>
          <p:cNvSpPr txBox="1">
            <a:spLocks noChangeArrowheads="1"/>
          </p:cNvSpPr>
          <p:nvPr/>
        </p:nvSpPr>
        <p:spPr bwMode="auto">
          <a:xfrm>
            <a:off x="1524000" y="27813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1800" dirty="0"/>
              <a:t>Sin</a:t>
            </a:r>
          </a:p>
        </p:txBody>
      </p:sp>
      <p:sp>
        <p:nvSpPr>
          <p:cNvPr id="39941" name="Text Box 10"/>
          <p:cNvSpPr txBox="1">
            <a:spLocks noChangeArrowheads="1"/>
          </p:cNvSpPr>
          <p:nvPr/>
        </p:nvSpPr>
        <p:spPr bwMode="auto">
          <a:xfrm>
            <a:off x="1054100" y="36576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1800" dirty="0"/>
              <a:t>Clock</a:t>
            </a:r>
          </a:p>
        </p:txBody>
      </p:sp>
      <p:sp>
        <p:nvSpPr>
          <p:cNvPr id="39942" name="Line 11"/>
          <p:cNvSpPr>
            <a:spLocks noChangeShapeType="1"/>
          </p:cNvSpPr>
          <p:nvPr/>
        </p:nvSpPr>
        <p:spPr bwMode="auto">
          <a:xfrm>
            <a:off x="1600200" y="3109913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9943" name="Line 12"/>
          <p:cNvSpPr>
            <a:spLocks noChangeShapeType="1"/>
          </p:cNvSpPr>
          <p:nvPr/>
        </p:nvSpPr>
        <p:spPr bwMode="auto">
          <a:xfrm flipH="1">
            <a:off x="1981200" y="3643313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9944" name="Line 13"/>
          <p:cNvSpPr>
            <a:spLocks noChangeShapeType="1"/>
          </p:cNvSpPr>
          <p:nvPr/>
        </p:nvSpPr>
        <p:spPr bwMode="auto">
          <a:xfrm>
            <a:off x="1981200" y="3643313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581400" y="2881313"/>
            <a:ext cx="914400" cy="914400"/>
            <a:chOff x="1104" y="3216"/>
            <a:chExt cx="576" cy="576"/>
          </a:xfrm>
        </p:grpSpPr>
        <p:sp>
          <p:nvSpPr>
            <p:cNvPr id="39989" name="Rectangle 15"/>
            <p:cNvSpPr>
              <a:spLocks noChangeArrowheads="1"/>
            </p:cNvSpPr>
            <p:nvPr/>
          </p:nvSpPr>
          <p:spPr bwMode="auto">
            <a:xfrm>
              <a:off x="1104" y="3216"/>
              <a:ext cx="576" cy="5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39990" name="Text Box 16"/>
            <p:cNvSpPr txBox="1">
              <a:spLocks noChangeArrowheads="1"/>
            </p:cNvSpPr>
            <p:nvPr/>
          </p:nvSpPr>
          <p:spPr bwMode="auto">
            <a:xfrm>
              <a:off x="1104" y="3249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sz="1800" dirty="0"/>
                <a:t>D</a:t>
              </a:r>
            </a:p>
          </p:txBody>
        </p:sp>
        <p:sp>
          <p:nvSpPr>
            <p:cNvPr id="39991" name="Text Box 17"/>
            <p:cNvSpPr txBox="1">
              <a:spLocks noChangeArrowheads="1"/>
            </p:cNvSpPr>
            <p:nvPr/>
          </p:nvSpPr>
          <p:spPr bwMode="auto">
            <a:xfrm>
              <a:off x="1440" y="3249"/>
              <a:ext cx="2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sz="1800" dirty="0"/>
                <a:t>Q</a:t>
              </a:r>
            </a:p>
          </p:txBody>
        </p:sp>
        <p:sp>
          <p:nvSpPr>
            <p:cNvPr id="39992" name="Line 18"/>
            <p:cNvSpPr>
              <a:spLocks noChangeShapeType="1"/>
            </p:cNvSpPr>
            <p:nvPr/>
          </p:nvSpPr>
          <p:spPr bwMode="auto">
            <a:xfrm>
              <a:off x="1104" y="3648"/>
              <a:ext cx="96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39993" name="Line 19"/>
            <p:cNvSpPr>
              <a:spLocks noChangeShapeType="1"/>
            </p:cNvSpPr>
            <p:nvPr/>
          </p:nvSpPr>
          <p:spPr bwMode="auto">
            <a:xfrm flipH="1">
              <a:off x="1104" y="3696"/>
              <a:ext cx="96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</p:grpSp>
      <p:sp>
        <p:nvSpPr>
          <p:cNvPr id="39946" name="Line 20"/>
          <p:cNvSpPr>
            <a:spLocks noChangeShapeType="1"/>
          </p:cNvSpPr>
          <p:nvPr/>
        </p:nvSpPr>
        <p:spPr bwMode="auto">
          <a:xfrm>
            <a:off x="3124200" y="3109913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9947" name="Line 21"/>
          <p:cNvSpPr>
            <a:spLocks noChangeShapeType="1"/>
          </p:cNvSpPr>
          <p:nvPr/>
        </p:nvSpPr>
        <p:spPr bwMode="auto">
          <a:xfrm flipH="1">
            <a:off x="3352800" y="3643313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9948" name="Line 22"/>
          <p:cNvSpPr>
            <a:spLocks noChangeShapeType="1"/>
          </p:cNvSpPr>
          <p:nvPr/>
        </p:nvSpPr>
        <p:spPr bwMode="auto">
          <a:xfrm>
            <a:off x="3352800" y="3643313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4953000" y="2881313"/>
            <a:ext cx="914400" cy="914400"/>
            <a:chOff x="1104" y="3216"/>
            <a:chExt cx="576" cy="576"/>
          </a:xfrm>
        </p:grpSpPr>
        <p:sp>
          <p:nvSpPr>
            <p:cNvPr id="39984" name="Rectangle 24"/>
            <p:cNvSpPr>
              <a:spLocks noChangeArrowheads="1"/>
            </p:cNvSpPr>
            <p:nvPr/>
          </p:nvSpPr>
          <p:spPr bwMode="auto">
            <a:xfrm>
              <a:off x="1104" y="3216"/>
              <a:ext cx="576" cy="5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39985" name="Text Box 25"/>
            <p:cNvSpPr txBox="1">
              <a:spLocks noChangeArrowheads="1"/>
            </p:cNvSpPr>
            <p:nvPr/>
          </p:nvSpPr>
          <p:spPr bwMode="auto">
            <a:xfrm>
              <a:off x="1104" y="3249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sz="1800" dirty="0"/>
                <a:t>D</a:t>
              </a:r>
            </a:p>
          </p:txBody>
        </p:sp>
        <p:sp>
          <p:nvSpPr>
            <p:cNvPr id="39986" name="Text Box 26"/>
            <p:cNvSpPr txBox="1">
              <a:spLocks noChangeArrowheads="1"/>
            </p:cNvSpPr>
            <p:nvPr/>
          </p:nvSpPr>
          <p:spPr bwMode="auto">
            <a:xfrm>
              <a:off x="1440" y="3249"/>
              <a:ext cx="2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sz="1800" dirty="0"/>
                <a:t>Q</a:t>
              </a:r>
            </a:p>
          </p:txBody>
        </p:sp>
        <p:sp>
          <p:nvSpPr>
            <p:cNvPr id="39987" name="Line 27"/>
            <p:cNvSpPr>
              <a:spLocks noChangeShapeType="1"/>
            </p:cNvSpPr>
            <p:nvPr/>
          </p:nvSpPr>
          <p:spPr bwMode="auto">
            <a:xfrm>
              <a:off x="1104" y="3648"/>
              <a:ext cx="96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39988" name="Line 28"/>
            <p:cNvSpPr>
              <a:spLocks noChangeShapeType="1"/>
            </p:cNvSpPr>
            <p:nvPr/>
          </p:nvSpPr>
          <p:spPr bwMode="auto">
            <a:xfrm flipH="1">
              <a:off x="1104" y="3696"/>
              <a:ext cx="96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</p:grpSp>
      <p:sp>
        <p:nvSpPr>
          <p:cNvPr id="39950" name="Line 29"/>
          <p:cNvSpPr>
            <a:spLocks noChangeShapeType="1"/>
          </p:cNvSpPr>
          <p:nvPr/>
        </p:nvSpPr>
        <p:spPr bwMode="auto">
          <a:xfrm>
            <a:off x="4495800" y="3109913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9951" name="Line 30"/>
          <p:cNvSpPr>
            <a:spLocks noChangeShapeType="1"/>
          </p:cNvSpPr>
          <p:nvPr/>
        </p:nvSpPr>
        <p:spPr bwMode="auto">
          <a:xfrm flipH="1">
            <a:off x="4724400" y="3643313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9952" name="Line 31"/>
          <p:cNvSpPr>
            <a:spLocks noChangeShapeType="1"/>
          </p:cNvSpPr>
          <p:nvPr/>
        </p:nvSpPr>
        <p:spPr bwMode="auto">
          <a:xfrm>
            <a:off x="4724400" y="3643313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6324600" y="2881313"/>
            <a:ext cx="914400" cy="914400"/>
            <a:chOff x="1104" y="3216"/>
            <a:chExt cx="576" cy="576"/>
          </a:xfrm>
        </p:grpSpPr>
        <p:sp>
          <p:nvSpPr>
            <p:cNvPr id="39979" name="Rectangle 33"/>
            <p:cNvSpPr>
              <a:spLocks noChangeArrowheads="1"/>
            </p:cNvSpPr>
            <p:nvPr/>
          </p:nvSpPr>
          <p:spPr bwMode="auto">
            <a:xfrm>
              <a:off x="1104" y="3216"/>
              <a:ext cx="576" cy="5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39980" name="Text Box 34"/>
            <p:cNvSpPr txBox="1">
              <a:spLocks noChangeArrowheads="1"/>
            </p:cNvSpPr>
            <p:nvPr/>
          </p:nvSpPr>
          <p:spPr bwMode="auto">
            <a:xfrm>
              <a:off x="1104" y="3249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sz="1800" dirty="0"/>
                <a:t>D</a:t>
              </a:r>
            </a:p>
          </p:txBody>
        </p:sp>
        <p:sp>
          <p:nvSpPr>
            <p:cNvPr id="39981" name="Text Box 35"/>
            <p:cNvSpPr txBox="1">
              <a:spLocks noChangeArrowheads="1"/>
            </p:cNvSpPr>
            <p:nvPr/>
          </p:nvSpPr>
          <p:spPr bwMode="auto">
            <a:xfrm>
              <a:off x="1440" y="3249"/>
              <a:ext cx="2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sz="1800" dirty="0"/>
                <a:t>Q</a:t>
              </a:r>
            </a:p>
          </p:txBody>
        </p:sp>
        <p:sp>
          <p:nvSpPr>
            <p:cNvPr id="39982" name="Line 36"/>
            <p:cNvSpPr>
              <a:spLocks noChangeShapeType="1"/>
            </p:cNvSpPr>
            <p:nvPr/>
          </p:nvSpPr>
          <p:spPr bwMode="auto">
            <a:xfrm>
              <a:off x="1104" y="3648"/>
              <a:ext cx="96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39983" name="Line 37"/>
            <p:cNvSpPr>
              <a:spLocks noChangeShapeType="1"/>
            </p:cNvSpPr>
            <p:nvPr/>
          </p:nvSpPr>
          <p:spPr bwMode="auto">
            <a:xfrm flipH="1">
              <a:off x="1104" y="3696"/>
              <a:ext cx="96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</p:grpSp>
      <p:sp>
        <p:nvSpPr>
          <p:cNvPr id="39954" name="Line 38"/>
          <p:cNvSpPr>
            <a:spLocks noChangeShapeType="1"/>
          </p:cNvSpPr>
          <p:nvPr/>
        </p:nvSpPr>
        <p:spPr bwMode="auto">
          <a:xfrm>
            <a:off x="5867400" y="3109913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9955" name="Line 39"/>
          <p:cNvSpPr>
            <a:spLocks noChangeShapeType="1"/>
          </p:cNvSpPr>
          <p:nvPr/>
        </p:nvSpPr>
        <p:spPr bwMode="auto">
          <a:xfrm flipH="1">
            <a:off x="6096000" y="3643313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9956" name="Line 40"/>
          <p:cNvSpPr>
            <a:spLocks noChangeShapeType="1"/>
          </p:cNvSpPr>
          <p:nvPr/>
        </p:nvSpPr>
        <p:spPr bwMode="auto">
          <a:xfrm>
            <a:off x="6096000" y="3643313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9957" name="Line 41"/>
          <p:cNvSpPr>
            <a:spLocks noChangeShapeType="1"/>
          </p:cNvSpPr>
          <p:nvPr/>
        </p:nvSpPr>
        <p:spPr bwMode="auto">
          <a:xfrm>
            <a:off x="7239000" y="3109913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9958" name="Line 42"/>
          <p:cNvSpPr>
            <a:spLocks noChangeShapeType="1"/>
          </p:cNvSpPr>
          <p:nvPr/>
        </p:nvSpPr>
        <p:spPr bwMode="auto">
          <a:xfrm>
            <a:off x="1600200" y="4024313"/>
            <a:ext cx="449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9959" name="Line 43"/>
          <p:cNvSpPr>
            <a:spLocks noChangeShapeType="1"/>
          </p:cNvSpPr>
          <p:nvPr/>
        </p:nvSpPr>
        <p:spPr bwMode="auto">
          <a:xfrm flipV="1">
            <a:off x="3352800" y="22860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9960" name="Line 44"/>
          <p:cNvSpPr>
            <a:spLocks noChangeShapeType="1"/>
          </p:cNvSpPr>
          <p:nvPr/>
        </p:nvSpPr>
        <p:spPr bwMode="auto">
          <a:xfrm flipV="1">
            <a:off x="4711700" y="22733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9961" name="Line 45"/>
          <p:cNvSpPr>
            <a:spLocks noChangeShapeType="1"/>
          </p:cNvSpPr>
          <p:nvPr/>
        </p:nvSpPr>
        <p:spPr bwMode="auto">
          <a:xfrm flipV="1">
            <a:off x="6096000" y="22606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9962" name="Line 46"/>
          <p:cNvSpPr>
            <a:spLocks noChangeShapeType="1"/>
          </p:cNvSpPr>
          <p:nvPr/>
        </p:nvSpPr>
        <p:spPr bwMode="auto">
          <a:xfrm flipV="1">
            <a:off x="7442200" y="22606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9963" name="Text Box 47"/>
          <p:cNvSpPr txBox="1">
            <a:spLocks noChangeArrowheads="1"/>
          </p:cNvSpPr>
          <p:nvPr/>
        </p:nvSpPr>
        <p:spPr bwMode="auto">
          <a:xfrm>
            <a:off x="3048000" y="1905000"/>
            <a:ext cx="663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000" dirty="0">
                <a:latin typeface="Times New Roman" pitchFamily="18" charset="0"/>
              </a:rPr>
              <a:t>Q(3)</a:t>
            </a:r>
          </a:p>
        </p:txBody>
      </p:sp>
      <p:sp>
        <p:nvSpPr>
          <p:cNvPr id="39964" name="Text Box 48"/>
          <p:cNvSpPr txBox="1">
            <a:spLocks noChangeArrowheads="1"/>
          </p:cNvSpPr>
          <p:nvPr/>
        </p:nvSpPr>
        <p:spPr bwMode="auto">
          <a:xfrm>
            <a:off x="4406900" y="1892300"/>
            <a:ext cx="663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000" dirty="0">
                <a:latin typeface="Times New Roman" pitchFamily="18" charset="0"/>
              </a:rPr>
              <a:t>Q(2)</a:t>
            </a:r>
          </a:p>
        </p:txBody>
      </p:sp>
      <p:sp>
        <p:nvSpPr>
          <p:cNvPr id="39965" name="Text Box 49"/>
          <p:cNvSpPr txBox="1">
            <a:spLocks noChangeArrowheads="1"/>
          </p:cNvSpPr>
          <p:nvPr/>
        </p:nvSpPr>
        <p:spPr bwMode="auto">
          <a:xfrm>
            <a:off x="5791200" y="1879600"/>
            <a:ext cx="663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000" dirty="0">
                <a:latin typeface="Times New Roman" pitchFamily="18" charset="0"/>
              </a:rPr>
              <a:t>Q(1)</a:t>
            </a:r>
          </a:p>
        </p:txBody>
      </p:sp>
      <p:sp>
        <p:nvSpPr>
          <p:cNvPr id="39966" name="Text Box 50"/>
          <p:cNvSpPr txBox="1">
            <a:spLocks noChangeArrowheads="1"/>
          </p:cNvSpPr>
          <p:nvPr/>
        </p:nvSpPr>
        <p:spPr bwMode="auto">
          <a:xfrm>
            <a:off x="7086600" y="1879600"/>
            <a:ext cx="663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000" dirty="0">
                <a:latin typeface="Times New Roman" pitchFamily="18" charset="0"/>
              </a:rPr>
              <a:t>Q(0)</a:t>
            </a:r>
          </a:p>
        </p:txBody>
      </p:sp>
      <p:sp>
        <p:nvSpPr>
          <p:cNvPr id="39967" name="Text Box 51"/>
          <p:cNvSpPr txBox="1">
            <a:spLocks noChangeArrowheads="1"/>
          </p:cNvSpPr>
          <p:nvPr/>
        </p:nvSpPr>
        <p:spPr bwMode="auto">
          <a:xfrm>
            <a:off x="1050925" y="4205288"/>
            <a:ext cx="88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000" dirty="0">
                <a:latin typeface="Times New Roman" pitchFamily="18" charset="0"/>
              </a:rPr>
              <a:t>Enable</a:t>
            </a:r>
          </a:p>
        </p:txBody>
      </p:sp>
      <p:sp>
        <p:nvSpPr>
          <p:cNvPr id="39968" name="Line 52"/>
          <p:cNvSpPr>
            <a:spLocks noChangeShapeType="1"/>
          </p:cNvSpPr>
          <p:nvPr/>
        </p:nvSpPr>
        <p:spPr bwMode="auto">
          <a:xfrm>
            <a:off x="1562100" y="4622800"/>
            <a:ext cx="5219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9969" name="Line 53"/>
          <p:cNvSpPr>
            <a:spLocks noChangeShapeType="1"/>
          </p:cNvSpPr>
          <p:nvPr/>
        </p:nvSpPr>
        <p:spPr bwMode="auto">
          <a:xfrm>
            <a:off x="2667000" y="3810000"/>
            <a:ext cx="0" cy="800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9970" name="Line 54"/>
          <p:cNvSpPr>
            <a:spLocks noChangeShapeType="1"/>
          </p:cNvSpPr>
          <p:nvPr/>
        </p:nvSpPr>
        <p:spPr bwMode="auto">
          <a:xfrm>
            <a:off x="4038600" y="3810000"/>
            <a:ext cx="0" cy="800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9971" name="Line 55"/>
          <p:cNvSpPr>
            <a:spLocks noChangeShapeType="1"/>
          </p:cNvSpPr>
          <p:nvPr/>
        </p:nvSpPr>
        <p:spPr bwMode="auto">
          <a:xfrm>
            <a:off x="5435600" y="3810000"/>
            <a:ext cx="0" cy="800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9972" name="Line 56"/>
          <p:cNvSpPr>
            <a:spLocks noChangeShapeType="1"/>
          </p:cNvSpPr>
          <p:nvPr/>
        </p:nvSpPr>
        <p:spPr bwMode="auto">
          <a:xfrm>
            <a:off x="6781800" y="37973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9973" name="Oval 57"/>
          <p:cNvSpPr>
            <a:spLocks noChangeArrowheads="1"/>
          </p:cNvSpPr>
          <p:nvPr/>
        </p:nvSpPr>
        <p:spPr bwMode="auto">
          <a:xfrm>
            <a:off x="1930400" y="39751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39974" name="Oval 58"/>
          <p:cNvSpPr>
            <a:spLocks noChangeArrowheads="1"/>
          </p:cNvSpPr>
          <p:nvPr/>
        </p:nvSpPr>
        <p:spPr bwMode="auto">
          <a:xfrm>
            <a:off x="3314700" y="39878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39975" name="Oval 59"/>
          <p:cNvSpPr>
            <a:spLocks noChangeArrowheads="1"/>
          </p:cNvSpPr>
          <p:nvPr/>
        </p:nvSpPr>
        <p:spPr bwMode="auto">
          <a:xfrm>
            <a:off x="4686300" y="39751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39976" name="Oval 60"/>
          <p:cNvSpPr>
            <a:spLocks noChangeArrowheads="1"/>
          </p:cNvSpPr>
          <p:nvPr/>
        </p:nvSpPr>
        <p:spPr bwMode="auto">
          <a:xfrm>
            <a:off x="2628900" y="45720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39977" name="Oval 61"/>
          <p:cNvSpPr>
            <a:spLocks noChangeArrowheads="1"/>
          </p:cNvSpPr>
          <p:nvPr/>
        </p:nvSpPr>
        <p:spPr bwMode="auto">
          <a:xfrm>
            <a:off x="3987800" y="45847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39978" name="Oval 62"/>
          <p:cNvSpPr>
            <a:spLocks noChangeArrowheads="1"/>
          </p:cNvSpPr>
          <p:nvPr/>
        </p:nvSpPr>
        <p:spPr bwMode="auto">
          <a:xfrm>
            <a:off x="5384800" y="45720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 Register With Parallel Load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-19050" y="1676400"/>
            <a:ext cx="62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1800" dirty="0"/>
              <a:t>D(3)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95425" y="2667000"/>
            <a:ext cx="838200" cy="1128713"/>
            <a:chOff x="1104" y="3216"/>
            <a:chExt cx="591" cy="576"/>
          </a:xfrm>
        </p:grpSpPr>
        <p:sp>
          <p:nvSpPr>
            <p:cNvPr id="41069" name="Rectangle 5"/>
            <p:cNvSpPr>
              <a:spLocks noChangeArrowheads="1"/>
            </p:cNvSpPr>
            <p:nvPr/>
          </p:nvSpPr>
          <p:spPr bwMode="auto">
            <a:xfrm>
              <a:off x="1104" y="3216"/>
              <a:ext cx="576" cy="5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41070" name="Text Box 6"/>
            <p:cNvSpPr txBox="1">
              <a:spLocks noChangeArrowheads="1"/>
            </p:cNvSpPr>
            <p:nvPr/>
          </p:nvSpPr>
          <p:spPr bwMode="auto">
            <a:xfrm>
              <a:off x="1104" y="3249"/>
              <a:ext cx="246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sz="1800" dirty="0"/>
                <a:t>D</a:t>
              </a:r>
            </a:p>
          </p:txBody>
        </p:sp>
        <p:sp>
          <p:nvSpPr>
            <p:cNvPr id="41071" name="Text Box 7"/>
            <p:cNvSpPr txBox="1">
              <a:spLocks noChangeArrowheads="1"/>
            </p:cNvSpPr>
            <p:nvPr/>
          </p:nvSpPr>
          <p:spPr bwMode="auto">
            <a:xfrm>
              <a:off x="1440" y="3249"/>
              <a:ext cx="255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sz="1800" dirty="0"/>
                <a:t>Q</a:t>
              </a:r>
            </a:p>
          </p:txBody>
        </p:sp>
        <p:sp>
          <p:nvSpPr>
            <p:cNvPr id="41072" name="Line 8"/>
            <p:cNvSpPr>
              <a:spLocks noChangeShapeType="1"/>
            </p:cNvSpPr>
            <p:nvPr/>
          </p:nvSpPr>
          <p:spPr bwMode="auto">
            <a:xfrm>
              <a:off x="1104" y="3648"/>
              <a:ext cx="96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1073" name="Line 9"/>
            <p:cNvSpPr>
              <a:spLocks noChangeShapeType="1"/>
            </p:cNvSpPr>
            <p:nvPr/>
          </p:nvSpPr>
          <p:spPr bwMode="auto">
            <a:xfrm flipH="1">
              <a:off x="1104" y="3696"/>
              <a:ext cx="96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</p:grpSp>
      <p:sp>
        <p:nvSpPr>
          <p:cNvPr id="40965" name="Text Box 10"/>
          <p:cNvSpPr txBox="1">
            <a:spLocks noChangeArrowheads="1"/>
          </p:cNvSpPr>
          <p:nvPr/>
        </p:nvSpPr>
        <p:spPr bwMode="auto">
          <a:xfrm>
            <a:off x="463550" y="36576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1800" dirty="0"/>
              <a:t>Clock</a:t>
            </a:r>
          </a:p>
        </p:txBody>
      </p:sp>
      <p:sp>
        <p:nvSpPr>
          <p:cNvPr id="40966" name="Line 11"/>
          <p:cNvSpPr>
            <a:spLocks noChangeShapeType="1"/>
          </p:cNvSpPr>
          <p:nvPr/>
        </p:nvSpPr>
        <p:spPr bwMode="auto">
          <a:xfrm>
            <a:off x="1223963" y="5029200"/>
            <a:ext cx="57102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40967" name="Text Box 12"/>
          <p:cNvSpPr txBox="1">
            <a:spLocks noChangeArrowheads="1"/>
          </p:cNvSpPr>
          <p:nvPr/>
        </p:nvSpPr>
        <p:spPr bwMode="auto">
          <a:xfrm>
            <a:off x="20638" y="5241925"/>
            <a:ext cx="88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000" dirty="0">
                <a:latin typeface="Times New Roman" pitchFamily="18" charset="0"/>
              </a:rPr>
              <a:t>Enable</a:t>
            </a:r>
          </a:p>
        </p:txBody>
      </p:sp>
      <p:sp>
        <p:nvSpPr>
          <p:cNvPr id="40968" name="Line 13"/>
          <p:cNvSpPr>
            <a:spLocks noChangeShapeType="1"/>
          </p:cNvSpPr>
          <p:nvPr/>
        </p:nvSpPr>
        <p:spPr bwMode="auto">
          <a:xfrm>
            <a:off x="882650" y="5486400"/>
            <a:ext cx="67373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40969" name="Line 14"/>
          <p:cNvSpPr>
            <a:spLocks noChangeShapeType="1"/>
          </p:cNvSpPr>
          <p:nvPr/>
        </p:nvSpPr>
        <p:spPr bwMode="auto">
          <a:xfrm>
            <a:off x="1903413" y="3810000"/>
            <a:ext cx="0" cy="1689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40970" name="Text Box 15"/>
          <p:cNvSpPr txBox="1">
            <a:spLocks noChangeArrowheads="1"/>
          </p:cNvSpPr>
          <p:nvPr/>
        </p:nvSpPr>
        <p:spPr bwMode="auto">
          <a:xfrm>
            <a:off x="66675" y="2043113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1800" dirty="0"/>
              <a:t>Sin</a:t>
            </a:r>
          </a:p>
        </p:txBody>
      </p:sp>
      <p:sp>
        <p:nvSpPr>
          <p:cNvPr id="40971" name="AutoShape 16"/>
          <p:cNvSpPr>
            <a:spLocks noChangeArrowheads="1"/>
          </p:cNvSpPr>
          <p:nvPr/>
        </p:nvSpPr>
        <p:spPr bwMode="auto">
          <a:xfrm rot="-5400000">
            <a:off x="578644" y="1907382"/>
            <a:ext cx="609600" cy="2714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40972" name="Line 17"/>
          <p:cNvSpPr>
            <a:spLocks noChangeShapeType="1"/>
          </p:cNvSpPr>
          <p:nvPr/>
        </p:nvSpPr>
        <p:spPr bwMode="auto">
          <a:xfrm>
            <a:off x="1019175" y="2043113"/>
            <a:ext cx="273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40973" name="Line 18"/>
          <p:cNvSpPr>
            <a:spLocks noChangeShapeType="1"/>
          </p:cNvSpPr>
          <p:nvPr/>
        </p:nvSpPr>
        <p:spPr bwMode="auto">
          <a:xfrm rot="5400000" flipH="1">
            <a:off x="753269" y="2582069"/>
            <a:ext cx="1081087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40974" name="Line 19"/>
          <p:cNvSpPr>
            <a:spLocks noChangeShapeType="1"/>
          </p:cNvSpPr>
          <p:nvPr/>
        </p:nvSpPr>
        <p:spPr bwMode="auto">
          <a:xfrm>
            <a:off x="474663" y="1890713"/>
            <a:ext cx="273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40975" name="Line 20"/>
          <p:cNvSpPr>
            <a:spLocks noChangeShapeType="1"/>
          </p:cNvSpPr>
          <p:nvPr/>
        </p:nvSpPr>
        <p:spPr bwMode="auto">
          <a:xfrm>
            <a:off x="474663" y="2271713"/>
            <a:ext cx="273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40976" name="Line 21"/>
          <p:cNvSpPr>
            <a:spLocks noChangeShapeType="1"/>
          </p:cNvSpPr>
          <p:nvPr/>
        </p:nvSpPr>
        <p:spPr bwMode="auto">
          <a:xfrm rot="10800000">
            <a:off x="1292225" y="3124200"/>
            <a:ext cx="20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223963" y="3657600"/>
            <a:ext cx="271462" cy="1371600"/>
            <a:chOff x="1200" y="2304"/>
            <a:chExt cx="192" cy="864"/>
          </a:xfrm>
        </p:grpSpPr>
        <p:sp>
          <p:nvSpPr>
            <p:cNvPr id="41067" name="Line 23"/>
            <p:cNvSpPr>
              <a:spLocks noChangeShapeType="1"/>
            </p:cNvSpPr>
            <p:nvPr/>
          </p:nvSpPr>
          <p:spPr bwMode="auto">
            <a:xfrm flipV="1">
              <a:off x="1200" y="2304"/>
              <a:ext cx="0" cy="8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1068" name="Line 24"/>
            <p:cNvSpPr>
              <a:spLocks noChangeShapeType="1"/>
            </p:cNvSpPr>
            <p:nvPr/>
          </p:nvSpPr>
          <p:spPr bwMode="auto">
            <a:xfrm>
              <a:off x="1200" y="2304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</p:grpSp>
      <p:sp>
        <p:nvSpPr>
          <p:cNvPr id="40978" name="Text Box 25"/>
          <p:cNvSpPr txBox="1">
            <a:spLocks noChangeArrowheads="1"/>
          </p:cNvSpPr>
          <p:nvPr/>
        </p:nvSpPr>
        <p:spPr bwMode="auto">
          <a:xfrm>
            <a:off x="2041525" y="2209800"/>
            <a:ext cx="1635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endParaRPr kumimoji="0" lang="pl-PL" sz="1800"/>
          </a:p>
        </p:txBody>
      </p:sp>
      <p:sp>
        <p:nvSpPr>
          <p:cNvPr id="40979" name="AutoShape 26"/>
          <p:cNvSpPr>
            <a:spLocks noChangeArrowheads="1"/>
          </p:cNvSpPr>
          <p:nvPr/>
        </p:nvSpPr>
        <p:spPr bwMode="auto">
          <a:xfrm rot="-5400000">
            <a:off x="2552700" y="2073275"/>
            <a:ext cx="609600" cy="2730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40980" name="Line 27"/>
          <p:cNvSpPr>
            <a:spLocks noChangeShapeType="1"/>
          </p:cNvSpPr>
          <p:nvPr/>
        </p:nvSpPr>
        <p:spPr bwMode="auto">
          <a:xfrm>
            <a:off x="2994025" y="2209800"/>
            <a:ext cx="2714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40981" name="Line 28"/>
          <p:cNvSpPr>
            <a:spLocks noChangeShapeType="1"/>
          </p:cNvSpPr>
          <p:nvPr/>
        </p:nvSpPr>
        <p:spPr bwMode="auto">
          <a:xfrm rot="-5400000">
            <a:off x="2960688" y="25146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40982" name="Line 29"/>
          <p:cNvSpPr>
            <a:spLocks noChangeShapeType="1"/>
          </p:cNvSpPr>
          <p:nvPr/>
        </p:nvSpPr>
        <p:spPr bwMode="auto">
          <a:xfrm>
            <a:off x="2449513" y="2057400"/>
            <a:ext cx="27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40983" name="Line 30"/>
          <p:cNvSpPr>
            <a:spLocks noChangeShapeType="1"/>
          </p:cNvSpPr>
          <p:nvPr/>
        </p:nvSpPr>
        <p:spPr bwMode="auto">
          <a:xfrm>
            <a:off x="2436813" y="2438400"/>
            <a:ext cx="2841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40984" name="Text Box 31"/>
          <p:cNvSpPr txBox="1">
            <a:spLocks noChangeArrowheads="1"/>
          </p:cNvSpPr>
          <p:nvPr/>
        </p:nvSpPr>
        <p:spPr bwMode="auto">
          <a:xfrm>
            <a:off x="1955800" y="1843088"/>
            <a:ext cx="62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1800" dirty="0"/>
              <a:t>D(2)</a:t>
            </a:r>
          </a:p>
        </p:txBody>
      </p:sp>
      <p:sp>
        <p:nvSpPr>
          <p:cNvPr id="40985" name="Line 32"/>
          <p:cNvSpPr>
            <a:spLocks noChangeShapeType="1"/>
          </p:cNvSpPr>
          <p:nvPr/>
        </p:nvSpPr>
        <p:spPr bwMode="auto">
          <a:xfrm>
            <a:off x="2312988" y="2895600"/>
            <a:ext cx="136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3400425" y="2681288"/>
            <a:ext cx="836613" cy="1128712"/>
            <a:chOff x="1103" y="3216"/>
            <a:chExt cx="590" cy="576"/>
          </a:xfrm>
        </p:grpSpPr>
        <p:sp>
          <p:nvSpPr>
            <p:cNvPr id="41062" name="Rectangle 34"/>
            <p:cNvSpPr>
              <a:spLocks noChangeArrowheads="1"/>
            </p:cNvSpPr>
            <p:nvPr/>
          </p:nvSpPr>
          <p:spPr bwMode="auto">
            <a:xfrm>
              <a:off x="1104" y="3216"/>
              <a:ext cx="576" cy="5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41063" name="Text Box 35"/>
            <p:cNvSpPr txBox="1">
              <a:spLocks noChangeArrowheads="1"/>
            </p:cNvSpPr>
            <p:nvPr/>
          </p:nvSpPr>
          <p:spPr bwMode="auto">
            <a:xfrm>
              <a:off x="1103" y="3249"/>
              <a:ext cx="246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sz="1800" dirty="0"/>
                <a:t>D</a:t>
              </a:r>
            </a:p>
          </p:txBody>
        </p:sp>
        <p:sp>
          <p:nvSpPr>
            <p:cNvPr id="41064" name="Text Box 36"/>
            <p:cNvSpPr txBox="1">
              <a:spLocks noChangeArrowheads="1"/>
            </p:cNvSpPr>
            <p:nvPr/>
          </p:nvSpPr>
          <p:spPr bwMode="auto">
            <a:xfrm>
              <a:off x="1437" y="3249"/>
              <a:ext cx="256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sz="1800" dirty="0"/>
                <a:t>Q</a:t>
              </a:r>
            </a:p>
          </p:txBody>
        </p:sp>
        <p:sp>
          <p:nvSpPr>
            <p:cNvPr id="41065" name="Line 37"/>
            <p:cNvSpPr>
              <a:spLocks noChangeShapeType="1"/>
            </p:cNvSpPr>
            <p:nvPr/>
          </p:nvSpPr>
          <p:spPr bwMode="auto">
            <a:xfrm>
              <a:off x="1104" y="3648"/>
              <a:ext cx="96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1066" name="Line 38"/>
            <p:cNvSpPr>
              <a:spLocks noChangeShapeType="1"/>
            </p:cNvSpPr>
            <p:nvPr/>
          </p:nvSpPr>
          <p:spPr bwMode="auto">
            <a:xfrm flipH="1">
              <a:off x="1104" y="3696"/>
              <a:ext cx="96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</p:grpSp>
      <p:sp>
        <p:nvSpPr>
          <p:cNvPr id="40987" name="Line 39"/>
          <p:cNvSpPr>
            <a:spLocks noChangeShapeType="1"/>
          </p:cNvSpPr>
          <p:nvPr/>
        </p:nvSpPr>
        <p:spPr bwMode="auto">
          <a:xfrm>
            <a:off x="3265488" y="2819400"/>
            <a:ext cx="136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3128963" y="3657600"/>
            <a:ext cx="273050" cy="1371600"/>
            <a:chOff x="1200" y="2304"/>
            <a:chExt cx="192" cy="864"/>
          </a:xfrm>
        </p:grpSpPr>
        <p:sp>
          <p:nvSpPr>
            <p:cNvPr id="41060" name="Line 41"/>
            <p:cNvSpPr>
              <a:spLocks noChangeShapeType="1"/>
            </p:cNvSpPr>
            <p:nvPr/>
          </p:nvSpPr>
          <p:spPr bwMode="auto">
            <a:xfrm flipV="1">
              <a:off x="1200" y="2304"/>
              <a:ext cx="0" cy="8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1061" name="Line 42"/>
            <p:cNvSpPr>
              <a:spLocks noChangeShapeType="1"/>
            </p:cNvSpPr>
            <p:nvPr/>
          </p:nvSpPr>
          <p:spPr bwMode="auto">
            <a:xfrm>
              <a:off x="1200" y="2304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</p:grpSp>
      <p:sp>
        <p:nvSpPr>
          <p:cNvPr id="40989" name="Line 43"/>
          <p:cNvSpPr>
            <a:spLocks noChangeShapeType="1"/>
          </p:cNvSpPr>
          <p:nvPr/>
        </p:nvSpPr>
        <p:spPr bwMode="auto">
          <a:xfrm>
            <a:off x="3843338" y="3810000"/>
            <a:ext cx="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40990" name="Line 44"/>
          <p:cNvSpPr>
            <a:spLocks noChangeShapeType="1"/>
          </p:cNvSpPr>
          <p:nvPr/>
        </p:nvSpPr>
        <p:spPr bwMode="auto">
          <a:xfrm rot="5400000" flipH="1">
            <a:off x="4130675" y="2654300"/>
            <a:ext cx="48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40991" name="Text Box 45"/>
          <p:cNvSpPr txBox="1">
            <a:spLocks noChangeArrowheads="1"/>
          </p:cNvSpPr>
          <p:nvPr/>
        </p:nvSpPr>
        <p:spPr bwMode="auto">
          <a:xfrm>
            <a:off x="3963988" y="2195513"/>
            <a:ext cx="1635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endParaRPr kumimoji="0" lang="pl-PL" sz="1800"/>
          </a:p>
        </p:txBody>
      </p:sp>
      <p:sp>
        <p:nvSpPr>
          <p:cNvPr id="40992" name="AutoShape 46"/>
          <p:cNvSpPr>
            <a:spLocks noChangeArrowheads="1"/>
          </p:cNvSpPr>
          <p:nvPr/>
        </p:nvSpPr>
        <p:spPr bwMode="auto">
          <a:xfrm rot="-5400000">
            <a:off x="4475957" y="2059781"/>
            <a:ext cx="609600" cy="2714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40993" name="Line 47"/>
          <p:cNvSpPr>
            <a:spLocks noChangeShapeType="1"/>
          </p:cNvSpPr>
          <p:nvPr/>
        </p:nvSpPr>
        <p:spPr bwMode="auto">
          <a:xfrm>
            <a:off x="4916488" y="2195513"/>
            <a:ext cx="273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40994" name="Line 48"/>
          <p:cNvSpPr>
            <a:spLocks noChangeShapeType="1"/>
          </p:cNvSpPr>
          <p:nvPr/>
        </p:nvSpPr>
        <p:spPr bwMode="auto">
          <a:xfrm rot="-5400000">
            <a:off x="4884738" y="2500313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40995" name="Line 49"/>
          <p:cNvSpPr>
            <a:spLocks noChangeShapeType="1"/>
          </p:cNvSpPr>
          <p:nvPr/>
        </p:nvSpPr>
        <p:spPr bwMode="auto">
          <a:xfrm>
            <a:off x="4371975" y="2043113"/>
            <a:ext cx="273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40996" name="Line 50"/>
          <p:cNvSpPr>
            <a:spLocks noChangeShapeType="1"/>
          </p:cNvSpPr>
          <p:nvPr/>
        </p:nvSpPr>
        <p:spPr bwMode="auto">
          <a:xfrm>
            <a:off x="4371975" y="2424113"/>
            <a:ext cx="273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40997" name="Text Box 51"/>
          <p:cNvSpPr txBox="1">
            <a:spLocks noChangeArrowheads="1"/>
          </p:cNvSpPr>
          <p:nvPr/>
        </p:nvSpPr>
        <p:spPr bwMode="auto">
          <a:xfrm>
            <a:off x="3878263" y="1828800"/>
            <a:ext cx="62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1800" dirty="0"/>
              <a:t>D(1)</a:t>
            </a:r>
          </a:p>
        </p:txBody>
      </p:sp>
      <p:sp>
        <p:nvSpPr>
          <p:cNvPr id="40998" name="Line 52"/>
          <p:cNvSpPr>
            <a:spLocks noChangeShapeType="1"/>
          </p:cNvSpPr>
          <p:nvPr/>
        </p:nvSpPr>
        <p:spPr bwMode="auto">
          <a:xfrm>
            <a:off x="4235450" y="2881313"/>
            <a:ext cx="136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5326063" y="2667000"/>
            <a:ext cx="836612" cy="1128713"/>
            <a:chOff x="1104" y="3216"/>
            <a:chExt cx="590" cy="576"/>
          </a:xfrm>
        </p:grpSpPr>
        <p:sp>
          <p:nvSpPr>
            <p:cNvPr id="41055" name="Rectangle 54"/>
            <p:cNvSpPr>
              <a:spLocks noChangeArrowheads="1"/>
            </p:cNvSpPr>
            <p:nvPr/>
          </p:nvSpPr>
          <p:spPr bwMode="auto">
            <a:xfrm>
              <a:off x="1104" y="3216"/>
              <a:ext cx="576" cy="5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41056" name="Text Box 55"/>
            <p:cNvSpPr txBox="1">
              <a:spLocks noChangeArrowheads="1"/>
            </p:cNvSpPr>
            <p:nvPr/>
          </p:nvSpPr>
          <p:spPr bwMode="auto">
            <a:xfrm>
              <a:off x="1104" y="3249"/>
              <a:ext cx="247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sz="1800" dirty="0"/>
                <a:t>D</a:t>
              </a:r>
            </a:p>
          </p:txBody>
        </p:sp>
        <p:sp>
          <p:nvSpPr>
            <p:cNvPr id="41057" name="Text Box 56"/>
            <p:cNvSpPr txBox="1">
              <a:spLocks noChangeArrowheads="1"/>
            </p:cNvSpPr>
            <p:nvPr/>
          </p:nvSpPr>
          <p:spPr bwMode="auto">
            <a:xfrm>
              <a:off x="1439" y="3249"/>
              <a:ext cx="255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sz="1800" dirty="0"/>
                <a:t>Q</a:t>
              </a:r>
            </a:p>
          </p:txBody>
        </p:sp>
        <p:sp>
          <p:nvSpPr>
            <p:cNvPr id="41058" name="Line 57"/>
            <p:cNvSpPr>
              <a:spLocks noChangeShapeType="1"/>
            </p:cNvSpPr>
            <p:nvPr/>
          </p:nvSpPr>
          <p:spPr bwMode="auto">
            <a:xfrm>
              <a:off x="1104" y="3648"/>
              <a:ext cx="96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1059" name="Line 58"/>
            <p:cNvSpPr>
              <a:spLocks noChangeShapeType="1"/>
            </p:cNvSpPr>
            <p:nvPr/>
          </p:nvSpPr>
          <p:spPr bwMode="auto">
            <a:xfrm flipH="1">
              <a:off x="1104" y="3696"/>
              <a:ext cx="96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</p:grpSp>
      <p:sp>
        <p:nvSpPr>
          <p:cNvPr id="41000" name="Line 59"/>
          <p:cNvSpPr>
            <a:spLocks noChangeShapeType="1"/>
          </p:cNvSpPr>
          <p:nvPr/>
        </p:nvSpPr>
        <p:spPr bwMode="auto">
          <a:xfrm>
            <a:off x="5189538" y="2805113"/>
            <a:ext cx="136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5053013" y="3643313"/>
            <a:ext cx="273050" cy="1371600"/>
            <a:chOff x="1200" y="2304"/>
            <a:chExt cx="192" cy="864"/>
          </a:xfrm>
        </p:grpSpPr>
        <p:sp>
          <p:nvSpPr>
            <p:cNvPr id="41053" name="Line 61"/>
            <p:cNvSpPr>
              <a:spLocks noChangeShapeType="1"/>
            </p:cNvSpPr>
            <p:nvPr/>
          </p:nvSpPr>
          <p:spPr bwMode="auto">
            <a:xfrm flipV="1">
              <a:off x="1200" y="2304"/>
              <a:ext cx="0" cy="8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1054" name="Line 62"/>
            <p:cNvSpPr>
              <a:spLocks noChangeShapeType="1"/>
            </p:cNvSpPr>
            <p:nvPr/>
          </p:nvSpPr>
          <p:spPr bwMode="auto">
            <a:xfrm>
              <a:off x="1200" y="2304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</p:grpSp>
      <p:sp>
        <p:nvSpPr>
          <p:cNvPr id="41002" name="Line 63"/>
          <p:cNvSpPr>
            <a:spLocks noChangeShapeType="1"/>
          </p:cNvSpPr>
          <p:nvPr/>
        </p:nvSpPr>
        <p:spPr bwMode="auto">
          <a:xfrm>
            <a:off x="5767388" y="3795713"/>
            <a:ext cx="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41003" name="Line 64"/>
          <p:cNvSpPr>
            <a:spLocks noChangeShapeType="1"/>
          </p:cNvSpPr>
          <p:nvPr/>
        </p:nvSpPr>
        <p:spPr bwMode="auto">
          <a:xfrm rot="5400000" flipH="1">
            <a:off x="2220913" y="2667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41004" name="Line 65"/>
          <p:cNvSpPr>
            <a:spLocks noChangeShapeType="1"/>
          </p:cNvSpPr>
          <p:nvPr/>
        </p:nvSpPr>
        <p:spPr bwMode="auto">
          <a:xfrm rot="5400000" flipH="1">
            <a:off x="6027738" y="2654300"/>
            <a:ext cx="48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grpSp>
        <p:nvGrpSpPr>
          <p:cNvPr id="8" name="Group 66"/>
          <p:cNvGrpSpPr>
            <a:grpSpLocks/>
          </p:cNvGrpSpPr>
          <p:nvPr/>
        </p:nvGrpSpPr>
        <p:grpSpPr bwMode="auto">
          <a:xfrm>
            <a:off x="5791200" y="1828800"/>
            <a:ext cx="1270000" cy="976313"/>
            <a:chOff x="324" y="1353"/>
            <a:chExt cx="924" cy="615"/>
          </a:xfrm>
        </p:grpSpPr>
        <p:sp>
          <p:nvSpPr>
            <p:cNvPr id="41046" name="Text Box 67"/>
            <p:cNvSpPr txBox="1">
              <a:spLocks noChangeArrowheads="1"/>
            </p:cNvSpPr>
            <p:nvPr/>
          </p:nvSpPr>
          <p:spPr bwMode="auto">
            <a:xfrm>
              <a:off x="384" y="1584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endParaRPr kumimoji="0" lang="pl-PL" sz="1800"/>
            </a:p>
          </p:txBody>
        </p:sp>
        <p:sp>
          <p:nvSpPr>
            <p:cNvPr id="41047" name="AutoShape 68"/>
            <p:cNvSpPr>
              <a:spLocks noChangeArrowheads="1"/>
            </p:cNvSpPr>
            <p:nvPr/>
          </p:nvSpPr>
          <p:spPr bwMode="auto">
            <a:xfrm rot="-5400000">
              <a:off x="768" y="1488"/>
              <a:ext cx="38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41048" name="Line 69"/>
            <p:cNvSpPr>
              <a:spLocks noChangeShapeType="1"/>
            </p:cNvSpPr>
            <p:nvPr/>
          </p:nvSpPr>
          <p:spPr bwMode="auto">
            <a:xfrm>
              <a:off x="1056" y="1584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1049" name="Line 70"/>
            <p:cNvSpPr>
              <a:spLocks noChangeShapeType="1"/>
            </p:cNvSpPr>
            <p:nvPr/>
          </p:nvSpPr>
          <p:spPr bwMode="auto">
            <a:xfrm rot="-5400000">
              <a:off x="1056" y="1776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1050" name="Line 71"/>
            <p:cNvSpPr>
              <a:spLocks noChangeShapeType="1"/>
            </p:cNvSpPr>
            <p:nvPr/>
          </p:nvSpPr>
          <p:spPr bwMode="auto">
            <a:xfrm>
              <a:off x="672" y="1488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1051" name="Line 72"/>
            <p:cNvSpPr>
              <a:spLocks noChangeShapeType="1"/>
            </p:cNvSpPr>
            <p:nvPr/>
          </p:nvSpPr>
          <p:spPr bwMode="auto">
            <a:xfrm>
              <a:off x="672" y="1728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1052" name="Text Box 73"/>
            <p:cNvSpPr txBox="1">
              <a:spLocks noChangeArrowheads="1"/>
            </p:cNvSpPr>
            <p:nvPr/>
          </p:nvSpPr>
          <p:spPr bwMode="auto">
            <a:xfrm>
              <a:off x="324" y="1353"/>
              <a:ext cx="45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sz="1800" dirty="0"/>
                <a:t>D(0)</a:t>
              </a:r>
            </a:p>
          </p:txBody>
        </p:sp>
      </p:grpSp>
      <p:sp>
        <p:nvSpPr>
          <p:cNvPr id="41006" name="Line 74"/>
          <p:cNvSpPr>
            <a:spLocks noChangeShapeType="1"/>
          </p:cNvSpPr>
          <p:nvPr/>
        </p:nvSpPr>
        <p:spPr bwMode="auto">
          <a:xfrm>
            <a:off x="6137275" y="2881313"/>
            <a:ext cx="1317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grpSp>
        <p:nvGrpSpPr>
          <p:cNvPr id="9" name="Group 75"/>
          <p:cNvGrpSpPr>
            <a:grpSpLocks/>
          </p:cNvGrpSpPr>
          <p:nvPr/>
        </p:nvGrpSpPr>
        <p:grpSpPr bwMode="auto">
          <a:xfrm>
            <a:off x="7192963" y="2667000"/>
            <a:ext cx="822325" cy="1128713"/>
            <a:chOff x="1104" y="3216"/>
            <a:chExt cx="598" cy="576"/>
          </a:xfrm>
        </p:grpSpPr>
        <p:sp>
          <p:nvSpPr>
            <p:cNvPr id="41041" name="Rectangle 76"/>
            <p:cNvSpPr>
              <a:spLocks noChangeArrowheads="1"/>
            </p:cNvSpPr>
            <p:nvPr/>
          </p:nvSpPr>
          <p:spPr bwMode="auto">
            <a:xfrm>
              <a:off x="1104" y="3216"/>
              <a:ext cx="576" cy="5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41042" name="Text Box 77"/>
            <p:cNvSpPr txBox="1">
              <a:spLocks noChangeArrowheads="1"/>
            </p:cNvSpPr>
            <p:nvPr/>
          </p:nvSpPr>
          <p:spPr bwMode="auto">
            <a:xfrm>
              <a:off x="1104" y="3249"/>
              <a:ext cx="254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sz="1800" dirty="0"/>
                <a:t>D</a:t>
              </a:r>
            </a:p>
          </p:txBody>
        </p:sp>
        <p:sp>
          <p:nvSpPr>
            <p:cNvPr id="41043" name="Text Box 78"/>
            <p:cNvSpPr txBox="1">
              <a:spLocks noChangeArrowheads="1"/>
            </p:cNvSpPr>
            <p:nvPr/>
          </p:nvSpPr>
          <p:spPr bwMode="auto">
            <a:xfrm>
              <a:off x="1439" y="3249"/>
              <a:ext cx="263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sz="1800" dirty="0"/>
                <a:t>Q</a:t>
              </a:r>
            </a:p>
          </p:txBody>
        </p:sp>
        <p:sp>
          <p:nvSpPr>
            <p:cNvPr id="41044" name="Line 79"/>
            <p:cNvSpPr>
              <a:spLocks noChangeShapeType="1"/>
            </p:cNvSpPr>
            <p:nvPr/>
          </p:nvSpPr>
          <p:spPr bwMode="auto">
            <a:xfrm>
              <a:off x="1104" y="3648"/>
              <a:ext cx="96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1045" name="Line 80"/>
            <p:cNvSpPr>
              <a:spLocks noChangeShapeType="1"/>
            </p:cNvSpPr>
            <p:nvPr/>
          </p:nvSpPr>
          <p:spPr bwMode="auto">
            <a:xfrm flipH="1">
              <a:off x="1104" y="3696"/>
              <a:ext cx="96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</p:grpSp>
      <p:sp>
        <p:nvSpPr>
          <p:cNvPr id="41008" name="Line 81"/>
          <p:cNvSpPr>
            <a:spLocks noChangeShapeType="1"/>
          </p:cNvSpPr>
          <p:nvPr/>
        </p:nvSpPr>
        <p:spPr bwMode="auto">
          <a:xfrm>
            <a:off x="7061200" y="2805113"/>
            <a:ext cx="1317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grpSp>
        <p:nvGrpSpPr>
          <p:cNvPr id="10" name="Group 82"/>
          <p:cNvGrpSpPr>
            <a:grpSpLocks/>
          </p:cNvGrpSpPr>
          <p:nvPr/>
        </p:nvGrpSpPr>
        <p:grpSpPr bwMode="auto">
          <a:xfrm>
            <a:off x="6929438" y="3643313"/>
            <a:ext cx="263525" cy="1371600"/>
            <a:chOff x="1200" y="2304"/>
            <a:chExt cx="192" cy="864"/>
          </a:xfrm>
        </p:grpSpPr>
        <p:sp>
          <p:nvSpPr>
            <p:cNvPr id="41039" name="Line 83"/>
            <p:cNvSpPr>
              <a:spLocks noChangeShapeType="1"/>
            </p:cNvSpPr>
            <p:nvPr/>
          </p:nvSpPr>
          <p:spPr bwMode="auto">
            <a:xfrm flipV="1">
              <a:off x="1200" y="2304"/>
              <a:ext cx="0" cy="8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1040" name="Line 84"/>
            <p:cNvSpPr>
              <a:spLocks noChangeShapeType="1"/>
            </p:cNvSpPr>
            <p:nvPr/>
          </p:nvSpPr>
          <p:spPr bwMode="auto">
            <a:xfrm>
              <a:off x="1200" y="2304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</p:grpSp>
      <p:sp>
        <p:nvSpPr>
          <p:cNvPr id="41010" name="Line 85"/>
          <p:cNvSpPr>
            <a:spLocks noChangeShapeType="1"/>
          </p:cNvSpPr>
          <p:nvPr/>
        </p:nvSpPr>
        <p:spPr bwMode="auto">
          <a:xfrm>
            <a:off x="7621588" y="3795713"/>
            <a:ext cx="0" cy="170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41011" name="Line 86"/>
          <p:cNvSpPr>
            <a:spLocks noChangeShapeType="1"/>
          </p:cNvSpPr>
          <p:nvPr/>
        </p:nvSpPr>
        <p:spPr bwMode="auto">
          <a:xfrm>
            <a:off x="8001000" y="28956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41012" name="Text Box 87"/>
          <p:cNvSpPr txBox="1">
            <a:spLocks noChangeArrowheads="1"/>
          </p:cNvSpPr>
          <p:nvPr/>
        </p:nvSpPr>
        <p:spPr bwMode="auto">
          <a:xfrm>
            <a:off x="8077200" y="5867400"/>
            <a:ext cx="663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000" dirty="0">
                <a:latin typeface="Times New Roman" pitchFamily="18" charset="0"/>
              </a:rPr>
              <a:t>Q(0)</a:t>
            </a:r>
          </a:p>
        </p:txBody>
      </p:sp>
      <p:sp>
        <p:nvSpPr>
          <p:cNvPr id="41013" name="Line 88"/>
          <p:cNvSpPr>
            <a:spLocks noChangeShapeType="1"/>
          </p:cNvSpPr>
          <p:nvPr/>
        </p:nvSpPr>
        <p:spPr bwMode="auto">
          <a:xfrm>
            <a:off x="6400800" y="2438400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41014" name="Line 89"/>
          <p:cNvSpPr>
            <a:spLocks noChangeShapeType="1"/>
          </p:cNvSpPr>
          <p:nvPr/>
        </p:nvSpPr>
        <p:spPr bwMode="auto">
          <a:xfrm>
            <a:off x="4495800" y="2438400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41015" name="Line 90"/>
          <p:cNvSpPr>
            <a:spLocks noChangeShapeType="1"/>
          </p:cNvSpPr>
          <p:nvPr/>
        </p:nvSpPr>
        <p:spPr bwMode="auto">
          <a:xfrm>
            <a:off x="2590800" y="2438400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41016" name="Line 91"/>
          <p:cNvSpPr>
            <a:spLocks noChangeShapeType="1"/>
          </p:cNvSpPr>
          <p:nvPr/>
        </p:nvSpPr>
        <p:spPr bwMode="auto">
          <a:xfrm>
            <a:off x="8382000" y="2895600"/>
            <a:ext cx="0" cy="297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41017" name="Text Box 92"/>
          <p:cNvSpPr txBox="1">
            <a:spLocks noChangeArrowheads="1"/>
          </p:cNvSpPr>
          <p:nvPr/>
        </p:nvSpPr>
        <p:spPr bwMode="auto">
          <a:xfrm>
            <a:off x="6019800" y="5867400"/>
            <a:ext cx="663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000" dirty="0">
                <a:latin typeface="Times New Roman" pitchFamily="18" charset="0"/>
              </a:rPr>
              <a:t>Q(1)</a:t>
            </a:r>
          </a:p>
        </p:txBody>
      </p:sp>
      <p:sp>
        <p:nvSpPr>
          <p:cNvPr id="41018" name="Text Box 93"/>
          <p:cNvSpPr txBox="1">
            <a:spLocks noChangeArrowheads="1"/>
          </p:cNvSpPr>
          <p:nvPr/>
        </p:nvSpPr>
        <p:spPr bwMode="auto">
          <a:xfrm>
            <a:off x="4191000" y="5867400"/>
            <a:ext cx="663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000" dirty="0">
                <a:latin typeface="Times New Roman" pitchFamily="18" charset="0"/>
              </a:rPr>
              <a:t>Q(2)</a:t>
            </a:r>
          </a:p>
        </p:txBody>
      </p:sp>
      <p:sp>
        <p:nvSpPr>
          <p:cNvPr id="41019" name="Text Box 94"/>
          <p:cNvSpPr txBox="1">
            <a:spLocks noChangeArrowheads="1"/>
          </p:cNvSpPr>
          <p:nvPr/>
        </p:nvSpPr>
        <p:spPr bwMode="auto">
          <a:xfrm>
            <a:off x="2286000" y="5867400"/>
            <a:ext cx="663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000" dirty="0">
                <a:latin typeface="Times New Roman" pitchFamily="18" charset="0"/>
              </a:rPr>
              <a:t>Q(3)</a:t>
            </a:r>
          </a:p>
        </p:txBody>
      </p:sp>
      <p:sp>
        <p:nvSpPr>
          <p:cNvPr id="41020" name="Line 95"/>
          <p:cNvSpPr>
            <a:spLocks noChangeShapeType="1"/>
          </p:cNvSpPr>
          <p:nvPr/>
        </p:nvSpPr>
        <p:spPr bwMode="auto">
          <a:xfrm flipH="1">
            <a:off x="685800" y="36576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41021" name="Line 96"/>
          <p:cNvSpPr>
            <a:spLocks noChangeShapeType="1"/>
          </p:cNvSpPr>
          <p:nvPr/>
        </p:nvSpPr>
        <p:spPr bwMode="auto">
          <a:xfrm>
            <a:off x="533400" y="1524000"/>
            <a:ext cx="6134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41022" name="Line 97"/>
          <p:cNvSpPr>
            <a:spLocks noChangeShapeType="1"/>
          </p:cNvSpPr>
          <p:nvPr/>
        </p:nvSpPr>
        <p:spPr bwMode="auto">
          <a:xfrm>
            <a:off x="876300" y="1524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41023" name="Line 98"/>
          <p:cNvSpPr>
            <a:spLocks noChangeShapeType="1"/>
          </p:cNvSpPr>
          <p:nvPr/>
        </p:nvSpPr>
        <p:spPr bwMode="auto">
          <a:xfrm>
            <a:off x="2870200" y="1511300"/>
            <a:ext cx="0" cy="469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41024" name="Line 99"/>
          <p:cNvSpPr>
            <a:spLocks noChangeShapeType="1"/>
          </p:cNvSpPr>
          <p:nvPr/>
        </p:nvSpPr>
        <p:spPr bwMode="auto">
          <a:xfrm>
            <a:off x="4787900" y="1536700"/>
            <a:ext cx="0" cy="444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41025" name="Line 100"/>
          <p:cNvSpPr>
            <a:spLocks noChangeShapeType="1"/>
          </p:cNvSpPr>
          <p:nvPr/>
        </p:nvSpPr>
        <p:spPr bwMode="auto">
          <a:xfrm>
            <a:off x="6654800" y="1524000"/>
            <a:ext cx="0" cy="469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41026" name="Text Box 101"/>
          <p:cNvSpPr txBox="1">
            <a:spLocks noChangeArrowheads="1"/>
          </p:cNvSpPr>
          <p:nvPr/>
        </p:nvSpPr>
        <p:spPr bwMode="auto">
          <a:xfrm>
            <a:off x="25400" y="1130300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000" dirty="0">
                <a:latin typeface="Times New Roman" pitchFamily="18" charset="0"/>
              </a:rPr>
              <a:t>Load</a:t>
            </a:r>
          </a:p>
        </p:txBody>
      </p:sp>
      <p:sp>
        <p:nvSpPr>
          <p:cNvPr id="41027" name="Oval 102"/>
          <p:cNvSpPr>
            <a:spLocks noChangeArrowheads="1"/>
          </p:cNvSpPr>
          <p:nvPr/>
        </p:nvSpPr>
        <p:spPr bwMode="auto">
          <a:xfrm>
            <a:off x="1866900" y="54356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41028" name="Oval 103"/>
          <p:cNvSpPr>
            <a:spLocks noChangeArrowheads="1"/>
          </p:cNvSpPr>
          <p:nvPr/>
        </p:nvSpPr>
        <p:spPr bwMode="auto">
          <a:xfrm>
            <a:off x="3810000" y="54356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41029" name="Oval 104"/>
          <p:cNvSpPr>
            <a:spLocks noChangeArrowheads="1"/>
          </p:cNvSpPr>
          <p:nvPr/>
        </p:nvSpPr>
        <p:spPr bwMode="auto">
          <a:xfrm>
            <a:off x="5715000" y="54356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41030" name="Oval 105"/>
          <p:cNvSpPr>
            <a:spLocks noChangeArrowheads="1"/>
          </p:cNvSpPr>
          <p:nvPr/>
        </p:nvSpPr>
        <p:spPr bwMode="auto">
          <a:xfrm>
            <a:off x="3086100" y="49784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41031" name="Oval 106"/>
          <p:cNvSpPr>
            <a:spLocks noChangeArrowheads="1"/>
          </p:cNvSpPr>
          <p:nvPr/>
        </p:nvSpPr>
        <p:spPr bwMode="auto">
          <a:xfrm>
            <a:off x="5003800" y="49784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41032" name="Oval 107"/>
          <p:cNvSpPr>
            <a:spLocks noChangeArrowheads="1"/>
          </p:cNvSpPr>
          <p:nvPr/>
        </p:nvSpPr>
        <p:spPr bwMode="auto">
          <a:xfrm>
            <a:off x="838200" y="14859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41033" name="Oval 108"/>
          <p:cNvSpPr>
            <a:spLocks noChangeArrowheads="1"/>
          </p:cNvSpPr>
          <p:nvPr/>
        </p:nvSpPr>
        <p:spPr bwMode="auto">
          <a:xfrm>
            <a:off x="2819400" y="14859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41034" name="Oval 109"/>
          <p:cNvSpPr>
            <a:spLocks noChangeArrowheads="1"/>
          </p:cNvSpPr>
          <p:nvPr/>
        </p:nvSpPr>
        <p:spPr bwMode="auto">
          <a:xfrm>
            <a:off x="4737100" y="14732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41035" name="Oval 110"/>
          <p:cNvSpPr>
            <a:spLocks noChangeArrowheads="1"/>
          </p:cNvSpPr>
          <p:nvPr/>
        </p:nvSpPr>
        <p:spPr bwMode="auto">
          <a:xfrm>
            <a:off x="2540000" y="23876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41036" name="Oval 111"/>
          <p:cNvSpPr>
            <a:spLocks noChangeArrowheads="1"/>
          </p:cNvSpPr>
          <p:nvPr/>
        </p:nvSpPr>
        <p:spPr bwMode="auto">
          <a:xfrm>
            <a:off x="4457700" y="23749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41037" name="Oval 112"/>
          <p:cNvSpPr>
            <a:spLocks noChangeArrowheads="1"/>
          </p:cNvSpPr>
          <p:nvPr/>
        </p:nvSpPr>
        <p:spPr bwMode="auto">
          <a:xfrm>
            <a:off x="6350000" y="23876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41038" name="Oval 113"/>
          <p:cNvSpPr>
            <a:spLocks noChangeArrowheads="1"/>
          </p:cNvSpPr>
          <p:nvPr/>
        </p:nvSpPr>
        <p:spPr bwMode="auto">
          <a:xfrm>
            <a:off x="1181100" y="36068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81000" y="1066800"/>
            <a:ext cx="75247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460375" algn="l"/>
                <a:tab pos="919163" algn="l"/>
                <a:tab pos="1366838" algn="l"/>
                <a:tab pos="2286000" algn="l"/>
                <a:tab pos="3429000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460375" algn="l"/>
                <a:tab pos="919163" algn="l"/>
                <a:tab pos="1366838" algn="l"/>
                <a:tab pos="2286000" algn="l"/>
                <a:tab pos="3429000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460375" algn="l"/>
                <a:tab pos="919163" algn="l"/>
                <a:tab pos="1366838" algn="l"/>
                <a:tab pos="2286000" algn="l"/>
                <a:tab pos="3429000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460375" algn="l"/>
                <a:tab pos="919163" algn="l"/>
                <a:tab pos="1366838" algn="l"/>
                <a:tab pos="2286000" algn="l"/>
                <a:tab pos="3429000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460375" algn="l"/>
                <a:tab pos="919163" algn="l"/>
                <a:tab pos="1366838" algn="l"/>
                <a:tab pos="2286000" algn="l"/>
                <a:tab pos="3429000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919163" algn="l"/>
                <a:tab pos="1366838" algn="l"/>
                <a:tab pos="2286000" algn="l"/>
                <a:tab pos="3429000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919163" algn="l"/>
                <a:tab pos="1366838" algn="l"/>
                <a:tab pos="2286000" algn="l"/>
                <a:tab pos="3429000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919163" algn="l"/>
                <a:tab pos="1366838" algn="l"/>
                <a:tab pos="2286000" algn="l"/>
                <a:tab pos="3429000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919163" algn="l"/>
                <a:tab pos="1366838" algn="l"/>
                <a:tab pos="2286000" algn="l"/>
                <a:tab pos="3429000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</a:rPr>
              <a:t>LIBRARY ieee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</a:rPr>
              <a:t>USE ieee.std_logic_1164.all ;</a:t>
            </a:r>
          </a:p>
          <a:p>
            <a:pPr>
              <a:spcBef>
                <a:spcPct val="0"/>
              </a:spcBef>
              <a:buClrTx/>
            </a:pPr>
            <a:endParaRPr kumimoji="0"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</a:rPr>
              <a:t>ENTITY shift4 IS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</a:rPr>
              <a:t>	PORT ( 	D 	: IN 	STD_LOGIC_VECTOR(3 DOWNTO 0)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</a:rPr>
              <a:t>			Enable	: IN 	STD_LOGIC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</a:rPr>
              <a:t>			Load	: IN 	STD_LOGIC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</a:rPr>
              <a:t>			Sin 	: IN 	STD_LOGIC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</a:rPr>
              <a:t>			Clock 	: IN 	STD_LOGIC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</a:rPr>
              <a:t>			Q 	: OUT 	STD_LOGIC_VECTOR(3 DOWNTO 0) )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</a:rPr>
              <a:t>END shift4 ;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24200" y="4191000"/>
            <a:ext cx="2822575" cy="2133600"/>
            <a:chOff x="1968" y="2640"/>
            <a:chExt cx="1778" cy="1344"/>
          </a:xfrm>
        </p:grpSpPr>
        <p:sp>
          <p:nvSpPr>
            <p:cNvPr id="41989" name="Line 5"/>
            <p:cNvSpPr>
              <a:spLocks noChangeShapeType="1"/>
            </p:cNvSpPr>
            <p:nvPr/>
          </p:nvSpPr>
          <p:spPr bwMode="auto">
            <a:xfrm rot="5943736" flipV="1">
              <a:off x="2475" y="3784"/>
              <a:ext cx="4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1990" name="Line 6"/>
            <p:cNvSpPr>
              <a:spLocks noChangeShapeType="1"/>
            </p:cNvSpPr>
            <p:nvPr/>
          </p:nvSpPr>
          <p:spPr bwMode="auto">
            <a:xfrm rot="5943736" flipH="1" flipV="1">
              <a:off x="2468" y="3831"/>
              <a:ext cx="4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1991" name="Text Box 7"/>
            <p:cNvSpPr txBox="1">
              <a:spLocks noChangeArrowheads="1"/>
            </p:cNvSpPr>
            <p:nvPr/>
          </p:nvSpPr>
          <p:spPr bwMode="auto">
            <a:xfrm>
              <a:off x="2848" y="3059"/>
              <a:ext cx="1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</a:pPr>
              <a:r>
                <a:rPr kumimoji="0" lang="en-US" b="1" dirty="0">
                  <a:latin typeface="Times New Roman" pitchFamily="18" charset="0"/>
                </a:rPr>
                <a:t>Q</a:t>
              </a:r>
            </a:p>
          </p:txBody>
        </p:sp>
        <p:sp>
          <p:nvSpPr>
            <p:cNvPr id="41992" name="Text Box 8"/>
            <p:cNvSpPr txBox="1">
              <a:spLocks noChangeArrowheads="1"/>
            </p:cNvSpPr>
            <p:nvPr/>
          </p:nvSpPr>
          <p:spPr bwMode="auto">
            <a:xfrm>
              <a:off x="2496" y="2871"/>
              <a:ext cx="6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</a:pPr>
              <a:r>
                <a:rPr kumimoji="0" lang="en-US" b="1" dirty="0">
                  <a:latin typeface="Times New Roman" pitchFamily="18" charset="0"/>
                </a:rPr>
                <a:t>Enable</a:t>
              </a:r>
            </a:p>
          </p:txBody>
        </p:sp>
        <p:sp>
          <p:nvSpPr>
            <p:cNvPr id="41993" name="Line 9"/>
            <p:cNvSpPr>
              <a:spLocks noChangeShapeType="1"/>
            </p:cNvSpPr>
            <p:nvPr/>
          </p:nvSpPr>
          <p:spPr bwMode="auto">
            <a:xfrm>
              <a:off x="2736" y="2640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1994" name="Rectangle 10"/>
            <p:cNvSpPr>
              <a:spLocks noChangeArrowheads="1"/>
            </p:cNvSpPr>
            <p:nvPr/>
          </p:nvSpPr>
          <p:spPr bwMode="auto">
            <a:xfrm>
              <a:off x="2448" y="2919"/>
              <a:ext cx="576" cy="106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41995" name="Text Box 11"/>
            <p:cNvSpPr txBox="1">
              <a:spLocks noChangeArrowheads="1"/>
            </p:cNvSpPr>
            <p:nvPr/>
          </p:nvSpPr>
          <p:spPr bwMode="auto">
            <a:xfrm>
              <a:off x="2512" y="3736"/>
              <a:ext cx="6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</a:pPr>
              <a:r>
                <a:rPr kumimoji="0" lang="en-US" b="1" dirty="0">
                  <a:latin typeface="Times New Roman" pitchFamily="18" charset="0"/>
                </a:rPr>
                <a:t>Clock</a:t>
              </a:r>
            </a:p>
          </p:txBody>
        </p:sp>
        <p:sp>
          <p:nvSpPr>
            <p:cNvPr id="41996" name="Text Box 12"/>
            <p:cNvSpPr txBox="1">
              <a:spLocks noChangeArrowheads="1"/>
            </p:cNvSpPr>
            <p:nvPr/>
          </p:nvSpPr>
          <p:spPr bwMode="auto">
            <a:xfrm>
              <a:off x="3286" y="3569"/>
              <a:ext cx="4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</a:pPr>
              <a:r>
                <a:rPr kumimoji="0" lang="en-US" sz="1800" b="1" dirty="0">
                  <a:latin typeface="Times New Roman" pitchFamily="18" charset="0"/>
                </a:rPr>
                <a:t>shift4</a:t>
              </a:r>
            </a:p>
          </p:txBody>
        </p:sp>
        <p:sp>
          <p:nvSpPr>
            <p:cNvPr id="41997" name="Line 13"/>
            <p:cNvSpPr>
              <a:spLocks noChangeShapeType="1"/>
            </p:cNvSpPr>
            <p:nvPr/>
          </p:nvSpPr>
          <p:spPr bwMode="auto">
            <a:xfrm rot="-5400000">
              <a:off x="2208" y="3616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3024" y="2849"/>
              <a:ext cx="480" cy="375"/>
              <a:chOff x="3024" y="2793"/>
              <a:chExt cx="480" cy="375"/>
            </a:xfrm>
          </p:grpSpPr>
          <p:sp>
            <p:nvSpPr>
              <p:cNvPr id="42008" name="Line 15"/>
              <p:cNvSpPr>
                <a:spLocks noChangeShapeType="1"/>
              </p:cNvSpPr>
              <p:nvPr/>
            </p:nvSpPr>
            <p:spPr bwMode="auto">
              <a:xfrm rot="-5400000">
                <a:off x="3264" y="2871"/>
                <a:ext cx="0" cy="4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dirty="0"/>
              </a:p>
            </p:txBody>
          </p:sp>
          <p:sp>
            <p:nvSpPr>
              <p:cNvPr id="42009" name="Line 16"/>
              <p:cNvSpPr>
                <a:spLocks noChangeShapeType="1"/>
              </p:cNvSpPr>
              <p:nvPr/>
            </p:nvSpPr>
            <p:spPr bwMode="auto">
              <a:xfrm flipH="1">
                <a:off x="3216" y="3024"/>
                <a:ext cx="48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dirty="0"/>
              </a:p>
            </p:txBody>
          </p:sp>
          <p:sp>
            <p:nvSpPr>
              <p:cNvPr id="42010" name="Text Box 17"/>
              <p:cNvSpPr txBox="1">
                <a:spLocks noChangeArrowheads="1"/>
              </p:cNvSpPr>
              <p:nvPr/>
            </p:nvSpPr>
            <p:spPr bwMode="auto">
              <a:xfrm>
                <a:off x="3168" y="2793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</a:pPr>
                <a:r>
                  <a:rPr kumimoji="0" lang="en-US" b="1" dirty="0">
                    <a:latin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41999" name="Text Box 18"/>
            <p:cNvSpPr txBox="1">
              <a:spLocks noChangeArrowheads="1"/>
            </p:cNvSpPr>
            <p:nvPr/>
          </p:nvSpPr>
          <p:spPr bwMode="auto">
            <a:xfrm>
              <a:off x="2416" y="3056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b="1" dirty="0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42000" name="Line 19"/>
            <p:cNvSpPr>
              <a:spLocks noChangeShapeType="1"/>
            </p:cNvSpPr>
            <p:nvPr/>
          </p:nvSpPr>
          <p:spPr bwMode="auto">
            <a:xfrm>
              <a:off x="1968" y="3376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2001" name="Line 20"/>
            <p:cNvSpPr>
              <a:spLocks noChangeShapeType="1"/>
            </p:cNvSpPr>
            <p:nvPr/>
          </p:nvSpPr>
          <p:spPr bwMode="auto">
            <a:xfrm>
              <a:off x="1968" y="3568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2002" name="Text Box 21"/>
            <p:cNvSpPr txBox="1">
              <a:spLocks noChangeArrowheads="1"/>
            </p:cNvSpPr>
            <p:nvPr/>
          </p:nvSpPr>
          <p:spPr bwMode="auto">
            <a:xfrm>
              <a:off x="2416" y="3260"/>
              <a:ext cx="40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b="1" dirty="0">
                  <a:latin typeface="Times New Roman" pitchFamily="18" charset="0"/>
                </a:rPr>
                <a:t>Load</a:t>
              </a:r>
            </a:p>
          </p:txBody>
        </p:sp>
        <p:sp>
          <p:nvSpPr>
            <p:cNvPr id="42003" name="Text Box 22"/>
            <p:cNvSpPr txBox="1">
              <a:spLocks noChangeArrowheads="1"/>
            </p:cNvSpPr>
            <p:nvPr/>
          </p:nvSpPr>
          <p:spPr bwMode="auto">
            <a:xfrm>
              <a:off x="2416" y="3464"/>
              <a:ext cx="2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b="1" dirty="0">
                  <a:latin typeface="Times New Roman" pitchFamily="18" charset="0"/>
                </a:rPr>
                <a:t>Sin</a:t>
              </a:r>
            </a:p>
          </p:txBody>
        </p:sp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1968" y="2841"/>
              <a:ext cx="480" cy="375"/>
              <a:chOff x="3024" y="2793"/>
              <a:chExt cx="480" cy="375"/>
            </a:xfrm>
          </p:grpSpPr>
          <p:sp>
            <p:nvSpPr>
              <p:cNvPr id="42005" name="Line 24"/>
              <p:cNvSpPr>
                <a:spLocks noChangeShapeType="1"/>
              </p:cNvSpPr>
              <p:nvPr/>
            </p:nvSpPr>
            <p:spPr bwMode="auto">
              <a:xfrm rot="-5400000">
                <a:off x="3264" y="2871"/>
                <a:ext cx="0" cy="4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dirty="0"/>
              </a:p>
            </p:txBody>
          </p:sp>
          <p:sp>
            <p:nvSpPr>
              <p:cNvPr id="42006" name="Line 25"/>
              <p:cNvSpPr>
                <a:spLocks noChangeShapeType="1"/>
              </p:cNvSpPr>
              <p:nvPr/>
            </p:nvSpPr>
            <p:spPr bwMode="auto">
              <a:xfrm flipH="1">
                <a:off x="3216" y="3024"/>
                <a:ext cx="48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dirty="0"/>
              </a:p>
            </p:txBody>
          </p:sp>
          <p:sp>
            <p:nvSpPr>
              <p:cNvPr id="42007" name="Text Box 26"/>
              <p:cNvSpPr txBox="1">
                <a:spLocks noChangeArrowheads="1"/>
              </p:cNvSpPr>
              <p:nvPr/>
            </p:nvSpPr>
            <p:spPr bwMode="auto">
              <a:xfrm>
                <a:off x="3168" y="2793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</a:pPr>
                <a:r>
                  <a:rPr kumimoji="0" lang="en-US" b="1" dirty="0">
                    <a:latin typeface="Times New Roman" pitchFamily="18" charset="0"/>
                  </a:rPr>
                  <a:t>4</a:t>
                </a:r>
              </a:p>
            </p:txBody>
          </p:sp>
        </p:grpSp>
      </p:grpSp>
      <p:sp>
        <p:nvSpPr>
          <p:cNvPr id="27" name="26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en-US" dirty="0" smtClean="0"/>
              <a:t>4-bit shift register with parallel load (1)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013325" y="2286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endParaRPr kumimoji="0" lang="pl-PL" sz="2400" b="1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355975" y="2809875"/>
            <a:ext cx="1978025" cy="85883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162300" y="3763963"/>
            <a:ext cx="2117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000" i="1" dirty="0"/>
              <a:t>Components and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2000" i="1" dirty="0"/>
              <a:t>interconnects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594100" y="3005138"/>
            <a:ext cx="159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b="1" dirty="0"/>
              <a:t>structural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124200" y="1066800"/>
            <a:ext cx="21986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kumimoji="0" lang="en-US" sz="2400" b="1" dirty="0"/>
              <a:t>VHDL Design </a:t>
            </a:r>
          </a:p>
          <a:p>
            <a:pPr algn="ctr">
              <a:spcBef>
                <a:spcPct val="0"/>
              </a:spcBef>
              <a:buClrTx/>
            </a:pPr>
            <a:r>
              <a:rPr kumimoji="0" lang="en-US" sz="2400" b="1" dirty="0"/>
              <a:t>Styles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90600" y="2809875"/>
            <a:ext cx="1976438" cy="858838"/>
            <a:chOff x="2139" y="2352"/>
            <a:chExt cx="1245" cy="541"/>
          </a:xfrm>
        </p:grpSpPr>
        <p:sp>
          <p:nvSpPr>
            <p:cNvPr id="15380" name="Rectangle 9"/>
            <p:cNvSpPr>
              <a:spLocks noChangeArrowheads="1"/>
            </p:cNvSpPr>
            <p:nvPr/>
          </p:nvSpPr>
          <p:spPr bwMode="auto">
            <a:xfrm>
              <a:off x="2139" y="2352"/>
              <a:ext cx="1245" cy="541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15381" name="Text Box 10"/>
            <p:cNvSpPr txBox="1">
              <a:spLocks noChangeArrowheads="1"/>
            </p:cNvSpPr>
            <p:nvPr/>
          </p:nvSpPr>
          <p:spPr bwMode="auto">
            <a:xfrm>
              <a:off x="2354" y="2478"/>
              <a:ext cx="8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sz="2400" b="1" dirty="0"/>
                <a:t>dataflow</a:t>
              </a:r>
            </a:p>
          </p:txBody>
        </p:sp>
      </p:grpSp>
      <p:sp>
        <p:nvSpPr>
          <p:cNvPr id="15369" name="Text Box 11"/>
          <p:cNvSpPr txBox="1">
            <a:spLocks noChangeArrowheads="1"/>
          </p:cNvSpPr>
          <p:nvPr/>
        </p:nvSpPr>
        <p:spPr bwMode="auto">
          <a:xfrm>
            <a:off x="1062038" y="3800475"/>
            <a:ext cx="15097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000" i="1" dirty="0"/>
              <a:t>Concurrent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2000" i="1" dirty="0"/>
              <a:t>statements</a:t>
            </a:r>
          </a:p>
        </p:txBody>
      </p:sp>
      <p:sp>
        <p:nvSpPr>
          <p:cNvPr id="15370" name="Rectangle 12"/>
          <p:cNvSpPr>
            <a:spLocks noChangeArrowheads="1"/>
          </p:cNvSpPr>
          <p:nvPr/>
        </p:nvSpPr>
        <p:spPr bwMode="auto">
          <a:xfrm>
            <a:off x="5815013" y="2828925"/>
            <a:ext cx="1976437" cy="857250"/>
          </a:xfrm>
          <a:prstGeom prst="rect">
            <a:avLst/>
          </a:prstGeom>
          <a:solidFill>
            <a:srgbClr val="FFF1E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5371" name="Rectangle 13"/>
          <p:cNvSpPr>
            <a:spLocks noChangeArrowheads="1"/>
          </p:cNvSpPr>
          <p:nvPr/>
        </p:nvSpPr>
        <p:spPr bwMode="auto">
          <a:xfrm>
            <a:off x="5815013" y="2828925"/>
            <a:ext cx="661987" cy="863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5372" name="Text Box 14"/>
          <p:cNvSpPr txBox="1">
            <a:spLocks noChangeArrowheads="1"/>
          </p:cNvSpPr>
          <p:nvPr/>
        </p:nvSpPr>
        <p:spPr bwMode="auto">
          <a:xfrm>
            <a:off x="6005513" y="3048000"/>
            <a:ext cx="170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b="1" dirty="0"/>
              <a:t>behavioral</a:t>
            </a:r>
          </a:p>
        </p:txBody>
      </p:sp>
      <p:sp>
        <p:nvSpPr>
          <p:cNvPr id="15373" name="Text Box 15"/>
          <p:cNvSpPr txBox="1">
            <a:spLocks noChangeArrowheads="1"/>
          </p:cNvSpPr>
          <p:nvPr/>
        </p:nvSpPr>
        <p:spPr bwMode="auto">
          <a:xfrm>
            <a:off x="5048250" y="4162425"/>
            <a:ext cx="22050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en-US" sz="2000" b="1" dirty="0"/>
              <a:t> Registers</a:t>
            </a:r>
            <a:endParaRPr kumimoji="0" lang="pl-PL" sz="2000" b="1"/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pl-PL" sz="2000" b="1"/>
              <a:t> Shift registers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pl-PL" sz="2000" b="1"/>
              <a:t> Counters</a:t>
            </a:r>
            <a:endParaRPr kumimoji="0" lang="en-US" sz="2000" b="1" dirty="0"/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en-US" sz="2000" b="1" dirty="0"/>
              <a:t> State machines</a:t>
            </a:r>
          </a:p>
        </p:txBody>
      </p:sp>
      <p:sp>
        <p:nvSpPr>
          <p:cNvPr id="15374" name="Text Box 16"/>
          <p:cNvSpPr txBox="1">
            <a:spLocks noChangeArrowheads="1"/>
          </p:cNvSpPr>
          <p:nvPr/>
        </p:nvSpPr>
        <p:spPr bwMode="auto">
          <a:xfrm>
            <a:off x="5686425" y="3800475"/>
            <a:ext cx="2695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000" i="1" dirty="0"/>
              <a:t>Sequential statements</a:t>
            </a:r>
          </a:p>
        </p:txBody>
      </p:sp>
      <p:sp>
        <p:nvSpPr>
          <p:cNvPr id="15375" name="Line 17"/>
          <p:cNvSpPr>
            <a:spLocks noChangeShapeType="1"/>
          </p:cNvSpPr>
          <p:nvPr/>
        </p:nvSpPr>
        <p:spPr bwMode="auto">
          <a:xfrm flipH="1">
            <a:off x="2032000" y="1790700"/>
            <a:ext cx="1606550" cy="993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5376" name="Line 18"/>
          <p:cNvSpPr>
            <a:spLocks noChangeShapeType="1"/>
          </p:cNvSpPr>
          <p:nvPr/>
        </p:nvSpPr>
        <p:spPr bwMode="auto">
          <a:xfrm>
            <a:off x="4206875" y="1828800"/>
            <a:ext cx="161925" cy="968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5377" name="Line 19"/>
          <p:cNvSpPr>
            <a:spLocks noChangeShapeType="1"/>
          </p:cNvSpPr>
          <p:nvPr/>
        </p:nvSpPr>
        <p:spPr bwMode="auto">
          <a:xfrm>
            <a:off x="4743450" y="1847850"/>
            <a:ext cx="1200150" cy="81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5378" name="Oval 22"/>
          <p:cNvSpPr>
            <a:spLocks noChangeArrowheads="1"/>
          </p:cNvSpPr>
          <p:nvPr/>
        </p:nvSpPr>
        <p:spPr bwMode="auto">
          <a:xfrm>
            <a:off x="457200" y="1933575"/>
            <a:ext cx="6553200" cy="38100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5379" name="Text Box 23"/>
          <p:cNvSpPr txBox="1">
            <a:spLocks noChangeArrowheads="1"/>
          </p:cNvSpPr>
          <p:nvPr/>
        </p:nvSpPr>
        <p:spPr bwMode="auto">
          <a:xfrm>
            <a:off x="1066800" y="4876800"/>
            <a:ext cx="3257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pl-PL" sz="2800" i="1"/>
              <a:t>synthesizable</a:t>
            </a:r>
          </a:p>
        </p:txBody>
      </p:sp>
      <p:sp>
        <p:nvSpPr>
          <p:cNvPr id="22" name="2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r>
              <a:rPr lang="en-US" dirty="0" smtClean="0"/>
              <a:t>VHDL Design Styles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381000" y="1219200"/>
            <a:ext cx="62928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ARCHITECTURE behavioral OF shift4 IS	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SIGNAL Qt : STD_LOGIC_VECTOR(3 DOWNTO 0);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BEGIN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PROCESS (Clock)</a:t>
            </a:r>
          </a:p>
          <a:p>
            <a:pPr>
              <a:spcBef>
                <a:spcPct val="0"/>
              </a:spcBef>
              <a:buClrTx/>
            </a:pPr>
            <a:r>
              <a:rPr kumimoji="0" lang="el-GR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BEGIN</a:t>
            </a:r>
          </a:p>
          <a:p>
            <a:pPr>
              <a:spcBef>
                <a:spcPct val="0"/>
              </a:spcBef>
              <a:buClrTx/>
            </a:pPr>
            <a:r>
              <a:rPr kumimoji="0" lang="el-GR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IF rising_edge(Clock) THEN</a:t>
            </a:r>
          </a:p>
          <a:p>
            <a:pPr>
              <a:spcBef>
                <a:spcPct val="0"/>
              </a:spcBef>
              <a:buClrTx/>
            </a:pPr>
            <a:r>
              <a:rPr kumimoji="0" lang="el-GR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IF Load = '1' THEN</a:t>
            </a:r>
          </a:p>
          <a:p>
            <a:pPr>
              <a:spcBef>
                <a:spcPct val="0"/>
              </a:spcBef>
              <a:buClrTx/>
            </a:pPr>
            <a:r>
              <a:rPr kumimoji="0" lang="el-GR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Qt &lt;= D ;</a:t>
            </a:r>
          </a:p>
          <a:p>
            <a:pPr>
              <a:spcBef>
                <a:spcPct val="0"/>
              </a:spcBef>
              <a:buClrTx/>
            </a:pPr>
            <a:r>
              <a:rPr kumimoji="0" lang="el-GR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ELSIF Enable = ‘1’ THEN</a:t>
            </a:r>
          </a:p>
          <a:p>
            <a:pPr>
              <a:spcBef>
                <a:spcPct val="0"/>
              </a:spcBef>
              <a:buClrTx/>
            </a:pPr>
            <a:r>
              <a:rPr kumimoji="0" lang="el-GR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Qt(0) &lt;= Qt(1) ;</a:t>
            </a:r>
          </a:p>
          <a:p>
            <a:pPr>
              <a:spcBef>
                <a:spcPct val="0"/>
              </a:spcBef>
              <a:buClrTx/>
            </a:pPr>
            <a:r>
              <a:rPr kumimoji="0" lang="el-GR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Qt(1) &lt;= Qt(2); </a:t>
            </a:r>
          </a:p>
          <a:p>
            <a:pPr>
              <a:spcBef>
                <a:spcPct val="0"/>
              </a:spcBef>
              <a:buClrTx/>
            </a:pPr>
            <a:r>
              <a:rPr kumimoji="0" lang="el-GR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Qt(2) &lt;= Qt(3) ; </a:t>
            </a:r>
          </a:p>
          <a:p>
            <a:pPr>
              <a:spcBef>
                <a:spcPct val="0"/>
              </a:spcBef>
              <a:buClrTx/>
            </a:pPr>
            <a:r>
              <a:rPr kumimoji="0" lang="el-GR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Qt(3) &lt;= Sin; </a:t>
            </a:r>
          </a:p>
          <a:p>
            <a:pPr>
              <a:spcBef>
                <a:spcPct val="0"/>
              </a:spcBef>
              <a:buClrTx/>
            </a:pPr>
            <a:r>
              <a:rPr kumimoji="0" lang="el-GR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IF ;</a:t>
            </a:r>
          </a:p>
          <a:p>
            <a:pPr>
              <a:spcBef>
                <a:spcPct val="0"/>
              </a:spcBef>
              <a:buClrTx/>
            </a:pPr>
            <a:r>
              <a:rPr kumimoji="0" lang="el-GR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IF ;</a:t>
            </a:r>
          </a:p>
          <a:p>
            <a:pPr>
              <a:spcBef>
                <a:spcPct val="0"/>
              </a:spcBef>
              <a:buClrTx/>
            </a:pPr>
            <a:r>
              <a:rPr kumimoji="0" lang="el-GR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PROCESS ;</a:t>
            </a:r>
          </a:p>
          <a:p>
            <a:pPr>
              <a:spcBef>
                <a:spcPct val="0"/>
              </a:spcBef>
              <a:buClrTx/>
            </a:pPr>
            <a:r>
              <a:rPr kumimoji="0" lang="el-GR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Q &lt;= Qt;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behavioral ;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943600" y="3810000"/>
            <a:ext cx="2822575" cy="2133600"/>
            <a:chOff x="1968" y="2640"/>
            <a:chExt cx="1778" cy="1344"/>
          </a:xfrm>
        </p:grpSpPr>
        <p:sp>
          <p:nvSpPr>
            <p:cNvPr id="43013" name="Line 5"/>
            <p:cNvSpPr>
              <a:spLocks noChangeShapeType="1"/>
            </p:cNvSpPr>
            <p:nvPr/>
          </p:nvSpPr>
          <p:spPr bwMode="auto">
            <a:xfrm rot="5943736" flipV="1">
              <a:off x="2475" y="3784"/>
              <a:ext cx="4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3014" name="Line 6"/>
            <p:cNvSpPr>
              <a:spLocks noChangeShapeType="1"/>
            </p:cNvSpPr>
            <p:nvPr/>
          </p:nvSpPr>
          <p:spPr bwMode="auto">
            <a:xfrm rot="5943736" flipH="1" flipV="1">
              <a:off x="2468" y="3831"/>
              <a:ext cx="4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3015" name="Text Box 7"/>
            <p:cNvSpPr txBox="1">
              <a:spLocks noChangeArrowheads="1"/>
            </p:cNvSpPr>
            <p:nvPr/>
          </p:nvSpPr>
          <p:spPr bwMode="auto">
            <a:xfrm>
              <a:off x="2848" y="3059"/>
              <a:ext cx="1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</a:pPr>
              <a:r>
                <a:rPr kumimoji="0" lang="en-US" b="1" dirty="0">
                  <a:latin typeface="Times New Roman" pitchFamily="18" charset="0"/>
                </a:rPr>
                <a:t>Q</a:t>
              </a:r>
            </a:p>
          </p:txBody>
        </p:sp>
        <p:sp>
          <p:nvSpPr>
            <p:cNvPr id="43016" name="Text Box 8"/>
            <p:cNvSpPr txBox="1">
              <a:spLocks noChangeArrowheads="1"/>
            </p:cNvSpPr>
            <p:nvPr/>
          </p:nvSpPr>
          <p:spPr bwMode="auto">
            <a:xfrm>
              <a:off x="2496" y="2871"/>
              <a:ext cx="6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</a:pPr>
              <a:r>
                <a:rPr kumimoji="0" lang="en-US" b="1" dirty="0">
                  <a:latin typeface="Times New Roman" pitchFamily="18" charset="0"/>
                </a:rPr>
                <a:t>Enable</a:t>
              </a:r>
            </a:p>
          </p:txBody>
        </p:sp>
        <p:sp>
          <p:nvSpPr>
            <p:cNvPr id="43017" name="Line 9"/>
            <p:cNvSpPr>
              <a:spLocks noChangeShapeType="1"/>
            </p:cNvSpPr>
            <p:nvPr/>
          </p:nvSpPr>
          <p:spPr bwMode="auto">
            <a:xfrm>
              <a:off x="2736" y="2640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3018" name="Rectangle 10"/>
            <p:cNvSpPr>
              <a:spLocks noChangeArrowheads="1"/>
            </p:cNvSpPr>
            <p:nvPr/>
          </p:nvSpPr>
          <p:spPr bwMode="auto">
            <a:xfrm>
              <a:off x="2448" y="2919"/>
              <a:ext cx="576" cy="106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43019" name="Text Box 11"/>
            <p:cNvSpPr txBox="1">
              <a:spLocks noChangeArrowheads="1"/>
            </p:cNvSpPr>
            <p:nvPr/>
          </p:nvSpPr>
          <p:spPr bwMode="auto">
            <a:xfrm>
              <a:off x="2512" y="3736"/>
              <a:ext cx="6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</a:pPr>
              <a:r>
                <a:rPr kumimoji="0" lang="en-US" b="1" dirty="0">
                  <a:latin typeface="Times New Roman" pitchFamily="18" charset="0"/>
                </a:rPr>
                <a:t>Clock</a:t>
              </a:r>
            </a:p>
          </p:txBody>
        </p:sp>
        <p:sp>
          <p:nvSpPr>
            <p:cNvPr id="43020" name="Text Box 12"/>
            <p:cNvSpPr txBox="1">
              <a:spLocks noChangeArrowheads="1"/>
            </p:cNvSpPr>
            <p:nvPr/>
          </p:nvSpPr>
          <p:spPr bwMode="auto">
            <a:xfrm>
              <a:off x="3286" y="3569"/>
              <a:ext cx="4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</a:pPr>
              <a:r>
                <a:rPr kumimoji="0" lang="en-US" sz="1800" b="1" dirty="0">
                  <a:latin typeface="Times New Roman" pitchFamily="18" charset="0"/>
                </a:rPr>
                <a:t>shift4</a:t>
              </a:r>
            </a:p>
          </p:txBody>
        </p:sp>
        <p:sp>
          <p:nvSpPr>
            <p:cNvPr id="43021" name="Line 13"/>
            <p:cNvSpPr>
              <a:spLocks noChangeShapeType="1"/>
            </p:cNvSpPr>
            <p:nvPr/>
          </p:nvSpPr>
          <p:spPr bwMode="auto">
            <a:xfrm rot="-5400000">
              <a:off x="2208" y="3616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3024" y="2849"/>
              <a:ext cx="480" cy="375"/>
              <a:chOff x="3024" y="2793"/>
              <a:chExt cx="480" cy="375"/>
            </a:xfrm>
          </p:grpSpPr>
          <p:sp>
            <p:nvSpPr>
              <p:cNvPr id="43032" name="Line 15"/>
              <p:cNvSpPr>
                <a:spLocks noChangeShapeType="1"/>
              </p:cNvSpPr>
              <p:nvPr/>
            </p:nvSpPr>
            <p:spPr bwMode="auto">
              <a:xfrm rot="-5400000">
                <a:off x="3264" y="2871"/>
                <a:ext cx="0" cy="4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dirty="0"/>
              </a:p>
            </p:txBody>
          </p:sp>
          <p:sp>
            <p:nvSpPr>
              <p:cNvPr id="43033" name="Line 16"/>
              <p:cNvSpPr>
                <a:spLocks noChangeShapeType="1"/>
              </p:cNvSpPr>
              <p:nvPr/>
            </p:nvSpPr>
            <p:spPr bwMode="auto">
              <a:xfrm flipH="1">
                <a:off x="3216" y="3024"/>
                <a:ext cx="48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dirty="0"/>
              </a:p>
            </p:txBody>
          </p:sp>
          <p:sp>
            <p:nvSpPr>
              <p:cNvPr id="43034" name="Text Box 17"/>
              <p:cNvSpPr txBox="1">
                <a:spLocks noChangeArrowheads="1"/>
              </p:cNvSpPr>
              <p:nvPr/>
            </p:nvSpPr>
            <p:spPr bwMode="auto">
              <a:xfrm>
                <a:off x="3168" y="2793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</a:pPr>
                <a:r>
                  <a:rPr kumimoji="0" lang="en-US" b="1" dirty="0">
                    <a:latin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43023" name="Text Box 18"/>
            <p:cNvSpPr txBox="1">
              <a:spLocks noChangeArrowheads="1"/>
            </p:cNvSpPr>
            <p:nvPr/>
          </p:nvSpPr>
          <p:spPr bwMode="auto">
            <a:xfrm>
              <a:off x="2416" y="3056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b="1" dirty="0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43024" name="Line 19"/>
            <p:cNvSpPr>
              <a:spLocks noChangeShapeType="1"/>
            </p:cNvSpPr>
            <p:nvPr/>
          </p:nvSpPr>
          <p:spPr bwMode="auto">
            <a:xfrm>
              <a:off x="1968" y="3376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3025" name="Line 20"/>
            <p:cNvSpPr>
              <a:spLocks noChangeShapeType="1"/>
            </p:cNvSpPr>
            <p:nvPr/>
          </p:nvSpPr>
          <p:spPr bwMode="auto">
            <a:xfrm>
              <a:off x="1968" y="3568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3026" name="Text Box 21"/>
            <p:cNvSpPr txBox="1">
              <a:spLocks noChangeArrowheads="1"/>
            </p:cNvSpPr>
            <p:nvPr/>
          </p:nvSpPr>
          <p:spPr bwMode="auto">
            <a:xfrm>
              <a:off x="2416" y="3260"/>
              <a:ext cx="40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b="1" dirty="0">
                  <a:latin typeface="Times New Roman" pitchFamily="18" charset="0"/>
                </a:rPr>
                <a:t>Load</a:t>
              </a:r>
            </a:p>
          </p:txBody>
        </p:sp>
        <p:sp>
          <p:nvSpPr>
            <p:cNvPr id="43027" name="Text Box 22"/>
            <p:cNvSpPr txBox="1">
              <a:spLocks noChangeArrowheads="1"/>
            </p:cNvSpPr>
            <p:nvPr/>
          </p:nvSpPr>
          <p:spPr bwMode="auto">
            <a:xfrm>
              <a:off x="2416" y="3464"/>
              <a:ext cx="2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b="1" dirty="0">
                  <a:latin typeface="Times New Roman" pitchFamily="18" charset="0"/>
                </a:rPr>
                <a:t>Sin</a:t>
              </a:r>
            </a:p>
          </p:txBody>
        </p:sp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1968" y="2841"/>
              <a:ext cx="480" cy="375"/>
              <a:chOff x="3024" y="2793"/>
              <a:chExt cx="480" cy="375"/>
            </a:xfrm>
          </p:grpSpPr>
          <p:sp>
            <p:nvSpPr>
              <p:cNvPr id="43029" name="Line 24"/>
              <p:cNvSpPr>
                <a:spLocks noChangeShapeType="1"/>
              </p:cNvSpPr>
              <p:nvPr/>
            </p:nvSpPr>
            <p:spPr bwMode="auto">
              <a:xfrm rot="-5400000">
                <a:off x="3264" y="2871"/>
                <a:ext cx="0" cy="4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dirty="0"/>
              </a:p>
            </p:txBody>
          </p:sp>
          <p:sp>
            <p:nvSpPr>
              <p:cNvPr id="43030" name="Line 25"/>
              <p:cNvSpPr>
                <a:spLocks noChangeShapeType="1"/>
              </p:cNvSpPr>
              <p:nvPr/>
            </p:nvSpPr>
            <p:spPr bwMode="auto">
              <a:xfrm flipH="1">
                <a:off x="3216" y="3024"/>
                <a:ext cx="48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dirty="0"/>
              </a:p>
            </p:txBody>
          </p:sp>
          <p:sp>
            <p:nvSpPr>
              <p:cNvPr id="43031" name="Text Box 26"/>
              <p:cNvSpPr txBox="1">
                <a:spLocks noChangeArrowheads="1"/>
              </p:cNvSpPr>
              <p:nvPr/>
            </p:nvSpPr>
            <p:spPr bwMode="auto">
              <a:xfrm>
                <a:off x="3168" y="2793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</a:pPr>
                <a:r>
                  <a:rPr kumimoji="0" lang="en-US" b="1" dirty="0">
                    <a:latin typeface="Times New Roman" pitchFamily="18" charset="0"/>
                  </a:rPr>
                  <a:t>4</a:t>
                </a:r>
              </a:p>
            </p:txBody>
          </p:sp>
        </p:grpSp>
      </p:grpSp>
      <p:sp>
        <p:nvSpPr>
          <p:cNvPr id="27" name="26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r>
              <a:rPr lang="en-US" dirty="0" smtClean="0"/>
              <a:t>4-bit shift register with parallel load (2)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304800" y="1144588"/>
            <a:ext cx="807402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LIBRARY ieee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 ieee.std_logic_1164.all ;</a:t>
            </a:r>
          </a:p>
          <a:p>
            <a:pPr>
              <a:spcBef>
                <a:spcPct val="0"/>
              </a:spcBef>
              <a:buClrTx/>
            </a:pPr>
            <a:endParaRPr kumimoji="0" lang="en-US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ENTITY shiftn IS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kumimoji="0" lang="en-US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GENERIC ( N : INTEGER := 8 )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PORT (	D : IN STD_LOGIC_VECTOR(</a:t>
            </a:r>
            <a:r>
              <a:rPr kumimoji="0" lang="en-US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N-1</a:t>
            </a: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DOWNTO 0)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Enable	: IN 	STD_LOGIC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Load	: IN 	STD_LOGIC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Sin 	: IN 	STD_LOGIC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Clock 	: IN 	STD_LOGIC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Q 	: </a:t>
            </a:r>
            <a:r>
              <a:rPr kumimoji="0" lang="en-US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OUT</a:t>
            </a: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	STD_LOGIC_VECTOR(</a:t>
            </a:r>
            <a:r>
              <a:rPr kumimoji="0" lang="en-US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N-1</a:t>
            </a: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DOWNTO 0) )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shiftn ;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89300" y="4203700"/>
            <a:ext cx="2828925" cy="2133600"/>
            <a:chOff x="2064" y="2496"/>
            <a:chExt cx="1782" cy="1344"/>
          </a:xfrm>
        </p:grpSpPr>
        <p:sp>
          <p:nvSpPr>
            <p:cNvPr id="44037" name="Line 5"/>
            <p:cNvSpPr>
              <a:spLocks noChangeShapeType="1"/>
            </p:cNvSpPr>
            <p:nvPr/>
          </p:nvSpPr>
          <p:spPr bwMode="auto">
            <a:xfrm rot="5943736" flipV="1">
              <a:off x="2571" y="3640"/>
              <a:ext cx="4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4038" name="Line 6"/>
            <p:cNvSpPr>
              <a:spLocks noChangeShapeType="1"/>
            </p:cNvSpPr>
            <p:nvPr/>
          </p:nvSpPr>
          <p:spPr bwMode="auto">
            <a:xfrm rot="5943736" flipH="1" flipV="1">
              <a:off x="2564" y="3687"/>
              <a:ext cx="4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4039" name="Text Box 7"/>
            <p:cNvSpPr txBox="1">
              <a:spLocks noChangeArrowheads="1"/>
            </p:cNvSpPr>
            <p:nvPr/>
          </p:nvSpPr>
          <p:spPr bwMode="auto">
            <a:xfrm>
              <a:off x="2944" y="2915"/>
              <a:ext cx="1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</a:pPr>
              <a:r>
                <a:rPr kumimoji="0" lang="en-US" b="1" dirty="0">
                  <a:latin typeface="Times New Roman" pitchFamily="18" charset="0"/>
                </a:rPr>
                <a:t>Q</a:t>
              </a:r>
            </a:p>
          </p:txBody>
        </p:sp>
        <p:sp>
          <p:nvSpPr>
            <p:cNvPr id="44040" name="Text Box 8"/>
            <p:cNvSpPr txBox="1">
              <a:spLocks noChangeArrowheads="1"/>
            </p:cNvSpPr>
            <p:nvPr/>
          </p:nvSpPr>
          <p:spPr bwMode="auto">
            <a:xfrm>
              <a:off x="2592" y="2727"/>
              <a:ext cx="6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</a:pPr>
              <a:r>
                <a:rPr kumimoji="0" lang="en-US" b="1" dirty="0">
                  <a:latin typeface="Times New Roman" pitchFamily="18" charset="0"/>
                </a:rPr>
                <a:t>Enable</a:t>
              </a:r>
            </a:p>
          </p:txBody>
        </p:sp>
        <p:sp>
          <p:nvSpPr>
            <p:cNvPr id="44041" name="Line 9"/>
            <p:cNvSpPr>
              <a:spLocks noChangeShapeType="1"/>
            </p:cNvSpPr>
            <p:nvPr/>
          </p:nvSpPr>
          <p:spPr bwMode="auto">
            <a:xfrm>
              <a:off x="2832" y="2496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4042" name="Rectangle 10"/>
            <p:cNvSpPr>
              <a:spLocks noChangeArrowheads="1"/>
            </p:cNvSpPr>
            <p:nvPr/>
          </p:nvSpPr>
          <p:spPr bwMode="auto">
            <a:xfrm>
              <a:off x="2544" y="2775"/>
              <a:ext cx="576" cy="106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44043" name="Text Box 11"/>
            <p:cNvSpPr txBox="1">
              <a:spLocks noChangeArrowheads="1"/>
            </p:cNvSpPr>
            <p:nvPr/>
          </p:nvSpPr>
          <p:spPr bwMode="auto">
            <a:xfrm>
              <a:off x="2608" y="3592"/>
              <a:ext cx="6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</a:pPr>
              <a:r>
                <a:rPr kumimoji="0" lang="en-US" b="1" dirty="0">
                  <a:latin typeface="Times New Roman" pitchFamily="18" charset="0"/>
                </a:rPr>
                <a:t>Clock</a:t>
              </a:r>
            </a:p>
          </p:txBody>
        </p:sp>
        <p:sp>
          <p:nvSpPr>
            <p:cNvPr id="44044" name="Text Box 12"/>
            <p:cNvSpPr txBox="1">
              <a:spLocks noChangeArrowheads="1"/>
            </p:cNvSpPr>
            <p:nvPr/>
          </p:nvSpPr>
          <p:spPr bwMode="auto">
            <a:xfrm>
              <a:off x="3378" y="3425"/>
              <a:ext cx="4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</a:pPr>
              <a:r>
                <a:rPr kumimoji="0" lang="en-US" sz="1800" b="1" dirty="0">
                  <a:latin typeface="Times New Roman" pitchFamily="18" charset="0"/>
                </a:rPr>
                <a:t>shiftn</a:t>
              </a:r>
            </a:p>
          </p:txBody>
        </p:sp>
        <p:sp>
          <p:nvSpPr>
            <p:cNvPr id="44045" name="Line 13"/>
            <p:cNvSpPr>
              <a:spLocks noChangeShapeType="1"/>
            </p:cNvSpPr>
            <p:nvPr/>
          </p:nvSpPr>
          <p:spPr bwMode="auto">
            <a:xfrm rot="-5400000">
              <a:off x="2304" y="3472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3120" y="2705"/>
              <a:ext cx="480" cy="375"/>
              <a:chOff x="3024" y="2793"/>
              <a:chExt cx="480" cy="375"/>
            </a:xfrm>
          </p:grpSpPr>
          <p:sp>
            <p:nvSpPr>
              <p:cNvPr id="44056" name="Line 15"/>
              <p:cNvSpPr>
                <a:spLocks noChangeShapeType="1"/>
              </p:cNvSpPr>
              <p:nvPr/>
            </p:nvSpPr>
            <p:spPr bwMode="auto">
              <a:xfrm rot="-5400000">
                <a:off x="3264" y="2871"/>
                <a:ext cx="0" cy="4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dirty="0"/>
              </a:p>
            </p:txBody>
          </p:sp>
          <p:sp>
            <p:nvSpPr>
              <p:cNvPr id="44057" name="Line 16"/>
              <p:cNvSpPr>
                <a:spLocks noChangeShapeType="1"/>
              </p:cNvSpPr>
              <p:nvPr/>
            </p:nvSpPr>
            <p:spPr bwMode="auto">
              <a:xfrm flipH="1">
                <a:off x="3216" y="3024"/>
                <a:ext cx="48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dirty="0"/>
              </a:p>
            </p:txBody>
          </p:sp>
          <p:sp>
            <p:nvSpPr>
              <p:cNvPr id="44058" name="Text Box 17"/>
              <p:cNvSpPr txBox="1">
                <a:spLocks noChangeArrowheads="1"/>
              </p:cNvSpPr>
              <p:nvPr/>
            </p:nvSpPr>
            <p:spPr bwMode="auto">
              <a:xfrm>
                <a:off x="3168" y="2793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</a:pPr>
                <a:r>
                  <a:rPr kumimoji="0" lang="en-US" b="1" dirty="0">
                    <a:latin typeface="Times New Roman" pitchFamily="18" charset="0"/>
                  </a:rPr>
                  <a:t>N</a:t>
                </a:r>
              </a:p>
            </p:txBody>
          </p:sp>
        </p:grpSp>
        <p:sp>
          <p:nvSpPr>
            <p:cNvPr id="44047" name="Text Box 18"/>
            <p:cNvSpPr txBox="1">
              <a:spLocks noChangeArrowheads="1"/>
            </p:cNvSpPr>
            <p:nvPr/>
          </p:nvSpPr>
          <p:spPr bwMode="auto">
            <a:xfrm>
              <a:off x="2512" y="2912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b="1" dirty="0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44048" name="Line 19"/>
            <p:cNvSpPr>
              <a:spLocks noChangeShapeType="1"/>
            </p:cNvSpPr>
            <p:nvPr/>
          </p:nvSpPr>
          <p:spPr bwMode="auto">
            <a:xfrm>
              <a:off x="2064" y="3232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4049" name="Line 20"/>
            <p:cNvSpPr>
              <a:spLocks noChangeShapeType="1"/>
            </p:cNvSpPr>
            <p:nvPr/>
          </p:nvSpPr>
          <p:spPr bwMode="auto">
            <a:xfrm>
              <a:off x="2064" y="3424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4050" name="Text Box 21"/>
            <p:cNvSpPr txBox="1">
              <a:spLocks noChangeArrowheads="1"/>
            </p:cNvSpPr>
            <p:nvPr/>
          </p:nvSpPr>
          <p:spPr bwMode="auto">
            <a:xfrm>
              <a:off x="2512" y="3116"/>
              <a:ext cx="40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b="1" dirty="0">
                  <a:latin typeface="Times New Roman" pitchFamily="18" charset="0"/>
                </a:rPr>
                <a:t>Load</a:t>
              </a:r>
            </a:p>
          </p:txBody>
        </p:sp>
        <p:sp>
          <p:nvSpPr>
            <p:cNvPr id="44051" name="Text Box 22"/>
            <p:cNvSpPr txBox="1">
              <a:spLocks noChangeArrowheads="1"/>
            </p:cNvSpPr>
            <p:nvPr/>
          </p:nvSpPr>
          <p:spPr bwMode="auto">
            <a:xfrm>
              <a:off x="2512" y="3320"/>
              <a:ext cx="2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b="1" dirty="0">
                  <a:latin typeface="Times New Roman" pitchFamily="18" charset="0"/>
                </a:rPr>
                <a:t>Sin</a:t>
              </a:r>
            </a:p>
          </p:txBody>
        </p:sp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2064" y="2697"/>
              <a:ext cx="480" cy="375"/>
              <a:chOff x="3024" y="2793"/>
              <a:chExt cx="480" cy="375"/>
            </a:xfrm>
          </p:grpSpPr>
          <p:sp>
            <p:nvSpPr>
              <p:cNvPr id="44053" name="Line 24"/>
              <p:cNvSpPr>
                <a:spLocks noChangeShapeType="1"/>
              </p:cNvSpPr>
              <p:nvPr/>
            </p:nvSpPr>
            <p:spPr bwMode="auto">
              <a:xfrm rot="-5400000">
                <a:off x="3264" y="2871"/>
                <a:ext cx="0" cy="4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dirty="0"/>
              </a:p>
            </p:txBody>
          </p:sp>
          <p:sp>
            <p:nvSpPr>
              <p:cNvPr id="44054" name="Line 25"/>
              <p:cNvSpPr>
                <a:spLocks noChangeShapeType="1"/>
              </p:cNvSpPr>
              <p:nvPr/>
            </p:nvSpPr>
            <p:spPr bwMode="auto">
              <a:xfrm flipH="1">
                <a:off x="3216" y="3024"/>
                <a:ext cx="48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dirty="0"/>
              </a:p>
            </p:txBody>
          </p:sp>
          <p:sp>
            <p:nvSpPr>
              <p:cNvPr id="44055" name="Text Box 26"/>
              <p:cNvSpPr txBox="1">
                <a:spLocks noChangeArrowheads="1"/>
              </p:cNvSpPr>
              <p:nvPr/>
            </p:nvSpPr>
            <p:spPr bwMode="auto">
              <a:xfrm>
                <a:off x="3168" y="2793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</a:pPr>
                <a:r>
                  <a:rPr kumimoji="0" lang="en-US" b="1" dirty="0">
                    <a:latin typeface="Times New Roman" pitchFamily="18" charset="0"/>
                  </a:rPr>
                  <a:t>N</a:t>
                </a:r>
              </a:p>
            </p:txBody>
          </p:sp>
        </p:grpSp>
      </p:grpSp>
      <p:sp>
        <p:nvSpPr>
          <p:cNvPr id="27" name="26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N-bit shift register with parallel load (1)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330200" y="1193800"/>
            <a:ext cx="66484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ARCHITECTURE behavioral OF shiftn IS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kumimoji="0" lang="en-US" b="1" dirty="0">
                <a:solidFill>
                  <a:srgbClr val="A50021"/>
                </a:solidFill>
                <a:latin typeface="Courier New" pitchFamily="49" charset="0"/>
                <a:cs typeface="Courier New" pitchFamily="49" charset="0"/>
              </a:rPr>
              <a:t>SIGNAL Qt: STD_LOGIC_VECTOR(N-1 DOWNTO 0);</a:t>
            </a:r>
            <a:r>
              <a:rPr kumimoji="0"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BEGIN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PROCESS (Clock)</a:t>
            </a:r>
          </a:p>
          <a:p>
            <a:pPr>
              <a:spcBef>
                <a:spcPct val="0"/>
              </a:spcBef>
              <a:buClrTx/>
            </a:pPr>
            <a:r>
              <a:rPr kumimoji="0" lang="el-GR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BEGIN</a:t>
            </a:r>
          </a:p>
          <a:p>
            <a:pPr>
              <a:spcBef>
                <a:spcPct val="0"/>
              </a:spcBef>
              <a:buClrTx/>
            </a:pPr>
            <a:r>
              <a:rPr kumimoji="0" lang="el-GR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IF rising_edge(Clock) THEN</a:t>
            </a:r>
          </a:p>
          <a:p>
            <a:pPr>
              <a:spcBef>
                <a:spcPct val="0"/>
              </a:spcBef>
              <a:buClrTx/>
            </a:pPr>
            <a:r>
              <a:rPr kumimoji="0" lang="el-GR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IF Load = '1' THEN</a:t>
            </a:r>
          </a:p>
          <a:p>
            <a:pPr>
              <a:spcBef>
                <a:spcPct val="0"/>
              </a:spcBef>
              <a:buClrTx/>
            </a:pPr>
            <a:r>
              <a:rPr kumimoji="0" lang="el-GR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Qt &lt;= D ;</a:t>
            </a:r>
          </a:p>
          <a:p>
            <a:pPr>
              <a:spcBef>
                <a:spcPct val="0"/>
              </a:spcBef>
              <a:buClrTx/>
            </a:pPr>
            <a:r>
              <a:rPr kumimoji="0" lang="el-GR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ELSIF Enable = ‘1’ THEN</a:t>
            </a:r>
          </a:p>
          <a:p>
            <a:pPr>
              <a:spcBef>
                <a:spcPct val="0"/>
              </a:spcBef>
              <a:buClrTx/>
            </a:pPr>
            <a:r>
              <a:rPr kumimoji="0" lang="el-GR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kumimoji="0" lang="en-US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Genbits: FOR i IN 0 TO N-2 LOOP</a:t>
            </a:r>
          </a:p>
          <a:p>
            <a:pPr>
              <a:spcBef>
                <a:spcPct val="0"/>
              </a:spcBef>
              <a:buClrTx/>
            </a:pPr>
            <a:r>
              <a:rPr kumimoji="0" lang="el-GR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kumimoji="0" lang="en-US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Qt(i) &lt;= Qt(i+1) ;</a:t>
            </a:r>
          </a:p>
          <a:p>
            <a:pPr>
              <a:spcBef>
                <a:spcPct val="0"/>
              </a:spcBef>
              <a:buClrTx/>
            </a:pPr>
            <a:r>
              <a:rPr kumimoji="0" lang="el-GR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LOOP ;</a:t>
            </a:r>
          </a:p>
          <a:p>
            <a:pPr>
              <a:spcBef>
                <a:spcPct val="0"/>
              </a:spcBef>
              <a:buClrTx/>
            </a:pPr>
            <a:r>
              <a:rPr kumimoji="0" lang="el-GR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kumimoji="0" lang="en-US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Qt(N-1) &lt;= Sin ;</a:t>
            </a:r>
          </a:p>
          <a:p>
            <a:pPr>
              <a:spcBef>
                <a:spcPct val="0"/>
              </a:spcBef>
              <a:buClrTx/>
            </a:pPr>
            <a:r>
              <a:rPr kumimoji="0" lang="el-GR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IF;</a:t>
            </a:r>
          </a:p>
          <a:p>
            <a:pPr>
              <a:spcBef>
                <a:spcPct val="0"/>
              </a:spcBef>
              <a:buClrTx/>
            </a:pPr>
            <a:r>
              <a:rPr kumimoji="0" lang="el-GR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IF ;</a:t>
            </a:r>
          </a:p>
          <a:p>
            <a:pPr>
              <a:spcBef>
                <a:spcPct val="0"/>
              </a:spcBef>
              <a:buClrTx/>
            </a:pPr>
            <a:r>
              <a:rPr kumimoji="0" lang="el-GR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PROCESS ;</a:t>
            </a:r>
          </a:p>
          <a:p>
            <a:pPr>
              <a:spcBef>
                <a:spcPct val="0"/>
              </a:spcBef>
              <a:buClrTx/>
            </a:pPr>
            <a:r>
              <a:rPr kumimoji="0" lang="el-GR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Q &lt;= Qt;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behavior al;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943600" y="4114800"/>
            <a:ext cx="2828925" cy="2133600"/>
            <a:chOff x="2064" y="2496"/>
            <a:chExt cx="1782" cy="1344"/>
          </a:xfrm>
        </p:grpSpPr>
        <p:sp>
          <p:nvSpPr>
            <p:cNvPr id="45061" name="Line 5"/>
            <p:cNvSpPr>
              <a:spLocks noChangeShapeType="1"/>
            </p:cNvSpPr>
            <p:nvPr/>
          </p:nvSpPr>
          <p:spPr bwMode="auto">
            <a:xfrm rot="5943736" flipV="1">
              <a:off x="2571" y="3640"/>
              <a:ext cx="4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5062" name="Line 6"/>
            <p:cNvSpPr>
              <a:spLocks noChangeShapeType="1"/>
            </p:cNvSpPr>
            <p:nvPr/>
          </p:nvSpPr>
          <p:spPr bwMode="auto">
            <a:xfrm rot="5943736" flipH="1" flipV="1">
              <a:off x="2564" y="3687"/>
              <a:ext cx="4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5063" name="Text Box 7"/>
            <p:cNvSpPr txBox="1">
              <a:spLocks noChangeArrowheads="1"/>
            </p:cNvSpPr>
            <p:nvPr/>
          </p:nvSpPr>
          <p:spPr bwMode="auto">
            <a:xfrm>
              <a:off x="2944" y="2915"/>
              <a:ext cx="1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</a:pPr>
              <a:r>
                <a:rPr kumimoji="0" lang="en-US" b="1" dirty="0">
                  <a:latin typeface="Times New Roman" pitchFamily="18" charset="0"/>
                </a:rPr>
                <a:t>Q</a:t>
              </a:r>
            </a:p>
          </p:txBody>
        </p:sp>
        <p:sp>
          <p:nvSpPr>
            <p:cNvPr id="45064" name="Text Box 8"/>
            <p:cNvSpPr txBox="1">
              <a:spLocks noChangeArrowheads="1"/>
            </p:cNvSpPr>
            <p:nvPr/>
          </p:nvSpPr>
          <p:spPr bwMode="auto">
            <a:xfrm>
              <a:off x="2592" y="2727"/>
              <a:ext cx="6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</a:pPr>
              <a:r>
                <a:rPr kumimoji="0" lang="en-US" b="1" dirty="0">
                  <a:latin typeface="Times New Roman" pitchFamily="18" charset="0"/>
                </a:rPr>
                <a:t>Enable</a:t>
              </a:r>
            </a:p>
          </p:txBody>
        </p:sp>
        <p:sp>
          <p:nvSpPr>
            <p:cNvPr id="45065" name="Line 9"/>
            <p:cNvSpPr>
              <a:spLocks noChangeShapeType="1"/>
            </p:cNvSpPr>
            <p:nvPr/>
          </p:nvSpPr>
          <p:spPr bwMode="auto">
            <a:xfrm>
              <a:off x="2832" y="2496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5066" name="Rectangle 10"/>
            <p:cNvSpPr>
              <a:spLocks noChangeArrowheads="1"/>
            </p:cNvSpPr>
            <p:nvPr/>
          </p:nvSpPr>
          <p:spPr bwMode="auto">
            <a:xfrm>
              <a:off x="2544" y="2775"/>
              <a:ext cx="576" cy="106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45067" name="Text Box 11"/>
            <p:cNvSpPr txBox="1">
              <a:spLocks noChangeArrowheads="1"/>
            </p:cNvSpPr>
            <p:nvPr/>
          </p:nvSpPr>
          <p:spPr bwMode="auto">
            <a:xfrm>
              <a:off x="2608" y="3592"/>
              <a:ext cx="6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</a:pPr>
              <a:r>
                <a:rPr kumimoji="0" lang="en-US" b="1" dirty="0">
                  <a:latin typeface="Times New Roman" pitchFamily="18" charset="0"/>
                </a:rPr>
                <a:t>Clock</a:t>
              </a:r>
            </a:p>
          </p:txBody>
        </p:sp>
        <p:sp>
          <p:nvSpPr>
            <p:cNvPr id="45068" name="Text Box 12"/>
            <p:cNvSpPr txBox="1">
              <a:spLocks noChangeArrowheads="1"/>
            </p:cNvSpPr>
            <p:nvPr/>
          </p:nvSpPr>
          <p:spPr bwMode="auto">
            <a:xfrm>
              <a:off x="3378" y="3425"/>
              <a:ext cx="4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</a:pPr>
              <a:r>
                <a:rPr kumimoji="0" lang="en-US" sz="1800" b="1" dirty="0">
                  <a:latin typeface="Times New Roman" pitchFamily="18" charset="0"/>
                </a:rPr>
                <a:t>shiftn</a:t>
              </a:r>
            </a:p>
          </p:txBody>
        </p:sp>
        <p:sp>
          <p:nvSpPr>
            <p:cNvPr id="45069" name="Line 13"/>
            <p:cNvSpPr>
              <a:spLocks noChangeShapeType="1"/>
            </p:cNvSpPr>
            <p:nvPr/>
          </p:nvSpPr>
          <p:spPr bwMode="auto">
            <a:xfrm rot="-5400000">
              <a:off x="2304" y="3472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3120" y="2705"/>
              <a:ext cx="480" cy="375"/>
              <a:chOff x="3024" y="2793"/>
              <a:chExt cx="480" cy="375"/>
            </a:xfrm>
          </p:grpSpPr>
          <p:sp>
            <p:nvSpPr>
              <p:cNvPr id="45080" name="Line 15"/>
              <p:cNvSpPr>
                <a:spLocks noChangeShapeType="1"/>
              </p:cNvSpPr>
              <p:nvPr/>
            </p:nvSpPr>
            <p:spPr bwMode="auto">
              <a:xfrm rot="-5400000">
                <a:off x="3264" y="2871"/>
                <a:ext cx="0" cy="4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dirty="0"/>
              </a:p>
            </p:txBody>
          </p:sp>
          <p:sp>
            <p:nvSpPr>
              <p:cNvPr id="45081" name="Line 16"/>
              <p:cNvSpPr>
                <a:spLocks noChangeShapeType="1"/>
              </p:cNvSpPr>
              <p:nvPr/>
            </p:nvSpPr>
            <p:spPr bwMode="auto">
              <a:xfrm flipH="1">
                <a:off x="3216" y="3024"/>
                <a:ext cx="48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dirty="0"/>
              </a:p>
            </p:txBody>
          </p:sp>
          <p:sp>
            <p:nvSpPr>
              <p:cNvPr id="45082" name="Text Box 17"/>
              <p:cNvSpPr txBox="1">
                <a:spLocks noChangeArrowheads="1"/>
              </p:cNvSpPr>
              <p:nvPr/>
            </p:nvSpPr>
            <p:spPr bwMode="auto">
              <a:xfrm>
                <a:off x="3168" y="2793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</a:pPr>
                <a:r>
                  <a:rPr kumimoji="0" lang="en-US" b="1" dirty="0">
                    <a:latin typeface="Times New Roman" pitchFamily="18" charset="0"/>
                  </a:rPr>
                  <a:t>N</a:t>
                </a:r>
              </a:p>
            </p:txBody>
          </p:sp>
        </p:grpSp>
        <p:sp>
          <p:nvSpPr>
            <p:cNvPr id="45071" name="Text Box 18"/>
            <p:cNvSpPr txBox="1">
              <a:spLocks noChangeArrowheads="1"/>
            </p:cNvSpPr>
            <p:nvPr/>
          </p:nvSpPr>
          <p:spPr bwMode="auto">
            <a:xfrm>
              <a:off x="2512" y="2912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b="1" dirty="0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45072" name="Line 19"/>
            <p:cNvSpPr>
              <a:spLocks noChangeShapeType="1"/>
            </p:cNvSpPr>
            <p:nvPr/>
          </p:nvSpPr>
          <p:spPr bwMode="auto">
            <a:xfrm>
              <a:off x="2064" y="3232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5073" name="Line 20"/>
            <p:cNvSpPr>
              <a:spLocks noChangeShapeType="1"/>
            </p:cNvSpPr>
            <p:nvPr/>
          </p:nvSpPr>
          <p:spPr bwMode="auto">
            <a:xfrm>
              <a:off x="2064" y="3424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5074" name="Text Box 21"/>
            <p:cNvSpPr txBox="1">
              <a:spLocks noChangeArrowheads="1"/>
            </p:cNvSpPr>
            <p:nvPr/>
          </p:nvSpPr>
          <p:spPr bwMode="auto">
            <a:xfrm>
              <a:off x="2512" y="3116"/>
              <a:ext cx="40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b="1" dirty="0">
                  <a:latin typeface="Times New Roman" pitchFamily="18" charset="0"/>
                </a:rPr>
                <a:t>Load</a:t>
              </a:r>
            </a:p>
          </p:txBody>
        </p:sp>
        <p:sp>
          <p:nvSpPr>
            <p:cNvPr id="45075" name="Text Box 22"/>
            <p:cNvSpPr txBox="1">
              <a:spLocks noChangeArrowheads="1"/>
            </p:cNvSpPr>
            <p:nvPr/>
          </p:nvSpPr>
          <p:spPr bwMode="auto">
            <a:xfrm>
              <a:off x="2512" y="3320"/>
              <a:ext cx="2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b="1" dirty="0">
                  <a:latin typeface="Times New Roman" pitchFamily="18" charset="0"/>
                </a:rPr>
                <a:t>Sin</a:t>
              </a:r>
            </a:p>
          </p:txBody>
        </p:sp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2064" y="2697"/>
              <a:ext cx="480" cy="375"/>
              <a:chOff x="3024" y="2793"/>
              <a:chExt cx="480" cy="375"/>
            </a:xfrm>
          </p:grpSpPr>
          <p:sp>
            <p:nvSpPr>
              <p:cNvPr id="45077" name="Line 24"/>
              <p:cNvSpPr>
                <a:spLocks noChangeShapeType="1"/>
              </p:cNvSpPr>
              <p:nvPr/>
            </p:nvSpPr>
            <p:spPr bwMode="auto">
              <a:xfrm rot="-5400000">
                <a:off x="3264" y="2871"/>
                <a:ext cx="0" cy="4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dirty="0"/>
              </a:p>
            </p:txBody>
          </p:sp>
          <p:sp>
            <p:nvSpPr>
              <p:cNvPr id="45078" name="Line 25"/>
              <p:cNvSpPr>
                <a:spLocks noChangeShapeType="1"/>
              </p:cNvSpPr>
              <p:nvPr/>
            </p:nvSpPr>
            <p:spPr bwMode="auto">
              <a:xfrm flipH="1">
                <a:off x="3216" y="3024"/>
                <a:ext cx="48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dirty="0"/>
              </a:p>
            </p:txBody>
          </p:sp>
          <p:sp>
            <p:nvSpPr>
              <p:cNvPr id="45079" name="Text Box 26"/>
              <p:cNvSpPr txBox="1">
                <a:spLocks noChangeArrowheads="1"/>
              </p:cNvSpPr>
              <p:nvPr/>
            </p:nvSpPr>
            <p:spPr bwMode="auto">
              <a:xfrm>
                <a:off x="3168" y="2793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</a:pPr>
                <a:r>
                  <a:rPr kumimoji="0" lang="en-US" b="1" dirty="0">
                    <a:latin typeface="Times New Roman" pitchFamily="18" charset="0"/>
                  </a:rPr>
                  <a:t>N</a:t>
                </a:r>
              </a:p>
            </p:txBody>
          </p:sp>
        </p:grpSp>
      </p:grpSp>
      <p:sp>
        <p:nvSpPr>
          <p:cNvPr id="27" name="26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en-US" dirty="0" smtClean="0"/>
              <a:t>N-bit shift register with parallel load (2)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Ιωάννης Βογιατζής 2015. Ιωάννης Βογιατζής. «Σχεδίαση ψηφιακών συστημάτων. Ενότητα </a:t>
            </a:r>
            <a:r>
              <a:rPr lang="en-US" sz="2000" dirty="0" smtClean="0"/>
              <a:t>3:</a:t>
            </a:r>
            <a:r>
              <a:rPr lang="el-GR" sz="2000" dirty="0" smtClean="0"/>
              <a:t> Ακολουθιακά μπλοκς σε </a:t>
            </a:r>
            <a:r>
              <a:rPr lang="en-GB" sz="2000" dirty="0" smtClean="0"/>
              <a:t>VHDL</a:t>
            </a:r>
            <a:r>
              <a:rPr lang="el-GR" sz="2000" dirty="0" smtClean="0"/>
              <a:t>». Έκδοση</a:t>
            </a:r>
            <a:r>
              <a:rPr lang="el-GR" sz="2000" dirty="0"/>
              <a:t>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 in VHDL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4876800"/>
          </a:xfrm>
        </p:spPr>
        <p:txBody>
          <a:bodyPr/>
          <a:lstStyle/>
          <a:p>
            <a:r>
              <a:rPr lang="el-GR" dirty="0" smtClean="0"/>
              <a:t>Περιγράφουν ακολουθιακή συμπεριφορά</a:t>
            </a:r>
            <a:endParaRPr lang="en-US" dirty="0" smtClean="0"/>
          </a:p>
          <a:p>
            <a:r>
              <a:rPr lang="el-GR" dirty="0" smtClean="0"/>
              <a:t>Ιδιαίτερα ισχυρά </a:t>
            </a:r>
            <a:r>
              <a:rPr lang="en-US" dirty="0" smtClean="0"/>
              <a:t>Statements</a:t>
            </a:r>
          </a:p>
          <a:p>
            <a:pPr lvl="1"/>
            <a:r>
              <a:rPr lang="el-GR" dirty="0" smtClean="0"/>
              <a:t>Επιτρέπουν τον ορισμό συμπεριφοράς που αναπαρίσταται δύσκολα από πραγματικό κύκλωμα</a:t>
            </a:r>
            <a:endParaRPr lang="en-US" dirty="0" smtClean="0"/>
          </a:p>
          <a:p>
            <a:pPr lvl="1"/>
            <a:r>
              <a:rPr lang="el-GR" dirty="0" smtClean="0"/>
              <a:t>Δεν είναι πάντα συνθέσιμες</a:t>
            </a:r>
            <a:endParaRPr lang="en-US" dirty="0" smtClean="0"/>
          </a:p>
          <a:p>
            <a:r>
              <a:rPr lang="el-GR" dirty="0" smtClean="0">
                <a:solidFill>
                  <a:srgbClr val="FF0000"/>
                </a:solidFill>
              </a:rPr>
              <a:t>Χρησιμοποιούνται με προσοχή σε κώδικα στον οποίο θα γίνει σύνθεση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Ανατομία μιας </a:t>
            </a:r>
            <a:r>
              <a:rPr lang="en-US" dirty="0" smtClean="0"/>
              <a:t>Process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981200" y="2819400"/>
            <a:ext cx="6459538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3200" dirty="0">
                <a:solidFill>
                  <a:srgbClr val="009900"/>
                </a:solidFill>
              </a:rPr>
              <a:t>[label</a:t>
            </a:r>
            <a:r>
              <a:rPr kumimoji="0" lang="en-US" sz="3200" dirty="0">
                <a:solidFill>
                  <a:srgbClr val="000000"/>
                </a:solidFill>
              </a:rPr>
              <a:t>:</a:t>
            </a:r>
            <a:r>
              <a:rPr kumimoji="0" lang="en-US" sz="3200" dirty="0">
                <a:solidFill>
                  <a:srgbClr val="008080"/>
                </a:solidFill>
              </a:rPr>
              <a:t>]</a:t>
            </a:r>
            <a:r>
              <a:rPr kumimoji="0" lang="en-US" sz="3200" dirty="0">
                <a:solidFill>
                  <a:srgbClr val="0000CC"/>
                </a:solidFill>
              </a:rPr>
              <a:t> </a:t>
            </a:r>
            <a:r>
              <a:rPr kumimoji="0" lang="pl-PL" sz="3200">
                <a:solidFill>
                  <a:srgbClr val="0000CC"/>
                </a:solidFill>
              </a:rPr>
              <a:t>PROCESS</a:t>
            </a:r>
            <a:r>
              <a:rPr kumimoji="0" lang="en-US" sz="3200" dirty="0">
                <a:solidFill>
                  <a:srgbClr val="000000"/>
                </a:solidFill>
              </a:rPr>
              <a:t> </a:t>
            </a:r>
            <a:r>
              <a:rPr kumimoji="0" lang="en-US" sz="3200" dirty="0">
                <a:solidFill>
                  <a:srgbClr val="008080"/>
                </a:solidFill>
              </a:rPr>
              <a:t>[(</a:t>
            </a:r>
            <a:r>
              <a:rPr kumimoji="0" lang="en-US" sz="3200" i="1" dirty="0">
                <a:solidFill>
                  <a:srgbClr val="009900"/>
                </a:solidFill>
              </a:rPr>
              <a:t>sensitivity list</a:t>
            </a:r>
            <a:r>
              <a:rPr kumimoji="0" lang="en-US" sz="3200" dirty="0">
                <a:solidFill>
                  <a:srgbClr val="009900"/>
                </a:solidFill>
              </a:rPr>
              <a:t>)]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3200" dirty="0">
                <a:solidFill>
                  <a:srgbClr val="000000"/>
                </a:solidFill>
              </a:rPr>
              <a:t>      </a:t>
            </a:r>
            <a:r>
              <a:rPr kumimoji="0" lang="en-US" sz="3200" dirty="0">
                <a:solidFill>
                  <a:srgbClr val="009900"/>
                </a:solidFill>
              </a:rPr>
              <a:t>[d</a:t>
            </a:r>
            <a:r>
              <a:rPr kumimoji="0" lang="en-US" sz="3200" i="1" dirty="0">
                <a:solidFill>
                  <a:srgbClr val="009900"/>
                </a:solidFill>
              </a:rPr>
              <a:t>eclaration part</a:t>
            </a:r>
            <a:r>
              <a:rPr kumimoji="0" lang="en-US" sz="3200" dirty="0">
                <a:solidFill>
                  <a:srgbClr val="009900"/>
                </a:solidFill>
              </a:rPr>
              <a:t>]</a:t>
            </a:r>
          </a:p>
          <a:p>
            <a:pPr>
              <a:spcBef>
                <a:spcPct val="0"/>
              </a:spcBef>
              <a:buClrTx/>
            </a:pPr>
            <a:r>
              <a:rPr kumimoji="0" lang="pl-PL" sz="3200">
                <a:solidFill>
                  <a:srgbClr val="0000CC"/>
                </a:solidFill>
              </a:rPr>
              <a:t>BEGIN</a:t>
            </a:r>
            <a:endParaRPr kumimoji="0" lang="en-US" sz="3200" dirty="0">
              <a:solidFill>
                <a:srgbClr val="0000CC"/>
              </a:solidFill>
            </a:endParaRPr>
          </a:p>
          <a:p>
            <a:pPr>
              <a:spcBef>
                <a:spcPct val="0"/>
              </a:spcBef>
              <a:buClrTx/>
            </a:pPr>
            <a:r>
              <a:rPr kumimoji="0" lang="en-US" sz="3200" dirty="0">
                <a:solidFill>
                  <a:srgbClr val="000000"/>
                </a:solidFill>
              </a:rPr>
              <a:t>      </a:t>
            </a:r>
            <a:r>
              <a:rPr kumimoji="0" lang="en-US" sz="3200" i="1" dirty="0">
                <a:solidFill>
                  <a:srgbClr val="009900"/>
                </a:solidFill>
              </a:rPr>
              <a:t>statement part</a:t>
            </a:r>
          </a:p>
          <a:p>
            <a:pPr>
              <a:spcBef>
                <a:spcPct val="0"/>
              </a:spcBef>
              <a:buClrTx/>
            </a:pPr>
            <a:r>
              <a:rPr kumimoji="0" lang="pl-PL" sz="3200">
                <a:solidFill>
                  <a:srgbClr val="0000CC"/>
                </a:solidFill>
              </a:rPr>
              <a:t>END</a:t>
            </a:r>
            <a:r>
              <a:rPr kumimoji="0" lang="en-US" sz="3200" dirty="0">
                <a:solidFill>
                  <a:srgbClr val="0000CC"/>
                </a:solidFill>
              </a:rPr>
              <a:t> </a:t>
            </a:r>
            <a:r>
              <a:rPr kumimoji="0" lang="pl-PL" sz="3200">
                <a:solidFill>
                  <a:srgbClr val="0000CC"/>
                </a:solidFill>
              </a:rPr>
              <a:t>PROCESS [</a:t>
            </a:r>
            <a:r>
              <a:rPr kumimoji="0" lang="pl-PL" sz="3200">
                <a:solidFill>
                  <a:srgbClr val="009900"/>
                </a:solidFill>
              </a:rPr>
              <a:t>label</a:t>
            </a:r>
            <a:r>
              <a:rPr kumimoji="0" lang="pl-PL" sz="3200">
                <a:solidFill>
                  <a:srgbClr val="0000CC"/>
                </a:solidFill>
              </a:rPr>
              <a:t>]</a:t>
            </a:r>
            <a:r>
              <a:rPr kumimoji="0" lang="en-US" sz="3200" dirty="0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1676400" y="2057400"/>
            <a:ext cx="990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1905000" y="2057400"/>
            <a:ext cx="4191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33400" y="1524000"/>
            <a:ext cx="172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dirty="0"/>
              <a:t>OPTIONAL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 animBg="1"/>
      <p:bldP spid="133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PROCESS </a:t>
            </a:r>
            <a:r>
              <a:rPr lang="el-GR" sz="3600" dirty="0" smtClean="0"/>
              <a:t>με</a:t>
            </a:r>
            <a:r>
              <a:rPr lang="en-US" sz="3600" dirty="0" smtClean="0"/>
              <a:t> SENSITIVITY LIST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4042792" cy="53285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400" dirty="0" smtClean="0"/>
              <a:t>Λίστα από </a:t>
            </a:r>
            <a:r>
              <a:rPr lang="en-US" sz="2400" dirty="0" smtClean="0"/>
              <a:t>signals </a:t>
            </a:r>
            <a:r>
              <a:rPr lang="el-GR" sz="2400" dirty="0" smtClean="0"/>
              <a:t>στα οποία είναι </a:t>
            </a:r>
            <a:r>
              <a:rPr lang="en-US" sz="2400" dirty="0" smtClean="0"/>
              <a:t>sensitive</a:t>
            </a:r>
            <a:r>
              <a:rPr lang="el-GR" sz="2400" dirty="0" smtClean="0"/>
              <a:t> η </a:t>
            </a:r>
            <a:r>
              <a:rPr lang="en-US" sz="2400" dirty="0" smtClean="0"/>
              <a:t>process.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Όταν πραγματοποιείται ένα </a:t>
            </a:r>
            <a:r>
              <a:rPr lang="en-US" sz="2400" dirty="0" smtClean="0"/>
              <a:t>event </a:t>
            </a:r>
            <a:r>
              <a:rPr lang="el-GR" sz="2400" dirty="0" smtClean="0"/>
              <a:t>σε οποιοδήποτε από αυτά, ενεργοποιείται η </a:t>
            </a:r>
            <a:r>
              <a:rPr lang="en-US" sz="2400" dirty="0" smtClean="0"/>
              <a:t>process.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Κάθε φορά που ενεργοποιείται, τρέχει ολόκληρη</a:t>
            </a:r>
            <a:r>
              <a:rPr lang="en-US" sz="24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l-GR" sz="2400" b="1" dirty="0" smtClean="0">
                <a:solidFill>
                  <a:srgbClr val="CC3300"/>
                </a:solidFill>
              </a:rPr>
              <a:t>ΔΕΝ ΕΠΙΤΡΕΠΟΝΤΑΙ </a:t>
            </a:r>
            <a:r>
              <a:rPr lang="en-US" sz="2400" b="1" dirty="0" smtClean="0">
                <a:solidFill>
                  <a:srgbClr val="CC3300"/>
                </a:solidFill>
              </a:rPr>
              <a:t>WAIT statements </a:t>
            </a:r>
            <a:r>
              <a:rPr lang="el-GR" sz="2400" b="1" dirty="0" smtClean="0">
                <a:solidFill>
                  <a:srgbClr val="CC3300"/>
                </a:solidFill>
              </a:rPr>
              <a:t>σε </a:t>
            </a:r>
            <a:r>
              <a:rPr lang="en-US" sz="2400" b="1" dirty="0" smtClean="0">
                <a:solidFill>
                  <a:srgbClr val="CC3300"/>
                </a:solidFill>
              </a:rPr>
              <a:t>process </a:t>
            </a:r>
            <a:r>
              <a:rPr lang="el-GR" sz="2400" b="1" dirty="0" smtClean="0">
                <a:solidFill>
                  <a:srgbClr val="CC3300"/>
                </a:solidFill>
              </a:rPr>
              <a:t>με </a:t>
            </a:r>
            <a:r>
              <a:rPr lang="en-US" sz="2400" b="1" dirty="0" smtClean="0">
                <a:solidFill>
                  <a:srgbClr val="CC3300"/>
                </a:solidFill>
              </a:rPr>
              <a:t>SENSITIVITY LIST.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5105400" y="1196975"/>
            <a:ext cx="4038600" cy="504031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l-GR" sz="2400" dirty="0" smtClean="0">
              <a:solidFill>
                <a:srgbClr val="CC33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l-GR" sz="2400" dirty="0" smtClean="0">
              <a:solidFill>
                <a:srgbClr val="CC33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l-GR" sz="2400" dirty="0" smtClean="0">
              <a:solidFill>
                <a:srgbClr val="CC33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CC3300"/>
                </a:solidFill>
              </a:rPr>
              <a:t>label: </a:t>
            </a:r>
            <a:r>
              <a:rPr lang="en-US" sz="2400" dirty="0" smtClean="0">
                <a:solidFill>
                  <a:srgbClr val="0000CC"/>
                </a:solidFill>
              </a:rPr>
              <a:t>process</a:t>
            </a:r>
            <a:r>
              <a:rPr lang="en-US" sz="2400" dirty="0" smtClean="0"/>
              <a:t> (</a:t>
            </a:r>
            <a:r>
              <a:rPr lang="en-US" sz="2400" i="1" dirty="0" smtClean="0">
                <a:solidFill>
                  <a:srgbClr val="CC3300"/>
                </a:solidFill>
              </a:rPr>
              <a:t>sensitivity list</a:t>
            </a:r>
            <a:r>
              <a:rPr lang="en-US" sz="2400" dirty="0" smtClean="0">
                <a:solidFill>
                  <a:srgbClr val="CC3300"/>
                </a:solidFill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i="1" dirty="0" smtClean="0">
                <a:solidFill>
                  <a:srgbClr val="CC3300"/>
                </a:solidFill>
              </a:rPr>
              <a:t>      declaration part </a:t>
            </a:r>
            <a:endParaRPr lang="en-US" sz="2400" dirty="0" smtClean="0">
              <a:solidFill>
                <a:srgbClr val="CC33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0000CC"/>
                </a:solidFill>
              </a:rPr>
              <a:t>begin</a:t>
            </a:r>
            <a:r>
              <a:rPr lang="en-US" sz="2400" dirty="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i="1" dirty="0" smtClean="0">
                <a:solidFill>
                  <a:srgbClr val="CC3300"/>
                </a:solidFill>
              </a:rPr>
              <a:t>	statement part</a:t>
            </a:r>
            <a:r>
              <a:rPr lang="en-US" sz="2400" i="1" dirty="0" smtClean="0"/>
              <a:t> </a:t>
            </a:r>
            <a:endParaRPr lang="en-US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0000CC"/>
                </a:solidFill>
              </a:rPr>
              <a:t>end process;</a:t>
            </a:r>
            <a:r>
              <a:rPr lang="en-US" sz="2400" dirty="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4038600" y="1752600"/>
            <a:ext cx="3505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Equivalent of a Process</a:t>
            </a:r>
          </a:p>
        </p:txBody>
      </p:sp>
      <p:sp>
        <p:nvSpPr>
          <p:cNvPr id="15363" name="Text Box 3"/>
          <p:cNvSpPr>
            <a:spLocks noGrp="1" noChangeArrowheads="1"/>
          </p:cNvSpPr>
          <p:nvPr>
            <p:ph idx="1"/>
          </p:nvPr>
        </p:nvSpPr>
        <p:spPr>
          <a:xfrm>
            <a:off x="3962400" y="3645024"/>
            <a:ext cx="4132815" cy="1800200"/>
          </a:xfrm>
          <a:noFill/>
        </p:spPr>
        <p:txBody>
          <a:bodyPr/>
          <a:lstStyle/>
          <a:p>
            <a:pPr marL="450850" indent="-450850">
              <a:lnSpc>
                <a:spcPct val="80000"/>
              </a:lnSpc>
              <a:spcBef>
                <a:spcPct val="50000"/>
              </a:spcBef>
            </a:pPr>
            <a:r>
              <a:rPr lang="el-GR" sz="2000" dirty="0" smtClean="0"/>
              <a:t>Όλα τα σήματα στην </a:t>
            </a:r>
            <a:r>
              <a:rPr lang="en-US" sz="2000" dirty="0" smtClean="0"/>
              <a:t>sensitivity list </a:t>
            </a:r>
            <a:r>
              <a:rPr lang="el-GR" sz="2000" dirty="0" smtClean="0"/>
              <a:t>είναι είσοδοι </a:t>
            </a:r>
            <a:r>
              <a:rPr lang="en-US" sz="2000" dirty="0" smtClean="0"/>
              <a:t>e.g. </a:t>
            </a:r>
            <a:r>
              <a:rPr lang="en-US" sz="2000" i="1" dirty="0" smtClean="0"/>
              <a:t>clk</a:t>
            </a:r>
          </a:p>
          <a:p>
            <a:pPr marL="450850" indent="-450850">
              <a:lnSpc>
                <a:spcPct val="80000"/>
              </a:lnSpc>
              <a:spcBef>
                <a:spcPct val="50000"/>
              </a:spcBef>
            </a:pPr>
            <a:r>
              <a:rPr lang="el-GR" sz="2000" dirty="0" smtClean="0">
                <a:solidFill>
                  <a:srgbClr val="CC3300"/>
                </a:solidFill>
              </a:rPr>
              <a:t>ΔΕ ΧΡΕΙΑΖΕΤΑΙ ΝΑ ΕΙΝΑΙ ΟΛΕΣ ΟΙ ΕΙΣΟΔΟΙ ΣΤΗ </a:t>
            </a:r>
            <a:r>
              <a:rPr lang="en-US" sz="2000" dirty="0" smtClean="0">
                <a:solidFill>
                  <a:srgbClr val="CC3300"/>
                </a:solidFill>
              </a:rPr>
              <a:t>sensitivity list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04800" y="1828800"/>
            <a:ext cx="35052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60375" algn="l"/>
                <a:tab pos="919163" algn="l"/>
                <a:tab pos="1366838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460375" algn="l"/>
                <a:tab pos="919163" algn="l"/>
                <a:tab pos="1366838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460375" algn="l"/>
                <a:tab pos="919163" algn="l"/>
                <a:tab pos="1366838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460375" algn="l"/>
                <a:tab pos="919163" algn="l"/>
                <a:tab pos="1366838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460375" algn="l"/>
                <a:tab pos="919163" algn="l"/>
                <a:tab pos="1366838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919163" algn="l"/>
                <a:tab pos="1366838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919163" algn="l"/>
                <a:tab pos="1366838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919163" algn="l"/>
                <a:tab pos="1366838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919163" algn="l"/>
                <a:tab pos="1366838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dirty="0">
                <a:latin typeface="Courier New" pitchFamily="49" charset="0"/>
                <a:cs typeface="Courier New" pitchFamily="49" charset="0"/>
              </a:rPr>
              <a:t>priority: PROCESS (clk)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latin typeface="Courier New" pitchFamily="49" charset="0"/>
                <a:cs typeface="Courier New" pitchFamily="49" charset="0"/>
              </a:rPr>
              <a:t>BEGIN</a:t>
            </a:r>
          </a:p>
          <a:p>
            <a:pPr>
              <a:spcBef>
                <a:spcPct val="0"/>
              </a:spcBef>
              <a:buClrTx/>
            </a:pPr>
            <a:r>
              <a:rPr kumimoji="0" lang="el-GR" dirty="0"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dirty="0">
                <a:latin typeface="Courier New" pitchFamily="49" charset="0"/>
                <a:cs typeface="Courier New" pitchFamily="49" charset="0"/>
              </a:rPr>
              <a:t>IF w(3) = '1' THEN</a:t>
            </a:r>
          </a:p>
          <a:p>
            <a:pPr>
              <a:spcBef>
                <a:spcPct val="0"/>
              </a:spcBef>
              <a:buClrTx/>
            </a:pPr>
            <a:r>
              <a:rPr kumimoji="0" lang="el-GR" dirty="0">
                <a:latin typeface="Courier New" pitchFamily="49" charset="0"/>
                <a:cs typeface="Courier New" pitchFamily="49" charset="0"/>
              </a:rPr>
              <a:t>  </a:t>
            </a:r>
            <a:r>
              <a:rPr kumimoji="0" lang="en-US" dirty="0">
                <a:latin typeface="Courier New" pitchFamily="49" charset="0"/>
                <a:cs typeface="Courier New" pitchFamily="49" charset="0"/>
              </a:rPr>
              <a:t>y &lt;= "11" ;</a:t>
            </a:r>
          </a:p>
          <a:p>
            <a:pPr>
              <a:spcBef>
                <a:spcPct val="0"/>
              </a:spcBef>
              <a:buClrTx/>
            </a:pPr>
            <a:r>
              <a:rPr kumimoji="0" lang="el-GR" dirty="0"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dirty="0">
                <a:latin typeface="Courier New" pitchFamily="49" charset="0"/>
                <a:cs typeface="Courier New" pitchFamily="49" charset="0"/>
              </a:rPr>
              <a:t>ELSIF w(2) = '1' THEN </a:t>
            </a:r>
          </a:p>
          <a:p>
            <a:pPr>
              <a:spcBef>
                <a:spcPct val="0"/>
              </a:spcBef>
              <a:buClrTx/>
            </a:pPr>
            <a:r>
              <a:rPr kumimoji="0" lang="el-GR" dirty="0">
                <a:latin typeface="Courier New" pitchFamily="49" charset="0"/>
                <a:cs typeface="Courier New" pitchFamily="49" charset="0"/>
              </a:rPr>
              <a:t>  </a:t>
            </a:r>
            <a:r>
              <a:rPr kumimoji="0" lang="en-US" dirty="0">
                <a:latin typeface="Courier New" pitchFamily="49" charset="0"/>
                <a:cs typeface="Courier New" pitchFamily="49" charset="0"/>
              </a:rPr>
              <a:t>y &lt;= "10" ;</a:t>
            </a:r>
          </a:p>
          <a:p>
            <a:pPr>
              <a:spcBef>
                <a:spcPct val="0"/>
              </a:spcBef>
              <a:buClrTx/>
            </a:pPr>
            <a:r>
              <a:rPr kumimoji="0" lang="el-GR" dirty="0"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dirty="0">
                <a:latin typeface="Courier New" pitchFamily="49" charset="0"/>
                <a:cs typeface="Courier New" pitchFamily="49" charset="0"/>
              </a:rPr>
              <a:t>ELSIF w(1) = c THEN</a:t>
            </a:r>
          </a:p>
          <a:p>
            <a:pPr>
              <a:spcBef>
                <a:spcPct val="0"/>
              </a:spcBef>
              <a:buClrTx/>
            </a:pPr>
            <a:r>
              <a:rPr kumimoji="0" lang="el-GR" dirty="0">
                <a:latin typeface="Courier New" pitchFamily="49" charset="0"/>
                <a:cs typeface="Courier New" pitchFamily="49" charset="0"/>
              </a:rPr>
              <a:t>  </a:t>
            </a:r>
            <a:r>
              <a:rPr kumimoji="0" lang="en-US" dirty="0">
                <a:latin typeface="Courier New" pitchFamily="49" charset="0"/>
                <a:cs typeface="Courier New" pitchFamily="49" charset="0"/>
              </a:rPr>
              <a:t>y &lt;= a and b;</a:t>
            </a:r>
          </a:p>
          <a:p>
            <a:pPr>
              <a:spcBef>
                <a:spcPct val="0"/>
              </a:spcBef>
              <a:buClrTx/>
            </a:pPr>
            <a:r>
              <a:rPr kumimoji="0" lang="el-GR" dirty="0"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dirty="0">
                <a:latin typeface="Courier New" pitchFamily="49" charset="0"/>
                <a:cs typeface="Courier New" pitchFamily="49" charset="0"/>
              </a:rPr>
              <a:t>ELSE</a:t>
            </a:r>
          </a:p>
          <a:p>
            <a:pPr>
              <a:spcBef>
                <a:spcPct val="0"/>
              </a:spcBef>
              <a:buClrTx/>
            </a:pPr>
            <a:r>
              <a:rPr kumimoji="0" lang="el-GR" dirty="0">
                <a:latin typeface="Courier New" pitchFamily="49" charset="0"/>
                <a:cs typeface="Courier New" pitchFamily="49" charset="0"/>
              </a:rPr>
              <a:t>  </a:t>
            </a:r>
            <a:r>
              <a:rPr kumimoji="0" lang="en-US" dirty="0">
                <a:latin typeface="Courier New" pitchFamily="49" charset="0"/>
                <a:cs typeface="Courier New" pitchFamily="49" charset="0"/>
              </a:rPr>
              <a:t>z &lt;= "00"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latin typeface="Courier New" pitchFamily="49" charset="0"/>
                <a:cs typeface="Courier New" pitchFamily="49" charset="0"/>
              </a:rPr>
              <a:t>END IF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latin typeface="Courier New" pitchFamily="49" charset="0"/>
                <a:cs typeface="Courier New" pitchFamily="49" charset="0"/>
              </a:rPr>
              <a:t>END PROCESS ;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355976" y="1679369"/>
            <a:ext cx="4114800" cy="1447800"/>
            <a:chOff x="2496" y="816"/>
            <a:chExt cx="2592" cy="912"/>
          </a:xfrm>
        </p:grpSpPr>
        <p:sp>
          <p:nvSpPr>
            <p:cNvPr id="19462" name="Text Box 6"/>
            <p:cNvSpPr txBox="1">
              <a:spLocks noChangeArrowheads="1"/>
            </p:cNvSpPr>
            <p:nvPr/>
          </p:nvSpPr>
          <p:spPr bwMode="auto">
            <a:xfrm>
              <a:off x="2544" y="1056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/>
                <a:t>w</a:t>
              </a:r>
            </a:p>
          </p:txBody>
        </p:sp>
        <p:sp>
          <p:nvSpPr>
            <p:cNvPr id="19463" name="Text Box 7"/>
            <p:cNvSpPr txBox="1">
              <a:spLocks noChangeArrowheads="1"/>
            </p:cNvSpPr>
            <p:nvPr/>
          </p:nvSpPr>
          <p:spPr bwMode="auto">
            <a:xfrm>
              <a:off x="2544" y="1200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/>
                <a:t>a</a:t>
              </a:r>
            </a:p>
          </p:txBody>
        </p:sp>
        <p:sp>
          <p:nvSpPr>
            <p:cNvPr id="19464" name="Rectangle 8"/>
            <p:cNvSpPr>
              <a:spLocks noChangeArrowheads="1"/>
            </p:cNvSpPr>
            <p:nvPr/>
          </p:nvSpPr>
          <p:spPr bwMode="auto">
            <a:xfrm>
              <a:off x="3648" y="816"/>
              <a:ext cx="1152" cy="912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19465" name="Line 9"/>
            <p:cNvSpPr>
              <a:spLocks noChangeShapeType="1"/>
            </p:cNvSpPr>
            <p:nvPr/>
          </p:nvSpPr>
          <p:spPr bwMode="auto">
            <a:xfrm>
              <a:off x="3312" y="115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9466" name="Line 10"/>
            <p:cNvSpPr>
              <a:spLocks noChangeShapeType="1"/>
            </p:cNvSpPr>
            <p:nvPr/>
          </p:nvSpPr>
          <p:spPr bwMode="auto">
            <a:xfrm>
              <a:off x="3312" y="158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9467" name="Line 11"/>
            <p:cNvSpPr>
              <a:spLocks noChangeShapeType="1"/>
            </p:cNvSpPr>
            <p:nvPr/>
          </p:nvSpPr>
          <p:spPr bwMode="auto">
            <a:xfrm>
              <a:off x="4800" y="115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9468" name="Line 12"/>
            <p:cNvSpPr>
              <a:spLocks noChangeShapeType="1"/>
            </p:cNvSpPr>
            <p:nvPr/>
          </p:nvSpPr>
          <p:spPr bwMode="auto">
            <a:xfrm>
              <a:off x="4800" y="148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9469" name="Text Box 13"/>
            <p:cNvSpPr txBox="1">
              <a:spLocks noChangeArrowheads="1"/>
            </p:cNvSpPr>
            <p:nvPr/>
          </p:nvSpPr>
          <p:spPr bwMode="auto">
            <a:xfrm>
              <a:off x="4320" y="912"/>
              <a:ext cx="76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/>
                <a:t>y</a:t>
              </a:r>
            </a:p>
          </p:txBody>
        </p:sp>
        <p:sp>
          <p:nvSpPr>
            <p:cNvPr id="19470" name="Text Box 14"/>
            <p:cNvSpPr txBox="1">
              <a:spLocks noChangeArrowheads="1"/>
            </p:cNvSpPr>
            <p:nvPr/>
          </p:nvSpPr>
          <p:spPr bwMode="auto">
            <a:xfrm>
              <a:off x="4320" y="1248"/>
              <a:ext cx="76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/>
                <a:t>z</a:t>
              </a:r>
            </a:p>
          </p:txBody>
        </p:sp>
        <p:sp>
          <p:nvSpPr>
            <p:cNvPr id="19471" name="Text Box 15"/>
            <p:cNvSpPr txBox="1">
              <a:spLocks noChangeArrowheads="1"/>
            </p:cNvSpPr>
            <p:nvPr/>
          </p:nvSpPr>
          <p:spPr bwMode="auto">
            <a:xfrm>
              <a:off x="3408" y="1152"/>
              <a:ext cx="110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/>
                <a:t>priority</a:t>
              </a:r>
            </a:p>
          </p:txBody>
        </p:sp>
        <p:sp>
          <p:nvSpPr>
            <p:cNvPr id="19472" name="Line 16"/>
            <p:cNvSpPr>
              <a:spLocks noChangeShapeType="1"/>
            </p:cNvSpPr>
            <p:nvPr/>
          </p:nvSpPr>
          <p:spPr bwMode="auto">
            <a:xfrm>
              <a:off x="3312" y="129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9473" name="Line 17"/>
            <p:cNvSpPr>
              <a:spLocks noChangeShapeType="1"/>
            </p:cNvSpPr>
            <p:nvPr/>
          </p:nvSpPr>
          <p:spPr bwMode="auto">
            <a:xfrm>
              <a:off x="3312" y="144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9474" name="Text Box 18"/>
            <p:cNvSpPr txBox="1">
              <a:spLocks noChangeArrowheads="1"/>
            </p:cNvSpPr>
            <p:nvPr/>
          </p:nvSpPr>
          <p:spPr bwMode="auto">
            <a:xfrm>
              <a:off x="2544" y="1344"/>
              <a:ext cx="8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/>
                <a:t>b</a:t>
              </a:r>
            </a:p>
          </p:txBody>
        </p:sp>
        <p:sp>
          <p:nvSpPr>
            <p:cNvPr id="19475" name="Text Box 19"/>
            <p:cNvSpPr txBox="1">
              <a:spLocks noChangeArrowheads="1"/>
            </p:cNvSpPr>
            <p:nvPr/>
          </p:nvSpPr>
          <p:spPr bwMode="auto">
            <a:xfrm>
              <a:off x="2544" y="1488"/>
              <a:ext cx="8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/>
                <a:t>c</a:t>
              </a:r>
            </a:p>
          </p:txBody>
        </p:sp>
        <p:sp>
          <p:nvSpPr>
            <p:cNvPr id="19476" name="Line 20"/>
            <p:cNvSpPr>
              <a:spLocks noChangeShapeType="1"/>
            </p:cNvSpPr>
            <p:nvPr/>
          </p:nvSpPr>
          <p:spPr bwMode="auto">
            <a:xfrm>
              <a:off x="3312" y="10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9477" name="Text Box 21"/>
            <p:cNvSpPr txBox="1">
              <a:spLocks noChangeArrowheads="1"/>
            </p:cNvSpPr>
            <p:nvPr/>
          </p:nvSpPr>
          <p:spPr bwMode="auto">
            <a:xfrm>
              <a:off x="2496" y="912"/>
              <a:ext cx="9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/>
                <a:t>clk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el-GR" dirty="0" smtClean="0"/>
              <a:t>Καταχωρητές</a:t>
            </a:r>
          </a:p>
        </p:txBody>
      </p:sp>
      <p:sp>
        <p:nvSpPr>
          <p:cNvPr id="4" name="3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5848350" y="4267200"/>
            <a:ext cx="812800" cy="1625600"/>
          </a:xfrm>
          <a:prstGeom prst="rect">
            <a:avLst/>
          </a:prstGeom>
          <a:solidFill>
            <a:srgbClr val="DFFFFF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4495800" y="4267200"/>
            <a:ext cx="812800" cy="1625600"/>
          </a:xfrm>
          <a:prstGeom prst="rect">
            <a:avLst/>
          </a:prstGeom>
          <a:solidFill>
            <a:srgbClr val="DFFFFF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3124200" y="4267200"/>
            <a:ext cx="812800" cy="1625600"/>
          </a:xfrm>
          <a:prstGeom prst="rect">
            <a:avLst/>
          </a:prstGeom>
          <a:solidFill>
            <a:srgbClr val="DFFFFF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6657975" y="4267200"/>
            <a:ext cx="530225" cy="16351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5295900" y="4267200"/>
            <a:ext cx="558800" cy="16319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8440" name="Rectangle 7"/>
          <p:cNvSpPr>
            <a:spLocks noChangeArrowheads="1"/>
          </p:cNvSpPr>
          <p:nvPr/>
        </p:nvSpPr>
        <p:spPr bwMode="auto">
          <a:xfrm>
            <a:off x="3937000" y="4264025"/>
            <a:ext cx="552450" cy="16287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8441" name="Rectangle 8"/>
          <p:cNvSpPr>
            <a:spLocks noChangeArrowheads="1"/>
          </p:cNvSpPr>
          <p:nvPr/>
        </p:nvSpPr>
        <p:spPr bwMode="auto">
          <a:xfrm>
            <a:off x="2590800" y="4267200"/>
            <a:ext cx="533400" cy="1625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8442" name="Line 9"/>
          <p:cNvSpPr>
            <a:spLocks noChangeShapeType="1"/>
          </p:cNvSpPr>
          <p:nvPr/>
        </p:nvSpPr>
        <p:spPr bwMode="auto">
          <a:xfrm flipV="1">
            <a:off x="2600325" y="4224338"/>
            <a:ext cx="1588" cy="1622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8443" name="Line 10"/>
          <p:cNvSpPr>
            <a:spLocks noChangeShapeType="1"/>
          </p:cNvSpPr>
          <p:nvPr/>
        </p:nvSpPr>
        <p:spPr bwMode="auto">
          <a:xfrm flipV="1">
            <a:off x="3937000" y="4224338"/>
            <a:ext cx="1588" cy="1622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8444" name="Line 11"/>
          <p:cNvSpPr>
            <a:spLocks noChangeShapeType="1"/>
          </p:cNvSpPr>
          <p:nvPr/>
        </p:nvSpPr>
        <p:spPr bwMode="auto">
          <a:xfrm flipV="1">
            <a:off x="5291138" y="4224338"/>
            <a:ext cx="1587" cy="1622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8445" name="Line 12"/>
          <p:cNvSpPr>
            <a:spLocks noChangeShapeType="1"/>
          </p:cNvSpPr>
          <p:nvPr/>
        </p:nvSpPr>
        <p:spPr bwMode="auto">
          <a:xfrm flipV="1">
            <a:off x="6646863" y="4224338"/>
            <a:ext cx="1587" cy="1622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H="1">
            <a:off x="4832350" y="2030413"/>
            <a:ext cx="2244725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V="1">
            <a:off x="6105525" y="1839913"/>
            <a:ext cx="1588" cy="13096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4824413" y="1643063"/>
            <a:ext cx="8032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2400" dirty="0">
                <a:solidFill>
                  <a:srgbClr val="000000"/>
                </a:solidFill>
                <a:latin typeface="Times-Roman" charset="0"/>
              </a:rPr>
              <a:t>Clock </a:t>
            </a:r>
            <a:endParaRPr kumimoji="0" lang="en-US" sz="2400" dirty="0">
              <a:latin typeface="Times New Roman" pitchFamily="18" charset="0"/>
            </a:endParaRP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5691188" y="1643063"/>
            <a:ext cx="2968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2400" dirty="0">
                <a:solidFill>
                  <a:srgbClr val="000000"/>
                </a:solidFill>
                <a:latin typeface="Times-Roman" charset="0"/>
              </a:rPr>
              <a:t>D </a:t>
            </a:r>
            <a:endParaRPr kumimoji="0" lang="en-US" sz="2400" dirty="0">
              <a:latin typeface="Times New Roman" pitchFamily="18" charset="0"/>
            </a:endParaRP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5097463" y="2079625"/>
            <a:ext cx="228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2400" dirty="0">
                <a:solidFill>
                  <a:srgbClr val="000000"/>
                </a:solidFill>
                <a:latin typeface="Times-Roman" charset="0"/>
              </a:rPr>
              <a:t>0 </a:t>
            </a:r>
            <a:endParaRPr kumimoji="0" lang="en-US" sz="2400" dirty="0">
              <a:latin typeface="Times New Roman" pitchFamily="18" charset="0"/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5064125" y="2374900"/>
            <a:ext cx="228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2400" dirty="0">
                <a:solidFill>
                  <a:srgbClr val="000000"/>
                </a:solidFill>
                <a:latin typeface="Times-Roman" charset="0"/>
              </a:rPr>
              <a:t>1 </a:t>
            </a:r>
            <a:endParaRPr kumimoji="0" lang="en-US" sz="2400" dirty="0">
              <a:latin typeface="Times New Roman" pitchFamily="18" charset="0"/>
            </a:endParaRP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5064125" y="2679700"/>
            <a:ext cx="228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2400" dirty="0">
                <a:solidFill>
                  <a:srgbClr val="000000"/>
                </a:solidFill>
                <a:latin typeface="Times-Roman" charset="0"/>
              </a:rPr>
              <a:t>1 </a:t>
            </a:r>
            <a:endParaRPr kumimoji="0" lang="en-US" sz="2400" dirty="0">
              <a:latin typeface="Times New Roman" pitchFamily="18" charset="0"/>
            </a:endParaRPr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5699125" y="2054225"/>
            <a:ext cx="228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2400" dirty="0">
                <a:solidFill>
                  <a:srgbClr val="000000"/>
                </a:solidFill>
                <a:latin typeface="Times-Roman" charset="0"/>
              </a:rPr>
              <a:t>– </a:t>
            </a:r>
            <a:endParaRPr kumimoji="0" lang="en-US" sz="2400" dirty="0">
              <a:latin typeface="Times New Roman" pitchFamily="18" charset="0"/>
            </a:endParaRPr>
          </a:p>
        </p:txBody>
      </p:sp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5703888" y="2362200"/>
            <a:ext cx="228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2400" dirty="0">
                <a:solidFill>
                  <a:srgbClr val="000000"/>
                </a:solidFill>
                <a:latin typeface="Times-Roman" charset="0"/>
              </a:rPr>
              <a:t>0 </a:t>
            </a:r>
            <a:endParaRPr kumimoji="0" lang="en-US" sz="2400" dirty="0">
              <a:latin typeface="Times New Roman" pitchFamily="18" charset="0"/>
            </a:endParaRPr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5729288" y="2667000"/>
            <a:ext cx="228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2400" dirty="0">
                <a:solidFill>
                  <a:srgbClr val="000000"/>
                </a:solidFill>
                <a:latin typeface="Times-Roman" charset="0"/>
              </a:rPr>
              <a:t>1 </a:t>
            </a:r>
            <a:endParaRPr kumimoji="0" lang="en-US" sz="2400" dirty="0">
              <a:latin typeface="Times New Roman" pitchFamily="18" charset="0"/>
            </a:endParaRP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6413500" y="2374900"/>
            <a:ext cx="228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2400" dirty="0">
                <a:solidFill>
                  <a:srgbClr val="000000"/>
                </a:solidFill>
                <a:latin typeface="Times-Roman" charset="0"/>
              </a:rPr>
              <a:t>0 </a:t>
            </a:r>
            <a:endParaRPr kumimoji="0" lang="en-US" sz="2400" dirty="0">
              <a:latin typeface="Times New Roman" pitchFamily="18" charset="0"/>
            </a:endParaRP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6413500" y="2679700"/>
            <a:ext cx="228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2400" dirty="0">
                <a:solidFill>
                  <a:srgbClr val="000000"/>
                </a:solidFill>
                <a:latin typeface="Times-Roman" charset="0"/>
              </a:rPr>
              <a:t>1 </a:t>
            </a:r>
            <a:endParaRPr kumimoji="0" lang="en-US" sz="2400" dirty="0">
              <a:latin typeface="Times New Roman" pitchFamily="18" charset="0"/>
            </a:endParaRPr>
          </a:p>
        </p:txBody>
      </p:sp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5207000" y="1104900"/>
            <a:ext cx="15414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2400" dirty="0">
                <a:solidFill>
                  <a:srgbClr val="000000"/>
                </a:solidFill>
                <a:latin typeface="Helvetica" pitchFamily="34" charset="0"/>
              </a:rPr>
              <a:t>Truth table </a:t>
            </a:r>
            <a:endParaRPr kumimoji="0" lang="en-US" sz="2400" dirty="0">
              <a:latin typeface="Times New Roman" pitchFamily="18" charset="0"/>
            </a:endParaRPr>
          </a:p>
        </p:txBody>
      </p:sp>
      <p:sp>
        <p:nvSpPr>
          <p:cNvPr id="18459" name="Freeform 26"/>
          <p:cNvSpPr>
            <a:spLocks/>
          </p:cNvSpPr>
          <p:nvPr/>
        </p:nvSpPr>
        <p:spPr bwMode="auto">
          <a:xfrm>
            <a:off x="2047875" y="4357688"/>
            <a:ext cx="5686425" cy="268287"/>
          </a:xfrm>
          <a:custGeom>
            <a:avLst/>
            <a:gdLst>
              <a:gd name="T0" fmla="*/ 2147483647 w 7165"/>
              <a:gd name="T1" fmla="*/ 2147483647 h 336"/>
              <a:gd name="T2" fmla="*/ 2147483647 w 7165"/>
              <a:gd name="T3" fmla="*/ 2147483647 h 336"/>
              <a:gd name="T4" fmla="*/ 2147483647 w 7165"/>
              <a:gd name="T5" fmla="*/ 0 h 336"/>
              <a:gd name="T6" fmla="*/ 2147483647 w 7165"/>
              <a:gd name="T7" fmla="*/ 0 h 336"/>
              <a:gd name="T8" fmla="*/ 2147483647 w 7165"/>
              <a:gd name="T9" fmla="*/ 2147483647 h 336"/>
              <a:gd name="T10" fmla="*/ 2147483647 w 7165"/>
              <a:gd name="T11" fmla="*/ 2147483647 h 336"/>
              <a:gd name="T12" fmla="*/ 2147483647 w 7165"/>
              <a:gd name="T13" fmla="*/ 0 h 336"/>
              <a:gd name="T14" fmla="*/ 2147483647 w 7165"/>
              <a:gd name="T15" fmla="*/ 0 h 336"/>
              <a:gd name="T16" fmla="*/ 2147483647 w 7165"/>
              <a:gd name="T17" fmla="*/ 2147483647 h 336"/>
              <a:gd name="T18" fmla="*/ 2147483647 w 7165"/>
              <a:gd name="T19" fmla="*/ 2147483647 h 336"/>
              <a:gd name="T20" fmla="*/ 2147483647 w 7165"/>
              <a:gd name="T21" fmla="*/ 0 h 336"/>
              <a:gd name="T22" fmla="*/ 2147483647 w 7165"/>
              <a:gd name="T23" fmla="*/ 0 h 336"/>
              <a:gd name="T24" fmla="*/ 2147483647 w 7165"/>
              <a:gd name="T25" fmla="*/ 2147483647 h 336"/>
              <a:gd name="T26" fmla="*/ 2147483647 w 7165"/>
              <a:gd name="T27" fmla="*/ 2147483647 h 336"/>
              <a:gd name="T28" fmla="*/ 2147483647 w 7165"/>
              <a:gd name="T29" fmla="*/ 0 h 336"/>
              <a:gd name="T30" fmla="*/ 2147483647 w 7165"/>
              <a:gd name="T31" fmla="*/ 0 h 336"/>
              <a:gd name="T32" fmla="*/ 2147483647 w 7165"/>
              <a:gd name="T33" fmla="*/ 2147483647 h 336"/>
              <a:gd name="T34" fmla="*/ 0 w 7165"/>
              <a:gd name="T35" fmla="*/ 2147483647 h 3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165"/>
              <a:gd name="T55" fmla="*/ 0 h 336"/>
              <a:gd name="T56" fmla="*/ 7165 w 7165"/>
              <a:gd name="T57" fmla="*/ 336 h 3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165" h="336">
                <a:moveTo>
                  <a:pt x="7165" y="336"/>
                </a:moveTo>
                <a:lnTo>
                  <a:pt x="6468" y="336"/>
                </a:lnTo>
                <a:lnTo>
                  <a:pt x="6468" y="0"/>
                </a:lnTo>
                <a:lnTo>
                  <a:pt x="5795" y="0"/>
                </a:lnTo>
                <a:lnTo>
                  <a:pt x="5795" y="336"/>
                </a:lnTo>
                <a:lnTo>
                  <a:pt x="4785" y="336"/>
                </a:lnTo>
                <a:lnTo>
                  <a:pt x="4785" y="0"/>
                </a:lnTo>
                <a:lnTo>
                  <a:pt x="4088" y="0"/>
                </a:lnTo>
                <a:lnTo>
                  <a:pt x="4088" y="336"/>
                </a:lnTo>
                <a:lnTo>
                  <a:pt x="3078" y="336"/>
                </a:lnTo>
                <a:lnTo>
                  <a:pt x="3078" y="0"/>
                </a:lnTo>
                <a:lnTo>
                  <a:pt x="2381" y="0"/>
                </a:lnTo>
                <a:lnTo>
                  <a:pt x="2381" y="336"/>
                </a:lnTo>
                <a:lnTo>
                  <a:pt x="1371" y="336"/>
                </a:lnTo>
                <a:lnTo>
                  <a:pt x="1371" y="0"/>
                </a:lnTo>
                <a:lnTo>
                  <a:pt x="698" y="0"/>
                </a:lnTo>
                <a:lnTo>
                  <a:pt x="698" y="336"/>
                </a:lnTo>
                <a:lnTo>
                  <a:pt x="0" y="336"/>
                </a:lnTo>
              </a:path>
            </a:pathLst>
          </a:cu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8460" name="Freeform 27"/>
          <p:cNvSpPr>
            <a:spLocks/>
          </p:cNvSpPr>
          <p:nvPr/>
        </p:nvSpPr>
        <p:spPr bwMode="auto">
          <a:xfrm>
            <a:off x="2047875" y="4892675"/>
            <a:ext cx="5686425" cy="266700"/>
          </a:xfrm>
          <a:custGeom>
            <a:avLst/>
            <a:gdLst>
              <a:gd name="T0" fmla="*/ 2147483647 w 7165"/>
              <a:gd name="T1" fmla="*/ 2147483647 h 337"/>
              <a:gd name="T2" fmla="*/ 2147483647 w 7165"/>
              <a:gd name="T3" fmla="*/ 2147483647 h 337"/>
              <a:gd name="T4" fmla="*/ 2147483647 w 7165"/>
              <a:gd name="T5" fmla="*/ 0 h 337"/>
              <a:gd name="T6" fmla="*/ 2147483647 w 7165"/>
              <a:gd name="T7" fmla="*/ 0 h 337"/>
              <a:gd name="T8" fmla="*/ 2147483647 w 7165"/>
              <a:gd name="T9" fmla="*/ 2147483647 h 337"/>
              <a:gd name="T10" fmla="*/ 2147483647 w 7165"/>
              <a:gd name="T11" fmla="*/ 2147483647 h 337"/>
              <a:gd name="T12" fmla="*/ 2147483647 w 7165"/>
              <a:gd name="T13" fmla="*/ 0 h 337"/>
              <a:gd name="T14" fmla="*/ 2147483647 w 7165"/>
              <a:gd name="T15" fmla="*/ 0 h 337"/>
              <a:gd name="T16" fmla="*/ 2147483647 w 7165"/>
              <a:gd name="T17" fmla="*/ 2147483647 h 337"/>
              <a:gd name="T18" fmla="*/ 2147483647 w 7165"/>
              <a:gd name="T19" fmla="*/ 2147483647 h 337"/>
              <a:gd name="T20" fmla="*/ 2147483647 w 7165"/>
              <a:gd name="T21" fmla="*/ 0 h 337"/>
              <a:gd name="T22" fmla="*/ 2147483647 w 7165"/>
              <a:gd name="T23" fmla="*/ 0 h 337"/>
              <a:gd name="T24" fmla="*/ 2147483647 w 7165"/>
              <a:gd name="T25" fmla="*/ 2147483647 h 337"/>
              <a:gd name="T26" fmla="*/ 2147483647 w 7165"/>
              <a:gd name="T27" fmla="*/ 2147483647 h 337"/>
              <a:gd name="T28" fmla="*/ 2147483647 w 7165"/>
              <a:gd name="T29" fmla="*/ 0 h 337"/>
              <a:gd name="T30" fmla="*/ 2147483647 w 7165"/>
              <a:gd name="T31" fmla="*/ 0 h 337"/>
              <a:gd name="T32" fmla="*/ 2147483647 w 7165"/>
              <a:gd name="T33" fmla="*/ 2147483647 h 337"/>
              <a:gd name="T34" fmla="*/ 0 w 7165"/>
              <a:gd name="T35" fmla="*/ 2147483647 h 3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165"/>
              <a:gd name="T55" fmla="*/ 0 h 337"/>
              <a:gd name="T56" fmla="*/ 7165 w 7165"/>
              <a:gd name="T57" fmla="*/ 337 h 33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165" h="337">
                <a:moveTo>
                  <a:pt x="7165" y="337"/>
                </a:moveTo>
                <a:lnTo>
                  <a:pt x="6828" y="337"/>
                </a:lnTo>
                <a:lnTo>
                  <a:pt x="6828" y="0"/>
                </a:lnTo>
                <a:lnTo>
                  <a:pt x="6131" y="0"/>
                </a:lnTo>
                <a:lnTo>
                  <a:pt x="6131" y="337"/>
                </a:lnTo>
                <a:lnTo>
                  <a:pt x="5458" y="337"/>
                </a:lnTo>
                <a:lnTo>
                  <a:pt x="5458" y="0"/>
                </a:lnTo>
                <a:lnTo>
                  <a:pt x="5121" y="0"/>
                </a:lnTo>
                <a:lnTo>
                  <a:pt x="5121" y="337"/>
                </a:lnTo>
                <a:lnTo>
                  <a:pt x="4424" y="337"/>
                </a:lnTo>
                <a:lnTo>
                  <a:pt x="4424" y="0"/>
                </a:lnTo>
                <a:lnTo>
                  <a:pt x="3414" y="0"/>
                </a:lnTo>
                <a:lnTo>
                  <a:pt x="3414" y="337"/>
                </a:lnTo>
                <a:lnTo>
                  <a:pt x="1707" y="337"/>
                </a:lnTo>
                <a:lnTo>
                  <a:pt x="1707" y="0"/>
                </a:lnTo>
                <a:lnTo>
                  <a:pt x="337" y="0"/>
                </a:lnTo>
                <a:lnTo>
                  <a:pt x="337" y="337"/>
                </a:lnTo>
                <a:lnTo>
                  <a:pt x="0" y="337"/>
                </a:lnTo>
              </a:path>
            </a:pathLst>
          </a:cu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8461" name="Freeform 28"/>
          <p:cNvSpPr>
            <a:spLocks/>
          </p:cNvSpPr>
          <p:nvPr/>
        </p:nvSpPr>
        <p:spPr bwMode="auto">
          <a:xfrm>
            <a:off x="2047875" y="5427663"/>
            <a:ext cx="5686425" cy="285750"/>
          </a:xfrm>
          <a:custGeom>
            <a:avLst/>
            <a:gdLst>
              <a:gd name="T0" fmla="*/ 2147483647 w 7165"/>
              <a:gd name="T1" fmla="*/ 0 h 361"/>
              <a:gd name="T2" fmla="*/ 2147483647 w 7165"/>
              <a:gd name="T3" fmla="*/ 0 h 361"/>
              <a:gd name="T4" fmla="*/ 2147483647 w 7165"/>
              <a:gd name="T5" fmla="*/ 2147483647 h 361"/>
              <a:gd name="T6" fmla="*/ 2147483647 w 7165"/>
              <a:gd name="T7" fmla="*/ 2147483647 h 361"/>
              <a:gd name="T8" fmla="*/ 2147483647 w 7165"/>
              <a:gd name="T9" fmla="*/ 0 h 361"/>
              <a:gd name="T10" fmla="*/ 2147483647 w 7165"/>
              <a:gd name="T11" fmla="*/ 0 h 361"/>
              <a:gd name="T12" fmla="*/ 2147483647 w 7165"/>
              <a:gd name="T13" fmla="*/ 2147483647 h 361"/>
              <a:gd name="T14" fmla="*/ 2147483647 w 7165"/>
              <a:gd name="T15" fmla="*/ 2147483647 h 361"/>
              <a:gd name="T16" fmla="*/ 2147483647 w 7165"/>
              <a:gd name="T17" fmla="*/ 0 h 361"/>
              <a:gd name="T18" fmla="*/ 2147483647 w 7165"/>
              <a:gd name="T19" fmla="*/ 0 h 361"/>
              <a:gd name="T20" fmla="*/ 2147483647 w 7165"/>
              <a:gd name="T21" fmla="*/ 2147483647 h 361"/>
              <a:gd name="T22" fmla="*/ 0 w 7165"/>
              <a:gd name="T23" fmla="*/ 2147483647 h 3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165"/>
              <a:gd name="T37" fmla="*/ 0 h 361"/>
              <a:gd name="T38" fmla="*/ 7165 w 7165"/>
              <a:gd name="T39" fmla="*/ 361 h 36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165" h="361">
                <a:moveTo>
                  <a:pt x="7165" y="0"/>
                </a:moveTo>
                <a:lnTo>
                  <a:pt x="6131" y="0"/>
                </a:lnTo>
                <a:lnTo>
                  <a:pt x="6131" y="361"/>
                </a:lnTo>
                <a:lnTo>
                  <a:pt x="4424" y="361"/>
                </a:lnTo>
                <a:lnTo>
                  <a:pt x="4424" y="0"/>
                </a:lnTo>
                <a:lnTo>
                  <a:pt x="4088" y="0"/>
                </a:lnTo>
                <a:lnTo>
                  <a:pt x="4088" y="361"/>
                </a:lnTo>
                <a:lnTo>
                  <a:pt x="2381" y="361"/>
                </a:lnTo>
                <a:lnTo>
                  <a:pt x="2381" y="0"/>
                </a:lnTo>
                <a:lnTo>
                  <a:pt x="698" y="0"/>
                </a:lnTo>
                <a:lnTo>
                  <a:pt x="698" y="361"/>
                </a:lnTo>
                <a:lnTo>
                  <a:pt x="0" y="361"/>
                </a:lnTo>
              </a:path>
            </a:pathLst>
          </a:cu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1533" name="Rectangle 29"/>
          <p:cNvSpPr>
            <a:spLocks noChangeArrowheads="1"/>
          </p:cNvSpPr>
          <p:nvPr/>
        </p:nvSpPr>
        <p:spPr bwMode="auto">
          <a:xfrm>
            <a:off x="1485900" y="1117600"/>
            <a:ext cx="23574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2400" dirty="0">
                <a:solidFill>
                  <a:srgbClr val="000000"/>
                </a:solidFill>
                <a:latin typeface="Helvetica" pitchFamily="34" charset="0"/>
              </a:rPr>
              <a:t>Graphical symbol</a:t>
            </a:r>
            <a:endParaRPr kumimoji="0" lang="en-US" sz="2400" dirty="0">
              <a:latin typeface="Times New Roman" pitchFamily="18" charset="0"/>
            </a:endParaRPr>
          </a:p>
        </p:txBody>
      </p:sp>
      <p:sp>
        <p:nvSpPr>
          <p:cNvPr id="18463" name="Rectangle 30"/>
          <p:cNvSpPr>
            <a:spLocks noChangeArrowheads="1"/>
          </p:cNvSpPr>
          <p:nvPr/>
        </p:nvSpPr>
        <p:spPr bwMode="auto">
          <a:xfrm>
            <a:off x="2533650" y="3952875"/>
            <a:ext cx="936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1400" i="1" dirty="0">
                <a:solidFill>
                  <a:srgbClr val="000000"/>
                </a:solidFill>
                <a:latin typeface="Times-Roman" charset="0"/>
              </a:rPr>
              <a:t>t </a:t>
            </a:r>
            <a:endParaRPr kumimoji="0" lang="en-US" sz="2400" dirty="0">
              <a:latin typeface="Times New Roman" pitchFamily="18" charset="0"/>
            </a:endParaRPr>
          </a:p>
        </p:txBody>
      </p:sp>
      <p:sp>
        <p:nvSpPr>
          <p:cNvPr id="18464" name="Rectangle 31"/>
          <p:cNvSpPr>
            <a:spLocks noChangeArrowheads="1"/>
          </p:cNvSpPr>
          <p:nvPr/>
        </p:nvSpPr>
        <p:spPr bwMode="auto">
          <a:xfrm>
            <a:off x="2590800" y="4038600"/>
            <a:ext cx="1047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1100" dirty="0">
                <a:solidFill>
                  <a:srgbClr val="000000"/>
                </a:solidFill>
                <a:latin typeface="Times-Roman" charset="0"/>
              </a:rPr>
              <a:t>1 </a:t>
            </a:r>
            <a:endParaRPr kumimoji="0" lang="en-US" sz="2400" dirty="0">
              <a:latin typeface="Times New Roman" pitchFamily="18" charset="0"/>
            </a:endParaRPr>
          </a:p>
        </p:txBody>
      </p:sp>
      <p:sp>
        <p:nvSpPr>
          <p:cNvPr id="18465" name="Rectangle 32"/>
          <p:cNvSpPr>
            <a:spLocks noChangeArrowheads="1"/>
          </p:cNvSpPr>
          <p:nvPr/>
        </p:nvSpPr>
        <p:spPr bwMode="auto">
          <a:xfrm>
            <a:off x="3892550" y="3952875"/>
            <a:ext cx="936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1400" i="1" dirty="0">
                <a:solidFill>
                  <a:srgbClr val="000000"/>
                </a:solidFill>
                <a:latin typeface="Times-Roman" charset="0"/>
              </a:rPr>
              <a:t>t </a:t>
            </a:r>
            <a:endParaRPr kumimoji="0" lang="en-US" sz="2400" dirty="0">
              <a:latin typeface="Times New Roman" pitchFamily="18" charset="0"/>
            </a:endParaRPr>
          </a:p>
        </p:txBody>
      </p:sp>
      <p:sp>
        <p:nvSpPr>
          <p:cNvPr id="18466" name="Rectangle 33"/>
          <p:cNvSpPr>
            <a:spLocks noChangeArrowheads="1"/>
          </p:cNvSpPr>
          <p:nvPr/>
        </p:nvSpPr>
        <p:spPr bwMode="auto">
          <a:xfrm>
            <a:off x="3949700" y="4038600"/>
            <a:ext cx="1047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1100" dirty="0">
                <a:solidFill>
                  <a:srgbClr val="000000"/>
                </a:solidFill>
                <a:latin typeface="Times-Roman" charset="0"/>
              </a:rPr>
              <a:t>2 </a:t>
            </a:r>
            <a:endParaRPr kumimoji="0" lang="en-US" sz="2400" dirty="0">
              <a:latin typeface="Times New Roman" pitchFamily="18" charset="0"/>
            </a:endParaRPr>
          </a:p>
        </p:txBody>
      </p:sp>
      <p:sp>
        <p:nvSpPr>
          <p:cNvPr id="18467" name="Rectangle 34"/>
          <p:cNvSpPr>
            <a:spLocks noChangeArrowheads="1"/>
          </p:cNvSpPr>
          <p:nvPr/>
        </p:nvSpPr>
        <p:spPr bwMode="auto">
          <a:xfrm>
            <a:off x="5245100" y="3952875"/>
            <a:ext cx="936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1400" i="1" dirty="0">
                <a:solidFill>
                  <a:srgbClr val="000000"/>
                </a:solidFill>
                <a:latin typeface="Times-Roman" charset="0"/>
              </a:rPr>
              <a:t>t </a:t>
            </a:r>
            <a:endParaRPr kumimoji="0" lang="en-US" sz="2400" dirty="0">
              <a:latin typeface="Times New Roman" pitchFamily="18" charset="0"/>
            </a:endParaRPr>
          </a:p>
        </p:txBody>
      </p:sp>
      <p:sp>
        <p:nvSpPr>
          <p:cNvPr id="18468" name="Rectangle 35"/>
          <p:cNvSpPr>
            <a:spLocks noChangeArrowheads="1"/>
          </p:cNvSpPr>
          <p:nvPr/>
        </p:nvSpPr>
        <p:spPr bwMode="auto">
          <a:xfrm>
            <a:off x="5302250" y="4038600"/>
            <a:ext cx="1047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1100" dirty="0">
                <a:solidFill>
                  <a:srgbClr val="000000"/>
                </a:solidFill>
                <a:latin typeface="Times-Roman" charset="0"/>
              </a:rPr>
              <a:t>3 </a:t>
            </a:r>
            <a:endParaRPr kumimoji="0" lang="en-US" sz="2400" dirty="0">
              <a:latin typeface="Times New Roman" pitchFamily="18" charset="0"/>
            </a:endParaRPr>
          </a:p>
        </p:txBody>
      </p:sp>
      <p:sp>
        <p:nvSpPr>
          <p:cNvPr id="18469" name="Rectangle 36"/>
          <p:cNvSpPr>
            <a:spLocks noChangeArrowheads="1"/>
          </p:cNvSpPr>
          <p:nvPr/>
        </p:nvSpPr>
        <p:spPr bwMode="auto">
          <a:xfrm>
            <a:off x="6602413" y="3952875"/>
            <a:ext cx="936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1400" i="1" dirty="0">
                <a:solidFill>
                  <a:srgbClr val="000000"/>
                </a:solidFill>
                <a:latin typeface="Times-Roman" charset="0"/>
              </a:rPr>
              <a:t>t </a:t>
            </a:r>
            <a:endParaRPr kumimoji="0" lang="en-US" sz="2400" dirty="0">
              <a:latin typeface="Times New Roman" pitchFamily="18" charset="0"/>
            </a:endParaRPr>
          </a:p>
        </p:txBody>
      </p:sp>
      <p:sp>
        <p:nvSpPr>
          <p:cNvPr id="18470" name="Line 37"/>
          <p:cNvSpPr>
            <a:spLocks noChangeShapeType="1"/>
          </p:cNvSpPr>
          <p:nvPr/>
        </p:nvSpPr>
        <p:spPr bwMode="auto">
          <a:xfrm flipH="1">
            <a:off x="6659563" y="6069013"/>
            <a:ext cx="488950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8471" name="Rectangle 38"/>
          <p:cNvSpPr>
            <a:spLocks noChangeArrowheads="1"/>
          </p:cNvSpPr>
          <p:nvPr/>
        </p:nvSpPr>
        <p:spPr bwMode="auto">
          <a:xfrm>
            <a:off x="6659563" y="4038600"/>
            <a:ext cx="1047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1100" dirty="0">
                <a:solidFill>
                  <a:srgbClr val="000000"/>
                </a:solidFill>
                <a:latin typeface="Times-Roman" charset="0"/>
              </a:rPr>
              <a:t>4 </a:t>
            </a:r>
            <a:endParaRPr kumimoji="0" lang="en-US" sz="2400" dirty="0">
              <a:latin typeface="Times New Roman" pitchFamily="18" charset="0"/>
            </a:endParaRPr>
          </a:p>
        </p:txBody>
      </p:sp>
      <p:sp>
        <p:nvSpPr>
          <p:cNvPr id="18472" name="Rectangle 39"/>
          <p:cNvSpPr>
            <a:spLocks noChangeArrowheads="1"/>
          </p:cNvSpPr>
          <p:nvPr/>
        </p:nvSpPr>
        <p:spPr bwMode="auto">
          <a:xfrm>
            <a:off x="7270750" y="5873750"/>
            <a:ext cx="3746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1400" dirty="0">
                <a:solidFill>
                  <a:srgbClr val="000000"/>
                </a:solidFill>
                <a:latin typeface="Times-Roman" charset="0"/>
              </a:rPr>
              <a:t>Time</a:t>
            </a:r>
            <a:endParaRPr kumimoji="0" lang="en-US" sz="2400" dirty="0">
              <a:latin typeface="Times New Roman" pitchFamily="18" charset="0"/>
            </a:endParaRPr>
          </a:p>
        </p:txBody>
      </p:sp>
      <p:sp>
        <p:nvSpPr>
          <p:cNvPr id="18473" name="Rectangle 40"/>
          <p:cNvSpPr>
            <a:spLocks noChangeArrowheads="1"/>
          </p:cNvSpPr>
          <p:nvPr/>
        </p:nvSpPr>
        <p:spPr bwMode="auto">
          <a:xfrm>
            <a:off x="1143000" y="4267200"/>
            <a:ext cx="8032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2400" dirty="0">
                <a:solidFill>
                  <a:srgbClr val="000000"/>
                </a:solidFill>
                <a:latin typeface="Times-Roman" charset="0"/>
              </a:rPr>
              <a:t>Clock </a:t>
            </a:r>
            <a:endParaRPr kumimoji="0" lang="en-US" sz="2400" dirty="0">
              <a:latin typeface="Times New Roman" pitchFamily="18" charset="0"/>
            </a:endParaRPr>
          </a:p>
        </p:txBody>
      </p:sp>
      <p:sp>
        <p:nvSpPr>
          <p:cNvPr id="18474" name="Rectangle 41"/>
          <p:cNvSpPr>
            <a:spLocks noChangeArrowheads="1"/>
          </p:cNvSpPr>
          <p:nvPr/>
        </p:nvSpPr>
        <p:spPr bwMode="auto">
          <a:xfrm>
            <a:off x="1266825" y="4808538"/>
            <a:ext cx="296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2400" dirty="0">
                <a:solidFill>
                  <a:srgbClr val="000000"/>
                </a:solidFill>
                <a:latin typeface="Times-Roman" charset="0"/>
              </a:rPr>
              <a:t>D </a:t>
            </a:r>
            <a:endParaRPr kumimoji="0" lang="en-US" sz="2400" dirty="0">
              <a:latin typeface="Times New Roman" pitchFamily="18" charset="0"/>
            </a:endParaRPr>
          </a:p>
        </p:txBody>
      </p:sp>
      <p:sp>
        <p:nvSpPr>
          <p:cNvPr id="18475" name="Rectangle 42"/>
          <p:cNvSpPr>
            <a:spLocks noChangeArrowheads="1"/>
          </p:cNvSpPr>
          <p:nvPr/>
        </p:nvSpPr>
        <p:spPr bwMode="auto">
          <a:xfrm>
            <a:off x="1266825" y="5340350"/>
            <a:ext cx="296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2400" dirty="0">
                <a:solidFill>
                  <a:srgbClr val="000000"/>
                </a:solidFill>
                <a:latin typeface="Times-Roman" charset="0"/>
              </a:rPr>
              <a:t>Q </a:t>
            </a:r>
            <a:endParaRPr kumimoji="0" lang="en-US" sz="2400" dirty="0">
              <a:latin typeface="Times New Roman" pitchFamily="18" charset="0"/>
            </a:endParaRPr>
          </a:p>
        </p:txBody>
      </p:sp>
      <p:sp>
        <p:nvSpPr>
          <p:cNvPr id="18476" name="Rectangle 43"/>
          <p:cNvSpPr>
            <a:spLocks noChangeArrowheads="1"/>
          </p:cNvSpPr>
          <p:nvPr/>
        </p:nvSpPr>
        <p:spPr bwMode="auto">
          <a:xfrm>
            <a:off x="3429000" y="3352800"/>
            <a:ext cx="21034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2400" dirty="0">
                <a:solidFill>
                  <a:srgbClr val="000000"/>
                </a:solidFill>
                <a:latin typeface="Helvetica" pitchFamily="34" charset="0"/>
              </a:rPr>
              <a:t>Timing diagram</a:t>
            </a:r>
            <a:endParaRPr kumimoji="0" lang="en-US" sz="2400" dirty="0">
              <a:latin typeface="Times New Roman" pitchFamily="18" charset="0"/>
            </a:endParaRPr>
          </a:p>
        </p:txBody>
      </p:sp>
      <p:sp>
        <p:nvSpPr>
          <p:cNvPr id="21548" name="Text Box 44"/>
          <p:cNvSpPr txBox="1">
            <a:spLocks noChangeArrowheads="1"/>
          </p:cNvSpPr>
          <p:nvPr/>
        </p:nvSpPr>
        <p:spPr bwMode="auto">
          <a:xfrm>
            <a:off x="6143625" y="1565275"/>
            <a:ext cx="101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dirty="0">
                <a:solidFill>
                  <a:srgbClr val="000000"/>
                </a:solidFill>
                <a:latin typeface="Times New Roman" pitchFamily="18" charset="0"/>
              </a:rPr>
              <a:t>Q(</a:t>
            </a:r>
            <a:r>
              <a:rPr kumimoji="0" lang="en-US" sz="2400" i="1" dirty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kumimoji="0" lang="en-US" sz="2400" dirty="0">
                <a:solidFill>
                  <a:srgbClr val="000000"/>
                </a:solidFill>
                <a:latin typeface="Times New Roman" pitchFamily="18" charset="0"/>
              </a:rPr>
              <a:t>+1)</a:t>
            </a:r>
          </a:p>
        </p:txBody>
      </p:sp>
      <p:sp>
        <p:nvSpPr>
          <p:cNvPr id="21549" name="Text Box 45"/>
          <p:cNvSpPr txBox="1">
            <a:spLocks noChangeArrowheads="1"/>
          </p:cNvSpPr>
          <p:nvPr/>
        </p:nvSpPr>
        <p:spPr bwMode="auto">
          <a:xfrm>
            <a:off x="6210300" y="1995488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dirty="0">
                <a:solidFill>
                  <a:srgbClr val="000000"/>
                </a:solidFill>
                <a:latin typeface="Times New Roman" pitchFamily="18" charset="0"/>
              </a:rPr>
              <a:t>Q(</a:t>
            </a:r>
            <a:r>
              <a:rPr kumimoji="0" lang="en-US" sz="2400" i="1" dirty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kumimoji="0" lang="en-US" sz="2400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1663700" y="1676400"/>
            <a:ext cx="1801813" cy="1295400"/>
            <a:chOff x="1048" y="1056"/>
            <a:chExt cx="1135" cy="816"/>
          </a:xfrm>
        </p:grpSpPr>
        <p:sp>
          <p:nvSpPr>
            <p:cNvPr id="21552" name="Rectangle 48"/>
            <p:cNvSpPr>
              <a:spLocks noChangeArrowheads="1"/>
            </p:cNvSpPr>
            <p:nvPr/>
          </p:nvSpPr>
          <p:spPr bwMode="auto">
            <a:xfrm>
              <a:off x="1318" y="1056"/>
              <a:ext cx="594" cy="81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1553" name="Rectangle 49"/>
            <p:cNvSpPr>
              <a:spLocks noChangeArrowheads="1"/>
            </p:cNvSpPr>
            <p:nvPr/>
          </p:nvSpPr>
          <p:spPr bwMode="auto">
            <a:xfrm>
              <a:off x="1375" y="1185"/>
              <a:ext cx="12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b="1" dirty="0">
                  <a:solidFill>
                    <a:srgbClr val="000000"/>
                  </a:solidFill>
                  <a:latin typeface="Times-Roman" charset="0"/>
                </a:rPr>
                <a:t>D </a:t>
              </a:r>
              <a:endParaRPr kumimoji="0" lang="en-US" b="1" dirty="0">
                <a:latin typeface="Times New Roman" pitchFamily="18" charset="0"/>
              </a:endParaRPr>
            </a:p>
          </p:txBody>
        </p:sp>
        <p:sp>
          <p:nvSpPr>
            <p:cNvPr id="21554" name="Rectangle 50"/>
            <p:cNvSpPr>
              <a:spLocks noChangeArrowheads="1"/>
            </p:cNvSpPr>
            <p:nvPr/>
          </p:nvSpPr>
          <p:spPr bwMode="auto">
            <a:xfrm>
              <a:off x="1749" y="1180"/>
              <a:ext cx="13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b="1" dirty="0">
                  <a:solidFill>
                    <a:srgbClr val="000000"/>
                  </a:solidFill>
                  <a:latin typeface="Times-Roman" charset="0"/>
                </a:rPr>
                <a:t>Q </a:t>
              </a:r>
              <a:endParaRPr kumimoji="0" lang="en-US" b="1" dirty="0">
                <a:latin typeface="Times New Roman" pitchFamily="18" charset="0"/>
              </a:endParaRPr>
            </a:p>
          </p:txBody>
        </p:sp>
        <p:sp>
          <p:nvSpPr>
            <p:cNvPr id="21555" name="Line 51"/>
            <p:cNvSpPr>
              <a:spLocks noChangeShapeType="1"/>
            </p:cNvSpPr>
            <p:nvPr/>
          </p:nvSpPr>
          <p:spPr bwMode="auto">
            <a:xfrm>
              <a:off x="1048" y="1611"/>
              <a:ext cx="27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1556" name="Line 52"/>
            <p:cNvSpPr>
              <a:spLocks noChangeShapeType="1"/>
            </p:cNvSpPr>
            <p:nvPr/>
          </p:nvSpPr>
          <p:spPr bwMode="auto">
            <a:xfrm>
              <a:off x="1048" y="1236"/>
              <a:ext cx="270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1557" name="Line 53"/>
            <p:cNvSpPr>
              <a:spLocks noChangeShapeType="1"/>
            </p:cNvSpPr>
            <p:nvPr/>
          </p:nvSpPr>
          <p:spPr bwMode="auto">
            <a:xfrm flipH="1">
              <a:off x="1912" y="1248"/>
              <a:ext cx="271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1558" name="Rectangle 54"/>
            <p:cNvSpPr>
              <a:spLocks noChangeArrowheads="1"/>
            </p:cNvSpPr>
            <p:nvPr/>
          </p:nvSpPr>
          <p:spPr bwMode="auto">
            <a:xfrm>
              <a:off x="1344" y="1544"/>
              <a:ext cx="35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b="1" dirty="0">
                  <a:solidFill>
                    <a:srgbClr val="000000"/>
                  </a:solidFill>
                  <a:latin typeface="Times-Roman" charset="0"/>
                </a:rPr>
                <a:t>Clock </a:t>
              </a:r>
              <a:endParaRPr kumimoji="0" lang="en-US" b="1" dirty="0">
                <a:latin typeface="Times New Roman" pitchFamily="18" charset="0"/>
              </a:endParaRPr>
            </a:p>
          </p:txBody>
        </p:sp>
      </p:grpSp>
      <p:sp>
        <p:nvSpPr>
          <p:cNvPr id="55" name="54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en-GB" dirty="0" smtClean="0"/>
              <a:t>D </a:t>
            </a:r>
            <a:r>
              <a:rPr lang="en-GB" dirty="0" smtClean="0"/>
              <a:t>latch </a:t>
            </a:r>
            <a:r>
              <a:rPr lang="en-GB" sz="3200" b="0" dirty="0" smtClean="0"/>
              <a:t>1/2</a:t>
            </a:r>
            <a:endParaRPr lang="el-GR" sz="32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 animBg="1"/>
      <p:bldP spid="18437" grpId="0" animBg="1"/>
      <p:bldP spid="18438" grpId="0" animBg="1"/>
      <p:bldP spid="18439" grpId="0" animBg="1"/>
      <p:bldP spid="18440" grpId="0" animBg="1"/>
      <p:bldP spid="18441" grpId="0" animBg="1"/>
      <p:bldP spid="18442" grpId="0" animBg="1"/>
      <p:bldP spid="18443" grpId="0" animBg="1"/>
      <p:bldP spid="18444" grpId="0" animBg="1"/>
      <p:bldP spid="18445" grpId="0" animBg="1"/>
      <p:bldP spid="18459" grpId="0" animBg="1"/>
      <p:bldP spid="18460" grpId="0" animBg="1"/>
      <p:bldP spid="18461" grpId="0" animBg="1"/>
      <p:bldP spid="18463" grpId="0"/>
      <p:bldP spid="18464" grpId="0"/>
      <p:bldP spid="18465" grpId="0"/>
      <p:bldP spid="18466" grpId="0"/>
      <p:bldP spid="18467" grpId="0"/>
      <p:bldP spid="18468" grpId="0"/>
      <p:bldP spid="18469" grpId="0"/>
      <p:bldP spid="18470" grpId="0" animBg="1"/>
      <p:bldP spid="18471" grpId="0"/>
      <p:bldP spid="18472" grpId="0"/>
      <p:bldP spid="18473" grpId="0"/>
      <p:bldP spid="18474" grpId="0"/>
      <p:bldP spid="18475" grpId="0"/>
      <p:bldP spid="1847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xo-opistho_simeiomata">
  <a:themeElements>
    <a:clrScheme name="Προσαρμοσμένο 2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152</TotalTime>
  <Words>1490</Words>
  <Application>Microsoft Office PowerPoint</Application>
  <PresentationFormat>Προβολή στην οθόνη (4:3)</PresentationFormat>
  <Paragraphs>635</Paragraphs>
  <Slides>39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39</vt:i4>
      </vt:variant>
    </vt:vector>
  </HeadingPairs>
  <TitlesOfParts>
    <vt:vector size="42" baseType="lpstr">
      <vt:lpstr>template</vt:lpstr>
      <vt:lpstr>1_exo-opistho_simeiomata</vt:lpstr>
      <vt:lpstr>OC_template_updated</vt:lpstr>
      <vt:lpstr>Σχεδίαση ψηφιακών συστημάτων </vt:lpstr>
      <vt:lpstr>Καταχωρητές &amp; Απαριθμητές</vt:lpstr>
      <vt:lpstr>VHDL Design Styles</vt:lpstr>
      <vt:lpstr>Processes in VHDL</vt:lpstr>
      <vt:lpstr>Ανατομία μιας Process</vt:lpstr>
      <vt:lpstr>PROCESS με SENSITIVITY LIST</vt:lpstr>
      <vt:lpstr>Component Equivalent of a Process</vt:lpstr>
      <vt:lpstr>Καταχωρητές</vt:lpstr>
      <vt:lpstr>D latch 1/2</vt:lpstr>
      <vt:lpstr>D flip-flop 1/4</vt:lpstr>
      <vt:lpstr>D latch 2/2</vt:lpstr>
      <vt:lpstr>D flip-flop 2/4</vt:lpstr>
      <vt:lpstr>D flip-flop 3/4</vt:lpstr>
      <vt:lpstr>D flip-flop 4/4</vt:lpstr>
      <vt:lpstr>D flip-flop with asynchronous reset</vt:lpstr>
      <vt:lpstr>D flip-flop with synchronous reset</vt:lpstr>
      <vt:lpstr>Asychronous vs. Synchronous</vt:lpstr>
      <vt:lpstr>8-bit register with asynchronous reset</vt:lpstr>
      <vt:lpstr>Generics 1/2</vt:lpstr>
      <vt:lpstr>Generics 2/2</vt:lpstr>
      <vt:lpstr>N-bit register with asynchronous reset</vt:lpstr>
      <vt:lpstr>N-bit register with enable</vt:lpstr>
      <vt:lpstr>Απαριθμητές</vt:lpstr>
      <vt:lpstr>2-bit up-counter with synchronous reset</vt:lpstr>
      <vt:lpstr>4-bit up-counter with asynchronous reset (1)</vt:lpstr>
      <vt:lpstr>Shift Registers</vt:lpstr>
      <vt:lpstr>Shift register</vt:lpstr>
      <vt:lpstr>Shift Register With Parallel Load</vt:lpstr>
      <vt:lpstr>4-bit shift register with parallel load (1)</vt:lpstr>
      <vt:lpstr>4-bit shift register with parallel load (2)</vt:lpstr>
      <vt:lpstr>N-bit shift register with parallel load (1)</vt:lpstr>
      <vt:lpstr>N-bit shift register with parallel load (2)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Κοσμητολογία ΙΙI (Ε)</dc:title>
  <dc:creator>opencourses@teiath.gr</dc:creator>
  <cp:lastModifiedBy>natasakar new</cp:lastModifiedBy>
  <cp:revision>35</cp:revision>
  <dcterms:created xsi:type="dcterms:W3CDTF">2015-05-07T06:49:08Z</dcterms:created>
  <dcterms:modified xsi:type="dcterms:W3CDTF">2015-08-24T06:38:50Z</dcterms:modified>
</cp:coreProperties>
</file>