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57" r:id="rId17"/>
    <p:sldId id="262" r:id="rId18"/>
    <p:sldId id="264" r:id="rId19"/>
    <p:sldId id="267" r:id="rId20"/>
    <p:sldId id="268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D50C99-8C1B-4ECB-8CE5-799A112DB790}" type="slidenum">
              <a:rPr lang="el-GR" altLang="el-GR" smtClean="0"/>
              <a:pPr eaLnBrk="1" hangingPunct="1"/>
              <a:t>10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098E77-FC9D-43B5-8333-C8FE599290EB}" type="slidenum">
              <a:rPr lang="el-GR" altLang="el-GR" smtClean="0"/>
              <a:pPr eaLnBrk="1" hangingPunct="1"/>
              <a:t>11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AB948F-8166-4AB1-8105-BC4FBE12A90F}" type="slidenum">
              <a:rPr lang="el-GR" altLang="el-GR" smtClean="0"/>
              <a:pPr eaLnBrk="1" hangingPunct="1"/>
              <a:t>12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4316FC-2B52-42B8-8990-EE83D6A82FD1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AC03B-2A61-4D4E-AF31-82F22F6FC30A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74A66D-2D56-4D70-AFCC-17AD0BA29114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9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7E2DC-F29D-422F-8999-4C4C5EF57E01}" type="slidenum">
              <a:rPr lang="el-GR" altLang="el-GR" smtClean="0"/>
              <a:pPr eaLnBrk="1" hangingPunct="1"/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E7700-2FA5-453F-B8BF-480B87361B99}" type="slidenum">
              <a:rPr lang="el-GR" altLang="el-GR" smtClean="0"/>
              <a:pPr eaLnBrk="1" hangingPunct="1"/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2CA8E6-78FD-4FEB-8BF5-83CF3437C074}" type="slidenum">
              <a:rPr lang="el-GR" altLang="el-GR" smtClean="0"/>
              <a:pPr eaLnBrk="1" hangingPunct="1"/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36B7E3-18F3-49EC-9278-77CFF49F9199}" type="slidenum">
              <a:rPr lang="el-GR" altLang="el-GR" smtClean="0"/>
              <a:pPr eaLnBrk="1" hangingPunct="1"/>
              <a:t>9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mantonnynasution.blogspot.gr/2013_01_01_archive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c/Coombs_test_schematic.png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._Rad" TargetMode="External"/><Relationship Id="rId5" Type="http://schemas.openxmlformats.org/officeDocument/2006/relationships/hyperlink" Target="http://commons.wikimedia.org/wiki/File:Coombs_test_schematic.png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 </a:t>
            </a:r>
            <a:r>
              <a:rPr lang="el-GR" altLang="el-GR" sz="2800" dirty="0"/>
              <a:t>Έμμεση δοκιμασία </a:t>
            </a:r>
            <a:r>
              <a:rPr lang="el-GR" altLang="el-GR" sz="2800" dirty="0" err="1"/>
              <a:t>αντισφαιρινικού</a:t>
            </a:r>
            <a:r>
              <a:rPr lang="el-GR" altLang="el-GR" sz="2800" dirty="0"/>
              <a:t> ορού (</a:t>
            </a:r>
            <a:r>
              <a:rPr lang="en-US" altLang="el-GR" sz="2800" dirty="0"/>
              <a:t>Coombs</a:t>
            </a:r>
            <a:r>
              <a:rPr lang="el-GR" altLang="el-GR" sz="2800" dirty="0"/>
              <a:t>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r>
              <a:rPr lang="el-GR" sz="2200" dirty="0" smtClean="0"/>
              <a:t> – Βασίλειος </a:t>
            </a:r>
            <a:r>
              <a:rPr lang="el-GR" sz="2200" dirty="0" err="1" smtClean="0"/>
              <a:t>Μπίρτσας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Αποτελέσματα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Φυσιολογικά η έμμεση </a:t>
            </a:r>
            <a:r>
              <a:rPr lang="en-US" altLang="el-GR" dirty="0" smtClean="0"/>
              <a:t>Coombs </a:t>
            </a:r>
            <a:r>
              <a:rPr lang="el-GR" altLang="el-GR" dirty="0" smtClean="0"/>
              <a:t>είναι (-). Δεν παρατηρείται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 ή συγκόλληση σε καμία από τις φάσεις.</a:t>
            </a:r>
          </a:p>
          <a:p>
            <a:pPr eaLnBrk="1" hangingPunct="1"/>
            <a:r>
              <a:rPr lang="el-GR" altLang="el-GR" dirty="0" err="1" smtClean="0"/>
              <a:t>Αιμόλυση</a:t>
            </a:r>
            <a:r>
              <a:rPr lang="el-GR" altLang="el-GR" dirty="0" smtClean="0"/>
              <a:t> (+). Ενεργοποίηση συμπληρώματος, καταστροφή </a:t>
            </a:r>
            <a:r>
              <a:rPr lang="el-GR" altLang="el-GR" dirty="0" err="1" smtClean="0"/>
              <a:t>ερυθροκυτταρικής</a:t>
            </a:r>
            <a:r>
              <a:rPr lang="el-GR" altLang="el-GR" dirty="0" smtClean="0"/>
              <a:t> μεμβράνης.</a:t>
            </a:r>
          </a:p>
          <a:p>
            <a:pPr eaLnBrk="1" hangingPunct="1"/>
            <a:r>
              <a:rPr lang="el-GR" altLang="el-GR" dirty="0" smtClean="0"/>
              <a:t>Συγκόλληση (+). Συσσωματώματα ερυθρών λόγω της παρουσίας πολλών άνοσων αντισωμάτων.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1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Σημεία Προσοχής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Δείγμα πρόσφατο και όχι </a:t>
            </a:r>
            <a:r>
              <a:rPr lang="el-GR" altLang="el-GR" dirty="0" err="1" smtClean="0"/>
              <a:t>αιμολυμένο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Σχολαστικό πλύσιμο ερυθρών για απομάκρυνση ελεύθερων αντισωμάτων του ορού.</a:t>
            </a:r>
          </a:p>
          <a:p>
            <a:pPr eaLnBrk="1" hangingPunct="1"/>
            <a:r>
              <a:rPr lang="el-GR" altLang="el-GR" dirty="0" smtClean="0"/>
              <a:t>Όριο χρήσης </a:t>
            </a:r>
            <a:r>
              <a:rPr lang="el-GR" altLang="el-GR" dirty="0" err="1" smtClean="0"/>
              <a:t>αντισφαιρινικού</a:t>
            </a:r>
            <a:r>
              <a:rPr lang="el-GR" altLang="el-GR" dirty="0" smtClean="0"/>
              <a:t> ορού και </a:t>
            </a:r>
            <a:r>
              <a:rPr lang="el-GR" altLang="el-GR" dirty="0" err="1" smtClean="0"/>
              <a:t>λευκωματίνης</a:t>
            </a:r>
            <a:r>
              <a:rPr lang="el-GR" altLang="el-GR" dirty="0" smtClean="0"/>
              <a:t>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1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Συμπεράσματα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l-GR" b="1" dirty="0" smtClean="0"/>
              <a:t>Θετική έμμεση </a:t>
            </a:r>
            <a:r>
              <a:rPr lang="en-US" b="1" dirty="0" smtClean="0"/>
              <a:t>Coombs</a:t>
            </a:r>
            <a:r>
              <a:rPr lang="el-GR" b="1" dirty="0" smtClean="0"/>
              <a:t> μπορεί να έχουμε: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</a:t>
            </a:r>
            <a:r>
              <a:rPr lang="el-GR" dirty="0" err="1" smtClean="0"/>
              <a:t>Αυτοάνοση</a:t>
            </a:r>
            <a:r>
              <a:rPr lang="el-GR" dirty="0" smtClean="0"/>
              <a:t> Αιμολυτική Αναιμία με περίσσεια </a:t>
            </a:r>
            <a:r>
              <a:rPr lang="el-GR" dirty="0" err="1" smtClean="0"/>
              <a:t>αυτοαντισώματος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ευαισθητοποίηση από επαφή με ασύμβατο αντιγόνο.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έγκυο γυναίκα </a:t>
            </a:r>
            <a:r>
              <a:rPr lang="en-US" dirty="0" smtClean="0"/>
              <a:t>Rh(-)</a:t>
            </a:r>
            <a:r>
              <a:rPr lang="el-GR" dirty="0" smtClean="0"/>
              <a:t>, με σύζυγο</a:t>
            </a:r>
            <a:r>
              <a:rPr lang="en-US" dirty="0" smtClean="0"/>
              <a:t> Rh</a:t>
            </a:r>
            <a:r>
              <a:rPr lang="el-GR" dirty="0" smtClean="0"/>
              <a:t>(+).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γυναίκα</a:t>
            </a:r>
            <a:r>
              <a:rPr lang="en-US" dirty="0" smtClean="0"/>
              <a:t>,</a:t>
            </a:r>
            <a:r>
              <a:rPr lang="el-GR" dirty="0" smtClean="0"/>
              <a:t> αν το νεογέννητό παρουσίασε αιμολυτική νόσο 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6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Παρατηρήσεις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Σε περίπτωση θετικού αποτελέσματος:	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Προχωράμε σε προσδιορισμό του τίτλου του αντισώματος με διαδοχικές αραιώσεις του ορού</a:t>
            </a:r>
            <a:r>
              <a:rPr lang="el-GR" altLang="el-GR" dirty="0"/>
              <a:t>.</a:t>
            </a:r>
            <a:r>
              <a:rPr lang="el-GR" altLang="el-GR" dirty="0" smtClean="0"/>
              <a:t>			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Ταυτοποίηση του/των  αντισώματος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-των, με τη χρήση πάνελ γνωστών </a:t>
            </a:r>
            <a:r>
              <a:rPr lang="el-GR" altLang="el-GR" dirty="0" err="1" smtClean="0"/>
              <a:t>ερυθροκυττάρων</a:t>
            </a:r>
            <a:r>
              <a:rPr lang="el-GR" altLang="el-GR" dirty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4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Panel of RBCs</a:t>
            </a:r>
            <a:endParaRPr lang="el-GR" altLang="el-GR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857750" cy="485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194595" y="63486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armantonnynasution.blogspot.gr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35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/>
              <a:t> Έμμεση δοκιμασία </a:t>
            </a:r>
            <a:r>
              <a:rPr lang="el-GR" sz="2000" dirty="0" err="1"/>
              <a:t>αντισφαιρινικού</a:t>
            </a:r>
            <a:r>
              <a:rPr lang="el-GR" sz="2000" dirty="0"/>
              <a:t> ορού (</a:t>
            </a:r>
            <a:r>
              <a:rPr lang="el-GR" sz="2000" dirty="0" err="1"/>
              <a:t>Coombs</a:t>
            </a:r>
            <a:r>
              <a:rPr lang="el-GR" sz="2000" dirty="0"/>
              <a:t>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Περιεχόμενο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Αρχή μεθόδου.</a:t>
            </a:r>
          </a:p>
          <a:p>
            <a:pPr eaLnBrk="1" hangingPunct="1"/>
            <a:r>
              <a:rPr lang="el-GR" altLang="el-GR" dirty="0" smtClean="0"/>
              <a:t>Υλικά και όργανα.</a:t>
            </a:r>
          </a:p>
          <a:p>
            <a:pPr eaLnBrk="1" hangingPunct="1"/>
            <a:r>
              <a:rPr lang="el-GR" altLang="el-GR" dirty="0" smtClean="0"/>
              <a:t>Διαδικασία.</a:t>
            </a:r>
          </a:p>
          <a:p>
            <a:pPr eaLnBrk="1" hangingPunct="1"/>
            <a:r>
              <a:rPr lang="el-GR" altLang="el-GR" dirty="0" smtClean="0"/>
              <a:t>Αποτελέσματα.</a:t>
            </a:r>
          </a:p>
          <a:p>
            <a:pPr eaLnBrk="1" hangingPunct="1"/>
            <a:r>
              <a:rPr lang="el-GR" altLang="el-GR" dirty="0" smtClean="0"/>
              <a:t>Σημεία Προσοχής.</a:t>
            </a:r>
          </a:p>
          <a:p>
            <a:pPr eaLnBrk="1" hangingPunct="1"/>
            <a:r>
              <a:rPr lang="el-GR" altLang="el-GR" dirty="0" smtClean="0"/>
              <a:t>Συμπεράσματα.</a:t>
            </a:r>
          </a:p>
          <a:p>
            <a:pPr eaLnBrk="1" hangingPunct="1"/>
            <a:r>
              <a:rPr lang="el-GR" altLang="el-GR" dirty="0" smtClean="0"/>
              <a:t>Παρατηρήσεις.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9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Αρχή μεθόδου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Ελέγχουμε την ύπαρξη αντισωμάτων στον ορό τα οποία προσκολλώνται στα ερυθροκύτταρα που έχουν στην επιφάνεια τους αντιγόνο έναντι του οποίου στρέφονται.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Τα αντισώματα του ορού προσκολλώνται (παρουσία </a:t>
            </a:r>
            <a:r>
              <a:rPr lang="el-GR" dirty="0" err="1" smtClean="0"/>
              <a:t>λευκωματίνης</a:t>
            </a:r>
            <a:r>
              <a:rPr lang="el-GR" dirty="0" smtClean="0"/>
              <a:t>) στα αντιγόνα των ερυθρών.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Τα ερυθρά (παρουσία </a:t>
            </a:r>
            <a:r>
              <a:rPr lang="el-GR" dirty="0" err="1" smtClean="0"/>
              <a:t>αντισφαιρινικού</a:t>
            </a:r>
            <a:r>
              <a:rPr lang="el-GR" dirty="0" smtClean="0"/>
              <a:t> ορού) συγκολλούνται μεταξύ τους.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0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Υλικά και όργανα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/>
              <a:t>Δείγμα</a:t>
            </a:r>
            <a:r>
              <a:rPr lang="el-GR" dirty="0" smtClean="0"/>
              <a:t> (ορός αίματος από αιμοληψία χωρίς αντιπηκτικό).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Εναιώρημα ερυθρών Ομάδας Ο, πλήρους φαινοτύπου.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Λευκωματίνη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Πολυδύναμος </a:t>
            </a:r>
            <a:r>
              <a:rPr lang="el-GR" dirty="0" err="1" smtClean="0"/>
              <a:t>αντισφαιρινικός</a:t>
            </a:r>
            <a:r>
              <a:rPr lang="el-GR" dirty="0" smtClean="0"/>
              <a:t> ορός.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Φυσιολογικός ορός (Φ.Ο.).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Σιφώνια </a:t>
            </a:r>
            <a:r>
              <a:rPr lang="en-US" dirty="0" smtClean="0"/>
              <a:t>Pasteur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Φυγόκεντρος.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Υδατόλουτρο</a:t>
            </a:r>
            <a:r>
              <a:rPr lang="el-GR" dirty="0" smtClean="0"/>
              <a:t> ή επωαστικός θάλαμος.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4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διαδικασία περιλαμβάνει δύο σωληνάρια και πραγματοποιείται σε τρεις φάσεις. Η πρώτη και δεύτερη ξεκινούν ταυτόχρονα, με τα σωληνάρια 1 και 2 αντίστοιχα ενώ η τρίτη συνεχίζει με το 2</a:t>
            </a:r>
            <a:r>
              <a:rPr lang="el-GR" baseline="30000" dirty="0" smtClean="0"/>
              <a:t>ο</a:t>
            </a:r>
            <a:r>
              <a:rPr lang="el-GR" dirty="0" smtClean="0"/>
              <a:t> σωληνάριο στη περίπτωση που είναι αρνητικό.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 ορός του ασθενή με αυτό το τρόπο ελέγχεται σε διαφορετικές θερμοκρασίες και περιβάλλοντα, ενισχύοντας τις δυνατότητες ανίχνευσης ατελών αντισωμάτων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δύο σωληνάρια σημειώνουμε τον κωδικό του δείγματος και αριθμούμε (#1, #2)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Indirect Coombs</a:t>
            </a:r>
            <a:endParaRPr lang="el-GR" altLang="el-GR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31746" name="Picture 2" descr="File:Coombs test schematic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50399"/>
          <a:stretch>
            <a:fillRect/>
          </a:stretch>
        </p:blipFill>
        <p:spPr bwMode="auto">
          <a:xfrm>
            <a:off x="461965" y="1484784"/>
            <a:ext cx="8220071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7"/>
          <p:cNvSpPr/>
          <p:nvPr/>
        </p:nvSpPr>
        <p:spPr>
          <a:xfrm>
            <a:off x="603409" y="5384249"/>
            <a:ext cx="7937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Coombs test </a:t>
            </a:r>
            <a:r>
              <a:rPr lang="en-US" sz="1200" dirty="0" smtClean="0">
                <a:latin typeface="+mn-lt"/>
                <a:hlinkClick r:id="rId5"/>
              </a:rPr>
              <a:t>schematic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A. Rad"/>
              </a:rPr>
              <a:t>A. Rad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79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 - α΄ φάση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Στο σωληνάριο #1 προστίθενται δύο σταγόνες εξεταζόμενου ορού και μία σταγόνα εναιωρήματος ερυθρών Ομάδας Ο, πλήρους φαινοτύπου, αναμιγνύεται.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Προστίθενται τρεις σταγόνες </a:t>
            </a:r>
            <a:r>
              <a:rPr lang="el-GR" dirty="0" err="1" smtClean="0"/>
              <a:t>λευκωματίνης</a:t>
            </a:r>
            <a:r>
              <a:rPr lang="el-GR" dirty="0" smtClean="0"/>
              <a:t> 22-30%, αναμιγνύεται.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Παραμονή 15΄ - 30΄ σε θερμοκρασία δωματίου.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Φυγοκέντρηση</a:t>
            </a:r>
            <a:r>
              <a:rPr lang="el-GR" dirty="0" smtClean="0"/>
              <a:t> 1΄ σε 1000 στροφές.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Έλεγχος για </a:t>
            </a:r>
            <a:r>
              <a:rPr lang="el-GR" dirty="0" err="1" smtClean="0"/>
              <a:t>αιμόλυση</a:t>
            </a:r>
            <a:r>
              <a:rPr lang="el-GR" dirty="0" smtClean="0"/>
              <a:t> ή συγκόλληση.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8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 - β΄ φάση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Στο σωληνάριο #2 προστίθενται δύο σταγόνες εξεταζόμενου ορού και μία σταγόνα εναιωρήματος ερυθρών Ομάδας Ο, πλήρους φαινοτύπου, αναμιγνύεται.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Προστίθενται τρεις σταγόνες </a:t>
            </a:r>
            <a:r>
              <a:rPr lang="el-GR" dirty="0" err="1" smtClean="0"/>
              <a:t>λευκωματίνης</a:t>
            </a:r>
            <a:r>
              <a:rPr lang="el-GR" dirty="0" smtClean="0"/>
              <a:t> 22-30%, αναμιγνύεται.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Παραμονή 30΄ σε 37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Φυγοκέντρηση</a:t>
            </a:r>
            <a:r>
              <a:rPr lang="el-GR" dirty="0" smtClean="0"/>
              <a:t> 1΄ σε 1000 στροφές.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Έλεγχος για </a:t>
            </a:r>
            <a:r>
              <a:rPr lang="el-GR" dirty="0" err="1" smtClean="0"/>
              <a:t>αιμόλυση</a:t>
            </a:r>
            <a:r>
              <a:rPr lang="el-GR" dirty="0" smtClean="0"/>
              <a:t> ή συγκόλληση.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3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 - γ΄ φάση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περίπτωση αρνητικού αποτελέσματος (</a:t>
            </a:r>
            <a:r>
              <a:rPr lang="el-GR" dirty="0" err="1" smtClean="0"/>
              <a:t>α΄και</a:t>
            </a:r>
            <a:r>
              <a:rPr lang="el-GR" dirty="0" smtClean="0"/>
              <a:t> </a:t>
            </a:r>
            <a:r>
              <a:rPr lang="el-GR" dirty="0" err="1" smtClean="0"/>
              <a:t>β΄φάση</a:t>
            </a:r>
            <a:r>
              <a:rPr lang="el-GR" dirty="0" smtClean="0"/>
              <a:t>) συνεχίζουμε με το σωληνάριο #2.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Πλένεται το περιεχόμενο του σωληναρίου #2 με 0,9% Ν</a:t>
            </a:r>
            <a:r>
              <a:rPr lang="en-US" dirty="0" err="1" smtClean="0"/>
              <a:t>aCl</a:t>
            </a:r>
            <a:r>
              <a:rPr lang="en-US" dirty="0" smtClean="0"/>
              <a:t> </a:t>
            </a:r>
            <a:r>
              <a:rPr lang="el-GR" dirty="0" smtClean="0"/>
              <a:t>τρείς φορές, ώστε να απομακρυνθούν τα ελεύθερα μόρια σφαιρίνης.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Προστίθενται δύο σταγόνες </a:t>
            </a:r>
            <a:r>
              <a:rPr lang="el-GR" dirty="0" err="1" smtClean="0"/>
              <a:t>αντισφαιρινικού</a:t>
            </a:r>
            <a:r>
              <a:rPr lang="el-GR" dirty="0" smtClean="0"/>
              <a:t> ορού, αναμιγνύεται.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Φυγοκέντρηση</a:t>
            </a:r>
            <a:r>
              <a:rPr lang="el-GR" dirty="0" smtClean="0"/>
              <a:t> 1΄ σε 1000 στροφές.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Έλεγχος για </a:t>
            </a:r>
            <a:r>
              <a:rPr lang="el-GR" dirty="0" err="1" smtClean="0"/>
              <a:t>αιμόλυση</a:t>
            </a:r>
            <a:r>
              <a:rPr lang="el-GR" dirty="0" smtClean="0"/>
              <a:t> ή συγκόλληση.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6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18</TotalTime>
  <Words>1124</Words>
  <Application>Microsoft Office PowerPoint</Application>
  <PresentationFormat>Προβολή στην οθόνη (4:3)</PresentationFormat>
  <Paragraphs>154</Paragraphs>
  <Slides>21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OC_template</vt:lpstr>
      <vt:lpstr>OC_template_updated</vt:lpstr>
      <vt:lpstr>Αιμοδοσία (E)</vt:lpstr>
      <vt:lpstr>Περιεχόμενο</vt:lpstr>
      <vt:lpstr>Αρχή μεθόδου</vt:lpstr>
      <vt:lpstr>Υλικά και όργανα</vt:lpstr>
      <vt:lpstr>Διαδικασία</vt:lpstr>
      <vt:lpstr>Indirect Coombs</vt:lpstr>
      <vt:lpstr>Διαδικασία - α΄ φάση</vt:lpstr>
      <vt:lpstr>Διαδικασία - β΄ φάση</vt:lpstr>
      <vt:lpstr>Διαδικασία - γ΄ φάση</vt:lpstr>
      <vt:lpstr>Αποτελέσματα</vt:lpstr>
      <vt:lpstr>Σημεία Προσοχής</vt:lpstr>
      <vt:lpstr>Συμπεράσματα</vt:lpstr>
      <vt:lpstr>Παρατηρήσεις</vt:lpstr>
      <vt:lpstr>Panel of RBCs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6</cp:revision>
  <dcterms:created xsi:type="dcterms:W3CDTF">2015-02-12T07:34:52Z</dcterms:created>
  <dcterms:modified xsi:type="dcterms:W3CDTF">2015-03-02T09:18:01Z</dcterms:modified>
</cp:coreProperties>
</file>