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7"/>
  </p:notesMasterIdLst>
  <p:handoutMasterIdLst>
    <p:handoutMasterId r:id="rId18"/>
  </p:handoutMasterIdLst>
  <p:sldIdLst>
    <p:sldId id="256" r:id="rId3"/>
    <p:sldId id="271" r:id="rId4"/>
    <p:sldId id="272" r:id="rId5"/>
    <p:sldId id="273" r:id="rId6"/>
    <p:sldId id="274" r:id="rId7"/>
    <p:sldId id="275" r:id="rId8"/>
    <p:sldId id="276" r:id="rId9"/>
    <p:sldId id="257" r:id="rId10"/>
    <p:sldId id="262" r:id="rId11"/>
    <p:sldId id="264" r:id="rId12"/>
    <p:sldId id="269" r:id="rId13"/>
    <p:sldId id="270" r:id="rId14"/>
    <p:sldId id="266" r:id="rId15"/>
    <p:sldId id="261" r:id="rId16"/>
  </p:sldIdLst>
  <p:sldSz cx="9144000" cy="6858000" type="screen4x3"/>
  <p:notesSz cx="7104063" cy="10234613"/>
  <p:custDataLst>
    <p:tags r:id="rId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303F"/>
    <a:srgbClr val="5C3646"/>
    <a:srgbClr val="59313B"/>
    <a:srgbClr val="59414F"/>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7/12/2015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7/12/2015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rgbClr val="52303F"/>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556792"/>
            <a:ext cx="8496944" cy="4968552"/>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Διαδικτυακές συναλλαγές στον Τουρισμό (</a:t>
            </a:r>
            <a:r>
              <a:rPr lang="en-US" sz="3600" b="1" dirty="0" smtClean="0">
                <a:solidFill>
                  <a:schemeClr val="tx1"/>
                </a:solidFill>
                <a:latin typeface="+mn-lt"/>
              </a:rPr>
              <a:t>e-tourism)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6</a:t>
            </a:r>
            <a:r>
              <a:rPr lang="el-GR" sz="2600" dirty="0" smtClean="0"/>
              <a:t>:</a:t>
            </a:r>
            <a:r>
              <a:rPr lang="en-US" sz="2600" dirty="0" smtClean="0"/>
              <a:t> </a:t>
            </a:r>
            <a:r>
              <a:rPr lang="el-GR" sz="2600" dirty="0"/>
              <a:t>Χρήσεις </a:t>
            </a:r>
            <a:r>
              <a:rPr lang="el-GR" sz="2600" dirty="0" err="1"/>
              <a:t>ICTs</a:t>
            </a:r>
            <a:r>
              <a:rPr lang="el-GR" sz="2600" dirty="0"/>
              <a:t> στον τουριστικό προορισμό</a:t>
            </a:r>
            <a:endParaRPr lang="en-US" sz="2600" dirty="0" smtClean="0"/>
          </a:p>
          <a:p>
            <a:pPr>
              <a:spcBef>
                <a:spcPts val="0"/>
              </a:spcBef>
            </a:pPr>
            <a:r>
              <a:rPr lang="el-GR" sz="2200" dirty="0" err="1" smtClean="0"/>
              <a:t>Δρ.Βασιλική</a:t>
            </a:r>
            <a:r>
              <a:rPr lang="el-GR" sz="2200" dirty="0" smtClean="0"/>
              <a:t>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«Διαδικτυακές συναλλαγές στον Τουρισμό (e-</a:t>
            </a:r>
            <a:r>
              <a:rPr lang="el-GR" sz="2000" dirty="0" err="1"/>
              <a:t>touris</a:t>
            </a:r>
            <a:r>
              <a:rPr lang="el-GR" sz="2000" dirty="0"/>
              <a:t>m) (Θ). </a:t>
            </a:r>
            <a:r>
              <a:rPr lang="el-GR" sz="2000" dirty="0" smtClean="0"/>
              <a:t>Ενότητα </a:t>
            </a:r>
            <a:r>
              <a:rPr lang="en-US" sz="2000" dirty="0" smtClean="0"/>
              <a:t>6: </a:t>
            </a:r>
            <a:r>
              <a:rPr lang="el-GR" sz="2000" dirty="0"/>
              <a:t>Χρήσεις </a:t>
            </a:r>
            <a:r>
              <a:rPr lang="el-GR" sz="2000" dirty="0" err="1"/>
              <a:t>ICTs</a:t>
            </a:r>
            <a:r>
              <a:rPr lang="el-GR" sz="2000" dirty="0"/>
              <a:t> στον τουριστικό προορισμό».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DMO </a:t>
            </a:r>
            <a:r>
              <a:rPr lang="el-GR" dirty="0"/>
              <a:t>και χρήση </a:t>
            </a:r>
            <a:r>
              <a:rPr lang="en-US" dirty="0" smtClean="0"/>
              <a:t>ICT</a:t>
            </a:r>
            <a:r>
              <a:rPr lang="el-GR" dirty="0" smtClean="0"/>
              <a:t> </a:t>
            </a:r>
            <a:r>
              <a:rPr lang="el-GR" sz="3000" b="0" dirty="0" smtClean="0"/>
              <a:t>1/6</a:t>
            </a:r>
            <a:endParaRPr lang="el-GR" sz="3000" b="0" dirty="0"/>
          </a:p>
        </p:txBody>
      </p:sp>
      <p:sp>
        <p:nvSpPr>
          <p:cNvPr id="3" name="Θέση περιεχομένου 2"/>
          <p:cNvSpPr>
            <a:spLocks noGrp="1"/>
          </p:cNvSpPr>
          <p:nvPr>
            <p:ph idx="1"/>
          </p:nvPr>
        </p:nvSpPr>
        <p:spPr/>
        <p:txBody>
          <a:bodyPr/>
          <a:lstStyle/>
          <a:p>
            <a:r>
              <a:rPr lang="el-GR" dirty="0"/>
              <a:t>Η χρήση των τεχνολογιών πληροφόρησης και επικοινωνίας από τους DMO,  είναι ένα βασικό παράδειγμα για το πώς οι ικανότητες και οι δυνατότητες των DMO έχουν οδηγήσει σε αποδοτικά και καινοτόμα πλεονεκτήματα και πως η ευελιξία είναι απαραίτητη για να ανταποκριθούν σε διαφοροποιημένες ανάγκες της αγοράς. </a:t>
            </a:r>
          </a:p>
          <a:p>
            <a:r>
              <a:rPr lang="el-GR" dirty="0"/>
              <a:t>Οι τεχνολογίες ICT σχεδιάστηκαν για να μειώσουν το κόστος και να αυξήσουν την απόδοση, συμβάλλοντας έτσι στον προσδιορισμό των τάσεων και των διακυμάνσεων στην αγορά από πλευράς των </a:t>
            </a:r>
            <a:r>
              <a:rPr lang="el-GR" dirty="0" err="1"/>
              <a:t>DMOs</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44548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DMO </a:t>
            </a:r>
            <a:r>
              <a:rPr lang="el-GR" dirty="0">
                <a:solidFill>
                  <a:prstClr val="white"/>
                </a:solidFill>
              </a:rPr>
              <a:t>και χρήση </a:t>
            </a:r>
            <a:r>
              <a:rPr lang="en-US" dirty="0">
                <a:solidFill>
                  <a:prstClr val="white"/>
                </a:solidFill>
              </a:rPr>
              <a:t>ICT</a:t>
            </a:r>
            <a:r>
              <a:rPr lang="el-GR" dirty="0">
                <a:solidFill>
                  <a:prstClr val="white"/>
                </a:solidFill>
              </a:rPr>
              <a:t> </a:t>
            </a:r>
            <a:r>
              <a:rPr lang="el-GR" sz="3000" b="0" dirty="0" smtClean="0">
                <a:solidFill>
                  <a:prstClr val="white"/>
                </a:solidFill>
              </a:rPr>
              <a:t>2/6</a:t>
            </a:r>
            <a:endParaRPr lang="el-GR" dirty="0"/>
          </a:p>
        </p:txBody>
      </p:sp>
      <p:sp>
        <p:nvSpPr>
          <p:cNvPr id="3" name="Θέση περιεχομένου 2"/>
          <p:cNvSpPr>
            <a:spLocks noGrp="1"/>
          </p:cNvSpPr>
          <p:nvPr>
            <p:ph idx="1"/>
          </p:nvPr>
        </p:nvSpPr>
        <p:spPr/>
        <p:txBody>
          <a:bodyPr/>
          <a:lstStyle/>
          <a:p>
            <a:r>
              <a:rPr lang="el-GR" dirty="0"/>
              <a:t>Ο κλάδος του τουρισμού χρησιμοποιεί τις </a:t>
            </a:r>
            <a:r>
              <a:rPr lang="en-US" dirty="0"/>
              <a:t>ICT</a:t>
            </a:r>
            <a:r>
              <a:rPr lang="el-GR" dirty="0"/>
              <a:t> με κύριους χρήστες του τους </a:t>
            </a:r>
            <a:r>
              <a:rPr lang="en-US" dirty="0"/>
              <a:t>DMO</a:t>
            </a:r>
            <a:r>
              <a:rPr lang="el-GR" dirty="0"/>
              <a:t> για την</a:t>
            </a:r>
            <a:r>
              <a:rPr lang="en-US" dirty="0"/>
              <a:t> </a:t>
            </a:r>
            <a:r>
              <a:rPr lang="el-GR" dirty="0"/>
              <a:t>εμπορία</a:t>
            </a:r>
            <a:r>
              <a:rPr lang="en-US" dirty="0"/>
              <a:t> </a:t>
            </a:r>
            <a:r>
              <a:rPr lang="el-GR" dirty="0"/>
              <a:t>και τις</a:t>
            </a:r>
            <a:r>
              <a:rPr lang="en-US" dirty="0"/>
              <a:t> </a:t>
            </a:r>
            <a:r>
              <a:rPr lang="el-GR" dirty="0"/>
              <a:t>δραστηριότητες προώθησης</a:t>
            </a:r>
            <a:r>
              <a:rPr lang="en-US" dirty="0"/>
              <a:t> </a:t>
            </a:r>
            <a:r>
              <a:rPr lang="el-GR" dirty="0"/>
              <a:t>του προϊόντος τους και την ενίσχυση της </a:t>
            </a:r>
            <a:r>
              <a:rPr lang="en-US" dirty="0"/>
              <a:t>online</a:t>
            </a:r>
            <a:r>
              <a:rPr lang="el-GR" dirty="0"/>
              <a:t> παρουσίας τους μέσω των κρατήσεων και των προσφερόμενων προϊόντων. Οι </a:t>
            </a:r>
            <a:r>
              <a:rPr lang="en-US" dirty="0"/>
              <a:t>DMOs </a:t>
            </a:r>
            <a:r>
              <a:rPr lang="el-GR" dirty="0"/>
              <a:t>έχουν επίσης χρησιμοποιήσει τις </a:t>
            </a:r>
            <a:r>
              <a:rPr lang="en-US" dirty="0"/>
              <a:t>ICT</a:t>
            </a:r>
            <a:r>
              <a:rPr lang="el-GR" dirty="0"/>
              <a:t> για την ανάπτυξη προϊόντων, ωστόσο,</a:t>
            </a:r>
            <a:r>
              <a:rPr lang="en-US" dirty="0"/>
              <a:t> </a:t>
            </a:r>
            <a:r>
              <a:rPr lang="el-GR" dirty="0"/>
              <a:t>δεν υπάρχει καμία αναφορά των </a:t>
            </a:r>
            <a:r>
              <a:rPr lang="en-US" dirty="0"/>
              <a:t>ICT</a:t>
            </a:r>
            <a:r>
              <a:rPr lang="el-GR" dirty="0"/>
              <a:t> να χρησιμοποιούνται για την αειφόρο τουριστική ανάπτυξη.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745570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DMO </a:t>
            </a:r>
            <a:r>
              <a:rPr lang="el-GR" dirty="0">
                <a:solidFill>
                  <a:prstClr val="white"/>
                </a:solidFill>
              </a:rPr>
              <a:t>και χρήση </a:t>
            </a:r>
            <a:r>
              <a:rPr lang="en-US" dirty="0">
                <a:solidFill>
                  <a:prstClr val="white"/>
                </a:solidFill>
              </a:rPr>
              <a:t>ICT</a:t>
            </a:r>
            <a:r>
              <a:rPr lang="el-GR" dirty="0">
                <a:solidFill>
                  <a:prstClr val="white"/>
                </a:solidFill>
              </a:rPr>
              <a:t> </a:t>
            </a:r>
            <a:r>
              <a:rPr lang="el-GR" sz="3000" b="0" dirty="0" smtClean="0">
                <a:solidFill>
                  <a:prstClr val="white"/>
                </a:solidFill>
              </a:rPr>
              <a:t>3/6</a:t>
            </a:r>
            <a:endParaRPr lang="el-GR" dirty="0"/>
          </a:p>
        </p:txBody>
      </p:sp>
      <p:sp>
        <p:nvSpPr>
          <p:cNvPr id="3" name="Θέση περιεχομένου 2"/>
          <p:cNvSpPr>
            <a:spLocks noGrp="1"/>
          </p:cNvSpPr>
          <p:nvPr>
            <p:ph idx="1"/>
          </p:nvPr>
        </p:nvSpPr>
        <p:spPr>
          <a:xfrm>
            <a:off x="323528" y="1556792"/>
            <a:ext cx="8568952" cy="5301208"/>
          </a:xfrm>
        </p:spPr>
        <p:txBody>
          <a:bodyPr>
            <a:normAutofit/>
          </a:bodyPr>
          <a:lstStyle/>
          <a:p>
            <a:r>
              <a:rPr lang="el-GR" dirty="0"/>
              <a:t>Υπάρχουν αρκετές εφαρμογές και εργαλεία που βασίζονται στις </a:t>
            </a:r>
            <a:r>
              <a:rPr lang="en-US" dirty="0"/>
              <a:t>ICT</a:t>
            </a:r>
            <a:r>
              <a:rPr lang="el-GR" dirty="0"/>
              <a:t> που μπορούν</a:t>
            </a:r>
            <a:r>
              <a:rPr lang="en-GB" dirty="0"/>
              <a:t> </a:t>
            </a:r>
            <a:r>
              <a:rPr lang="el-GR" dirty="0"/>
              <a:t>να χρησιμοποιηθούν για</a:t>
            </a:r>
            <a:r>
              <a:rPr lang="en-GB" dirty="0"/>
              <a:t> </a:t>
            </a:r>
            <a:r>
              <a:rPr lang="el-GR" dirty="0"/>
              <a:t>τη διαχείριση των </a:t>
            </a:r>
            <a:r>
              <a:rPr lang="el-GR" dirty="0" smtClean="0"/>
              <a:t>πληροφοριών:</a:t>
            </a:r>
          </a:p>
          <a:p>
            <a:pPr lvl="1"/>
            <a:r>
              <a:rPr lang="el-GR" dirty="0"/>
              <a:t>Σύστημα Διαχείρισης Πληροφόρησης Περιβάλλοντος (</a:t>
            </a:r>
            <a:r>
              <a:rPr lang="en-US" dirty="0"/>
              <a:t>Environment Management Information System, EMIS)</a:t>
            </a:r>
            <a:endParaRPr lang="el-GR" dirty="0"/>
          </a:p>
          <a:p>
            <a:pPr lvl="1"/>
            <a:r>
              <a:rPr lang="el-GR" dirty="0"/>
              <a:t>Γεωγραφικά Συστήματα Πληροφοριών (</a:t>
            </a:r>
            <a:r>
              <a:rPr lang="en-US" dirty="0"/>
              <a:t>Geographical Information Systems, GIS)</a:t>
            </a:r>
            <a:endParaRPr lang="el-GR" dirty="0"/>
          </a:p>
          <a:p>
            <a:pPr marL="400050" lvl="1" indent="0">
              <a:buNone/>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95891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DMO </a:t>
            </a:r>
            <a:r>
              <a:rPr lang="el-GR" dirty="0">
                <a:solidFill>
                  <a:prstClr val="white"/>
                </a:solidFill>
              </a:rPr>
              <a:t>και χρήση </a:t>
            </a:r>
            <a:r>
              <a:rPr lang="en-US" dirty="0">
                <a:solidFill>
                  <a:prstClr val="white"/>
                </a:solidFill>
              </a:rPr>
              <a:t>ICT</a:t>
            </a:r>
            <a:r>
              <a:rPr lang="el-GR" dirty="0">
                <a:solidFill>
                  <a:prstClr val="white"/>
                </a:solidFill>
              </a:rPr>
              <a:t> </a:t>
            </a:r>
            <a:r>
              <a:rPr lang="el-GR" sz="3000" b="0" dirty="0" smtClean="0">
                <a:solidFill>
                  <a:prstClr val="white"/>
                </a:solidFill>
              </a:rPr>
              <a:t>4/6</a:t>
            </a:r>
            <a:endParaRPr lang="el-GR" dirty="0"/>
          </a:p>
        </p:txBody>
      </p:sp>
      <p:sp>
        <p:nvSpPr>
          <p:cNvPr id="3" name="Θέση περιεχομένου 2"/>
          <p:cNvSpPr>
            <a:spLocks noGrp="1"/>
          </p:cNvSpPr>
          <p:nvPr>
            <p:ph idx="1"/>
          </p:nvPr>
        </p:nvSpPr>
        <p:spPr/>
        <p:txBody>
          <a:bodyPr>
            <a:normAutofit/>
          </a:bodyPr>
          <a:lstStyle/>
          <a:p>
            <a:r>
              <a:rPr lang="el-GR" dirty="0" smtClean="0"/>
              <a:t>Παγκόσμιο </a:t>
            </a:r>
            <a:r>
              <a:rPr lang="el-GR" dirty="0"/>
              <a:t>Σύστημα Εντοπισμού (</a:t>
            </a:r>
            <a:r>
              <a:rPr lang="el-GR" dirty="0" err="1"/>
              <a:t>Global</a:t>
            </a:r>
            <a:r>
              <a:rPr lang="el-GR" dirty="0"/>
              <a:t> </a:t>
            </a:r>
            <a:r>
              <a:rPr lang="el-GR" dirty="0" err="1"/>
              <a:t>Positioning</a:t>
            </a:r>
            <a:r>
              <a:rPr lang="el-GR" dirty="0"/>
              <a:t> </a:t>
            </a:r>
            <a:r>
              <a:rPr lang="el-GR" dirty="0" err="1"/>
              <a:t>System</a:t>
            </a:r>
            <a:r>
              <a:rPr lang="el-GR" dirty="0"/>
              <a:t>, GPS</a:t>
            </a:r>
            <a:r>
              <a:rPr lang="el-GR" dirty="0" smtClean="0"/>
              <a:t>)</a:t>
            </a:r>
          </a:p>
          <a:p>
            <a:r>
              <a:rPr lang="el-GR" dirty="0"/>
              <a:t>Σύστημα Πληροφοριών Τουρισμού / Σύστημα Υποστήριξης Αποφάσεων (</a:t>
            </a:r>
            <a:r>
              <a:rPr lang="el-GR" dirty="0" err="1"/>
              <a:t>Decision</a:t>
            </a:r>
            <a:r>
              <a:rPr lang="el-GR" dirty="0"/>
              <a:t> </a:t>
            </a:r>
            <a:r>
              <a:rPr lang="el-GR" dirty="0" err="1"/>
              <a:t>Support</a:t>
            </a:r>
            <a:r>
              <a:rPr lang="el-GR" dirty="0"/>
              <a:t> </a:t>
            </a:r>
            <a:r>
              <a:rPr lang="el-GR" dirty="0" err="1"/>
              <a:t>System</a:t>
            </a:r>
            <a:r>
              <a:rPr lang="el-GR" dirty="0"/>
              <a:t>, DSS</a:t>
            </a:r>
            <a:r>
              <a:rPr lang="el-GR" dirty="0" smtClean="0"/>
              <a:t>)</a:t>
            </a:r>
          </a:p>
          <a:p>
            <a:r>
              <a:rPr lang="el-GR" dirty="0" smtClean="0"/>
              <a:t>Διαχείριση </a:t>
            </a:r>
            <a:r>
              <a:rPr lang="el-GR" dirty="0"/>
              <a:t>Πληροφοριών Κλίματος </a:t>
            </a:r>
            <a:endParaRPr lang="el-GR" dirty="0" smtClean="0"/>
          </a:p>
          <a:p>
            <a:pPr lvl="1"/>
            <a:r>
              <a:rPr lang="el-GR" dirty="0"/>
              <a:t>Λογισμικό για την Πρόβλεψη Αλλαγών του Καιρού, του Κλίματος και των Ωκεανών (</a:t>
            </a:r>
            <a:r>
              <a:rPr lang="el-GR" dirty="0" err="1"/>
              <a:t>Weather</a:t>
            </a:r>
            <a:r>
              <a:rPr lang="el-GR" dirty="0"/>
              <a:t>, </a:t>
            </a:r>
            <a:r>
              <a:rPr lang="el-GR" dirty="0" err="1"/>
              <a:t>Climate</a:t>
            </a:r>
            <a:r>
              <a:rPr lang="el-GR" dirty="0"/>
              <a:t> </a:t>
            </a:r>
            <a:r>
              <a:rPr lang="el-GR" dirty="0" err="1"/>
              <a:t>and</a:t>
            </a:r>
            <a:r>
              <a:rPr lang="el-GR" dirty="0"/>
              <a:t> </a:t>
            </a:r>
            <a:r>
              <a:rPr lang="el-GR" dirty="0" err="1"/>
              <a:t>Ocean</a:t>
            </a:r>
            <a:r>
              <a:rPr lang="el-GR" dirty="0"/>
              <a:t> </a:t>
            </a:r>
            <a:r>
              <a:rPr lang="el-GR" dirty="0" err="1"/>
              <a:t>Change</a:t>
            </a:r>
            <a:r>
              <a:rPr lang="el-GR" dirty="0"/>
              <a:t> </a:t>
            </a:r>
            <a:r>
              <a:rPr lang="el-GR" dirty="0" err="1"/>
              <a:t>Forecasting</a:t>
            </a:r>
            <a:r>
              <a:rPr lang="el-GR" dirty="0"/>
              <a:t> </a:t>
            </a:r>
            <a:r>
              <a:rPr lang="el-GR" dirty="0" err="1"/>
              <a:t>Software</a:t>
            </a:r>
            <a:r>
              <a:rPr lang="el-GR" dirty="0"/>
              <a:t>)</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880924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DMO </a:t>
            </a:r>
            <a:r>
              <a:rPr lang="el-GR" dirty="0">
                <a:solidFill>
                  <a:prstClr val="white"/>
                </a:solidFill>
              </a:rPr>
              <a:t>και χρήση </a:t>
            </a:r>
            <a:r>
              <a:rPr lang="en-US" dirty="0">
                <a:solidFill>
                  <a:prstClr val="white"/>
                </a:solidFill>
              </a:rPr>
              <a:t>ICT</a:t>
            </a:r>
            <a:r>
              <a:rPr lang="el-GR" dirty="0">
                <a:solidFill>
                  <a:prstClr val="white"/>
                </a:solidFill>
              </a:rPr>
              <a:t> </a:t>
            </a:r>
            <a:r>
              <a:rPr lang="el-GR" sz="3000" b="0" dirty="0" smtClean="0">
                <a:solidFill>
                  <a:prstClr val="white"/>
                </a:solidFill>
              </a:rPr>
              <a:t>5/6</a:t>
            </a:r>
            <a:endParaRPr lang="el-GR" dirty="0"/>
          </a:p>
        </p:txBody>
      </p:sp>
      <p:sp>
        <p:nvSpPr>
          <p:cNvPr id="3" name="Θέση περιεχομένου 2"/>
          <p:cNvSpPr>
            <a:spLocks noGrp="1"/>
          </p:cNvSpPr>
          <p:nvPr>
            <p:ph idx="1"/>
          </p:nvPr>
        </p:nvSpPr>
        <p:spPr/>
        <p:txBody>
          <a:bodyPr/>
          <a:lstStyle/>
          <a:p>
            <a:r>
              <a:rPr lang="el-GR" dirty="0"/>
              <a:t>Πληροφορίες σχετικές με την τοποθεσία (</a:t>
            </a:r>
            <a:r>
              <a:rPr lang="el-GR" dirty="0" err="1"/>
              <a:t>Location</a:t>
            </a:r>
            <a:r>
              <a:rPr lang="el-GR" dirty="0"/>
              <a:t> </a:t>
            </a:r>
            <a:r>
              <a:rPr lang="el-GR" dirty="0" err="1"/>
              <a:t>Related</a:t>
            </a:r>
            <a:r>
              <a:rPr lang="el-GR" dirty="0"/>
              <a:t> </a:t>
            </a:r>
            <a:r>
              <a:rPr lang="el-GR" dirty="0" err="1"/>
              <a:t>Information</a:t>
            </a:r>
            <a:r>
              <a:rPr lang="el-GR" dirty="0" smtClean="0"/>
              <a:t>)</a:t>
            </a:r>
          </a:p>
          <a:p>
            <a:pPr lvl="1"/>
            <a:r>
              <a:rPr lang="en-US" dirty="0"/>
              <a:t>Location Based </a:t>
            </a:r>
            <a:r>
              <a:rPr lang="en-US" dirty="0" smtClean="0"/>
              <a:t>Services</a:t>
            </a:r>
            <a:endParaRPr lang="el-GR" dirty="0" smtClean="0"/>
          </a:p>
          <a:p>
            <a:pPr lvl="1"/>
            <a:r>
              <a:rPr lang="el-GR" dirty="0"/>
              <a:t>Ασύρματες ηλεκτρονικές ετικέτες, </a:t>
            </a:r>
            <a:r>
              <a:rPr lang="en-US" dirty="0"/>
              <a:t>Radio-Frequency Identification (RFID</a:t>
            </a:r>
            <a:r>
              <a:rPr lang="en-US" dirty="0" smtClean="0"/>
              <a:t>)</a:t>
            </a:r>
            <a:endParaRPr lang="el-GR" dirty="0" smtClean="0"/>
          </a:p>
          <a:p>
            <a:r>
              <a:rPr lang="el-GR" dirty="0"/>
              <a:t>Η χρήση τεχνολογιών κινητής πλατφόρμας στον τουρισμό (m-</a:t>
            </a:r>
            <a:r>
              <a:rPr lang="el-GR" dirty="0" err="1"/>
              <a:t>touris</a:t>
            </a:r>
            <a:r>
              <a:rPr lang="el-GR" dirty="0"/>
              <a:t>m</a:t>
            </a:r>
            <a:r>
              <a:rPr lang="el-GR" dirty="0" smtClean="0"/>
              <a:t>)</a:t>
            </a:r>
          </a:p>
          <a:p>
            <a:r>
              <a:rPr lang="el-GR" dirty="0"/>
              <a:t>Ευφυή Συστήματα Μεταφορών (</a:t>
            </a:r>
            <a:r>
              <a:rPr lang="en-US" dirty="0"/>
              <a:t>Intelligent Transport Systems, ITS</a:t>
            </a:r>
            <a:r>
              <a:rPr lang="en-US" dirty="0" smtClean="0"/>
              <a:t>)</a:t>
            </a:r>
            <a:endParaRPr lang="el-GR" dirty="0" smtClean="0"/>
          </a:p>
          <a:p>
            <a:pPr lvl="1"/>
            <a:r>
              <a:rPr lang="el-GR" dirty="0"/>
              <a:t>Ευφυές Σύστημα Μεταφορών και Κατανάλωση Ενέργειας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0677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prstClr val="white"/>
                </a:solidFill>
              </a:rPr>
              <a:t>DMO </a:t>
            </a:r>
            <a:r>
              <a:rPr lang="el-GR" dirty="0">
                <a:solidFill>
                  <a:prstClr val="white"/>
                </a:solidFill>
              </a:rPr>
              <a:t>και χρήση </a:t>
            </a:r>
            <a:r>
              <a:rPr lang="en-US" dirty="0">
                <a:solidFill>
                  <a:prstClr val="white"/>
                </a:solidFill>
              </a:rPr>
              <a:t>ICT</a:t>
            </a:r>
            <a:r>
              <a:rPr lang="el-GR">
                <a:solidFill>
                  <a:prstClr val="white"/>
                </a:solidFill>
              </a:rPr>
              <a:t> </a:t>
            </a:r>
            <a:r>
              <a:rPr lang="el-GR" sz="3000" b="0" smtClean="0">
                <a:solidFill>
                  <a:prstClr val="white"/>
                </a:solidFill>
              </a:rPr>
              <a:t>6/6</a:t>
            </a:r>
            <a:endParaRPr lang="el-GR"/>
          </a:p>
        </p:txBody>
      </p:sp>
      <p:sp>
        <p:nvSpPr>
          <p:cNvPr id="3" name="Θέση περιεχομένου 2"/>
          <p:cNvSpPr>
            <a:spLocks noGrp="1"/>
          </p:cNvSpPr>
          <p:nvPr>
            <p:ph idx="1"/>
          </p:nvPr>
        </p:nvSpPr>
        <p:spPr/>
        <p:txBody>
          <a:bodyPr/>
          <a:lstStyle/>
          <a:p>
            <a:r>
              <a:rPr lang="en-US" dirty="0"/>
              <a:t>Community Informatics </a:t>
            </a:r>
            <a:endParaRPr lang="el-GR" dirty="0" smtClean="0"/>
          </a:p>
          <a:p>
            <a:r>
              <a:rPr lang="el-GR" dirty="0"/>
              <a:t>Κατανάλωση Ενέργειας </a:t>
            </a:r>
            <a:endParaRPr lang="el-GR" dirty="0" smtClean="0"/>
          </a:p>
          <a:p>
            <a:pPr lvl="1"/>
            <a:r>
              <a:rPr lang="el-GR" dirty="0"/>
              <a:t>Αριθμομηχανές άνθρακα (</a:t>
            </a:r>
            <a:r>
              <a:rPr lang="en-US" dirty="0"/>
              <a:t>Carbon Calculators</a:t>
            </a:r>
            <a:r>
              <a:rPr lang="en-US" dirty="0" smtClean="0"/>
              <a:t>)</a:t>
            </a:r>
            <a:endParaRPr lang="el-GR" dirty="0" smtClean="0"/>
          </a:p>
          <a:p>
            <a:r>
              <a:rPr lang="el-GR" dirty="0"/>
              <a:t>Εικονικός Τουρισμός (</a:t>
            </a:r>
            <a:r>
              <a:rPr lang="en-US" dirty="0"/>
              <a:t>Virtual </a:t>
            </a:r>
            <a:r>
              <a:rPr lang="en-US" dirty="0" err="1"/>
              <a:t>Tourism,VT</a:t>
            </a:r>
            <a:r>
              <a:rPr lang="en-US" dirty="0" smtClean="0"/>
              <a:t>)</a:t>
            </a:r>
            <a:endParaRPr lang="el-GR" dirty="0" smtClean="0"/>
          </a:p>
          <a:p>
            <a:r>
              <a:rPr lang="el-GR" dirty="0"/>
              <a:t>Εικονικές Ταξιδιωτικές Κοινότητες (</a:t>
            </a:r>
            <a:r>
              <a:rPr lang="el-GR" dirty="0" err="1"/>
              <a:t>Virtual</a:t>
            </a:r>
            <a:r>
              <a:rPr lang="el-GR" dirty="0"/>
              <a:t> </a:t>
            </a:r>
            <a:r>
              <a:rPr lang="el-GR" dirty="0" err="1"/>
              <a:t>Travel</a:t>
            </a:r>
            <a:r>
              <a:rPr lang="el-GR" dirty="0"/>
              <a:t> </a:t>
            </a:r>
            <a:r>
              <a:rPr lang="el-GR" dirty="0" err="1"/>
              <a:t>Community</a:t>
            </a:r>
            <a:r>
              <a:rPr lang="el-GR" dirty="0"/>
              <a:t>-VTC)</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716017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42</TotalTime>
  <Words>878</Words>
  <Application>Microsoft Office PowerPoint</Application>
  <PresentationFormat>Προβολή στην οθόνη (4:3)</PresentationFormat>
  <Paragraphs>98</Paragraphs>
  <Slides>14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14</vt:i4>
      </vt:variant>
    </vt:vector>
  </HeadingPairs>
  <TitlesOfParts>
    <vt:vector size="16" baseType="lpstr">
      <vt:lpstr>template</vt:lpstr>
      <vt:lpstr>OC_template_updated</vt:lpstr>
      <vt:lpstr>Διαδικτυακές συναλλαγές στον Τουρισμό (e-tourism) (Θ)</vt:lpstr>
      <vt:lpstr>DMO και χρήση ICT 1/6</vt:lpstr>
      <vt:lpstr>DMO και χρήση ICT 2/6</vt:lpstr>
      <vt:lpstr>DMO και χρήση ICT 3/6</vt:lpstr>
      <vt:lpstr>DMO και χρήση ICT 4/6</vt:lpstr>
      <vt:lpstr>DMO και χρήση ICT 5/6</vt:lpstr>
      <vt:lpstr>DMO και χρήση ICT 6/6</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Διαδικτυακές συναλλαγές στον Τουρισμό (e-tourism) (Θ)</dc:title>
  <dc:creator>opencourses@teiath.gr</dc:creator>
  <cp:lastModifiedBy>fkaram2</cp:lastModifiedBy>
  <cp:revision>6</cp:revision>
  <dcterms:created xsi:type="dcterms:W3CDTF">2015-12-03T13:01:27Z</dcterms:created>
  <dcterms:modified xsi:type="dcterms:W3CDTF">2015-12-07T08:13:10Z</dcterms:modified>
</cp:coreProperties>
</file>