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58"/>
  </p:notesMasterIdLst>
  <p:handoutMasterIdLst>
    <p:handoutMasterId r:id="rId59"/>
  </p:handoutMasterIdLst>
  <p:sldIdLst>
    <p:sldId id="30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2" r:id="rId48"/>
    <p:sldId id="300" r:id="rId49"/>
    <p:sldId id="301" r:id="rId50"/>
    <p:sldId id="304" r:id="rId51"/>
    <p:sldId id="305" r:id="rId52"/>
    <p:sldId id="306" r:id="rId53"/>
    <p:sldId id="310" r:id="rId54"/>
    <p:sldId id="311" r:id="rId55"/>
    <p:sldId id="308" r:id="rId56"/>
    <p:sldId id="309" r:id="rId57"/>
  </p:sldIdLst>
  <p:sldSz cx="9144000" cy="6858000" type="screen4x3"/>
  <p:notesSz cx="7104063" cy="10234613"/>
  <p:custDataLst>
    <p:tags r:id="rId6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A2"/>
    <a:srgbClr val="004A8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4660"/>
  </p:normalViewPr>
  <p:slideViewPr>
    <p:cSldViewPr>
      <p:cViewPr varScale="1">
        <p:scale>
          <a:sx n="111" d="100"/>
          <a:sy n="111" d="100"/>
        </p:scale>
        <p:origin x="-17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176428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31</a:t>
            </a:fld>
            <a:endParaRPr lang="el-GR" dirty="0"/>
          </a:p>
        </p:txBody>
      </p:sp>
    </p:spTree>
    <p:extLst>
      <p:ext uri="{BB962C8B-B14F-4D97-AF65-F5344CB8AC3E}">
        <p14:creationId xmlns:p14="http://schemas.microsoft.com/office/powerpoint/2010/main" val="117513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42</a:t>
            </a:fld>
            <a:endParaRPr lang="el-GR" dirty="0"/>
          </a:p>
        </p:txBody>
      </p:sp>
    </p:spTree>
    <p:extLst>
      <p:ext uri="{BB962C8B-B14F-4D97-AF65-F5344CB8AC3E}">
        <p14:creationId xmlns:p14="http://schemas.microsoft.com/office/powerpoint/2010/main" val="310480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r="92471"/>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676456"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352928" cy="4968552"/>
          </a:xfrm>
        </p:spPr>
        <p:txBody>
          <a:bodyPr/>
          <a:lstStyle>
            <a:lvl1pPr>
              <a:spcBef>
                <a:spcPts val="1200"/>
              </a:spcBef>
              <a:defRPr sz="2400"/>
            </a:lvl1pPr>
            <a:lvl2pPr marL="742950" indent="-285750">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31242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029951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9817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64048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5423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288908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46653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3434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225922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56242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695632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commons.wikimedia.org/wiki/File:Beta-D-glucopyranose-2D-skeletal.png" TargetMode="Externa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Alpha-D-glucopyranose-2D-skeletal.p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Glykogen.sv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Main_symptoms_of_diabetes.pn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(Θ)</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6</a:t>
            </a:r>
            <a:r>
              <a:rPr lang="el-GR" sz="2400" dirty="0" smtClean="0"/>
              <a:t>:</a:t>
            </a:r>
            <a:r>
              <a:rPr lang="en-US" sz="2400" dirty="0" smtClean="0"/>
              <a:t> </a:t>
            </a:r>
            <a:r>
              <a:rPr lang="el-GR" sz="2400" dirty="0" smtClean="0"/>
              <a:t>Βιοχημεία Υδατανθράκων</a:t>
            </a:r>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5/12</a:t>
            </a:r>
            <a:endParaRPr lang="el-GR" dirty="0"/>
          </a:p>
        </p:txBody>
      </p:sp>
      <p:sp>
        <p:nvSpPr>
          <p:cNvPr id="3" name="Θέση περιεχομένου 2"/>
          <p:cNvSpPr>
            <a:spLocks noGrp="1"/>
          </p:cNvSpPr>
          <p:nvPr>
            <p:ph idx="1"/>
          </p:nvPr>
        </p:nvSpPr>
        <p:spPr/>
        <p:txBody>
          <a:bodyPr/>
          <a:lstStyle/>
          <a:p>
            <a:pPr>
              <a:lnSpc>
                <a:spcPct val="114000"/>
              </a:lnSpc>
            </a:pPr>
            <a:r>
              <a:rPr lang="el-GR" dirty="0"/>
              <a:t>Οι μονοσακχαρίτες διακρίνονται, σε </a:t>
            </a:r>
            <a:r>
              <a:rPr lang="el-GR" b="1" dirty="0"/>
              <a:t>αλδόζες</a:t>
            </a:r>
            <a:r>
              <a:rPr lang="el-GR" dirty="0"/>
              <a:t> και </a:t>
            </a:r>
            <a:r>
              <a:rPr lang="el-GR" b="1" dirty="0"/>
              <a:t>κετόζες</a:t>
            </a:r>
            <a:r>
              <a:rPr lang="el-GR" dirty="0"/>
              <a:t> με αλδεϋδική, ή κετονική ομάδα αντίστοιχα (</a:t>
            </a:r>
            <a:r>
              <a:rPr lang="en-US" dirty="0"/>
              <a:t>C</a:t>
            </a:r>
            <a:r>
              <a:rPr lang="el-GR" baseline="-25000" dirty="0"/>
              <a:t>1</a:t>
            </a:r>
            <a:r>
              <a:rPr lang="el-GR" dirty="0"/>
              <a:t> = αλδεϋδομάδα, </a:t>
            </a:r>
            <a:r>
              <a:rPr lang="en-US" dirty="0"/>
              <a:t>C</a:t>
            </a:r>
            <a:r>
              <a:rPr lang="el-GR" baseline="-25000" dirty="0"/>
              <a:t>2</a:t>
            </a:r>
            <a:r>
              <a:rPr lang="el-GR" dirty="0"/>
              <a:t> = κετονομάδα) και απαντούν σε πολλές στερεοϊσομερείς μορφές. Έτσι, μια αλδοεξόζη </a:t>
            </a:r>
            <a:r>
              <a:rPr lang="en-US" dirty="0"/>
              <a:t>C</a:t>
            </a:r>
            <a:r>
              <a:rPr lang="el-GR" baseline="-25000" dirty="0"/>
              <a:t>6</a:t>
            </a:r>
            <a:r>
              <a:rPr lang="en-US" dirty="0"/>
              <a:t>H</a:t>
            </a:r>
            <a:r>
              <a:rPr lang="el-GR" baseline="-25000" dirty="0"/>
              <a:t>12</a:t>
            </a:r>
            <a:r>
              <a:rPr lang="en-US" dirty="0"/>
              <a:t>O</a:t>
            </a:r>
            <a:r>
              <a:rPr lang="el-GR" baseline="-25000" dirty="0"/>
              <a:t>6</a:t>
            </a:r>
            <a:r>
              <a:rPr lang="el-GR" dirty="0"/>
              <a:t> με τέσσερα ασύμμετρα άτομα </a:t>
            </a:r>
            <a:r>
              <a:rPr lang="en-US" dirty="0"/>
              <a:t>C</a:t>
            </a:r>
            <a:r>
              <a:rPr lang="el-GR" dirty="0"/>
              <a:t>, θα πρέπει να απαντά σε 2</a:t>
            </a:r>
            <a:r>
              <a:rPr lang="el-GR" baseline="30000" dirty="0"/>
              <a:t>4</a:t>
            </a:r>
            <a:r>
              <a:rPr lang="el-GR" dirty="0"/>
              <a:t> = 16 στερεοϊσομερή (διαστερεομερή) της </a:t>
            </a:r>
            <a:r>
              <a:rPr lang="en-US" dirty="0"/>
              <a:t>D</a:t>
            </a:r>
            <a:r>
              <a:rPr lang="el-GR" dirty="0"/>
              <a:t>- ή </a:t>
            </a:r>
            <a:r>
              <a:rPr lang="en-US" dirty="0"/>
              <a:t>L</a:t>
            </a:r>
            <a:r>
              <a:rPr lang="el-GR" dirty="0"/>
              <a:t>- μορφής. Υπενθυμίζουμε, ότι η διάταξη στο χώρο των –</a:t>
            </a:r>
            <a:r>
              <a:rPr lang="en-US" dirty="0"/>
              <a:t>OH</a:t>
            </a:r>
            <a:r>
              <a:rPr lang="el-GR" dirty="0"/>
              <a:t> και –</a:t>
            </a:r>
            <a:r>
              <a:rPr lang="en-US" dirty="0"/>
              <a:t>H</a:t>
            </a:r>
            <a:r>
              <a:rPr lang="el-GR" dirty="0"/>
              <a:t> του προτελευταίου ατόμου </a:t>
            </a:r>
            <a:r>
              <a:rPr lang="en-US" dirty="0"/>
              <a:t>C</a:t>
            </a:r>
            <a:r>
              <a:rPr lang="el-GR" dirty="0"/>
              <a:t> (όπως έχει οριστεί για τη γλυκεριναλδεΰδη), καθορίζει το </a:t>
            </a:r>
            <a:r>
              <a:rPr lang="en-US" dirty="0"/>
              <a:t>D</a:t>
            </a:r>
            <a:r>
              <a:rPr lang="el-GR" dirty="0"/>
              <a:t>-, ή </a:t>
            </a:r>
            <a:r>
              <a:rPr lang="en-US" dirty="0"/>
              <a:t>L</a:t>
            </a:r>
            <a:r>
              <a:rPr lang="el-GR" dirty="0"/>
              <a:t>- της στερεοχημικής μορφής.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767186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6/12</a:t>
            </a:r>
            <a:endParaRPr lang="el-GR" dirty="0"/>
          </a:p>
        </p:txBody>
      </p:sp>
      <p:sp>
        <p:nvSpPr>
          <p:cNvPr id="3" name="Θέση περιεχομένου 2"/>
          <p:cNvSpPr>
            <a:spLocks noGrp="1"/>
          </p:cNvSpPr>
          <p:nvPr>
            <p:ph idx="1"/>
          </p:nvPr>
        </p:nvSpPr>
        <p:spPr>
          <a:xfrm>
            <a:off x="611560" y="1268760"/>
            <a:ext cx="8352928" cy="2232248"/>
          </a:xfrm>
        </p:spPr>
        <p:txBody>
          <a:bodyPr/>
          <a:lstStyle/>
          <a:p>
            <a:r>
              <a:rPr lang="el-GR" dirty="0"/>
              <a:t>Στη φύση οι υδατάνθρακες είναι κατά κανόνα της </a:t>
            </a:r>
            <a:r>
              <a:rPr lang="en-US" b="1" dirty="0"/>
              <a:t>D</a:t>
            </a:r>
            <a:r>
              <a:rPr lang="el-GR" b="1" dirty="0"/>
              <a:t>-στερεοχημικής</a:t>
            </a:r>
            <a:r>
              <a:rPr lang="el-GR" dirty="0"/>
              <a:t> σειράς.</a:t>
            </a:r>
          </a:p>
          <a:p>
            <a:r>
              <a:rPr lang="el-GR" dirty="0"/>
              <a:t>Στη </a:t>
            </a:r>
            <a:r>
              <a:rPr lang="en-US" dirty="0"/>
              <a:t>D</a:t>
            </a:r>
            <a:r>
              <a:rPr lang="el-GR" dirty="0"/>
              <a:t>- γλυκόζη αντιστοιχούν 2 νέα </a:t>
            </a:r>
            <a:r>
              <a:rPr lang="el-GR" i="1" dirty="0"/>
              <a:t>διαστερεοϊσομερή,</a:t>
            </a:r>
            <a:r>
              <a:rPr lang="el-GR" dirty="0"/>
              <a:t> που ονομάζονται </a:t>
            </a:r>
            <a:r>
              <a:rPr lang="el-GR" b="1" dirty="0"/>
              <a:t>ανωμερή</a:t>
            </a:r>
            <a:r>
              <a:rPr lang="el-GR" i="1" dirty="0"/>
              <a:t>,</a:t>
            </a:r>
            <a:r>
              <a:rPr lang="el-GR" dirty="0"/>
              <a:t> ή αλλιώς α- και β- </a:t>
            </a:r>
            <a:r>
              <a:rPr lang="en-US" dirty="0"/>
              <a:t>D</a:t>
            </a:r>
            <a:r>
              <a:rPr lang="el-GR" dirty="0"/>
              <a:t>-γλυκοπυρανόζες.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4098" name="Picture 2" descr="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717032"/>
            <a:ext cx="2175681" cy="147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730462"/>
            <a:ext cx="2121960" cy="145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690513" y="5435932"/>
            <a:ext cx="2827377" cy="369332"/>
          </a:xfrm>
          <a:prstGeom prst="rect">
            <a:avLst/>
          </a:prstGeom>
        </p:spPr>
        <p:txBody>
          <a:bodyPr wrap="none">
            <a:spAutoFit/>
          </a:bodyPr>
          <a:lstStyle/>
          <a:p>
            <a:r>
              <a:rPr lang="el-GR" dirty="0">
                <a:latin typeface="+mn-lt"/>
              </a:rPr>
              <a:t>α-μορφή (αξονική θέση ΟΗ)</a:t>
            </a:r>
          </a:p>
        </p:txBody>
      </p:sp>
      <p:sp>
        <p:nvSpPr>
          <p:cNvPr id="6" name="Ορθογώνιο 5"/>
          <p:cNvSpPr/>
          <p:nvPr/>
        </p:nvSpPr>
        <p:spPr>
          <a:xfrm>
            <a:off x="5065650" y="5435932"/>
            <a:ext cx="3034742" cy="369332"/>
          </a:xfrm>
          <a:prstGeom prst="rect">
            <a:avLst/>
          </a:prstGeom>
        </p:spPr>
        <p:txBody>
          <a:bodyPr wrap="none">
            <a:spAutoFit/>
          </a:bodyPr>
          <a:lstStyle/>
          <a:p>
            <a:r>
              <a:rPr lang="el-GR" dirty="0">
                <a:latin typeface="+mn-lt"/>
              </a:rPr>
              <a:t>β-μορφή (ισημερινή θέση ΟΗ)</a:t>
            </a:r>
          </a:p>
        </p:txBody>
      </p:sp>
    </p:spTree>
    <p:extLst>
      <p:ext uri="{BB962C8B-B14F-4D97-AF65-F5344CB8AC3E}">
        <p14:creationId xmlns:p14="http://schemas.microsoft.com/office/powerpoint/2010/main" val="605084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7/12</a:t>
            </a:r>
            <a:endParaRPr lang="el-GR" dirty="0"/>
          </a:p>
        </p:txBody>
      </p:sp>
      <p:sp>
        <p:nvSpPr>
          <p:cNvPr id="3" name="Θέση περιεχομένου 2"/>
          <p:cNvSpPr>
            <a:spLocks noGrp="1"/>
          </p:cNvSpPr>
          <p:nvPr>
            <p:ph idx="1"/>
          </p:nvPr>
        </p:nvSpPr>
        <p:spPr/>
        <p:txBody>
          <a:bodyPr/>
          <a:lstStyle/>
          <a:p>
            <a:pPr>
              <a:lnSpc>
                <a:spcPct val="114000"/>
              </a:lnSpc>
            </a:pPr>
            <a:r>
              <a:rPr lang="el-GR" dirty="0"/>
              <a:t>Τα σάκχαρα, ως οπτικά ενεργείς ενώσεις, </a:t>
            </a:r>
            <a:r>
              <a:rPr lang="el-GR" b="1" dirty="0"/>
              <a:t>στρέφουν το επίπεδο του πολωμένου φωτός. </a:t>
            </a:r>
            <a:r>
              <a:rPr lang="el-GR" dirty="0"/>
              <a:t>Σε πρόσφατα διαλύματα παρατηρείται, για ένα χρονικό διάστημα, συνεχής μεταβολή της γωνίας στροφής, ώσπου να επέλθει σταθεροποίηση. Το φαινόμενο ονομάζεται </a:t>
            </a:r>
            <a:r>
              <a:rPr lang="el-GR" b="1" dirty="0"/>
              <a:t>πολυμορφισμός</a:t>
            </a:r>
            <a:r>
              <a:rPr lang="el-GR" dirty="0"/>
              <a:t> και εξηγείται με την παραδοχή της αποκατάστασης ισορροπίας, μεταξύ των ανωμερών μορφών α- και β-</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135434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8/12</a:t>
            </a:r>
            <a:endParaRPr lang="el-GR" dirty="0"/>
          </a:p>
        </p:txBody>
      </p:sp>
      <p:sp>
        <p:nvSpPr>
          <p:cNvPr id="3" name="Θέση περιεχομένου 2"/>
          <p:cNvSpPr>
            <a:spLocks noGrp="1"/>
          </p:cNvSpPr>
          <p:nvPr>
            <p:ph idx="1"/>
          </p:nvPr>
        </p:nvSpPr>
        <p:spPr/>
        <p:txBody>
          <a:bodyPr/>
          <a:lstStyle/>
          <a:p>
            <a:pPr>
              <a:lnSpc>
                <a:spcPct val="114000"/>
              </a:lnSpc>
            </a:pPr>
            <a:r>
              <a:rPr lang="el-GR" dirty="0"/>
              <a:t>Η ιδιότητα των ουσιών που σε διαλύματα τους στρέφουν το επίπεδο του πολωμένου φωτός που διέρχεται μέσα από αυτά, λέγεται </a:t>
            </a:r>
            <a:r>
              <a:rPr lang="el-GR" b="1" dirty="0"/>
              <a:t>στροφική ικανότητα</a:t>
            </a:r>
            <a:r>
              <a:rPr lang="el-GR" dirty="0"/>
              <a:t> και τα ισομερή που έχουν αυτή την ιδιότητα είναι τα </a:t>
            </a:r>
            <a:r>
              <a:rPr lang="el-GR" b="1" dirty="0"/>
              <a:t>οπτικά ισομερή</a:t>
            </a:r>
            <a:r>
              <a:rPr lang="el-GR" dirty="0"/>
              <a:t>. Η στροφική ικανότητα παριστάνεται ως </a:t>
            </a:r>
            <a:r>
              <a:rPr lang="el-GR" b="1" dirty="0"/>
              <a:t>[α]</a:t>
            </a:r>
            <a:r>
              <a:rPr lang="el-GR" dirty="0"/>
              <a:t> και εξαρτάται από την διαλυμένη ουσία, από τη συγκέντρωση της στο διάλυμα, από τη θερμοκρασία του διαλύματος, το μήκος κύματος της δέσμης του φωτός κλπ. και μετράται σε μοίρες.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969941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9/12</a:t>
            </a:r>
            <a:endParaRPr lang="el-GR" dirty="0"/>
          </a:p>
        </p:txBody>
      </p:sp>
      <p:sp>
        <p:nvSpPr>
          <p:cNvPr id="3" name="Θέση περιεχομένου 2"/>
          <p:cNvSpPr>
            <a:spLocks noGrp="1"/>
          </p:cNvSpPr>
          <p:nvPr>
            <p:ph idx="1"/>
          </p:nvPr>
        </p:nvSpPr>
        <p:spPr>
          <a:xfrm>
            <a:off x="611560" y="1268760"/>
            <a:ext cx="8532440" cy="4968552"/>
          </a:xfrm>
        </p:spPr>
        <p:txBody>
          <a:bodyPr>
            <a:normAutofit/>
          </a:bodyPr>
          <a:lstStyle/>
          <a:p>
            <a:pPr>
              <a:lnSpc>
                <a:spcPct val="114000"/>
              </a:lnSpc>
            </a:pPr>
            <a:r>
              <a:rPr lang="el-GR" sz="2200" dirty="0"/>
              <a:t>Η </a:t>
            </a:r>
            <a:r>
              <a:rPr lang="el-GR" sz="2200" b="1" dirty="0"/>
              <a:t>στερεοϊσομέρεια</a:t>
            </a:r>
            <a:r>
              <a:rPr lang="el-GR" sz="2200" dirty="0"/>
              <a:t> και η </a:t>
            </a:r>
            <a:r>
              <a:rPr lang="el-GR" sz="2200" b="1" dirty="0"/>
              <a:t>οπτική ισομέρεια</a:t>
            </a:r>
            <a:r>
              <a:rPr lang="el-GR" sz="2200" dirty="0"/>
              <a:t> είναι ιδιότητες διαφορετικές και ανεξάρτητες μεταξύ τους. Μπορεί μία ένωση να είναι </a:t>
            </a:r>
            <a:r>
              <a:rPr lang="en-US" sz="2200" dirty="0"/>
              <a:t>D</a:t>
            </a:r>
            <a:r>
              <a:rPr lang="el-GR" sz="2200" dirty="0"/>
              <a:t>-στερεοχημικής σειράς και αριστερόστροφη ή </a:t>
            </a:r>
            <a:r>
              <a:rPr lang="en-US" sz="2200" dirty="0"/>
              <a:t>L</a:t>
            </a:r>
            <a:r>
              <a:rPr lang="el-GR" sz="2200" dirty="0"/>
              <a:t>-στερεοχημικής σειράς και δεξιόστροφη, δηλαδή </a:t>
            </a:r>
            <a:r>
              <a:rPr lang="en-US" sz="2200" dirty="0"/>
              <a:t>D</a:t>
            </a:r>
            <a:r>
              <a:rPr lang="el-GR" sz="2200" dirty="0"/>
              <a:t> (-) στη πρώτη περίπτωση και </a:t>
            </a:r>
            <a:r>
              <a:rPr lang="en-US" sz="2200" dirty="0"/>
              <a:t>L</a:t>
            </a:r>
            <a:r>
              <a:rPr lang="el-GR" sz="2200" dirty="0"/>
              <a:t> (+) στη δεύτερη. Στην περίπτωση της γλυκεραλδεΰδης, η </a:t>
            </a:r>
            <a:r>
              <a:rPr lang="en-US" sz="2200" dirty="0"/>
              <a:t>D </a:t>
            </a:r>
            <a:r>
              <a:rPr lang="el-GR" sz="2200" dirty="0"/>
              <a:t>μορφή είναι δεξιόστροφη και η </a:t>
            </a:r>
            <a:r>
              <a:rPr lang="en-US" sz="2200" dirty="0"/>
              <a:t>L</a:t>
            </a:r>
            <a:r>
              <a:rPr lang="el-GR" sz="2200" dirty="0"/>
              <a:t> αριστερόστροφη.  </a:t>
            </a:r>
          </a:p>
          <a:p>
            <a:pPr>
              <a:lnSpc>
                <a:spcPct val="114000"/>
              </a:lnSpc>
            </a:pPr>
            <a:r>
              <a:rPr lang="el-GR" sz="2200" dirty="0"/>
              <a:t>Όταν υπάρχουν ίσες ποσότητες από τα αριστερόστροφα και δεξιόστροφα ισομερή σε ένα διάλυμα,  τότε δεν παρατηρείται στροφική ικανότητα επειδή τα δυο οπτικά ισομερή αλληλο-αναιρούνται. </a:t>
            </a:r>
            <a:r>
              <a:rPr lang="el-GR" sz="2200" dirty="0" smtClean="0"/>
              <a:t>Ένα </a:t>
            </a:r>
            <a:r>
              <a:rPr lang="el-GR" sz="2200" dirty="0"/>
              <a:t>τέτοιο μείγμα ισομερών καλείται </a:t>
            </a:r>
            <a:r>
              <a:rPr lang="el-GR" sz="2200" b="1" dirty="0"/>
              <a:t>ρακεμικό μείγμα </a:t>
            </a:r>
            <a:r>
              <a:rPr lang="el-GR" sz="2200" dirty="0"/>
              <a:t>ή  </a:t>
            </a:r>
            <a:r>
              <a:rPr lang="en-US" sz="2200" dirty="0"/>
              <a:t>DL</a:t>
            </a:r>
            <a:r>
              <a:rPr lang="en-US" sz="2200" b="1" dirty="0"/>
              <a:t> </a:t>
            </a:r>
            <a:r>
              <a:rPr lang="el-GR" sz="2200" dirty="0"/>
              <a:t>μείγμα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078186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10/12</a:t>
            </a:r>
            <a:endParaRPr lang="el-GR" dirty="0"/>
          </a:p>
        </p:txBody>
      </p:sp>
      <p:sp>
        <p:nvSpPr>
          <p:cNvPr id="3" name="Θέση περιεχομένου 2"/>
          <p:cNvSpPr>
            <a:spLocks noGrp="1"/>
          </p:cNvSpPr>
          <p:nvPr>
            <p:ph idx="1"/>
          </p:nvPr>
        </p:nvSpPr>
        <p:spPr>
          <a:xfrm>
            <a:off x="611560" y="1268760"/>
            <a:ext cx="8532440" cy="5184576"/>
          </a:xfrm>
        </p:spPr>
        <p:txBody>
          <a:bodyPr>
            <a:normAutofit fontScale="92500"/>
          </a:bodyPr>
          <a:lstStyle/>
          <a:p>
            <a:pPr>
              <a:lnSpc>
                <a:spcPct val="114000"/>
              </a:lnSpc>
            </a:pPr>
            <a:r>
              <a:rPr lang="el-GR" b="1" dirty="0"/>
              <a:t>Επιμέρεια</a:t>
            </a:r>
            <a:r>
              <a:rPr lang="el-GR" dirty="0"/>
              <a:t> είναι το φαινόμενο που παρατηρείται όταν προκύπτουν ισομερείς ενώσεις, λόγω ενδομοριακών </a:t>
            </a:r>
            <a:r>
              <a:rPr lang="el-GR" dirty="0" smtClean="0"/>
              <a:t>αλληλομεταθέσεων </a:t>
            </a:r>
            <a:r>
              <a:rPr lang="el-GR" dirty="0"/>
              <a:t>των -Η και -ΟΗ στους λοιπούς ασύμμετρους άνθρακες του μορίου ενός σακχάρου,. Τα ειδικά αυτά ισομερή καλούνται </a:t>
            </a:r>
            <a:r>
              <a:rPr lang="el-GR" b="1" dirty="0"/>
              <a:t>επιμερή. </a:t>
            </a:r>
            <a:r>
              <a:rPr lang="el-GR" dirty="0"/>
              <a:t>Τα</a:t>
            </a:r>
            <a:r>
              <a:rPr lang="el-GR" b="1" dirty="0"/>
              <a:t> </a:t>
            </a:r>
            <a:r>
              <a:rPr lang="el-GR" dirty="0"/>
              <a:t>πιο σημαντικά επιμερή της γλυκόζης που έχουν </a:t>
            </a:r>
            <a:r>
              <a:rPr lang="el-GR" dirty="0" smtClean="0"/>
              <a:t>και </a:t>
            </a:r>
            <a:r>
              <a:rPr lang="el-GR" dirty="0"/>
              <a:t>βιολογική σημασία είναι αυτά που προκύπτουν από την επιμερείωση των -Η και -ΟΗ των </a:t>
            </a:r>
            <a:r>
              <a:rPr lang="en-US" dirty="0"/>
              <a:t>C</a:t>
            </a:r>
            <a:r>
              <a:rPr lang="el-GR" dirty="0"/>
              <a:t>2 και C4 και είναι η μαννόζη και η γαλακτόζη αντίστοιχα</a:t>
            </a:r>
            <a:r>
              <a:rPr lang="el-GR" dirty="0" smtClean="0"/>
              <a:t>.</a:t>
            </a:r>
          </a:p>
          <a:p>
            <a:pPr>
              <a:lnSpc>
                <a:spcPct val="114000"/>
              </a:lnSpc>
            </a:pPr>
            <a:r>
              <a:rPr lang="el-GR" dirty="0"/>
              <a:t>Στα διαλύματα των σακχάρων ευνοείται η κυκλική δομή, με το σχηματισμό δεσμού μεταξύ της καρβονυλικής ομάδας του σακχάρου (</a:t>
            </a:r>
            <a:r>
              <a:rPr lang="en-US" dirty="0"/>
              <a:t>C</a:t>
            </a:r>
            <a:r>
              <a:rPr lang="el-GR" dirty="0"/>
              <a:t>1 στις αλδόζες και </a:t>
            </a:r>
            <a:r>
              <a:rPr lang="en-US" dirty="0"/>
              <a:t>C</a:t>
            </a:r>
            <a:r>
              <a:rPr lang="el-GR" dirty="0"/>
              <a:t>2 στις κετόζες) και του -ΟΗ του τελευταίου ασύμμετρου άνθρακα του μορίου (C4 στις πεντόζες και C5 στις εξόζες).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570593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11/12</a:t>
            </a:r>
            <a:endParaRPr lang="el-GR" dirty="0"/>
          </a:p>
        </p:txBody>
      </p:sp>
      <p:sp>
        <p:nvSpPr>
          <p:cNvPr id="3" name="Θέση περιεχομένου 2"/>
          <p:cNvSpPr>
            <a:spLocks noGrp="1"/>
          </p:cNvSpPr>
          <p:nvPr>
            <p:ph idx="1"/>
          </p:nvPr>
        </p:nvSpPr>
        <p:spPr/>
        <p:txBody>
          <a:bodyPr/>
          <a:lstStyle/>
          <a:p>
            <a:pPr>
              <a:lnSpc>
                <a:spcPct val="114000"/>
              </a:lnSpc>
            </a:pPr>
            <a:r>
              <a:rPr lang="el-GR" dirty="0"/>
              <a:t>Το προϊόν της αντίδρασης της καρβονυλικής με την υδροξυλική ομάδα είναι μία </a:t>
            </a:r>
            <a:r>
              <a:rPr lang="el-GR" b="1" dirty="0"/>
              <a:t>ημιακετάλη</a:t>
            </a:r>
            <a:r>
              <a:rPr lang="el-GR" dirty="0"/>
              <a:t> που χαρακτηρίζεται από τη δημιουργία ενός νέου υδροξυλίου στη θέση της καρβονυλικής ομάδας. Ο άνθρακας που φέρει αυτό το </a:t>
            </a:r>
            <a:r>
              <a:rPr lang="el-GR" b="1" dirty="0"/>
              <a:t>ημιακεταλικό </a:t>
            </a:r>
            <a:r>
              <a:rPr lang="el-GR" dirty="0"/>
              <a:t>υδροξύλιο είναι ασύμμετρος και αυτό εισάγει μια νέα μορφή ισομέρειας, την </a:t>
            </a:r>
            <a:r>
              <a:rPr lang="el-GR" b="1" dirty="0"/>
              <a:t>ανωμέρεια, </a:t>
            </a:r>
            <a:r>
              <a:rPr lang="el-GR" dirty="0"/>
              <a:t>που απαντά σε δύο μορφές.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230827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12/12</a:t>
            </a:r>
            <a:endParaRPr lang="el-GR" dirty="0"/>
          </a:p>
        </p:txBody>
      </p:sp>
      <p:sp>
        <p:nvSpPr>
          <p:cNvPr id="3" name="Θέση περιεχομένου 2"/>
          <p:cNvSpPr>
            <a:spLocks noGrp="1"/>
          </p:cNvSpPr>
          <p:nvPr>
            <p:ph idx="1"/>
          </p:nvPr>
        </p:nvSpPr>
        <p:spPr>
          <a:xfrm>
            <a:off x="611560" y="1268760"/>
            <a:ext cx="8352928" cy="1800200"/>
          </a:xfrm>
        </p:spPr>
        <p:txBody>
          <a:bodyPr/>
          <a:lstStyle/>
          <a:p>
            <a:pPr>
              <a:lnSpc>
                <a:spcPct val="110000"/>
              </a:lnSpc>
            </a:pPr>
            <a:r>
              <a:rPr lang="el-GR" dirty="0"/>
              <a:t>Η δεξιόστροφη α-μορφή έχει το υδρογόνο της θέσης 1 του δακτυλίου πάνω από το οριζόντιο επίπεδο, ενώ η αριστερόστροφη β-μορφή αντίθετα, έχει το υδρογόνο κάτω από το οριζόντιο </a:t>
            </a:r>
            <a:r>
              <a:rPr lang="el-GR" dirty="0" smtClean="0"/>
              <a:t>επίπεδο.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5122" name="Picture 2" descr="File:Alpha-D-glucopyranose-2D-skele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40" y="3393740"/>
            <a:ext cx="3906880" cy="26517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Beta-D-glucopyranose-2D-skele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9446" y="3573016"/>
            <a:ext cx="4330322" cy="23762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1198324" y="6011667"/>
            <a:ext cx="280831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Alpha-D-glucopyranose-2D-skeletal</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Pngbot"/>
              </a:rPr>
              <a:t>Pngbot</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8" name="Rectangle 11"/>
          <p:cNvSpPr/>
          <p:nvPr/>
        </p:nvSpPr>
        <p:spPr>
          <a:xfrm>
            <a:off x="5461843" y="6045535"/>
            <a:ext cx="280831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6"/>
              </a:rPr>
              <a:t>Beta-D-glucopyranose-2D-skeletal</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Pngbot"/>
              </a:rPr>
              <a:t>Pngbot</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3045914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Χημικές ιδιότητες </a:t>
            </a:r>
            <a:r>
              <a:rPr lang="el-GR" sz="3000" b="0" dirty="0" smtClean="0"/>
              <a:t>1/15</a:t>
            </a:r>
            <a:endParaRPr lang="el-GR" sz="3000" b="0" dirty="0"/>
          </a:p>
        </p:txBody>
      </p:sp>
      <p:sp>
        <p:nvSpPr>
          <p:cNvPr id="3" name="Θέση περιεχομένου 2"/>
          <p:cNvSpPr>
            <a:spLocks noGrp="1"/>
          </p:cNvSpPr>
          <p:nvPr>
            <p:ph idx="1"/>
          </p:nvPr>
        </p:nvSpPr>
        <p:spPr/>
        <p:txBody>
          <a:bodyPr/>
          <a:lstStyle/>
          <a:p>
            <a:pPr>
              <a:lnSpc>
                <a:spcPct val="110000"/>
              </a:lnSpc>
            </a:pPr>
            <a:r>
              <a:rPr lang="el-GR" dirty="0"/>
              <a:t>Πολλές αντιδράσεις των υδατανθράκων οφείλονται στη παρουσία των αλκοολικών ομάδων, ενώ όλοι σχηματίζουν φωσφορικούς εστέρες (συνήθως στη θέση-6). </a:t>
            </a:r>
            <a:r>
              <a:rPr lang="el-GR" dirty="0" smtClean="0"/>
              <a:t>Συνοπτικά οι χαρακτηριστικές αντιδράσεις των σακχάρων, περιγράφονται στη συνέχεια.</a:t>
            </a:r>
          </a:p>
          <a:p>
            <a:pPr marL="457200" lvl="0" indent="-457200">
              <a:lnSpc>
                <a:spcPct val="110000"/>
              </a:lnSpc>
              <a:buFont typeface="+mj-lt"/>
              <a:buAutoNum type="arabicPeriod"/>
            </a:pPr>
            <a:r>
              <a:rPr lang="el-GR" dirty="0" smtClean="0"/>
              <a:t>Είναι </a:t>
            </a:r>
            <a:r>
              <a:rPr lang="el-GR" b="1" dirty="0"/>
              <a:t>διαλυτοί στο ύδωρ</a:t>
            </a:r>
            <a:r>
              <a:rPr lang="el-GR" dirty="0"/>
              <a:t> (λόγω της παρουσίας πολλών αλκοολικών ομάδων).</a:t>
            </a:r>
          </a:p>
          <a:p>
            <a:pPr marL="457200" lvl="0" indent="-457200">
              <a:lnSpc>
                <a:spcPct val="110000"/>
              </a:lnSpc>
              <a:buFont typeface="+mj-lt"/>
              <a:buAutoNum type="arabicPeriod"/>
            </a:pPr>
            <a:r>
              <a:rPr lang="el-GR" dirty="0"/>
              <a:t>Η παρουσία αλδεϋδικής ή κετονικής ομάδας οδηγεί (με την παρουσία αλκοολικών ομάδων) στο σχηματισμό </a:t>
            </a:r>
            <a:r>
              <a:rPr lang="el-GR" b="1" dirty="0"/>
              <a:t>ημιακετάλων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860636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2/15</a:t>
            </a:r>
            <a:endParaRPr lang="el-GR" dirty="0"/>
          </a:p>
        </p:txBody>
      </p:sp>
      <p:sp>
        <p:nvSpPr>
          <p:cNvPr id="3" name="Θέση περιεχομένου 2"/>
          <p:cNvSpPr>
            <a:spLocks noGrp="1"/>
          </p:cNvSpPr>
          <p:nvPr>
            <p:ph idx="1"/>
          </p:nvPr>
        </p:nvSpPr>
        <p:spPr>
          <a:xfrm>
            <a:off x="611560" y="3140968"/>
            <a:ext cx="8352928" cy="1296144"/>
          </a:xfrm>
        </p:spPr>
        <p:txBody>
          <a:bodyPr/>
          <a:lstStyle/>
          <a:p>
            <a:pPr marL="0" indent="0">
              <a:buNone/>
            </a:pPr>
            <a:r>
              <a:rPr lang="el-GR" dirty="0"/>
              <a:t>Έτσι, η </a:t>
            </a:r>
            <a:r>
              <a:rPr lang="en-US" dirty="0"/>
              <a:t>D</a:t>
            </a:r>
            <a:r>
              <a:rPr lang="el-GR" dirty="0"/>
              <a:t>-γλυκόζη </a:t>
            </a:r>
            <a:r>
              <a:rPr lang="el-GR" dirty="0">
                <a:sym typeface="Symbol"/>
              </a:rPr>
              <a:t></a:t>
            </a:r>
            <a:r>
              <a:rPr lang="el-GR" dirty="0"/>
              <a:t> </a:t>
            </a:r>
            <a:r>
              <a:rPr lang="en-US" dirty="0"/>
              <a:t>D</a:t>
            </a:r>
            <a:r>
              <a:rPr lang="el-GR" dirty="0"/>
              <a:t>-γλυκοφουρανόζη</a:t>
            </a:r>
          </a:p>
          <a:p>
            <a:pPr marL="0" indent="0">
              <a:buNone/>
            </a:pPr>
            <a:r>
              <a:rPr lang="el-GR" dirty="0"/>
              <a:t>Και η </a:t>
            </a:r>
            <a:r>
              <a:rPr lang="en-US" dirty="0"/>
              <a:t>D</a:t>
            </a:r>
            <a:r>
              <a:rPr lang="el-GR" dirty="0"/>
              <a:t>-φρουκτόζη </a:t>
            </a:r>
            <a:r>
              <a:rPr lang="el-GR" dirty="0">
                <a:sym typeface="Symbol"/>
              </a:rPr>
              <a:t></a:t>
            </a:r>
            <a:r>
              <a:rPr lang="el-GR" dirty="0"/>
              <a:t> </a:t>
            </a:r>
            <a:r>
              <a:rPr lang="en-US" dirty="0"/>
              <a:t>D</a:t>
            </a:r>
            <a:r>
              <a:rPr lang="el-GR" dirty="0" smtClean="0"/>
              <a:t>-φρουκτοπυρανόζη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6146" name="Picture 2" descr="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556792"/>
            <a:ext cx="5170770" cy="15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0" y="4725144"/>
            <a:ext cx="730553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74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r>
              <a:rPr lang="el-GR" sz="3000" b="0" dirty="0" smtClean="0"/>
              <a:t>1/4</a:t>
            </a:r>
            <a:endParaRPr lang="el-GR" sz="3000" b="0" dirty="0"/>
          </a:p>
        </p:txBody>
      </p:sp>
      <p:sp>
        <p:nvSpPr>
          <p:cNvPr id="3" name="Θέση περιεχομένου 2"/>
          <p:cNvSpPr>
            <a:spLocks noGrp="1"/>
          </p:cNvSpPr>
          <p:nvPr>
            <p:ph idx="1"/>
          </p:nvPr>
        </p:nvSpPr>
        <p:spPr/>
        <p:txBody>
          <a:bodyPr/>
          <a:lstStyle/>
          <a:p>
            <a:pPr>
              <a:lnSpc>
                <a:spcPct val="110000"/>
              </a:lnSpc>
            </a:pPr>
            <a:r>
              <a:rPr lang="el-GR" dirty="0"/>
              <a:t>Οι υδατάνθρακες είναι μία μεγάλη τάξη οργανικών ενώσεων που απαντά στο φυτικό και στο ζωικό κόσμο. Το όνομα της τάξης αυτής προήλθε από το γεγονός ότι οι πρώτες ενώσεις που μελετήθηκαν,  είχαν τον εμπειρικό χημικό τύπο </a:t>
            </a:r>
            <a:r>
              <a:rPr lang="el-GR" b="1" i="1" dirty="0"/>
              <a:t>(</a:t>
            </a:r>
            <a:r>
              <a:rPr lang="en-US" b="1" i="1" dirty="0"/>
              <a:t>C</a:t>
            </a:r>
            <a:r>
              <a:rPr lang="el-GR" b="1" i="1" dirty="0"/>
              <a:t>Η</a:t>
            </a:r>
            <a:r>
              <a:rPr lang="el-GR" b="1" i="1" baseline="-25000" dirty="0"/>
              <a:t>2</a:t>
            </a:r>
            <a:r>
              <a:rPr lang="el-GR" b="1" i="1" dirty="0"/>
              <a:t>Ο)</a:t>
            </a:r>
            <a:r>
              <a:rPr lang="el-GR" b="1" i="1" baseline="-25000" dirty="0"/>
              <a:t>ν</a:t>
            </a:r>
            <a:r>
              <a:rPr lang="el-GR" dirty="0"/>
              <a:t> , που έδινε την εικόνα «</a:t>
            </a:r>
            <a:r>
              <a:rPr lang="el-GR" b="1" dirty="0"/>
              <a:t>ενυδατωμένου άνθρακα</a:t>
            </a:r>
            <a:r>
              <a:rPr lang="el-GR" dirty="0"/>
              <a:t>». Η υπόθεση αυτή δεν επαληθεύτηκε όταν έγιναν γνωστοί οι συντακτικοί τύποι των ενώσεων αυτών, παρ' όλα αυτά, ο όρος υδατάνθρακες</a:t>
            </a:r>
            <a:r>
              <a:rPr lang="el-GR" b="1" dirty="0"/>
              <a:t> </a:t>
            </a:r>
            <a:r>
              <a:rPr lang="el-GR" dirty="0"/>
              <a:t>παρέμεινε στη διεθνή βιβλιογραφία.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005673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3/15</a:t>
            </a:r>
            <a:endParaRPr lang="el-GR" dirty="0"/>
          </a:p>
        </p:txBody>
      </p:sp>
      <p:sp>
        <p:nvSpPr>
          <p:cNvPr id="3" name="Θέση περιεχομένου 2"/>
          <p:cNvSpPr>
            <a:spLocks noGrp="1"/>
          </p:cNvSpPr>
          <p:nvPr>
            <p:ph idx="1"/>
          </p:nvPr>
        </p:nvSpPr>
        <p:spPr>
          <a:xfrm>
            <a:off x="611560" y="1268760"/>
            <a:ext cx="8352928" cy="1584176"/>
          </a:xfrm>
        </p:spPr>
        <p:txBody>
          <a:bodyPr/>
          <a:lstStyle/>
          <a:p>
            <a:pPr marL="457200" lvl="0" indent="-457200">
              <a:buFont typeface="+mj-lt"/>
              <a:buAutoNum type="arabicPeriod" startAt="3"/>
            </a:pPr>
            <a:r>
              <a:rPr lang="el-GR" dirty="0"/>
              <a:t>Κατέχουν ισχυρές </a:t>
            </a:r>
            <a:r>
              <a:rPr lang="el-GR" b="1" dirty="0"/>
              <a:t>αναγωγικές ιδιότητες</a:t>
            </a:r>
            <a:r>
              <a:rPr lang="el-GR" dirty="0"/>
              <a:t> (σε ισχυρά αλκαλικό περιβάλλον</a:t>
            </a:r>
            <a:r>
              <a:rPr lang="el-GR" dirty="0" smtClean="0"/>
              <a:t>).</a:t>
            </a:r>
            <a:endParaRPr lang="el-GR" dirty="0"/>
          </a:p>
          <a:p>
            <a:pPr marL="457200" lvl="0" indent="-457200">
              <a:buFont typeface="+mj-lt"/>
              <a:buAutoNum type="arabicPeriod" startAt="3"/>
            </a:pPr>
            <a:r>
              <a:rPr lang="el-GR" dirty="0"/>
              <a:t>Αντιδρούν </a:t>
            </a:r>
            <a:r>
              <a:rPr lang="el-GR" b="1" dirty="0"/>
              <a:t>με ισχυρά οξέα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7170" name="Picture 2" descr="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937573"/>
            <a:ext cx="4438725" cy="18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2928087" y="4787860"/>
            <a:ext cx="3096553" cy="369332"/>
          </a:xfrm>
          <a:prstGeom prst="rect">
            <a:avLst/>
          </a:prstGeom>
        </p:spPr>
        <p:txBody>
          <a:bodyPr wrap="none">
            <a:spAutoFit/>
          </a:bodyPr>
          <a:lstStyle/>
          <a:p>
            <a:r>
              <a:rPr lang="el-GR" dirty="0">
                <a:latin typeface="+mn-lt"/>
              </a:rPr>
              <a:t>Υδροξυ-μεθυλο-φουρφουράλη</a:t>
            </a:r>
          </a:p>
        </p:txBody>
      </p:sp>
      <p:sp>
        <p:nvSpPr>
          <p:cNvPr id="6" name="Ορθογώνιο 5"/>
          <p:cNvSpPr/>
          <p:nvPr/>
        </p:nvSpPr>
        <p:spPr>
          <a:xfrm>
            <a:off x="755576" y="5373216"/>
            <a:ext cx="8208912" cy="830997"/>
          </a:xfrm>
          <a:prstGeom prst="rect">
            <a:avLst/>
          </a:prstGeom>
        </p:spPr>
        <p:txBody>
          <a:bodyPr wrap="square">
            <a:spAutoFit/>
          </a:bodyPr>
          <a:lstStyle/>
          <a:p>
            <a:pPr marL="342900" indent="-342900">
              <a:buFont typeface="Wingdings" panose="05000000000000000000" pitchFamily="2" charset="2"/>
              <a:buChar char="ü"/>
            </a:pPr>
            <a:r>
              <a:rPr lang="el-GR" sz="2400" dirty="0">
                <a:latin typeface="+mn-lt"/>
              </a:rPr>
              <a:t>Αντίθετα, οι πεντόζες δίνουν φουρφουράλη (χαρακτηριστικές χρωστικές διαχωρισμού εξόζων-πεντόζων).</a:t>
            </a:r>
          </a:p>
        </p:txBody>
      </p:sp>
    </p:spTree>
    <p:extLst>
      <p:ext uri="{BB962C8B-B14F-4D97-AF65-F5344CB8AC3E}">
        <p14:creationId xmlns:p14="http://schemas.microsoft.com/office/powerpoint/2010/main" val="383041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Χημικές ιδιότητες </a:t>
            </a:r>
            <a:r>
              <a:rPr lang="el-GR" sz="3000" b="0" dirty="0" smtClean="0"/>
              <a:t>4/15</a:t>
            </a:r>
            <a:endParaRPr lang="el-GR" dirty="0"/>
          </a:p>
        </p:txBody>
      </p:sp>
      <p:sp>
        <p:nvSpPr>
          <p:cNvPr id="3" name="Θέση περιεχομένου 2"/>
          <p:cNvSpPr>
            <a:spLocks noGrp="1"/>
          </p:cNvSpPr>
          <p:nvPr>
            <p:ph idx="1"/>
          </p:nvPr>
        </p:nvSpPr>
        <p:spPr>
          <a:xfrm>
            <a:off x="611560" y="1268760"/>
            <a:ext cx="8532440" cy="1368152"/>
          </a:xfrm>
        </p:spPr>
        <p:txBody>
          <a:bodyPr>
            <a:noAutofit/>
          </a:bodyPr>
          <a:lstStyle/>
          <a:p>
            <a:pPr marL="457200" indent="-457200">
              <a:lnSpc>
                <a:spcPct val="114000"/>
              </a:lnSpc>
              <a:buFont typeface="+mj-lt"/>
              <a:buAutoNum type="arabicPeriod" startAt="5"/>
            </a:pPr>
            <a:r>
              <a:rPr lang="el-GR" sz="2200" b="1" dirty="0"/>
              <a:t>Γλυκοζιτικός Δεσμός</a:t>
            </a:r>
            <a:endParaRPr lang="el-GR" sz="2200" b="1" dirty="0" smtClean="0"/>
          </a:p>
          <a:p>
            <a:pPr marL="355600" indent="0">
              <a:lnSpc>
                <a:spcPct val="114000"/>
              </a:lnSpc>
              <a:spcBef>
                <a:spcPts val="0"/>
              </a:spcBef>
              <a:buNone/>
            </a:pPr>
            <a:r>
              <a:rPr lang="el-GR" sz="2200" dirty="0" smtClean="0"/>
              <a:t>Η </a:t>
            </a:r>
            <a:r>
              <a:rPr lang="el-GR" sz="2200" dirty="0"/>
              <a:t>αντίδραση του ημιακεταλικού ΟΗ με άλλες ενώσεις που περιέχουν ΟΗ, οδηγεί σε γλυκοζιτικό δεσμό</a:t>
            </a:r>
            <a:r>
              <a:rPr lang="el-GR" sz="2200" i="1" dirty="0"/>
              <a:t> </a:t>
            </a:r>
            <a:r>
              <a:rPr lang="el-GR" sz="2200" dirty="0"/>
              <a:t>και οι ενώσεις που σχηματίζονται, ονομάζονται </a:t>
            </a:r>
            <a:r>
              <a:rPr lang="el-GR" sz="2200" b="1" dirty="0"/>
              <a:t>γλυκοζίτες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8194" name="Picture 2" descr="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41" y="2852936"/>
            <a:ext cx="797148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742760" y="4077072"/>
            <a:ext cx="8208912" cy="2308196"/>
          </a:xfrm>
          <a:prstGeom prst="rect">
            <a:avLst/>
          </a:prstGeom>
        </p:spPr>
        <p:txBody>
          <a:bodyPr wrap="square">
            <a:spAutoFit/>
          </a:bodyPr>
          <a:lstStyle/>
          <a:p>
            <a:pPr>
              <a:lnSpc>
                <a:spcPct val="110000"/>
              </a:lnSpc>
            </a:pPr>
            <a:r>
              <a:rPr lang="el-GR" sz="2200" dirty="0">
                <a:latin typeface="+mn-lt"/>
              </a:rPr>
              <a:t>Οι γλυκοζίτες είναι διαδεδομένοι στο φυτικό βασίλειο (πχ. ινδικάνη, αμυγδαλίνη, εσπεριδίνη, στρεπτομυκίνη, διγιτονίνη, στροφανθίνη). Με ανάλογες αντιδράσεις, οι μονοσακχαρίτες σχηματίζουν ολιγο- και πολυσακχαρίτες. Στην περίπτωση αυτή το ημιακεταλικό ΟΗ του ενός, αντιδρά με το αλκοολικό ΟΗ του άλλου μονοσακχαρίτη (συνήθως στις θέσεις 4 ή 6).</a:t>
            </a:r>
          </a:p>
        </p:txBody>
      </p:sp>
    </p:spTree>
    <p:extLst>
      <p:ext uri="{BB962C8B-B14F-4D97-AF65-F5344CB8AC3E}">
        <p14:creationId xmlns:p14="http://schemas.microsoft.com/office/powerpoint/2010/main" val="98175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Χημικές ιδιότητες </a:t>
            </a:r>
            <a:r>
              <a:rPr lang="el-GR" sz="3000" b="0" dirty="0" smtClean="0"/>
              <a:t>5/15</a:t>
            </a:r>
            <a:endParaRPr lang="el-GR" dirty="0"/>
          </a:p>
        </p:txBody>
      </p:sp>
      <p:sp>
        <p:nvSpPr>
          <p:cNvPr id="3" name="Θέση περιεχομένου 2"/>
          <p:cNvSpPr>
            <a:spLocks noGrp="1"/>
          </p:cNvSpPr>
          <p:nvPr>
            <p:ph idx="1"/>
          </p:nvPr>
        </p:nvSpPr>
        <p:spPr>
          <a:xfrm>
            <a:off x="611560" y="1268760"/>
            <a:ext cx="8352928" cy="1224136"/>
          </a:xfrm>
        </p:spPr>
        <p:txBody>
          <a:bodyPr/>
          <a:lstStyle/>
          <a:p>
            <a:pPr marL="0" indent="0">
              <a:buNone/>
            </a:pPr>
            <a:r>
              <a:rPr lang="el-GR" b="1" dirty="0"/>
              <a:t>Παραδείγματα γλυκοζιτικών </a:t>
            </a:r>
            <a:r>
              <a:rPr lang="el-GR" b="1" dirty="0" smtClean="0"/>
              <a:t>δεσμών</a:t>
            </a:r>
          </a:p>
          <a:p>
            <a:pPr lvl="0"/>
            <a:r>
              <a:rPr lang="el-GR" b="1" dirty="0"/>
              <a:t>Άμυλο, Γλυκογόνο</a:t>
            </a:r>
            <a:r>
              <a:rPr lang="el-GR" dirty="0"/>
              <a:t>: (1 </a:t>
            </a:r>
            <a:r>
              <a:rPr lang="el-GR" dirty="0">
                <a:sym typeface="Symbol"/>
              </a:rPr>
              <a:t></a:t>
            </a:r>
            <a:r>
              <a:rPr lang="el-GR" dirty="0"/>
              <a:t> 4, 1 </a:t>
            </a:r>
            <a:r>
              <a:rPr lang="el-GR" dirty="0">
                <a:sym typeface="Symbol"/>
              </a:rPr>
              <a:t></a:t>
            </a:r>
            <a:r>
              <a:rPr lang="el-GR" dirty="0"/>
              <a:t> </a:t>
            </a:r>
            <a:r>
              <a:rPr lang="el-GR" dirty="0" smtClean="0"/>
              <a:t>6).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5" name="Ορθογώνιο 4"/>
          <p:cNvSpPr/>
          <p:nvPr/>
        </p:nvSpPr>
        <p:spPr>
          <a:xfrm>
            <a:off x="595780" y="5661248"/>
            <a:ext cx="8280920" cy="461665"/>
          </a:xfrm>
          <a:prstGeom prst="rect">
            <a:avLst/>
          </a:prstGeom>
        </p:spPr>
        <p:txBody>
          <a:bodyPr wrap="square">
            <a:spAutoFit/>
          </a:bodyPr>
          <a:lstStyle/>
          <a:p>
            <a:pPr marL="342900" lvl="0" indent="-342900" fontAlgn="auto">
              <a:spcBef>
                <a:spcPts val="1200"/>
              </a:spcBef>
              <a:spcAft>
                <a:spcPts val="0"/>
              </a:spcAft>
              <a:buFont typeface="Arial" pitchFamily="34" charset="0"/>
              <a:buChar char="•"/>
            </a:pPr>
            <a:r>
              <a:rPr lang="el-GR" sz="2400" b="1" dirty="0">
                <a:solidFill>
                  <a:prstClr val="black"/>
                </a:solidFill>
                <a:latin typeface="Calibri"/>
              </a:rPr>
              <a:t>Κυτταρίνη</a:t>
            </a:r>
            <a:r>
              <a:rPr lang="el-GR" sz="2400" dirty="0">
                <a:solidFill>
                  <a:prstClr val="black"/>
                </a:solidFill>
                <a:latin typeface="Calibri"/>
              </a:rPr>
              <a:t>: (β (1 </a:t>
            </a:r>
            <a:r>
              <a:rPr lang="el-GR" sz="2400" dirty="0">
                <a:solidFill>
                  <a:prstClr val="black"/>
                </a:solidFill>
                <a:latin typeface="Calibri"/>
                <a:sym typeface="Symbol"/>
              </a:rPr>
              <a:t></a:t>
            </a:r>
            <a:r>
              <a:rPr lang="el-GR" sz="2400" dirty="0">
                <a:solidFill>
                  <a:prstClr val="black"/>
                </a:solidFill>
                <a:latin typeface="Calibri"/>
              </a:rPr>
              <a:t> 4) και όχι α(1 </a:t>
            </a:r>
            <a:r>
              <a:rPr lang="el-GR" sz="2400" dirty="0">
                <a:solidFill>
                  <a:prstClr val="black"/>
                </a:solidFill>
                <a:latin typeface="Calibri"/>
                <a:sym typeface="Symbol"/>
              </a:rPr>
              <a:t></a:t>
            </a:r>
            <a:r>
              <a:rPr lang="el-GR" sz="2400" dirty="0">
                <a:solidFill>
                  <a:prstClr val="black"/>
                </a:solidFill>
                <a:latin typeface="Calibri"/>
              </a:rPr>
              <a:t> 4) όπως στο </a:t>
            </a:r>
            <a:r>
              <a:rPr lang="el-GR" sz="2400" dirty="0" smtClean="0">
                <a:solidFill>
                  <a:prstClr val="black"/>
                </a:solidFill>
                <a:latin typeface="Calibri"/>
              </a:rPr>
              <a:t>άμυλο.</a:t>
            </a:r>
            <a:endParaRPr lang="el-GR" sz="2400" b="1" dirty="0">
              <a:solidFill>
                <a:prstClr val="black"/>
              </a:solidFill>
              <a:latin typeface="Calibri"/>
            </a:endParaRPr>
          </a:p>
        </p:txBody>
      </p:sp>
      <p:pic>
        <p:nvPicPr>
          <p:cNvPr id="9218" name="Picture 2" descr="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7" y="2492896"/>
            <a:ext cx="5965326" cy="28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70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6/15</a:t>
            </a:r>
            <a:endParaRPr lang="el-GR" dirty="0"/>
          </a:p>
        </p:txBody>
      </p:sp>
      <p:sp>
        <p:nvSpPr>
          <p:cNvPr id="3" name="Θέση περιεχομένου 2"/>
          <p:cNvSpPr>
            <a:spLocks noGrp="1"/>
          </p:cNvSpPr>
          <p:nvPr>
            <p:ph idx="1"/>
          </p:nvPr>
        </p:nvSpPr>
        <p:spPr/>
        <p:txBody>
          <a:bodyPr/>
          <a:lstStyle/>
          <a:p>
            <a:pPr lvl="0">
              <a:lnSpc>
                <a:spcPct val="114000"/>
              </a:lnSpc>
            </a:pPr>
            <a:r>
              <a:rPr lang="el-GR" dirty="0"/>
              <a:t>Το ημιακεταλικό ΟΗ, μπορεί ακόμα να αντιδράσει με ενώσεις, που περιέχουν αμινομάδα σχηματίζοντας Ν-γλυκοζίτες (</a:t>
            </a:r>
            <a:r>
              <a:rPr lang="el-GR" b="1" dirty="0"/>
              <a:t>γλυκοζυλαμίνες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10242" name="Picture 2" descr="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914" y="2852936"/>
            <a:ext cx="5590438" cy="31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3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7/15</a:t>
            </a:r>
            <a:endParaRPr lang="el-GR" dirty="0"/>
          </a:p>
        </p:txBody>
      </p:sp>
      <p:sp>
        <p:nvSpPr>
          <p:cNvPr id="3" name="Θέση περιεχομένου 2"/>
          <p:cNvSpPr>
            <a:spLocks noGrp="1"/>
          </p:cNvSpPr>
          <p:nvPr>
            <p:ph idx="1"/>
          </p:nvPr>
        </p:nvSpPr>
        <p:spPr/>
        <p:txBody>
          <a:bodyPr/>
          <a:lstStyle/>
          <a:p>
            <a:pPr>
              <a:lnSpc>
                <a:spcPct val="114000"/>
              </a:lnSpc>
            </a:pPr>
            <a:r>
              <a:rPr lang="el-GR" dirty="0"/>
              <a:t>Το μέρος του γλυκοζίδη που δεν είναι το σάκχαρο, ονομάζεται με τον γενικό όρο </a:t>
            </a:r>
            <a:r>
              <a:rPr lang="el-GR" b="1" dirty="0"/>
              <a:t>άγλυκον</a:t>
            </a:r>
            <a:r>
              <a:rPr lang="el-GR" dirty="0"/>
              <a:t>. Ως </a:t>
            </a:r>
            <a:r>
              <a:rPr lang="el-GR" dirty="0" smtClean="0"/>
              <a:t>παράδειγμα </a:t>
            </a:r>
            <a:r>
              <a:rPr lang="el-GR" dirty="0"/>
              <a:t>τα αναφέρονται ο γλυκοζίτης </a:t>
            </a:r>
            <a:r>
              <a:rPr lang="el-GR" b="1" dirty="0"/>
              <a:t>αρμπουτίνη</a:t>
            </a:r>
            <a:r>
              <a:rPr lang="el-GR" dirty="0"/>
              <a:t> που ευρίσκεται σε ορισμένους καρπούς (Arbutu</a:t>
            </a:r>
            <a:r>
              <a:rPr lang="en-US" dirty="0"/>
              <a:t>s</a:t>
            </a:r>
            <a:r>
              <a:rPr lang="el-GR" dirty="0"/>
              <a:t> unedo, </a:t>
            </a:r>
            <a:r>
              <a:rPr lang="en-US" dirty="0"/>
              <a:t>Ericaceae</a:t>
            </a:r>
            <a:r>
              <a:rPr lang="el-GR" dirty="0"/>
              <a:t>), ο οποίος υδρολυόμενος παρέχει γλυκόζη υδροκινόνη, ο γλυκοζίδης </a:t>
            </a:r>
            <a:r>
              <a:rPr lang="el-GR" b="1" dirty="0"/>
              <a:t>αμυγδαλίνη</a:t>
            </a:r>
            <a:r>
              <a:rPr lang="el-GR" dirty="0"/>
              <a:t> (πικραμύγδαλα) που υδρολυόμενος παρέχει γλυκόζη, βενζαλδεΰδη και υδροκυάνιο και τέλος οι </a:t>
            </a:r>
            <a:r>
              <a:rPr lang="el-GR" b="1" dirty="0"/>
              <a:t>καρδιοτονωτικοί</a:t>
            </a:r>
            <a:r>
              <a:rPr lang="el-GR" dirty="0"/>
              <a:t> γλυκοζίδες (Digoxin</a:t>
            </a:r>
            <a:r>
              <a:rPr lang="el-GR" baseline="30000" dirty="0"/>
              <a:t>R</a:t>
            </a:r>
            <a:r>
              <a:rPr lang="el-GR" dirty="0"/>
              <a:t>), αναστέλλοντας τη δραστικότητα του ενζύμου  Na, K ATPάση, χρησιμοποιούνται στη καρδιολογία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30989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8/15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457200" lvl="0" indent="-457200">
                  <a:spcAft>
                    <a:spcPts val="1200"/>
                  </a:spcAft>
                  <a:buFont typeface="+mj-lt"/>
                  <a:buAutoNum type="arabicPeriod" startAt="6"/>
                </a:pPr>
                <a:r>
                  <a:rPr lang="en-US" dirty="0" smtClean="0"/>
                  <a:t>H </a:t>
                </a:r>
                <a:r>
                  <a:rPr lang="el-GR" b="1" dirty="0"/>
                  <a:t>αναγωγή </a:t>
                </a:r>
                <a:r>
                  <a:rPr lang="el-GR" dirty="0"/>
                  <a:t>της αλδεϋδικής ή κετονικής ομάδας, οδηγεί στο σχηματισμό </a:t>
                </a:r>
                <a:r>
                  <a:rPr lang="el-GR" b="1" dirty="0" smtClean="0"/>
                  <a:t>αλκοολών</a:t>
                </a:r>
                <a:r>
                  <a:rPr lang="el-GR" dirty="0" smtClean="0"/>
                  <a:t>.</a:t>
                </a:r>
                <a:endParaRPr lang="el-GR" dirty="0"/>
              </a:p>
              <a:p>
                <a:pPr marL="444500" lvl="0" indent="0">
                  <a:buNone/>
                </a:pPr>
                <a:r>
                  <a:rPr lang="el-GR" dirty="0" smtClean="0"/>
                  <a:t>Π.χ</a:t>
                </a:r>
                <a:r>
                  <a:rPr lang="el-GR" dirty="0"/>
                  <a:t>. </a:t>
                </a:r>
                <a:r>
                  <a:rPr lang="el-GR" dirty="0" smtClean="0"/>
                  <a:t>Γλυκόζη</a:t>
                </a:r>
              </a:p>
              <a:p>
                <a:pPr marL="444500" lvl="0" indent="0">
                  <a:buNone/>
                </a:pPr>
                <a:endParaRPr lang="el-GR" dirty="0" smtClean="0"/>
              </a:p>
              <a:p>
                <a:pPr marL="444500" lvl="0" indent="0">
                  <a:buNone/>
                </a:pPr>
                <a14:m>
                  <m:oMathPara xmlns:m="http://schemas.openxmlformats.org/officeDocument/2006/math">
                    <m:oMathParaPr>
                      <m:jc m:val="left"/>
                    </m:oMathParaPr>
                    <m:oMath xmlns:m="http://schemas.openxmlformats.org/officeDocument/2006/math">
                      <m:r>
                        <m:rPr>
                          <m:sty m:val="p"/>
                        </m:rPr>
                        <a:rPr lang="el-GR" b="0" i="0" smtClean="0">
                          <a:latin typeface="Cambria Math"/>
                        </a:rPr>
                        <m:t>γλυκόζη</m:t>
                      </m:r>
                      <m:groupChr>
                        <m:groupChrPr>
                          <m:chr m:val="→"/>
                          <m:vertJc m:val="bot"/>
                          <m:ctrlPr>
                            <a:rPr lang="el-GR" b="0" i="1" smtClean="0">
                              <a:latin typeface="Cambria Math"/>
                            </a:rPr>
                          </m:ctrlPr>
                        </m:groupChrPr>
                        <m:e>
                          <m:r>
                            <m:rPr>
                              <m:sty m:val="p"/>
                              <m:brk m:alnAt="2"/>
                            </m:rPr>
                            <a:rPr lang="el-GR" b="0" i="0" smtClean="0">
                              <a:latin typeface="Cambria Math"/>
                            </a:rPr>
                            <m:t>α</m:t>
                          </m:r>
                          <m:r>
                            <m:rPr>
                              <m:sty m:val="p"/>
                            </m:rPr>
                            <a:rPr lang="el-GR" b="0" i="0" smtClean="0">
                              <a:latin typeface="Cambria Math"/>
                            </a:rPr>
                            <m:t>ναγωγη</m:t>
                          </m:r>
                        </m:e>
                      </m:groupChr>
                      <m:r>
                        <m:rPr>
                          <m:sty m:val="p"/>
                        </m:rPr>
                        <a:rPr lang="el-GR" b="0" i="0" smtClean="0">
                          <a:latin typeface="Cambria Math"/>
                        </a:rPr>
                        <m:t>Σορβιτόλη</m:t>
                      </m:r>
                    </m:oMath>
                  </m:oMathPara>
                </a14:m>
                <a:endParaRPr lang="el-GR" dirty="0" smtClean="0"/>
              </a:p>
              <a:p>
                <a:pPr marL="444500" indent="0">
                  <a:buNone/>
                </a:pPr>
                <a:r>
                  <a:rPr lang="el-GR" dirty="0" smtClean="0"/>
                  <a:t>Μαννόζη</a:t>
                </a:r>
                <a14:m>
                  <m:oMath xmlns:m="http://schemas.openxmlformats.org/officeDocument/2006/math">
                    <m:groupChr>
                      <m:groupChrPr>
                        <m:chr m:val="→"/>
                        <m:vertJc m:val="bot"/>
                        <m:ctrlPr>
                          <a:rPr lang="el-GR" i="1">
                            <a:latin typeface="Cambria Math"/>
                          </a:rPr>
                        </m:ctrlPr>
                      </m:groupChrPr>
                      <m:e>
                        <m:r>
                          <m:rPr>
                            <m:sty m:val="p"/>
                            <m:brk m:alnAt="2"/>
                          </m:rPr>
                          <a:rPr lang="el-GR" i="0">
                            <a:latin typeface="Cambria Math"/>
                          </a:rPr>
                          <m:t>α</m:t>
                        </m:r>
                        <m:r>
                          <m:rPr>
                            <m:sty m:val="p"/>
                          </m:rPr>
                          <a:rPr lang="el-GR" i="0">
                            <a:latin typeface="Cambria Math"/>
                          </a:rPr>
                          <m:t>ναγωγ</m:t>
                        </m:r>
                        <m:r>
                          <m:rPr>
                            <m:sty m:val="p"/>
                          </m:rPr>
                          <a:rPr lang="el-GR" b="0" i="0" smtClean="0">
                            <a:latin typeface="Cambria Math"/>
                          </a:rPr>
                          <m:t>η</m:t>
                        </m:r>
                      </m:e>
                    </m:groupChr>
                    <m:r>
                      <m:rPr>
                        <m:sty m:val="p"/>
                      </m:rPr>
                      <a:rPr lang="el-GR" b="0" i="0" smtClean="0">
                        <a:latin typeface="Cambria Math"/>
                      </a:rPr>
                      <m:t>Μανιτολη</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cstate="print"/>
                <a:stretch>
                  <a:fillRect l="-1094" t="-11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5" name="Δεξιό άγκιστρο 4"/>
          <p:cNvSpPr/>
          <p:nvPr/>
        </p:nvSpPr>
        <p:spPr>
          <a:xfrm>
            <a:off x="4860032" y="2996952"/>
            <a:ext cx="504056" cy="1728192"/>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 name="Ορθογώνιο 5"/>
          <p:cNvSpPr/>
          <p:nvPr/>
        </p:nvSpPr>
        <p:spPr>
          <a:xfrm>
            <a:off x="5605758" y="3501008"/>
            <a:ext cx="3528392" cy="769441"/>
          </a:xfrm>
          <a:prstGeom prst="rect">
            <a:avLst/>
          </a:prstGeom>
        </p:spPr>
        <p:txBody>
          <a:bodyPr wrap="square">
            <a:spAutoFit/>
          </a:bodyPr>
          <a:lstStyle/>
          <a:p>
            <a:r>
              <a:rPr lang="el-GR" sz="2200" dirty="0">
                <a:latin typeface="+mn-lt"/>
              </a:rPr>
              <a:t>Χρησιμοποιούνται στη θεραπευτική ως </a:t>
            </a:r>
            <a:r>
              <a:rPr lang="el-GR" sz="2200" b="1" dirty="0" smtClean="0">
                <a:latin typeface="+mn-lt"/>
              </a:rPr>
              <a:t>διουρητικά.</a:t>
            </a:r>
            <a:endParaRPr lang="el-GR" sz="2200" dirty="0">
              <a:latin typeface="+mn-lt"/>
            </a:endParaRPr>
          </a:p>
        </p:txBody>
      </p:sp>
    </p:spTree>
    <p:extLst>
      <p:ext uri="{BB962C8B-B14F-4D97-AF65-F5344CB8AC3E}">
        <p14:creationId xmlns:p14="http://schemas.microsoft.com/office/powerpoint/2010/main" val="407323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9/15</a:t>
            </a:r>
            <a:endParaRPr lang="el-GR" dirty="0"/>
          </a:p>
        </p:txBody>
      </p:sp>
      <p:sp>
        <p:nvSpPr>
          <p:cNvPr id="3" name="Θέση περιεχομένου 2"/>
          <p:cNvSpPr>
            <a:spLocks noGrp="1"/>
          </p:cNvSpPr>
          <p:nvPr>
            <p:ph idx="1"/>
          </p:nvPr>
        </p:nvSpPr>
        <p:spPr/>
        <p:txBody>
          <a:bodyPr/>
          <a:lstStyle/>
          <a:p>
            <a:pPr marL="457200" lvl="0" indent="-457200">
              <a:lnSpc>
                <a:spcPct val="114000"/>
              </a:lnSpc>
              <a:spcBef>
                <a:spcPts val="1800"/>
              </a:spcBef>
              <a:buFont typeface="+mj-lt"/>
              <a:buAutoNum type="arabicPeriod" startAt="7"/>
            </a:pPr>
            <a:r>
              <a:rPr lang="el-GR" dirty="0"/>
              <a:t>Η </a:t>
            </a:r>
            <a:r>
              <a:rPr lang="el-GR" b="1" dirty="0"/>
              <a:t>οξείδωση</a:t>
            </a:r>
            <a:r>
              <a:rPr lang="el-GR" dirty="0"/>
              <a:t> των μονοσακχαριτών, οδηγεί στο σχηματισμό </a:t>
            </a:r>
            <a:r>
              <a:rPr lang="el-GR" b="1" dirty="0"/>
              <a:t>οξέων. </a:t>
            </a:r>
            <a:r>
              <a:rPr lang="el-GR" dirty="0"/>
              <a:t>Πιο συγκεκριμένα σχηματίζουν:</a:t>
            </a:r>
            <a:endParaRPr lang="el-GR" sz="2800" dirty="0"/>
          </a:p>
          <a:p>
            <a:pPr marL="971550" lvl="1" indent="-514350">
              <a:lnSpc>
                <a:spcPct val="114000"/>
              </a:lnSpc>
              <a:spcBef>
                <a:spcPts val="1800"/>
              </a:spcBef>
              <a:buFont typeface="+mj-lt"/>
              <a:buAutoNum type="romanLcPeriod"/>
            </a:pPr>
            <a:r>
              <a:rPr lang="el-GR" dirty="0"/>
              <a:t>Αλδονικά οξέα (μόνο ο αλδεϋδικός </a:t>
            </a:r>
            <a:r>
              <a:rPr lang="en-US" dirty="0"/>
              <a:t>C </a:t>
            </a:r>
            <a:r>
              <a:rPr lang="en-US" dirty="0">
                <a:sym typeface="Symbol"/>
              </a:rPr>
              <a:t></a:t>
            </a:r>
            <a:r>
              <a:rPr lang="en-US" dirty="0"/>
              <a:t> COOH</a:t>
            </a:r>
            <a:r>
              <a:rPr lang="el-GR" dirty="0"/>
              <a:t>)</a:t>
            </a:r>
            <a:endParaRPr lang="el-GR" sz="2800" dirty="0"/>
          </a:p>
          <a:p>
            <a:pPr marL="971550" lvl="1" indent="-514350">
              <a:lnSpc>
                <a:spcPct val="114000"/>
              </a:lnSpc>
              <a:spcBef>
                <a:spcPts val="1800"/>
              </a:spcBef>
              <a:buFont typeface="+mj-lt"/>
              <a:buAutoNum type="romanLcPeriod"/>
            </a:pPr>
            <a:r>
              <a:rPr lang="el-GR" dirty="0"/>
              <a:t>Αλδαρικά οξέα (ο αλδεϋδικός και ο τελευταίος </a:t>
            </a:r>
            <a:r>
              <a:rPr lang="en-US" dirty="0"/>
              <a:t>C </a:t>
            </a:r>
            <a:r>
              <a:rPr lang="en-US" dirty="0">
                <a:sym typeface="Symbol"/>
              </a:rPr>
              <a:t></a:t>
            </a:r>
            <a:r>
              <a:rPr lang="en-US" dirty="0"/>
              <a:t> COOH</a:t>
            </a:r>
            <a:r>
              <a:rPr lang="el-GR" dirty="0"/>
              <a:t>)</a:t>
            </a:r>
            <a:endParaRPr lang="el-GR" sz="2800" dirty="0"/>
          </a:p>
          <a:p>
            <a:pPr marL="971550" lvl="1" indent="-514350">
              <a:lnSpc>
                <a:spcPct val="114000"/>
              </a:lnSpc>
              <a:spcBef>
                <a:spcPts val="1800"/>
              </a:spcBef>
              <a:buFont typeface="+mj-lt"/>
              <a:buAutoNum type="romanLcPeriod"/>
            </a:pPr>
            <a:r>
              <a:rPr lang="el-GR" dirty="0"/>
              <a:t>Ουρονικά οξέα* (μόνο ο τελευταίος </a:t>
            </a:r>
            <a:r>
              <a:rPr lang="en-US" dirty="0"/>
              <a:t>C </a:t>
            </a:r>
            <a:r>
              <a:rPr lang="en-US" dirty="0">
                <a:sym typeface="Symbol"/>
              </a:rPr>
              <a:t></a:t>
            </a:r>
            <a:r>
              <a:rPr lang="en-US" dirty="0"/>
              <a:t> COOH</a:t>
            </a:r>
            <a:r>
              <a:rPr lang="el-GR" dirty="0" smtClean="0"/>
              <a:t>)</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422743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10/15</a:t>
            </a:r>
            <a:endParaRPr lang="el-GR" dirty="0"/>
          </a:p>
        </p:txBody>
      </p:sp>
      <p:sp>
        <p:nvSpPr>
          <p:cNvPr id="3" name="Θέση περιεχομένου 2"/>
          <p:cNvSpPr>
            <a:spLocks noGrp="1"/>
          </p:cNvSpPr>
          <p:nvPr>
            <p:ph idx="1"/>
          </p:nvPr>
        </p:nvSpPr>
        <p:spPr/>
        <p:txBody>
          <a:bodyPr/>
          <a:lstStyle/>
          <a:p>
            <a:pPr>
              <a:lnSpc>
                <a:spcPct val="114000"/>
              </a:lnSpc>
            </a:pPr>
            <a:r>
              <a:rPr lang="el-GR" dirty="0"/>
              <a:t>Το </a:t>
            </a:r>
            <a:r>
              <a:rPr lang="en-US" b="1" dirty="0"/>
              <a:t>D</a:t>
            </a:r>
            <a:r>
              <a:rPr lang="el-GR" b="1" dirty="0"/>
              <a:t>-γλυκουρονικό οξύ</a:t>
            </a:r>
            <a:r>
              <a:rPr lang="el-GR" dirty="0"/>
              <a:t>, που θα συναντήσουμε στο μεταβολισμό, συνδεδεμένο με διάφορες ενώσεις, συμβάλλει στην ταχύτερη αποβολή τους μέσω των ούρων, γιατί τις καθιστά πιο ευδιάλυτες. Το </a:t>
            </a:r>
            <a:r>
              <a:rPr lang="en-US" dirty="0"/>
              <a:t>D</a:t>
            </a:r>
            <a:r>
              <a:rPr lang="el-GR" dirty="0"/>
              <a:t>-γλυκουρονικό  η λακτόνη Η καρΗ κΗ  του αλδονικού, δεν είναι άλλη από τη γνωστή, </a:t>
            </a:r>
            <a:r>
              <a:rPr lang="el-GR" b="1" dirty="0"/>
              <a:t>βιταμίνη </a:t>
            </a:r>
            <a:r>
              <a:rPr lang="en-US" b="1" dirty="0" smtClean="0"/>
              <a:t>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11266" name="Picture 2" descr="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933056"/>
            <a:ext cx="2592288" cy="218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47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11/15</a:t>
            </a:r>
            <a:endParaRPr lang="el-GR" dirty="0"/>
          </a:p>
        </p:txBody>
      </p:sp>
      <p:sp>
        <p:nvSpPr>
          <p:cNvPr id="3" name="Θέση περιεχομένου 2"/>
          <p:cNvSpPr>
            <a:spLocks noGrp="1"/>
          </p:cNvSpPr>
          <p:nvPr>
            <p:ph idx="1"/>
          </p:nvPr>
        </p:nvSpPr>
        <p:spPr>
          <a:xfrm>
            <a:off x="611560" y="1268760"/>
            <a:ext cx="8532440" cy="5328592"/>
          </a:xfrm>
        </p:spPr>
        <p:txBody>
          <a:bodyPr>
            <a:normAutofit/>
          </a:bodyPr>
          <a:lstStyle/>
          <a:p>
            <a:pPr marL="457200" lvl="0" indent="-457200">
              <a:spcAft>
                <a:spcPts val="3000"/>
              </a:spcAft>
              <a:buFont typeface="+mj-lt"/>
              <a:buAutoNum type="arabicPeriod" startAt="8"/>
            </a:pPr>
            <a:r>
              <a:rPr lang="el-GR" sz="2200" dirty="0"/>
              <a:t>Τα σάκχαρα οδηγούνται σε </a:t>
            </a:r>
            <a:r>
              <a:rPr lang="el-GR" sz="2200" b="1" dirty="0"/>
              <a:t>εσωτερική</a:t>
            </a:r>
            <a:r>
              <a:rPr lang="el-GR" sz="2200" dirty="0"/>
              <a:t> και </a:t>
            </a:r>
            <a:r>
              <a:rPr lang="el-GR" sz="2200" b="1" dirty="0"/>
              <a:t>εξωτερική </a:t>
            </a:r>
            <a:r>
              <a:rPr lang="el-GR" sz="2200" b="1" dirty="0" smtClean="0"/>
              <a:t>Εστεροποίηση.</a:t>
            </a:r>
          </a:p>
          <a:p>
            <a:pPr marL="719138" indent="-514350">
              <a:buFont typeface="+mj-lt"/>
              <a:buAutoNum type="romanLcPeriod"/>
            </a:pPr>
            <a:r>
              <a:rPr lang="el-GR" sz="2200" b="1" dirty="0"/>
              <a:t>Εσωτερική</a:t>
            </a:r>
            <a:endParaRPr lang="el-GR" sz="2200" dirty="0"/>
          </a:p>
          <a:p>
            <a:pPr marL="719138" indent="0">
              <a:buNone/>
            </a:pPr>
            <a:r>
              <a:rPr lang="el-GR" sz="2200" dirty="0"/>
              <a:t>Η καρβοξυλομάδα 1, ή 6, μπορεί να αντιδράσει με την αλκοολομάδα του </a:t>
            </a:r>
            <a:r>
              <a:rPr lang="en-US" sz="2200" dirty="0"/>
              <a:t>C</a:t>
            </a:r>
            <a:r>
              <a:rPr lang="el-GR" sz="2200" baseline="-25000" dirty="0"/>
              <a:t>5</a:t>
            </a:r>
            <a:r>
              <a:rPr lang="el-GR" sz="2200" dirty="0"/>
              <a:t> ή </a:t>
            </a:r>
            <a:r>
              <a:rPr lang="en-US" sz="2200" dirty="0"/>
              <a:t>C</a:t>
            </a:r>
            <a:r>
              <a:rPr lang="el-GR" sz="2200" baseline="-25000" dirty="0"/>
              <a:t>2</a:t>
            </a:r>
            <a:r>
              <a:rPr lang="el-GR" sz="2200" dirty="0"/>
              <a:t>, σχηματίζοντας τις </a:t>
            </a:r>
            <a:r>
              <a:rPr lang="el-GR" sz="2200" i="1" dirty="0"/>
              <a:t>λακτόνες</a:t>
            </a:r>
            <a:r>
              <a:rPr lang="el-GR" sz="2200" dirty="0" smtClean="0"/>
              <a:t>.</a:t>
            </a:r>
          </a:p>
          <a:p>
            <a:pPr marL="719138" indent="-514350">
              <a:buFont typeface="+mj-lt"/>
              <a:buAutoNum type="romanLcPeriod" startAt="2"/>
            </a:pPr>
            <a:r>
              <a:rPr lang="el-GR" sz="2200" b="1" dirty="0"/>
              <a:t>Εξωτερική</a:t>
            </a:r>
            <a:endParaRPr lang="el-GR" sz="2200" dirty="0"/>
          </a:p>
          <a:p>
            <a:pPr marL="719138" indent="0">
              <a:buNone/>
            </a:pPr>
            <a:r>
              <a:rPr lang="el-GR" sz="2200" dirty="0"/>
              <a:t>Μεγάλη βιολογική σημασία έχουν οι </a:t>
            </a:r>
            <a:r>
              <a:rPr lang="el-GR" sz="2200" b="1" dirty="0"/>
              <a:t>φωσφορικοί εστέρες</a:t>
            </a:r>
            <a:r>
              <a:rPr lang="el-GR" sz="2200" dirty="0"/>
              <a:t> (βλ. Μεταβολισμός</a:t>
            </a:r>
            <a:r>
              <a:rPr lang="el-GR" sz="2200" dirty="0" smtClean="0"/>
              <a:t>). Οι </a:t>
            </a:r>
            <a:r>
              <a:rPr lang="el-GR" sz="2200" dirty="0"/>
              <a:t>κυριότεροι είναι</a:t>
            </a:r>
            <a:r>
              <a:rPr lang="el-GR" sz="2200" dirty="0" smtClean="0"/>
              <a:t>:</a:t>
            </a:r>
          </a:p>
          <a:p>
            <a:pPr marL="719138" indent="0">
              <a:buNone/>
            </a:pPr>
            <a:r>
              <a:rPr lang="en-US" sz="2000" u="sng" dirty="0"/>
              <a:t>G</a:t>
            </a:r>
            <a:r>
              <a:rPr lang="el-GR" sz="2000" u="sng" dirty="0"/>
              <a:t> – 1 – </a:t>
            </a:r>
            <a:r>
              <a:rPr lang="en-US" sz="2000" u="sng" dirty="0"/>
              <a:t>P</a:t>
            </a:r>
            <a:r>
              <a:rPr lang="el-GR" sz="2000" u="sng" dirty="0"/>
              <a:t> (γλυκόζη–1–Ρ)</a:t>
            </a:r>
            <a:endParaRPr lang="el-GR" sz="2000" dirty="0"/>
          </a:p>
          <a:p>
            <a:pPr marL="719138" indent="0">
              <a:buNone/>
            </a:pPr>
            <a:r>
              <a:rPr lang="en-US" sz="2000" u="sng" dirty="0"/>
              <a:t>F</a:t>
            </a:r>
            <a:r>
              <a:rPr lang="el-GR" sz="2000" u="sng" dirty="0"/>
              <a:t> – 6 – </a:t>
            </a:r>
            <a:r>
              <a:rPr lang="en-US" sz="2000" u="sng" dirty="0"/>
              <a:t>P</a:t>
            </a:r>
            <a:r>
              <a:rPr lang="el-GR" sz="2000" u="sng" dirty="0"/>
              <a:t> (φρουκτόζη–1–Ρ)</a:t>
            </a:r>
            <a:r>
              <a:rPr lang="el-GR" sz="2000" dirty="0"/>
              <a:t> </a:t>
            </a:r>
            <a:endParaRPr lang="el-GR" sz="2000" dirty="0" smtClean="0"/>
          </a:p>
          <a:p>
            <a:pPr marL="719138" indent="0">
              <a:buNone/>
            </a:pPr>
            <a:r>
              <a:rPr lang="en-US" sz="2000" u="sng" dirty="0" smtClean="0"/>
              <a:t>F</a:t>
            </a:r>
            <a:r>
              <a:rPr lang="el-GR" sz="2000" u="sng" dirty="0" smtClean="0"/>
              <a:t> </a:t>
            </a:r>
            <a:r>
              <a:rPr lang="el-GR" sz="2000" u="sng" dirty="0"/>
              <a:t>– 1,6 – </a:t>
            </a:r>
            <a:r>
              <a:rPr lang="en-US" sz="2000" u="sng" dirty="0"/>
              <a:t>di P</a:t>
            </a:r>
            <a:endParaRPr lang="el-GR" sz="2000" dirty="0"/>
          </a:p>
          <a:p>
            <a:pPr marL="719138" indent="0">
              <a:buNone/>
            </a:pPr>
            <a:r>
              <a:rPr lang="en-US" sz="2000" u="sng" dirty="0"/>
              <a:t>G</a:t>
            </a:r>
            <a:r>
              <a:rPr lang="el-GR" sz="2000" u="sng" dirty="0"/>
              <a:t> – 6 – </a:t>
            </a:r>
            <a:r>
              <a:rPr lang="en-US" sz="2000" u="sng" dirty="0"/>
              <a:t>P</a:t>
            </a:r>
            <a:r>
              <a:rPr lang="el-GR" sz="2000" u="sng" dirty="0"/>
              <a:t> </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12290" name="Picture 2" descr="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9249" y="1656663"/>
            <a:ext cx="4403858" cy="9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6134" y="5013176"/>
            <a:ext cx="1865289" cy="164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Ευθύγραμμο βέλος σύνδεσης 5"/>
          <p:cNvCxnSpPr/>
          <p:nvPr/>
        </p:nvCxnSpPr>
        <p:spPr>
          <a:xfrm>
            <a:off x="3109149" y="6309320"/>
            <a:ext cx="1800200"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770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12/15</a:t>
            </a:r>
            <a:endParaRPr lang="el-GR" dirty="0"/>
          </a:p>
        </p:txBody>
      </p:sp>
      <p:sp>
        <p:nvSpPr>
          <p:cNvPr id="3" name="Θέση περιεχομένου 2"/>
          <p:cNvSpPr>
            <a:spLocks noGrp="1"/>
          </p:cNvSpPr>
          <p:nvPr>
            <p:ph idx="1"/>
          </p:nvPr>
        </p:nvSpPr>
        <p:spPr/>
        <p:txBody>
          <a:bodyPr/>
          <a:lstStyle/>
          <a:p>
            <a:pPr marL="457200" lvl="0" indent="-457200">
              <a:lnSpc>
                <a:spcPct val="114000"/>
              </a:lnSpc>
              <a:buFont typeface="+mj-lt"/>
              <a:buAutoNum type="arabicPeriod" startAt="9"/>
            </a:pPr>
            <a:r>
              <a:rPr lang="el-GR" b="1" dirty="0"/>
              <a:t>Σχηματισμός αμινοσακχάρων </a:t>
            </a:r>
            <a:r>
              <a:rPr lang="el-GR" dirty="0"/>
              <a:t>(γλυκοζαμίνη</a:t>
            </a:r>
            <a:r>
              <a:rPr lang="el-GR" dirty="0" smtClean="0"/>
              <a:t>).</a:t>
            </a:r>
          </a:p>
          <a:p>
            <a:pPr marL="444500" indent="0">
              <a:lnSpc>
                <a:spcPct val="114000"/>
              </a:lnSpc>
              <a:buNone/>
            </a:pPr>
            <a:r>
              <a:rPr lang="el-GR" dirty="0"/>
              <a:t>Σχηματίζονται με αντικατάσταση του ΟΗ του </a:t>
            </a:r>
            <a:r>
              <a:rPr lang="en-US" dirty="0"/>
              <a:t>C</a:t>
            </a:r>
            <a:r>
              <a:rPr lang="el-GR" baseline="-25000" dirty="0"/>
              <a:t>2</a:t>
            </a:r>
            <a:r>
              <a:rPr lang="el-GR" dirty="0"/>
              <a:t>, με μια –ΝΗ</a:t>
            </a:r>
            <a:r>
              <a:rPr lang="el-GR" baseline="-25000" dirty="0"/>
              <a:t>2</a:t>
            </a:r>
            <a:endParaRPr lang="el-GR" dirty="0"/>
          </a:p>
          <a:p>
            <a:pPr marL="444500" indent="0">
              <a:lnSpc>
                <a:spcPct val="114000"/>
              </a:lnSpc>
              <a:buNone/>
            </a:pPr>
            <a:r>
              <a:rPr lang="el-GR" dirty="0"/>
              <a:t>Απαντούν στο ολιγοσακχαρικό τμήμα των γλυκοπρωτεϊνών και των βλεννοπρωτεϊνών (Ν-ακετυλοπαράγωγα</a:t>
            </a:r>
            <a:r>
              <a:rPr lang="el-GR" dirty="0" smtClean="0"/>
              <a:t>). Παράγωγα </a:t>
            </a:r>
            <a:r>
              <a:rPr lang="el-GR" dirty="0"/>
              <a:t>αμινοσακχάρων με 11 άτομα </a:t>
            </a:r>
            <a:r>
              <a:rPr lang="en-US" dirty="0"/>
              <a:t>C</a:t>
            </a:r>
            <a:r>
              <a:rPr lang="el-GR" dirty="0"/>
              <a:t>, αποτελούν το </a:t>
            </a:r>
            <a:r>
              <a:rPr lang="el-GR" b="1" dirty="0"/>
              <a:t>τοίχωμα βακτηριδίων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41087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p:txBody>
          <a:bodyPr/>
          <a:lstStyle/>
          <a:p>
            <a:pPr>
              <a:lnSpc>
                <a:spcPct val="114000"/>
              </a:lnSpc>
            </a:pPr>
            <a:r>
              <a:rPr lang="el-GR" dirty="0"/>
              <a:t>Οι υδατάνθρακες είναι κατ' εξοχήν προϊόντα του φυτικού κόσμου</a:t>
            </a:r>
            <a:r>
              <a:rPr lang="el-GR" dirty="0" smtClean="0"/>
              <a:t>, που </a:t>
            </a:r>
            <a:r>
              <a:rPr lang="el-GR" dirty="0"/>
              <a:t>παράγονται στα φυτά με τη φωτοσύνθεση. Είναι είναι τα συστατικά που δομούν τα φυτά, όπως η κυτταρίνη (υποστηρικτική ουσία των κορμών και των φύλλων), ενώ το άμυλο είναι η μορφή υπό την οποία εναποτίθεται η γλυκόζη στις ρίζες, στους καρπούς και τα σπέρματα των φυτών, ώστε να εξυπηρετούνται οι ενεργειακές ανάγκες τους κ.α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559254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13/15</a:t>
            </a:r>
            <a:endParaRPr lang="el-GR" dirty="0"/>
          </a:p>
        </p:txBody>
      </p:sp>
      <p:sp>
        <p:nvSpPr>
          <p:cNvPr id="3" name="Θέση περιεχομένου 2"/>
          <p:cNvSpPr>
            <a:spLocks noGrp="1"/>
          </p:cNvSpPr>
          <p:nvPr>
            <p:ph idx="1"/>
          </p:nvPr>
        </p:nvSpPr>
        <p:spPr>
          <a:xfrm>
            <a:off x="611560" y="1268760"/>
            <a:ext cx="8424936" cy="5040560"/>
          </a:xfrm>
        </p:spPr>
        <p:txBody>
          <a:bodyPr>
            <a:normAutofit lnSpcReduction="10000"/>
          </a:bodyPr>
          <a:lstStyle/>
          <a:p>
            <a:pPr>
              <a:lnSpc>
                <a:spcPct val="110000"/>
              </a:lnSpc>
            </a:pPr>
            <a:r>
              <a:rPr lang="el-GR" b="1" dirty="0"/>
              <a:t>Γλυκοζυλιωμένη αιμοσφαιρίνη</a:t>
            </a:r>
            <a:endParaRPr lang="el-GR" dirty="0"/>
          </a:p>
          <a:p>
            <a:pPr marL="355600" indent="0">
              <a:lnSpc>
                <a:spcPct val="110000"/>
              </a:lnSpc>
              <a:buNone/>
            </a:pPr>
            <a:r>
              <a:rPr lang="el-GR" dirty="0"/>
              <a:t>Η μέτρηση της </a:t>
            </a:r>
            <a:r>
              <a:rPr lang="el-GR" b="1" dirty="0"/>
              <a:t>γλυκιωμένης</a:t>
            </a:r>
            <a:r>
              <a:rPr lang="el-GR" dirty="0"/>
              <a:t> (</a:t>
            </a:r>
            <a:r>
              <a:rPr lang="el-GR" b="1" dirty="0"/>
              <a:t>γλυκοζιλιωμένης</a:t>
            </a:r>
            <a:r>
              <a:rPr lang="el-GR" dirty="0"/>
              <a:t>) </a:t>
            </a:r>
            <a:r>
              <a:rPr lang="el-GR" b="1" dirty="0"/>
              <a:t>αιμοσφαιρίνης</a:t>
            </a:r>
            <a:r>
              <a:rPr lang="el-GR" dirty="0"/>
              <a:t> (glycated hemoglobin, </a:t>
            </a:r>
            <a:r>
              <a:rPr lang="en-GB" dirty="0"/>
              <a:t>HbA</a:t>
            </a:r>
            <a:r>
              <a:rPr lang="el-GR" dirty="0"/>
              <a:t>1</a:t>
            </a:r>
            <a:r>
              <a:rPr lang="en-GB" dirty="0"/>
              <a:t>c</a:t>
            </a:r>
            <a:r>
              <a:rPr lang="el-GR" dirty="0"/>
              <a:t>) αποτελεί πολύτιμο κλινικό δείκτη της μέσης περιεκτικότητας του αίματος σε γλυκόζη για μεγάλο χρονικό διάστημα (τυπικά θεωρείται ότι υποδεικνύει τη μέση περιεκτικότητα γλυκόζης τριών μηνών). </a:t>
            </a:r>
            <a:r>
              <a:rPr lang="el-GR" dirty="0" smtClean="0"/>
              <a:t>Έτσι, </a:t>
            </a:r>
            <a:r>
              <a:rPr lang="el-GR" dirty="0"/>
              <a:t>οι τιμές της γλυκιωμένης αιμοσφαιρίνης αποτελούν πιο αξιόπιστο δείκτη για τη διάγνωση του σακχαρώδους διαβήτη, αλλά και για το πόσο καλά ελέγχεται ο διαβήτης, σε αντίθεση με τις τιμές της συγκέντρωσης της ελεύθερης γλυκόζης στο αίμα, οι οποίες μπορεί να υπόκεινται σε έντονες ημερήσιες διακυμάνσεις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495118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14/15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10"/>
            </a:pPr>
            <a:r>
              <a:rPr lang="el-GR" b="1" dirty="0"/>
              <a:t>Σιαλικά οξέα</a:t>
            </a:r>
            <a:endParaRPr lang="el-GR" sz="2800" dirty="0"/>
          </a:p>
          <a:p>
            <a:pPr marL="444500" indent="0">
              <a:buNone/>
            </a:pPr>
            <a:r>
              <a:rPr lang="el-GR" dirty="0"/>
              <a:t>Υπάγονται τα Ν- και Ο- ακετυλοπαράγωγα του νευραμινικού οξέος. Βρίσκονται συνδεδεμένα με πρωτεΐνες και λιπίδια.</a:t>
            </a:r>
            <a:endParaRPr lang="el-GR" sz="2800" dirty="0"/>
          </a:p>
          <a:p>
            <a:pPr marL="444500" lvl="2" indent="0">
              <a:buNone/>
            </a:pPr>
            <a:r>
              <a:rPr lang="el-GR" dirty="0"/>
              <a:t>Το υψηλό αρνητικό φορτίο της επιφάνειας των ερυθροκυττάρων, όπως και ορισμένων καρκινωματωδών κυττάρων, οφείλεται στα </a:t>
            </a:r>
            <a:r>
              <a:rPr lang="el-GR" b="1" dirty="0"/>
              <a:t>σιαλικά οξέα </a:t>
            </a:r>
            <a:r>
              <a:rPr lang="el-GR" dirty="0"/>
              <a:t>που περιέχουν.</a:t>
            </a:r>
            <a:endParaRPr lang="el-GR" sz="2800" dirty="0"/>
          </a:p>
          <a:p>
            <a:pPr marL="444500" lvl="2" indent="0">
              <a:buNone/>
            </a:pPr>
            <a:r>
              <a:rPr lang="el-GR" dirty="0"/>
              <a:t>Ορισμένοι μυξοιοί (π.χ. </a:t>
            </a:r>
            <a:r>
              <a:rPr lang="el-GR" dirty="0" smtClean="0"/>
              <a:t>γρίπης</a:t>
            </a:r>
            <a:r>
              <a:rPr lang="el-GR" dirty="0"/>
              <a:t>) περιέχουν το ένζυμο </a:t>
            </a:r>
            <a:r>
              <a:rPr lang="el-GR" b="1" dirty="0"/>
              <a:t>νευραμιδάση</a:t>
            </a:r>
            <a:r>
              <a:rPr lang="el-GR" dirty="0"/>
              <a:t>, που καταλύει τη διάσπαση σιαλικών οξέων με τα αμινοσάκχαρα, αποσπώντας τα από την κυτταρική μεμβράνη. Έτσι η εισβολή των ιών στον οργανισμό, γίνεται ευκολότερη.</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32024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Χημικές ιδιότητες </a:t>
            </a:r>
            <a:r>
              <a:rPr lang="el-GR" sz="3000" b="0" dirty="0" smtClean="0">
                <a:solidFill>
                  <a:prstClr val="black"/>
                </a:solidFill>
              </a:rPr>
              <a:t>15/15</a:t>
            </a:r>
            <a:endParaRPr lang="el-GR" dirty="0"/>
          </a:p>
        </p:txBody>
      </p:sp>
      <p:sp>
        <p:nvSpPr>
          <p:cNvPr id="3" name="Θέση περιεχομένου 2"/>
          <p:cNvSpPr>
            <a:spLocks noGrp="1"/>
          </p:cNvSpPr>
          <p:nvPr>
            <p:ph idx="1"/>
          </p:nvPr>
        </p:nvSpPr>
        <p:spPr>
          <a:xfrm>
            <a:off x="611560" y="1268760"/>
            <a:ext cx="8352928" cy="2664296"/>
          </a:xfrm>
        </p:spPr>
        <p:txBody>
          <a:bodyPr/>
          <a:lstStyle/>
          <a:p>
            <a:pPr marL="457200" lvl="0" indent="-457200">
              <a:lnSpc>
                <a:spcPct val="130000"/>
              </a:lnSpc>
              <a:buFont typeface="+mj-lt"/>
              <a:buAutoNum type="arabicPeriod" startAt="11"/>
            </a:pPr>
            <a:r>
              <a:rPr lang="el-GR" b="1" dirty="0"/>
              <a:t>Δεοξυ-σάκχαρα</a:t>
            </a:r>
            <a:endParaRPr lang="el-GR" dirty="0"/>
          </a:p>
          <a:p>
            <a:pPr marL="444500" indent="0">
              <a:lnSpc>
                <a:spcPct val="130000"/>
              </a:lnSpc>
              <a:buNone/>
            </a:pPr>
            <a:r>
              <a:rPr lang="el-GR" dirty="0"/>
              <a:t>Είναι προϊόντα, στα οποία απουσιάζει το Ο από κάποιο </a:t>
            </a:r>
            <a:r>
              <a:rPr lang="en-US" dirty="0"/>
              <a:t>C</a:t>
            </a:r>
            <a:r>
              <a:rPr lang="el-GR" dirty="0"/>
              <a:t> του σακχάρου. Μεγάλης βιολογικής σημασίας είναι η </a:t>
            </a:r>
            <a:r>
              <a:rPr lang="el-GR" b="1" dirty="0"/>
              <a:t>2-δεσοξυριβόζη</a:t>
            </a:r>
            <a:r>
              <a:rPr lang="el-GR" dirty="0"/>
              <a:t> (το σάκχαρο του DNA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pic>
        <p:nvPicPr>
          <p:cNvPr id="13314" name="Picture 2" descr="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789040"/>
            <a:ext cx="284786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708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Δισακχαρίτες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352928" cy="2448272"/>
          </a:xfrm>
        </p:spPr>
        <p:txBody>
          <a:bodyPr/>
          <a:lstStyle/>
          <a:p>
            <a:r>
              <a:rPr lang="el-GR" dirty="0"/>
              <a:t>Οι πιο σημαντικοί, που απαντούν στη φύση είναι:</a:t>
            </a:r>
          </a:p>
          <a:p>
            <a:pPr marL="352425" lvl="1"/>
            <a:r>
              <a:rPr lang="el-GR" b="1" dirty="0"/>
              <a:t>Σακχαρόζη</a:t>
            </a:r>
            <a:r>
              <a:rPr lang="el-GR" dirty="0"/>
              <a:t> = </a:t>
            </a:r>
            <a:r>
              <a:rPr lang="en-US" dirty="0"/>
              <a:t>D</a:t>
            </a:r>
            <a:r>
              <a:rPr lang="el-GR" dirty="0"/>
              <a:t>-φρουκτόζη + </a:t>
            </a:r>
            <a:r>
              <a:rPr lang="en-US" dirty="0"/>
              <a:t>D</a:t>
            </a:r>
            <a:r>
              <a:rPr lang="el-GR" dirty="0"/>
              <a:t>-γλυκόζη (σύνδεση 2 </a:t>
            </a:r>
            <a:r>
              <a:rPr lang="el-GR" dirty="0">
                <a:sym typeface="Symbol"/>
              </a:rPr>
              <a:t></a:t>
            </a:r>
            <a:r>
              <a:rPr lang="el-GR" dirty="0"/>
              <a:t> 1)</a:t>
            </a:r>
          </a:p>
          <a:p>
            <a:pPr marL="352425" lvl="1"/>
            <a:r>
              <a:rPr lang="el-GR" b="1" dirty="0"/>
              <a:t>Λακτόζη </a:t>
            </a:r>
            <a:r>
              <a:rPr lang="el-GR" dirty="0"/>
              <a:t>= γαλακτόζη + γλυκόζη (στο γάλα) (σύνδεση β(1 </a:t>
            </a:r>
            <a:r>
              <a:rPr lang="el-GR" dirty="0">
                <a:sym typeface="Symbol"/>
              </a:rPr>
              <a:t></a:t>
            </a:r>
            <a:r>
              <a:rPr lang="el-GR" dirty="0"/>
              <a:t> 4)</a:t>
            </a:r>
          </a:p>
          <a:p>
            <a:pPr marL="352425" lvl="1"/>
            <a:r>
              <a:rPr lang="el-GR" b="1" dirty="0"/>
              <a:t>Μαλτόζη</a:t>
            </a:r>
            <a:r>
              <a:rPr lang="el-GR" i="1" dirty="0"/>
              <a:t> </a:t>
            </a:r>
            <a:r>
              <a:rPr lang="el-GR" dirty="0"/>
              <a:t>= γλυκόζη + γλυκόζη (στη μπύρα) (σύνδεση α(1 </a:t>
            </a:r>
            <a:r>
              <a:rPr lang="el-GR" dirty="0">
                <a:sym typeface="Symbol"/>
              </a:rPr>
              <a:t></a:t>
            </a:r>
            <a:r>
              <a:rPr lang="el-GR" dirty="0"/>
              <a:t> 4</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14338" name="Picture 2" descr="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861048"/>
            <a:ext cx="590999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002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Δισακχαρίτες </a:t>
            </a:r>
            <a:r>
              <a:rPr lang="el-GR" sz="3000" b="0" dirty="0" smtClean="0"/>
              <a:t>2/2</a:t>
            </a:r>
            <a:endParaRPr lang="el-GR" dirty="0"/>
          </a:p>
        </p:txBody>
      </p:sp>
      <p:sp>
        <p:nvSpPr>
          <p:cNvPr id="3" name="Θέση περιεχομένου 2"/>
          <p:cNvSpPr>
            <a:spLocks noGrp="1"/>
          </p:cNvSpPr>
          <p:nvPr>
            <p:ph idx="1"/>
          </p:nvPr>
        </p:nvSpPr>
        <p:spPr/>
        <p:txBody>
          <a:bodyPr/>
          <a:lstStyle/>
          <a:p>
            <a:pPr>
              <a:lnSpc>
                <a:spcPct val="114000"/>
              </a:lnSpc>
            </a:pPr>
            <a:r>
              <a:rPr lang="el-GR" dirty="0"/>
              <a:t>Η </a:t>
            </a:r>
            <a:r>
              <a:rPr lang="el-GR" b="1" dirty="0"/>
              <a:t>σακχαρόζη</a:t>
            </a:r>
            <a:r>
              <a:rPr lang="el-GR" dirty="0"/>
              <a:t> διασπάται από την ι</a:t>
            </a:r>
            <a:r>
              <a:rPr lang="el-GR" b="1" dirty="0"/>
              <a:t>μβερτάση </a:t>
            </a:r>
            <a:r>
              <a:rPr lang="el-GR" dirty="0"/>
              <a:t>(+αραιά οξέα). Το μέλι περιέχει σε μεγάλο βαθμό ιμβερτοσάκχαρο. Η εξαιρετικά γλυκιά γεύση του οφείλεται στην περιεχόμενη φρουκτόζη, που θεωρείται το γλυκύτερο απλό σάκχαρο.</a:t>
            </a:r>
          </a:p>
          <a:p>
            <a:pPr>
              <a:lnSpc>
                <a:spcPct val="114000"/>
              </a:lnSpc>
            </a:pPr>
            <a:r>
              <a:rPr lang="el-GR" dirty="0"/>
              <a:t>Επειδή, η σακχαρόζη στερείται ελεύθερου ανωμερούς άνθρακα (ο δεσμός είναι μεταξύ ημιακεταλικού ΟΗ και άλλου υδροξυλίου), δεν έχει αναγωγικές ιδιότητες, σε αντίθεση με την μαλτόζη και τη λακτόζη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799971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Πολυσακχαρίτες </a:t>
            </a:r>
            <a:r>
              <a:rPr lang="el-GR" sz="3000" b="0" dirty="0" smtClean="0"/>
              <a:t>1/5</a:t>
            </a:r>
            <a:endParaRPr lang="el-GR" sz="3000" b="0" dirty="0"/>
          </a:p>
        </p:txBody>
      </p:sp>
      <p:sp>
        <p:nvSpPr>
          <p:cNvPr id="3" name="Θέση περιεχομένου 2"/>
          <p:cNvSpPr>
            <a:spLocks noGrp="1"/>
          </p:cNvSpPr>
          <p:nvPr>
            <p:ph idx="1"/>
          </p:nvPr>
        </p:nvSpPr>
        <p:spPr>
          <a:xfrm>
            <a:off x="611560" y="1268760"/>
            <a:ext cx="8352928" cy="2232248"/>
          </a:xfrm>
        </p:spPr>
        <p:txBody>
          <a:bodyPr>
            <a:normAutofit/>
          </a:bodyPr>
          <a:lstStyle/>
          <a:p>
            <a:r>
              <a:rPr lang="el-GR" sz="2200" dirty="0"/>
              <a:t>Οι σημαντικότεροι είναι: (εξοζάνες)</a:t>
            </a:r>
          </a:p>
          <a:p>
            <a:pPr marL="541338" lvl="1" indent="-457200">
              <a:buFont typeface="+mj-lt"/>
              <a:buAutoNum type="arabicPeriod"/>
            </a:pPr>
            <a:r>
              <a:rPr lang="el-GR" sz="2200" b="1" dirty="0"/>
              <a:t>Άμυλο</a:t>
            </a:r>
            <a:r>
              <a:rPr lang="el-GR" sz="2200" i="1" dirty="0"/>
              <a:t>: </a:t>
            </a:r>
            <a:r>
              <a:rPr lang="el-GR" sz="2200" dirty="0"/>
              <a:t>Αποτελείται από 2 βασικές αλυσίδες</a:t>
            </a:r>
            <a:r>
              <a:rPr lang="el-GR" sz="2200" i="1" dirty="0"/>
              <a:t> </a:t>
            </a:r>
            <a:r>
              <a:rPr lang="el-GR" sz="2200" dirty="0"/>
              <a:t>την </a:t>
            </a:r>
            <a:r>
              <a:rPr lang="el-GR" sz="2200" b="1" dirty="0"/>
              <a:t>α-αμυλόζη</a:t>
            </a:r>
            <a:r>
              <a:rPr lang="el-GR" sz="2200" dirty="0"/>
              <a:t> και την  </a:t>
            </a:r>
            <a:r>
              <a:rPr lang="el-GR" sz="2200" b="1" dirty="0"/>
              <a:t>αμυλοπηκτίνη</a:t>
            </a:r>
            <a:r>
              <a:rPr lang="el-GR" sz="2200" dirty="0"/>
              <a:t> (Σχ.42). Απαντά στα φυτά, ως αποταμιευτικό σάκχαρο και κατά συνέπεια στο ανθρώπινο διαιτολόγιο</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pic>
        <p:nvPicPr>
          <p:cNvPr id="15362" name="Picture 2" descr="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032373"/>
            <a:ext cx="4277444" cy="104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Ορθογώνιο 4"/>
              <p:cNvSpPr/>
              <p:nvPr/>
            </p:nvSpPr>
            <p:spPr>
              <a:xfrm>
                <a:off x="467544" y="4193487"/>
                <a:ext cx="8676456" cy="2259849"/>
              </a:xfrm>
              <a:prstGeom prst="rect">
                <a:avLst/>
              </a:prstGeom>
            </p:spPr>
            <p:txBody>
              <a:bodyPr wrap="square">
                <a:spAutoFit/>
              </a:bodyPr>
              <a:lstStyle/>
              <a:p>
                <a:r>
                  <a:rPr lang="el-GR" sz="2000" dirty="0" smtClean="0">
                    <a:latin typeface="+mn-lt"/>
                  </a:rPr>
                  <a:t>Αποτελείται από ευθείες αλυσίδες α-</a:t>
                </a:r>
                <a:r>
                  <a:rPr lang="en-US" sz="2000" dirty="0">
                    <a:latin typeface="+mn-lt"/>
                  </a:rPr>
                  <a:t>D</a:t>
                </a:r>
                <a:r>
                  <a:rPr lang="el-GR" sz="2000" dirty="0">
                    <a:latin typeface="+mn-lt"/>
                  </a:rPr>
                  <a:t>-γλυκόζης και μεταβολίζεται ως εξής</a:t>
                </a:r>
                <a:r>
                  <a:rPr lang="el-GR" sz="2000" dirty="0" smtClean="0">
                    <a:latin typeface="+mn-lt"/>
                  </a:rPr>
                  <a:t>:</a:t>
                </a:r>
              </a:p>
              <a:p>
                <a:endParaRPr lang="el-GR" dirty="0" smtClean="0">
                  <a:latin typeface="+mn-lt"/>
                </a:endParaRPr>
              </a:p>
              <a:p>
                <a:pPr>
                  <a:spcBef>
                    <a:spcPts val="600"/>
                  </a:spcBef>
                </a:pPr>
                <a14:m>
                  <m:oMathPara xmlns:m="http://schemas.openxmlformats.org/officeDocument/2006/math">
                    <m:oMathParaPr>
                      <m:jc m:val="centerGroup"/>
                    </m:oMathParaPr>
                    <m:oMath xmlns:m="http://schemas.openxmlformats.org/officeDocument/2006/math">
                      <m:r>
                        <a:rPr lang="el-GR" b="0" i="1" smtClean="0">
                          <a:latin typeface="Cambria Math"/>
                        </a:rPr>
                        <m:t>𝛼</m:t>
                      </m:r>
                      <m:r>
                        <a:rPr lang="el-GR" b="0" i="1" smtClean="0">
                          <a:latin typeface="Cambria Math"/>
                        </a:rPr>
                        <m:t>−</m:t>
                      </m:r>
                      <m:r>
                        <a:rPr lang="el-GR" b="0" i="1" smtClean="0">
                          <a:latin typeface="Cambria Math"/>
                        </a:rPr>
                        <m:t>𝛼𝜇𝜐𝜆</m:t>
                      </m:r>
                      <m:r>
                        <m:rPr>
                          <m:sty m:val="p"/>
                        </m:rPr>
                        <a:rPr lang="el-GR" b="0" i="1" smtClean="0">
                          <a:latin typeface="Cambria Math"/>
                        </a:rPr>
                        <m:t>ό</m:t>
                      </m:r>
                      <m:r>
                        <a:rPr lang="el-GR" b="0" i="1" smtClean="0">
                          <a:latin typeface="Cambria Math"/>
                        </a:rPr>
                        <m:t>𝜁𝜂</m:t>
                      </m:r>
                      <m:m>
                        <m:mPr>
                          <m:mcs>
                            <m:mc>
                              <m:mcPr>
                                <m:count m:val="1"/>
                                <m:mcJc m:val="center"/>
                              </m:mcPr>
                            </m:mc>
                          </m:mcs>
                          <m:ctrlPr>
                            <a:rPr lang="el-GR" b="0" i="1" smtClean="0">
                              <a:latin typeface="Cambria Math"/>
                            </a:rPr>
                          </m:ctrlPr>
                        </m:mPr>
                        <m:mr>
                          <m:e>
                            <m:r>
                              <m:rPr>
                                <m:brk m:alnAt="7"/>
                              </m:rPr>
                              <a:rPr lang="el-GR" b="0" i="1" smtClean="0">
                                <a:latin typeface="Cambria Math"/>
                              </a:rPr>
                              <m:t>𝜐</m:t>
                            </m:r>
                            <m:r>
                              <a:rPr lang="el-GR" b="0" i="1" smtClean="0">
                                <a:latin typeface="Cambria Math"/>
                              </a:rPr>
                              <m:t>𝛿𝜌</m:t>
                            </m:r>
                            <m:r>
                              <m:rPr>
                                <m:sty m:val="p"/>
                              </m:rPr>
                              <a:rPr lang="el-GR" b="0" i="1" smtClean="0">
                                <a:latin typeface="Cambria Math"/>
                              </a:rPr>
                              <m:t>ό</m:t>
                            </m:r>
                            <m:r>
                              <a:rPr lang="el-GR" b="0" i="1" smtClean="0">
                                <a:latin typeface="Cambria Math"/>
                              </a:rPr>
                              <m:t>𝜆𝜐𝜎𝜂</m:t>
                            </m:r>
                          </m:e>
                        </m:mr>
                        <m:mr>
                          <m:e>
                            <m:r>
                              <a:rPr lang="el-GR" b="0" i="1" smtClean="0">
                                <a:latin typeface="Cambria Math"/>
                                <a:ea typeface="Cambria Math"/>
                              </a:rPr>
                              <m:t>→</m:t>
                            </m:r>
                          </m:e>
                        </m:mr>
                        <m:mr>
                          <m:e>
                            <m:r>
                              <a:rPr lang="el-GR" b="0" i="1" smtClean="0">
                                <a:latin typeface="Cambria Math"/>
                              </a:rPr>
                              <m:t>𝛼</m:t>
                            </m:r>
                            <m:r>
                              <a:rPr lang="el-GR" b="0" i="1" smtClean="0">
                                <a:latin typeface="Cambria Math"/>
                              </a:rPr>
                              <m:t>−</m:t>
                            </m:r>
                            <m:r>
                              <a:rPr lang="el-GR" b="0" i="1" smtClean="0">
                                <a:latin typeface="Cambria Math"/>
                              </a:rPr>
                              <m:t>𝛼𝜇</m:t>
                            </m:r>
                            <m:r>
                              <m:rPr>
                                <m:sty m:val="p"/>
                              </m:rPr>
                              <a:rPr lang="el-GR" b="0" i="1" smtClean="0">
                                <a:latin typeface="Cambria Math"/>
                              </a:rPr>
                              <m:t>ό</m:t>
                            </m:r>
                            <m:r>
                              <a:rPr lang="el-GR" b="0" i="1" smtClean="0">
                                <a:latin typeface="Cambria Math"/>
                              </a:rPr>
                              <m:t>𝜆𝜐𝜎𝜂</m:t>
                            </m:r>
                          </m:e>
                        </m:mr>
                      </m:m>
                      <m:r>
                        <a:rPr lang="el-GR" b="0" i="1" smtClean="0">
                          <a:latin typeface="Cambria Math"/>
                        </a:rPr>
                        <m:t>𝛾𝜆𝜐𝜅</m:t>
                      </m:r>
                      <m:r>
                        <m:rPr>
                          <m:sty m:val="p"/>
                        </m:rPr>
                        <a:rPr lang="el-GR" b="0" i="1" smtClean="0">
                          <a:latin typeface="Cambria Math"/>
                        </a:rPr>
                        <m:t>ό</m:t>
                      </m:r>
                      <m:r>
                        <a:rPr lang="el-GR" b="0" i="1" smtClean="0">
                          <a:latin typeface="Cambria Math"/>
                        </a:rPr>
                        <m:t>𝜁𝜂</m:t>
                      </m:r>
                      <m:r>
                        <a:rPr lang="el-GR" b="0" i="1" smtClean="0">
                          <a:latin typeface="Cambria Math"/>
                        </a:rPr>
                        <m:t>+</m:t>
                      </m:r>
                      <m:r>
                        <a:rPr lang="el-GR" b="0" i="1" smtClean="0">
                          <a:latin typeface="Cambria Math"/>
                        </a:rPr>
                        <m:t>𝜇𝛼𝜆𝜏</m:t>
                      </m:r>
                      <m:r>
                        <m:rPr>
                          <m:sty m:val="p"/>
                        </m:rPr>
                        <a:rPr lang="el-GR" b="0" i="1" smtClean="0">
                          <a:latin typeface="Cambria Math"/>
                        </a:rPr>
                        <m:t>ό</m:t>
                      </m:r>
                      <m:r>
                        <a:rPr lang="el-GR" b="0" i="1" smtClean="0">
                          <a:latin typeface="Cambria Math"/>
                        </a:rPr>
                        <m:t>𝜁𝜂</m:t>
                      </m:r>
                      <m:r>
                        <a:rPr lang="el-GR" b="0" i="1" smtClean="0">
                          <a:latin typeface="Cambria Math"/>
                        </a:rPr>
                        <m:t> (+</m:t>
                      </m:r>
                      <m:r>
                        <a:rPr lang="en-US" b="0" i="1" smtClean="0">
                          <a:latin typeface="Cambria Math"/>
                        </a:rPr>
                        <m:t>𝐿𝑢𝑔𝑜𝑙</m:t>
                      </m:r>
                      <m:r>
                        <a:rPr lang="en-US" b="0" i="1" smtClean="0">
                          <a:latin typeface="Cambria Math"/>
                          <a:ea typeface="Cambria Math"/>
                        </a:rPr>
                        <m:t>→</m:t>
                      </m:r>
                      <m:r>
                        <a:rPr lang="el-GR" b="0" i="1" smtClean="0">
                          <a:latin typeface="Cambria Math"/>
                          <a:ea typeface="Cambria Math"/>
                        </a:rPr>
                        <m:t>𝜅𝜐𝛼𝜈𝜂</m:t>
                      </m:r>
                      <m:r>
                        <a:rPr lang="el-GR" b="0" i="1" smtClean="0">
                          <a:latin typeface="Cambria Math"/>
                          <a:ea typeface="Cambria Math"/>
                        </a:rPr>
                        <m:t> </m:t>
                      </m:r>
                      <m:r>
                        <a:rPr lang="el-GR" b="0" i="1" smtClean="0">
                          <a:latin typeface="Cambria Math"/>
                          <a:ea typeface="Cambria Math"/>
                        </a:rPr>
                        <m:t>𝜒𝜌</m:t>
                      </m:r>
                      <m:r>
                        <m:rPr>
                          <m:sty m:val="p"/>
                        </m:rPr>
                        <a:rPr lang="el-GR" b="0" i="1" smtClean="0">
                          <a:latin typeface="Cambria Math"/>
                          <a:ea typeface="Cambria Math"/>
                        </a:rPr>
                        <m:t>ώ</m:t>
                      </m:r>
                      <m:r>
                        <a:rPr lang="el-GR" b="0" i="1" smtClean="0">
                          <a:latin typeface="Cambria Math"/>
                          <a:ea typeface="Cambria Math"/>
                        </a:rPr>
                        <m:t>𝜎𝜂</m:t>
                      </m:r>
                      <m:r>
                        <a:rPr lang="el-GR" b="0" i="1" smtClean="0">
                          <a:latin typeface="Cambria Math"/>
                          <a:ea typeface="Cambria Math"/>
                        </a:rPr>
                        <m:t> </m:t>
                      </m:r>
                    </m:oMath>
                  </m:oMathPara>
                </a14:m>
                <a:endParaRPr lang="el-GR" dirty="0" smtClean="0">
                  <a:latin typeface="+mn-lt"/>
                </a:endParaRPr>
              </a:p>
              <a:p>
                <a:pPr/>
                <a14:m>
                  <m:oMathPara xmlns:m="http://schemas.openxmlformats.org/officeDocument/2006/math">
                    <m:oMathParaPr>
                      <m:jc m:val="centerGroup"/>
                    </m:oMathParaPr>
                    <m:oMath xmlns:m="http://schemas.openxmlformats.org/officeDocument/2006/math">
                      <m:r>
                        <a:rPr lang="el-GR" i="1" smtClean="0">
                          <a:latin typeface="Cambria Math"/>
                        </a:rPr>
                        <m:t>𝛼</m:t>
                      </m:r>
                      <m:r>
                        <a:rPr lang="el-GR" b="0" i="1" smtClean="0">
                          <a:latin typeface="Cambria Math"/>
                        </a:rPr>
                        <m:t>𝜇𝜐𝜆𝜊𝜋𝜂𝜅𝜏𝜄𝜈𝜂</m:t>
                      </m:r>
                      <m:m>
                        <m:mPr>
                          <m:mcs>
                            <m:mc>
                              <m:mcPr>
                                <m:count m:val="1"/>
                                <m:mcJc m:val="center"/>
                              </m:mcPr>
                            </m:mc>
                          </m:mcs>
                          <m:ctrlPr>
                            <a:rPr lang="el-GR" i="1">
                              <a:latin typeface="Cambria Math"/>
                            </a:rPr>
                          </m:ctrlPr>
                        </m:mPr>
                        <m:mr>
                          <m:e>
                            <m:r>
                              <m:rPr>
                                <m:brk m:alnAt="7"/>
                              </m:rPr>
                              <a:rPr lang="el-GR" i="1">
                                <a:latin typeface="Cambria Math"/>
                              </a:rPr>
                              <m:t>𝜐</m:t>
                            </m:r>
                            <m:r>
                              <a:rPr lang="el-GR" i="1">
                                <a:latin typeface="Cambria Math"/>
                              </a:rPr>
                              <m:t>𝛿𝜌</m:t>
                            </m:r>
                            <m:r>
                              <m:rPr>
                                <m:sty m:val="p"/>
                              </m:rPr>
                              <a:rPr lang="el-GR" i="1">
                                <a:latin typeface="Cambria Math"/>
                              </a:rPr>
                              <m:t>ό</m:t>
                            </m:r>
                            <m:r>
                              <a:rPr lang="el-GR" i="1">
                                <a:latin typeface="Cambria Math"/>
                              </a:rPr>
                              <m:t>𝜆𝜐𝜎𝜂</m:t>
                            </m:r>
                          </m:e>
                        </m:mr>
                        <m:mr>
                          <m:e>
                            <m:r>
                              <a:rPr lang="el-GR" i="1">
                                <a:latin typeface="Cambria Math"/>
                                <a:ea typeface="Cambria Math"/>
                              </a:rPr>
                              <m:t>→</m:t>
                            </m:r>
                          </m:e>
                        </m:mr>
                        <m:mr>
                          <m:e>
                            <m:r>
                              <a:rPr lang="el-GR" i="1">
                                <a:latin typeface="Cambria Math"/>
                              </a:rPr>
                              <m:t>𝛼</m:t>
                            </m:r>
                            <m:r>
                              <a:rPr lang="el-GR" i="1">
                                <a:latin typeface="Cambria Math"/>
                              </a:rPr>
                              <m:t>−</m:t>
                            </m:r>
                            <m:r>
                              <a:rPr lang="el-GR" i="1">
                                <a:latin typeface="Cambria Math"/>
                              </a:rPr>
                              <m:t>𝛼𝜇</m:t>
                            </m:r>
                            <m:r>
                              <m:rPr>
                                <m:sty m:val="p"/>
                              </m:rPr>
                              <a:rPr lang="el-GR" i="1">
                                <a:latin typeface="Cambria Math"/>
                              </a:rPr>
                              <m:t>ό</m:t>
                            </m:r>
                            <m:r>
                              <a:rPr lang="el-GR" i="1">
                                <a:latin typeface="Cambria Math"/>
                              </a:rPr>
                              <m:t>𝜆𝜐𝜎𝜂</m:t>
                            </m:r>
                          </m:e>
                        </m:mr>
                      </m:m>
                      <m:r>
                        <a:rPr lang="el-GR" i="1">
                          <a:latin typeface="Cambria Math"/>
                        </a:rPr>
                        <m:t>𝛾𝜆</m:t>
                      </m:r>
                      <m:r>
                        <a:rPr lang="el-GR" b="0" i="1" smtClean="0">
                          <a:latin typeface="Cambria Math"/>
                        </a:rPr>
                        <m:t>𝜐</m:t>
                      </m:r>
                      <m:r>
                        <a:rPr lang="el-GR" i="1">
                          <a:latin typeface="Cambria Math"/>
                        </a:rPr>
                        <m:t>𝜅</m:t>
                      </m:r>
                      <m:r>
                        <m:rPr>
                          <m:sty m:val="p"/>
                        </m:rPr>
                        <a:rPr lang="el-GR" i="1">
                          <a:latin typeface="Cambria Math"/>
                        </a:rPr>
                        <m:t>ό</m:t>
                      </m:r>
                      <m:r>
                        <a:rPr lang="el-GR" i="1">
                          <a:latin typeface="Cambria Math"/>
                        </a:rPr>
                        <m:t>𝜁𝜂</m:t>
                      </m:r>
                      <m:r>
                        <a:rPr lang="el-GR" i="1">
                          <a:latin typeface="Cambria Math"/>
                        </a:rPr>
                        <m:t>+</m:t>
                      </m:r>
                      <m:r>
                        <a:rPr lang="el-GR" i="1">
                          <a:latin typeface="Cambria Math"/>
                        </a:rPr>
                        <m:t>𝜇𝛼𝜆𝜏</m:t>
                      </m:r>
                      <m:r>
                        <m:rPr>
                          <m:sty m:val="p"/>
                        </m:rPr>
                        <a:rPr lang="el-GR" i="1">
                          <a:latin typeface="Cambria Math"/>
                        </a:rPr>
                        <m:t>ό</m:t>
                      </m:r>
                      <m:r>
                        <a:rPr lang="el-GR" i="1">
                          <a:latin typeface="Cambria Math"/>
                        </a:rPr>
                        <m:t>𝜁𝜂</m:t>
                      </m:r>
                      <m:r>
                        <a:rPr lang="el-GR" i="1">
                          <a:latin typeface="Cambria Math"/>
                        </a:rPr>
                        <m:t> (+</m:t>
                      </m:r>
                      <m:r>
                        <a:rPr lang="en-US" i="1">
                          <a:latin typeface="Cambria Math"/>
                        </a:rPr>
                        <m:t>𝐿𝑢𝑔𝑜𝑙</m:t>
                      </m:r>
                      <m:r>
                        <a:rPr lang="en-US" i="1">
                          <a:latin typeface="Cambria Math"/>
                          <a:ea typeface="Cambria Math"/>
                        </a:rPr>
                        <m:t>→</m:t>
                      </m:r>
                      <m:r>
                        <a:rPr lang="el-GR" b="0" i="1" smtClean="0">
                          <a:latin typeface="Cambria Math"/>
                          <a:ea typeface="Cambria Math"/>
                        </a:rPr>
                        <m:t>𝜄𝜔𝛿𝜀𝜍</m:t>
                      </m:r>
                      <m:r>
                        <a:rPr lang="el-GR" b="0" i="1" smtClean="0">
                          <a:latin typeface="Cambria Math"/>
                          <a:ea typeface="Cambria Math"/>
                        </a:rPr>
                        <m:t>−</m:t>
                      </m:r>
                      <m:r>
                        <a:rPr lang="el-GR" b="0" i="1" smtClean="0">
                          <a:latin typeface="Cambria Math"/>
                          <a:ea typeface="Cambria Math"/>
                        </a:rPr>
                        <m:t>𝜅𝛼𝜎𝜏𝛼𝜈𝜂</m:t>
                      </m:r>
                      <m:r>
                        <a:rPr lang="el-GR" i="1">
                          <a:latin typeface="Cambria Math"/>
                          <a:ea typeface="Cambria Math"/>
                        </a:rPr>
                        <m:t> </m:t>
                      </m:r>
                      <m:r>
                        <a:rPr lang="el-GR" i="1">
                          <a:latin typeface="Cambria Math"/>
                          <a:ea typeface="Cambria Math"/>
                        </a:rPr>
                        <m:t>𝜒𝜌</m:t>
                      </m:r>
                      <m:r>
                        <m:rPr>
                          <m:sty m:val="p"/>
                        </m:rPr>
                        <a:rPr lang="el-GR" i="1">
                          <a:latin typeface="Cambria Math"/>
                          <a:ea typeface="Cambria Math"/>
                        </a:rPr>
                        <m:t>ώ</m:t>
                      </m:r>
                      <m:r>
                        <a:rPr lang="el-GR" i="1">
                          <a:latin typeface="Cambria Math"/>
                          <a:ea typeface="Cambria Math"/>
                        </a:rPr>
                        <m:t>𝜎𝜂</m:t>
                      </m:r>
                      <m:r>
                        <a:rPr lang="el-GR" i="1">
                          <a:latin typeface="Cambria Math"/>
                          <a:ea typeface="Cambria Math"/>
                        </a:rPr>
                        <m:t> </m:t>
                      </m:r>
                    </m:oMath>
                  </m:oMathPara>
                </a14:m>
                <a:endParaRPr lang="el-GR" dirty="0"/>
              </a:p>
            </p:txBody>
          </p:sp>
        </mc:Choice>
        <mc:Fallback xmlns="">
          <p:sp>
            <p:nvSpPr>
              <p:cNvPr id="5" name="Ορθογώνιο 4"/>
              <p:cNvSpPr>
                <a:spLocks noRot="1" noChangeAspect="1" noMove="1" noResize="1" noEditPoints="1" noAdjustHandles="1" noChangeArrowheads="1" noChangeShapeType="1" noTextEdit="1"/>
              </p:cNvSpPr>
              <p:nvPr/>
            </p:nvSpPr>
            <p:spPr>
              <a:xfrm>
                <a:off x="467544" y="4193487"/>
                <a:ext cx="8676456" cy="2259849"/>
              </a:xfrm>
              <a:prstGeom prst="rect">
                <a:avLst/>
              </a:prstGeom>
              <a:blipFill rotWithShape="1">
                <a:blip r:embed="rId3" cstate="print"/>
                <a:stretch>
                  <a:fillRect l="-773" t="-1348"/>
                </a:stretch>
              </a:blipFill>
            </p:spPr>
            <p:txBody>
              <a:bodyPr/>
              <a:lstStyle/>
              <a:p>
                <a:r>
                  <a:rPr lang="el-GR">
                    <a:noFill/>
                  </a:rPr>
                  <a:t> </a:t>
                </a:r>
              </a:p>
            </p:txBody>
          </p:sp>
        </mc:Fallback>
      </mc:AlternateContent>
    </p:spTree>
    <p:extLst>
      <p:ext uri="{BB962C8B-B14F-4D97-AF65-F5344CB8AC3E}">
        <p14:creationId xmlns:p14="http://schemas.microsoft.com/office/powerpoint/2010/main" val="1939457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Πολυσακχαρίτες </a:t>
            </a:r>
            <a:r>
              <a:rPr lang="el-GR" sz="3000" b="0" dirty="0" smtClean="0">
                <a:solidFill>
                  <a:prstClr val="black"/>
                </a:solidFill>
              </a:rPr>
              <a:t>2/5</a:t>
            </a:r>
            <a:endParaRPr lang="el-GR" dirty="0"/>
          </a:p>
        </p:txBody>
      </p:sp>
      <p:sp>
        <p:nvSpPr>
          <p:cNvPr id="3" name="Θέση περιεχομένου 2"/>
          <p:cNvSpPr>
            <a:spLocks noGrp="1"/>
          </p:cNvSpPr>
          <p:nvPr>
            <p:ph idx="1"/>
          </p:nvPr>
        </p:nvSpPr>
        <p:spPr>
          <a:xfrm>
            <a:off x="611560" y="1268760"/>
            <a:ext cx="8352928" cy="2880320"/>
          </a:xfrm>
        </p:spPr>
        <p:txBody>
          <a:bodyPr>
            <a:normAutofit/>
          </a:bodyPr>
          <a:lstStyle/>
          <a:p>
            <a:pPr marL="457200" lvl="0" indent="-457200">
              <a:lnSpc>
                <a:spcPct val="110000"/>
              </a:lnSpc>
              <a:buFont typeface="+mj-lt"/>
              <a:buAutoNum type="arabicPeriod" startAt="2"/>
            </a:pPr>
            <a:r>
              <a:rPr lang="el-GR" sz="2200" b="1" dirty="0"/>
              <a:t>Γλυκογόνο</a:t>
            </a:r>
            <a:r>
              <a:rPr lang="el-GR" sz="2200" i="1" dirty="0"/>
              <a:t>:</a:t>
            </a:r>
            <a:r>
              <a:rPr lang="el-GR" sz="2200" dirty="0"/>
              <a:t> Αποτελείται από αλυσίδες α-</a:t>
            </a:r>
            <a:r>
              <a:rPr lang="en-US" sz="2200" dirty="0"/>
              <a:t>D</a:t>
            </a:r>
            <a:r>
              <a:rPr lang="el-GR" sz="2200" dirty="0"/>
              <a:t>-γλυκόζης και απαντά μόνο στους ζωικούς οργανισμούς (ήπαρ, μυς, νεφροί). Η δομή του ομοιάζει με εκείνη της αμυλοπηκτίνης, αλλά με μεγαλύτερη διακλάδωση και Μ.Β. από 270.000 – 1.000.000.</a:t>
            </a:r>
          </a:p>
          <a:p>
            <a:pPr marL="400050" lvl="1" indent="0">
              <a:lnSpc>
                <a:spcPct val="110000"/>
              </a:lnSpc>
              <a:buNone/>
            </a:pPr>
            <a:r>
              <a:rPr lang="el-GR" sz="2200" dirty="0" smtClean="0"/>
              <a:t>Είναι </a:t>
            </a:r>
            <a:r>
              <a:rPr lang="el-GR" sz="2200" dirty="0"/>
              <a:t>πολυσακχαρίτης της γλυκόζης, ζωικής προέλευσης και είναι η μορφή με την οποία αποθηκεύεται η γλυκόζη στο ζωικό οργανισμό, σε αντιστοιχία με το άμυλο των φυτικών οργανισμών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pic>
        <p:nvPicPr>
          <p:cNvPr id="16386" name="Picture 2" descr="File:Glykoge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725" y="4127798"/>
            <a:ext cx="5453658" cy="240857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536712" y="6536377"/>
            <a:ext cx="761683" cy="276999"/>
          </a:xfrm>
          <a:prstGeom prst="rect">
            <a:avLst/>
          </a:prstGeom>
        </p:spPr>
        <p:txBody>
          <a:bodyPr wrap="none">
            <a:spAutoFit/>
          </a:bodyPr>
          <a:lstStyle/>
          <a:p>
            <a:r>
              <a:rPr lang="en-US" sz="1200" dirty="0">
                <a:latin typeface="+mn-lt"/>
                <a:hlinkClick r:id="rId3"/>
              </a:rPr>
              <a:t>Glykogen</a:t>
            </a:r>
            <a:endParaRPr lang="el-GR" sz="1200" dirty="0">
              <a:latin typeface="+mn-lt"/>
            </a:endParaRPr>
          </a:p>
        </p:txBody>
      </p:sp>
      <p:sp>
        <p:nvSpPr>
          <p:cNvPr id="7" name="Ορθογώνιο 6"/>
          <p:cNvSpPr/>
          <p:nvPr/>
        </p:nvSpPr>
        <p:spPr>
          <a:xfrm>
            <a:off x="971600" y="5805264"/>
            <a:ext cx="2723181" cy="369332"/>
          </a:xfrm>
          <a:prstGeom prst="rect">
            <a:avLst/>
          </a:prstGeom>
          <a:ln>
            <a:solidFill>
              <a:schemeClr val="tx1"/>
            </a:solidFill>
          </a:ln>
        </p:spPr>
        <p:txBody>
          <a:bodyPr wrap="none">
            <a:spAutoFit/>
          </a:bodyPr>
          <a:lstStyle/>
          <a:p>
            <a:r>
              <a:rPr lang="el-GR" dirty="0">
                <a:latin typeface="+mn-lt"/>
              </a:rPr>
              <a:t>Μέρος μορίου γλυκογόνου</a:t>
            </a:r>
          </a:p>
        </p:txBody>
      </p:sp>
    </p:spTree>
    <p:extLst>
      <p:ext uri="{BB962C8B-B14F-4D97-AF65-F5344CB8AC3E}">
        <p14:creationId xmlns:p14="http://schemas.microsoft.com/office/powerpoint/2010/main" val="4034748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Πολυσακχαρίτες </a:t>
            </a:r>
            <a:r>
              <a:rPr lang="el-GR" sz="3000" b="0" dirty="0" smtClean="0">
                <a:solidFill>
                  <a:prstClr val="black"/>
                </a:solidFill>
              </a:rPr>
              <a:t>3/5</a:t>
            </a:r>
            <a:endParaRPr lang="el-GR" dirty="0"/>
          </a:p>
        </p:txBody>
      </p:sp>
      <p:sp>
        <p:nvSpPr>
          <p:cNvPr id="3" name="Θέση περιεχομένου 2"/>
          <p:cNvSpPr>
            <a:spLocks noGrp="1"/>
          </p:cNvSpPr>
          <p:nvPr>
            <p:ph idx="1"/>
          </p:nvPr>
        </p:nvSpPr>
        <p:spPr/>
        <p:txBody>
          <a:bodyPr/>
          <a:lstStyle/>
          <a:p>
            <a:pPr>
              <a:lnSpc>
                <a:spcPct val="114000"/>
              </a:lnSpc>
            </a:pPr>
            <a:r>
              <a:rPr lang="el-GR" dirty="0"/>
              <a:t>Το γλυκογόνο ευρίσκεται στους μύες σε ποσοστό 1-2% του βάρους των, ενώ στο ήπαρ οι ποσότητες του σε μορφή μικρών σφαιριδίων είναι σημαντικές,  μέχρι και 10% του βάρους του ήπατος (περίπου 400gr). Τα μόρια του γλυκογόνου έχουν περισσότερες πλευρικές αλυσίδες από την αμυλοπηκτίνη προς την οποία ομοιάζει, σχηματίζοντας μία πυκνότερη δομή, έχει δηλαδή γλυκοζιτικό δεσμό α-1—&gt;4 για τα μόρια της γλυκόζης που είναι στη σειρά και γλυκοζιτικό δεσμό α-1—&gt;6 για την ανάπτυξη των πλευρικών αλυσίδων που γίνονται κάθε 8-12 μόρια γλυκόζης.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48570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Πολυσακχαρίτες </a:t>
            </a:r>
            <a:r>
              <a:rPr lang="el-GR" sz="3000" b="0" dirty="0" smtClean="0">
                <a:solidFill>
                  <a:prstClr val="black"/>
                </a:solidFill>
              </a:rPr>
              <a:t>4/5</a:t>
            </a:r>
            <a:endParaRPr lang="el-GR" dirty="0"/>
          </a:p>
        </p:txBody>
      </p:sp>
      <p:sp>
        <p:nvSpPr>
          <p:cNvPr id="3" name="Θέση περιεχομένου 2"/>
          <p:cNvSpPr>
            <a:spLocks noGrp="1"/>
          </p:cNvSpPr>
          <p:nvPr>
            <p:ph idx="1"/>
          </p:nvPr>
        </p:nvSpPr>
        <p:spPr/>
        <p:txBody>
          <a:bodyPr/>
          <a:lstStyle/>
          <a:p>
            <a:pPr>
              <a:lnSpc>
                <a:spcPct val="114000"/>
              </a:lnSpc>
            </a:pPr>
            <a:r>
              <a:rPr lang="el-GR" dirty="0"/>
              <a:t>Η  παρουσία του στον οργανισμό είναι σημαντική επειδή με υδρόλυση αποδίδει γλυκόζη όταν τα επίπεδα της συγκέντρωσης της γλυκόζης στο αίμα ελαττώνονται. Η παρουσία του γλυκογόνου στο ήπαρ συνήθως παραμένει σταθερή παρ' όλη τη συνεχή κατανάλωση του, επειδή αναπληρώνεται από την περίσσεια της γλυκόζης όταν υπάρχει κανονική διατροφή. Στην περίπτωση της </a:t>
            </a:r>
            <a:r>
              <a:rPr lang="el-GR" b="1" dirty="0"/>
              <a:t>νηστείας</a:t>
            </a:r>
            <a:r>
              <a:rPr lang="el-GR" dirty="0"/>
              <a:t>, τα αποθέματα του γλυκογόνου εξαντλούνται σε 24</a:t>
            </a:r>
            <a:r>
              <a:rPr lang="el-GR" i="1" dirty="0"/>
              <a:t> </a:t>
            </a:r>
            <a:r>
              <a:rPr lang="el-GR" dirty="0"/>
              <a:t>ώρες και όταν τραφεί ξανά ο οργανισμός δημιουργούνται από την αρχή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240674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Πολυσακχαρίτες </a:t>
            </a:r>
            <a:r>
              <a:rPr lang="el-GR" sz="3000" b="0" dirty="0" smtClean="0">
                <a:solidFill>
                  <a:prstClr val="black"/>
                </a:solidFill>
              </a:rPr>
              <a:t>5/5</a:t>
            </a:r>
            <a:endParaRPr lang="el-GR" dirty="0"/>
          </a:p>
        </p:txBody>
      </p:sp>
      <p:sp>
        <p:nvSpPr>
          <p:cNvPr id="3" name="Θέση περιεχομένου 2"/>
          <p:cNvSpPr>
            <a:spLocks noGrp="1"/>
          </p:cNvSpPr>
          <p:nvPr>
            <p:ph idx="1"/>
          </p:nvPr>
        </p:nvSpPr>
        <p:spPr/>
        <p:txBody>
          <a:bodyPr/>
          <a:lstStyle/>
          <a:p>
            <a:pPr marL="457200" lvl="0" indent="-457200">
              <a:lnSpc>
                <a:spcPct val="110000"/>
              </a:lnSpc>
              <a:buFont typeface="+mj-lt"/>
              <a:buAutoNum type="arabicPeriod" startAt="3"/>
            </a:pPr>
            <a:r>
              <a:rPr lang="el-GR" b="1" dirty="0"/>
              <a:t>Κυτταρίνη</a:t>
            </a:r>
            <a:r>
              <a:rPr lang="el-GR" dirty="0"/>
              <a:t>: Από μόρια γλυκόζης με δεσμό β(1 </a:t>
            </a:r>
            <a:r>
              <a:rPr lang="el-GR" dirty="0">
                <a:sym typeface="Symbol"/>
              </a:rPr>
              <a:t></a:t>
            </a:r>
            <a:r>
              <a:rPr lang="el-GR" dirty="0"/>
              <a:t> 4), συνιστά το σκελετό των φυτών. Το πεπτικό σύστημα του ανθρώπου δεν διαθέτει ένζυμα (κυττάσες) για τη διάσπαση του δεσμού β(1 </a:t>
            </a:r>
            <a:r>
              <a:rPr lang="el-GR" dirty="0">
                <a:sym typeface="Symbol"/>
              </a:rPr>
              <a:t></a:t>
            </a:r>
            <a:r>
              <a:rPr lang="el-GR" dirty="0"/>
              <a:t> 4). Η ζύμωσή της στο παχύ έντερο προκαλεί το σχηματισμό ανεπιθύμητων προϊόντων, χωρίς θρεπτική αξία, όπως </a:t>
            </a:r>
            <a:r>
              <a:rPr lang="en-US" dirty="0"/>
              <a:t>C</a:t>
            </a:r>
            <a:r>
              <a:rPr lang="el-GR" dirty="0"/>
              <a:t>Ο</a:t>
            </a:r>
            <a:r>
              <a:rPr lang="el-GR" baseline="-25000" dirty="0"/>
              <a:t>2</a:t>
            </a:r>
            <a:r>
              <a:rPr lang="el-GR" dirty="0"/>
              <a:t>, </a:t>
            </a:r>
            <a:r>
              <a:rPr lang="en-US" dirty="0"/>
              <a:t>C</a:t>
            </a:r>
            <a:r>
              <a:rPr lang="el-GR" dirty="0"/>
              <a:t>Η</a:t>
            </a:r>
            <a:r>
              <a:rPr lang="el-GR" baseline="-25000" dirty="0"/>
              <a:t>4</a:t>
            </a:r>
            <a:r>
              <a:rPr lang="el-GR" dirty="0"/>
              <a:t>.</a:t>
            </a:r>
          </a:p>
          <a:p>
            <a:pPr marL="457200" lvl="0" indent="-457200">
              <a:lnSpc>
                <a:spcPct val="110000"/>
              </a:lnSpc>
              <a:buFont typeface="+mj-lt"/>
              <a:buAutoNum type="arabicPeriod" startAt="3"/>
            </a:pPr>
            <a:r>
              <a:rPr lang="el-GR" b="1" dirty="0"/>
              <a:t>Ινουλίνη</a:t>
            </a:r>
            <a:r>
              <a:rPr lang="el-GR" dirty="0"/>
              <a:t>: Αποταμιευτικός πολυσακχαρίτης διαφόρων φυτών. Στην ιατρική, χρησιμοποιείται για τον υπολογισμό του όγκου του εξωκυτταρίου υγρού και για λειτουργικές εξετάσεις του νεφρού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7490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a:solidFill>
                  <a:prstClr val="black"/>
                </a:solidFill>
              </a:rPr>
              <a:t>3</a:t>
            </a:r>
            <a:r>
              <a:rPr lang="el-GR" sz="3000" b="0" dirty="0" smtClean="0">
                <a:solidFill>
                  <a:prstClr val="black"/>
                </a:solidFill>
              </a:rPr>
              <a:t>/4</a:t>
            </a:r>
            <a:endParaRPr lang="el-GR" dirty="0"/>
          </a:p>
        </p:txBody>
      </p:sp>
      <p:sp>
        <p:nvSpPr>
          <p:cNvPr id="3" name="Θέση περιεχομένου 2"/>
          <p:cNvSpPr>
            <a:spLocks noGrp="1"/>
          </p:cNvSpPr>
          <p:nvPr>
            <p:ph idx="1"/>
          </p:nvPr>
        </p:nvSpPr>
        <p:spPr/>
        <p:txBody>
          <a:bodyPr/>
          <a:lstStyle/>
          <a:p>
            <a:pPr>
              <a:lnSpc>
                <a:spcPct val="114000"/>
              </a:lnSpc>
            </a:pPr>
            <a:r>
              <a:rPr lang="el-GR" dirty="0"/>
              <a:t>Στους ζωικούς οργανισμούς (1/100 του ολικού βάρους στον άνθρωπο) η σύνθεση υδατανθράκων είναι περιορισμένη. Προσλαμβάνονται με την τροφή για να χρησιμεύσουν πριν από όλα ως πηγή ενέργειας, όπως η γλυκόζη ή για άλλες ειδικές μεταβολικές λειτουργίες. Ιδιαίτερα ο νευρικός ιστός, έχει ως μοναδική πηγή ενέργειας, τη γλυκόζη. Έχουν όμως και λειτουργική σημασία όπως η ριβόζη, δεσοξυριβόζη στα νουκλεϊνικά οξέα, η γαλακτόζη στα γλυκολιπίδια 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037200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Ετεροπολυσακχαρίτες </a:t>
            </a:r>
            <a:r>
              <a:rPr lang="el-GR" sz="3000" b="0" dirty="0" smtClean="0"/>
              <a:t>1/3</a:t>
            </a:r>
            <a:endParaRPr lang="el-GR" sz="3000" b="0" dirty="0"/>
          </a:p>
        </p:txBody>
      </p:sp>
      <p:sp>
        <p:nvSpPr>
          <p:cNvPr id="3" name="Θέση περιεχομένου 2"/>
          <p:cNvSpPr>
            <a:spLocks noGrp="1"/>
          </p:cNvSpPr>
          <p:nvPr>
            <p:ph idx="1"/>
          </p:nvPr>
        </p:nvSpPr>
        <p:spPr/>
        <p:txBody>
          <a:bodyPr/>
          <a:lstStyle/>
          <a:p>
            <a:pPr>
              <a:lnSpc>
                <a:spcPct val="114000"/>
              </a:lnSpc>
            </a:pPr>
            <a:r>
              <a:rPr lang="el-GR" dirty="0"/>
              <a:t>Αποτελούνται από μονάδες ουρονικού οξέος και Ν-ακετυλο-εξοζαμίνης, που συχνά περιέχουν μία, ή περισσότερες θετικές ρίζες. Μερικοί σημαντικοί αντιπρόσωποι:</a:t>
            </a:r>
          </a:p>
          <a:p>
            <a:pPr marL="633413" lvl="0" indent="-457200">
              <a:lnSpc>
                <a:spcPct val="114000"/>
              </a:lnSpc>
              <a:buFont typeface="+mj-lt"/>
              <a:buAutoNum type="arabicPeriod"/>
            </a:pPr>
            <a:r>
              <a:rPr lang="el-GR" b="1" dirty="0"/>
              <a:t>Υαλουρονικό οξύ</a:t>
            </a:r>
            <a:r>
              <a:rPr lang="el-GR" dirty="0"/>
              <a:t>: Απαντά στο συνδετικό ιστό, στο υαλώδες σώμα – υδατοειδές υγρό του οφθαλμού, στο ενδοαρθριτικό υγρό και στον ομφάλιο λώρο.</a:t>
            </a:r>
          </a:p>
          <a:p>
            <a:pPr marL="633413" lvl="0" indent="-457200">
              <a:lnSpc>
                <a:spcPct val="114000"/>
              </a:lnSpc>
              <a:buFont typeface="+mj-lt"/>
              <a:buAutoNum type="arabicPeriod"/>
            </a:pPr>
            <a:r>
              <a:rPr lang="el-GR" b="1" dirty="0"/>
              <a:t>Ηπαρίνη:</a:t>
            </a:r>
            <a:r>
              <a:rPr lang="el-GR" dirty="0"/>
              <a:t> Έχει αντιπηκτική δράση. Ως αντιλιπαιμικός (διαυγαστικός) παράγοντας, ενεργοποιεί τη λιποπρωτεϊνική λιπάση, που προκαλεί διάσπαση των χυλομικρών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338636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Ετεροπολυσακχαρίτες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p:txBody>
          <a:bodyPr/>
          <a:lstStyle/>
          <a:p>
            <a:pPr marL="457200" lvl="0" indent="-457200">
              <a:lnSpc>
                <a:spcPct val="114000"/>
              </a:lnSpc>
              <a:buFont typeface="+mj-lt"/>
              <a:buAutoNum type="arabicPeriod" startAt="3"/>
            </a:pPr>
            <a:r>
              <a:rPr lang="el-GR" b="1" dirty="0"/>
              <a:t>Χονδροϊτίνες</a:t>
            </a:r>
            <a:r>
              <a:rPr lang="el-GR" dirty="0"/>
              <a:t>: Απαντά στο έμβρυο και σε μικρά ποσά στον κερατοειδή.</a:t>
            </a:r>
          </a:p>
          <a:p>
            <a:pPr marL="457200" lvl="0" indent="-457200">
              <a:lnSpc>
                <a:spcPct val="114000"/>
              </a:lnSpc>
              <a:buFont typeface="+mj-lt"/>
              <a:buAutoNum type="arabicPeriod" startAt="3"/>
            </a:pPr>
            <a:r>
              <a:rPr lang="el-GR" b="1" dirty="0"/>
              <a:t>Βλεννο-Γλυκοπρωτεΐνες</a:t>
            </a:r>
            <a:r>
              <a:rPr lang="el-GR" dirty="0"/>
              <a:t>: Ανευρίσκονται στο συνδετικό ιστό και στις κυτταρικές μεμβράνες. Στις γλυκοπρωτεΐνες, υπάγονται οι </a:t>
            </a:r>
            <a:r>
              <a:rPr lang="el-GR" b="1" dirty="0"/>
              <a:t>ομάδες αίματος</a:t>
            </a:r>
            <a:r>
              <a:rPr lang="el-GR" b="1" dirty="0" smtClean="0"/>
              <a:t>. </a:t>
            </a:r>
            <a:r>
              <a:rPr lang="el-GR" dirty="0" smtClean="0"/>
              <a:t>(</a:t>
            </a:r>
            <a:r>
              <a:rPr lang="el-GR" dirty="0"/>
              <a:t>παράγωγα του ολιγοσακχαρίτη Η-ουσία). Έχουν μεγάλο Μ.Β. (200.000 – 2.000.000</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816702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Ετεροπολυσακχαρίτες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p:txBody>
          <a:bodyPr/>
          <a:lstStyle/>
          <a:p>
            <a:pPr marL="457200" lvl="0" indent="-457200">
              <a:lnSpc>
                <a:spcPct val="114000"/>
              </a:lnSpc>
              <a:buFont typeface="+mj-lt"/>
              <a:buAutoNum type="arabicPeriod" startAt="5"/>
            </a:pPr>
            <a:r>
              <a:rPr lang="el-GR" b="1" dirty="0"/>
              <a:t>Κόμμεα – Φυτοβλέννες</a:t>
            </a:r>
            <a:r>
              <a:rPr lang="el-GR" dirty="0"/>
              <a:t>: Σχηματίζουν κολλοειδή διαλύματα, ή διογκούνται στο </a:t>
            </a:r>
            <a:r>
              <a:rPr lang="en-US" dirty="0"/>
              <a:t>H</a:t>
            </a:r>
            <a:r>
              <a:rPr lang="el-GR" baseline="-25000" dirty="0"/>
              <a:t>2</a:t>
            </a:r>
            <a:r>
              <a:rPr lang="en-US" dirty="0"/>
              <a:t>O</a:t>
            </a:r>
            <a:r>
              <a:rPr lang="el-GR" dirty="0"/>
              <a:t>. </a:t>
            </a:r>
            <a:r>
              <a:rPr lang="en-US" dirty="0"/>
              <a:t>To </a:t>
            </a:r>
            <a:r>
              <a:rPr lang="el-GR" b="1" dirty="0"/>
              <a:t>άγαρ</a:t>
            </a:r>
            <a:r>
              <a:rPr lang="el-GR" dirty="0"/>
              <a:t>, που αποτελείται από </a:t>
            </a:r>
            <a:r>
              <a:rPr lang="en-US" dirty="0"/>
              <a:t>D</a:t>
            </a:r>
            <a:r>
              <a:rPr lang="el-GR" dirty="0"/>
              <a:t> και L-γαλακτόζη εστεροποιημένη με θετικές ρίζες, χρησιμοποιείται για την παρασκευή θρεπτικών υλικών για την καλλιέργεια μικροβίων και ως μέσο ηλεκτροφόρησης.</a:t>
            </a:r>
          </a:p>
          <a:p>
            <a:pPr marL="457200" lvl="0" indent="-457200">
              <a:lnSpc>
                <a:spcPct val="114000"/>
              </a:lnSpc>
              <a:buFont typeface="+mj-lt"/>
              <a:buAutoNum type="arabicPeriod" startAt="5"/>
            </a:pPr>
            <a:r>
              <a:rPr lang="el-GR" b="1" dirty="0"/>
              <a:t>Πηκτίνες:</a:t>
            </a:r>
            <a:r>
              <a:rPr lang="el-GR" dirty="0"/>
              <a:t> Προκαλούν την ζελατινοποίηση των φρούτων (αλγινικό οξύ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723690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Μεταβολικές διαταραχές </a:t>
            </a:r>
            <a:r>
              <a:rPr lang="el-GR" dirty="0" smtClean="0"/>
              <a:t>υδατανθράκων</a:t>
            </a:r>
            <a:r>
              <a:rPr lang="en-US" dirty="0" smtClean="0"/>
              <a:t> </a:t>
            </a:r>
            <a:r>
              <a:rPr lang="en-US" sz="3000" b="0" dirty="0" smtClean="0"/>
              <a:t>1/</a:t>
            </a:r>
            <a:r>
              <a:rPr lang="el-GR" sz="3000" b="0" dirty="0" smtClean="0"/>
              <a:t>4</a:t>
            </a:r>
            <a:endParaRPr lang="el-GR" sz="3000" b="0" dirty="0"/>
          </a:p>
        </p:txBody>
      </p:sp>
      <p:sp>
        <p:nvSpPr>
          <p:cNvPr id="3" name="Θέση περιεχομένου 2"/>
          <p:cNvSpPr>
            <a:spLocks noGrp="1"/>
          </p:cNvSpPr>
          <p:nvPr>
            <p:ph idx="1"/>
          </p:nvPr>
        </p:nvSpPr>
        <p:spPr>
          <a:xfrm>
            <a:off x="611560" y="1484784"/>
            <a:ext cx="3672408" cy="4968552"/>
          </a:xfrm>
        </p:spPr>
        <p:txBody>
          <a:bodyPr>
            <a:noAutofit/>
          </a:bodyPr>
          <a:lstStyle/>
          <a:p>
            <a:pPr>
              <a:lnSpc>
                <a:spcPct val="110000"/>
              </a:lnSpc>
            </a:pPr>
            <a:r>
              <a:rPr lang="el-GR" sz="2200" dirty="0"/>
              <a:t>Ο </a:t>
            </a:r>
            <a:r>
              <a:rPr lang="el-GR" sz="2200" b="1" dirty="0"/>
              <a:t>σακχαρώδης διαβήτης,</a:t>
            </a:r>
            <a:r>
              <a:rPr lang="el-GR" sz="2200" dirty="0"/>
              <a:t> Σ.Δ. ("ζάχαρο") είναι μια πολύ διαδεδομένη ασθένεια του μεταβολισμού (12% </a:t>
            </a:r>
            <a:r>
              <a:rPr lang="el-GR" sz="2200" dirty="0" smtClean="0"/>
              <a:t>πληθυσμού), </a:t>
            </a:r>
            <a:r>
              <a:rPr lang="el-GR" sz="2200" dirty="0"/>
              <a:t>που οφείλεται σε μερική, ή πλήρη έλλειψη ινσουλίνης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pic>
        <p:nvPicPr>
          <p:cNvPr id="1026" name="Picture 2" descr="File:Main symptoms of diabe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2835" y="1268760"/>
            <a:ext cx="4931165" cy="5040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11"/>
          <p:cNvSpPr/>
          <p:nvPr/>
        </p:nvSpPr>
        <p:spPr>
          <a:xfrm>
            <a:off x="4991579" y="6309320"/>
            <a:ext cx="337367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Main symptoms of </a:t>
            </a:r>
            <a:r>
              <a:rPr lang="en-US" sz="1200" dirty="0" smtClean="0">
                <a:latin typeface="+mn-lt"/>
                <a:hlinkClick r:id="rId4"/>
              </a:rPr>
              <a:t>diabetes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Mikael Häggström"/>
              </a:rPr>
              <a:t>Mikael </a:t>
            </a:r>
            <a:r>
              <a:rPr lang="en-US" sz="1200" dirty="0" smtClean="0">
                <a:latin typeface="+mn-lt"/>
                <a:hlinkClick r:id="rId5" tooltip="User:Mikael Häggström"/>
              </a:rPr>
              <a:t>Häggström</a:t>
            </a:r>
            <a:r>
              <a:rPr lang="en-US"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4270388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Μεταβολικές διαταραχές </a:t>
            </a:r>
            <a:r>
              <a:rPr lang="el-GR" dirty="0" smtClean="0"/>
              <a:t>υδατανθράκων</a:t>
            </a:r>
            <a:r>
              <a:rPr lang="en-US" dirty="0" smtClean="0"/>
              <a:t> </a:t>
            </a:r>
            <a:r>
              <a:rPr lang="el-GR" sz="3000" b="0" dirty="0"/>
              <a:t>2</a:t>
            </a:r>
            <a:r>
              <a:rPr lang="en-US" sz="3000" b="0" dirty="0" smtClean="0"/>
              <a:t>/</a:t>
            </a:r>
            <a:r>
              <a:rPr lang="el-GR" sz="3000" b="0" dirty="0" smtClean="0"/>
              <a:t>4</a:t>
            </a:r>
            <a:endParaRPr lang="el-GR" sz="3000" b="0" dirty="0"/>
          </a:p>
        </p:txBody>
      </p:sp>
      <p:sp>
        <p:nvSpPr>
          <p:cNvPr id="3" name="Θέση περιεχομένου 2"/>
          <p:cNvSpPr>
            <a:spLocks noGrp="1"/>
          </p:cNvSpPr>
          <p:nvPr>
            <p:ph idx="1"/>
          </p:nvPr>
        </p:nvSpPr>
        <p:spPr/>
        <p:txBody>
          <a:bodyPr>
            <a:noAutofit/>
          </a:bodyPr>
          <a:lstStyle/>
          <a:p>
            <a:pPr marL="355600" indent="0">
              <a:lnSpc>
                <a:spcPct val="110000"/>
              </a:lnSpc>
              <a:buNone/>
            </a:pPr>
            <a:r>
              <a:rPr lang="el-GR" sz="2200" dirty="0" smtClean="0"/>
              <a:t>Ο </a:t>
            </a:r>
            <a:r>
              <a:rPr lang="el-GR" sz="2200" dirty="0"/>
              <a:t>Σ.Δ. εμφανίζεται κύρια υπό 2 μορφές:</a:t>
            </a:r>
          </a:p>
          <a:p>
            <a:pPr lvl="1">
              <a:lnSpc>
                <a:spcPct val="110000"/>
              </a:lnSpc>
            </a:pPr>
            <a:r>
              <a:rPr lang="el-GR" sz="2200" b="1" dirty="0"/>
              <a:t>Διαβήτης τύπου Ι</a:t>
            </a:r>
            <a:r>
              <a:rPr lang="el-GR" sz="2200" dirty="0"/>
              <a:t> (εξαρτώμενος από ινσουλίνη, </a:t>
            </a:r>
            <a:r>
              <a:rPr lang="en-US" sz="2200" dirty="0"/>
              <a:t>IDDM</a:t>
            </a:r>
            <a:r>
              <a:rPr lang="el-GR" sz="2200" dirty="0"/>
              <a:t>), όπου τα κύτταρα Β των νησιδίων </a:t>
            </a:r>
            <a:r>
              <a:rPr lang="en-US" sz="2200" dirty="0"/>
              <a:t>Langerhans</a:t>
            </a:r>
            <a:r>
              <a:rPr lang="el-GR" sz="2200" dirty="0"/>
              <a:t> του παγκρέατος καταστρέφονται πολύ νωρίς, εξ αιτίας μιας αυτοάνοσης αντίδρασης.</a:t>
            </a:r>
          </a:p>
          <a:p>
            <a:pPr lvl="1">
              <a:lnSpc>
                <a:spcPct val="110000"/>
              </a:lnSpc>
            </a:pPr>
            <a:r>
              <a:rPr lang="el-GR" sz="2200" b="1" dirty="0"/>
              <a:t>Ήπιος διαβήτης τύπου ΙΙ</a:t>
            </a:r>
            <a:r>
              <a:rPr lang="el-GR" sz="2200" dirty="0"/>
              <a:t> (μη εξαρτώμενος από ινσουλίνη, </a:t>
            </a:r>
            <a:r>
              <a:rPr lang="en-US" sz="2200" dirty="0"/>
              <a:t>NIDDM</a:t>
            </a:r>
            <a:r>
              <a:rPr lang="el-GR" sz="2200" dirty="0"/>
              <a:t>) εμφανίζεται σε πιο προχωρημένες ηλικίες και οφείλεται σε μειωμένη έκκριση ή διαταραχές του υποδοχέα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447009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Μεταβολικές διαταραχές υδατανθράκων</a:t>
            </a:r>
            <a:r>
              <a:rPr lang="en-US" dirty="0">
                <a:solidFill>
                  <a:prstClr val="black"/>
                </a:solidFill>
              </a:rPr>
              <a:t> </a:t>
            </a:r>
            <a:r>
              <a:rPr lang="el-GR" sz="3000" b="0" dirty="0">
                <a:solidFill>
                  <a:prstClr val="black"/>
                </a:solidFill>
              </a:rPr>
              <a:t>3</a:t>
            </a:r>
            <a:r>
              <a:rPr lang="en-US" sz="3000" b="0" dirty="0" smtClean="0">
                <a:solidFill>
                  <a:prstClr val="black"/>
                </a:solidFill>
              </a:rPr>
              <a:t>/</a:t>
            </a:r>
            <a:r>
              <a:rPr lang="el-GR" sz="3000" b="0" dirty="0" smtClean="0">
                <a:solidFill>
                  <a:prstClr val="black"/>
                </a:solidFill>
              </a:rPr>
              <a:t>4</a:t>
            </a:r>
            <a:endParaRPr lang="el-GR" dirty="0"/>
          </a:p>
        </p:txBody>
      </p:sp>
      <p:sp>
        <p:nvSpPr>
          <p:cNvPr id="3" name="Θέση περιεχομένου 2"/>
          <p:cNvSpPr>
            <a:spLocks noGrp="1"/>
          </p:cNvSpPr>
          <p:nvPr>
            <p:ph idx="1"/>
          </p:nvPr>
        </p:nvSpPr>
        <p:spPr>
          <a:xfrm>
            <a:off x="611560" y="1268760"/>
            <a:ext cx="8496944" cy="5328592"/>
          </a:xfrm>
        </p:spPr>
        <p:txBody>
          <a:bodyPr>
            <a:normAutofit fontScale="92500" lnSpcReduction="10000"/>
          </a:bodyPr>
          <a:lstStyle/>
          <a:p>
            <a:pPr marL="0" indent="0">
              <a:buNone/>
            </a:pPr>
            <a:r>
              <a:rPr lang="el-GR" dirty="0" smtClean="0"/>
              <a:t>Άλλες </a:t>
            </a:r>
            <a:r>
              <a:rPr lang="el-GR" dirty="0"/>
              <a:t>παθήσεις που σχετίζονται με το μεταβολισμό των υδατανθράκων είναι:</a:t>
            </a:r>
          </a:p>
          <a:p>
            <a:r>
              <a:rPr lang="el-GR" dirty="0"/>
              <a:t>Η </a:t>
            </a:r>
            <a:r>
              <a:rPr lang="el-GR" b="1" dirty="0"/>
              <a:t>νόσος του </a:t>
            </a:r>
            <a:r>
              <a:rPr lang="en-US" b="1" dirty="0"/>
              <a:t>McArdle</a:t>
            </a:r>
            <a:r>
              <a:rPr lang="el-GR" b="1" dirty="0"/>
              <a:t>,</a:t>
            </a:r>
            <a:r>
              <a:rPr lang="el-GR" dirty="0"/>
              <a:t> χαρακτηρίζεται από έλλειψη της φωσφορυλάσης του γλυκογόνου   στους μυς.</a:t>
            </a:r>
          </a:p>
          <a:p>
            <a:r>
              <a:rPr lang="el-GR" dirty="0"/>
              <a:t>Η </a:t>
            </a:r>
            <a:r>
              <a:rPr lang="el-GR" b="1" dirty="0"/>
              <a:t>νόσος του </a:t>
            </a:r>
            <a:r>
              <a:rPr lang="en-US" b="1" dirty="0"/>
              <a:t>Forbes</a:t>
            </a:r>
            <a:r>
              <a:rPr lang="el-GR" b="1" dirty="0"/>
              <a:t>,</a:t>
            </a:r>
            <a:r>
              <a:rPr lang="el-GR" dirty="0"/>
              <a:t> χαρακτηρίζεται από αυξημένη εναπόθεση γλυκογόνου στο ήπαρ και τους μυς.</a:t>
            </a:r>
          </a:p>
          <a:p>
            <a:r>
              <a:rPr lang="el-GR" dirty="0"/>
              <a:t>Η </a:t>
            </a:r>
            <a:r>
              <a:rPr lang="el-GR" b="1" dirty="0"/>
              <a:t>νόσος του </a:t>
            </a:r>
            <a:r>
              <a:rPr lang="en-US" b="1" dirty="0"/>
              <a:t>von Gierke</a:t>
            </a:r>
            <a:r>
              <a:rPr lang="el-GR" dirty="0"/>
              <a:t>, οφείλεται σε έλλειψη της φωσφατάσης της 6-φωσφορικής γλυκόζης.</a:t>
            </a:r>
          </a:p>
          <a:p>
            <a:r>
              <a:rPr lang="el-GR" dirty="0"/>
              <a:t>Η </a:t>
            </a:r>
            <a:r>
              <a:rPr lang="el-GR" b="1" dirty="0"/>
              <a:t>έλλειψη της λακτάσης</a:t>
            </a:r>
            <a:r>
              <a:rPr lang="el-GR" dirty="0"/>
              <a:t>: που καταλύει την αντίδραση:</a:t>
            </a:r>
          </a:p>
          <a:p>
            <a:pPr marL="0" indent="0" algn="ctr">
              <a:buNone/>
            </a:pPr>
            <a:r>
              <a:rPr lang="el-GR" dirty="0"/>
              <a:t>Λακτόζη </a:t>
            </a:r>
            <a:r>
              <a:rPr lang="el-GR" dirty="0">
                <a:sym typeface="Symbol"/>
              </a:rPr>
              <a:t></a:t>
            </a:r>
            <a:r>
              <a:rPr lang="el-GR" dirty="0"/>
              <a:t> Γαλακτόζη + Γλυκόζη</a:t>
            </a:r>
          </a:p>
          <a:p>
            <a:pPr marL="0" indent="0">
              <a:lnSpc>
                <a:spcPct val="120000"/>
              </a:lnSpc>
              <a:buNone/>
            </a:pPr>
            <a:r>
              <a:rPr lang="el-GR" dirty="0"/>
              <a:t>οδηγεί σε πρόσληψη ύδατος στο κόλον (με το μηχανισμό της ώσμωσης) με συνέπεια την εκδήλωση </a:t>
            </a:r>
            <a:r>
              <a:rPr lang="el-GR" b="1" dirty="0"/>
              <a:t>διάρροιας</a:t>
            </a:r>
            <a:r>
              <a:rPr lang="el-GR" dirty="0"/>
              <a:t>. Η διαταραχή αυτή είναι ιδιαίτερα συχνή σε πληθυσμούς της Ασίας – Αφρικής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581072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Μεταβολικές διαταραχές υδατανθράκων</a:t>
            </a:r>
            <a:r>
              <a:rPr lang="en-US" dirty="0">
                <a:solidFill>
                  <a:prstClr val="black"/>
                </a:solidFill>
              </a:rPr>
              <a:t> </a:t>
            </a:r>
            <a:r>
              <a:rPr lang="el-GR" sz="3000" b="0" dirty="0">
                <a:solidFill>
                  <a:prstClr val="black"/>
                </a:solidFill>
              </a:rPr>
              <a:t>4</a:t>
            </a:r>
            <a:r>
              <a:rPr lang="en-US" sz="3000" b="0" dirty="0" smtClean="0">
                <a:solidFill>
                  <a:prstClr val="black"/>
                </a:solidFill>
              </a:rPr>
              <a:t>/</a:t>
            </a:r>
            <a:r>
              <a:rPr lang="el-GR" sz="3000" b="0" dirty="0" smtClean="0">
                <a:solidFill>
                  <a:prstClr val="black"/>
                </a:solidFill>
              </a:rPr>
              <a:t>4</a:t>
            </a:r>
            <a:endParaRPr lang="el-GR" dirty="0"/>
          </a:p>
        </p:txBody>
      </p:sp>
      <p:sp>
        <p:nvSpPr>
          <p:cNvPr id="3" name="Θέση περιεχομένου 2"/>
          <p:cNvSpPr>
            <a:spLocks noGrp="1"/>
          </p:cNvSpPr>
          <p:nvPr>
            <p:ph idx="1"/>
          </p:nvPr>
        </p:nvSpPr>
        <p:spPr/>
        <p:txBody>
          <a:bodyPr/>
          <a:lstStyle/>
          <a:p>
            <a:pPr>
              <a:lnSpc>
                <a:spcPct val="110000"/>
              </a:lnSpc>
            </a:pPr>
            <a:r>
              <a:rPr lang="el-GR" dirty="0"/>
              <a:t>Ένας αριθμός νεογνών δεν είναι σε θέση να καταβολίσει επαρκώς την γαλακτόζη (λόγω μη ανάπτυξης της γαλακτοκινάσης), αλλά μπορεί να συνθέσει γαλακτόζη από γλυκόζη, με αποτέλεσμα την αύξηση του σχηματισμού γαλακτόζης-1-φωσφορική και γαλακτόζης. Η συγκέντρωση σε υψηλά επίπεδα αυτών των ενώσεων, οδηγεί στην </a:t>
            </a:r>
            <a:r>
              <a:rPr lang="el-GR" b="1" dirty="0"/>
              <a:t>κλασική γαλακτοζαιμία</a:t>
            </a:r>
            <a:r>
              <a:rPr lang="el-GR" dirty="0"/>
              <a:t>, με συνέπειες πνευματική καθυστέρηση, σπασμούς, καταρράκτη, νεφρική και ηπατική ανεπάρκεια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4035229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(Θ). Ενότητα 6</a:t>
            </a:r>
            <a:r>
              <a:rPr lang="en-US" sz="2000" dirty="0" smtClean="0"/>
              <a:t>:</a:t>
            </a:r>
            <a:r>
              <a:rPr lang="el-GR" sz="2000" dirty="0" smtClean="0"/>
              <a:t> Βιοχημεία υδατανδράκων».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p:txBody>
          <a:bodyPr/>
          <a:lstStyle/>
          <a:p>
            <a:pPr>
              <a:lnSpc>
                <a:spcPct val="114000"/>
              </a:lnSpc>
            </a:pPr>
            <a:r>
              <a:rPr lang="el-GR" dirty="0"/>
              <a:t>Οι ασθένειες που σχετίζονται με το μεταβολισμό των υδατανθράκων περιλαμβάνουν το σακχαρώδη διαβήτη, τη γαλακτοζαιμία, τη δυσανεξία στη λακτόζη και τα νοσήματα αποθήκευσης του γλυκογόνου.</a:t>
            </a:r>
          </a:p>
          <a:p>
            <a:pPr>
              <a:lnSpc>
                <a:spcPct val="114000"/>
              </a:lnSpc>
            </a:pPr>
            <a:r>
              <a:rPr lang="el-GR" dirty="0"/>
              <a:t>Χημικά είναι αλδεϋδικά ή κετονικά παράγωγα ανωτέρων πολυϋδρόξυ-αλκοολών καθώς και πολυμερή, που σχηματίζονται από αυτά.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9969205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smtClean="0">
                <a:solidFill>
                  <a:prstClr val="black"/>
                </a:solidFill>
                <a:latin typeface="Calibri"/>
              </a:rPr>
              <a:t>by</a:t>
            </a:r>
            <a:r>
              <a:rPr lang="el-GR"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056578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347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Ταξινόμηση – Στερεοχημεία </a:t>
            </a:r>
            <a:r>
              <a:rPr lang="el-GR" sz="3000" b="0" dirty="0" smtClean="0"/>
              <a:t>1/12</a:t>
            </a:r>
            <a:endParaRPr lang="el-GR" sz="3000" b="0" dirty="0"/>
          </a:p>
        </p:txBody>
      </p:sp>
      <p:sp>
        <p:nvSpPr>
          <p:cNvPr id="3" name="Θέση περιεχομένου 2"/>
          <p:cNvSpPr>
            <a:spLocks noGrp="1"/>
          </p:cNvSpPr>
          <p:nvPr>
            <p:ph idx="1"/>
          </p:nvPr>
        </p:nvSpPr>
        <p:spPr/>
        <p:txBody>
          <a:bodyPr/>
          <a:lstStyle/>
          <a:p>
            <a:r>
              <a:rPr lang="el-GR" dirty="0"/>
              <a:t>Οι υδατάνθρακες διακρίνονται χημικά σε:</a:t>
            </a:r>
          </a:p>
          <a:p>
            <a:pPr lvl="1"/>
            <a:r>
              <a:rPr lang="el-GR" dirty="0" smtClean="0"/>
              <a:t>Μονοσακχαρίτες.</a:t>
            </a:r>
            <a:endParaRPr lang="el-GR" dirty="0"/>
          </a:p>
          <a:p>
            <a:pPr lvl="1"/>
            <a:r>
              <a:rPr lang="el-GR" dirty="0" smtClean="0"/>
              <a:t>Δισακχαρίτες.</a:t>
            </a:r>
            <a:endParaRPr lang="el-GR" dirty="0"/>
          </a:p>
          <a:p>
            <a:pPr lvl="1"/>
            <a:r>
              <a:rPr lang="el-GR" dirty="0" smtClean="0"/>
              <a:t>Πολυσακχαρίτες.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57592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2/12</a:t>
            </a:r>
            <a:endParaRPr lang="el-GR" dirty="0"/>
          </a:p>
        </p:txBody>
      </p:sp>
      <p:sp>
        <p:nvSpPr>
          <p:cNvPr id="3" name="Θέση περιεχομένου 2"/>
          <p:cNvSpPr>
            <a:spLocks noGrp="1"/>
          </p:cNvSpPr>
          <p:nvPr>
            <p:ph idx="1"/>
          </p:nvPr>
        </p:nvSpPr>
        <p:spPr>
          <a:xfrm>
            <a:off x="611560" y="1268760"/>
            <a:ext cx="8352928" cy="1872208"/>
          </a:xfrm>
        </p:spPr>
        <p:txBody>
          <a:bodyPr/>
          <a:lstStyle/>
          <a:p>
            <a:pPr>
              <a:lnSpc>
                <a:spcPct val="110000"/>
              </a:lnSpc>
            </a:pPr>
            <a:r>
              <a:rPr lang="el-GR" dirty="0"/>
              <a:t>Η δομική μονάδα των σπουδαιότερων πολυσακχαριτών στον  οργανισμό μας είναι η </a:t>
            </a:r>
            <a:r>
              <a:rPr lang="el-GR" b="1" dirty="0"/>
              <a:t>γλυκόζη</a:t>
            </a:r>
            <a:r>
              <a:rPr lang="el-GR" dirty="0"/>
              <a:t>, η οποία στο νερό λόγω ενδομοριακής αντίδρασης μεταξύ </a:t>
            </a:r>
            <a:r>
              <a:rPr lang="en-US" dirty="0"/>
              <a:t>C</a:t>
            </a:r>
            <a:r>
              <a:rPr lang="el-GR" dirty="0"/>
              <a:t>-1 και </a:t>
            </a:r>
            <a:r>
              <a:rPr lang="en-US" dirty="0"/>
              <a:t>C</a:t>
            </a:r>
            <a:r>
              <a:rPr lang="el-GR" dirty="0"/>
              <a:t>-5, απαντά υπό τις εξής μορφές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1026" name="Picture 2" descr="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140968"/>
            <a:ext cx="5936659"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678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3/12</a:t>
            </a:r>
            <a:endParaRPr lang="el-GR" dirty="0"/>
          </a:p>
        </p:txBody>
      </p:sp>
      <p:sp>
        <p:nvSpPr>
          <p:cNvPr id="3" name="Θέση περιεχομένου 2"/>
          <p:cNvSpPr>
            <a:spLocks noGrp="1"/>
          </p:cNvSpPr>
          <p:nvPr>
            <p:ph idx="1"/>
          </p:nvPr>
        </p:nvSpPr>
        <p:spPr/>
        <p:txBody>
          <a:bodyPr/>
          <a:lstStyle/>
          <a:p>
            <a:pPr>
              <a:lnSpc>
                <a:spcPct val="114000"/>
              </a:lnSpc>
            </a:pPr>
            <a:r>
              <a:rPr lang="el-GR" dirty="0"/>
              <a:t>Η γλυκόζη μπορεί να υπάρξει είτε ως ευθεία αλυσίδα (ως ανωτέρω), είτε υπό κυκλική μορφή. Σε κυκλική </a:t>
            </a:r>
            <a:r>
              <a:rPr lang="el-GR" dirty="0" smtClean="0"/>
              <a:t>μορφή </a:t>
            </a:r>
            <a:r>
              <a:rPr lang="el-GR" dirty="0"/>
              <a:t>ο τύπος της γλυκόζης παρίσταται ως εξής: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2050" name="Picture 2" descr="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068960"/>
            <a:ext cx="3365655"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3781882" y="5949280"/>
            <a:ext cx="1777538" cy="369332"/>
          </a:xfrm>
          <a:prstGeom prst="rect">
            <a:avLst/>
          </a:prstGeom>
        </p:spPr>
        <p:txBody>
          <a:bodyPr wrap="none">
            <a:spAutoFit/>
          </a:bodyPr>
          <a:lstStyle/>
          <a:p>
            <a:r>
              <a:rPr lang="el-GR" dirty="0">
                <a:latin typeface="+mn-lt"/>
              </a:rPr>
              <a:t>(Τύπος </a:t>
            </a:r>
            <a:r>
              <a:rPr lang="en-US" dirty="0">
                <a:latin typeface="+mn-lt"/>
              </a:rPr>
              <a:t>Haworth)</a:t>
            </a:r>
            <a:endParaRPr lang="el-GR" dirty="0">
              <a:latin typeface="+mn-lt"/>
            </a:endParaRPr>
          </a:p>
        </p:txBody>
      </p:sp>
    </p:spTree>
    <p:extLst>
      <p:ext uri="{BB962C8B-B14F-4D97-AF65-F5344CB8AC3E}">
        <p14:creationId xmlns:p14="http://schemas.microsoft.com/office/powerpoint/2010/main" val="3762339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 Στερεοχημεία </a:t>
            </a:r>
            <a:r>
              <a:rPr lang="el-GR" sz="3000" b="0" dirty="0" smtClean="0"/>
              <a:t>4/12</a:t>
            </a:r>
            <a:endParaRPr lang="el-GR" dirty="0"/>
          </a:p>
        </p:txBody>
      </p:sp>
      <p:sp>
        <p:nvSpPr>
          <p:cNvPr id="3" name="Θέση περιεχομένου 2"/>
          <p:cNvSpPr>
            <a:spLocks noGrp="1"/>
          </p:cNvSpPr>
          <p:nvPr>
            <p:ph idx="1"/>
          </p:nvPr>
        </p:nvSpPr>
        <p:spPr>
          <a:xfrm>
            <a:off x="611560" y="1268760"/>
            <a:ext cx="8352928" cy="2880320"/>
          </a:xfrm>
        </p:spPr>
        <p:txBody>
          <a:bodyPr/>
          <a:lstStyle/>
          <a:p>
            <a:pPr>
              <a:lnSpc>
                <a:spcPct val="110000"/>
              </a:lnSpc>
            </a:pPr>
            <a:r>
              <a:rPr lang="el-GR" dirty="0"/>
              <a:t>Οι τύποι του </a:t>
            </a:r>
            <a:r>
              <a:rPr lang="en-US" dirty="0"/>
              <a:t>Haworth</a:t>
            </a:r>
            <a:r>
              <a:rPr lang="el-GR" dirty="0"/>
              <a:t>  δεν είναι προβολικοί, αλλά πλησιάζουν περισσότερο στη πραγματικότητα.</a:t>
            </a:r>
          </a:p>
          <a:p>
            <a:pPr>
              <a:lnSpc>
                <a:spcPct val="110000"/>
              </a:lnSpc>
            </a:pPr>
            <a:r>
              <a:rPr lang="el-GR" dirty="0"/>
              <a:t>Στον οργανισμό υπάρχουν μονοσακχαρίτες, από 3-8 άτομα </a:t>
            </a:r>
            <a:r>
              <a:rPr lang="en-US" dirty="0"/>
              <a:t>C</a:t>
            </a:r>
            <a:r>
              <a:rPr lang="el-GR" dirty="0"/>
              <a:t>.</a:t>
            </a:r>
          </a:p>
          <a:p>
            <a:pPr>
              <a:lnSpc>
                <a:spcPct val="110000"/>
              </a:lnSpc>
            </a:pPr>
            <a:r>
              <a:rPr lang="el-GR" dirty="0"/>
              <a:t>Με βάση την κυκλική τους μορφή, τα σάκχαρα χαρακτηρίζονται ως </a:t>
            </a:r>
            <a:r>
              <a:rPr lang="el-GR" b="1" dirty="0"/>
              <a:t>ετεροκυκλικές ενώσεις,</a:t>
            </a:r>
            <a:r>
              <a:rPr lang="el-GR" dirty="0"/>
              <a:t> με πενταμελή δακτύλιο (</a:t>
            </a:r>
            <a:r>
              <a:rPr lang="el-GR" b="1" dirty="0"/>
              <a:t>φουρανόζες</a:t>
            </a:r>
            <a:r>
              <a:rPr lang="el-GR" dirty="0"/>
              <a:t>)</a:t>
            </a:r>
            <a:r>
              <a:rPr lang="el-GR" b="1" dirty="0"/>
              <a:t> Ι</a:t>
            </a:r>
            <a:r>
              <a:rPr lang="el-GR" dirty="0"/>
              <a:t>, ή εξαμελή δακτύλιο (</a:t>
            </a:r>
            <a:r>
              <a:rPr lang="el-GR" b="1" dirty="0"/>
              <a:t>πυρανόζες</a:t>
            </a:r>
            <a:r>
              <a:rPr lang="el-GR" dirty="0"/>
              <a:t>) </a:t>
            </a:r>
            <a:r>
              <a:rPr lang="el-GR" b="1" dirty="0" smtClean="0"/>
              <a:t>ΙΙ.</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3074" name="Picture 2" descr="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365104"/>
            <a:ext cx="419162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6980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1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218</TotalTime>
  <Words>3587</Words>
  <Application>Microsoft Office PowerPoint</Application>
  <PresentationFormat>Προβολή στην οθόνη (4:3)</PresentationFormat>
  <Paragraphs>278</Paragraphs>
  <Slides>53</Slides>
  <Notes>10</Notes>
  <HiddenSlides>0</HiddenSlides>
  <MMClips>0</MMClips>
  <ScaleCrop>false</ScaleCrop>
  <HeadingPairs>
    <vt:vector size="4" baseType="variant">
      <vt:variant>
        <vt:lpstr>Θέμα</vt:lpstr>
      </vt:variant>
      <vt:variant>
        <vt:i4>4</vt:i4>
      </vt:variant>
      <vt:variant>
        <vt:lpstr>Τίτλοι διαφανειών</vt:lpstr>
      </vt:variant>
      <vt:variant>
        <vt:i4>53</vt:i4>
      </vt:variant>
    </vt:vector>
  </HeadingPairs>
  <TitlesOfParts>
    <vt:vector size="57" baseType="lpstr">
      <vt:lpstr>OC_template</vt:lpstr>
      <vt:lpstr>1_OC_template_updated</vt:lpstr>
      <vt:lpstr>2_OC_template_updated</vt:lpstr>
      <vt:lpstr>OC_template_updated</vt:lpstr>
      <vt:lpstr>Βιοχημεία (Θ)</vt:lpstr>
      <vt:lpstr>Γενικά 1/4</vt:lpstr>
      <vt:lpstr>Γενικά 2/4</vt:lpstr>
      <vt:lpstr>Γενικά 3/4</vt:lpstr>
      <vt:lpstr>Γενικά 4/4</vt:lpstr>
      <vt:lpstr>Ταξινόμηση – Στερεοχημεία 1/12</vt:lpstr>
      <vt:lpstr>Ταξινόμηση – Στερεοχημεία 2/12</vt:lpstr>
      <vt:lpstr>Ταξινόμηση – Στερεοχημεία 3/12</vt:lpstr>
      <vt:lpstr>Ταξινόμηση – Στερεοχημεία 4/12</vt:lpstr>
      <vt:lpstr>Ταξινόμηση – Στερεοχημεία 5/12</vt:lpstr>
      <vt:lpstr>Ταξινόμηση – Στερεοχημεία 6/12</vt:lpstr>
      <vt:lpstr>Ταξινόμηση – Στερεοχημεία 7/12</vt:lpstr>
      <vt:lpstr>Ταξινόμηση – Στερεοχημεία 8/12</vt:lpstr>
      <vt:lpstr>Ταξινόμηση – Στερεοχημεία 9/12</vt:lpstr>
      <vt:lpstr>Ταξινόμηση – Στερεοχημεία 10/12</vt:lpstr>
      <vt:lpstr>Ταξινόμηση – Στερεοχημεία 11/12</vt:lpstr>
      <vt:lpstr>Ταξινόμηση – Στερεοχημεία 12/12</vt:lpstr>
      <vt:lpstr>Χημικές ιδιότητες 1/15</vt:lpstr>
      <vt:lpstr>Χημικές ιδιότητες 2/15</vt:lpstr>
      <vt:lpstr>Χημικές ιδιότητες 3/15</vt:lpstr>
      <vt:lpstr>Χημικές ιδιότητες 4/15</vt:lpstr>
      <vt:lpstr>Χημικές ιδιότητες 5/15</vt:lpstr>
      <vt:lpstr>Χημικές ιδιότητες 6/15</vt:lpstr>
      <vt:lpstr>Χημικές ιδιότητες 7/15</vt:lpstr>
      <vt:lpstr>Χημικές ιδιότητες 8/15</vt:lpstr>
      <vt:lpstr>Χημικές ιδιότητες 9/15</vt:lpstr>
      <vt:lpstr>Χημικές ιδιότητες 10/15</vt:lpstr>
      <vt:lpstr>Χημικές ιδιότητες 11/15</vt:lpstr>
      <vt:lpstr>Χημικές ιδιότητες 12/15</vt:lpstr>
      <vt:lpstr>Χημικές ιδιότητες 13/15</vt:lpstr>
      <vt:lpstr>Χημικές ιδιότητες 14/15</vt:lpstr>
      <vt:lpstr>Χημικές ιδιότητες 15/15</vt:lpstr>
      <vt:lpstr>Δισακχαρίτες 1/2</vt:lpstr>
      <vt:lpstr>Δισακχαρίτες 2/2</vt:lpstr>
      <vt:lpstr>Πολυσακχαρίτες 1/5</vt:lpstr>
      <vt:lpstr>Πολυσακχαρίτες 2/5</vt:lpstr>
      <vt:lpstr>Πολυσακχαρίτες 3/5</vt:lpstr>
      <vt:lpstr>Πολυσακχαρίτες 4/5</vt:lpstr>
      <vt:lpstr>Πολυσακχαρίτες 5/5</vt:lpstr>
      <vt:lpstr>Ετεροπολυσακχαρίτες 1/3</vt:lpstr>
      <vt:lpstr>Ετεροπολυσακχαρίτες 2/3</vt:lpstr>
      <vt:lpstr>Ετεροπολυσακχαρίτες 3/3</vt:lpstr>
      <vt:lpstr>Μεταβολικές διαταραχές υδατανθράκων 1/4</vt:lpstr>
      <vt:lpstr>Μεταβολικές διαταραχές υδατανθράκων 2/4</vt:lpstr>
      <vt:lpstr>Μεταβολικές διαταραχές υδατανθράκων 3/4</vt:lpstr>
      <vt:lpstr>Μεταβολικές διαταραχές υδατανθράκων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27</cp:revision>
  <dcterms:created xsi:type="dcterms:W3CDTF">2014-06-17T10:26:05Z</dcterms:created>
  <dcterms:modified xsi:type="dcterms:W3CDTF">2015-03-13T14:05:26Z</dcterms:modified>
</cp:coreProperties>
</file>