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63"/>
  </p:notesMasterIdLst>
  <p:handoutMasterIdLst>
    <p:handoutMasterId r:id="rId64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257" r:id="rId56"/>
    <p:sldId id="262" r:id="rId57"/>
    <p:sldId id="264" r:id="rId58"/>
    <p:sldId id="319" r:id="rId59"/>
    <p:sldId id="320" r:id="rId60"/>
    <p:sldId id="266" r:id="rId61"/>
    <p:sldId id="261" r:id="rId62"/>
  </p:sldIdLst>
  <p:sldSz cx="9144000" cy="6858000" type="screen4x3"/>
  <p:notesSz cx="7104063" cy="10234613"/>
  <p:custDataLst>
    <p:tags r:id="rId6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00" d="100"/>
          <a:sy n="100" d="100"/>
        </p:scale>
        <p:origin x="-211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86B7-D919-4E96-9565-B12734D3B961}" type="datetimeFigureOut">
              <a:rPr lang="el-GR" smtClean="0"/>
              <a:pPr/>
              <a:t>26/3/2015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E1B6-308D-4FCE-942F-A4E7D1A1CBD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1687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1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3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1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01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1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5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8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35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3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youtube.com/watch?v=GsJHYeQy5S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6Ue1Hd3dyaQ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youtube.com/watch?NR=1&amp;feature=endscreen&amp;v=tDp8aWrVkX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hyperlink" Target="http://youtube.com/watch?v=PHbcvBGfzMM" TargetMode="Externa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Ανοσολογία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2204665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10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Ανοσοφθορισμός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Πέτρος Καρκαλούσος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Διαφορές ποιοτικών και ποσοτικών </a:t>
            </a:r>
            <a:r>
              <a:rPr lang="el-GR" dirty="0" smtClean="0"/>
              <a:t>προσδιορισμών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>
                <a:solidFill>
                  <a:srgbClr val="820000"/>
                </a:solidFill>
              </a:rPr>
              <a:t>Ποιοτικοί προσδιορισμοί</a:t>
            </a:r>
          </a:p>
          <a:p>
            <a:pPr marL="622300" lvl="1" indent="-268288"/>
            <a:r>
              <a:rPr lang="el-GR" sz="2400" b="1" dirty="0" smtClean="0">
                <a:solidFill>
                  <a:srgbClr val="820000"/>
                </a:solidFill>
              </a:rPr>
              <a:t>Υπάρχει </a:t>
            </a:r>
            <a:r>
              <a:rPr lang="el-GR" sz="2400" b="1" dirty="0">
                <a:solidFill>
                  <a:srgbClr val="820000"/>
                </a:solidFill>
              </a:rPr>
              <a:t>μόνο θετικό και αρνητικό </a:t>
            </a:r>
            <a:r>
              <a:rPr lang="en-US" sz="2400" b="1" dirty="0">
                <a:solidFill>
                  <a:srgbClr val="820000"/>
                </a:solidFill>
              </a:rPr>
              <a:t>Control. </a:t>
            </a:r>
            <a:r>
              <a:rPr lang="el-GR" sz="2400" dirty="0"/>
              <a:t>Ο λόγος </a:t>
            </a:r>
            <a:r>
              <a:rPr lang="el-GR" sz="2400" b="1" dirty="0">
                <a:solidFill>
                  <a:srgbClr val="820000"/>
                </a:solidFill>
              </a:rPr>
              <a:t>θετικού/αρνητικού </a:t>
            </a:r>
            <a:r>
              <a:rPr lang="en-US" sz="2400" b="1" dirty="0">
                <a:solidFill>
                  <a:srgbClr val="820000"/>
                </a:solidFill>
              </a:rPr>
              <a:t>Control </a:t>
            </a:r>
            <a:r>
              <a:rPr lang="el-GR" sz="2400" dirty="0"/>
              <a:t>λειτουργεί ως κατώφλι (</a:t>
            </a:r>
            <a:r>
              <a:rPr lang="en-US" sz="2400" dirty="0"/>
              <a:t>cut-off) </a:t>
            </a:r>
            <a:r>
              <a:rPr lang="el-GR" sz="2400" dirty="0"/>
              <a:t>που ξεχωρίζει θετικές από αρνητικές τιμές. Συνήθως υπάρχει και κάποια «γκρίζα ζώνη».</a:t>
            </a:r>
          </a:p>
          <a:p>
            <a:pPr marL="622300" lvl="1" indent="-268288"/>
            <a:r>
              <a:rPr lang="el-GR" sz="2400" dirty="0" smtClean="0"/>
              <a:t>Το </a:t>
            </a:r>
            <a:r>
              <a:rPr lang="el-GR" sz="2400" dirty="0"/>
              <a:t>αποτέλεσμα δίνεται ως θετικό/αρνητικό ή αμφίβολο</a:t>
            </a:r>
            <a:r>
              <a:rPr lang="el-GR" sz="2400" dirty="0" smtClean="0"/>
              <a:t>.</a:t>
            </a:r>
          </a:p>
          <a:p>
            <a:pPr marL="622300" lvl="1" indent="-268288"/>
            <a:endParaRPr lang="en-US" sz="2400" b="1" dirty="0" smtClean="0">
              <a:solidFill>
                <a:srgbClr val="820000"/>
              </a:solidFill>
            </a:endParaRPr>
          </a:p>
          <a:p>
            <a:r>
              <a:rPr lang="el-GR" sz="2400" b="1" dirty="0" smtClean="0">
                <a:solidFill>
                  <a:srgbClr val="820000"/>
                </a:solidFill>
              </a:rPr>
              <a:t>Ποσοτικοί </a:t>
            </a:r>
            <a:r>
              <a:rPr lang="el-GR" sz="2400" b="1" dirty="0">
                <a:solidFill>
                  <a:srgbClr val="820000"/>
                </a:solidFill>
              </a:rPr>
              <a:t>προσδιορισμοί</a:t>
            </a:r>
          </a:p>
          <a:p>
            <a:pPr marL="622300" lvl="1" indent="-268288"/>
            <a:r>
              <a:rPr lang="el-GR" sz="2400" b="1" dirty="0" smtClean="0">
                <a:solidFill>
                  <a:srgbClr val="820000"/>
                </a:solidFill>
              </a:rPr>
              <a:t>Υπάρχουν </a:t>
            </a:r>
            <a:r>
              <a:rPr lang="el-GR" sz="2400" b="1" dirty="0">
                <a:solidFill>
                  <a:srgbClr val="820000"/>
                </a:solidFill>
              </a:rPr>
              <a:t>δύο περισσότερα </a:t>
            </a:r>
            <a:r>
              <a:rPr lang="en-US" sz="2400" b="1" dirty="0">
                <a:solidFill>
                  <a:srgbClr val="820000"/>
                </a:solidFill>
              </a:rPr>
              <a:t>Standards </a:t>
            </a:r>
            <a:r>
              <a:rPr lang="el-GR" sz="2400" b="1" dirty="0">
                <a:solidFill>
                  <a:srgbClr val="820000"/>
                </a:solidFill>
              </a:rPr>
              <a:t>εκτός από το θετικό και αρνητικό </a:t>
            </a:r>
            <a:r>
              <a:rPr lang="en-US" sz="2400" b="1" dirty="0">
                <a:solidFill>
                  <a:srgbClr val="820000"/>
                </a:solidFill>
              </a:rPr>
              <a:t>Control. </a:t>
            </a:r>
            <a:r>
              <a:rPr lang="el-GR" sz="2400" dirty="0"/>
              <a:t>Από το σήμα των </a:t>
            </a:r>
            <a:r>
              <a:rPr lang="en-US" sz="2400" dirty="0"/>
              <a:t>standards </a:t>
            </a:r>
            <a:r>
              <a:rPr lang="el-GR" sz="2400" dirty="0"/>
              <a:t>υπολογίζεται καμπύλη και εξίσωση αναφοράς. </a:t>
            </a:r>
          </a:p>
          <a:p>
            <a:pPr marL="622300" lvl="1" indent="-268288"/>
            <a:r>
              <a:rPr lang="el-GR" sz="2400" dirty="0" smtClean="0"/>
              <a:t>Το </a:t>
            </a:r>
            <a:r>
              <a:rPr lang="el-GR" sz="2400" dirty="0"/>
              <a:t>αποτέλεσμα δίνεται ως αριθμητική τιμή συνοδευόμενο από μονάδες μέτρησης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85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l-GR" dirty="0"/>
              <a:t>νοσοενζυμικοί</a:t>
            </a:r>
            <a:r>
              <a:rPr lang="el-GR" dirty="0"/>
              <a:t> </a:t>
            </a:r>
            <a:r>
              <a:rPr lang="el-GR" dirty="0" smtClean="0"/>
              <a:t>προσδιορισμοί</a:t>
            </a:r>
            <a:endParaRPr lang="el-GR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Immunoenzyme assays</a:t>
            </a:r>
            <a:br>
              <a:rPr lang="en-US" dirty="0"/>
            </a:br>
            <a:r>
              <a:rPr lang="en-US" dirty="0"/>
              <a:t>EIA</a:t>
            </a:r>
            <a:br>
              <a:rPr lang="en-US" dirty="0"/>
            </a:b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84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l-GR" dirty="0"/>
              <a:t>τερογενείς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ανοσοενζυμικοί προσδιορισμοί</a:t>
            </a:r>
            <a:endParaRPr lang="el-GR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83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115616" y="3789040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+mj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1115616" y="5445224"/>
            <a:ext cx="266429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+mj-lt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779912" y="3789040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+mj-lt"/>
            </a:endParaRPr>
          </a:p>
        </p:txBody>
      </p:sp>
      <p:cxnSp>
        <p:nvCxnSpPr>
          <p:cNvPr id="19" name="18 - Ευθεία γραμμή σύνδεσης"/>
          <p:cNvCxnSpPr/>
          <p:nvPr/>
        </p:nvCxnSpPr>
        <p:spPr>
          <a:xfrm>
            <a:off x="1547664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- Ευθεία γραμμή σύνδεσης"/>
          <p:cNvCxnSpPr/>
          <p:nvPr/>
        </p:nvCxnSpPr>
        <p:spPr>
          <a:xfrm flipV="1">
            <a:off x="1619672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- Ευθεία γραμμή σύνδεσης"/>
          <p:cNvCxnSpPr/>
          <p:nvPr/>
        </p:nvCxnSpPr>
        <p:spPr>
          <a:xfrm>
            <a:off x="1619672" y="515719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21 - Ευθεία γραμμή σύνδεσης"/>
          <p:cNvCxnSpPr/>
          <p:nvPr/>
        </p:nvCxnSpPr>
        <p:spPr>
          <a:xfrm>
            <a:off x="1979712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22 - Ευθεία γραμμή σύνδεσης"/>
          <p:cNvCxnSpPr/>
          <p:nvPr/>
        </p:nvCxnSpPr>
        <p:spPr>
          <a:xfrm flipV="1">
            <a:off x="2051720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>
            <a:off x="2051720" y="515719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24 - Ευθεία γραμμή σύνδεσης"/>
          <p:cNvCxnSpPr/>
          <p:nvPr/>
        </p:nvCxnSpPr>
        <p:spPr>
          <a:xfrm>
            <a:off x="2411760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25 - Ευθεία γραμμή σύνδεσης"/>
          <p:cNvCxnSpPr/>
          <p:nvPr/>
        </p:nvCxnSpPr>
        <p:spPr>
          <a:xfrm flipV="1">
            <a:off x="2483768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26 - Ευθεία γραμμή σύνδεσης"/>
          <p:cNvCxnSpPr/>
          <p:nvPr/>
        </p:nvCxnSpPr>
        <p:spPr>
          <a:xfrm>
            <a:off x="2483768" y="515719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27 - Ευθεία γραμμή σύνδεσης"/>
          <p:cNvCxnSpPr/>
          <p:nvPr/>
        </p:nvCxnSpPr>
        <p:spPr>
          <a:xfrm>
            <a:off x="2843808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28 - Ευθεία γραμμή σύνδεσης"/>
          <p:cNvCxnSpPr/>
          <p:nvPr/>
        </p:nvCxnSpPr>
        <p:spPr>
          <a:xfrm flipV="1">
            <a:off x="2915816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29 - Ευθεία γραμμή σύνδεσης"/>
          <p:cNvCxnSpPr/>
          <p:nvPr/>
        </p:nvCxnSpPr>
        <p:spPr>
          <a:xfrm>
            <a:off x="2915816" y="515719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30 - Ευθεία γραμμή σύνδεσης"/>
          <p:cNvCxnSpPr/>
          <p:nvPr/>
        </p:nvCxnSpPr>
        <p:spPr>
          <a:xfrm>
            <a:off x="3347864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31 - Ευθεία γραμμή σύνδεσης"/>
          <p:cNvCxnSpPr/>
          <p:nvPr/>
        </p:nvCxnSpPr>
        <p:spPr>
          <a:xfrm flipV="1">
            <a:off x="3419872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32 - Ευθεία γραμμή σύνδεσης"/>
          <p:cNvCxnSpPr/>
          <p:nvPr/>
        </p:nvCxnSpPr>
        <p:spPr>
          <a:xfrm>
            <a:off x="3419872" y="515719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39 - Έλλειψη"/>
          <p:cNvSpPr/>
          <p:nvPr/>
        </p:nvSpPr>
        <p:spPr>
          <a:xfrm>
            <a:off x="2339752" y="234888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+mj-lt"/>
            </a:endParaRPr>
          </a:p>
        </p:txBody>
      </p:sp>
      <p:sp>
        <p:nvSpPr>
          <p:cNvPr id="41" name="40 - Έλλειψη"/>
          <p:cNvSpPr/>
          <p:nvPr/>
        </p:nvSpPr>
        <p:spPr>
          <a:xfrm>
            <a:off x="3491880" y="2276872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+mj-lt"/>
            </a:endParaRPr>
          </a:p>
        </p:txBody>
      </p:sp>
      <p:sp>
        <p:nvSpPr>
          <p:cNvPr id="43" name="42 - Έλλειψη"/>
          <p:cNvSpPr/>
          <p:nvPr/>
        </p:nvSpPr>
        <p:spPr>
          <a:xfrm>
            <a:off x="1835696" y="234888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+mj-lt"/>
            </a:endParaRPr>
          </a:p>
        </p:txBody>
      </p:sp>
      <p:sp>
        <p:nvSpPr>
          <p:cNvPr id="44" name="43 - Έλλειψη"/>
          <p:cNvSpPr/>
          <p:nvPr/>
        </p:nvSpPr>
        <p:spPr>
          <a:xfrm>
            <a:off x="2051720" y="234888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+mj-lt"/>
            </a:endParaRPr>
          </a:p>
        </p:txBody>
      </p:sp>
      <p:sp>
        <p:nvSpPr>
          <p:cNvPr id="46" name="45 - Έλλειψη"/>
          <p:cNvSpPr/>
          <p:nvPr/>
        </p:nvSpPr>
        <p:spPr>
          <a:xfrm>
            <a:off x="2771800" y="234888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+mj-lt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213742" cy="6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213742" cy="6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213742" cy="6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213742" cy="6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84 - Ορθογώνιο"/>
          <p:cNvSpPr/>
          <p:nvPr/>
        </p:nvSpPr>
        <p:spPr>
          <a:xfrm>
            <a:off x="1187624" y="4149080"/>
            <a:ext cx="2592288" cy="1296144"/>
          </a:xfrm>
          <a:prstGeom prst="rect">
            <a:avLst/>
          </a:prstGeom>
          <a:solidFill>
            <a:schemeClr val="accent4">
              <a:lumMod val="40000"/>
              <a:lumOff val="6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+mj-lt"/>
            </a:endParaRPr>
          </a:p>
        </p:txBody>
      </p:sp>
      <p:sp>
        <p:nvSpPr>
          <p:cNvPr id="86" name="85 - Ορθογώνιο"/>
          <p:cNvSpPr/>
          <p:nvPr/>
        </p:nvSpPr>
        <p:spPr>
          <a:xfrm>
            <a:off x="1187624" y="4149080"/>
            <a:ext cx="2592288" cy="1296144"/>
          </a:xfrm>
          <a:prstGeom prst="rect">
            <a:avLst/>
          </a:prstGeom>
          <a:solidFill>
            <a:srgbClr val="DCFD37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+mj-lt"/>
            </a:endParaRPr>
          </a:p>
        </p:txBody>
      </p:sp>
      <p:sp>
        <p:nvSpPr>
          <p:cNvPr id="88" name="87 - Ορθογώνιο"/>
          <p:cNvSpPr/>
          <p:nvPr/>
        </p:nvSpPr>
        <p:spPr>
          <a:xfrm>
            <a:off x="5687616" y="4941168"/>
            <a:ext cx="3456384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+mj-lt"/>
            </a:endParaRPr>
          </a:p>
        </p:txBody>
      </p:sp>
      <p:sp>
        <p:nvSpPr>
          <p:cNvPr id="89" name="88 - TextBox"/>
          <p:cNvSpPr txBox="1"/>
          <p:nvPr/>
        </p:nvSpPr>
        <p:spPr>
          <a:xfrm>
            <a:off x="4283968" y="51571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Πλαστική ή μεταλλική επιφάνεια</a:t>
            </a:r>
            <a:endParaRPr lang="el-GR" dirty="0">
              <a:latin typeface="+mj-lt"/>
            </a:endParaRPr>
          </a:p>
        </p:txBody>
      </p:sp>
      <p:sp>
        <p:nvSpPr>
          <p:cNvPr id="90" name="89 - TextBox"/>
          <p:cNvSpPr txBox="1"/>
          <p:nvPr/>
        </p:nvSpPr>
        <p:spPr>
          <a:xfrm>
            <a:off x="4283968" y="472514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Σύνδεση αντισωμάτων</a:t>
            </a:r>
            <a:endParaRPr lang="el-GR" dirty="0">
              <a:latin typeface="+mj-lt"/>
            </a:endParaRPr>
          </a:p>
        </p:txBody>
      </p:sp>
      <p:sp>
        <p:nvSpPr>
          <p:cNvPr id="91" name="90 - TextBox"/>
          <p:cNvSpPr txBox="1"/>
          <p:nvPr/>
        </p:nvSpPr>
        <p:spPr>
          <a:xfrm>
            <a:off x="4283968" y="429309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Πρόσδεση αντιγόνου ασθενούς</a:t>
            </a:r>
            <a:r>
              <a:rPr lang="en-US" dirty="0" smtClean="0">
                <a:latin typeface="+mj-lt"/>
              </a:rPr>
              <a:t>. </a:t>
            </a:r>
            <a:r>
              <a:rPr lang="el-GR" b="1" dirty="0" smtClean="0">
                <a:solidFill>
                  <a:srgbClr val="820000"/>
                </a:solidFill>
                <a:latin typeface="+mj-lt"/>
              </a:rPr>
              <a:t>Επώαση</a:t>
            </a:r>
            <a:endParaRPr lang="el-GR" b="1" dirty="0">
              <a:solidFill>
                <a:srgbClr val="820000"/>
              </a:solidFill>
              <a:latin typeface="+mj-lt"/>
            </a:endParaRPr>
          </a:p>
        </p:txBody>
      </p:sp>
      <p:sp>
        <p:nvSpPr>
          <p:cNvPr id="92" name="91 - TextBox"/>
          <p:cNvSpPr txBox="1"/>
          <p:nvPr/>
        </p:nvSpPr>
        <p:spPr>
          <a:xfrm>
            <a:off x="4283968" y="3861048"/>
            <a:ext cx="486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Πλύση. Προσθήκη συνδέτη (</a:t>
            </a:r>
            <a:r>
              <a:rPr lang="en-US" dirty="0" smtClean="0">
                <a:latin typeface="+mj-lt"/>
              </a:rPr>
              <a:t>Conjugate)</a:t>
            </a:r>
            <a:r>
              <a:rPr lang="el-GR" dirty="0" smtClean="0">
                <a:latin typeface="+mj-lt"/>
              </a:rPr>
              <a:t>. </a:t>
            </a:r>
            <a:r>
              <a:rPr lang="el-GR" b="1" dirty="0" smtClean="0">
                <a:solidFill>
                  <a:srgbClr val="820000"/>
                </a:solidFill>
                <a:latin typeface="+mj-lt"/>
              </a:rPr>
              <a:t>Επώαση</a:t>
            </a:r>
            <a:endParaRPr lang="el-GR" b="1" dirty="0">
              <a:solidFill>
                <a:srgbClr val="820000"/>
              </a:solidFill>
              <a:latin typeface="+mj-lt"/>
            </a:endParaRPr>
          </a:p>
        </p:txBody>
      </p:sp>
      <p:sp>
        <p:nvSpPr>
          <p:cNvPr id="93" name="92 - TextBox"/>
          <p:cNvSpPr txBox="1"/>
          <p:nvPr/>
        </p:nvSpPr>
        <p:spPr>
          <a:xfrm>
            <a:off x="4283968" y="342900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Προσθήκη υποστρώματος (</a:t>
            </a:r>
            <a:r>
              <a:rPr lang="en-US" dirty="0" smtClean="0">
                <a:latin typeface="+mj-lt"/>
              </a:rPr>
              <a:t>Substrate)</a:t>
            </a:r>
            <a:r>
              <a:rPr lang="el-GR" dirty="0" smtClean="0">
                <a:latin typeface="+mj-lt"/>
              </a:rPr>
              <a:t>. </a:t>
            </a:r>
            <a:r>
              <a:rPr lang="el-GR" b="1" dirty="0" smtClean="0">
                <a:solidFill>
                  <a:srgbClr val="820000"/>
                </a:solidFill>
                <a:latin typeface="+mj-lt"/>
              </a:rPr>
              <a:t>Επώαση</a:t>
            </a:r>
            <a:endParaRPr lang="el-GR" b="1" dirty="0">
              <a:solidFill>
                <a:srgbClr val="820000"/>
              </a:solidFill>
              <a:latin typeface="+mj-lt"/>
            </a:endParaRPr>
          </a:p>
        </p:txBody>
      </p:sp>
      <p:sp>
        <p:nvSpPr>
          <p:cNvPr id="95" name="94 - TextBox"/>
          <p:cNvSpPr txBox="1"/>
          <p:nvPr/>
        </p:nvSpPr>
        <p:spPr>
          <a:xfrm>
            <a:off x="4283968" y="299695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Προσθήκη διαλύματος </a:t>
            </a:r>
            <a:r>
              <a:rPr lang="en-US" dirty="0" smtClean="0">
                <a:latin typeface="+mj-lt"/>
              </a:rPr>
              <a:t>Stop</a:t>
            </a:r>
            <a:r>
              <a:rPr lang="el-GR" dirty="0" smtClean="0">
                <a:latin typeface="+mj-lt"/>
              </a:rPr>
              <a:t>. </a:t>
            </a:r>
            <a:endParaRPr lang="el-GR" dirty="0">
              <a:latin typeface="+mj-lt"/>
            </a:endParaRPr>
          </a:p>
        </p:txBody>
      </p:sp>
      <p:sp>
        <p:nvSpPr>
          <p:cNvPr id="96" name="95 - Ορθογώνιο"/>
          <p:cNvSpPr/>
          <p:nvPr/>
        </p:nvSpPr>
        <p:spPr>
          <a:xfrm>
            <a:off x="323528" y="836712"/>
            <a:ext cx="3528392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8" name="97 - TextBox"/>
          <p:cNvSpPr txBox="1"/>
          <p:nvPr/>
        </p:nvSpPr>
        <p:spPr>
          <a:xfrm>
            <a:off x="4283968" y="2523893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Φωτομέτρηση σε ειδικό φωτόμετρο</a:t>
            </a:r>
            <a:endParaRPr lang="el-GR" dirty="0"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Ανταγωνιστικοί ανοσοενζυμικοί </a:t>
            </a:r>
            <a:r>
              <a:rPr lang="el-GR" dirty="0" smtClean="0"/>
              <a:t>προσδιορισμοί</a:t>
            </a:r>
            <a:endParaRPr lang="el-GR" dirty="0"/>
          </a:p>
        </p:txBody>
      </p:sp>
      <p:sp>
        <p:nvSpPr>
          <p:cNvPr id="42" name="4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048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3777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0.367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00018 0.367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5.55556E-7 0.367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4.44444E-6 0.3675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00416 0.3916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9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00417 0.3916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00417 0.3916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9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00416 0.3916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 animBg="1"/>
      <p:bldP spid="44" grpId="0" animBg="1"/>
      <p:bldP spid="46" grpId="0" animBg="1"/>
      <p:bldP spid="85" grpId="0" animBg="1"/>
      <p:bldP spid="86" grpId="0" animBg="1"/>
      <p:bldP spid="90" grpId="0"/>
      <p:bldP spid="91" grpId="0"/>
      <p:bldP spid="92" grpId="0"/>
      <p:bldP spid="93" grpId="0"/>
      <p:bldP spid="95" grpId="0"/>
      <p:bldP spid="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115616" y="3789040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1115616" y="5445224"/>
            <a:ext cx="266429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3779912" y="3789040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22" name="21 - Ευθεία γραμμή σύνδεσης"/>
          <p:cNvCxnSpPr/>
          <p:nvPr/>
        </p:nvCxnSpPr>
        <p:spPr>
          <a:xfrm>
            <a:off x="1835696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22 - Ευθεία γραμμή σύνδεσης"/>
          <p:cNvCxnSpPr/>
          <p:nvPr/>
        </p:nvCxnSpPr>
        <p:spPr>
          <a:xfrm flipV="1">
            <a:off x="1907704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>
            <a:off x="1907704" y="515719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24 - Ευθεία γραμμή σύνδεσης"/>
          <p:cNvCxnSpPr/>
          <p:nvPr/>
        </p:nvCxnSpPr>
        <p:spPr>
          <a:xfrm>
            <a:off x="2411760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25 - Ευθεία γραμμή σύνδεσης"/>
          <p:cNvCxnSpPr/>
          <p:nvPr/>
        </p:nvCxnSpPr>
        <p:spPr>
          <a:xfrm flipV="1">
            <a:off x="2483768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26 - Ευθεία γραμμή σύνδεσης"/>
          <p:cNvCxnSpPr/>
          <p:nvPr/>
        </p:nvCxnSpPr>
        <p:spPr>
          <a:xfrm>
            <a:off x="2483768" y="515719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27 - Ευθεία γραμμή σύνδεσης"/>
          <p:cNvCxnSpPr/>
          <p:nvPr/>
        </p:nvCxnSpPr>
        <p:spPr>
          <a:xfrm>
            <a:off x="2843808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28 - Ευθεία γραμμή σύνδεσης"/>
          <p:cNvCxnSpPr/>
          <p:nvPr/>
        </p:nvCxnSpPr>
        <p:spPr>
          <a:xfrm flipV="1">
            <a:off x="2915816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29 - Ευθεία γραμμή σύνδεσης"/>
          <p:cNvCxnSpPr/>
          <p:nvPr/>
        </p:nvCxnSpPr>
        <p:spPr>
          <a:xfrm>
            <a:off x="2915816" y="515719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40 - Έλλειψη"/>
          <p:cNvSpPr/>
          <p:nvPr/>
        </p:nvSpPr>
        <p:spPr>
          <a:xfrm>
            <a:off x="2987824" y="234888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3" name="42 - Έλλειψη"/>
          <p:cNvSpPr/>
          <p:nvPr/>
        </p:nvSpPr>
        <p:spPr>
          <a:xfrm>
            <a:off x="1691680" y="234888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4" name="43 - Έλλειψη"/>
          <p:cNvSpPr/>
          <p:nvPr/>
        </p:nvSpPr>
        <p:spPr>
          <a:xfrm>
            <a:off x="1979712" y="234888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6" name="45 - Έλλειψη"/>
          <p:cNvSpPr/>
          <p:nvPr/>
        </p:nvSpPr>
        <p:spPr>
          <a:xfrm>
            <a:off x="2771800" y="234888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8" name="87 - Ορθογώνιο"/>
          <p:cNvSpPr/>
          <p:nvPr/>
        </p:nvSpPr>
        <p:spPr>
          <a:xfrm>
            <a:off x="5687616" y="4941168"/>
            <a:ext cx="3456384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9" name="88 - TextBox"/>
          <p:cNvSpPr txBox="1"/>
          <p:nvPr/>
        </p:nvSpPr>
        <p:spPr>
          <a:xfrm>
            <a:off x="4283968" y="51571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Πλαστική ή μεταλλική επιφάνεια.</a:t>
            </a:r>
            <a:endParaRPr lang="el-GR" dirty="0">
              <a:latin typeface="+mn-lt"/>
            </a:endParaRPr>
          </a:p>
        </p:txBody>
      </p:sp>
      <p:sp>
        <p:nvSpPr>
          <p:cNvPr id="90" name="89 - TextBox"/>
          <p:cNvSpPr txBox="1"/>
          <p:nvPr/>
        </p:nvSpPr>
        <p:spPr>
          <a:xfrm>
            <a:off x="4283968" y="472514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Σύνδεση αντισωμάτων.</a:t>
            </a:r>
            <a:endParaRPr lang="el-GR" dirty="0">
              <a:latin typeface="+mn-lt"/>
            </a:endParaRPr>
          </a:p>
        </p:txBody>
      </p:sp>
      <p:sp>
        <p:nvSpPr>
          <p:cNvPr id="91" name="90 - TextBox"/>
          <p:cNvSpPr txBox="1"/>
          <p:nvPr/>
        </p:nvSpPr>
        <p:spPr>
          <a:xfrm>
            <a:off x="4283968" y="429309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Πρόσδεση αντιγόνου ασθενούς</a:t>
            </a:r>
            <a:r>
              <a:rPr lang="en-US" dirty="0" smtClean="0">
                <a:latin typeface="+mn-lt"/>
              </a:rPr>
              <a:t>. </a:t>
            </a:r>
            <a:r>
              <a:rPr lang="el-GR" b="1" dirty="0" smtClean="0">
                <a:solidFill>
                  <a:srgbClr val="820000"/>
                </a:solidFill>
                <a:latin typeface="+mn-lt"/>
              </a:rPr>
              <a:t>Επώαση</a:t>
            </a:r>
            <a:endParaRPr lang="el-GR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92" name="91 - TextBox"/>
          <p:cNvSpPr txBox="1"/>
          <p:nvPr/>
        </p:nvSpPr>
        <p:spPr>
          <a:xfrm>
            <a:off x="4283968" y="3861048"/>
            <a:ext cx="486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Πλύση. Προσθήκη συνδέτη (</a:t>
            </a:r>
            <a:r>
              <a:rPr lang="en-US" dirty="0" smtClean="0">
                <a:latin typeface="+mn-lt"/>
              </a:rPr>
              <a:t>Conjugate)</a:t>
            </a:r>
            <a:r>
              <a:rPr lang="el-GR" dirty="0" smtClean="0">
                <a:latin typeface="+mn-lt"/>
              </a:rPr>
              <a:t>. </a:t>
            </a:r>
            <a:r>
              <a:rPr lang="el-GR" b="1" dirty="0" smtClean="0">
                <a:solidFill>
                  <a:srgbClr val="820000"/>
                </a:solidFill>
                <a:latin typeface="+mn-lt"/>
              </a:rPr>
              <a:t>Επώαση</a:t>
            </a:r>
            <a:endParaRPr lang="el-GR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93" name="92 - TextBox"/>
          <p:cNvSpPr txBox="1"/>
          <p:nvPr/>
        </p:nvSpPr>
        <p:spPr>
          <a:xfrm>
            <a:off x="4283968" y="342900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Προσθήκη υποστρώματος (</a:t>
            </a:r>
            <a:r>
              <a:rPr lang="en-US" dirty="0" smtClean="0">
                <a:latin typeface="+mn-lt"/>
              </a:rPr>
              <a:t>Substrate)</a:t>
            </a:r>
            <a:r>
              <a:rPr lang="el-GR" dirty="0" smtClean="0">
                <a:latin typeface="+mn-lt"/>
              </a:rPr>
              <a:t>. </a:t>
            </a:r>
            <a:r>
              <a:rPr lang="el-GR" b="1" dirty="0" smtClean="0">
                <a:solidFill>
                  <a:srgbClr val="820000"/>
                </a:solidFill>
                <a:latin typeface="+mn-lt"/>
              </a:rPr>
              <a:t>Επώαση</a:t>
            </a:r>
            <a:endParaRPr lang="el-GR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95" name="94 - TextBox"/>
          <p:cNvSpPr txBox="1"/>
          <p:nvPr/>
        </p:nvSpPr>
        <p:spPr>
          <a:xfrm>
            <a:off x="4283968" y="299695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Προσθήκη διαλύματος </a:t>
            </a:r>
            <a:r>
              <a:rPr lang="en-US" dirty="0" smtClean="0">
                <a:latin typeface="+mn-lt"/>
              </a:rPr>
              <a:t>Stop</a:t>
            </a:r>
            <a:r>
              <a:rPr lang="el-GR" dirty="0" smtClean="0">
                <a:latin typeface="+mn-lt"/>
              </a:rPr>
              <a:t>. </a:t>
            </a:r>
            <a:endParaRPr lang="el-GR" dirty="0">
              <a:latin typeface="+mn-lt"/>
            </a:endParaRPr>
          </a:p>
        </p:txBody>
      </p:sp>
      <p:sp>
        <p:nvSpPr>
          <p:cNvPr id="98" name="97 - TextBox"/>
          <p:cNvSpPr txBox="1"/>
          <p:nvPr/>
        </p:nvSpPr>
        <p:spPr>
          <a:xfrm>
            <a:off x="4283968" y="256490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Φωτομέτρηση σε ειδικό φωτόμετρο.</a:t>
            </a:r>
            <a:endParaRPr lang="el-GR" dirty="0">
              <a:latin typeface="+mn-lt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2322" y="1556792"/>
            <a:ext cx="235381" cy="64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235381" cy="64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235382" cy="64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288032" cy="64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235381" cy="64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8" name="57 - Έλλειψη"/>
          <p:cNvSpPr/>
          <p:nvPr/>
        </p:nvSpPr>
        <p:spPr>
          <a:xfrm>
            <a:off x="2267744" y="234888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9" name="58 - Ορθογώνιο"/>
          <p:cNvSpPr/>
          <p:nvPr/>
        </p:nvSpPr>
        <p:spPr>
          <a:xfrm>
            <a:off x="1187624" y="4077072"/>
            <a:ext cx="2592288" cy="1368152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0" name="59 - Ορθογώνιο"/>
          <p:cNvSpPr/>
          <p:nvPr/>
        </p:nvSpPr>
        <p:spPr>
          <a:xfrm>
            <a:off x="1187624" y="4077072"/>
            <a:ext cx="2592288" cy="1368152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1" name="60 - Ορθογώνιο"/>
          <p:cNvSpPr/>
          <p:nvPr/>
        </p:nvSpPr>
        <p:spPr>
          <a:xfrm>
            <a:off x="1115616" y="1484784"/>
            <a:ext cx="244827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Μη ανταγωνιστικοί ανοσοενζυμικοί </a:t>
            </a:r>
            <a:r>
              <a:rPr lang="el-GR" dirty="0" smtClean="0"/>
              <a:t>προσδιορισμοί</a:t>
            </a:r>
            <a:endParaRPr lang="el-GR" dirty="0"/>
          </a:p>
        </p:txBody>
      </p:sp>
      <p:sp>
        <p:nvSpPr>
          <p:cNvPr id="36" name="3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915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7.40741E-7 L -0.00781 0.367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1.38889E-6 0.3675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4.44444E-6 0.3675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4.44444E-6 0.3675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-2.77778E-6 0.3675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00278 0.3942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9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00278 0.3942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9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00278 0.3942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9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00278 0.3942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9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00277 0.3942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46" grpId="0" animBg="1"/>
      <p:bldP spid="90" grpId="0"/>
      <p:bldP spid="91" grpId="0"/>
      <p:bldP spid="92" grpId="0"/>
      <p:bldP spid="93" grpId="0"/>
      <p:bldP spid="95" grpId="0"/>
      <p:bldP spid="98" grpId="0"/>
      <p:bldP spid="58" grpId="0" animBg="1"/>
      <p:bldP spid="59" grpId="0" animBg="1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689039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Καμπύλες αναφοράς μη ανταγωνιστικών </a:t>
            </a:r>
            <a:r>
              <a:rPr lang="el-GR" dirty="0" smtClean="0"/>
              <a:t>προσδιορισμών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14</a:t>
            </a:fld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5580112" y="4941168"/>
            <a:ext cx="2164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y</a:t>
            </a:r>
            <a:r>
              <a:rPr lang="el-GR" dirty="0" smtClean="0"/>
              <a:t> = </a:t>
            </a:r>
            <a:r>
              <a:rPr lang="en-US" dirty="0" smtClean="0"/>
              <a:t>a</a:t>
            </a:r>
            <a:r>
              <a:rPr lang="el-GR" dirty="0" smtClean="0"/>
              <a:t> + </a:t>
            </a:r>
            <a:r>
              <a:rPr lang="en-US" dirty="0" smtClean="0"/>
              <a:t>bx</a:t>
            </a:r>
            <a:r>
              <a:rPr lang="el-GR" dirty="0" smtClean="0"/>
              <a:t> + </a:t>
            </a:r>
            <a:r>
              <a:rPr lang="en-US" dirty="0" smtClean="0"/>
              <a:t>cx</a:t>
            </a:r>
            <a:r>
              <a:rPr lang="el-GR" baseline="30000" dirty="0" smtClean="0"/>
              <a:t>2</a:t>
            </a:r>
            <a:r>
              <a:rPr lang="el-GR" dirty="0" smtClean="0"/>
              <a:t> + </a:t>
            </a:r>
            <a:r>
              <a:rPr lang="en-US" dirty="0" smtClean="0"/>
              <a:t>dx</a:t>
            </a:r>
            <a:r>
              <a:rPr lang="el-GR" baseline="30000" dirty="0" smtClean="0"/>
              <a:t>3 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2411760" y="4941168"/>
            <a:ext cx="1113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</a:t>
            </a:r>
            <a:r>
              <a:rPr lang="el-GR" dirty="0" smtClean="0"/>
              <a:t> = </a:t>
            </a:r>
            <a:r>
              <a:rPr lang="en-US" dirty="0" smtClean="0"/>
              <a:t>ax  + b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85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68275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Καμπύλες αναφοράς ανταγωνιστικών </a:t>
            </a:r>
            <a:r>
              <a:rPr lang="el-GR" dirty="0" smtClean="0"/>
              <a:t>προσδιορισμών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15</a:t>
            </a:fld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5436096" y="4941168"/>
            <a:ext cx="2164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y</a:t>
            </a:r>
            <a:r>
              <a:rPr lang="el-GR" dirty="0" smtClean="0"/>
              <a:t> = </a:t>
            </a:r>
            <a:r>
              <a:rPr lang="en-US" dirty="0" smtClean="0"/>
              <a:t>a</a:t>
            </a:r>
            <a:r>
              <a:rPr lang="el-GR" dirty="0" smtClean="0"/>
              <a:t> + </a:t>
            </a:r>
            <a:r>
              <a:rPr lang="en-US" dirty="0" smtClean="0"/>
              <a:t>bx</a:t>
            </a:r>
            <a:r>
              <a:rPr lang="el-GR" dirty="0" smtClean="0"/>
              <a:t> + </a:t>
            </a:r>
            <a:r>
              <a:rPr lang="en-US" dirty="0" smtClean="0"/>
              <a:t>cx</a:t>
            </a:r>
            <a:r>
              <a:rPr lang="el-GR" baseline="30000" dirty="0" smtClean="0"/>
              <a:t>2</a:t>
            </a:r>
            <a:r>
              <a:rPr lang="el-GR" dirty="0" smtClean="0"/>
              <a:t> + </a:t>
            </a:r>
            <a:r>
              <a:rPr lang="en-US" dirty="0" smtClean="0"/>
              <a:t>dx</a:t>
            </a:r>
            <a:r>
              <a:rPr lang="el-GR" baseline="30000" dirty="0" smtClean="0"/>
              <a:t>3 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2267744" y="4941168"/>
            <a:ext cx="1113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</a:t>
            </a:r>
            <a:r>
              <a:rPr lang="el-GR" dirty="0" smtClean="0"/>
              <a:t> = </a:t>
            </a:r>
            <a:r>
              <a:rPr lang="en-US" dirty="0" smtClean="0"/>
              <a:t>ax  + b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47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Τρόποι σύνδεσης ιχνηθέτη και αντισώματος </a:t>
            </a:r>
            <a:r>
              <a:rPr lang="el-GR" dirty="0" smtClean="0"/>
              <a:t>conjugate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el-GR" sz="2400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Σύστημα αβιδίνης - βιοτίνης </a:t>
            </a:r>
          </a:p>
          <a:p>
            <a:pPr lvl="1" indent="-385763" eaLnBrk="0" fontAlgn="base" hangingPunct="0">
              <a:spcBef>
                <a:spcPts val="600"/>
              </a:spcBef>
              <a:spcAft>
                <a:spcPct val="0"/>
              </a:spcAft>
              <a:tabLst>
                <a:tab pos="712788" algn="l"/>
              </a:tabLst>
            </a:pPr>
            <a:r>
              <a:rPr lang="el-GR" sz="2400" dirty="0">
                <a:ea typeface="Times New Roman" pitchFamily="18" charset="0"/>
                <a:cs typeface="Arial" pitchFamily="34" charset="0"/>
              </a:rPr>
              <a:t>Η σύνδεση γίνεται με δύο τρόπους:</a:t>
            </a:r>
            <a:endParaRPr lang="el-GR" sz="2400" dirty="0">
              <a:cs typeface="Arial" pitchFamily="34" charset="0"/>
            </a:endParaRPr>
          </a:p>
          <a:p>
            <a:pPr marL="806450" lvl="0" indent="-449263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lphaUcPeriod"/>
              <a:tabLst>
                <a:tab pos="685800" algn="l"/>
                <a:tab pos="712788" algn="l"/>
              </a:tabLst>
            </a:pPr>
            <a:r>
              <a:rPr lang="el-GR" sz="2400" dirty="0" smtClean="0">
                <a:ea typeface="Times New Roman" pitchFamily="18" charset="0"/>
                <a:cs typeface="Arial" pitchFamily="34" charset="0"/>
              </a:rPr>
              <a:t>με </a:t>
            </a:r>
            <a:r>
              <a:rPr lang="el-GR" sz="2400" dirty="0">
                <a:ea typeface="Times New Roman" pitchFamily="18" charset="0"/>
                <a:cs typeface="Arial" pitchFamily="34" charset="0"/>
              </a:rPr>
              <a:t>σύζευξη ενζύμου-αβιδίνης και βιοτίνης-αντισώματος</a:t>
            </a:r>
            <a:endParaRPr lang="el-GR" sz="2400" dirty="0">
              <a:cs typeface="Arial" pitchFamily="34" charset="0"/>
            </a:endParaRPr>
          </a:p>
          <a:p>
            <a:pPr marL="806450" lvl="0" indent="-449263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lphaUcPeriod"/>
              <a:tabLst>
                <a:tab pos="685800" algn="l"/>
                <a:tab pos="712788" algn="l"/>
              </a:tabLst>
            </a:pPr>
            <a:r>
              <a:rPr lang="el-GR" sz="2400" dirty="0" smtClean="0">
                <a:ea typeface="Times New Roman" pitchFamily="18" charset="0"/>
                <a:cs typeface="Arial" pitchFamily="34" charset="0"/>
              </a:rPr>
              <a:t>με </a:t>
            </a:r>
            <a:r>
              <a:rPr lang="el-GR" sz="2400" dirty="0">
                <a:ea typeface="Times New Roman" pitchFamily="18" charset="0"/>
                <a:cs typeface="Arial" pitchFamily="34" charset="0"/>
              </a:rPr>
              <a:t>σύζευξη βιοτίνης-ενζύμου και βιοτίνης-αντισώματος &amp; ελεύθερη αβιδίνη.</a:t>
            </a:r>
            <a:endParaRPr lang="el-GR" sz="2400" dirty="0">
              <a:cs typeface="Arial" pitchFamily="34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el-GR" sz="2400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Υπεριωδικό </a:t>
            </a:r>
          </a:p>
          <a:p>
            <a:pPr lvl="1" indent="-385763" eaLnBrk="0" fontAlgn="base" hangingPunct="0">
              <a:spcBef>
                <a:spcPts val="600"/>
              </a:spcBef>
              <a:spcAft>
                <a:spcPct val="0"/>
              </a:spcAft>
              <a:tabLst>
                <a:tab pos="712788" algn="l"/>
              </a:tabLst>
            </a:pPr>
            <a:r>
              <a:rPr lang="el-GR" sz="2400" dirty="0">
                <a:ea typeface="Times New Roman" pitchFamily="18" charset="0"/>
                <a:cs typeface="Arial" pitchFamily="34" charset="0"/>
              </a:rPr>
              <a:t>Χρησιμοποιείται για την σύζευξη αντισώματος-υπεροξειδάσης. </a:t>
            </a:r>
            <a:endParaRPr lang="el-GR" sz="2400" dirty="0">
              <a:cs typeface="Arial" pitchFamily="34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el-GR" sz="2400" b="1" dirty="0" smtClean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Γλουταλδεΰδη </a:t>
            </a:r>
            <a:endParaRPr lang="el-GR" sz="2400" b="1" dirty="0">
              <a:solidFill>
                <a:srgbClr val="820000"/>
              </a:solidFill>
              <a:ea typeface="Times New Roman" pitchFamily="18" charset="0"/>
              <a:cs typeface="Arial" pitchFamily="34" charset="0"/>
            </a:endParaRPr>
          </a:p>
          <a:p>
            <a:pPr lvl="1" indent="-385763" eaLnBrk="0" fontAlgn="base" hangingPunct="0">
              <a:spcBef>
                <a:spcPts val="600"/>
              </a:spcBef>
              <a:spcAft>
                <a:spcPct val="0"/>
              </a:spcAft>
              <a:tabLst>
                <a:tab pos="712788" algn="l"/>
              </a:tabLst>
            </a:pPr>
            <a:r>
              <a:rPr lang="el-GR" sz="2400" dirty="0">
                <a:ea typeface="Times New Roman" pitchFamily="18" charset="0"/>
                <a:cs typeface="Arial" pitchFamily="34" charset="0"/>
              </a:rPr>
              <a:t>Βασίζεται στην αρχή ότι γίνεται διασταυρούμενη αντίδραση μεταξύ ενζύμου και αντισώματος μέσω των ελεύθερων ε-αμινομάδων της λυσίνης</a:t>
            </a:r>
            <a:r>
              <a:rPr lang="el-GR" sz="2400" dirty="0" smtClean="0">
                <a:ea typeface="Times New Roman" pitchFamily="18" charset="0"/>
                <a:cs typeface="Arial" pitchFamily="34" charset="0"/>
              </a:rPr>
              <a:t>.</a:t>
            </a:r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56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Ένζυμα που χρησιμοποιούνται στους ανοσοενζυμικούς </a:t>
            </a:r>
            <a:r>
              <a:rPr lang="el-GR" dirty="0" smtClean="0"/>
              <a:t>προσδιορισμούς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70000" lnSpcReduction="20000"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el-GR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Αλκαλική φωσφατάση (</a:t>
            </a:r>
            <a:r>
              <a:rPr lang="en-US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ALP</a:t>
            </a:r>
            <a:r>
              <a:rPr lang="el-GR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). </a:t>
            </a:r>
            <a:r>
              <a:rPr lang="el-GR" dirty="0">
                <a:ea typeface="Times New Roman" pitchFamily="18" charset="0"/>
                <a:cs typeface="Arial" pitchFamily="34" charset="0"/>
              </a:rPr>
              <a:t>Ως υποστρώματα για την 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ALP</a:t>
            </a:r>
            <a:r>
              <a:rPr lang="el-GR" dirty="0">
                <a:ea typeface="Times New Roman" pitchFamily="18" charset="0"/>
                <a:cs typeface="Arial" pitchFamily="34" charset="0"/>
              </a:rPr>
              <a:t> χρησιμοποιούνται η ΝΡΡ (φωσφορική p-νιτροφαινόλη) καθώς και η 4ΜUP (λουμπελιφερόλη).  </a:t>
            </a:r>
            <a:endParaRPr lang="el-GR" dirty="0"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el-GR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β-</a:t>
            </a:r>
            <a:r>
              <a:rPr lang="en-US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D</a:t>
            </a:r>
            <a:r>
              <a:rPr lang="el-GR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-γαλακτοσιδάση. </a:t>
            </a:r>
            <a:r>
              <a:rPr lang="el-GR" dirty="0">
                <a:ea typeface="Times New Roman" pitchFamily="18" charset="0"/>
                <a:cs typeface="Arial" pitchFamily="34" charset="0"/>
              </a:rPr>
              <a:t>Ως υποστρώματα χρησιμοποιούνται η ο-νιτροφαινυλο-β-γαλακτοπυρανοσίδη (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ONPG</a:t>
            </a:r>
            <a:r>
              <a:rPr lang="el-GR" dirty="0">
                <a:ea typeface="Times New Roman" pitchFamily="18" charset="0"/>
                <a:cs typeface="Arial" pitchFamily="34" charset="0"/>
              </a:rPr>
              <a:t>) και η π-νιτροφαινυλο-β-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D</a:t>
            </a:r>
            <a:r>
              <a:rPr lang="el-GR" dirty="0">
                <a:ea typeface="Times New Roman" pitchFamily="18" charset="0"/>
                <a:cs typeface="Arial" pitchFamily="34" charset="0"/>
              </a:rPr>
              <a:t>-γαλακτοπυρανοσίδη (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PNPG</a:t>
            </a:r>
            <a:r>
              <a:rPr lang="el-GR" dirty="0">
                <a:ea typeface="Times New Roman" pitchFamily="18" charset="0"/>
                <a:cs typeface="Arial" pitchFamily="34" charset="0"/>
              </a:rPr>
              <a:t>).  </a:t>
            </a:r>
            <a:endParaRPr lang="el-GR" dirty="0"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el-GR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Υπεροξειδάση της αγριοραπανίδας (</a:t>
            </a:r>
            <a:r>
              <a:rPr lang="en-US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HRP</a:t>
            </a:r>
            <a:r>
              <a:rPr lang="el-GR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). </a:t>
            </a:r>
            <a:r>
              <a:rPr lang="el-GR" dirty="0">
                <a:ea typeface="Times New Roman" pitchFamily="18" charset="0"/>
                <a:cs typeface="Arial" pitchFamily="34" charset="0"/>
              </a:rPr>
              <a:t>Η HRP ανάγει το υπεροξείδιο του υδρογόνου (H</a:t>
            </a:r>
            <a:r>
              <a:rPr lang="el-GR" baseline="-30000" dirty="0">
                <a:ea typeface="Times New Roman" pitchFamily="18" charset="0"/>
                <a:cs typeface="Arial" pitchFamily="34" charset="0"/>
              </a:rPr>
              <a:t>2</a:t>
            </a:r>
            <a:r>
              <a:rPr lang="el-GR" dirty="0">
                <a:ea typeface="Times New Roman" pitchFamily="18" charset="0"/>
                <a:cs typeface="Arial" pitchFamily="34" charset="0"/>
              </a:rPr>
              <a:t>O</a:t>
            </a:r>
            <a:r>
              <a:rPr lang="el-GR" baseline="-30000" dirty="0">
                <a:ea typeface="Times New Roman" pitchFamily="18" charset="0"/>
                <a:cs typeface="Arial" pitchFamily="34" charset="0"/>
              </a:rPr>
              <a:t>2</a:t>
            </a:r>
            <a:r>
              <a:rPr lang="el-GR" dirty="0">
                <a:ea typeface="Times New Roman" pitchFamily="18" charset="0"/>
                <a:cs typeface="Arial" pitchFamily="34" charset="0"/>
              </a:rPr>
              <a:t>). Το Ο</a:t>
            </a:r>
            <a:r>
              <a:rPr lang="el-GR" baseline="-30000" dirty="0">
                <a:ea typeface="Times New Roman" pitchFamily="18" charset="0"/>
                <a:cs typeface="Arial" pitchFamily="34" charset="0"/>
              </a:rPr>
              <a:t>2</a:t>
            </a:r>
            <a:r>
              <a:rPr lang="el-GR" dirty="0">
                <a:ea typeface="Times New Roman" pitchFamily="18" charset="0"/>
                <a:cs typeface="Arial" pitchFamily="34" charset="0"/>
              </a:rPr>
              <a:t> που παράγεται οξειδώνει ένα δεύτερο υπόστρωμα παράγοντας ένα έγχρωμο προϊόν. Συνηθέστερα χρησιμοποιούνται σαν δεύτερο ένζυμο η ο-φαινυλενοδιαμίνη (</a:t>
            </a:r>
            <a:r>
              <a:rPr lang="el-GR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OPD</a:t>
            </a:r>
            <a:r>
              <a:rPr lang="el-GR" dirty="0">
                <a:ea typeface="Times New Roman" pitchFamily="18" charset="0"/>
                <a:cs typeface="Arial" pitchFamily="34" charset="0"/>
              </a:rPr>
              <a:t>) ή η 3,3,5,5’ τετραμεθυλοβενζυδίνη (</a:t>
            </a:r>
            <a:r>
              <a:rPr lang="el-GR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ΤΜΒ</a:t>
            </a:r>
            <a:r>
              <a:rPr lang="el-GR" dirty="0">
                <a:ea typeface="Times New Roman" pitchFamily="18" charset="0"/>
                <a:cs typeface="Arial" pitchFamily="34" charset="0"/>
              </a:rPr>
              <a:t>).</a:t>
            </a:r>
            <a:endParaRPr lang="el-GR" dirty="0">
              <a:cs typeface="Arial" pitchFamily="34" charset="0"/>
            </a:endParaRPr>
          </a:p>
          <a:p>
            <a:endParaRPr lang="el-GR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24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k\Desktop\Yλικό Video\Μηχανήματα ΤΕΙ\Wells Elis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039" y="1268760"/>
            <a:ext cx="3343624" cy="2232248"/>
          </a:xfrm>
          <a:prstGeom prst="rect">
            <a:avLst/>
          </a:prstGeom>
          <a:noFill/>
        </p:spPr>
      </p:pic>
      <p:pic>
        <p:nvPicPr>
          <p:cNvPr id="59394" name="Picture 2" descr="Kits and Devi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4213" y="1268760"/>
            <a:ext cx="3548512" cy="2232248"/>
          </a:xfrm>
          <a:prstGeom prst="rect">
            <a:avLst/>
          </a:prstGeom>
          <a:noFill/>
        </p:spPr>
      </p:pic>
      <p:sp>
        <p:nvSpPr>
          <p:cNvPr id="5" name="4 - Κουμπί ενέργειας: Κεντρική σελίδα">
            <a:hlinkClick r:id="rId4" highlightClick="1"/>
          </p:cNvPr>
          <p:cNvSpPr/>
          <p:nvPr/>
        </p:nvSpPr>
        <p:spPr>
          <a:xfrm>
            <a:off x="7380312" y="5365401"/>
            <a:ext cx="792088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7" name="Picture 4" descr="http://www.lifemedicalequipment.com/pics/W_Stat%20Fax%203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1641" y="3900697"/>
            <a:ext cx="3002022" cy="2664296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Microplate</a:t>
            </a:r>
            <a:br>
              <a:rPr lang="en-US" dirty="0"/>
            </a:br>
            <a:r>
              <a:rPr lang="el-GR" dirty="0"/>
              <a:t>Πλάκες </a:t>
            </a:r>
            <a:r>
              <a:rPr lang="en-US" dirty="0" smtClean="0"/>
              <a:t>ELISA</a:t>
            </a:r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56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βασική </a:t>
            </a:r>
            <a:r>
              <a:rPr lang="el-GR" dirty="0" smtClean="0"/>
              <a:t>αρχή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400" dirty="0">
                <a:ea typeface="Times New Roman" pitchFamily="18" charset="0"/>
                <a:cs typeface="Arial" pitchFamily="34" charset="0"/>
              </a:rPr>
              <a:t>Το ανοσογόνο (αντιγόνο ή αντίσωμα) ακινητοποιείται με ένα αντίσωμα.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400" dirty="0">
                <a:ea typeface="Times New Roman" pitchFamily="18" charset="0"/>
                <a:cs typeface="Arial" pitchFamily="34" charset="0"/>
              </a:rPr>
              <a:t>Ένα δεύτερο αντίσωμα προσκολλάται πάνω στο αρχικό σύμπλεγμα αντιγόνου-αντισώματος.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400" dirty="0">
                <a:ea typeface="Times New Roman" pitchFamily="18" charset="0"/>
                <a:cs typeface="Arial" pitchFamily="34" charset="0"/>
              </a:rPr>
              <a:t>Το δεύτερο αντίσωμα (σημασμένο αντίσωμα - </a:t>
            </a:r>
            <a:r>
              <a:rPr lang="en-US" sz="2400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conjugate</a:t>
            </a:r>
            <a:r>
              <a:rPr lang="el-GR" sz="2400" dirty="0">
                <a:ea typeface="Times New Roman" pitchFamily="18" charset="0"/>
                <a:cs typeface="Arial" pitchFamily="34" charset="0"/>
              </a:rPr>
              <a:t>)  φέρει μαζί του ένα άλλο μόριο το οποίο ονομάζεται ιχνηθέτης (</a:t>
            </a:r>
            <a:r>
              <a:rPr lang="en-US" sz="2400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tracer</a:t>
            </a:r>
            <a:r>
              <a:rPr lang="el-GR" sz="2400" dirty="0">
                <a:ea typeface="Times New Roman" pitchFamily="18" charset="0"/>
                <a:cs typeface="Arial" pitchFamily="34" charset="0"/>
              </a:rPr>
              <a:t>). Ο ιχνηθέτης έχει κάποια χαρακτηριστική χημική ή φυσική ιδιότητα με την βοήθεια της οποίας γίνεται η μέτρηση του ακινητοποιημένου  ανοσογόνου.</a:t>
            </a:r>
            <a:endParaRPr lang="el-GR" sz="2400" dirty="0">
              <a:cs typeface="Arial" pitchFamily="34" charset="0"/>
            </a:endParaRPr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7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ahdiagnostics.fi/files/billeder/2012/Shared/Produkter/neo_left_op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958625"/>
            <a:ext cx="3384375" cy="3245006"/>
          </a:xfrm>
          <a:prstGeom prst="rect">
            <a:avLst/>
          </a:prstGeom>
          <a:noFill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068" y="1554764"/>
            <a:ext cx="3168352" cy="266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Κουμπί ενέργειας: Κεντρική σελίδα">
            <a:hlinkClick r:id="rId4" highlightClick="1"/>
          </p:cNvPr>
          <p:cNvSpPr/>
          <p:nvPr/>
        </p:nvSpPr>
        <p:spPr>
          <a:xfrm>
            <a:off x="7066783" y="5384191"/>
            <a:ext cx="792088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Microplate readers</a:t>
            </a:r>
            <a:br>
              <a:rPr lang="en-US" dirty="0"/>
            </a:br>
            <a:r>
              <a:rPr lang="el-GR" dirty="0" smtClean="0"/>
              <a:t>Φωτόμετρα </a:t>
            </a:r>
            <a:r>
              <a:rPr lang="en-US" dirty="0" smtClean="0"/>
              <a:t>ELISA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94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Κουμπί ενέργειας: Κεντρική σελίδα">
            <a:hlinkClick r:id="rId2" highlightClick="1"/>
          </p:cNvPr>
          <p:cNvSpPr/>
          <p:nvPr/>
        </p:nvSpPr>
        <p:spPr>
          <a:xfrm>
            <a:off x="6857404" y="5060459"/>
            <a:ext cx="826392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62466" name="Picture 2" descr="http://i01.i.aliimg.com/photo/v3/409797619/Automated_Elisa_workstat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458545" cy="2304256"/>
          </a:xfrm>
          <a:prstGeom prst="rect">
            <a:avLst/>
          </a:prstGeom>
          <a:noFill/>
        </p:spPr>
      </p:pic>
      <p:pic>
        <p:nvPicPr>
          <p:cNvPr id="62468" name="Picture 4" descr="http://www.human.de/__we_thumbs__/789_2_ElisysDuo_2010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532" y="3140968"/>
            <a:ext cx="4762500" cy="34004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Πλήρως αυτοματοποιημένοι </a:t>
            </a:r>
            <a:r>
              <a:rPr lang="en-US" dirty="0"/>
              <a:t>Microplate </a:t>
            </a:r>
            <a:r>
              <a:rPr lang="en-US" dirty="0" smtClean="0"/>
              <a:t>readers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12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l-GR" dirty="0"/>
              <a:t>τερογενείς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ανοσοενζυμικοί προσδιορισμοί</a:t>
            </a:r>
            <a:endParaRPr lang="el-GR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56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218442"/>
            <a:ext cx="5014790" cy="428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744416" cy="92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700964"/>
            <a:ext cx="3392438" cy="154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Enzymed Multipled </a:t>
            </a:r>
            <a:r>
              <a:rPr lang="en-US" sz="3200" dirty="0" smtClean="0"/>
              <a:t>Immunoassay (</a:t>
            </a:r>
            <a:r>
              <a:rPr lang="el-GR" sz="3200" dirty="0"/>
              <a:t>ΕΜΙΤ)</a:t>
            </a:r>
            <a:br>
              <a:rPr lang="el-GR" sz="3200" dirty="0"/>
            </a:br>
            <a:r>
              <a:rPr lang="en-US" sz="3200" dirty="0" smtClean="0"/>
              <a:t>A</a:t>
            </a:r>
            <a:r>
              <a:rPr lang="el-GR" sz="3200" dirty="0"/>
              <a:t>νοσοενζυμική ενισχυμένη </a:t>
            </a:r>
            <a:r>
              <a:rPr lang="el-GR" sz="3200" dirty="0" smtClean="0"/>
              <a:t>μέθοδος</a:t>
            </a:r>
            <a:endParaRPr lang="el-GR" sz="32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1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704297"/>
              </p:ext>
            </p:extLst>
          </p:nvPr>
        </p:nvGraphicFramePr>
        <p:xfrm>
          <a:off x="539552" y="1641376"/>
          <a:ext cx="3888432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Εικόνα Bitmap" r:id="rId3" imgW="5982535" imgH="4563112" progId="PBrush">
                  <p:embed/>
                </p:oleObj>
              </mc:Choice>
              <mc:Fallback>
                <p:oleObj name="Εικόνα Bitmap" r:id="rId3" imgW="5982535" imgH="4563112" progId="PBrush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641376"/>
                        <a:ext cx="3888432" cy="3312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850767"/>
              </p:ext>
            </p:extLst>
          </p:nvPr>
        </p:nvGraphicFramePr>
        <p:xfrm>
          <a:off x="5076056" y="1821396"/>
          <a:ext cx="3672408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Εικόνα Bitmap" r:id="rId5" imgW="6001588" imgH="3933333" progId="PBrush">
                  <p:embed/>
                </p:oleObj>
              </mc:Choice>
              <mc:Fallback>
                <p:oleObj name="Εικόνα Bitmap" r:id="rId5" imgW="6001588" imgH="3933333" progId="PBrush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821396"/>
                        <a:ext cx="3672408" cy="29523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306896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-36501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560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908720"/>
          </a:xfrm>
        </p:spPr>
        <p:txBody>
          <a:bodyPr>
            <a:noAutofit/>
          </a:bodyPr>
          <a:lstStyle/>
          <a:p>
            <a:r>
              <a:rPr lang="en-US" sz="3200" dirty="0"/>
              <a:t>Fluoresence Energy Transfer </a:t>
            </a:r>
            <a:r>
              <a:rPr lang="en-US" sz="3200" dirty="0" smtClean="0"/>
              <a:t>Immunoassay (</a:t>
            </a:r>
            <a:r>
              <a:rPr lang="en-US" sz="3200" dirty="0"/>
              <a:t>FETI)</a:t>
            </a:r>
            <a:br>
              <a:rPr lang="en-US" sz="3200" dirty="0"/>
            </a:br>
            <a:r>
              <a:rPr lang="el-GR" sz="3200" dirty="0" smtClean="0"/>
              <a:t>Μέθοδος </a:t>
            </a:r>
            <a:r>
              <a:rPr lang="el-GR" sz="3200" dirty="0"/>
              <a:t>μεταφοράς φθορισμομετρικής </a:t>
            </a:r>
            <a:r>
              <a:rPr lang="el-GR" sz="3200" dirty="0" smtClean="0"/>
              <a:t>ενέργειας</a:t>
            </a:r>
            <a:endParaRPr lang="el-GR" sz="3200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730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Fluorescence Polarization </a:t>
            </a:r>
            <a:r>
              <a:rPr lang="en-US" sz="3200" dirty="0" smtClean="0"/>
              <a:t>Immunoassay (FPIA) </a:t>
            </a:r>
            <a:r>
              <a:rPr lang="el-GR" sz="3200" dirty="0" smtClean="0"/>
              <a:t>Πολωμένος φθορισμός</a:t>
            </a:r>
            <a:endParaRPr lang="el-GR" sz="32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24</a:t>
            </a:fld>
            <a:endParaRPr lang="el-GR" dirty="0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648904"/>
              </p:ext>
            </p:extLst>
          </p:nvPr>
        </p:nvGraphicFramePr>
        <p:xfrm>
          <a:off x="827584" y="1772816"/>
          <a:ext cx="3096344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Εικόνα Bitmap" r:id="rId3" imgW="4401164" imgH="3409524" progId="PBrush">
                  <p:embed/>
                </p:oleObj>
              </mc:Choice>
              <mc:Fallback>
                <p:oleObj name="Εικόνα Bitmap" r:id="rId3" imgW="4401164" imgH="3409524" progId="PBrush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772816"/>
                        <a:ext cx="3096344" cy="221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983222"/>
              </p:ext>
            </p:extLst>
          </p:nvPr>
        </p:nvGraphicFramePr>
        <p:xfrm>
          <a:off x="4561493" y="1628800"/>
          <a:ext cx="4104456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Εικόνα Bitmap" r:id="rId5" imgW="6268325" imgH="3619048" progId="PBrush">
                  <p:embed/>
                </p:oleObj>
              </mc:Choice>
              <mc:Fallback>
                <p:oleObj name="Εικόνα Bitmap" r:id="rId5" imgW="6268325" imgH="3619048" progId="PBrush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1493" y="1628800"/>
                        <a:ext cx="4104456" cy="280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2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n-US" sz="3200" dirty="0"/>
              <a:t>Particle Counting </a:t>
            </a:r>
            <a:r>
              <a:rPr lang="en-US" sz="3200" dirty="0" smtClean="0"/>
              <a:t>Immunoassay (PACIA)</a:t>
            </a:r>
            <a:br>
              <a:rPr lang="en-US" sz="3200" dirty="0" smtClean="0"/>
            </a:br>
            <a:r>
              <a:rPr lang="en-US" sz="3200" dirty="0" smtClean="0"/>
              <a:t>Mικροσωμ</a:t>
            </a:r>
            <a:r>
              <a:rPr lang="en-US" sz="3200" dirty="0" smtClean="0"/>
              <a:t>ατιδιακή ανάλυση</a:t>
            </a:r>
            <a:endParaRPr lang="el-GR" sz="32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25</a:t>
            </a:fld>
            <a:endParaRPr lang="el-GR" dirty="0"/>
          </a:p>
        </p:txBody>
      </p:sp>
      <p:pic>
        <p:nvPicPr>
          <p:cNvPr id="3" name="2 - Εικόνα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555" y="1853952"/>
            <a:ext cx="36004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- Εικόνα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235" y="2007096"/>
            <a:ext cx="3406899" cy="271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31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Enzume Linked Immuno-SPOT</a:t>
            </a:r>
            <a:br>
              <a:rPr lang="en-US" sz="3200" dirty="0"/>
            </a:br>
            <a:r>
              <a:rPr lang="en-US" sz="3200" dirty="0"/>
              <a:t>(ELISPOT</a:t>
            </a:r>
            <a:r>
              <a:rPr lang="en-US" sz="3200" dirty="0" smtClean="0"/>
              <a:t>)</a:t>
            </a:r>
            <a:endParaRPr lang="el-GR" sz="32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26</a:t>
            </a:fld>
            <a:endParaRPr lang="el-GR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440" y="1180104"/>
            <a:ext cx="4006508" cy="3013600"/>
          </a:xfrm>
          <a:prstGeom prst="rect">
            <a:avLst/>
          </a:prstGeom>
          <a:noFill/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440" y="4193704"/>
            <a:ext cx="3908560" cy="2664296"/>
          </a:xfrm>
          <a:prstGeom prst="rect">
            <a:avLst/>
          </a:prstGeom>
          <a:noFill/>
        </p:spPr>
      </p:pic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graphicFrame>
        <p:nvGraphicFramePr>
          <p:cNvPr id="69638" name="Object 6"/>
          <p:cNvGraphicFramePr>
            <a:graphicFrameLocks noChangeAspect="1"/>
          </p:cNvGraphicFramePr>
          <p:nvPr/>
        </p:nvGraphicFramePr>
        <p:xfrm>
          <a:off x="5148064" y="2708920"/>
          <a:ext cx="3486133" cy="104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Εικόνα Bitmap" r:id="rId5" imgW="5161905" imgH="1552792" progId="PBrush">
                  <p:embed/>
                </p:oleObj>
              </mc:Choice>
              <mc:Fallback>
                <p:oleObj name="Εικόνα Bitmap" r:id="rId5" imgW="5161905" imgH="1552792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708920"/>
                        <a:ext cx="3486133" cy="1045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5335488" y="3949375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j-lt"/>
              </a:rPr>
              <a:t>Χρησιμοποιείται για την ανίχνευση κυττάρων, αντισωμάτων π.χ. </a:t>
            </a:r>
            <a:r>
              <a:rPr lang="en-US" sz="2000" dirty="0" smtClean="0">
                <a:latin typeface="+mj-lt"/>
              </a:rPr>
              <a:t>HIV</a:t>
            </a:r>
            <a:endParaRPr lang="el-G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35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Ραδιοανοσολογικοί </a:t>
            </a:r>
            <a:r>
              <a:rPr lang="el-GR" dirty="0" smtClean="0"/>
              <a:t>προσδιορισμοί</a:t>
            </a:r>
            <a:endParaRPr lang="el-GR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Radio-Immunoassays</a:t>
            </a:r>
            <a:br>
              <a:rPr lang="en-US" dirty="0"/>
            </a:br>
            <a:r>
              <a:rPr lang="en-US" dirty="0" smtClean="0"/>
              <a:t>RIA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35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115616" y="3789040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1115616" y="5445224"/>
            <a:ext cx="266429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3779912" y="3789040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+mj-lt"/>
            </a:endParaRPr>
          </a:p>
        </p:txBody>
      </p:sp>
      <p:cxnSp>
        <p:nvCxnSpPr>
          <p:cNvPr id="19" name="18 - Ευθεία γραμμή σύνδεσης"/>
          <p:cNvCxnSpPr/>
          <p:nvPr/>
        </p:nvCxnSpPr>
        <p:spPr>
          <a:xfrm>
            <a:off x="1547664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- Ευθεία γραμμή σύνδεσης"/>
          <p:cNvCxnSpPr/>
          <p:nvPr/>
        </p:nvCxnSpPr>
        <p:spPr>
          <a:xfrm flipV="1">
            <a:off x="1619672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- Ευθεία γραμμή σύνδεσης"/>
          <p:cNvCxnSpPr/>
          <p:nvPr/>
        </p:nvCxnSpPr>
        <p:spPr>
          <a:xfrm>
            <a:off x="1619672" y="515719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21 - Ευθεία γραμμή σύνδεσης"/>
          <p:cNvCxnSpPr/>
          <p:nvPr/>
        </p:nvCxnSpPr>
        <p:spPr>
          <a:xfrm>
            <a:off x="1979712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22 - Ευθεία γραμμή σύνδεσης"/>
          <p:cNvCxnSpPr/>
          <p:nvPr/>
        </p:nvCxnSpPr>
        <p:spPr>
          <a:xfrm flipV="1">
            <a:off x="2051720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>
            <a:off x="2051720" y="515719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24 - Ευθεία γραμμή σύνδεσης"/>
          <p:cNvCxnSpPr/>
          <p:nvPr/>
        </p:nvCxnSpPr>
        <p:spPr>
          <a:xfrm>
            <a:off x="2411760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25 - Ευθεία γραμμή σύνδεσης"/>
          <p:cNvCxnSpPr/>
          <p:nvPr/>
        </p:nvCxnSpPr>
        <p:spPr>
          <a:xfrm flipV="1">
            <a:off x="2483768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26 - Ευθεία γραμμή σύνδεσης"/>
          <p:cNvCxnSpPr/>
          <p:nvPr/>
        </p:nvCxnSpPr>
        <p:spPr>
          <a:xfrm>
            <a:off x="2483768" y="515719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27 - Ευθεία γραμμή σύνδεσης"/>
          <p:cNvCxnSpPr/>
          <p:nvPr/>
        </p:nvCxnSpPr>
        <p:spPr>
          <a:xfrm>
            <a:off x="2843808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28 - Ευθεία γραμμή σύνδεσης"/>
          <p:cNvCxnSpPr/>
          <p:nvPr/>
        </p:nvCxnSpPr>
        <p:spPr>
          <a:xfrm flipV="1">
            <a:off x="2915816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29 - Ευθεία γραμμή σύνδεσης"/>
          <p:cNvCxnSpPr/>
          <p:nvPr/>
        </p:nvCxnSpPr>
        <p:spPr>
          <a:xfrm>
            <a:off x="2915816" y="515719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30 - Ευθεία γραμμή σύνδεσης"/>
          <p:cNvCxnSpPr/>
          <p:nvPr/>
        </p:nvCxnSpPr>
        <p:spPr>
          <a:xfrm>
            <a:off x="3347864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31 - Ευθεία γραμμή σύνδεσης"/>
          <p:cNvCxnSpPr/>
          <p:nvPr/>
        </p:nvCxnSpPr>
        <p:spPr>
          <a:xfrm flipV="1">
            <a:off x="3419872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32 - Ευθεία γραμμή σύνδεσης"/>
          <p:cNvCxnSpPr/>
          <p:nvPr/>
        </p:nvCxnSpPr>
        <p:spPr>
          <a:xfrm>
            <a:off x="3419872" y="515719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39 - Έλλειψη"/>
          <p:cNvSpPr/>
          <p:nvPr/>
        </p:nvSpPr>
        <p:spPr>
          <a:xfrm>
            <a:off x="2339752" y="234888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1" name="40 - Έλλειψη"/>
          <p:cNvSpPr/>
          <p:nvPr/>
        </p:nvSpPr>
        <p:spPr>
          <a:xfrm>
            <a:off x="3491880" y="2276872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3" name="42 - Έλλειψη"/>
          <p:cNvSpPr/>
          <p:nvPr/>
        </p:nvSpPr>
        <p:spPr>
          <a:xfrm>
            <a:off x="1835696" y="234888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4" name="43 - Έλλειψη"/>
          <p:cNvSpPr/>
          <p:nvPr/>
        </p:nvSpPr>
        <p:spPr>
          <a:xfrm>
            <a:off x="2051720" y="234888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6" name="45 - Έλλειψη"/>
          <p:cNvSpPr/>
          <p:nvPr/>
        </p:nvSpPr>
        <p:spPr>
          <a:xfrm>
            <a:off x="2771800" y="234888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31640" y="1562729"/>
            <a:ext cx="213742" cy="6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15816" y="1562729"/>
            <a:ext cx="213742" cy="6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83768" y="1562729"/>
            <a:ext cx="213742" cy="6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31840" y="1562729"/>
            <a:ext cx="213742" cy="6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87 - Ορθογώνιο"/>
          <p:cNvSpPr/>
          <p:nvPr/>
        </p:nvSpPr>
        <p:spPr>
          <a:xfrm>
            <a:off x="5687616" y="4941168"/>
            <a:ext cx="3456384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9" name="88 - TextBox"/>
          <p:cNvSpPr txBox="1"/>
          <p:nvPr/>
        </p:nvSpPr>
        <p:spPr>
          <a:xfrm>
            <a:off x="4283968" y="51571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Πλαστική ή μεταλλική επιφάνεια</a:t>
            </a:r>
            <a:endParaRPr lang="el-GR" dirty="0">
              <a:latin typeface="+mj-lt"/>
            </a:endParaRPr>
          </a:p>
        </p:txBody>
      </p:sp>
      <p:sp>
        <p:nvSpPr>
          <p:cNvPr id="90" name="89 - TextBox"/>
          <p:cNvSpPr txBox="1"/>
          <p:nvPr/>
        </p:nvSpPr>
        <p:spPr>
          <a:xfrm>
            <a:off x="4283968" y="472514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Σύνδεση αντισωμάτων</a:t>
            </a:r>
            <a:endParaRPr lang="el-GR" dirty="0">
              <a:latin typeface="+mj-lt"/>
            </a:endParaRPr>
          </a:p>
        </p:txBody>
      </p:sp>
      <p:sp>
        <p:nvSpPr>
          <p:cNvPr id="91" name="90 - TextBox"/>
          <p:cNvSpPr txBox="1"/>
          <p:nvPr/>
        </p:nvSpPr>
        <p:spPr>
          <a:xfrm>
            <a:off x="4283968" y="429309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Πρόσδεση αντιγόνου ασθενούς</a:t>
            </a:r>
            <a:r>
              <a:rPr lang="en-US" dirty="0" smtClean="0">
                <a:latin typeface="+mj-lt"/>
              </a:rPr>
              <a:t>. </a:t>
            </a:r>
            <a:r>
              <a:rPr lang="el-GR" b="1" dirty="0" smtClean="0">
                <a:solidFill>
                  <a:srgbClr val="820000"/>
                </a:solidFill>
                <a:latin typeface="+mj-lt"/>
              </a:rPr>
              <a:t>Επώαση</a:t>
            </a:r>
            <a:endParaRPr lang="el-GR" b="1" dirty="0">
              <a:solidFill>
                <a:srgbClr val="820000"/>
              </a:solidFill>
              <a:latin typeface="+mj-lt"/>
            </a:endParaRPr>
          </a:p>
        </p:txBody>
      </p:sp>
      <p:sp>
        <p:nvSpPr>
          <p:cNvPr id="92" name="91 - TextBox"/>
          <p:cNvSpPr txBox="1"/>
          <p:nvPr/>
        </p:nvSpPr>
        <p:spPr>
          <a:xfrm>
            <a:off x="4283968" y="3645024"/>
            <a:ext cx="486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Πλύση. Προσθήκη θερμού αντιγόνου (</a:t>
            </a:r>
            <a:r>
              <a:rPr lang="en-US" dirty="0" smtClean="0">
                <a:latin typeface="+mj-lt"/>
              </a:rPr>
              <a:t>Conjugate)</a:t>
            </a:r>
            <a:r>
              <a:rPr lang="el-GR" dirty="0" smtClean="0">
                <a:latin typeface="+mj-lt"/>
              </a:rPr>
              <a:t>. </a:t>
            </a:r>
            <a:r>
              <a:rPr lang="el-GR" b="1" dirty="0" smtClean="0">
                <a:solidFill>
                  <a:srgbClr val="820000"/>
                </a:solidFill>
                <a:latin typeface="+mj-lt"/>
              </a:rPr>
              <a:t>Επώαση</a:t>
            </a:r>
            <a:endParaRPr lang="el-GR" b="1" dirty="0">
              <a:solidFill>
                <a:srgbClr val="820000"/>
              </a:solidFill>
              <a:latin typeface="+mj-lt"/>
            </a:endParaRPr>
          </a:p>
        </p:txBody>
      </p:sp>
      <p:sp>
        <p:nvSpPr>
          <p:cNvPr id="96" name="95 - Ορθογώνιο"/>
          <p:cNvSpPr/>
          <p:nvPr/>
        </p:nvSpPr>
        <p:spPr>
          <a:xfrm>
            <a:off x="755576" y="908720"/>
            <a:ext cx="3528392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8" name="97 - TextBox"/>
          <p:cNvSpPr txBox="1"/>
          <p:nvPr/>
        </p:nvSpPr>
        <p:spPr>
          <a:xfrm>
            <a:off x="4283968" y="321297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Πλύση. Μέτρηση σε γ-</a:t>
            </a:r>
            <a:r>
              <a:rPr lang="en-US" dirty="0" smtClean="0">
                <a:latin typeface="+mj-lt"/>
              </a:rPr>
              <a:t>counter.</a:t>
            </a:r>
            <a:endParaRPr lang="el-GR" dirty="0"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Ανταγωνιστικοί ραδιοανοσολογικοί προσδιορισμοί </a:t>
            </a:r>
            <a:r>
              <a:rPr lang="el-GR" dirty="0" smtClean="0"/>
              <a:t>(</a:t>
            </a:r>
            <a:r>
              <a:rPr lang="el-GR" dirty="0"/>
              <a:t>RadioImmunoAssay - RIA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2" name="4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286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3777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0.367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00018 0.367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5.55556E-7 0.367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4.44444E-6 0.3675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00416 0.3916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9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00417 0.3916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00417 0.3916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9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00416 0.3916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 animBg="1"/>
      <p:bldP spid="44" grpId="0" animBg="1"/>
      <p:bldP spid="46" grpId="0" animBg="1"/>
      <p:bldP spid="90" grpId="0"/>
      <p:bldP spid="91" grpId="0"/>
      <p:bldP spid="92" grpId="0"/>
      <p:bldP spid="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Είδη ιχνηθετών στους ανοσοχημικούς </a:t>
            </a:r>
            <a:r>
              <a:rPr lang="el-GR" dirty="0" smtClean="0"/>
              <a:t>προσδιορισμούς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Χημική ιδιότητα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l-GR" sz="2400" b="1" dirty="0">
                <a:solidFill>
                  <a:srgbClr val="82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Ενζυματική κατάλυση </a:t>
            </a:r>
            <a:r>
              <a:rPr lang="el-GR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– προστίθεται στη συνέχεια υπόστρωμα 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(Substrate) </a:t>
            </a:r>
            <a:r>
              <a:rPr lang="el-GR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και διάλυμα παύσης (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stop)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Φυσικές  ιδιότητες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82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el-GR" sz="2400" b="1" dirty="0">
                <a:solidFill>
                  <a:srgbClr val="82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κτινοβολία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l-GR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χρησιμοποιείται </a:t>
            </a:r>
            <a:r>
              <a:rPr lang="el-GR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ραδιο</a:t>
            </a:r>
            <a:r>
              <a:rPr lang="el-GR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ϊ</a:t>
            </a:r>
            <a:r>
              <a:rPr lang="el-GR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σότοπο</a:t>
            </a:r>
            <a:endParaRPr lang="el-GR" sz="24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rgbClr val="82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Φως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l-GR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χρησιμοποιείται ουσία που παράγει φως.</a:t>
            </a:r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89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115616" y="3789040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1115616" y="5445224"/>
            <a:ext cx="266429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3779912" y="3789040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+mj-lt"/>
            </a:endParaRPr>
          </a:p>
        </p:txBody>
      </p:sp>
      <p:cxnSp>
        <p:nvCxnSpPr>
          <p:cNvPr id="22" name="21 - Ευθεία γραμμή σύνδεσης"/>
          <p:cNvCxnSpPr/>
          <p:nvPr/>
        </p:nvCxnSpPr>
        <p:spPr>
          <a:xfrm>
            <a:off x="1835696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22 - Ευθεία γραμμή σύνδεσης"/>
          <p:cNvCxnSpPr/>
          <p:nvPr/>
        </p:nvCxnSpPr>
        <p:spPr>
          <a:xfrm flipV="1">
            <a:off x="1907704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>
            <a:off x="1907704" y="515719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24 - Ευθεία γραμμή σύνδεσης"/>
          <p:cNvCxnSpPr/>
          <p:nvPr/>
        </p:nvCxnSpPr>
        <p:spPr>
          <a:xfrm>
            <a:off x="2411760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25 - Ευθεία γραμμή σύνδεσης"/>
          <p:cNvCxnSpPr/>
          <p:nvPr/>
        </p:nvCxnSpPr>
        <p:spPr>
          <a:xfrm flipV="1">
            <a:off x="2483768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26 - Ευθεία γραμμή σύνδεσης"/>
          <p:cNvCxnSpPr/>
          <p:nvPr/>
        </p:nvCxnSpPr>
        <p:spPr>
          <a:xfrm>
            <a:off x="2483768" y="515719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27 - Ευθεία γραμμή σύνδεσης"/>
          <p:cNvCxnSpPr/>
          <p:nvPr/>
        </p:nvCxnSpPr>
        <p:spPr>
          <a:xfrm>
            <a:off x="2843808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28 - Ευθεία γραμμή σύνδεσης"/>
          <p:cNvCxnSpPr/>
          <p:nvPr/>
        </p:nvCxnSpPr>
        <p:spPr>
          <a:xfrm flipV="1">
            <a:off x="2915816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29 - Ευθεία γραμμή σύνδεσης"/>
          <p:cNvCxnSpPr/>
          <p:nvPr/>
        </p:nvCxnSpPr>
        <p:spPr>
          <a:xfrm>
            <a:off x="2915816" y="515719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40 - Έλλειψη"/>
          <p:cNvSpPr/>
          <p:nvPr/>
        </p:nvSpPr>
        <p:spPr>
          <a:xfrm>
            <a:off x="2987824" y="234888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3" name="42 - Έλλειψη"/>
          <p:cNvSpPr/>
          <p:nvPr/>
        </p:nvSpPr>
        <p:spPr>
          <a:xfrm>
            <a:off x="1691680" y="234888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4" name="43 - Έλλειψη"/>
          <p:cNvSpPr/>
          <p:nvPr/>
        </p:nvSpPr>
        <p:spPr>
          <a:xfrm>
            <a:off x="1979712" y="234888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6" name="45 - Έλλειψη"/>
          <p:cNvSpPr/>
          <p:nvPr/>
        </p:nvSpPr>
        <p:spPr>
          <a:xfrm>
            <a:off x="2771800" y="234888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8" name="87 - Ορθογώνιο"/>
          <p:cNvSpPr/>
          <p:nvPr/>
        </p:nvSpPr>
        <p:spPr>
          <a:xfrm>
            <a:off x="5687616" y="4941168"/>
            <a:ext cx="3456384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9" name="88 - TextBox"/>
          <p:cNvSpPr txBox="1"/>
          <p:nvPr/>
        </p:nvSpPr>
        <p:spPr>
          <a:xfrm>
            <a:off x="4283968" y="51571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Πλαστική ή μεταλλική επιφάνεια.</a:t>
            </a:r>
            <a:endParaRPr lang="el-GR" dirty="0">
              <a:latin typeface="+mj-lt"/>
            </a:endParaRPr>
          </a:p>
        </p:txBody>
      </p:sp>
      <p:sp>
        <p:nvSpPr>
          <p:cNvPr id="90" name="89 - TextBox"/>
          <p:cNvSpPr txBox="1"/>
          <p:nvPr/>
        </p:nvSpPr>
        <p:spPr>
          <a:xfrm>
            <a:off x="4283968" y="472514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Σύνδεση αντισωμάτων.</a:t>
            </a:r>
            <a:endParaRPr lang="el-GR" dirty="0">
              <a:latin typeface="+mj-lt"/>
            </a:endParaRPr>
          </a:p>
        </p:txBody>
      </p:sp>
      <p:sp>
        <p:nvSpPr>
          <p:cNvPr id="91" name="90 - TextBox"/>
          <p:cNvSpPr txBox="1"/>
          <p:nvPr/>
        </p:nvSpPr>
        <p:spPr>
          <a:xfrm>
            <a:off x="4283968" y="429309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Πρόσδεση αντιγόνου ασθενούς</a:t>
            </a:r>
            <a:r>
              <a:rPr lang="en-US" dirty="0" smtClean="0">
                <a:latin typeface="+mj-lt"/>
              </a:rPr>
              <a:t>. </a:t>
            </a:r>
            <a:r>
              <a:rPr lang="el-GR" b="1" dirty="0" smtClean="0">
                <a:solidFill>
                  <a:srgbClr val="820000"/>
                </a:solidFill>
                <a:latin typeface="+mj-lt"/>
              </a:rPr>
              <a:t>Επώαση</a:t>
            </a:r>
            <a:endParaRPr lang="el-GR" b="1" dirty="0">
              <a:solidFill>
                <a:srgbClr val="820000"/>
              </a:solidFill>
              <a:latin typeface="+mj-lt"/>
            </a:endParaRPr>
          </a:p>
        </p:txBody>
      </p:sp>
      <p:sp>
        <p:nvSpPr>
          <p:cNvPr id="92" name="91 - TextBox"/>
          <p:cNvSpPr txBox="1"/>
          <p:nvPr/>
        </p:nvSpPr>
        <p:spPr>
          <a:xfrm>
            <a:off x="4283968" y="3573016"/>
            <a:ext cx="486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Πλύση. Προσθήκη θερμού αντιγόνου (</a:t>
            </a:r>
            <a:r>
              <a:rPr lang="en-US" dirty="0" smtClean="0">
                <a:latin typeface="+mj-lt"/>
              </a:rPr>
              <a:t>Conjugate)</a:t>
            </a:r>
            <a:r>
              <a:rPr lang="el-GR" dirty="0" smtClean="0">
                <a:latin typeface="+mj-lt"/>
              </a:rPr>
              <a:t>. </a:t>
            </a:r>
            <a:r>
              <a:rPr lang="el-GR" b="1" dirty="0" smtClean="0">
                <a:solidFill>
                  <a:srgbClr val="820000"/>
                </a:solidFill>
                <a:latin typeface="+mj-lt"/>
              </a:rPr>
              <a:t>Επώαση</a:t>
            </a:r>
            <a:endParaRPr lang="el-GR" b="1" dirty="0">
              <a:solidFill>
                <a:srgbClr val="820000"/>
              </a:solidFill>
              <a:latin typeface="+mj-lt"/>
            </a:endParaRPr>
          </a:p>
        </p:txBody>
      </p:sp>
      <p:sp>
        <p:nvSpPr>
          <p:cNvPr id="98" name="97 - TextBox"/>
          <p:cNvSpPr txBox="1"/>
          <p:nvPr/>
        </p:nvSpPr>
        <p:spPr>
          <a:xfrm>
            <a:off x="4283968" y="314096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Πλύση. Μέτρηση σε γ-</a:t>
            </a:r>
            <a:r>
              <a:rPr lang="en-US" dirty="0" smtClean="0">
                <a:latin typeface="+mj-lt"/>
              </a:rPr>
              <a:t>counter</a:t>
            </a:r>
            <a:endParaRPr lang="el-GR" dirty="0">
              <a:latin typeface="+mj-lt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86539" y="1556792"/>
            <a:ext cx="206947" cy="64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21921" y="1556792"/>
            <a:ext cx="206947" cy="64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1961" y="1556792"/>
            <a:ext cx="206947" cy="64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8326" y="1556792"/>
            <a:ext cx="206947" cy="64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30033" y="1556792"/>
            <a:ext cx="206947" cy="64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8" name="57 - Έλλειψη"/>
          <p:cNvSpPr/>
          <p:nvPr/>
        </p:nvSpPr>
        <p:spPr>
          <a:xfrm>
            <a:off x="2267744" y="234888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1" name="60 - Ορθογώνιο"/>
          <p:cNvSpPr/>
          <p:nvPr/>
        </p:nvSpPr>
        <p:spPr>
          <a:xfrm>
            <a:off x="1115616" y="1412776"/>
            <a:ext cx="244827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/>
              <a:t>Μη ανταγωνιστικοί ανοσοραδιομετρικοί  προσδιορισμοί </a:t>
            </a:r>
            <a:r>
              <a:rPr lang="el-GR" sz="3200" dirty="0" smtClean="0"/>
              <a:t>(</a:t>
            </a:r>
            <a:r>
              <a:rPr lang="el-GR" sz="3200" dirty="0"/>
              <a:t>ImmunoRadioMetric Assays - IRMA</a:t>
            </a:r>
            <a:r>
              <a:rPr lang="el-GR" sz="3200" dirty="0" smtClean="0"/>
              <a:t>)</a:t>
            </a:r>
            <a:endParaRPr lang="el-GR" sz="3200" dirty="0"/>
          </a:p>
        </p:txBody>
      </p:sp>
      <p:sp>
        <p:nvSpPr>
          <p:cNvPr id="36" name="3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303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7.40741E-7 L -0.00781 0.367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1.38889E-6 0.3675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4.44444E-6 0.3675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4.44444E-6 0.3675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-2.77778E-6 0.3675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00278 0.3942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9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00278 0.3942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9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00278 0.3942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9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00278 0.3942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9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00277 0.3942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46" grpId="0" animBg="1"/>
      <p:bldP spid="90" grpId="0"/>
      <p:bldP spid="91" grpId="0"/>
      <p:bldP spid="92" grpId="0"/>
      <p:bldP spid="98" grpId="0"/>
      <p:bldP spid="5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Ισότοπα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l-GR" sz="2400" b="1" dirty="0">
                <a:solidFill>
                  <a:srgbClr val="820000"/>
                </a:solidFill>
              </a:rPr>
              <a:t>Ισότοπα</a:t>
            </a:r>
            <a:r>
              <a:rPr lang="el-GR" sz="2400" dirty="0"/>
              <a:t> ονομάζονται οι ατομικοί πυρήνες του ίδιου στοιχείου που έχουν τον ίδιο ατομικό αριθμό δηλαδή αριθμό πρωτονίων αλλά διαφορετικό αριθμό νετρονίων. </a:t>
            </a:r>
          </a:p>
          <a:p>
            <a:pPr>
              <a:spcAft>
                <a:spcPts val="600"/>
              </a:spcAft>
            </a:pPr>
            <a:r>
              <a:rPr lang="el-GR" sz="2400" dirty="0" smtClean="0"/>
              <a:t>Προκειμένου </a:t>
            </a:r>
            <a:r>
              <a:rPr lang="el-GR" sz="2400" dirty="0"/>
              <a:t>να αποκτήσουν σταθερότητα στον πυρήνα τους ακτινοβολούν.</a:t>
            </a:r>
          </a:p>
          <a:p>
            <a:pPr>
              <a:spcAft>
                <a:spcPts val="600"/>
              </a:spcAft>
            </a:pPr>
            <a:r>
              <a:rPr lang="el-GR" sz="2400" dirty="0"/>
              <a:t>Οι ακτινοβολίες που παράγονται διακρίνονται σε</a:t>
            </a:r>
            <a:r>
              <a:rPr lang="en-US" sz="2400" dirty="0"/>
              <a:t>:</a:t>
            </a:r>
            <a:endParaRPr lang="el-GR" sz="2400" dirty="0"/>
          </a:p>
          <a:p>
            <a:pPr lvl="1">
              <a:spcAft>
                <a:spcPts val="600"/>
              </a:spcAft>
            </a:pPr>
            <a:r>
              <a:rPr lang="el-GR" sz="2400" dirty="0"/>
              <a:t>Ακτινοβολία α</a:t>
            </a:r>
            <a:r>
              <a:rPr lang="en-US" sz="2400" dirty="0"/>
              <a:t>: </a:t>
            </a:r>
            <a:r>
              <a:rPr lang="el-GR" sz="2400" b="1" dirty="0">
                <a:solidFill>
                  <a:srgbClr val="820000"/>
                </a:solidFill>
              </a:rPr>
              <a:t>Πυρήνες </a:t>
            </a:r>
            <a:r>
              <a:rPr lang="en-US" sz="2400" b="1" dirty="0">
                <a:solidFill>
                  <a:srgbClr val="820000"/>
                </a:solidFill>
              </a:rPr>
              <a:t>He</a:t>
            </a:r>
          </a:p>
          <a:p>
            <a:pPr lvl="1">
              <a:spcAft>
                <a:spcPts val="600"/>
              </a:spcAft>
            </a:pPr>
            <a:r>
              <a:rPr lang="el-GR" sz="2400" dirty="0" smtClean="0"/>
              <a:t>Ακτινοβολία </a:t>
            </a:r>
            <a:r>
              <a:rPr lang="el-GR" sz="2400" dirty="0"/>
              <a:t>β</a:t>
            </a:r>
            <a:r>
              <a:rPr lang="en-US" sz="2400" dirty="0"/>
              <a:t>: </a:t>
            </a:r>
            <a:r>
              <a:rPr lang="el-GR" sz="2400" b="1" dirty="0">
                <a:solidFill>
                  <a:srgbClr val="820000"/>
                </a:solidFill>
              </a:rPr>
              <a:t>Ηλεκτρόνια ή ποζιτρόνια</a:t>
            </a:r>
          </a:p>
          <a:p>
            <a:pPr lvl="1">
              <a:spcAft>
                <a:spcPts val="600"/>
              </a:spcAft>
            </a:pPr>
            <a:r>
              <a:rPr lang="el-GR" sz="2400" dirty="0" smtClean="0"/>
              <a:t>Ακτινοβολία </a:t>
            </a:r>
            <a:r>
              <a:rPr lang="el-GR" sz="2400" dirty="0"/>
              <a:t>γ</a:t>
            </a:r>
            <a:r>
              <a:rPr lang="en-US" sz="2400" dirty="0"/>
              <a:t>: </a:t>
            </a:r>
            <a:r>
              <a:rPr lang="el-GR" sz="2400" b="1" dirty="0">
                <a:solidFill>
                  <a:srgbClr val="820000"/>
                </a:solidFill>
              </a:rPr>
              <a:t>Ηλεκτρομαγνητική ακτινοβολία (ακτίνες Χ)</a:t>
            </a:r>
          </a:p>
          <a:p>
            <a:pPr>
              <a:spcAft>
                <a:spcPts val="600"/>
              </a:spcAft>
            </a:pPr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436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euroimmun.com/uploads/pics/id18-grafik3_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412776"/>
            <a:ext cx="2407693" cy="1815802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6444209" y="3272049"/>
            <a:ext cx="2407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Σωληνάρια </a:t>
            </a:r>
            <a:r>
              <a:rPr lang="en-US" dirty="0" smtClean="0">
                <a:latin typeface="+mj-lt"/>
              </a:rPr>
              <a:t>RIA </a:t>
            </a:r>
            <a:r>
              <a:rPr lang="el-GR" dirty="0" smtClean="0">
                <a:latin typeface="+mj-lt"/>
              </a:rPr>
              <a:t>για ραδιοανοσολογικούς προσδιορισμούς</a:t>
            </a:r>
            <a:endParaRPr lang="el-GR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Ραδιοϊσότοπα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5770984" cy="5661248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820000"/>
                </a:solidFill>
              </a:rPr>
              <a:t>T</a:t>
            </a:r>
            <a:r>
              <a:rPr lang="el-GR" sz="2400" b="1" dirty="0">
                <a:solidFill>
                  <a:srgbClr val="820000"/>
                </a:solidFill>
              </a:rPr>
              <a:t>α </a:t>
            </a:r>
            <a:r>
              <a:rPr lang="el-GR" sz="2400" b="1" dirty="0" smtClean="0">
                <a:solidFill>
                  <a:srgbClr val="820000"/>
                </a:solidFill>
              </a:rPr>
              <a:t>ραδιοϊσότοπα </a:t>
            </a:r>
            <a:r>
              <a:rPr lang="el-GR" sz="2400" b="1" dirty="0">
                <a:solidFill>
                  <a:srgbClr val="820000"/>
                </a:solidFill>
              </a:rPr>
              <a:t>που χρησιμοποιούνται είναι</a:t>
            </a:r>
            <a:r>
              <a:rPr lang="en-US" sz="2400" b="1" dirty="0" smtClean="0">
                <a:solidFill>
                  <a:srgbClr val="820000"/>
                </a:solidFill>
              </a:rPr>
              <a:t>:</a:t>
            </a:r>
            <a:endParaRPr lang="el-GR" sz="2400" b="1" dirty="0" smtClean="0">
              <a:solidFill>
                <a:srgbClr val="820000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2400" dirty="0"/>
              <a:t>Ακτινοβολία β</a:t>
            </a:r>
            <a:r>
              <a:rPr lang="en-US" sz="2400" dirty="0"/>
              <a:t>: </a:t>
            </a:r>
            <a:r>
              <a:rPr lang="el-GR" sz="2400" dirty="0"/>
              <a:t>Ηλεκτρόνια ή ποζιτρόνια</a:t>
            </a:r>
          </a:p>
          <a:p>
            <a:pPr>
              <a:spcAft>
                <a:spcPts val="600"/>
              </a:spcAft>
            </a:pPr>
            <a:r>
              <a:rPr lang="el-GR" sz="2400" dirty="0" smtClean="0"/>
              <a:t>Ακτινοβολία </a:t>
            </a:r>
            <a:r>
              <a:rPr lang="el-GR" sz="2400" dirty="0"/>
              <a:t>γ</a:t>
            </a:r>
            <a:r>
              <a:rPr lang="en-US" sz="2400" dirty="0"/>
              <a:t>: </a:t>
            </a:r>
            <a:r>
              <a:rPr lang="el-GR" sz="2400" dirty="0"/>
              <a:t>Ηλεκτρομαγνητική ακτινοβολία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l-GR" sz="2400" dirty="0" smtClean="0"/>
              <a:t>Συνήθως </a:t>
            </a:r>
            <a:r>
              <a:rPr lang="el-GR" sz="2400" dirty="0"/>
              <a:t>χρησιμοποιείται η ακτινοβολία γ η οποία</a:t>
            </a:r>
            <a:r>
              <a:rPr lang="en-US" sz="2400" dirty="0"/>
              <a:t>:</a:t>
            </a:r>
          </a:p>
          <a:p>
            <a:pPr lvl="1">
              <a:spcAft>
                <a:spcPts val="600"/>
              </a:spcAft>
            </a:pPr>
            <a:r>
              <a:rPr lang="en-US" sz="2400" baseline="30000" dirty="0"/>
              <a:t>131</a:t>
            </a:r>
            <a:r>
              <a:rPr lang="en-US" sz="2400" dirty="0"/>
              <a:t>I</a:t>
            </a:r>
            <a:r>
              <a:rPr lang="el-GR" sz="2400" dirty="0"/>
              <a:t> (χρόνος ημίσειας ζωής 8 ημέρες)</a:t>
            </a:r>
            <a:endParaRPr lang="en-US" sz="2400" dirty="0"/>
          </a:p>
          <a:p>
            <a:pPr lvl="1">
              <a:spcAft>
                <a:spcPts val="600"/>
              </a:spcAft>
            </a:pPr>
            <a:r>
              <a:rPr lang="en-US" sz="2400" baseline="30000" dirty="0"/>
              <a:t>125</a:t>
            </a:r>
            <a:r>
              <a:rPr lang="en-US" sz="2400" dirty="0"/>
              <a:t>I (</a:t>
            </a:r>
            <a:r>
              <a:rPr lang="el-GR" sz="2400" dirty="0"/>
              <a:t>χρόνος ημίσειας ζωής 60 ημέρες)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 smtClean="0"/>
              <a:t>H </a:t>
            </a:r>
            <a:r>
              <a:rPr lang="el-GR" sz="2400" dirty="0"/>
              <a:t>ραδιενέργεια μετριέται ως κρούσεις</a:t>
            </a:r>
            <a:r>
              <a:rPr lang="en-US" sz="2400" dirty="0"/>
              <a:t> </a:t>
            </a:r>
            <a:r>
              <a:rPr lang="el-GR" sz="2400" dirty="0"/>
              <a:t>ανά λεπτό (</a:t>
            </a:r>
            <a:r>
              <a:rPr lang="en-US" sz="2400" dirty="0"/>
              <a:t>cpm</a:t>
            </a:r>
            <a:r>
              <a:rPr lang="en-US" sz="2400" dirty="0" smtClean="0"/>
              <a:t>)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093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765" y="2509691"/>
            <a:ext cx="2411027" cy="218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1480-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132856"/>
            <a:ext cx="3808122" cy="25618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γ-counter για την μέτρηση της </a:t>
            </a:r>
            <a:r>
              <a:rPr lang="el-GR" dirty="0" smtClean="0"/>
              <a:t>ραδιενέργειας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56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Διάγνωση </a:t>
            </a:r>
            <a:r>
              <a:rPr lang="el-GR" dirty="0" smtClean="0"/>
              <a:t>αλλεργιών</a:t>
            </a:r>
            <a:endParaRPr lang="el-GR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33</a:t>
            </a:fld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079612" y="1772816"/>
            <a:ext cx="6984776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820000"/>
                </a:solidFill>
                <a:latin typeface="+mj-lt"/>
              </a:rPr>
              <a:t>RIST: Radio ImmunoSorbent test </a:t>
            </a:r>
            <a:r>
              <a:rPr lang="en-US" sz="2400" dirty="0" smtClean="0">
                <a:latin typeface="+mj-lt"/>
              </a:rPr>
              <a:t>– </a:t>
            </a:r>
            <a:r>
              <a:rPr lang="el-GR" sz="2400" dirty="0" smtClean="0">
                <a:latin typeface="+mj-lt"/>
              </a:rPr>
              <a:t>ανταγωνιστική μέθοδος προσδιορισμού ολικού </a:t>
            </a:r>
            <a:r>
              <a:rPr lang="en-US" sz="2400" dirty="0" smtClean="0">
                <a:latin typeface="+mj-lt"/>
              </a:rPr>
              <a:t>IgE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820000"/>
                </a:solidFill>
                <a:latin typeface="+mj-lt"/>
              </a:rPr>
              <a:t>RAST: Radio AllergoSorbent test </a:t>
            </a:r>
            <a:r>
              <a:rPr lang="en-US" sz="2400" dirty="0" smtClean="0">
                <a:latin typeface="+mj-lt"/>
              </a:rPr>
              <a:t>– </a:t>
            </a:r>
            <a:r>
              <a:rPr lang="el-GR" sz="2400" dirty="0" smtClean="0">
                <a:latin typeface="+mj-lt"/>
              </a:rPr>
              <a:t>μη ανταγωνιστική μέθοδος προσδιορισμού ειδικών </a:t>
            </a:r>
            <a:r>
              <a:rPr lang="en-US" sz="2400" dirty="0" smtClean="0">
                <a:latin typeface="+mj-lt"/>
              </a:rPr>
              <a:t>IgE</a:t>
            </a:r>
            <a:endParaRPr lang="el-G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31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RIST                    RAST</a:t>
            </a:r>
            <a:endParaRPr lang="el-GR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34</a:t>
            </a:fld>
            <a:endParaRPr lang="el-GR" dirty="0"/>
          </a:p>
        </p:txBody>
      </p:sp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graphicFrame>
        <p:nvGraphicFramePr>
          <p:cNvPr id="120833" name="Object 1"/>
          <p:cNvGraphicFramePr>
            <a:graphicFrameLocks noChangeAspect="1"/>
          </p:cNvGraphicFramePr>
          <p:nvPr/>
        </p:nvGraphicFramePr>
        <p:xfrm>
          <a:off x="2699792" y="1268760"/>
          <a:ext cx="3707069" cy="240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Εικόνα Bitmap" r:id="rId3" imgW="5249008" imgH="3505689" progId="PBrush">
                  <p:embed/>
                </p:oleObj>
              </mc:Choice>
              <mc:Fallback>
                <p:oleObj name="Εικόνα Bitmap" r:id="rId3" imgW="5249008" imgH="3505689" progId="PBrush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268760"/>
                        <a:ext cx="3707069" cy="24079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graphicFrame>
        <p:nvGraphicFramePr>
          <p:cNvPr id="120835" name="Object 3"/>
          <p:cNvGraphicFramePr>
            <a:graphicFrameLocks noChangeAspect="1"/>
          </p:cNvGraphicFramePr>
          <p:nvPr/>
        </p:nvGraphicFramePr>
        <p:xfrm>
          <a:off x="2483768" y="3789040"/>
          <a:ext cx="4731756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Εικόνα Bitmap" r:id="rId5" imgW="6171429" imgH="4029637" progId="PBrush">
                  <p:embed/>
                </p:oleObj>
              </mc:Choice>
              <mc:Fallback>
                <p:oleObj name="Εικόνα Bitmap" r:id="rId5" imgW="6171429" imgH="4029637" progId="PBrush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789040"/>
                        <a:ext cx="4731756" cy="27363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15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</a:t>
            </a:r>
            <a:r>
              <a:rPr lang="el-GR" dirty="0" smtClean="0"/>
              <a:t>ημειοφωταύγεια</a:t>
            </a:r>
            <a:endParaRPr lang="el-GR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Immunoflurescencse</a:t>
            </a:r>
            <a:br>
              <a:rPr lang="en-US" dirty="0"/>
            </a:br>
            <a:r>
              <a:rPr lang="en-US" dirty="0" smtClean="0"/>
              <a:t>CHIA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79A2-290B-4B79-A4F6-7D5CC6989B40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30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83768" y="1628800"/>
            <a:ext cx="36263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+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→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* →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+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ν</a:t>
            </a:r>
            <a:endParaRPr kumimoji="0" lang="el-G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99592" y="2564904"/>
            <a:ext cx="7199784" cy="170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Απόδοση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quantum yield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 =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αριθμός εκπεμπόμενων φωτονίων / αριθμός μορίων Α ή Β. </a:t>
            </a:r>
          </a:p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Η μέγιστη τιμή της απόδοσης είναι</a:t>
            </a:r>
            <a:r>
              <a:rPr kumimoji="0" lang="el-G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η μονάδα, προς την οποία πλησιάζει η απόδοση της πυγολαμπίδας.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99592" y="4838507"/>
            <a:ext cx="727280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Μονάδα μέτρησης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RLU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Relative Light Units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Σχετικές μονάδες φωτός).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Αρχή μεθόδου </a:t>
            </a:r>
            <a:r>
              <a:rPr lang="el-GR" dirty="0" smtClean="0"/>
              <a:t>χημειοφωταύγειας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70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499" y="850766"/>
            <a:ext cx="32194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786" y="4349650"/>
            <a:ext cx="2428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531803"/>
            <a:ext cx="36195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317866"/>
            <a:ext cx="2552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Μόρια που χρησιμοποιούνται στη χημειοφωταύγεια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86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115616" y="3789040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1115616" y="5445224"/>
            <a:ext cx="266429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3779912" y="3789040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19" name="18 - Ευθεία γραμμή σύνδεσης"/>
          <p:cNvCxnSpPr/>
          <p:nvPr/>
        </p:nvCxnSpPr>
        <p:spPr>
          <a:xfrm>
            <a:off x="1547664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- Ευθεία γραμμή σύνδεσης"/>
          <p:cNvCxnSpPr/>
          <p:nvPr/>
        </p:nvCxnSpPr>
        <p:spPr>
          <a:xfrm flipV="1">
            <a:off x="1619672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- Ευθεία γραμμή σύνδεσης"/>
          <p:cNvCxnSpPr/>
          <p:nvPr/>
        </p:nvCxnSpPr>
        <p:spPr>
          <a:xfrm>
            <a:off x="1619672" y="515719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21 - Ευθεία γραμμή σύνδεσης"/>
          <p:cNvCxnSpPr/>
          <p:nvPr/>
        </p:nvCxnSpPr>
        <p:spPr>
          <a:xfrm>
            <a:off x="1979712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22 - Ευθεία γραμμή σύνδεσης"/>
          <p:cNvCxnSpPr/>
          <p:nvPr/>
        </p:nvCxnSpPr>
        <p:spPr>
          <a:xfrm flipV="1">
            <a:off x="2051720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>
            <a:off x="2051720" y="515719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24 - Ευθεία γραμμή σύνδεσης"/>
          <p:cNvCxnSpPr/>
          <p:nvPr/>
        </p:nvCxnSpPr>
        <p:spPr>
          <a:xfrm>
            <a:off x="2411760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25 - Ευθεία γραμμή σύνδεσης"/>
          <p:cNvCxnSpPr/>
          <p:nvPr/>
        </p:nvCxnSpPr>
        <p:spPr>
          <a:xfrm flipV="1">
            <a:off x="2483768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26 - Ευθεία γραμμή σύνδεσης"/>
          <p:cNvCxnSpPr/>
          <p:nvPr/>
        </p:nvCxnSpPr>
        <p:spPr>
          <a:xfrm>
            <a:off x="2483768" y="515719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27 - Ευθεία γραμμή σύνδεσης"/>
          <p:cNvCxnSpPr/>
          <p:nvPr/>
        </p:nvCxnSpPr>
        <p:spPr>
          <a:xfrm>
            <a:off x="2843808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28 - Ευθεία γραμμή σύνδεσης"/>
          <p:cNvCxnSpPr/>
          <p:nvPr/>
        </p:nvCxnSpPr>
        <p:spPr>
          <a:xfrm flipV="1">
            <a:off x="2915816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29 - Ευθεία γραμμή σύνδεσης"/>
          <p:cNvCxnSpPr/>
          <p:nvPr/>
        </p:nvCxnSpPr>
        <p:spPr>
          <a:xfrm>
            <a:off x="2915816" y="515719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30 - Ευθεία γραμμή σύνδεσης"/>
          <p:cNvCxnSpPr/>
          <p:nvPr/>
        </p:nvCxnSpPr>
        <p:spPr>
          <a:xfrm>
            <a:off x="3347864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31 - Ευθεία γραμμή σύνδεσης"/>
          <p:cNvCxnSpPr/>
          <p:nvPr/>
        </p:nvCxnSpPr>
        <p:spPr>
          <a:xfrm flipV="1">
            <a:off x="3419872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32 - Ευθεία γραμμή σύνδεσης"/>
          <p:cNvCxnSpPr/>
          <p:nvPr/>
        </p:nvCxnSpPr>
        <p:spPr>
          <a:xfrm>
            <a:off x="3419872" y="515719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39 - Έλλειψη"/>
          <p:cNvSpPr/>
          <p:nvPr/>
        </p:nvSpPr>
        <p:spPr>
          <a:xfrm>
            <a:off x="2339752" y="234888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1" name="40 - Έλλειψη"/>
          <p:cNvSpPr/>
          <p:nvPr/>
        </p:nvSpPr>
        <p:spPr>
          <a:xfrm>
            <a:off x="3491880" y="2276872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3" name="42 - Έλλειψη"/>
          <p:cNvSpPr/>
          <p:nvPr/>
        </p:nvSpPr>
        <p:spPr>
          <a:xfrm>
            <a:off x="1835696" y="234888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4" name="43 - Έλλειψη"/>
          <p:cNvSpPr/>
          <p:nvPr/>
        </p:nvSpPr>
        <p:spPr>
          <a:xfrm>
            <a:off x="2051720" y="234888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6" name="45 - Έλλειψη"/>
          <p:cNvSpPr/>
          <p:nvPr/>
        </p:nvSpPr>
        <p:spPr>
          <a:xfrm>
            <a:off x="2771800" y="234888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31640" y="1562729"/>
            <a:ext cx="213742" cy="6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15816" y="1562729"/>
            <a:ext cx="213742" cy="6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83768" y="1562729"/>
            <a:ext cx="213742" cy="6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31840" y="1562729"/>
            <a:ext cx="213742" cy="6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87 - Ορθογώνιο"/>
          <p:cNvSpPr/>
          <p:nvPr/>
        </p:nvSpPr>
        <p:spPr>
          <a:xfrm>
            <a:off x="5687616" y="4941168"/>
            <a:ext cx="3456384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9" name="88 - TextBox"/>
          <p:cNvSpPr txBox="1"/>
          <p:nvPr/>
        </p:nvSpPr>
        <p:spPr>
          <a:xfrm>
            <a:off x="4283968" y="51571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Πλαστική ή μεταλλική επιφάνεια</a:t>
            </a:r>
            <a:endParaRPr lang="el-GR" dirty="0">
              <a:latin typeface="+mn-lt"/>
            </a:endParaRPr>
          </a:p>
        </p:txBody>
      </p:sp>
      <p:sp>
        <p:nvSpPr>
          <p:cNvPr id="90" name="89 - TextBox"/>
          <p:cNvSpPr txBox="1"/>
          <p:nvPr/>
        </p:nvSpPr>
        <p:spPr>
          <a:xfrm>
            <a:off x="4283968" y="472514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Σύνδεση αντισωμάτων</a:t>
            </a:r>
            <a:endParaRPr lang="el-GR" dirty="0">
              <a:latin typeface="+mn-lt"/>
            </a:endParaRPr>
          </a:p>
        </p:txBody>
      </p:sp>
      <p:sp>
        <p:nvSpPr>
          <p:cNvPr id="91" name="90 - TextBox"/>
          <p:cNvSpPr txBox="1"/>
          <p:nvPr/>
        </p:nvSpPr>
        <p:spPr>
          <a:xfrm>
            <a:off x="4283968" y="429309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Πρόσδεση αντιγόνου ασθενούς</a:t>
            </a:r>
            <a:r>
              <a:rPr lang="en-US" dirty="0" smtClean="0">
                <a:latin typeface="+mn-lt"/>
              </a:rPr>
              <a:t>. </a:t>
            </a:r>
            <a:r>
              <a:rPr lang="el-GR" b="1" dirty="0" smtClean="0">
                <a:solidFill>
                  <a:srgbClr val="820000"/>
                </a:solidFill>
                <a:latin typeface="+mn-lt"/>
              </a:rPr>
              <a:t>Επώαση</a:t>
            </a:r>
            <a:endParaRPr lang="el-GR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92" name="91 - TextBox"/>
          <p:cNvSpPr txBox="1"/>
          <p:nvPr/>
        </p:nvSpPr>
        <p:spPr>
          <a:xfrm>
            <a:off x="4283968" y="3645024"/>
            <a:ext cx="486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Πλύση. Προσθήκη φωτεινού αντιγόνου (</a:t>
            </a:r>
            <a:r>
              <a:rPr lang="en-US" dirty="0" smtClean="0">
                <a:latin typeface="+mn-lt"/>
              </a:rPr>
              <a:t>Conjugate)</a:t>
            </a:r>
            <a:r>
              <a:rPr lang="el-GR" dirty="0" smtClean="0">
                <a:latin typeface="+mn-lt"/>
              </a:rPr>
              <a:t>. </a:t>
            </a:r>
            <a:r>
              <a:rPr lang="el-GR" b="1" dirty="0" smtClean="0">
                <a:solidFill>
                  <a:srgbClr val="820000"/>
                </a:solidFill>
                <a:latin typeface="+mn-lt"/>
              </a:rPr>
              <a:t>Επώαση</a:t>
            </a:r>
            <a:endParaRPr lang="el-GR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96" name="95 - Ορθογώνιο"/>
          <p:cNvSpPr/>
          <p:nvPr/>
        </p:nvSpPr>
        <p:spPr>
          <a:xfrm>
            <a:off x="755576" y="908720"/>
            <a:ext cx="3528392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8" name="97 - TextBox"/>
          <p:cNvSpPr txBox="1"/>
          <p:nvPr/>
        </p:nvSpPr>
        <p:spPr>
          <a:xfrm>
            <a:off x="4283968" y="321297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Πλύση. Μέτρηση σε λουμινόμετρο</a:t>
            </a:r>
            <a:r>
              <a:rPr lang="en-US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Ανταγωνιστική ανοσοχημειοφωταύγεια</a:t>
            </a:r>
            <a:br>
              <a:rPr lang="el-GR" sz="3200" dirty="0"/>
            </a:br>
            <a:r>
              <a:rPr lang="el-GR" sz="3200" dirty="0"/>
              <a:t>(</a:t>
            </a:r>
            <a:r>
              <a:rPr lang="en-US" sz="3200" dirty="0"/>
              <a:t>Chemiluminescence ImmunoAssays - CIA</a:t>
            </a:r>
            <a:r>
              <a:rPr lang="en-US" sz="3200" dirty="0" smtClean="0"/>
              <a:t>)</a:t>
            </a:r>
            <a:endParaRPr lang="el-GR" sz="3200" dirty="0"/>
          </a:p>
        </p:txBody>
      </p:sp>
      <p:sp>
        <p:nvSpPr>
          <p:cNvPr id="42" name="4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51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3777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0.367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00018 0.367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5.55556E-7 0.367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4.44444E-6 0.3675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00416 0.3916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9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00417 0.3916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00417 0.3916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9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00416 0.3916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 animBg="1"/>
      <p:bldP spid="44" grpId="0" animBg="1"/>
      <p:bldP spid="46" grpId="0" animBg="1"/>
      <p:bldP spid="90" grpId="0"/>
      <p:bldP spid="91" grpId="0"/>
      <p:bldP spid="92" grpId="0"/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Ομογενείς ανοσοχημικοί </a:t>
            </a:r>
            <a:r>
              <a:rPr lang="el-GR" dirty="0" smtClean="0"/>
              <a:t>προσδιορισμοί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400" dirty="0">
                <a:latin typeface="+mj-lt"/>
                <a:ea typeface="Times New Roman" pitchFamily="18" charset="0"/>
                <a:cs typeface="Arial" pitchFamily="34" charset="0"/>
              </a:rPr>
              <a:t>Το αντιγόνο και το αντίσωμα βρίσκονται στην ίδια φάση και δεν απαιτείται διαχωρισμός μεταξύ των ανοσοσυμπλόκων αντιγόνου -αντισώματος και ελεύθερου αντιγόνου και αντισώματος. </a:t>
            </a:r>
            <a:r>
              <a:rPr lang="en-US" sz="2400" dirty="0" smtClean="0">
                <a:latin typeface="+mj-lt"/>
                <a:ea typeface="Times New Roman" pitchFamily="18" charset="0"/>
                <a:cs typeface="Arial" pitchFamily="34" charset="0"/>
              </a:rPr>
              <a:t/>
            </a:r>
            <a:br>
              <a:rPr lang="en-US" sz="2400" dirty="0" smtClean="0">
                <a:latin typeface="+mj-lt"/>
                <a:ea typeface="Times New Roman" pitchFamily="18" charset="0"/>
                <a:cs typeface="Arial" pitchFamily="34" charset="0"/>
              </a:rPr>
            </a:br>
            <a:endParaRPr lang="en-US" sz="24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r>
              <a:rPr lang="en-US" sz="2400" b="1" dirty="0">
                <a:solidFill>
                  <a:srgbClr val="820000"/>
                </a:solidFill>
              </a:rPr>
              <a:t>E</a:t>
            </a:r>
            <a:r>
              <a:rPr lang="el-GR" sz="2400" b="1" dirty="0">
                <a:solidFill>
                  <a:srgbClr val="820000"/>
                </a:solidFill>
              </a:rPr>
              <a:t>τερογενείς</a:t>
            </a:r>
            <a:r>
              <a:rPr lang="en-US" sz="2400" b="1" dirty="0">
                <a:solidFill>
                  <a:srgbClr val="820000"/>
                </a:solidFill>
              </a:rPr>
              <a:t> </a:t>
            </a:r>
            <a:r>
              <a:rPr lang="el-GR" sz="2400" b="1" dirty="0">
                <a:solidFill>
                  <a:srgbClr val="820000"/>
                </a:solidFill>
              </a:rPr>
              <a:t>ανοσοχημικοί </a:t>
            </a:r>
            <a:r>
              <a:rPr lang="el-GR" sz="2400" b="1" dirty="0" smtClean="0">
                <a:solidFill>
                  <a:srgbClr val="820000"/>
                </a:solidFill>
              </a:rPr>
              <a:t>προσδιορισμοί</a:t>
            </a:r>
            <a:endParaRPr lang="en-US" sz="2400" b="1" dirty="0" smtClean="0">
              <a:solidFill>
                <a:srgbClr val="820000"/>
              </a:solidFill>
            </a:endParaRPr>
          </a:p>
          <a:p>
            <a:pPr lvl="1"/>
            <a:r>
              <a:rPr lang="el-GR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Το αντιγόνο και το αντίσωμα βρίσκονται σε διαφορετική φάση. Π.χ. η 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ELISA.</a:t>
            </a:r>
            <a:endParaRPr lang="el-GR" sz="2400" dirty="0"/>
          </a:p>
          <a:p>
            <a:endParaRPr lang="el-GR" sz="2400" b="1" dirty="0">
              <a:solidFill>
                <a:srgbClr val="820000"/>
              </a:solidFill>
            </a:endParaRPr>
          </a:p>
          <a:p>
            <a:pPr lvl="0"/>
            <a:endParaRPr lang="el-GR" sz="2400" dirty="0">
              <a:latin typeface="+mj-lt"/>
              <a:cs typeface="Arial" pitchFamily="34" charset="0"/>
            </a:endParaRPr>
          </a:p>
          <a:p>
            <a:endParaRPr lang="el-GR" sz="2400" dirty="0">
              <a:latin typeface="+mj-lt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31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115616" y="3789040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1115616" y="5445224"/>
            <a:ext cx="266429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3779912" y="3789040"/>
            <a:ext cx="720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atin typeface="+mj-lt"/>
            </a:endParaRPr>
          </a:p>
        </p:txBody>
      </p:sp>
      <p:cxnSp>
        <p:nvCxnSpPr>
          <p:cNvPr id="22" name="21 - Ευθεία γραμμή σύνδεσης"/>
          <p:cNvCxnSpPr/>
          <p:nvPr/>
        </p:nvCxnSpPr>
        <p:spPr>
          <a:xfrm>
            <a:off x="1835696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22 - Ευθεία γραμμή σύνδεσης"/>
          <p:cNvCxnSpPr/>
          <p:nvPr/>
        </p:nvCxnSpPr>
        <p:spPr>
          <a:xfrm flipV="1">
            <a:off x="1907704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>
            <a:off x="1907704" y="515719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24 - Ευθεία γραμμή σύνδεσης"/>
          <p:cNvCxnSpPr/>
          <p:nvPr/>
        </p:nvCxnSpPr>
        <p:spPr>
          <a:xfrm>
            <a:off x="2411760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25 - Ευθεία γραμμή σύνδεσης"/>
          <p:cNvCxnSpPr/>
          <p:nvPr/>
        </p:nvCxnSpPr>
        <p:spPr>
          <a:xfrm flipV="1">
            <a:off x="2483768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26 - Ευθεία γραμμή σύνδεσης"/>
          <p:cNvCxnSpPr/>
          <p:nvPr/>
        </p:nvCxnSpPr>
        <p:spPr>
          <a:xfrm>
            <a:off x="2483768" y="515719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27 - Ευθεία γραμμή σύνδεσης"/>
          <p:cNvCxnSpPr/>
          <p:nvPr/>
        </p:nvCxnSpPr>
        <p:spPr>
          <a:xfrm>
            <a:off x="2843808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28 - Ευθεία γραμμή σύνδεσης"/>
          <p:cNvCxnSpPr/>
          <p:nvPr/>
        </p:nvCxnSpPr>
        <p:spPr>
          <a:xfrm flipV="1">
            <a:off x="2915816" y="4941168"/>
            <a:ext cx="7200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29 - Ευθεία γραμμή σύνδεσης"/>
          <p:cNvCxnSpPr/>
          <p:nvPr/>
        </p:nvCxnSpPr>
        <p:spPr>
          <a:xfrm>
            <a:off x="2915816" y="515719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40 - Έλλειψη"/>
          <p:cNvSpPr/>
          <p:nvPr/>
        </p:nvSpPr>
        <p:spPr>
          <a:xfrm>
            <a:off x="2987824" y="234888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3" name="42 - Έλλειψη"/>
          <p:cNvSpPr/>
          <p:nvPr/>
        </p:nvSpPr>
        <p:spPr>
          <a:xfrm>
            <a:off x="1691680" y="234888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4" name="43 - Έλλειψη"/>
          <p:cNvSpPr/>
          <p:nvPr/>
        </p:nvSpPr>
        <p:spPr>
          <a:xfrm>
            <a:off x="1979712" y="234888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6" name="45 - Έλλειψη"/>
          <p:cNvSpPr/>
          <p:nvPr/>
        </p:nvSpPr>
        <p:spPr>
          <a:xfrm>
            <a:off x="2771800" y="234888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8" name="87 - Ορθογώνιο"/>
          <p:cNvSpPr/>
          <p:nvPr/>
        </p:nvSpPr>
        <p:spPr>
          <a:xfrm>
            <a:off x="323528" y="1196752"/>
            <a:ext cx="3456384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9" name="88 - TextBox"/>
          <p:cNvSpPr txBox="1"/>
          <p:nvPr/>
        </p:nvSpPr>
        <p:spPr>
          <a:xfrm>
            <a:off x="4283968" y="51571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Πλαστική ή μεταλλική επιφάνεια.</a:t>
            </a:r>
            <a:endParaRPr lang="el-GR" dirty="0">
              <a:latin typeface="+mj-lt"/>
            </a:endParaRPr>
          </a:p>
        </p:txBody>
      </p:sp>
      <p:sp>
        <p:nvSpPr>
          <p:cNvPr id="90" name="89 - TextBox"/>
          <p:cNvSpPr txBox="1"/>
          <p:nvPr/>
        </p:nvSpPr>
        <p:spPr>
          <a:xfrm>
            <a:off x="4283968" y="472514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Σύνδεση αντισωμάτων.</a:t>
            </a:r>
            <a:endParaRPr lang="el-GR" dirty="0">
              <a:latin typeface="+mj-lt"/>
            </a:endParaRPr>
          </a:p>
        </p:txBody>
      </p:sp>
      <p:sp>
        <p:nvSpPr>
          <p:cNvPr id="91" name="90 - TextBox"/>
          <p:cNvSpPr txBox="1"/>
          <p:nvPr/>
        </p:nvSpPr>
        <p:spPr>
          <a:xfrm>
            <a:off x="4283968" y="429309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Πρόσδεση αντιγόνου ασθενούς</a:t>
            </a:r>
            <a:r>
              <a:rPr lang="en-US" dirty="0" smtClean="0">
                <a:latin typeface="+mj-lt"/>
              </a:rPr>
              <a:t>. </a:t>
            </a:r>
            <a:r>
              <a:rPr lang="el-GR" b="1" dirty="0" smtClean="0">
                <a:solidFill>
                  <a:srgbClr val="820000"/>
                </a:solidFill>
                <a:latin typeface="+mj-lt"/>
              </a:rPr>
              <a:t>Επώαση</a:t>
            </a:r>
            <a:endParaRPr lang="el-GR" b="1" dirty="0">
              <a:solidFill>
                <a:srgbClr val="820000"/>
              </a:solidFill>
              <a:latin typeface="+mj-lt"/>
            </a:endParaRPr>
          </a:p>
        </p:txBody>
      </p:sp>
      <p:sp>
        <p:nvSpPr>
          <p:cNvPr id="92" name="91 - TextBox"/>
          <p:cNvSpPr txBox="1"/>
          <p:nvPr/>
        </p:nvSpPr>
        <p:spPr>
          <a:xfrm>
            <a:off x="4283968" y="357301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Πλύση. Προσθήκη φωτεινού αντιγόνου (</a:t>
            </a:r>
            <a:r>
              <a:rPr lang="en-US" dirty="0" smtClean="0">
                <a:latin typeface="+mj-lt"/>
              </a:rPr>
              <a:t>Conjugate)</a:t>
            </a:r>
            <a:r>
              <a:rPr lang="el-GR" dirty="0" smtClean="0">
                <a:latin typeface="+mj-lt"/>
              </a:rPr>
              <a:t>. </a:t>
            </a:r>
            <a:r>
              <a:rPr lang="el-GR" b="1" dirty="0" smtClean="0">
                <a:solidFill>
                  <a:srgbClr val="820000"/>
                </a:solidFill>
                <a:latin typeface="+mj-lt"/>
              </a:rPr>
              <a:t>Επώαση</a:t>
            </a:r>
            <a:endParaRPr lang="el-GR" b="1" dirty="0">
              <a:solidFill>
                <a:srgbClr val="820000"/>
              </a:solidFill>
              <a:latin typeface="+mj-lt"/>
            </a:endParaRPr>
          </a:p>
        </p:txBody>
      </p:sp>
      <p:sp>
        <p:nvSpPr>
          <p:cNvPr id="98" name="97 - TextBox"/>
          <p:cNvSpPr txBox="1"/>
          <p:nvPr/>
        </p:nvSpPr>
        <p:spPr>
          <a:xfrm>
            <a:off x="4283968" y="314096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Πλύση. Μέτρηση σε λουμινόμετρο.</a:t>
            </a:r>
            <a:endParaRPr lang="el-GR" dirty="0">
              <a:latin typeface="+mj-lt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86539" y="1556792"/>
            <a:ext cx="206947" cy="64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21921" y="1556792"/>
            <a:ext cx="206947" cy="64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1961" y="1556792"/>
            <a:ext cx="206947" cy="64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8326" y="1556792"/>
            <a:ext cx="206947" cy="64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30033" y="1556792"/>
            <a:ext cx="206947" cy="64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8" name="57 - Έλλειψη"/>
          <p:cNvSpPr/>
          <p:nvPr/>
        </p:nvSpPr>
        <p:spPr>
          <a:xfrm>
            <a:off x="2267744" y="234888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1" name="60 - Ορθογώνιο"/>
          <p:cNvSpPr/>
          <p:nvPr/>
        </p:nvSpPr>
        <p:spPr>
          <a:xfrm>
            <a:off x="1115616" y="1412776"/>
            <a:ext cx="244827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2800" dirty="0"/>
              <a:t>Μη ανταγωνιστική ανοσοχημειοφωταυγειακή μέθοδος </a:t>
            </a:r>
            <a:r>
              <a:rPr lang="el-GR" sz="2800" dirty="0" smtClean="0"/>
              <a:t>(</a:t>
            </a:r>
            <a:r>
              <a:rPr lang="en-US" sz="2800" dirty="0"/>
              <a:t>ImmunoChemiluminesenceMetric Assay - </a:t>
            </a:r>
            <a:r>
              <a:rPr lang="el-GR" sz="2800" dirty="0"/>
              <a:t>Ι</a:t>
            </a:r>
            <a:r>
              <a:rPr lang="en-US" sz="2800" dirty="0"/>
              <a:t>C</a:t>
            </a:r>
            <a:r>
              <a:rPr lang="el-GR" sz="2800" dirty="0"/>
              <a:t>Μ</a:t>
            </a:r>
            <a:r>
              <a:rPr lang="en-US" sz="2800" dirty="0"/>
              <a:t>A</a:t>
            </a:r>
            <a:r>
              <a:rPr lang="en-US" sz="2800" dirty="0" smtClean="0"/>
              <a:t>)</a:t>
            </a:r>
            <a:endParaRPr lang="el-GR" sz="2800" dirty="0"/>
          </a:p>
        </p:txBody>
      </p:sp>
      <p:sp>
        <p:nvSpPr>
          <p:cNvPr id="36" name="3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661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7.40741E-7 L -0.00781 0.367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1.38889E-6 0.3675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4.44444E-6 0.3675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4.44444E-6 0.3675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-2.77778E-6 0.3675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00278 0.3942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9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00278 0.3942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9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00278 0.3942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9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00278 0.3942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9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00277 0.3942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46" grpId="0" animBg="1"/>
      <p:bldP spid="90" grpId="0"/>
      <p:bldP spid="91" grpId="0"/>
      <p:bldP spid="92" grpId="0"/>
      <p:bldP spid="98" grpId="0"/>
      <p:bldP spid="5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Ενζυμοανοσοχημειοφωταύγεια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(Enzyme chemiluminescent immunoassays)</a:t>
            </a:r>
            <a:endParaRPr lang="el-GR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To </a:t>
            </a:r>
            <a:r>
              <a:rPr lang="el-GR" dirty="0"/>
              <a:t>φως παράγεται από την δράση ενζύμων όπως στις μεθόδους </a:t>
            </a:r>
            <a:r>
              <a:rPr lang="el-GR" dirty="0" smtClean="0"/>
              <a:t>ΕΙΑ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Τα ένζυμα που χρησιμοποιούνται για την παραγωγή φωτός είναι</a:t>
            </a:r>
            <a:r>
              <a:rPr lang="en-US" dirty="0" smtClean="0"/>
              <a:t>: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en-US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Y</a:t>
            </a:r>
            <a:r>
              <a:rPr lang="el-GR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περοξειδάση της αγριοραπανίδας (</a:t>
            </a:r>
            <a:r>
              <a:rPr lang="en-US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HRP</a:t>
            </a:r>
            <a:r>
              <a:rPr lang="el-GR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) </a:t>
            </a:r>
            <a:r>
              <a:rPr lang="el-GR" dirty="0">
                <a:ea typeface="Times New Roman" pitchFamily="18" charset="0"/>
                <a:cs typeface="Arial" pitchFamily="34" charset="0"/>
              </a:rPr>
              <a:t>που καταλύει την αντίδραση της λουμινόλης.</a:t>
            </a:r>
            <a:endParaRPr lang="el-GR" dirty="0">
              <a:cs typeface="Arial" pitchFamily="34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el-GR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Αλκαλική φωσφατάση (</a:t>
            </a:r>
            <a:r>
              <a:rPr lang="en-US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ALP</a:t>
            </a:r>
            <a:r>
              <a:rPr lang="el-GR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) </a:t>
            </a:r>
            <a:r>
              <a:rPr lang="el-GR" dirty="0">
                <a:ea typeface="Times New Roman" pitchFamily="18" charset="0"/>
                <a:cs typeface="Arial" pitchFamily="34" charset="0"/>
              </a:rPr>
              <a:t>που καταλύει την αποφωσφορυλίωση των σταθεροποιημένων διοξετανίων.</a:t>
            </a:r>
            <a:endParaRPr lang="el-GR" dirty="0">
              <a:cs typeface="Arial" pitchFamily="34" charset="0"/>
            </a:endParaRP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75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Ανοσοβιοφωταύγεια</a:t>
            </a:r>
            <a:endParaRPr lang="el-GR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41</a:t>
            </a:fld>
            <a:endParaRPr lang="el-GR" dirty="0"/>
          </a:p>
        </p:txBody>
      </p:sp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611560" y="1850341"/>
            <a:ext cx="7992888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Έχει παρόμοια αρχή με την χημειοφωταύγεια με την διαφορά ότι εδώ συμμετέχουν ως ένζυμα η βακτηριακή λουσιφεράση ή λουσιφεράση της πυγολαμπίδας. </a:t>
            </a:r>
          </a:p>
          <a:p>
            <a:pPr marL="0" marR="0" lvl="0" indent="539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200" dirty="0" smtClean="0">
              <a:latin typeface="+mn-lt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			   Λουσιφεράση, 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g</a:t>
            </a:r>
            <a:r>
              <a:rPr kumimoji="0" lang="el-G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+2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	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Λουσιφερίνη + ΑΤΡ + Ο</a:t>
            </a:r>
            <a:r>
              <a:rPr kumimoji="0" lang="el-GR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2                          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ADP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+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CO</a:t>
            </a:r>
            <a:r>
              <a:rPr kumimoji="0" lang="el-GR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+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</a:t>
            </a:r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>
            <a:off x="3871473" y="4869160"/>
            <a:ext cx="20162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1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2195736" y="2204864"/>
          <a:ext cx="4581525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Εικόνα bitmap" r:id="rId3" imgW="4580952" imgH="3438095" progId="PBrush">
                  <p:embed/>
                </p:oleObj>
              </mc:Choice>
              <mc:Fallback>
                <p:oleObj name="Εικόνα bitmap" r:id="rId3" imgW="4580952" imgH="3438095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204864"/>
                        <a:ext cx="4581525" cy="344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2235720" y="1412776"/>
            <a:ext cx="4672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ECL - </a:t>
            </a:r>
            <a:r>
              <a:rPr lang="el-GR" sz="2400" dirty="0" smtClean="0">
                <a:latin typeface="+mn-lt"/>
              </a:rPr>
              <a:t>(</a:t>
            </a:r>
            <a:r>
              <a:rPr lang="en-US" sz="2400" dirty="0" smtClean="0">
                <a:latin typeface="+mn-lt"/>
              </a:rPr>
              <a:t>ElectroChemiLuminescensce</a:t>
            </a:r>
            <a:r>
              <a:rPr lang="el-GR" sz="2400" dirty="0" smtClean="0">
                <a:latin typeface="+mn-lt"/>
              </a:rPr>
              <a:t>)</a:t>
            </a:r>
            <a:endParaRPr lang="el-GR" sz="2400" dirty="0">
              <a:latin typeface="+mn-lt"/>
            </a:endParaRPr>
          </a:p>
        </p:txBody>
      </p:sp>
      <p:sp>
        <p:nvSpPr>
          <p:cNvPr id="7" name="6 - Κουμπί ενέργειας: Κεντρική σελίδα">
            <a:hlinkClick r:id="rId5" highlightClick="1"/>
          </p:cNvPr>
          <p:cNvSpPr/>
          <p:nvPr/>
        </p:nvSpPr>
        <p:spPr>
          <a:xfrm>
            <a:off x="7380312" y="5589240"/>
            <a:ext cx="1008112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Ηλεκτροχημειοφωταύγεια</a:t>
            </a:r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59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1259632" y="1628800"/>
          <a:ext cx="6996545" cy="293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Εικόνα bitmap" r:id="rId3" imgW="5971429" imgH="2486372" progId="PBrush">
                  <p:embed/>
                </p:oleObj>
              </mc:Choice>
              <mc:Fallback>
                <p:oleObj name="Εικόνα bitmap" r:id="rId3" imgW="5971429" imgH="2486372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628800"/>
                        <a:ext cx="6996545" cy="293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Photo of Elecsys® Anti-HBc Immunoassay and Elecsys® PreciControl Anti-HBc on the Elecsys® 2010 Immunoassay Analyz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869160"/>
            <a:ext cx="3028950" cy="16668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Σύμπλοκο του ρουθηνίου (</a:t>
            </a:r>
            <a:r>
              <a:rPr lang="en-US" dirty="0"/>
              <a:t>Ru(bpy)33</a:t>
            </a:r>
            <a:r>
              <a:rPr lang="en-US" dirty="0" smtClean="0"/>
              <a:t>+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11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ishadiagnostics.com/Isha%20Diagnostics%20INDEX/Elecsys-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4140459" cy="30963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Elecsys </a:t>
            </a:r>
            <a:r>
              <a:rPr lang="en-US" dirty="0" smtClean="0"/>
              <a:t>2010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44</a:t>
            </a:fld>
            <a:endParaRPr lang="el-GR" dirty="0"/>
          </a:p>
        </p:txBody>
      </p:sp>
      <p:pic>
        <p:nvPicPr>
          <p:cNvPr id="112641" name="Picture 1" descr="Z:\Photos\TEI\Μηχανήματα Εργαστηρίου Κλινικήσ Χημείας\Νέα μηχανήματα που χρησιμοποιούνται\Elecsus_20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4248472" cy="3052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91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ancersafe.com/full_process/img/lab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420888"/>
            <a:ext cx="3600400" cy="2664296"/>
          </a:xfrm>
          <a:prstGeom prst="rect">
            <a:avLst/>
          </a:prstGeom>
          <a:noFill/>
        </p:spPr>
      </p:pic>
      <p:pic>
        <p:nvPicPr>
          <p:cNvPr id="3" name="Picture 2" descr="http://ww1.dothealth.com/library/product/351d38a7-7a20-4dd7-bbcd-8b98b27ddff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20888"/>
            <a:ext cx="3960440" cy="2664296"/>
          </a:xfrm>
          <a:prstGeom prst="rect">
            <a:avLst/>
          </a:prstGeom>
          <a:noFill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70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Διαφορές ανοσοχημικών μεθόδων ανάλογα τον </a:t>
            </a:r>
            <a:r>
              <a:rPr lang="el-GR" dirty="0" smtClean="0"/>
              <a:t>ιχνηθέτη</a:t>
            </a:r>
            <a:endParaRPr lang="el-GR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46</a:t>
            </a:fld>
            <a:endParaRPr lang="el-GR" dirty="0"/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10631"/>
              </p:ext>
            </p:extLst>
          </p:nvPr>
        </p:nvGraphicFramePr>
        <p:xfrm>
          <a:off x="323528" y="1340768"/>
          <a:ext cx="8352928" cy="497002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32248"/>
                <a:gridCol w="2088232"/>
                <a:gridCol w="2376264"/>
                <a:gridCol w="1656184"/>
              </a:tblGrid>
              <a:tr h="4100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/>
                        <a:t>Παράμετροι</a:t>
                      </a:r>
                      <a:endParaRPr lang="el-GR" sz="1800" b="1" i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ΕΙΑ</a:t>
                      </a:r>
                      <a:endParaRPr lang="el-GR" sz="18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RIA-IRMA</a:t>
                      </a:r>
                      <a:endParaRPr lang="el-GR" sz="18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CHIA</a:t>
                      </a:r>
                      <a:endParaRPr lang="el-GR" sz="18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rgbClr val="820000"/>
                    </a:solidFill>
                  </a:tcPr>
                </a:tc>
              </a:tr>
              <a:tr h="568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Ευαισθησία</a:t>
                      </a:r>
                      <a:endParaRPr lang="el-GR" sz="1800" b="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Πολύ καλή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Πολύ υψηλή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Υψηλή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4961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Ακρίβεια</a:t>
                      </a:r>
                      <a:endParaRPr lang="el-GR" sz="1800" b="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Υψηλή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Υψηλή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Υψηλή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6446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Σταθερότητα </a:t>
                      </a:r>
                      <a:r>
                        <a:rPr lang="el-GR" sz="1800" dirty="0" smtClean="0"/>
                        <a:t>αντιδραστηρίου</a:t>
                      </a:r>
                      <a:endParaRPr lang="el-GR" sz="1800" b="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Υψηλή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Μέτρια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Υψηλή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832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Τεχνικός </a:t>
                      </a:r>
                      <a:endParaRPr lang="el-GR" sz="1800" dirty="0" smtClean="0"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/>
                        <a:t>Εξοπλισμός</a:t>
                      </a:r>
                      <a:endParaRPr lang="el-GR" sz="1800" b="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Φθορισμόμετρο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Φωτόμετρο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Γυμνό μάτι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Μετρητής ακτινοβολίας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(γ-κάμερα)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/>
                        <a:t>Λουμινόμετρο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438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Νομικοί </a:t>
                      </a:r>
                      <a:endParaRPr lang="el-GR" sz="1800" dirty="0" smtClean="0"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/>
                        <a:t>περιορισμοί</a:t>
                      </a:r>
                      <a:endParaRPr lang="el-GR" sz="1800" b="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Όχι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Ναι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Όχι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5832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Εξειδίκευση προσωπικού</a:t>
                      </a:r>
                      <a:endParaRPr lang="el-GR" sz="1800" b="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Μέτρια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Υψηλή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Μέτρια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4613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Χρόνος εξέτασης</a:t>
                      </a:r>
                      <a:endParaRPr lang="el-GR" sz="1800" b="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1 Ώρα ή λίγες </a:t>
                      </a:r>
                      <a:r>
                        <a:rPr lang="el-GR" sz="1800" dirty="0" smtClean="0"/>
                        <a:t>Ώρες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Αρκετές </a:t>
                      </a:r>
                      <a:r>
                        <a:rPr lang="el-GR" sz="1800" dirty="0" smtClean="0"/>
                        <a:t>Ώρες 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1 Ώρα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4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Αυτοματισμός</a:t>
                      </a:r>
                      <a:endParaRPr lang="el-GR" sz="1800" b="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Ναι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Ναι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/>
                        <a:t>Ναι</a:t>
                      </a:r>
                      <a:endParaRPr lang="el-GR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προσδιορισμού </a:t>
            </a:r>
            <a:br>
              <a:rPr lang="el-GR" dirty="0"/>
            </a:br>
            <a:r>
              <a:rPr lang="el-GR" dirty="0"/>
              <a:t>EΝΑ με ELISA</a:t>
            </a:r>
            <a:br>
              <a:rPr lang="el-GR" dirty="0"/>
            </a:br>
            <a:r>
              <a:rPr lang="el-GR" dirty="0"/>
              <a:t>Quanta Lite της εταιρείας </a:t>
            </a:r>
            <a:r>
              <a:rPr lang="el-GR" dirty="0" smtClean="0"/>
              <a:t>Biosna</a:t>
            </a:r>
            <a:endParaRPr lang="el-GR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65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Tα αντιγόνα της </a:t>
            </a:r>
            <a:r>
              <a:rPr lang="el-GR" dirty="0" smtClean="0"/>
              <a:t>πλάκας</a:t>
            </a:r>
            <a:r>
              <a:rPr lang="en-US" dirty="0" smtClean="0"/>
              <a:t> </a:t>
            </a:r>
            <a:r>
              <a:rPr lang="el-GR" dirty="0" smtClean="0"/>
              <a:t>μικροτιτλοδότησης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(ποιοτική μέθοδος) </a:t>
            </a: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48</a:t>
            </a:fld>
            <a:endParaRPr lang="el-GR" dirty="0"/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639172"/>
              </p:ext>
            </p:extLst>
          </p:nvPr>
        </p:nvGraphicFramePr>
        <p:xfrm>
          <a:off x="2723964" y="2060848"/>
          <a:ext cx="3696072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2128"/>
                <a:gridCol w="2543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Well</a:t>
                      </a:r>
                      <a:endParaRPr lang="el-GR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r>
                        <a:rPr lang="el-GR" dirty="0" smtClean="0"/>
                        <a:t>πόστρωμα</a:t>
                      </a:r>
                      <a:endParaRPr lang="el-GR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Cut-Off control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Β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Positive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SSA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SSB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Sm/RNP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Scl-70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Jo-1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8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Είδη σταθερού υποστρώματος </a:t>
            </a:r>
            <a:br>
              <a:rPr lang="el-GR" dirty="0"/>
            </a:br>
            <a:r>
              <a:rPr lang="el-GR" dirty="0"/>
              <a:t>στους ετερογενείς </a:t>
            </a:r>
            <a:r>
              <a:rPr lang="el-GR" dirty="0" smtClean="0"/>
              <a:t>προσδιορισμούς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el-GR" sz="2400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Πλαστικές πλάκες </a:t>
            </a:r>
            <a:r>
              <a:rPr lang="el-GR" sz="2400" b="1" dirty="0" smtClean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μικροτιτλοδότησης</a:t>
            </a:r>
            <a:r>
              <a:rPr lang="el-GR" sz="24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el-GR" sz="2400" dirty="0">
              <a:ea typeface="Times New Roman" pitchFamily="18" charset="0"/>
              <a:cs typeface="Arial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el-GR" sz="2400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Μαγνητικές </a:t>
            </a:r>
            <a:r>
              <a:rPr lang="el-GR" sz="2400" b="1" dirty="0" smtClean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μπίλιες</a:t>
            </a:r>
            <a:endParaRPr lang="el-GR" sz="2400" dirty="0">
              <a:cs typeface="Arial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el-GR" sz="2400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Σφαιρίδια </a:t>
            </a:r>
            <a:r>
              <a:rPr lang="el-GR" sz="2400" dirty="0">
                <a:ea typeface="Times New Roman" pitchFamily="18" charset="0"/>
                <a:cs typeface="Arial" pitchFamily="34" charset="0"/>
              </a:rPr>
              <a:t>πολυακρυλαμίδης, κυτταρίνης, </a:t>
            </a:r>
            <a:r>
              <a:rPr lang="el-GR" sz="2400" dirty="0" smtClean="0">
                <a:ea typeface="Times New Roman" pitchFamily="18" charset="0"/>
                <a:cs typeface="Arial" pitchFamily="34" charset="0"/>
              </a:rPr>
              <a:t>αγαρόζης</a:t>
            </a:r>
            <a:endParaRPr lang="el-GR" sz="2400" dirty="0">
              <a:cs typeface="Arial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el-GR" sz="2400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Γυάλινα </a:t>
            </a:r>
            <a:r>
              <a:rPr lang="el-GR" sz="2400" dirty="0" smtClean="0">
                <a:ea typeface="Times New Roman" pitchFamily="18" charset="0"/>
                <a:cs typeface="Arial" pitchFamily="34" charset="0"/>
              </a:rPr>
              <a:t>σωληνάρια</a:t>
            </a:r>
            <a:endParaRPr lang="el-GR" sz="2400" dirty="0">
              <a:cs typeface="Arial" pitchFamily="34" charset="0"/>
            </a:endParaRPr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4</a:t>
            </a:fld>
            <a:endParaRPr lang="el-GR" dirty="0"/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graphicFrame>
        <p:nvGraphicFramePr>
          <p:cNvPr id="115713" name="Object 1"/>
          <p:cNvGraphicFramePr>
            <a:graphicFrameLocks noChangeAspect="1"/>
          </p:cNvGraphicFramePr>
          <p:nvPr/>
        </p:nvGraphicFramePr>
        <p:xfrm>
          <a:off x="2195736" y="4293096"/>
          <a:ext cx="41814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Εικόνα Bitmap" r:id="rId3" imgW="4180952" imgH="876190" progId="PBrush">
                  <p:embed/>
                </p:oleObj>
              </mc:Choice>
              <mc:Fallback>
                <p:oleObj name="Εικόνα Bitmap" r:id="rId3" imgW="4180952" imgH="876190" progId="PBrush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293096"/>
                        <a:ext cx="4181475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827584" y="558924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Η σύνδεση γίνεται </a:t>
            </a:r>
            <a:r>
              <a:rPr lang="el-GR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με ηλεκτροστατικές και κυρίως υδρόφοβες δυνάμεις.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591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Στάδια προσδιορισμού </a:t>
            </a:r>
            <a:r>
              <a:rPr lang="el-GR" dirty="0" smtClean="0"/>
              <a:t>ΈΝΑ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Προσθήκη 100 μ</a:t>
            </a:r>
            <a:r>
              <a:rPr lang="en-US" dirty="0"/>
              <a:t>L </a:t>
            </a:r>
            <a:r>
              <a:rPr lang="el-GR" dirty="0"/>
              <a:t>θετικού και αρνητικού </a:t>
            </a:r>
            <a:r>
              <a:rPr lang="en-US" dirty="0"/>
              <a:t>control.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Προσθήκη 100 μ</a:t>
            </a:r>
            <a:r>
              <a:rPr lang="en-US" dirty="0"/>
              <a:t>L </a:t>
            </a:r>
            <a:r>
              <a:rPr lang="el-GR" dirty="0"/>
              <a:t>αραιωμένου δείγματος (1/100).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Πλύση (3 φορές με 200 – 300 μ</a:t>
            </a:r>
            <a:r>
              <a:rPr lang="en-US" dirty="0"/>
              <a:t>L </a:t>
            </a:r>
            <a:r>
              <a:rPr lang="el-GR" dirty="0"/>
              <a:t>σε κάθε </a:t>
            </a:r>
            <a:r>
              <a:rPr lang="en-US" dirty="0"/>
              <a:t>well).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Επώαση 30 </a:t>
            </a:r>
            <a:r>
              <a:rPr lang="en-US" dirty="0"/>
              <a:t>min.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Προσθήκη συνδέτη (</a:t>
            </a:r>
            <a:r>
              <a:rPr lang="en-US" dirty="0"/>
              <a:t>Conjugate) 100 </a:t>
            </a:r>
            <a:r>
              <a:rPr lang="el-GR" dirty="0"/>
              <a:t>μ</a:t>
            </a:r>
            <a:r>
              <a:rPr lang="en-US" dirty="0"/>
              <a:t>L.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Επώαση 30 </a:t>
            </a:r>
            <a:r>
              <a:rPr lang="en-US" dirty="0"/>
              <a:t>min.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Πλύση (3 φορές με 200 – 300 μ</a:t>
            </a:r>
            <a:r>
              <a:rPr lang="en-US" dirty="0"/>
              <a:t>L </a:t>
            </a:r>
            <a:r>
              <a:rPr lang="el-GR" dirty="0"/>
              <a:t>σε κάθε </a:t>
            </a:r>
            <a:r>
              <a:rPr lang="en-US" dirty="0"/>
              <a:t>well).</a:t>
            </a:r>
            <a:endParaRPr lang="el-GR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Προσθήκη υποστρώματος ΤΜΒ (</a:t>
            </a:r>
            <a:r>
              <a:rPr lang="en-US" dirty="0"/>
              <a:t>Substrate) 100 </a:t>
            </a:r>
            <a:r>
              <a:rPr lang="el-GR" dirty="0"/>
              <a:t>μ</a:t>
            </a:r>
            <a:r>
              <a:rPr lang="en-US" dirty="0"/>
              <a:t>L</a:t>
            </a:r>
            <a:r>
              <a:rPr lang="el-GR" dirty="0"/>
              <a:t>.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Επώαση στο σκοτάδι 30 </a:t>
            </a:r>
            <a:r>
              <a:rPr lang="en-US" dirty="0"/>
              <a:t>min. T</a:t>
            </a:r>
            <a:r>
              <a:rPr lang="el-GR" dirty="0"/>
              <a:t>α θετικά δείγματα βάφονται μπλε.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Προσθήκη διαλύματος παύσης </a:t>
            </a:r>
            <a:r>
              <a:rPr lang="en-US" dirty="0"/>
              <a:t>(Stop) </a:t>
            </a:r>
            <a:r>
              <a:rPr lang="el-GR" dirty="0"/>
              <a:t>100 μ</a:t>
            </a:r>
            <a:r>
              <a:rPr lang="en-US" dirty="0"/>
              <a:t>L. T</a:t>
            </a:r>
            <a:r>
              <a:rPr lang="el-GR" dirty="0"/>
              <a:t>α θετικά δείγματα βάφονται κίτρινα.</a:t>
            </a:r>
            <a:endParaRPr lang="en-US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985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 Με γυμνό μάτι ….                 Με φωτόμετρο …</a:t>
            </a: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50</a:t>
            </a:fld>
            <a:endParaRPr lang="el-GR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4499992" y="1196752"/>
          <a:ext cx="3672408" cy="4752531"/>
        </p:xfrm>
        <a:graphic>
          <a:graphicData uri="http://schemas.openxmlformats.org/drawingml/2006/table">
            <a:tbl>
              <a:tblPr/>
              <a:tblGrid>
                <a:gridCol w="716004"/>
                <a:gridCol w="1478202"/>
                <a:gridCol w="1478202"/>
              </a:tblGrid>
              <a:tr h="528059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899592" y="1268760"/>
          <a:ext cx="2880320" cy="4608513"/>
        </p:xfrm>
        <a:graphic>
          <a:graphicData uri="http://schemas.openxmlformats.org/drawingml/2006/table">
            <a:tbl>
              <a:tblPr/>
              <a:tblGrid>
                <a:gridCol w="883598"/>
                <a:gridCol w="988610"/>
                <a:gridCol w="1008112"/>
              </a:tblGrid>
              <a:tr h="512057"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A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A06"/>
                    </a:solidFill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0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ED"/>
                    </a:solidFill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5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7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4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Εξίσωση προσδιορισμού cutoff και ερμηνεία </a:t>
            </a:r>
            <a:r>
              <a:rPr lang="el-GR" dirty="0" smtClean="0"/>
              <a:t>αποτελεσμάτων</a:t>
            </a:r>
            <a:endParaRPr lang="el-GR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51</a:t>
            </a:fld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1727684" y="2507415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OD </a:t>
            </a:r>
            <a:r>
              <a:rPr lang="el-GR" dirty="0" smtClean="0">
                <a:latin typeface="+mj-lt"/>
              </a:rPr>
              <a:t>Δείγμα ή θετικό </a:t>
            </a:r>
            <a:r>
              <a:rPr lang="en-US" dirty="0" smtClean="0">
                <a:latin typeface="+mj-lt"/>
              </a:rPr>
              <a:t>control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Cut-off control</a:t>
            </a:r>
            <a:endParaRPr lang="el-GR" dirty="0">
              <a:latin typeface="+mj-lt"/>
            </a:endParaRPr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297348"/>
              </p:ext>
            </p:extLst>
          </p:nvPr>
        </p:nvGraphicFramePr>
        <p:xfrm>
          <a:off x="2267744" y="3933056"/>
          <a:ext cx="40640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Αποτέλεσμα ΈΝΑ</a:t>
                      </a:r>
                      <a:endParaRPr lang="el-GR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Ερμηνεία</a:t>
                      </a:r>
                      <a:endParaRPr lang="el-GR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8,0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Αρνητικό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8,0 – 12,0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Αμφίβολο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</a:t>
                      </a:r>
                      <a:r>
                        <a:rPr lang="el-GR" dirty="0" smtClean="0"/>
                        <a:t> 12,0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Θετικό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9 - Ευθεία γραμμή σύνδεσης"/>
          <p:cNvCxnSpPr/>
          <p:nvPr/>
        </p:nvCxnSpPr>
        <p:spPr>
          <a:xfrm>
            <a:off x="1799692" y="2969080"/>
            <a:ext cx="266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4508752" y="274957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 = </a:t>
            </a:r>
            <a:r>
              <a:rPr lang="el-GR" dirty="0" smtClean="0">
                <a:latin typeface="+mj-lt"/>
              </a:rPr>
              <a:t>Χ 10 =  …. (</a:t>
            </a:r>
            <a:r>
              <a:rPr lang="en-US" dirty="0" smtClean="0">
                <a:latin typeface="+mj-lt"/>
              </a:rPr>
              <a:t>U/mL)</a:t>
            </a:r>
            <a:endParaRPr lang="el-G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28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Εφόσον τα control είναι εντάξει τα αποτελέσματα είναι </a:t>
            </a:r>
            <a:r>
              <a:rPr lang="el-GR" dirty="0" smtClean="0"/>
              <a:t>έγκυρα</a:t>
            </a:r>
            <a:endParaRPr lang="el-GR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52</a:t>
            </a:fld>
            <a:endParaRPr lang="el-GR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4932040" y="1700808"/>
          <a:ext cx="3528392" cy="3926205"/>
        </p:xfrm>
        <a:graphic>
          <a:graphicData uri="http://schemas.openxmlformats.org/drawingml/2006/table">
            <a:tbl>
              <a:tblPr/>
              <a:tblGrid>
                <a:gridCol w="902612"/>
                <a:gridCol w="1312890"/>
                <a:gridCol w="1312890"/>
              </a:tblGrid>
              <a:tr h="292229"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Αρνητικό 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Αρνητικό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Θετικό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Θετικό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Θετικό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Αρνητικό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Θετικό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Αρνητικό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Αρνητικό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Αρνητικό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Αρνητικό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Αρνητικό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Αρνητικό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Αρνητικό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Αρνητικό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Αμφίβολο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683568" y="1700808"/>
          <a:ext cx="3600401" cy="3926205"/>
        </p:xfrm>
        <a:graphic>
          <a:graphicData uri="http://schemas.openxmlformats.org/drawingml/2006/table">
            <a:tbl>
              <a:tblPr/>
              <a:tblGrid>
                <a:gridCol w="921033"/>
                <a:gridCol w="1339684"/>
                <a:gridCol w="1339684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1,0</a:t>
                      </a:r>
                      <a:endParaRPr lang="el-G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1,0</a:t>
                      </a:r>
                      <a:endParaRPr lang="el-G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31,2</a:t>
                      </a:r>
                      <a:endParaRPr lang="el-G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5,2</a:t>
                      </a:r>
                      <a:endParaRPr lang="el-GR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7,1</a:t>
                      </a:r>
                      <a:endParaRPr lang="el-G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1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Πέτρος Καρκαλούσος 2014. Πέτρος Καρκαλούσος. «Ανοσολογία (Ε). Ενότητα </a:t>
            </a:r>
            <a:r>
              <a:rPr lang="el-GR" sz="2000" dirty="0" smtClean="0"/>
              <a:t>10: Ανοσοφθορισμός».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8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Ανταγωνιστικοί </a:t>
            </a:r>
            <a:r>
              <a:rPr lang="el-GR" dirty="0" smtClean="0"/>
              <a:t>και μη ανοσοχημικοί  προσδιορισμοί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400" b="1" dirty="0" smtClean="0">
                <a:solidFill>
                  <a:srgbClr val="820000"/>
                </a:solidFill>
              </a:rPr>
              <a:t>Ανταγωνιστικοί ανοσοχημικοί  προσδιορισμοί</a:t>
            </a:r>
          </a:p>
          <a:p>
            <a:pPr marL="357188" lvl="0" indent="0">
              <a:buNone/>
            </a:pPr>
            <a:r>
              <a:rPr lang="el-GR" sz="2400" dirty="0" smtClean="0">
                <a:ea typeface="Times New Roman" pitchFamily="18" charset="0"/>
                <a:cs typeface="Arial" pitchFamily="34" charset="0"/>
              </a:rPr>
              <a:t>Το </a:t>
            </a:r>
            <a:r>
              <a:rPr lang="el-GR" sz="2400" dirty="0">
                <a:ea typeface="Times New Roman" pitchFamily="18" charset="0"/>
                <a:cs typeface="Arial" pitchFamily="34" charset="0"/>
              </a:rPr>
              <a:t>αντιγόνο του δείγματος ανταγωνίζεται το αντιγόνο του ιχνηθέτη.  Προϋπόθεση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: </a:t>
            </a:r>
            <a:r>
              <a:rPr lang="el-GR" sz="2400" dirty="0">
                <a:ea typeface="Times New Roman" pitchFamily="18" charset="0"/>
                <a:cs typeface="Arial" pitchFamily="34" charset="0"/>
              </a:rPr>
              <a:t>το αντιγόνο είναι </a:t>
            </a:r>
            <a:r>
              <a:rPr lang="el-GR" sz="2400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μικρό</a:t>
            </a:r>
            <a:r>
              <a:rPr lang="el-GR" sz="24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l-GR" sz="2400" dirty="0">
                <a:ea typeface="Times New Roman" pitchFamily="18" charset="0"/>
                <a:cs typeface="Arial" pitchFamily="34" charset="0"/>
              </a:rPr>
              <a:t>σε μέγεθος με μόνο ένα γνωστό επίτοπο.</a:t>
            </a:r>
            <a:endParaRPr lang="el-GR" sz="2400" dirty="0">
              <a:cs typeface="Arial" pitchFamily="34" charset="0"/>
            </a:endParaRPr>
          </a:p>
          <a:p>
            <a:endParaRPr lang="el-GR" sz="2400" b="1" dirty="0" smtClean="0">
              <a:solidFill>
                <a:srgbClr val="820000"/>
              </a:solidFill>
            </a:endParaRPr>
          </a:p>
          <a:p>
            <a:endParaRPr lang="el-GR" sz="2400" b="1" dirty="0">
              <a:solidFill>
                <a:srgbClr val="820000"/>
              </a:solidFill>
            </a:endParaRPr>
          </a:p>
          <a:p>
            <a:r>
              <a:rPr lang="el-GR" sz="2400" b="1" dirty="0" smtClean="0">
                <a:solidFill>
                  <a:srgbClr val="820000"/>
                </a:solidFill>
              </a:rPr>
              <a:t>Μη </a:t>
            </a:r>
            <a:r>
              <a:rPr lang="el-GR" sz="2400" b="1" dirty="0">
                <a:solidFill>
                  <a:srgbClr val="820000"/>
                </a:solidFill>
              </a:rPr>
              <a:t>ανταγωνιστικοί ανοσοχημικοί </a:t>
            </a:r>
            <a:r>
              <a:rPr lang="el-GR" sz="2400" b="1" dirty="0" smtClean="0">
                <a:solidFill>
                  <a:srgbClr val="820000"/>
                </a:solidFill>
              </a:rPr>
              <a:t>προσδιορισμοί</a:t>
            </a:r>
            <a:endParaRPr lang="en-US" sz="2400" b="1" dirty="0" smtClean="0">
              <a:solidFill>
                <a:srgbClr val="820000"/>
              </a:solidFill>
            </a:endParaRPr>
          </a:p>
          <a:p>
            <a:pPr marL="357188" lvl="0" indent="0">
              <a:buNone/>
            </a:pPr>
            <a:r>
              <a:rPr lang="el-GR" sz="2400" dirty="0">
                <a:ea typeface="Times New Roman" pitchFamily="18" charset="0"/>
                <a:cs typeface="Arial" pitchFamily="34" charset="0"/>
              </a:rPr>
              <a:t>Το αντιγόνο του δείγματος ενώνεται με τον ιχνηθέτη χωρίς ανταγωνισμό.  Προϋπόθεση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: </a:t>
            </a:r>
            <a:r>
              <a:rPr lang="el-GR" sz="2400" dirty="0">
                <a:ea typeface="Times New Roman" pitchFamily="18" charset="0"/>
                <a:cs typeface="Arial" pitchFamily="34" charset="0"/>
              </a:rPr>
              <a:t>το αντιγόνο έχει τουλάχιστον δύο γνωστούς επιτόπους και είναι </a:t>
            </a:r>
            <a:r>
              <a:rPr lang="el-GR" sz="2400" b="1" dirty="0">
                <a:solidFill>
                  <a:srgbClr val="820000"/>
                </a:solidFill>
                <a:ea typeface="Times New Roman" pitchFamily="18" charset="0"/>
                <a:cs typeface="Arial" pitchFamily="34" charset="0"/>
              </a:rPr>
              <a:t>μεγάλο</a:t>
            </a:r>
            <a:r>
              <a:rPr lang="el-GR" sz="24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l-GR" sz="2400" dirty="0">
                <a:ea typeface="Times New Roman" pitchFamily="18" charset="0"/>
                <a:cs typeface="Arial" pitchFamily="34" charset="0"/>
              </a:rPr>
              <a:t>σε μέγεθος.</a:t>
            </a:r>
            <a:endParaRPr lang="el-GR" sz="2400" dirty="0">
              <a:cs typeface="Arial" pitchFamily="34" charset="0"/>
            </a:endParaRPr>
          </a:p>
          <a:p>
            <a:pPr marL="357188" indent="0"/>
            <a:endParaRPr lang="el-GR" sz="2400" dirty="0">
              <a:solidFill>
                <a:srgbClr val="C00000"/>
              </a:solidFill>
            </a:endParaRPr>
          </a:p>
          <a:p>
            <a:endParaRPr lang="el-GR" sz="2400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13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Διάφορα είδη ανοσοχημικών </a:t>
            </a:r>
            <a:r>
              <a:rPr lang="el-GR" dirty="0" smtClean="0"/>
              <a:t>προσδιορισμών</a:t>
            </a:r>
            <a:endParaRPr lang="el-GR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6</a:t>
            </a:fld>
            <a:endParaRPr lang="el-GR" dirty="0"/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435907"/>
              </p:ext>
            </p:extLst>
          </p:nvPr>
        </p:nvGraphicFramePr>
        <p:xfrm>
          <a:off x="323528" y="908720"/>
          <a:ext cx="8568952" cy="5740713"/>
        </p:xfrm>
        <a:graphic>
          <a:graphicData uri="http://schemas.openxmlformats.org/drawingml/2006/table">
            <a:tbl>
              <a:tblPr/>
              <a:tblGrid>
                <a:gridCol w="1630702"/>
                <a:gridCol w="6938250"/>
              </a:tblGrid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82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ΕΙΑ</a:t>
                      </a:r>
                      <a:endParaRPr lang="el-GR" sz="1100" b="1" dirty="0">
                        <a:solidFill>
                          <a:srgbClr val="82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Aνοσοενζυμική μέθοδος</a:t>
                      </a:r>
                      <a:endParaRPr lang="el-GR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82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SFIA</a:t>
                      </a:r>
                      <a:endParaRPr lang="el-GR" sz="1100" b="1" dirty="0">
                        <a:solidFill>
                          <a:srgbClr val="82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Φθορισμο-ανοσοενζυμική μέθοδος</a:t>
                      </a:r>
                      <a:endParaRPr lang="el-GR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820000"/>
                          </a:solidFill>
                          <a:latin typeface="Calibri"/>
                          <a:ea typeface="Times New Roman"/>
                          <a:cs typeface="Arial"/>
                        </a:rPr>
                        <a:t>ELISA</a:t>
                      </a:r>
                      <a:endParaRPr lang="el-GR" sz="1100" b="1" dirty="0">
                        <a:solidFill>
                          <a:srgbClr val="82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Ανοσο-απορροφητική  μέθοδος συνδεδεμένου ενζύμου</a:t>
                      </a:r>
                      <a:endParaRPr lang="el-GR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820000"/>
                          </a:solidFill>
                          <a:latin typeface="Calibri"/>
                          <a:ea typeface="Times New Roman"/>
                          <a:cs typeface="Arial"/>
                        </a:rPr>
                        <a:t>RIA</a:t>
                      </a:r>
                      <a:endParaRPr lang="el-GR" sz="1100" b="1" dirty="0">
                        <a:solidFill>
                          <a:srgbClr val="82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Ραδιοανοσολογική μέθοδος</a:t>
                      </a:r>
                      <a:endParaRPr lang="el-GR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820000"/>
                          </a:solidFill>
                          <a:latin typeface="Calibri"/>
                          <a:ea typeface="Times New Roman"/>
                          <a:cs typeface="Arial"/>
                        </a:rPr>
                        <a:t>IRMA</a:t>
                      </a:r>
                      <a:endParaRPr lang="el-GR" sz="1100" b="1" dirty="0">
                        <a:solidFill>
                          <a:srgbClr val="82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Ραδιοανοσομετρική μέθοδος</a:t>
                      </a:r>
                      <a:endParaRPr lang="el-GR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820000"/>
                          </a:solidFill>
                          <a:latin typeface="Calibri"/>
                          <a:ea typeface="Times New Roman"/>
                          <a:cs typeface="Arial"/>
                        </a:rPr>
                        <a:t>RAST</a:t>
                      </a:r>
                      <a:endParaRPr lang="el-GR" sz="1100" b="1" dirty="0">
                        <a:solidFill>
                          <a:srgbClr val="82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Ραδιοαλλεργιοαπορροφητική μέθοδος</a:t>
                      </a:r>
                      <a:endParaRPr lang="el-GR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820000"/>
                          </a:solidFill>
                          <a:latin typeface="Calibri"/>
                          <a:ea typeface="Times New Roman"/>
                          <a:cs typeface="Arial"/>
                        </a:rPr>
                        <a:t>RIST</a:t>
                      </a:r>
                      <a:endParaRPr lang="el-GR" sz="1100" b="1" dirty="0">
                        <a:solidFill>
                          <a:srgbClr val="82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Ραδιοανοσοαπορροφητική μέθοδος</a:t>
                      </a:r>
                      <a:endParaRPr lang="el-GR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82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CIA</a:t>
                      </a:r>
                      <a:endParaRPr lang="el-GR" sz="1100" b="1" dirty="0">
                        <a:solidFill>
                          <a:srgbClr val="82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Calibri"/>
                          <a:ea typeface="Times New Roman"/>
                          <a:cs typeface="Arial"/>
                        </a:rPr>
                        <a:t>Ανοσοχημειοφωταύγεια     </a:t>
                      </a:r>
                      <a:endParaRPr lang="el-GR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820000"/>
                          </a:solidFill>
                          <a:latin typeface="Calibri"/>
                          <a:ea typeface="Times New Roman"/>
                          <a:cs typeface="Arial"/>
                        </a:rPr>
                        <a:t>ICMA </a:t>
                      </a:r>
                      <a:endParaRPr lang="el-GR" sz="1100" b="1" dirty="0">
                        <a:solidFill>
                          <a:srgbClr val="82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Ανοσοχημειοφωταυγειομετρική μέθοδος</a:t>
                      </a:r>
                      <a:endParaRPr lang="el-GR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82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FPIA</a:t>
                      </a:r>
                      <a:endParaRPr lang="el-GR" sz="1100" b="1" dirty="0">
                        <a:solidFill>
                          <a:srgbClr val="82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Ανάλυση πολωμένου φθορισμού</a:t>
                      </a:r>
                      <a:endParaRPr lang="el-GR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82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PACIA</a:t>
                      </a:r>
                      <a:endParaRPr lang="el-GR" sz="1100" b="1" dirty="0">
                        <a:solidFill>
                          <a:srgbClr val="82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Μικροσωματιδιακή ανοσοενζυμική ανάλυση</a:t>
                      </a:r>
                      <a:endParaRPr lang="el-GR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820000"/>
                          </a:solidFill>
                          <a:latin typeface="Calibri"/>
                          <a:ea typeface="Times New Roman"/>
                          <a:cs typeface="Arial"/>
                        </a:rPr>
                        <a:t>ICIA</a:t>
                      </a:r>
                      <a:endParaRPr lang="el-GR" sz="1100" b="1" dirty="0">
                        <a:solidFill>
                          <a:srgbClr val="82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Τεχνολογία δέσμευσης ιόντων</a:t>
                      </a:r>
                      <a:endParaRPr lang="el-GR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82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ΕΜΙΤ</a:t>
                      </a:r>
                      <a:endParaRPr lang="el-GR" sz="1100" b="1" dirty="0">
                        <a:solidFill>
                          <a:srgbClr val="82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νοσοενζυμική ενισχυμένη μέθοδος</a:t>
                      </a:r>
                      <a:endParaRPr lang="el-GR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82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              </a:t>
                      </a:r>
                      <a:r>
                        <a:rPr lang="en-US" sz="1400" b="1" dirty="0">
                          <a:solidFill>
                            <a:srgbClr val="820000"/>
                          </a:solidFill>
                          <a:latin typeface="Calibri"/>
                          <a:ea typeface="Times New Roman"/>
                          <a:cs typeface="Arial"/>
                        </a:rPr>
                        <a:t>ECL</a:t>
                      </a:r>
                      <a:endParaRPr lang="el-GR" sz="1100" b="1" dirty="0">
                        <a:solidFill>
                          <a:srgbClr val="82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Ηλεκτροχημειοφωταύγεια</a:t>
                      </a:r>
                      <a:endParaRPr lang="el-GR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82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FETI</a:t>
                      </a:r>
                      <a:endParaRPr lang="el-GR" sz="1100" b="1" dirty="0">
                        <a:solidFill>
                          <a:srgbClr val="82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Μέθοδος μεταφοράς φθορισμομετρικής ενέργειας</a:t>
                      </a:r>
                      <a:endParaRPr lang="el-GR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82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TR-FIA</a:t>
                      </a:r>
                      <a:endParaRPr lang="el-GR" sz="1100" b="1" dirty="0">
                        <a:solidFill>
                          <a:srgbClr val="82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έθοδος χρονικά διαχωριζομένου φθορισμού</a:t>
                      </a:r>
                      <a:endParaRPr lang="el-GR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82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SL</a:t>
                      </a:r>
                      <a:r>
                        <a:rPr lang="el-GR" sz="1400" b="1" dirty="0">
                          <a:solidFill>
                            <a:srgbClr val="820000"/>
                          </a:solidFill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n-US" sz="1400" b="1" dirty="0">
                          <a:solidFill>
                            <a:srgbClr val="82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FIA</a:t>
                      </a:r>
                      <a:endParaRPr lang="el-GR" sz="1100" b="1" dirty="0">
                        <a:solidFill>
                          <a:srgbClr val="82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43400" algn="l"/>
                        </a:tabLs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Ανοσοφθορισμομετρικοί προσδιορισμοί με επισημασμένο υπόστρωμα</a:t>
                      </a:r>
                      <a:endParaRPr lang="el-GR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82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DELFIA</a:t>
                      </a:r>
                      <a:endParaRPr lang="el-GR" sz="1100" b="1" dirty="0">
                        <a:solidFill>
                          <a:srgbClr val="82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Ανοσοφθορισμομετρική ενισχυμένη διάσταση λανθανιδών</a:t>
                      </a:r>
                      <a:endParaRPr lang="el-GR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3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793901"/>
              </p:ext>
            </p:extLst>
          </p:nvPr>
        </p:nvGraphicFramePr>
        <p:xfrm>
          <a:off x="719572" y="1340768"/>
          <a:ext cx="7704856" cy="5156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52428"/>
                <a:gridCol w="3852428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Μη ανταγωνιστική</a:t>
                      </a:r>
                      <a:r>
                        <a:rPr lang="el-GR" baseline="0" dirty="0" smtClean="0"/>
                        <a:t> μέθοδος</a:t>
                      </a:r>
                      <a:endParaRPr lang="el-GR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Ανταγωνιστική μέθοδος</a:t>
                      </a:r>
                      <a:endParaRPr lang="el-GR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Κατάλληλη</a:t>
                      </a:r>
                      <a:r>
                        <a:rPr lang="el-GR" baseline="0" dirty="0" smtClean="0"/>
                        <a:t> για αντιγόνα μικρού ΜΒ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Κατάλληλη</a:t>
                      </a:r>
                      <a:r>
                        <a:rPr lang="el-GR" baseline="0" dirty="0" smtClean="0"/>
                        <a:t> για αντιγόνα μεγάλου ΜΒ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Κατάλληλη για αντιγόνα με έναν</a:t>
                      </a:r>
                      <a:r>
                        <a:rPr lang="el-GR" baseline="0" dirty="0" smtClean="0"/>
                        <a:t> επίτοπο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Κατάλληλη</a:t>
                      </a:r>
                      <a:r>
                        <a:rPr lang="el-GR" baseline="0" dirty="0" smtClean="0"/>
                        <a:t> για αντιγόνα με δύο ή περισσότερους επιτόπους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Καμπύλη κατά κανόνα σιγμοειδής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Καμπύλη </a:t>
                      </a:r>
                      <a:r>
                        <a:rPr lang="el-GR" baseline="0" dirty="0" smtClean="0"/>
                        <a:t>γραμμική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Εξίσωση πολυωνυμική</a:t>
                      </a:r>
                      <a:r>
                        <a:rPr lang="en-US" dirty="0" smtClean="0"/>
                        <a:t> (y = ax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 + bx</a:t>
                      </a:r>
                      <a:r>
                        <a:rPr lang="en-US" baseline="30000" dirty="0" smtClean="0"/>
                        <a:t>2 </a:t>
                      </a:r>
                      <a:r>
                        <a:rPr lang="en-US" dirty="0" smtClean="0"/>
                        <a:t>+</a:t>
                      </a:r>
                      <a:r>
                        <a:rPr lang="el-GR" dirty="0" smtClean="0"/>
                        <a:t>γ</a:t>
                      </a:r>
                      <a:r>
                        <a:rPr lang="en-US" dirty="0" smtClean="0"/>
                        <a:t>x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baseline="0" dirty="0" smtClean="0"/>
                        <a:t>+ </a:t>
                      </a:r>
                      <a:r>
                        <a:rPr lang="en-US" baseline="0" dirty="0" smtClean="0"/>
                        <a:t>d)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Εξίσωση γραμμική</a:t>
                      </a:r>
                      <a:r>
                        <a:rPr lang="el-GR" baseline="0" dirty="0" smtClean="0"/>
                        <a:t> (</a:t>
                      </a:r>
                      <a:r>
                        <a:rPr lang="en-US" baseline="0" dirty="0" smtClean="0"/>
                        <a:t>y = ax + b)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Το σήμα μειώνεται όσο αυξάνει η συγκέντρωση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Το σήμα αυξάνει όσο αυξάνει η συγκέντρωση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Απαιτούνται πολλοί</a:t>
                      </a:r>
                      <a:r>
                        <a:rPr lang="el-GR" baseline="0" dirty="0" smtClean="0"/>
                        <a:t> βαθμονομητές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Απαιτούνται ένα ή δύο βαθμονομητές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Μικρή ευαισθησία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Μεγάλη ευαισθησία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Μεγάλη ειδικότητα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Μικρή ειδικότητα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Χρήση περίσσειας</a:t>
                      </a:r>
                      <a:r>
                        <a:rPr lang="el-GR" baseline="0" dirty="0" smtClean="0"/>
                        <a:t> αντισωμάτων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Χρήση μικρού αριθμού αντισωμάτων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Απαιτούνται</a:t>
                      </a:r>
                      <a:r>
                        <a:rPr lang="el-GR" baseline="0" dirty="0" smtClean="0"/>
                        <a:t> πολλοί χειρισμοί και μεγάλο κόστος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Απαιτούνται λίγοι</a:t>
                      </a:r>
                      <a:r>
                        <a:rPr lang="el-GR" baseline="0" dirty="0" smtClean="0"/>
                        <a:t> χειρισμοί και μικρό κόστος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Διαφορές ανταγωνιστικών - μη ανταγωνιστικών </a:t>
            </a:r>
            <a:r>
              <a:rPr lang="el-GR" dirty="0" smtClean="0"/>
              <a:t>προσδιορισμών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48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043608" y="136818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820000"/>
                </a:solidFill>
                <a:latin typeface="+mj-lt"/>
              </a:rPr>
              <a:t>Ποσοτικά ή ποιοτικά </a:t>
            </a:r>
            <a:endParaRPr lang="el-GR" sz="2400" b="1" dirty="0">
              <a:solidFill>
                <a:srgbClr val="820000"/>
              </a:solidFill>
              <a:latin typeface="+mj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539552" y="2306489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j-lt"/>
              </a:rPr>
              <a:t>Σε</a:t>
            </a:r>
            <a:r>
              <a:rPr lang="en-US" sz="2400" dirty="0" smtClean="0">
                <a:latin typeface="+mj-lt"/>
              </a:rPr>
              <a:t> </a:t>
            </a:r>
            <a:r>
              <a:rPr lang="el-GR" sz="2400" dirty="0" smtClean="0">
                <a:latin typeface="+mj-lt"/>
              </a:rPr>
              <a:t>κάθε περίπτωση όμως μετριέται κάποιο σήμα, το οποίο μπορεί να είναι</a:t>
            </a:r>
            <a:r>
              <a:rPr lang="en-US" sz="2400" dirty="0" smtClean="0">
                <a:latin typeface="+mj-lt"/>
              </a:rPr>
              <a:t>:</a:t>
            </a:r>
          </a:p>
          <a:p>
            <a:endParaRPr lang="en-US" sz="24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rgbClr val="820000"/>
                </a:solidFill>
                <a:latin typeface="+mj-lt"/>
              </a:rPr>
              <a:t>Ανοσοενζυμικοί προσδιορισμοί</a:t>
            </a:r>
            <a:r>
              <a:rPr lang="en-US" sz="2400" dirty="0" smtClean="0">
                <a:latin typeface="+mj-lt"/>
              </a:rPr>
              <a:t>: </a:t>
            </a:r>
            <a:r>
              <a:rPr lang="el-GR" sz="2400" dirty="0" smtClean="0">
                <a:latin typeface="+mj-lt"/>
              </a:rPr>
              <a:t>Απορρόφηση (καθαρός αριθμός)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4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srgbClr val="820000"/>
                </a:solidFill>
                <a:latin typeface="+mj-lt"/>
              </a:rPr>
              <a:t>Ραδιοανοσολογικοί προσδιορισμοί</a:t>
            </a:r>
            <a:r>
              <a:rPr lang="en-US" sz="2400" dirty="0" smtClean="0">
                <a:latin typeface="+mj-lt"/>
              </a:rPr>
              <a:t>: </a:t>
            </a:r>
            <a:r>
              <a:rPr lang="el-GR" sz="2400" dirty="0" smtClean="0">
                <a:latin typeface="+mj-lt"/>
              </a:rPr>
              <a:t>Κρούσεις (</a:t>
            </a:r>
            <a:r>
              <a:rPr lang="en-US" sz="2400" dirty="0" smtClean="0">
                <a:latin typeface="+mj-lt"/>
              </a:rPr>
              <a:t>cpm: counts per min)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820000"/>
                </a:solidFill>
                <a:latin typeface="+mj-lt"/>
              </a:rPr>
              <a:t>X</a:t>
            </a:r>
            <a:r>
              <a:rPr lang="el-GR" sz="2400" b="1" dirty="0" smtClean="0">
                <a:solidFill>
                  <a:srgbClr val="820000"/>
                </a:solidFill>
                <a:latin typeface="+mj-lt"/>
              </a:rPr>
              <a:t>ημειοφωταύγεια</a:t>
            </a:r>
            <a:r>
              <a:rPr lang="en-US" sz="2400" b="1" dirty="0" smtClean="0">
                <a:solidFill>
                  <a:srgbClr val="820000"/>
                </a:solidFill>
                <a:latin typeface="+mj-lt"/>
              </a:rPr>
              <a:t>: </a:t>
            </a:r>
            <a:r>
              <a:rPr lang="el-GR" sz="2400" dirty="0" smtClean="0">
                <a:latin typeface="+mj-lt"/>
              </a:rPr>
              <a:t>Φωτεινότητα (</a:t>
            </a:r>
            <a:r>
              <a:rPr lang="en-US" sz="2400" dirty="0" smtClean="0">
                <a:latin typeface="+mj-lt"/>
              </a:rPr>
              <a:t>RLU: Relative Light Units)</a:t>
            </a:r>
          </a:p>
          <a:p>
            <a:r>
              <a:rPr lang="el-GR" sz="2400" dirty="0" smtClean="0">
                <a:latin typeface="+mj-lt"/>
              </a:rPr>
              <a:t> </a:t>
            </a:r>
            <a:endParaRPr lang="el-GR" sz="2400" dirty="0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αποτελέσματα των ανοσοχημικών προσδιορισμών είναι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6ECA-D3EA-4228-8F8A-0B6952CF758B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167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5abb24258a4c4973aa9951bb8ec4f773323c60"/>
</p:tagLst>
</file>

<file path=ppt/theme/theme1.xml><?xml version="1.0" encoding="utf-8"?>
<a:theme xmlns:a="http://schemas.openxmlformats.org/drawingml/2006/main" name="OC_template_updated">
  <a:themeElements>
    <a:clrScheme name="Custom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Words>2319</Words>
  <Application>Microsoft Office PowerPoint</Application>
  <PresentationFormat>Προβολή στην οθόνη (4:3)</PresentationFormat>
  <Paragraphs>544</Paragraphs>
  <Slides>60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60</vt:i4>
      </vt:variant>
    </vt:vector>
  </HeadingPairs>
  <TitlesOfParts>
    <vt:vector size="64" baseType="lpstr">
      <vt:lpstr>OC_template_updated</vt:lpstr>
      <vt:lpstr>1_OC_template_updated</vt:lpstr>
      <vt:lpstr>Εικόνα Bitmap</vt:lpstr>
      <vt:lpstr>Εικόνα bitmap</vt:lpstr>
      <vt:lpstr>Ανοσολογία (Ε)</vt:lpstr>
      <vt:lpstr>Η βασική αρχή</vt:lpstr>
      <vt:lpstr>Είδη ιχνηθετών στους ανοσοχημικούς προσδιορισμούς</vt:lpstr>
      <vt:lpstr>Ομογενείς ανοσοχημικοί προσδιορισμοί</vt:lpstr>
      <vt:lpstr>Είδη σταθερού υποστρώματος  στους ετερογενείς προσδιορισμούς</vt:lpstr>
      <vt:lpstr>Ανταγωνιστικοί και μη ανοσοχημικοί  προσδιορισμοί</vt:lpstr>
      <vt:lpstr>Διάφορα είδη ανοσοχημικών προσδιορισμών</vt:lpstr>
      <vt:lpstr>Διαφορές ανταγωνιστικών - μη ανταγωνιστικών προσδιορισμών</vt:lpstr>
      <vt:lpstr>Τα αποτελέσματα των ανοσοχημικών προσδιορισμών είναι:</vt:lpstr>
      <vt:lpstr>Διαφορές ποιοτικών και ποσοτικών προσδιορισμών</vt:lpstr>
      <vt:lpstr>Aνοσοενζυμικοί προσδιορισμοί</vt:lpstr>
      <vt:lpstr>Eτερογενείς ανοσοενζυμικοί προσδιορισμοί</vt:lpstr>
      <vt:lpstr>Ανταγωνιστικοί ανοσοενζυμικοί προσδιορισμοί</vt:lpstr>
      <vt:lpstr>Μη ανταγωνιστικοί ανοσοενζυμικοί προσδιορισμοί</vt:lpstr>
      <vt:lpstr>Καμπύλες αναφοράς μη ανταγωνιστικών προσδιορισμών</vt:lpstr>
      <vt:lpstr>Καμπύλες αναφοράς ανταγωνιστικών προσδιορισμών</vt:lpstr>
      <vt:lpstr>Τρόποι σύνδεσης ιχνηθέτη και αντισώματος conjugate</vt:lpstr>
      <vt:lpstr>Ένζυμα που χρησιμοποιούνται στους ανοσοενζυμικούς προσδιορισμούς</vt:lpstr>
      <vt:lpstr>Microplate Πλάκες ELISA</vt:lpstr>
      <vt:lpstr>Microplate readers Φωτόμετρα ELISA</vt:lpstr>
      <vt:lpstr>Πλήρως αυτοματοποιημένοι Microplate readers</vt:lpstr>
      <vt:lpstr>Eτερογενείς ανοσοενζυμικοί προσδιορισμοί</vt:lpstr>
      <vt:lpstr>Enzymed Multipled Immunoassay (ΕΜΙΤ) Aνοσοενζυμική ενισχυμένη μέθοδος</vt:lpstr>
      <vt:lpstr>Fluoresence Energy Transfer Immunoassay (FETI) Μέθοδος μεταφοράς φθορισμομετρικής ενέργειας</vt:lpstr>
      <vt:lpstr>Fluorescence Polarization Immunoassay (FPIA) Πολωμένος φθορισμός</vt:lpstr>
      <vt:lpstr>Particle Counting Immunoassay (PACIA) Mικροσωματιδιακή ανάλυση</vt:lpstr>
      <vt:lpstr>Enzume Linked Immuno-SPOT (ELISPOT)</vt:lpstr>
      <vt:lpstr>Ραδιοανοσολογικοί προσδιορισμοί</vt:lpstr>
      <vt:lpstr>Ανταγωνιστικοί ραδιοανοσολογικοί προσδιορισμοί (RadioImmunoAssay - RIA)</vt:lpstr>
      <vt:lpstr>Μη ανταγωνιστικοί ανοσοραδιομετρικοί  προσδιορισμοί (ImmunoRadioMetric Assays - IRMA)</vt:lpstr>
      <vt:lpstr>Ισότοπα</vt:lpstr>
      <vt:lpstr>Ραδιοϊσότοπα</vt:lpstr>
      <vt:lpstr>γ-counter για την μέτρηση της ραδιενέργειας</vt:lpstr>
      <vt:lpstr>Διάγνωση αλλεργιών</vt:lpstr>
      <vt:lpstr> RIST                    RAST</vt:lpstr>
      <vt:lpstr>Xημειοφωταύγεια</vt:lpstr>
      <vt:lpstr>Αρχή μεθόδου χημειοφωταύγειας</vt:lpstr>
      <vt:lpstr>Μόρια που χρησιμοποιούνται στη χημειοφωταύγεια</vt:lpstr>
      <vt:lpstr>Ανταγωνιστική ανοσοχημειοφωταύγεια (Chemiluminescence ImmunoAssays - CIA)</vt:lpstr>
      <vt:lpstr>Μη ανταγωνιστική ανοσοχημειοφωταυγειακή μέθοδος (ImmunoChemiluminesenceMetric Assay - ΙCΜA)</vt:lpstr>
      <vt:lpstr>Ενζυμοανοσοχημειοφωταύγεια</vt:lpstr>
      <vt:lpstr>Ανοσοβιοφωταύγεια</vt:lpstr>
      <vt:lpstr>Ηλεκτροχημειοφωταύγεια</vt:lpstr>
      <vt:lpstr>Σύμπλοκο του ρουθηνίου (Ru(bpy)33+</vt:lpstr>
      <vt:lpstr>Elecsys 2010</vt:lpstr>
      <vt:lpstr>Παρουσίαση του PowerPoint</vt:lpstr>
      <vt:lpstr>Διαφορές ανοσοχημικών μεθόδων ανάλογα τον ιχνηθέτη</vt:lpstr>
      <vt:lpstr>Άσκηση προσδιορισμού  EΝΑ με ELISA Quanta Lite της εταιρείας Biosna</vt:lpstr>
      <vt:lpstr>Tα αντιγόνα της πλάκας μικροτιτλοδότησης (ποιοτική μέθοδος) </vt:lpstr>
      <vt:lpstr>Στάδια προσδιορισμού ΈΝΑ</vt:lpstr>
      <vt:lpstr> Με γυμνό μάτι ….                 Με φωτόμετρο …</vt:lpstr>
      <vt:lpstr>Εξίσωση προσδιορισμού cutoff και ερμηνεία αποτελεσμάτων</vt:lpstr>
      <vt:lpstr>Εφόσον τα control είναι εντάξει τα αποτελέσματα είναι έγκυρα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114</cp:revision>
  <dcterms:created xsi:type="dcterms:W3CDTF">2013-03-04T13:35:19Z</dcterms:created>
  <dcterms:modified xsi:type="dcterms:W3CDTF">2015-03-26T11:40:18Z</dcterms:modified>
</cp:coreProperties>
</file>