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9"/>
  </p:notesMasterIdLst>
  <p:handoutMasterIdLst>
    <p:handoutMasterId r:id="rId30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1" r:id="rId17"/>
    <p:sldId id="282" r:id="rId18"/>
    <p:sldId id="283" r:id="rId19"/>
    <p:sldId id="284" r:id="rId20"/>
    <p:sldId id="285" r:id="rId21"/>
    <p:sldId id="257" r:id="rId22"/>
    <p:sldId id="262" r:id="rId23"/>
    <p:sldId id="264" r:id="rId24"/>
    <p:sldId id="286" r:id="rId25"/>
    <p:sldId id="287" r:id="rId26"/>
    <p:sldId id="266" r:id="rId27"/>
    <p:sldId id="261" r:id="rId28"/>
  </p:sldIdLst>
  <p:sldSz cx="9144000" cy="6858000" type="screen4x3"/>
  <p:notesSz cx="7104063" cy="10234613"/>
  <p:custDataLst>
    <p:tags r:id="rId3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29/5/2015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29/5/2015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492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08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927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466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52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2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08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73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  <a:defRPr sz="2400"/>
            </a:lvl2pPr>
            <a:lvl3pPr marL="914400" indent="0">
              <a:buNone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4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25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69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687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795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35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9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22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71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5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Cyclobutane-buckled-3D-balls.png" TargetMode="External"/><Relationship Id="rId3" Type="http://schemas.openxmlformats.org/officeDocument/2006/relationships/hyperlink" Target="http://upload.wikimedia.org/wikipedia/commons/9/9a/Cyclopropane-3D-balls.png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upload.wikimedia.org/wikipedia/commons/0/0e/Cyclobutane-buckled-3D-balls.png" TargetMode="External"/><Relationship Id="rId11" Type="http://schemas.openxmlformats.org/officeDocument/2006/relationships/hyperlink" Target="http://commons.wikimedia.org/wiki/User:Edgar181" TargetMode="External"/><Relationship Id="rId5" Type="http://schemas.openxmlformats.org/officeDocument/2006/relationships/hyperlink" Target="http://en.wikipedia.org/wiki/File:Cyclopropane-3D-balls2.png" TargetMode="External"/><Relationship Id="rId10" Type="http://schemas.openxmlformats.org/officeDocument/2006/relationships/hyperlink" Target="http://commons.wikimedia.org/wiki/File:Cyclopentane3D.png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hyperlink" Target="http://commons.wikimedia.org/wiki/File:CyclobutaneConf2.png" TargetMode="External"/><Relationship Id="rId2" Type="http://schemas.openxmlformats.org/officeDocument/2006/relationships/hyperlink" Target="http://upload.wikimedia.org/wikipedia/commons/4/45/Cyclopropane-stereo.sv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://commons.wikimedia.org/wiki/File:Cyclopropane-stereo.sv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em.ucalgary.ca/courses/351/Carey5th/Ch03/ch3-06.html" TargetMode="External"/><Relationship Id="rId3" Type="http://schemas.openxmlformats.org/officeDocument/2006/relationships/image" Target="../media/image27.png"/><Relationship Id="rId7" Type="http://schemas.openxmlformats.org/officeDocument/2006/relationships/hyperlink" Target="http://wetche.cmbi.ru.nl/organic/cyclohexane/jm/chxjmol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File:Cyclohexane_universe.png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RefineryFlow.png" TargetMode="External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User:Mbeychok" TargetMode="External"/><Relationship Id="rId5" Type="http://schemas.openxmlformats.org/officeDocument/2006/relationships/hyperlink" Target="http://en.wikipedia.org/wiki/Refinery#mediaviewer/File:RefineryFlow.png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Οργανική Χημεία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l-GR" sz="2800" b="1" dirty="0" smtClean="0"/>
              <a:t>4.1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err="1" smtClean="0"/>
              <a:t>Αλκάνια</a:t>
            </a:r>
            <a:endParaRPr lang="en-U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Χριστίνα </a:t>
            </a:r>
            <a:r>
              <a:rPr lang="el-GR" sz="2400" dirty="0" err="1"/>
              <a:t>Φούντζουλα</a:t>
            </a:r>
            <a:r>
              <a:rPr lang="el-GR" sz="2400" dirty="0"/>
              <a:t> 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Τμήμα </a:t>
            </a:r>
            <a:r>
              <a:rPr lang="el-GR" sz="2400" dirty="0"/>
              <a:t>Ιατρικών Εργαστηρίων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Αντίδραση </a:t>
            </a:r>
            <a:r>
              <a:rPr lang="en-US" dirty="0"/>
              <a:t>Corey-House</a:t>
            </a:r>
            <a:endParaRPr lang="el-GR" dirty="0"/>
          </a:p>
        </p:txBody>
      </p:sp>
      <p:pic>
        <p:nvPicPr>
          <p:cNvPr id="12291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565900" cy="3378200"/>
          </a:xfrm>
          <a:prstGeom prst="rect">
            <a:avLst/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0859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Χημικές ιδιότητες </a:t>
            </a:r>
            <a:r>
              <a:rPr lang="el-GR" dirty="0" err="1" smtClean="0"/>
              <a:t>αλκανίων</a:t>
            </a:r>
            <a:r>
              <a:rPr lang="el-GR" dirty="0" smtClean="0"/>
              <a:t> </a:t>
            </a:r>
            <a:r>
              <a:rPr lang="el-GR" sz="3200" b="0" dirty="0" smtClean="0"/>
              <a:t>1/7</a:t>
            </a:r>
            <a:endParaRPr lang="el-GR" sz="3200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820" name="Rectangle 4"/>
              <p:cNvSpPr>
                <a:spLocks noChangeArrowheads="1"/>
              </p:cNvSpPr>
              <p:nvPr/>
            </p:nvSpPr>
            <p:spPr bwMode="auto">
              <a:xfrm>
                <a:off x="395536" y="966339"/>
                <a:ext cx="8748464" cy="5201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>
                  <a:spcBef>
                    <a:spcPts val="600"/>
                  </a:spcBef>
                  <a:defRPr/>
                </a:pPr>
                <a:r>
                  <a:rPr lang="el-GR" sz="2200" b="1" dirty="0" smtClean="0">
                    <a:solidFill>
                      <a:prstClr val="black"/>
                    </a:solidFill>
                    <a:latin typeface="Calibri"/>
                  </a:rPr>
                  <a:t>Καύση</a:t>
                </a:r>
                <a:endParaRPr lang="el-GR" sz="2200" b="1" dirty="0">
                  <a:solidFill>
                    <a:prstClr val="black"/>
                  </a:solidFill>
                  <a:latin typeface="Calibri"/>
                </a:endParaRPr>
              </a:p>
              <a:p>
                <a:pPr>
                  <a:spcBef>
                    <a:spcPts val="600"/>
                  </a:spcBef>
                  <a:defRPr/>
                </a:pPr>
                <a:r>
                  <a:rPr lang="el-GR" sz="2200" b="1" dirty="0">
                    <a:solidFill>
                      <a:prstClr val="black"/>
                    </a:solidFill>
                    <a:latin typeface="Calibri"/>
                  </a:rPr>
                  <a:t>Τέλεια καύση</a:t>
                </a:r>
              </a:p>
              <a:p>
                <a:pPr lvl="1">
                  <a:spcBef>
                    <a:spcPts val="600"/>
                  </a:spcBef>
                  <a:defRPr/>
                </a:pP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C</a:t>
                </a:r>
                <a:r>
                  <a:rPr lang="el-GR" sz="2200" i="1" baseline="-25000" dirty="0">
                    <a:solidFill>
                      <a:prstClr val="black"/>
                    </a:solidFill>
                    <a:latin typeface="Calibri"/>
                  </a:rPr>
                  <a:t>n</a:t>
                </a: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H</a:t>
                </a:r>
                <a:r>
                  <a:rPr lang="el-GR" sz="2200" baseline="-25000" dirty="0">
                    <a:solidFill>
                      <a:prstClr val="black"/>
                    </a:solidFill>
                    <a:latin typeface="Calibri"/>
                  </a:rPr>
                  <a:t>2</a:t>
                </a:r>
                <a:r>
                  <a:rPr lang="el-GR" sz="2200" i="1" baseline="-25000" dirty="0">
                    <a:solidFill>
                      <a:prstClr val="black"/>
                    </a:solidFill>
                    <a:latin typeface="Calibri"/>
                  </a:rPr>
                  <a:t>n</a:t>
                </a:r>
                <a:r>
                  <a:rPr lang="el-GR" sz="2200" baseline="-25000" dirty="0">
                    <a:solidFill>
                      <a:prstClr val="black"/>
                    </a:solidFill>
                    <a:latin typeface="Calibri"/>
                  </a:rPr>
                  <a:t>+2</a:t>
                </a: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 +        O</a:t>
                </a:r>
                <a:r>
                  <a:rPr lang="el-GR" sz="2200" baseline="-25000" dirty="0">
                    <a:solidFill>
                      <a:prstClr val="black"/>
                    </a:solidFill>
                    <a:latin typeface="Calibri"/>
                  </a:rPr>
                  <a:t>2</a:t>
                </a: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l-GR" sz="2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groupChrPr>
                      <m:e>
                        <m:f>
                          <m:fPr>
                            <m:ctrlPr>
                              <a:rPr lang="el-GR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+1</m:t>
                            </m:r>
                          </m:num>
                          <m:den>
                            <m: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groupChr>
                  </m:oMath>
                </a14:m>
                <a:r>
                  <a:rPr lang="el-GR" sz="22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(</a:t>
                </a:r>
                <a:r>
                  <a:rPr lang="el-GR" sz="2200" i="1" dirty="0">
                    <a:solidFill>
                      <a:prstClr val="black"/>
                    </a:solidFill>
                    <a:latin typeface="Calibri"/>
                  </a:rPr>
                  <a:t>n</a:t>
                </a: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+1)H</a:t>
                </a:r>
                <a:r>
                  <a:rPr lang="el-GR" sz="2200" baseline="-25000" dirty="0">
                    <a:solidFill>
                      <a:prstClr val="black"/>
                    </a:solidFill>
                    <a:latin typeface="Calibri"/>
                  </a:rPr>
                  <a:t>2</a:t>
                </a: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O + </a:t>
                </a:r>
                <a:r>
                  <a:rPr lang="el-GR" sz="2200" i="1" dirty="0">
                    <a:solidFill>
                      <a:prstClr val="black"/>
                    </a:solidFill>
                    <a:latin typeface="Calibri"/>
                  </a:rPr>
                  <a:t>n</a:t>
                </a: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CO</a:t>
                </a:r>
                <a:r>
                  <a:rPr lang="el-GR" sz="2200" baseline="-25000" dirty="0">
                    <a:solidFill>
                      <a:prstClr val="black"/>
                    </a:solidFill>
                    <a:latin typeface="Calibri"/>
                  </a:rPr>
                  <a:t>2</a:t>
                </a: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2200" dirty="0">
                    <a:solidFill>
                      <a:prstClr val="black"/>
                    </a:solidFill>
                    <a:latin typeface="Calibri"/>
                  </a:rPr>
                  <a:t>+ </a:t>
                </a: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Δ</a:t>
                </a:r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H</a:t>
                </a:r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  <a:p>
                <a:pPr lvl="1" indent="-457200">
                  <a:spcBef>
                    <a:spcPts val="600"/>
                  </a:spcBef>
                  <a:defRPr/>
                </a:pPr>
                <a:r>
                  <a:rPr lang="el-GR" sz="2200" b="1" dirty="0">
                    <a:solidFill>
                      <a:prstClr val="black"/>
                    </a:solidFill>
                    <a:latin typeface="Calibri"/>
                  </a:rPr>
                  <a:t>Ατελής καύση</a:t>
                </a:r>
              </a:p>
              <a:p>
                <a:pPr lvl="1">
                  <a:spcBef>
                    <a:spcPts val="600"/>
                  </a:spcBef>
                  <a:defRPr/>
                </a:pP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C</a:t>
                </a:r>
                <a:r>
                  <a:rPr lang="el-GR" sz="2200" i="1" baseline="-25000" dirty="0">
                    <a:solidFill>
                      <a:prstClr val="black"/>
                    </a:solidFill>
                    <a:latin typeface="Calibri"/>
                  </a:rPr>
                  <a:t>n</a:t>
                </a: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H</a:t>
                </a:r>
                <a:r>
                  <a:rPr lang="el-GR" sz="2200" baseline="-25000" dirty="0">
                    <a:solidFill>
                      <a:prstClr val="black"/>
                    </a:solidFill>
                    <a:latin typeface="Calibri"/>
                  </a:rPr>
                  <a:t>2</a:t>
                </a:r>
                <a:r>
                  <a:rPr lang="el-GR" sz="2200" i="1" baseline="-25000" dirty="0">
                    <a:solidFill>
                      <a:prstClr val="black"/>
                    </a:solidFill>
                    <a:latin typeface="Calibri"/>
                  </a:rPr>
                  <a:t>n</a:t>
                </a:r>
                <a:r>
                  <a:rPr lang="el-GR" sz="2200" baseline="-25000" dirty="0">
                    <a:solidFill>
                      <a:prstClr val="black"/>
                    </a:solidFill>
                    <a:latin typeface="Calibri"/>
                  </a:rPr>
                  <a:t>+2</a:t>
                </a: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 + </a:t>
                </a:r>
                <a:r>
                  <a:rPr lang="el-GR" sz="2200" i="1" dirty="0">
                    <a:solidFill>
                      <a:prstClr val="black"/>
                    </a:solidFill>
                    <a:latin typeface="Calibri"/>
                  </a:rPr>
                  <a:t>nΟ</a:t>
                </a:r>
                <a:r>
                  <a:rPr lang="el-GR" sz="2200" i="1" baseline="-25000" dirty="0">
                    <a:solidFill>
                      <a:prstClr val="black"/>
                    </a:solidFill>
                    <a:latin typeface="Calibri"/>
                  </a:rPr>
                  <a:t>2</a:t>
                </a: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 → (</a:t>
                </a:r>
                <a:r>
                  <a:rPr lang="el-GR" sz="2200" i="1" dirty="0">
                    <a:solidFill>
                      <a:prstClr val="black"/>
                    </a:solidFill>
                    <a:latin typeface="Calibri"/>
                  </a:rPr>
                  <a:t>n</a:t>
                </a: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+1)H</a:t>
                </a:r>
                <a:r>
                  <a:rPr lang="el-GR" sz="2200" baseline="-25000" dirty="0">
                    <a:solidFill>
                      <a:prstClr val="black"/>
                    </a:solidFill>
                    <a:latin typeface="Calibri"/>
                  </a:rPr>
                  <a:t>2</a:t>
                </a: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O + </a:t>
                </a:r>
                <a:r>
                  <a:rPr lang="el-GR" sz="2200" i="1" dirty="0">
                    <a:solidFill>
                      <a:prstClr val="black"/>
                    </a:solidFill>
                    <a:latin typeface="Calibri"/>
                  </a:rPr>
                  <a:t>n</a:t>
                </a:r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CO</a:t>
                </a:r>
                <a:endParaRPr lang="en-US" sz="2200" dirty="0">
                  <a:solidFill>
                    <a:prstClr val="black"/>
                  </a:solidFill>
                  <a:latin typeface="Calibri"/>
                </a:endParaRPr>
              </a:p>
              <a:p>
                <a:pPr>
                  <a:spcBef>
                    <a:spcPts val="600"/>
                  </a:spcBef>
                  <a:defRPr/>
                </a:pPr>
                <a:r>
                  <a:rPr lang="el-GR" sz="2200" b="1" dirty="0">
                    <a:solidFill>
                      <a:prstClr val="black"/>
                    </a:solidFill>
                    <a:latin typeface="Calibri"/>
                  </a:rPr>
                  <a:t>Παράδειγμα:</a:t>
                </a:r>
              </a:p>
              <a:p>
                <a:pPr lvl="1">
                  <a:spcBef>
                    <a:spcPts val="600"/>
                  </a:spcBef>
                  <a:defRPr/>
                </a:pP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CH</a:t>
                </a:r>
                <a:r>
                  <a:rPr lang="el-GR" sz="2200" baseline="-25000" dirty="0">
                    <a:solidFill>
                      <a:prstClr val="black"/>
                    </a:solidFill>
                    <a:latin typeface="Calibri"/>
                  </a:rPr>
                  <a:t>4 </a:t>
                </a: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+ 2O</a:t>
                </a:r>
                <a:r>
                  <a:rPr lang="el-GR" sz="2200" baseline="-25000" dirty="0">
                    <a:solidFill>
                      <a:prstClr val="black"/>
                    </a:solidFill>
                    <a:latin typeface="Calibri"/>
                  </a:rPr>
                  <a:t>2</a:t>
                </a: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 → CO</a:t>
                </a:r>
                <a:r>
                  <a:rPr lang="el-GR" sz="2200" baseline="-25000" dirty="0">
                    <a:solidFill>
                      <a:prstClr val="black"/>
                    </a:solidFill>
                    <a:latin typeface="Calibri"/>
                  </a:rPr>
                  <a:t>2</a:t>
                </a: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 + 2H</a:t>
                </a:r>
                <a:r>
                  <a:rPr lang="el-GR" sz="2200" baseline="-25000" dirty="0">
                    <a:solidFill>
                      <a:prstClr val="black"/>
                    </a:solidFill>
                    <a:latin typeface="Calibri"/>
                  </a:rPr>
                  <a:t>2</a:t>
                </a: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O +213 </a:t>
                </a:r>
                <a:r>
                  <a:rPr lang="en-US" sz="2200" dirty="0">
                    <a:solidFill>
                      <a:prstClr val="black"/>
                    </a:solidFill>
                    <a:latin typeface="Calibri"/>
                  </a:rPr>
                  <a:t>kcal/</a:t>
                </a:r>
                <a:r>
                  <a:rPr lang="en-US" sz="2200" dirty="0" err="1">
                    <a:solidFill>
                      <a:prstClr val="black"/>
                    </a:solidFill>
                    <a:latin typeface="Calibri"/>
                  </a:rPr>
                  <a:t>moL</a:t>
                </a:r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  <a:p>
                <a:pPr lvl="1">
                  <a:spcBef>
                    <a:spcPts val="600"/>
                  </a:spcBef>
                  <a:defRPr/>
                </a:pP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C</a:t>
                </a:r>
                <a:r>
                  <a:rPr lang="en-US" sz="2200" baseline="-25000" dirty="0">
                    <a:solidFill>
                      <a:prstClr val="black"/>
                    </a:solidFill>
                    <a:latin typeface="Calibri"/>
                  </a:rPr>
                  <a:t>2</a:t>
                </a: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H</a:t>
                </a:r>
                <a:r>
                  <a:rPr lang="en-US" sz="2200" baseline="-25000" dirty="0">
                    <a:solidFill>
                      <a:prstClr val="black"/>
                    </a:solidFill>
                    <a:latin typeface="Calibri"/>
                  </a:rPr>
                  <a:t>6</a:t>
                </a: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 + </a:t>
                </a:r>
                <a:r>
                  <a:rPr lang="en-US" sz="2200" dirty="0">
                    <a:solidFill>
                      <a:prstClr val="black"/>
                    </a:solidFill>
                    <a:latin typeface="Calibri"/>
                  </a:rPr>
                  <a:t>7/2</a:t>
                </a: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O</a:t>
                </a:r>
                <a:r>
                  <a:rPr lang="el-GR" sz="2200" baseline="-25000" dirty="0">
                    <a:solidFill>
                      <a:prstClr val="black"/>
                    </a:solidFill>
                    <a:latin typeface="Calibri"/>
                  </a:rPr>
                  <a:t>2</a:t>
                </a: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 → </a:t>
                </a:r>
                <a:r>
                  <a:rPr lang="en-US" sz="2200" dirty="0">
                    <a:solidFill>
                      <a:prstClr val="black"/>
                    </a:solidFill>
                    <a:latin typeface="Calibri"/>
                  </a:rPr>
                  <a:t>2</a:t>
                </a: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CO</a:t>
                </a:r>
                <a:r>
                  <a:rPr lang="en-US" sz="2200" baseline="-25000" dirty="0">
                    <a:solidFill>
                      <a:prstClr val="black"/>
                    </a:solidFill>
                    <a:latin typeface="Calibri"/>
                  </a:rPr>
                  <a:t>2</a:t>
                </a: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 + </a:t>
                </a:r>
                <a:r>
                  <a:rPr lang="en-US" sz="2200" dirty="0">
                    <a:solidFill>
                      <a:prstClr val="black"/>
                    </a:solidFill>
                    <a:latin typeface="Calibri"/>
                  </a:rPr>
                  <a:t>3</a:t>
                </a: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H</a:t>
                </a:r>
                <a:r>
                  <a:rPr lang="el-GR" sz="2200" baseline="-25000" dirty="0">
                    <a:solidFill>
                      <a:prstClr val="black"/>
                    </a:solidFill>
                    <a:latin typeface="Calibri"/>
                  </a:rPr>
                  <a:t>2</a:t>
                </a: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O +</a:t>
                </a:r>
                <a:r>
                  <a:rPr lang="en-US" sz="2200" dirty="0">
                    <a:solidFill>
                      <a:prstClr val="black"/>
                    </a:solidFill>
                    <a:latin typeface="Calibri"/>
                  </a:rPr>
                  <a:t>369</a:t>
                </a: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kcal/</a:t>
                </a:r>
                <a:r>
                  <a:rPr lang="en-US" sz="2200" dirty="0" err="1" smtClean="0">
                    <a:solidFill>
                      <a:prstClr val="black"/>
                    </a:solidFill>
                    <a:latin typeface="Calibri"/>
                  </a:rPr>
                  <a:t>moL</a:t>
                </a:r>
                <a:endParaRPr lang="en-US" sz="2200" dirty="0">
                  <a:solidFill>
                    <a:prstClr val="black"/>
                  </a:solidFill>
                  <a:latin typeface="Calibri"/>
                </a:endParaRPr>
              </a:p>
              <a:p>
                <a:pPr>
                  <a:spcBef>
                    <a:spcPts val="600"/>
                  </a:spcBef>
                  <a:defRPr/>
                </a:pP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Αν </a:t>
                </a:r>
                <a:r>
                  <a:rPr lang="en-US" sz="2200" b="1" dirty="0">
                    <a:solidFill>
                      <a:prstClr val="black"/>
                    </a:solidFill>
                    <a:latin typeface="Calibri"/>
                  </a:rPr>
                  <a:t>n</a:t>
                </a: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 ο αριθμός των ατόμων </a:t>
                </a:r>
                <a:r>
                  <a:rPr lang="en-US" sz="2200" dirty="0">
                    <a:solidFill>
                      <a:prstClr val="black"/>
                    </a:solidFill>
                    <a:latin typeface="Calibri"/>
                  </a:rPr>
                  <a:t>C</a:t>
                </a: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 του </a:t>
                </a:r>
                <a:r>
                  <a:rPr lang="el-GR" sz="2200" dirty="0" err="1">
                    <a:solidFill>
                      <a:prstClr val="black"/>
                    </a:solidFill>
                    <a:latin typeface="Calibri"/>
                  </a:rPr>
                  <a:t>αλκανίου</a:t>
                </a: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, η θερμότητα που εκλύεται κατά την καύση είναι </a:t>
                </a:r>
                <a:r>
                  <a:rPr lang="el-GR" sz="2200" b="1" dirty="0">
                    <a:solidFill>
                      <a:prstClr val="black"/>
                    </a:solidFill>
                    <a:latin typeface="Calibri"/>
                  </a:rPr>
                  <a:t>Δ</a:t>
                </a:r>
                <a:r>
                  <a:rPr lang="en-US" sz="2200" b="1" dirty="0">
                    <a:solidFill>
                      <a:prstClr val="black"/>
                    </a:solidFill>
                    <a:latin typeface="Calibri"/>
                  </a:rPr>
                  <a:t>H=157n+55 kcal/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Calibri"/>
                  </a:rPr>
                  <a:t>moL</a:t>
                </a:r>
                <a:endParaRPr lang="en-US" sz="2200" b="1" dirty="0">
                  <a:solidFill>
                    <a:prstClr val="black"/>
                  </a:solidFill>
                  <a:latin typeface="Calibri"/>
                </a:endParaRPr>
              </a:p>
              <a:p>
                <a:pPr>
                  <a:spcBef>
                    <a:spcPts val="600"/>
                  </a:spcBef>
                  <a:defRPr/>
                </a:pPr>
                <a:endParaRPr lang="en-US" sz="2200" dirty="0">
                  <a:solidFill>
                    <a:prstClr val="black"/>
                  </a:solidFill>
                  <a:latin typeface="Calibri"/>
                </a:endParaRPr>
              </a:p>
              <a:p>
                <a:pPr>
                  <a:spcBef>
                    <a:spcPts val="600"/>
                  </a:spcBef>
                  <a:defRPr/>
                </a:pPr>
                <a:r>
                  <a:rPr lang="el-GR" sz="2200" dirty="0">
                    <a:solidFill>
                      <a:prstClr val="black"/>
                    </a:solidFill>
                    <a:latin typeface="Calibri"/>
                    <a:cs typeface="Times New Roman"/>
                  </a:rPr>
                  <a:t>* </a:t>
                </a: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650 </a:t>
                </a:r>
                <a:r>
                  <a:rPr lang="el-GR" sz="2200" dirty="0" err="1">
                    <a:solidFill>
                      <a:prstClr val="black"/>
                    </a:solidFill>
                    <a:latin typeface="Calibri"/>
                  </a:rPr>
                  <a:t>kJ</a:t>
                </a: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/</a:t>
                </a:r>
                <a:r>
                  <a:rPr lang="el-GR" sz="2200" dirty="0" err="1">
                    <a:solidFill>
                      <a:prstClr val="black"/>
                    </a:solidFill>
                    <a:latin typeface="Calibri"/>
                  </a:rPr>
                  <a:t>mol</a:t>
                </a: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 ανά ομάδα -CH</a:t>
                </a:r>
                <a:r>
                  <a:rPr lang="el-GR" sz="2200" baseline="-25000" dirty="0">
                    <a:solidFill>
                      <a:prstClr val="black"/>
                    </a:solidFill>
                    <a:latin typeface="Calibri"/>
                  </a:rPr>
                  <a:t>2</a:t>
                </a:r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-</a:t>
                </a:r>
                <a:endParaRPr lang="en-US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3482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966339"/>
                <a:ext cx="8748464" cy="5201489"/>
              </a:xfrm>
              <a:prstGeom prst="rect">
                <a:avLst/>
              </a:prstGeom>
              <a:blipFill rotWithShape="1">
                <a:blip r:embed="rId2"/>
                <a:stretch>
                  <a:fillRect l="-906" b="-152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8" b="5384"/>
          <a:stretch/>
        </p:blipFill>
        <p:spPr bwMode="auto">
          <a:xfrm>
            <a:off x="5796136" y="4941168"/>
            <a:ext cx="2736302" cy="183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9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Χημικές ιδιότητες </a:t>
            </a:r>
            <a:r>
              <a:rPr lang="el-GR" dirty="0" err="1"/>
              <a:t>αλκανίων</a:t>
            </a:r>
            <a:r>
              <a:rPr lang="el-GR" dirty="0"/>
              <a:t> </a:t>
            </a:r>
            <a:r>
              <a:rPr lang="el-GR" sz="3200" b="0" dirty="0" smtClean="0"/>
              <a:t>2/7</a:t>
            </a:r>
            <a:endParaRPr lang="el-GR" dirty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50950"/>
            <a:ext cx="31686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698875"/>
            <a:ext cx="31686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Χημικές ιδιότητες </a:t>
            </a:r>
            <a:r>
              <a:rPr lang="el-GR" dirty="0" err="1"/>
              <a:t>αλκανίων</a:t>
            </a:r>
            <a:r>
              <a:rPr lang="el-GR" dirty="0"/>
              <a:t> </a:t>
            </a:r>
            <a:r>
              <a:rPr lang="el-GR" sz="3200" b="0" dirty="0" smtClean="0"/>
              <a:t>3/7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507288" cy="540060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el-GR" altLang="el-GR" sz="2200" b="1" dirty="0" smtClean="0"/>
                  <a:t>Αλογόνωση</a:t>
                </a:r>
                <a:r>
                  <a:rPr lang="el-GR" altLang="el-GR" sz="2200" b="1" dirty="0"/>
                  <a:t> μέσω ελευθέρων ριζών </a:t>
                </a:r>
                <a:r>
                  <a:rPr lang="el-GR" altLang="el-GR" sz="2200" b="1" dirty="0" smtClean="0"/>
                  <a:t>(</a:t>
                </a:r>
                <a:r>
                  <a:rPr lang="el-GR" altLang="el-GR" sz="2200" b="1" dirty="0"/>
                  <a:t>φωτοχημική </a:t>
                </a:r>
                <a:r>
                  <a:rPr lang="el-GR" altLang="el-GR" sz="2200" b="1" dirty="0" err="1"/>
                  <a:t>αλογόνωση</a:t>
                </a:r>
                <a:r>
                  <a:rPr lang="el-GR" altLang="el-GR" sz="2200" b="1" dirty="0" smtClean="0"/>
                  <a:t>)</a:t>
                </a:r>
              </a:p>
              <a:p>
                <a:pPr marL="355600" lvl="1" indent="0">
                  <a:lnSpc>
                    <a:spcPct val="110000"/>
                  </a:lnSpc>
                  <a:spcBef>
                    <a:spcPts val="600"/>
                  </a:spcBef>
                  <a:spcAft>
                    <a:spcPts val="6000"/>
                  </a:spcAft>
                  <a:buNone/>
                </a:pPr>
                <a:r>
                  <a:rPr lang="el-GR" altLang="el-GR" sz="2200" dirty="0">
                    <a:solidFill>
                      <a:srgbClr val="000000"/>
                    </a:solidFill>
                  </a:rPr>
                  <a:t>C</a:t>
                </a:r>
                <a:r>
                  <a:rPr lang="el-GR" altLang="el-GR" sz="2200" baseline="-30000" dirty="0">
                    <a:solidFill>
                      <a:srgbClr val="000000"/>
                    </a:solidFill>
                  </a:rPr>
                  <a:t>2</a:t>
                </a:r>
                <a:r>
                  <a:rPr lang="el-GR" altLang="el-GR" sz="2200" dirty="0">
                    <a:solidFill>
                      <a:srgbClr val="000000"/>
                    </a:solidFill>
                  </a:rPr>
                  <a:t>H</a:t>
                </a:r>
                <a:r>
                  <a:rPr lang="el-GR" altLang="el-GR" sz="2200" baseline="-30000" dirty="0">
                    <a:solidFill>
                      <a:srgbClr val="000000"/>
                    </a:solidFill>
                  </a:rPr>
                  <a:t>6</a:t>
                </a:r>
                <a:r>
                  <a:rPr lang="el-GR" altLang="el-GR" sz="2200" dirty="0">
                    <a:solidFill>
                      <a:srgbClr val="000000"/>
                    </a:solidFill>
                  </a:rPr>
                  <a:t> + </a:t>
                </a:r>
                <a:r>
                  <a:rPr lang="en-US" altLang="el-GR" sz="2200" dirty="0">
                    <a:solidFill>
                      <a:srgbClr val="000000"/>
                    </a:solidFill>
                  </a:rPr>
                  <a:t>Cl</a:t>
                </a:r>
                <a:r>
                  <a:rPr lang="en-US" altLang="el-GR" sz="2200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el-GR" altLang="el-GR" sz="22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l-GR" altLang="el-GR" sz="22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2"/>
                          </m:rPr>
                          <a:rPr lang="en-US" altLang="el-GR" sz="22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h</m:t>
                        </m:r>
                        <m:r>
                          <m:rPr>
                            <m:sty m:val="p"/>
                          </m:rPr>
                          <a:rPr lang="en-US" altLang="el-GR" sz="22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v</m:t>
                        </m:r>
                      </m:e>
                    </m:groupChr>
                  </m:oMath>
                </a14:m>
                <a:r>
                  <a:rPr lang="en-US" altLang="el-GR" sz="22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el-GR" sz="2200" dirty="0">
                    <a:solidFill>
                      <a:srgbClr val="000000"/>
                    </a:solidFill>
                  </a:rPr>
                  <a:t>C</a:t>
                </a:r>
                <a:r>
                  <a:rPr lang="en-US" altLang="el-GR" sz="2200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en-US" altLang="el-GR" sz="2200" dirty="0">
                    <a:solidFill>
                      <a:srgbClr val="000000"/>
                    </a:solidFill>
                  </a:rPr>
                  <a:t>H</a:t>
                </a:r>
                <a:r>
                  <a:rPr lang="en-US" altLang="el-GR" sz="2200" baseline="-25000" dirty="0">
                    <a:solidFill>
                      <a:srgbClr val="000000"/>
                    </a:solidFill>
                  </a:rPr>
                  <a:t>5</a:t>
                </a:r>
                <a:r>
                  <a:rPr lang="en-US" altLang="el-GR" sz="2200" dirty="0">
                    <a:solidFill>
                      <a:srgbClr val="000000"/>
                    </a:solidFill>
                  </a:rPr>
                  <a:t>Cl + </a:t>
                </a:r>
                <a:r>
                  <a:rPr lang="en-US" altLang="el-GR" sz="2200" dirty="0" smtClean="0">
                    <a:solidFill>
                      <a:srgbClr val="000000"/>
                    </a:solidFill>
                  </a:rPr>
                  <a:t>HCl</a:t>
                </a:r>
                <a:endParaRPr lang="el-GR" altLang="el-GR" sz="2200" dirty="0" smtClean="0">
                  <a:solidFill>
                    <a:srgbClr val="000000"/>
                  </a:solidFill>
                </a:endParaRPr>
              </a:p>
              <a:p>
                <a:pPr>
                  <a:lnSpc>
                    <a:spcPct val="105000"/>
                  </a:lnSpc>
                  <a:spcBef>
                    <a:spcPts val="0"/>
                  </a:spcBef>
                </a:pPr>
                <a:r>
                  <a:rPr lang="el-GR" altLang="el-GR" sz="2200" dirty="0"/>
                  <a:t>Αντίδραση με </a:t>
                </a:r>
                <a:r>
                  <a:rPr lang="en-US" altLang="el-GR" sz="2200" dirty="0"/>
                  <a:t>Br</a:t>
                </a:r>
                <a:r>
                  <a:rPr lang="en-US" altLang="el-GR" sz="2200" baseline="-25000" dirty="0"/>
                  <a:t>2</a:t>
                </a:r>
                <a:r>
                  <a:rPr lang="en-US" altLang="el-GR" sz="2200" dirty="0"/>
                  <a:t> </a:t>
                </a:r>
                <a:r>
                  <a:rPr lang="el-GR" altLang="el-GR" sz="2200" dirty="0"/>
                  <a:t>ή</a:t>
                </a:r>
                <a:r>
                  <a:rPr lang="en-US" altLang="el-GR" sz="2200" dirty="0"/>
                  <a:t> Cl</a:t>
                </a:r>
                <a:r>
                  <a:rPr lang="en-US" altLang="el-GR" sz="2200" baseline="-25000" dirty="0"/>
                  <a:t>2</a:t>
                </a:r>
                <a:r>
                  <a:rPr lang="el-GR" altLang="el-GR" sz="2200" dirty="0"/>
                  <a:t> σε υψηλές θερμοκρασίες ή παρουσία υπεριώδους ακτινοβολίας </a:t>
                </a:r>
                <a:r>
                  <a:rPr lang="el-GR" altLang="el-GR" sz="2200" dirty="0">
                    <a:sym typeface="Wingdings" pitchFamily="2" charset="2"/>
                  </a:rPr>
                  <a:t> </a:t>
                </a:r>
                <a:r>
                  <a:rPr lang="el-GR" altLang="el-GR" sz="2200" dirty="0" err="1"/>
                  <a:t>αλκυλαλογονίδια</a:t>
                </a:r>
                <a:r>
                  <a:rPr lang="en-US" altLang="el-GR" sz="2200" dirty="0"/>
                  <a:t>. </a:t>
                </a:r>
              </a:p>
              <a:p>
                <a:pPr>
                  <a:lnSpc>
                    <a:spcPct val="105000"/>
                  </a:lnSpc>
                  <a:spcBef>
                    <a:spcPts val="0"/>
                  </a:spcBef>
                </a:pPr>
                <a:r>
                  <a:rPr lang="el-GR" altLang="el-GR" sz="2200" dirty="0"/>
                  <a:t>Σχετική σειρά δραστικότητας</a:t>
                </a:r>
                <a:r>
                  <a:rPr lang="en-US" altLang="el-GR" sz="2200" dirty="0"/>
                  <a:t>: </a:t>
                </a:r>
                <a:r>
                  <a:rPr lang="el-GR" altLang="el-GR" sz="2200" dirty="0"/>
                  <a:t>τριτοταγής</a:t>
                </a:r>
                <a:r>
                  <a:rPr lang="en-US" altLang="el-GR" sz="2200" dirty="0"/>
                  <a:t> &gt; </a:t>
                </a:r>
                <a:r>
                  <a:rPr lang="el-GR" altLang="el-GR" sz="2200" dirty="0"/>
                  <a:t>δευτεροταγής</a:t>
                </a:r>
                <a:r>
                  <a:rPr lang="en-US" altLang="el-GR" sz="2200" dirty="0"/>
                  <a:t> &gt; </a:t>
                </a:r>
                <a:r>
                  <a:rPr lang="el-GR" altLang="el-GR" sz="2200" dirty="0" err="1"/>
                  <a:t>πρωτοταγής</a:t>
                </a:r>
                <a:r>
                  <a:rPr lang="en-US" altLang="el-GR" sz="2200" dirty="0"/>
                  <a:t> &gt; </a:t>
                </a:r>
                <a:r>
                  <a:rPr lang="el-GR" altLang="el-GR" sz="2200" dirty="0" err="1"/>
                  <a:t>μεθυλ</a:t>
                </a:r>
                <a:r>
                  <a:rPr lang="el-GR" altLang="el-GR" sz="2200" dirty="0"/>
                  <a:t>-</a:t>
                </a:r>
                <a:r>
                  <a:rPr lang="en-US" altLang="el-GR" sz="2200" dirty="0"/>
                  <a:t>. </a:t>
                </a:r>
              </a:p>
              <a:p>
                <a:pPr>
                  <a:lnSpc>
                    <a:spcPct val="105000"/>
                  </a:lnSpc>
                  <a:spcBef>
                    <a:spcPts val="0"/>
                  </a:spcBef>
                </a:pPr>
                <a:r>
                  <a:rPr lang="el-GR" altLang="el-GR" sz="2200" dirty="0"/>
                  <a:t>Δραστικότητα αλογόνων </a:t>
                </a:r>
                <a:r>
                  <a:rPr lang="en-US" altLang="el-GR" sz="2200" dirty="0"/>
                  <a:t>F</a:t>
                </a:r>
                <a:r>
                  <a:rPr lang="en-US" altLang="el-GR" sz="2200" baseline="-25000" dirty="0"/>
                  <a:t>2</a:t>
                </a:r>
                <a:r>
                  <a:rPr lang="en-US" altLang="el-GR" sz="2200" dirty="0"/>
                  <a:t> &gt; Cl</a:t>
                </a:r>
                <a:r>
                  <a:rPr lang="en-US" altLang="el-GR" sz="2200" baseline="-25000" dirty="0"/>
                  <a:t>2</a:t>
                </a:r>
                <a:r>
                  <a:rPr lang="en-US" altLang="el-GR" sz="2200" dirty="0"/>
                  <a:t> &gt; Br</a:t>
                </a:r>
                <a:r>
                  <a:rPr lang="en-US" altLang="el-GR" sz="2200" baseline="-25000" dirty="0"/>
                  <a:t>2</a:t>
                </a:r>
                <a:r>
                  <a:rPr lang="en-US" altLang="el-GR" sz="2200" dirty="0"/>
                  <a:t> &gt; </a:t>
                </a:r>
                <a:r>
                  <a:rPr lang="en-US" altLang="el-GR" sz="2200" dirty="0" smtClean="0"/>
                  <a:t>I</a:t>
                </a:r>
                <a:r>
                  <a:rPr lang="en-US" altLang="el-GR" sz="2200" baseline="-25000" dirty="0" smtClean="0"/>
                  <a:t>2</a:t>
                </a:r>
                <a:r>
                  <a:rPr lang="el-GR" altLang="el-GR" sz="2200" dirty="0" smtClean="0"/>
                  <a:t>.</a:t>
                </a:r>
                <a:endParaRPr lang="en-US" altLang="el-GR" sz="2200" dirty="0"/>
              </a:p>
              <a:p>
                <a:pPr>
                  <a:lnSpc>
                    <a:spcPct val="105000"/>
                  </a:lnSpc>
                  <a:spcBef>
                    <a:spcPts val="0"/>
                  </a:spcBef>
                </a:pPr>
                <a:r>
                  <a:rPr lang="el-GR" altLang="el-GR" sz="2200" dirty="0"/>
                  <a:t>Εργαστηριακά ενδιαφέρουσες είναι μόνο η χλωρίωση και η </a:t>
                </a:r>
                <a:r>
                  <a:rPr lang="el-GR" altLang="el-GR" sz="2200" dirty="0" err="1"/>
                  <a:t>βρωμίωση</a:t>
                </a:r>
                <a:r>
                  <a:rPr lang="el-GR" altLang="el-GR" sz="2200" dirty="0"/>
                  <a:t>. </a:t>
                </a:r>
                <a:endParaRPr lang="en-US" altLang="el-GR" sz="2200" dirty="0"/>
              </a:p>
              <a:p>
                <a:pPr>
                  <a:lnSpc>
                    <a:spcPct val="105000"/>
                  </a:lnSpc>
                  <a:spcBef>
                    <a:spcPts val="0"/>
                  </a:spcBef>
                </a:pPr>
                <a:r>
                  <a:rPr lang="el-GR" altLang="el-GR" sz="2200" dirty="0"/>
                  <a:t>Η </a:t>
                </a:r>
                <a:r>
                  <a:rPr lang="el-GR" altLang="el-GR" sz="2200" dirty="0" err="1"/>
                  <a:t>βρωμίωση</a:t>
                </a:r>
                <a:r>
                  <a:rPr lang="el-GR" altLang="el-GR" sz="2200" dirty="0"/>
                  <a:t> είναι εκλεκτική για τον υδρογονάνθρακα, που δίνει την πιο σταθερή ρίζα. Η χλωρίωση είναι λιγότερο εκλεκτική</a:t>
                </a:r>
                <a:r>
                  <a:rPr lang="el-GR" altLang="el-GR" sz="2200" dirty="0" smtClean="0"/>
                  <a:t>.</a:t>
                </a:r>
                <a:endParaRPr lang="en-US" altLang="el-GR" sz="2200" dirty="0"/>
              </a:p>
              <a:p>
                <a:pPr>
                  <a:lnSpc>
                    <a:spcPct val="105000"/>
                  </a:lnSpc>
                  <a:spcBef>
                    <a:spcPts val="0"/>
                  </a:spcBef>
                </a:pPr>
                <a:r>
                  <a:rPr lang="el-GR" altLang="el-GR" sz="2200" dirty="0"/>
                  <a:t>Η </a:t>
                </a:r>
                <a:r>
                  <a:rPr lang="el-GR" altLang="el-GR" sz="2200" dirty="0" err="1"/>
                  <a:t>αλογόνωση</a:t>
                </a:r>
                <a:r>
                  <a:rPr lang="el-GR" altLang="el-GR" sz="2200" dirty="0"/>
                  <a:t> γίνεται μέσω μηχανισμού ελευθέρων ριζών</a:t>
                </a:r>
                <a:r>
                  <a:rPr lang="el-GR" altLang="el-GR" sz="2200" dirty="0" smtClean="0"/>
                  <a:t>.</a:t>
                </a:r>
                <a:endParaRPr lang="el-GR" altLang="el-GR" sz="2200" dirty="0"/>
              </a:p>
            </p:txBody>
          </p:sp>
        </mc:Choice>
        <mc:Fallback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507288" cy="5400600"/>
              </a:xfrm>
              <a:blipFill rotWithShape="1">
                <a:blip r:embed="rId2"/>
                <a:stretch>
                  <a:fillRect l="-788" t="-451" b="-6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4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239" y="1700808"/>
            <a:ext cx="44672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61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Χημικές ιδιότητες </a:t>
            </a:r>
            <a:r>
              <a:rPr lang="el-GR" dirty="0" err="1"/>
              <a:t>αλκανίων</a:t>
            </a:r>
            <a:r>
              <a:rPr lang="el-GR" dirty="0"/>
              <a:t> </a:t>
            </a:r>
            <a:r>
              <a:rPr lang="el-GR" sz="3200" b="0" dirty="0" smtClean="0"/>
              <a:t>4/7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100361"/>
          </a:xfrm>
        </p:spPr>
        <p:txBody>
          <a:bodyPr>
            <a:normAutofit/>
          </a:bodyPr>
          <a:lstStyle/>
          <a:p>
            <a:r>
              <a:rPr lang="el-GR" altLang="el-GR" sz="2200" b="1" dirty="0" err="1"/>
              <a:t>Αλογόνωση</a:t>
            </a:r>
            <a:r>
              <a:rPr lang="el-GR" altLang="el-GR" sz="2200" b="1" dirty="0"/>
              <a:t> μέσω ελευθέρων ριζών (φωτοχημική </a:t>
            </a:r>
            <a:r>
              <a:rPr lang="el-GR" altLang="el-GR" sz="2200" b="1" dirty="0" err="1" smtClean="0"/>
              <a:t>αλογόνωση</a:t>
            </a:r>
            <a:r>
              <a:rPr lang="el-GR" altLang="el-GR" sz="2200" b="1" dirty="0" smtClean="0"/>
              <a:t>)</a:t>
            </a:r>
          </a:p>
          <a:p>
            <a:pPr marL="355600" indent="0">
              <a:buNone/>
            </a:pPr>
            <a:r>
              <a:rPr lang="el-GR" altLang="el-GR" sz="2200" b="1" dirty="0" smtClean="0"/>
              <a:t>Μηχανισμός </a:t>
            </a:r>
            <a:r>
              <a:rPr lang="el-GR" altLang="el-GR" sz="2200" b="1" dirty="0" err="1" smtClean="0"/>
              <a:t>αλογόνωσης</a:t>
            </a:r>
            <a:endParaRPr lang="el-GR" altLang="el-GR" sz="2200" b="1" dirty="0"/>
          </a:p>
        </p:txBody>
      </p:sp>
      <p:sp>
        <p:nvSpPr>
          <p:cNvPr id="15367" name="TextBox 10"/>
          <p:cNvSpPr txBox="1">
            <a:spLocks noChangeArrowheads="1"/>
          </p:cNvSpPr>
          <p:nvPr/>
        </p:nvSpPr>
        <p:spPr bwMode="auto">
          <a:xfrm>
            <a:off x="899592" y="2329086"/>
            <a:ext cx="259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Στάδιο 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έναρξης 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</a:t>
            </a:r>
            <a:endParaRPr lang="el-GR" altLang="el-GR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720" y="2213669"/>
            <a:ext cx="2963680" cy="6115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8" name="TextBox 11"/>
          <p:cNvSpPr txBox="1">
            <a:spLocks noChangeArrowheads="1"/>
          </p:cNvSpPr>
          <p:nvPr/>
        </p:nvSpPr>
        <p:spPr bwMode="auto">
          <a:xfrm>
            <a:off x="899592" y="3676873"/>
            <a:ext cx="2663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Στάδιο 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διάδοσης 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</a:t>
            </a:r>
            <a:endParaRPr lang="el-GR" altLang="el-GR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895" y="3356670"/>
            <a:ext cx="4175024" cy="12701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9" name="TextBox 12"/>
          <p:cNvSpPr txBox="1">
            <a:spLocks noChangeArrowheads="1"/>
          </p:cNvSpPr>
          <p:nvPr/>
        </p:nvSpPr>
        <p:spPr bwMode="auto">
          <a:xfrm>
            <a:off x="899592" y="5353273"/>
            <a:ext cx="30958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Στάδιο 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τερματισμού 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</a:t>
            </a:r>
            <a:endParaRPr lang="el-GR" altLang="el-GR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720" y="4796532"/>
            <a:ext cx="3575230" cy="1728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Χημικές ιδιότητες </a:t>
            </a:r>
            <a:r>
              <a:rPr lang="el-GR" dirty="0" err="1"/>
              <a:t>αλκανίων</a:t>
            </a:r>
            <a:r>
              <a:rPr lang="el-GR" dirty="0"/>
              <a:t> </a:t>
            </a:r>
            <a:r>
              <a:rPr lang="el-GR" sz="3200" b="0" dirty="0" smtClean="0"/>
              <a:t>6/7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b="1" dirty="0"/>
              <a:t>Καταστροφή του στρώματος </a:t>
            </a:r>
            <a:r>
              <a:rPr lang="el-GR" altLang="el-GR" b="1" dirty="0" smtClean="0"/>
              <a:t>όζοντος</a:t>
            </a:r>
          </a:p>
          <a:p>
            <a:pPr marL="355600" indent="0">
              <a:buNone/>
            </a:pPr>
            <a:r>
              <a:rPr lang="el-GR" altLang="el-GR" dirty="0" err="1"/>
              <a:t>Χλωροφθοριωμένοι</a:t>
            </a:r>
            <a:r>
              <a:rPr lang="el-GR" altLang="el-GR" dirty="0"/>
              <a:t> υδρογονάνθρακες, </a:t>
            </a:r>
            <a:r>
              <a:rPr lang="en-US" altLang="el-GR" dirty="0" smtClean="0"/>
              <a:t>CFCs</a:t>
            </a:r>
            <a:endParaRPr lang="el-GR" altLang="el-GR" dirty="0" smtClean="0"/>
          </a:p>
          <a:p>
            <a:pPr marL="0" indent="0" algn="ctr">
              <a:buNone/>
            </a:pPr>
            <a:r>
              <a:rPr lang="en-US" altLang="el-GR" dirty="0"/>
              <a:t>CCl</a:t>
            </a:r>
            <a:r>
              <a:rPr lang="en-US" altLang="el-GR" baseline="-25000" dirty="0"/>
              <a:t>2</a:t>
            </a:r>
            <a:r>
              <a:rPr lang="en-US" altLang="el-GR" dirty="0"/>
              <a:t>F</a:t>
            </a:r>
            <a:r>
              <a:rPr lang="en-US" altLang="el-GR" baseline="-25000" dirty="0"/>
              <a:t>2</a:t>
            </a:r>
            <a:r>
              <a:rPr lang="en-US" altLang="el-GR" dirty="0"/>
              <a:t> </a:t>
            </a:r>
            <a:r>
              <a:rPr lang="en-US" altLang="el-GR" dirty="0">
                <a:sym typeface="Wingdings" pitchFamily="2" charset="2"/>
              </a:rPr>
              <a:t></a:t>
            </a:r>
            <a:r>
              <a:rPr lang="en-US" altLang="el-GR" dirty="0"/>
              <a:t> CClF</a:t>
            </a:r>
            <a:r>
              <a:rPr lang="en-US" altLang="el-GR" baseline="-25000" dirty="0"/>
              <a:t>2</a:t>
            </a:r>
            <a:r>
              <a:rPr lang="en-US" altLang="el-GR" baseline="30000" dirty="0"/>
              <a:t> .</a:t>
            </a:r>
            <a:r>
              <a:rPr lang="en-US" altLang="el-GR" baseline="-25000" dirty="0"/>
              <a:t> </a:t>
            </a:r>
            <a:r>
              <a:rPr lang="en-US" altLang="el-GR" dirty="0"/>
              <a:t>+ </a:t>
            </a:r>
            <a:r>
              <a:rPr lang="en-US" altLang="el-GR" b="1" dirty="0"/>
              <a:t>Cl</a:t>
            </a:r>
            <a:r>
              <a:rPr lang="en-US" altLang="el-GR" b="1" baseline="30000" dirty="0"/>
              <a:t>.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n-US" altLang="el-GR" dirty="0"/>
              <a:t> </a:t>
            </a:r>
            <a:br>
              <a:rPr lang="en-US" altLang="el-GR" dirty="0"/>
            </a:br>
            <a:r>
              <a:rPr lang="en-US" altLang="el-GR" dirty="0"/>
              <a:t> Cl</a:t>
            </a:r>
            <a:r>
              <a:rPr lang="en-US" altLang="el-GR" baseline="30000" dirty="0"/>
              <a:t>. </a:t>
            </a:r>
            <a:r>
              <a:rPr lang="en-US" altLang="el-GR" dirty="0"/>
              <a:t>+ O</a:t>
            </a:r>
            <a:r>
              <a:rPr lang="en-US" altLang="el-GR" baseline="-25000" dirty="0"/>
              <a:t>3</a:t>
            </a:r>
            <a:r>
              <a:rPr lang="en-US" altLang="el-GR" dirty="0"/>
              <a:t> =&gt; </a:t>
            </a:r>
            <a:r>
              <a:rPr lang="en-US" altLang="el-GR" dirty="0" err="1"/>
              <a:t>ClO</a:t>
            </a:r>
            <a:r>
              <a:rPr lang="en-US" altLang="el-GR" baseline="30000" dirty="0"/>
              <a:t> .</a:t>
            </a:r>
            <a:r>
              <a:rPr lang="en-US" altLang="el-GR" dirty="0"/>
              <a:t> + O</a:t>
            </a:r>
            <a:r>
              <a:rPr lang="en-US" altLang="el-GR" baseline="-25000" dirty="0"/>
              <a:t>2</a:t>
            </a:r>
            <a:r>
              <a:rPr lang="en-US" altLang="el-GR" dirty="0"/>
              <a:t> </a:t>
            </a:r>
            <a:br>
              <a:rPr lang="en-US" altLang="el-GR" dirty="0"/>
            </a:br>
            <a:r>
              <a:rPr lang="en-US" altLang="el-GR" dirty="0" err="1"/>
              <a:t>ClO</a:t>
            </a:r>
            <a:r>
              <a:rPr lang="en-US" altLang="el-GR" baseline="30000" dirty="0"/>
              <a:t> .</a:t>
            </a:r>
            <a:r>
              <a:rPr lang="en-US" altLang="el-GR" dirty="0"/>
              <a:t> + O</a:t>
            </a:r>
            <a:r>
              <a:rPr lang="en-US" altLang="el-GR" baseline="-25000" dirty="0"/>
              <a:t>3</a:t>
            </a:r>
            <a:r>
              <a:rPr lang="en-US" altLang="el-GR" dirty="0"/>
              <a:t> =&gt; Cl</a:t>
            </a:r>
            <a:r>
              <a:rPr lang="en-US" altLang="el-GR" baseline="30000" dirty="0"/>
              <a:t> .</a:t>
            </a:r>
            <a:r>
              <a:rPr lang="en-US" altLang="el-GR" dirty="0"/>
              <a:t> + 2O</a:t>
            </a:r>
            <a:r>
              <a:rPr lang="en-US" altLang="el-GR" baseline="-25000" dirty="0"/>
              <a:t>2</a:t>
            </a:r>
            <a:endParaRPr lang="el-GR" altLang="el-GR" baseline="-25000" dirty="0"/>
          </a:p>
          <a:p>
            <a:pPr marL="0" indent="0">
              <a:buNone/>
            </a:pPr>
            <a:endParaRPr lang="en-US" altLang="el-GR" dirty="0"/>
          </a:p>
          <a:p>
            <a:pPr marL="0" indent="0">
              <a:buNone/>
            </a:pPr>
            <a:endParaRPr lang="en-US" altLang="el-GR" b="1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Χημικές ιδιότητες </a:t>
            </a:r>
            <a:r>
              <a:rPr lang="el-GR" dirty="0" err="1"/>
              <a:t>αλκανίων</a:t>
            </a:r>
            <a:r>
              <a:rPr lang="el-GR" dirty="0"/>
              <a:t> </a:t>
            </a:r>
            <a:r>
              <a:rPr lang="el-GR" sz="3200" b="0" dirty="0" smtClean="0"/>
              <a:t>7/7</a:t>
            </a:r>
            <a:endParaRPr lang="el-G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43508" y="1340768"/>
          <a:ext cx="8856984" cy="5181600"/>
        </p:xfrm>
        <a:graphic>
          <a:graphicData uri="http://schemas.openxmlformats.org/drawingml/2006/table">
            <a:tbl>
              <a:tblPr/>
              <a:tblGrid>
                <a:gridCol w="2952328"/>
                <a:gridCol w="2952328"/>
                <a:gridCol w="2952328"/>
              </a:tblGrid>
              <a:tr h="182903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Applications and replacements for CFCs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82903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Application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Previously used CFC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Replacement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974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Refrigeration &amp; air-conditioning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CFC-12 (CCl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F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); CFC-11(CCl</a:t>
                      </a:r>
                      <a:r>
                        <a:rPr lang="en-US" sz="2000" baseline="-25000" dirty="0"/>
                        <a:t>3</a:t>
                      </a:r>
                      <a:r>
                        <a:rPr lang="en-US" sz="2000" dirty="0"/>
                        <a:t>F); CFC-13(CClF</a:t>
                      </a:r>
                      <a:r>
                        <a:rPr lang="en-US" sz="2000" baseline="-25000" dirty="0"/>
                        <a:t>3</a:t>
                      </a:r>
                      <a:r>
                        <a:rPr lang="en-US" sz="2000" dirty="0"/>
                        <a:t>); HCFC-22 (CHClF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); CFC-113 (Cl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FCCClF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); CFC-114 (CClF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CClF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); CFC-115 (CF</a:t>
                      </a:r>
                      <a:r>
                        <a:rPr lang="en-US" sz="2000" baseline="-25000" dirty="0"/>
                        <a:t>3</a:t>
                      </a:r>
                      <a:r>
                        <a:rPr lang="en-US" sz="2000" dirty="0"/>
                        <a:t>CClF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);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HFC-23 (CHF</a:t>
                      </a:r>
                      <a:r>
                        <a:rPr lang="en-US" sz="2000" baseline="-25000"/>
                        <a:t>3</a:t>
                      </a:r>
                      <a:r>
                        <a:rPr lang="en-US" sz="2000"/>
                        <a:t>); HFC-134a (CF</a:t>
                      </a:r>
                      <a:r>
                        <a:rPr lang="en-US" sz="2000" baseline="-25000"/>
                        <a:t>3</a:t>
                      </a:r>
                      <a:r>
                        <a:rPr lang="en-US" sz="2000"/>
                        <a:t>CFH</a:t>
                      </a:r>
                      <a:r>
                        <a:rPr lang="en-US" sz="2000" baseline="-25000"/>
                        <a:t>2</a:t>
                      </a:r>
                      <a:r>
                        <a:rPr lang="en-US" sz="2000"/>
                        <a:t>); HFC-507 (a 1:1 azeotropic mixture of HFC 125 (CF</a:t>
                      </a:r>
                      <a:r>
                        <a:rPr lang="en-US" sz="2000" baseline="-25000"/>
                        <a:t>3</a:t>
                      </a:r>
                      <a:r>
                        <a:rPr lang="en-US" sz="2000"/>
                        <a:t> CHF2) and HFC-143a (CF</a:t>
                      </a:r>
                      <a:r>
                        <a:rPr lang="en-US" sz="2000" baseline="-25000"/>
                        <a:t>3</a:t>
                      </a:r>
                      <a:r>
                        <a:rPr lang="en-US" sz="2000"/>
                        <a:t>CH</a:t>
                      </a:r>
                      <a:r>
                        <a:rPr lang="en-US" sz="2000" baseline="-25000"/>
                        <a:t>3</a:t>
                      </a:r>
                      <a:r>
                        <a:rPr lang="en-US" sz="2000"/>
                        <a:t>)); HFC 410 (a 1:1 azeotropic mixture of HFC-32 (CF</a:t>
                      </a:r>
                      <a:r>
                        <a:rPr lang="en-US" sz="2000" baseline="-25000"/>
                        <a:t>2</a:t>
                      </a:r>
                      <a:r>
                        <a:rPr lang="en-US" sz="2000"/>
                        <a:t>H</a:t>
                      </a:r>
                      <a:r>
                        <a:rPr lang="en-US" sz="2000" baseline="-25000"/>
                        <a:t>2</a:t>
                      </a:r>
                      <a:r>
                        <a:rPr lang="en-US" sz="2000"/>
                        <a:t>) and HFC-125 (CF</a:t>
                      </a:r>
                      <a:r>
                        <a:rPr lang="en-US" sz="2000" baseline="-25000"/>
                        <a:t>3</a:t>
                      </a:r>
                      <a:r>
                        <a:rPr lang="en-US" sz="2000"/>
                        <a:t>CF</a:t>
                      </a:r>
                      <a:r>
                        <a:rPr lang="en-US" sz="2000" baseline="-25000"/>
                        <a:t>2</a:t>
                      </a:r>
                      <a:r>
                        <a:rPr lang="en-US" sz="2000"/>
                        <a:t>H))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Propellants in medicinal aerosols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CFC-114 (CClF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CClF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HFC-134a (CF</a:t>
                      </a:r>
                      <a:r>
                        <a:rPr lang="en-US" sz="2000" baseline="-25000"/>
                        <a:t>3</a:t>
                      </a:r>
                      <a:r>
                        <a:rPr lang="en-US" sz="2000"/>
                        <a:t>CFH</a:t>
                      </a:r>
                      <a:r>
                        <a:rPr lang="en-US" sz="2000" baseline="-25000"/>
                        <a:t>2</a:t>
                      </a:r>
                      <a:r>
                        <a:rPr lang="en-US" sz="2000"/>
                        <a:t>); HFC-227ea (CF</a:t>
                      </a:r>
                      <a:r>
                        <a:rPr lang="en-US" sz="2000" baseline="-25000"/>
                        <a:t>3</a:t>
                      </a:r>
                      <a:r>
                        <a:rPr lang="en-US" sz="2000"/>
                        <a:t>CHFCF</a:t>
                      </a:r>
                      <a:r>
                        <a:rPr lang="en-US" sz="2000" baseline="-25000"/>
                        <a:t>3</a:t>
                      </a:r>
                      <a:r>
                        <a:rPr lang="en-US" sz="2000"/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Blowing agents for foams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CFC-11 (CCl</a:t>
                      </a:r>
                      <a:r>
                        <a:rPr lang="en-US" sz="2000" baseline="-25000"/>
                        <a:t>3</a:t>
                      </a:r>
                      <a:r>
                        <a:rPr lang="en-US" sz="2000"/>
                        <a:t>F); CFC 113 (Cl</a:t>
                      </a:r>
                      <a:r>
                        <a:rPr lang="en-US" sz="2000" baseline="-25000"/>
                        <a:t>2</a:t>
                      </a:r>
                      <a:r>
                        <a:rPr lang="en-US" sz="2000"/>
                        <a:t>FCCClF</a:t>
                      </a:r>
                      <a:r>
                        <a:rPr lang="en-US" sz="2000" baseline="-25000"/>
                        <a:t>2</a:t>
                      </a:r>
                      <a:r>
                        <a:rPr lang="en-US" sz="2000"/>
                        <a:t>); HCFC-141b (CCl</a:t>
                      </a:r>
                      <a:r>
                        <a:rPr lang="en-US" sz="2000" baseline="-25000"/>
                        <a:t>2</a:t>
                      </a:r>
                      <a:r>
                        <a:rPr lang="en-US" sz="2000"/>
                        <a:t>FCH</a:t>
                      </a:r>
                      <a:r>
                        <a:rPr lang="en-US" sz="2000" baseline="-25000"/>
                        <a:t>3</a:t>
                      </a:r>
                      <a:r>
                        <a:rPr lang="en-US" sz="2000"/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HFC-245fa (CF</a:t>
                      </a:r>
                      <a:r>
                        <a:rPr lang="en-US" sz="2000" baseline="-25000"/>
                        <a:t>3</a:t>
                      </a:r>
                      <a:r>
                        <a:rPr lang="en-US" sz="2000"/>
                        <a:t>CH</a:t>
                      </a:r>
                      <a:r>
                        <a:rPr lang="en-US" sz="2000" baseline="-25000"/>
                        <a:t>2</a:t>
                      </a:r>
                      <a:r>
                        <a:rPr lang="en-US" sz="2000"/>
                        <a:t>CHF</a:t>
                      </a:r>
                      <a:r>
                        <a:rPr lang="en-US" sz="2000" baseline="-25000"/>
                        <a:t>2</a:t>
                      </a:r>
                      <a:r>
                        <a:rPr lang="en-US" sz="2000"/>
                        <a:t>); HFC-365 mfc (CF</a:t>
                      </a:r>
                      <a:r>
                        <a:rPr lang="en-US" sz="2000" baseline="-25000"/>
                        <a:t>3</a:t>
                      </a:r>
                      <a:r>
                        <a:rPr lang="en-US" sz="2000"/>
                        <a:t>CH</a:t>
                      </a:r>
                      <a:r>
                        <a:rPr lang="en-US" sz="2000" baseline="-25000"/>
                        <a:t>2</a:t>
                      </a:r>
                      <a:r>
                        <a:rPr lang="en-US" sz="2000"/>
                        <a:t>CF</a:t>
                      </a:r>
                      <a:r>
                        <a:rPr lang="en-US" sz="2000" baseline="-25000"/>
                        <a:t>2</a:t>
                      </a:r>
                      <a:r>
                        <a:rPr lang="en-US" sz="2000"/>
                        <a:t>CH</a:t>
                      </a:r>
                      <a:r>
                        <a:rPr lang="en-US" sz="2000" baseline="-25000"/>
                        <a:t>3</a:t>
                      </a:r>
                      <a:r>
                        <a:rPr lang="en-US" sz="2000"/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Solvents, degreasing agents, cleaning agents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CFC-11 (CCl</a:t>
                      </a:r>
                      <a:r>
                        <a:rPr lang="en-US" sz="2000" baseline="-25000"/>
                        <a:t>3</a:t>
                      </a:r>
                      <a:r>
                        <a:rPr lang="en-US" sz="2000"/>
                        <a:t>F); CFC-113 (CCl</a:t>
                      </a:r>
                      <a:r>
                        <a:rPr lang="en-US" sz="2000" baseline="-25000"/>
                        <a:t>2</a:t>
                      </a:r>
                      <a:r>
                        <a:rPr lang="en-US" sz="2000"/>
                        <a:t>FCClF</a:t>
                      </a:r>
                      <a:r>
                        <a:rPr lang="en-US" sz="2000" baseline="-25000"/>
                        <a:t>2</a:t>
                      </a:r>
                      <a:r>
                        <a:rPr lang="en-US" sz="2000"/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9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Κυκλοαλκάνια</a:t>
            </a:r>
            <a:r>
              <a:rPr lang="el-GR" dirty="0"/>
              <a:t> (</a:t>
            </a:r>
            <a:r>
              <a:rPr lang="el-GR" dirty="0" err="1"/>
              <a:t>Ναφθένια</a:t>
            </a:r>
            <a:r>
              <a:rPr lang="el-GR" dirty="0"/>
              <a:t>)</a:t>
            </a:r>
          </a:p>
        </p:txBody>
      </p:sp>
      <p:pic>
        <p:nvPicPr>
          <p:cNvPr id="18436" name="Picture 7" descr="File:Cyclopropane-3D-ball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2376488" cy="2311400"/>
          </a:xfrm>
          <a:prstGeom prst="rect">
            <a:avLst/>
          </a:prstGeom>
          <a:solidFill>
            <a:srgbClr val="CCFFFF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115616" y="3656057"/>
            <a:ext cx="16694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Cyclopropane-3D-balls2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973138" y="3860800"/>
            <a:ext cx="215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 dirty="0" err="1">
                <a:solidFill>
                  <a:prstClr val="black"/>
                </a:solidFill>
                <a:latin typeface="Calibri"/>
              </a:rPr>
              <a:t>κυκλοπροπάνιο</a:t>
            </a:r>
            <a:endParaRPr lang="el-GR" alt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3276600" y="2276475"/>
            <a:ext cx="215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sz="2400" b="1" dirty="0">
                <a:solidFill>
                  <a:prstClr val="black"/>
                </a:solidFill>
                <a:latin typeface="Calibri"/>
              </a:rPr>
              <a:t>C</a:t>
            </a:r>
            <a:r>
              <a:rPr lang="en-US" altLang="el-GR" sz="2400" b="1" baseline="-25000" dirty="0">
                <a:solidFill>
                  <a:prstClr val="black"/>
                </a:solidFill>
                <a:latin typeface="Calibri"/>
              </a:rPr>
              <a:t>n</a:t>
            </a:r>
            <a:r>
              <a:rPr lang="en-US" altLang="el-GR" sz="2400" b="1" dirty="0">
                <a:solidFill>
                  <a:prstClr val="black"/>
                </a:solidFill>
                <a:latin typeface="Calibri"/>
              </a:rPr>
              <a:t>H</a:t>
            </a:r>
            <a:r>
              <a:rPr lang="en-US" altLang="el-GR" sz="2400" b="1" baseline="-25000" dirty="0">
                <a:solidFill>
                  <a:prstClr val="black"/>
                </a:solidFill>
                <a:latin typeface="Calibri"/>
              </a:rPr>
              <a:t>2n</a:t>
            </a:r>
            <a:r>
              <a:rPr lang="en-US" altLang="el-GR" sz="2400" b="1" dirty="0">
                <a:solidFill>
                  <a:prstClr val="black"/>
                </a:solidFill>
                <a:latin typeface="Calibri"/>
              </a:rPr>
              <a:t>, n</a:t>
            </a:r>
            <a:r>
              <a:rPr lang="en-US" altLang="el-GR" sz="2400" b="1" dirty="0">
                <a:solidFill>
                  <a:prstClr val="black"/>
                </a:solidFill>
                <a:latin typeface="Calibri"/>
                <a:sym typeface="Symbol" pitchFamily="18" charset="2"/>
              </a:rPr>
              <a:t>3</a:t>
            </a:r>
            <a:endParaRPr lang="el-GR" altLang="el-GR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435" name="Picture 5" descr="File:Cyclobutane-buckled-3D-ball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341438"/>
            <a:ext cx="22987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5707626" y="3650676"/>
            <a:ext cx="2043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  <a:hlinkClick r:id="rId8"/>
              </a:rPr>
              <a:t>Cyclobutane-buckled-3D-balls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5707626" y="3860800"/>
            <a:ext cx="215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 dirty="0" err="1">
                <a:solidFill>
                  <a:prstClr val="black"/>
                </a:solidFill>
                <a:latin typeface="Calibri"/>
              </a:rPr>
              <a:t>κυκλοβουτάνιο</a:t>
            </a:r>
            <a:endParaRPr lang="el-GR" alt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3707904" y="6258128"/>
            <a:ext cx="215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 dirty="0" err="1">
                <a:solidFill>
                  <a:prstClr val="black"/>
                </a:solidFill>
                <a:latin typeface="Calibri"/>
              </a:rPr>
              <a:t>κυκλοπεντάνιο</a:t>
            </a:r>
            <a:endParaRPr lang="el-GR" alt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19" y="4188070"/>
            <a:ext cx="2545526" cy="1883689"/>
          </a:xfrm>
          <a:prstGeom prst="rect">
            <a:avLst/>
          </a:prstGeom>
        </p:spPr>
      </p:pic>
      <p:sp>
        <p:nvSpPr>
          <p:cNvPr id="14" name="Rectangle 11"/>
          <p:cNvSpPr/>
          <p:nvPr/>
        </p:nvSpPr>
        <p:spPr>
          <a:xfrm>
            <a:off x="2354733" y="6032357"/>
            <a:ext cx="41302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10"/>
              </a:rPr>
              <a:t>Cyclopentane3D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11"/>
              </a:rPr>
              <a:t>Edgar181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017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Κυκλοαλκάνια</a:t>
            </a:r>
            <a:r>
              <a:rPr lang="el-GR" dirty="0" smtClean="0"/>
              <a:t>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pic>
        <p:nvPicPr>
          <p:cNvPr id="19460" name="Picture 7" descr="File:Cyclopropane-stere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71395"/>
            <a:ext cx="2378620" cy="237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1348282" y="3872726"/>
            <a:ext cx="14812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Cyclopropane-stereo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461" name="Picture 9" descr="Envelo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06945"/>
            <a:ext cx="2502679" cy="210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CyclobutaneConf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5104"/>
            <a:ext cx="7705725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3946173" y="6217717"/>
            <a:ext cx="13245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CyclobutaneConf2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7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Κυκλοαλκάνια</a:t>
            </a:r>
            <a:r>
              <a:rPr lang="el-GR" dirty="0"/>
              <a:t> </a:t>
            </a:r>
            <a:r>
              <a:rPr lang="el-GR" sz="3200" b="0" dirty="0" smtClean="0"/>
              <a:t>2/2</a:t>
            </a:r>
            <a:endParaRPr lang="el-GR" dirty="0"/>
          </a:p>
        </p:txBody>
      </p:sp>
      <p:pic>
        <p:nvPicPr>
          <p:cNvPr id="2048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30210"/>
            <a:ext cx="2305051" cy="211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1438"/>
            <a:ext cx="2174876" cy="200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141663"/>
            <a:ext cx="2728912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2195736" y="3429000"/>
            <a:ext cx="720502" cy="8683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580063" y="3349932"/>
            <a:ext cx="720129" cy="101569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Ορθογώνιο 5"/>
          <p:cNvSpPr/>
          <p:nvPr/>
        </p:nvSpPr>
        <p:spPr>
          <a:xfrm>
            <a:off x="3515837" y="5301208"/>
            <a:ext cx="15297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Cyclohexane universe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350838" y="5589588"/>
            <a:ext cx="44494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2400" dirty="0">
                <a:solidFill>
                  <a:prstClr val="black"/>
                </a:solidFill>
                <a:latin typeface="+mn-lt"/>
                <a:hlinkClick r:id="rId7"/>
              </a:rPr>
              <a:t>axiale </a:t>
            </a:r>
            <a:r>
              <a:rPr lang="en-US" altLang="el-GR" sz="2400" dirty="0" err="1">
                <a:solidFill>
                  <a:prstClr val="black"/>
                </a:solidFill>
                <a:latin typeface="+mn-lt"/>
                <a:hlinkClick r:id="rId7"/>
              </a:rPr>
              <a:t>en</a:t>
            </a:r>
            <a:r>
              <a:rPr lang="en-US" altLang="el-GR" sz="2400" dirty="0">
                <a:solidFill>
                  <a:prstClr val="black"/>
                </a:solidFill>
                <a:latin typeface="+mn-lt"/>
                <a:hlinkClick r:id="rId7"/>
              </a:rPr>
              <a:t> </a:t>
            </a:r>
            <a:r>
              <a:rPr lang="en-US" altLang="el-GR" sz="2400" dirty="0" err="1">
                <a:solidFill>
                  <a:prstClr val="black"/>
                </a:solidFill>
                <a:latin typeface="+mn-lt"/>
                <a:hlinkClick r:id="rId7"/>
              </a:rPr>
              <a:t>equatoriale</a:t>
            </a:r>
            <a:r>
              <a:rPr lang="en-US" altLang="el-GR" sz="2400" dirty="0">
                <a:solidFill>
                  <a:prstClr val="black"/>
                </a:solidFill>
                <a:latin typeface="+mn-lt"/>
                <a:hlinkClick r:id="rId7"/>
              </a:rPr>
              <a:t> </a:t>
            </a:r>
            <a:r>
              <a:rPr lang="en-US" altLang="el-GR" sz="2400" dirty="0" err="1">
                <a:solidFill>
                  <a:prstClr val="black"/>
                </a:solidFill>
                <a:latin typeface="+mn-lt"/>
                <a:hlinkClick r:id="rId7"/>
              </a:rPr>
              <a:t>waterstoffen</a:t>
            </a:r>
            <a:endParaRPr lang="el-GR" altLang="el-GR" sz="2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333375" y="6092825"/>
            <a:ext cx="57391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2400" dirty="0">
                <a:solidFill>
                  <a:prstClr val="black"/>
                </a:solidFill>
                <a:latin typeface="+mn-lt"/>
                <a:hlinkClick r:id="rId8"/>
              </a:rPr>
              <a:t>Conformations of Alkanes and Cycloalkanes  </a:t>
            </a:r>
            <a:endParaRPr lang="el-GR" altLang="el-GR" dirty="0">
              <a:solidFill>
                <a:prstClr val="black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Αλκάνια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4" indent="0">
              <a:buNone/>
            </a:pPr>
            <a:r>
              <a:rPr lang="el-GR" altLang="el-GR" b="1" dirty="0" err="1" smtClean="0">
                <a:solidFill>
                  <a:srgbClr val="000000"/>
                </a:solidFill>
              </a:rPr>
              <a:t>Αλκάνια</a:t>
            </a:r>
            <a:endParaRPr lang="el-GR" altLang="el-GR" dirty="0" smtClean="0"/>
          </a:p>
          <a:p>
            <a:pPr marL="342900" lvl="4" indent="-342900"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altLang="el-GR" dirty="0" smtClean="0"/>
              <a:t>Κορεσμένοι υδρογονάνθρακες.</a:t>
            </a:r>
            <a:endParaRPr lang="el-GR" altLang="el-GR" dirty="0"/>
          </a:p>
          <a:p>
            <a:pPr marL="342900" lvl="4" indent="-342900"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altLang="el-GR" dirty="0" smtClean="0"/>
              <a:t>Αποτελούνται </a:t>
            </a:r>
            <a:r>
              <a:rPr lang="el-GR" altLang="el-GR" dirty="0"/>
              <a:t>μόνο από </a:t>
            </a:r>
            <a:r>
              <a:rPr lang="en-US" altLang="el-GR" dirty="0"/>
              <a:t>C </a:t>
            </a:r>
            <a:r>
              <a:rPr lang="el-GR" altLang="el-GR" dirty="0"/>
              <a:t>και </a:t>
            </a:r>
            <a:r>
              <a:rPr lang="en-US" altLang="el-GR" dirty="0"/>
              <a:t>H</a:t>
            </a:r>
            <a:r>
              <a:rPr lang="el-GR" altLang="el-GR" dirty="0"/>
              <a:t> συνδεδεμένα με </a:t>
            </a:r>
            <a:r>
              <a:rPr lang="el-GR" altLang="el-GR" dirty="0" smtClean="0"/>
              <a:t>απλούς δεσμούς.</a:t>
            </a:r>
          </a:p>
          <a:p>
            <a:pPr marL="342900" lvl="4" indent="-342900"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altLang="el-GR" dirty="0" smtClean="0"/>
              <a:t>Έχουν </a:t>
            </a:r>
            <a:r>
              <a:rPr lang="el-GR" altLang="el-GR" dirty="0"/>
              <a:t>το γενικό τύπο: </a:t>
            </a:r>
            <a:r>
              <a:rPr lang="el-GR" altLang="el-GR" b="1" dirty="0"/>
              <a:t>C</a:t>
            </a:r>
            <a:r>
              <a:rPr lang="el-GR" altLang="el-GR" b="1" i="1" baseline="-25000" dirty="0"/>
              <a:t>n</a:t>
            </a:r>
            <a:r>
              <a:rPr lang="el-GR" altLang="el-GR" b="1" dirty="0"/>
              <a:t>H</a:t>
            </a:r>
            <a:r>
              <a:rPr lang="el-GR" altLang="el-GR" b="1" baseline="-25000" dirty="0"/>
              <a:t>2</a:t>
            </a:r>
            <a:r>
              <a:rPr lang="el-GR" altLang="el-GR" b="1" i="1" baseline="-25000" dirty="0"/>
              <a:t>n</a:t>
            </a:r>
            <a:r>
              <a:rPr lang="el-GR" altLang="el-GR" b="1" baseline="-25000" dirty="0"/>
              <a:t>+2</a:t>
            </a:r>
            <a:r>
              <a:rPr lang="el-GR" altLang="el-GR" dirty="0"/>
              <a:t> (γραμμικά </a:t>
            </a:r>
            <a:r>
              <a:rPr lang="el-GR" altLang="el-GR" dirty="0" err="1"/>
              <a:t>αλκάνια</a:t>
            </a:r>
            <a:r>
              <a:rPr lang="el-GR" altLang="el-GR" dirty="0" smtClean="0"/>
              <a:t>).</a:t>
            </a:r>
            <a:endParaRPr lang="el-GR" alt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0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Χριστίνα </a:t>
            </a:r>
            <a:r>
              <a:rPr lang="el-GR" sz="2000" dirty="0" err="1" smtClean="0"/>
              <a:t>Φούντζουλα</a:t>
            </a:r>
            <a:r>
              <a:rPr lang="el-GR" sz="2000" dirty="0" smtClean="0"/>
              <a:t> 2014. Χριστίνα </a:t>
            </a:r>
            <a:r>
              <a:rPr lang="el-GR" sz="2000" dirty="0" err="1" smtClean="0"/>
              <a:t>Φούντζουλα</a:t>
            </a:r>
            <a:r>
              <a:rPr lang="el-GR" sz="2000" dirty="0" smtClean="0"/>
              <a:t>. «Οργανική Χημεία. Ενότητα </a:t>
            </a:r>
            <a:r>
              <a:rPr lang="en-US" sz="2000" dirty="0" smtClean="0"/>
              <a:t>4.1:</a:t>
            </a:r>
            <a:r>
              <a:rPr lang="el-GR" sz="2000" dirty="0" smtClean="0"/>
              <a:t> </a:t>
            </a:r>
            <a:r>
              <a:rPr lang="el-GR" sz="2000" dirty="0" err="1" smtClean="0"/>
              <a:t>Αλκάνια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602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4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mtClean="0"/>
              <a:t>Αλκάνια</a:t>
            </a:r>
            <a:br>
              <a:rPr lang="el-GR" altLang="el-GR" smtClean="0"/>
            </a:br>
            <a:r>
              <a:rPr lang="el-GR" altLang="el-GR" sz="3200" smtClean="0"/>
              <a:t>Φυσικές ιδιότητες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792386"/>
          </a:xfrm>
        </p:spPr>
        <p:txBody>
          <a:bodyPr/>
          <a:lstStyle/>
          <a:p>
            <a:r>
              <a:rPr lang="el-GR" altLang="el-GR" dirty="0"/>
              <a:t>Εξάρτηση των φυσικών ιδιοτήτων από το μοριακό </a:t>
            </a:r>
            <a:r>
              <a:rPr lang="el-GR" altLang="el-GR" dirty="0" smtClean="0"/>
              <a:t>βάρος.</a:t>
            </a:r>
            <a:endParaRPr lang="el-GR" altLang="el-GR" dirty="0"/>
          </a:p>
        </p:txBody>
      </p:sp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989138"/>
            <a:ext cx="3671888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6372225" y="2851348"/>
            <a:ext cx="720725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7092950" y="2565400"/>
            <a:ext cx="18637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Αύξηση με το μοριακό βάρος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3995737" y="5084763"/>
            <a:ext cx="576263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8" name="TextBox 11"/>
          <p:cNvSpPr txBox="1">
            <a:spLocks noChangeArrowheads="1"/>
          </p:cNvSpPr>
          <p:nvPr/>
        </p:nvSpPr>
        <p:spPr bwMode="auto">
          <a:xfrm>
            <a:off x="3419475" y="5373688"/>
            <a:ext cx="18637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200">
                <a:solidFill>
                  <a:prstClr val="black"/>
                </a:solidFill>
                <a:latin typeface="Calibri"/>
              </a:rPr>
              <a:t>Μείωση με διακλαδώσεις</a:t>
            </a:r>
          </a:p>
        </p:txBody>
      </p:sp>
      <p:sp>
        <p:nvSpPr>
          <p:cNvPr id="5129" name="TextBox 12"/>
          <p:cNvSpPr txBox="1">
            <a:spLocks noChangeArrowheads="1"/>
          </p:cNvSpPr>
          <p:nvPr/>
        </p:nvSpPr>
        <p:spPr bwMode="auto">
          <a:xfrm>
            <a:off x="6443663" y="4724400"/>
            <a:ext cx="23050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200" b="1" i="1" dirty="0" smtClean="0">
                <a:solidFill>
                  <a:srgbClr val="004A82"/>
                </a:solidFill>
                <a:latin typeface="Calibri"/>
              </a:rPr>
              <a:t>Εξήγηση: </a:t>
            </a:r>
            <a:r>
              <a:rPr lang="el-GR" altLang="el-GR" sz="2200" b="1" dirty="0" err="1">
                <a:solidFill>
                  <a:srgbClr val="004A82"/>
                </a:solidFill>
                <a:latin typeface="Calibri"/>
              </a:rPr>
              <a:t>Διαμοριακές</a:t>
            </a:r>
            <a:r>
              <a:rPr lang="el-GR" altLang="el-GR" sz="2200" b="1" dirty="0">
                <a:solidFill>
                  <a:srgbClr val="004A82"/>
                </a:solidFill>
                <a:latin typeface="Calibri"/>
              </a:rPr>
              <a:t> δυνάμεις </a:t>
            </a:r>
            <a:r>
              <a:rPr lang="en-US" altLang="el-GR" sz="2200" b="1" dirty="0">
                <a:solidFill>
                  <a:srgbClr val="004A82"/>
                </a:solidFill>
                <a:latin typeface="Calibri"/>
              </a:rPr>
              <a:t>Van der Waals</a:t>
            </a:r>
            <a:endParaRPr lang="el-GR" altLang="el-GR" sz="2200" b="1" dirty="0">
              <a:solidFill>
                <a:srgbClr val="004A82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8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err="1" smtClean="0"/>
              <a:t>Αλκάνια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sz="3200" dirty="0" smtClean="0"/>
              <a:t>Φυσικές πηγές</a:t>
            </a:r>
          </a:p>
        </p:txBody>
      </p:sp>
      <p:pic>
        <p:nvPicPr>
          <p:cNvPr id="6147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196975"/>
            <a:ext cx="4535488" cy="5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Rectangle 10"/>
          <p:cNvSpPr/>
          <p:nvPr/>
        </p:nvSpPr>
        <p:spPr>
          <a:xfrm rot="16200000">
            <a:off x="730808" y="3093728"/>
            <a:ext cx="2527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5"/>
              </a:rPr>
              <a:t>RefineryFlow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/>
                </a:solidFill>
                <a:hlinkClick r:id="rId6"/>
              </a:rPr>
              <a:t>Mbeychok</a:t>
            </a:r>
            <a:r>
              <a:rPr lang="el-GR" sz="1200" dirty="0" smtClean="0">
                <a:solidFill>
                  <a:prstClr val="black"/>
                </a:solidFill>
                <a:hlinkClick r:id="rId6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375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</a:t>
            </a:r>
            <a:r>
              <a:rPr lang="el-GR" dirty="0" err="1"/>
              <a:t>αλκανίων</a:t>
            </a:r>
            <a:endParaRPr lang="el-GR" dirty="0"/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/>
        <p:txBody>
          <a:bodyPr lIns="90487" tIns="44450" rIns="90487" bIns="44450">
            <a:normAutofit/>
          </a:bodyPr>
          <a:lstStyle/>
          <a:p>
            <a:pPr marL="342900" indent="-342900">
              <a:defRPr/>
            </a:pPr>
            <a:r>
              <a:rPr lang="el-GR" b="1" dirty="0" smtClean="0">
                <a:solidFill>
                  <a:srgbClr val="063DE8"/>
                </a:solidFill>
              </a:rPr>
              <a:t>Υδρογόνωση αλκενίων.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defRPr/>
            </a:pPr>
            <a:r>
              <a:rPr lang="el-GR" b="1" dirty="0" smtClean="0">
                <a:solidFill>
                  <a:srgbClr val="C00000"/>
                </a:solidFill>
              </a:rPr>
              <a:t>Υδρογόνωση </a:t>
            </a:r>
            <a:r>
              <a:rPr lang="el-GR" b="1" dirty="0" err="1" smtClean="0">
                <a:solidFill>
                  <a:srgbClr val="C00000"/>
                </a:solidFill>
              </a:rPr>
              <a:t>αλκινίων</a:t>
            </a:r>
            <a:r>
              <a:rPr lang="el-GR" b="1" dirty="0" smtClean="0">
                <a:solidFill>
                  <a:srgbClr val="C00000"/>
                </a:solidFill>
              </a:rPr>
              <a:t>.</a:t>
            </a:r>
            <a:endParaRPr lang="en-US" dirty="0" smtClean="0">
              <a:solidFill>
                <a:srgbClr val="C00000"/>
              </a:solidFill>
            </a:endParaRPr>
          </a:p>
          <a:p>
            <a:pPr marL="342900" indent="-342900">
              <a:defRPr/>
            </a:pP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Αναγωγή </a:t>
            </a:r>
            <a:r>
              <a:rPr lang="el-GR" b="1" dirty="0" err="1" smtClean="0">
                <a:solidFill>
                  <a:schemeClr val="accent3">
                    <a:lumMod val="50000"/>
                  </a:schemeClr>
                </a:solidFill>
              </a:rPr>
              <a:t>αλκυλαλογονιδίων</a:t>
            </a: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defRPr/>
            </a:pPr>
            <a:r>
              <a:rPr lang="el-GR" b="1" dirty="0" smtClean="0">
                <a:solidFill>
                  <a:schemeClr val="folHlink"/>
                </a:solidFill>
              </a:rPr>
              <a:t>Υδρόλυση ενώσεων </a:t>
            </a:r>
            <a:r>
              <a:rPr lang="en-US" b="1" dirty="0" smtClean="0">
                <a:solidFill>
                  <a:schemeClr val="folHlink"/>
                </a:solidFill>
              </a:rPr>
              <a:t>Grignard</a:t>
            </a:r>
            <a:r>
              <a:rPr lang="el-GR" b="1" dirty="0" smtClean="0">
                <a:solidFill>
                  <a:schemeClr val="folHlink"/>
                </a:solidFill>
              </a:rPr>
              <a:t>.</a:t>
            </a:r>
            <a:endParaRPr lang="en-US" b="1" dirty="0" smtClean="0">
              <a:solidFill>
                <a:srgbClr val="FF5008"/>
              </a:solidFill>
            </a:endParaRPr>
          </a:p>
          <a:p>
            <a:pPr marL="342900" indent="-342900">
              <a:defRPr/>
            </a:pPr>
            <a:r>
              <a:rPr lang="el-GR" b="1" dirty="0" smtClean="0">
                <a:solidFill>
                  <a:srgbClr val="003631"/>
                </a:solidFill>
              </a:rPr>
              <a:t>Αντίδραση</a:t>
            </a:r>
            <a:r>
              <a:rPr lang="en-US" b="1" dirty="0" smtClean="0">
                <a:solidFill>
                  <a:srgbClr val="003631"/>
                </a:solidFill>
              </a:rPr>
              <a:t> </a:t>
            </a:r>
            <a:r>
              <a:rPr lang="en-US" b="1" dirty="0" err="1" smtClean="0">
                <a:solidFill>
                  <a:srgbClr val="003631"/>
                </a:solidFill>
              </a:rPr>
              <a:t>Wurtz</a:t>
            </a:r>
            <a:r>
              <a:rPr lang="el-GR" b="1" dirty="0" smtClean="0">
                <a:solidFill>
                  <a:srgbClr val="003631"/>
                </a:solidFill>
              </a:rPr>
              <a:t>.</a:t>
            </a:r>
            <a:endParaRPr lang="en-US" dirty="0" smtClean="0">
              <a:solidFill>
                <a:srgbClr val="FF5008"/>
              </a:solidFill>
            </a:endParaRPr>
          </a:p>
          <a:p>
            <a:pPr marL="342900" indent="-342900">
              <a:defRPr/>
            </a:pPr>
            <a:r>
              <a:rPr lang="el-GR" b="1" dirty="0" smtClean="0">
                <a:solidFill>
                  <a:srgbClr val="004A82"/>
                </a:solidFill>
              </a:rPr>
              <a:t>Αντίδραση </a:t>
            </a:r>
            <a:r>
              <a:rPr lang="en-US" b="1" dirty="0" smtClean="0">
                <a:solidFill>
                  <a:srgbClr val="004A82"/>
                </a:solidFill>
              </a:rPr>
              <a:t>Corey-House</a:t>
            </a:r>
            <a:r>
              <a:rPr lang="el-GR" b="1" dirty="0" smtClean="0">
                <a:solidFill>
                  <a:srgbClr val="004A82"/>
                </a:solidFill>
              </a:rPr>
              <a:t>.</a:t>
            </a:r>
            <a:endParaRPr lang="en-US" b="1" dirty="0" smtClean="0">
              <a:solidFill>
                <a:srgbClr val="004A82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2467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dirty="0"/>
              <a:t>Υδρογόνωση αλκενίων</a:t>
            </a:r>
            <a:br>
              <a:rPr lang="el-GR" dirty="0"/>
            </a:br>
            <a:r>
              <a:rPr lang="el-GR" dirty="0"/>
              <a:t>Υδρογόνωση </a:t>
            </a:r>
            <a:r>
              <a:rPr lang="el-GR" dirty="0" err="1"/>
              <a:t>αλκινίων</a:t>
            </a:r>
            <a:endParaRPr lang="el-GR" dirty="0"/>
          </a:p>
        </p:txBody>
      </p:sp>
      <p:pic>
        <p:nvPicPr>
          <p:cNvPr id="819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276475"/>
            <a:ext cx="5688012" cy="3600450"/>
          </a:xfrm>
          <a:prstGeom prst="rect">
            <a:avLst/>
          </a:prstGeom>
          <a:solidFill>
            <a:srgbClr val="CCFFFF"/>
          </a:solidFill>
          <a:ln w="127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3004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Αναγωγή </a:t>
            </a:r>
            <a:r>
              <a:rPr lang="el-GR" dirty="0" err="1"/>
              <a:t>αλκυλαλογονιδίων</a:t>
            </a:r>
            <a:endParaRPr lang="el-GR" dirty="0"/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/>
        <p:txBody>
          <a:bodyPr lIns="90487" tIns="44450" rIns="90487" bIns="44450"/>
          <a:lstStyle/>
          <a:p>
            <a:pPr marL="342900" indent="-342900">
              <a:defRPr/>
            </a:pPr>
            <a:r>
              <a:rPr lang="el-GR" dirty="0" smtClean="0"/>
              <a:t>Αναγωγή </a:t>
            </a:r>
            <a:r>
              <a:rPr lang="el-GR" dirty="0" err="1" smtClean="0"/>
              <a:t>αλκυλαλογονιδίων</a:t>
            </a:r>
            <a:r>
              <a:rPr lang="el-GR" dirty="0" smtClean="0"/>
              <a:t> </a:t>
            </a:r>
            <a:r>
              <a:rPr lang="en-US" dirty="0" smtClean="0"/>
              <a:t>via lithium aluminum </a:t>
            </a:r>
            <a:r>
              <a:rPr lang="en-US" dirty="0" smtClean="0"/>
              <a:t>hydride</a:t>
            </a:r>
            <a:r>
              <a:rPr lang="el-GR" dirty="0" smtClean="0"/>
              <a:t>.</a:t>
            </a:r>
            <a:endParaRPr lang="en-US" dirty="0" smtClean="0"/>
          </a:p>
          <a:p>
            <a:pPr marL="342900" indent="-342900">
              <a:defRPr/>
            </a:pPr>
            <a:r>
              <a:rPr lang="el-GR" dirty="0" smtClean="0"/>
              <a:t>Αναγωγή </a:t>
            </a:r>
            <a:r>
              <a:rPr lang="el-GR" dirty="0" err="1" smtClean="0"/>
              <a:t>αλκυλαλογονιδίων</a:t>
            </a:r>
            <a:r>
              <a:rPr lang="el-GR" dirty="0" smtClean="0"/>
              <a:t> με </a:t>
            </a:r>
            <a:r>
              <a:rPr lang="en-US" dirty="0" smtClean="0"/>
              <a:t>Zn</a:t>
            </a:r>
            <a:r>
              <a:rPr lang="el-GR" dirty="0" smtClean="0"/>
              <a:t> και οξύ.</a:t>
            </a:r>
            <a:endParaRPr lang="en-US" dirty="0" smtClean="0"/>
          </a:p>
        </p:txBody>
      </p:sp>
      <p:pic>
        <p:nvPicPr>
          <p:cNvPr id="922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644900"/>
            <a:ext cx="68675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658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Υδρόλυση ενώσεων </a:t>
            </a:r>
            <a:r>
              <a:rPr lang="en-US" dirty="0"/>
              <a:t>Grignard</a:t>
            </a:r>
            <a:endParaRPr lang="el-GR" dirty="0"/>
          </a:p>
        </p:txBody>
      </p:sp>
      <p:pic>
        <p:nvPicPr>
          <p:cNvPr id="1024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716" y="1844824"/>
            <a:ext cx="61468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45244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Wurtz</a:t>
            </a:r>
            <a:r>
              <a:rPr lang="en-US" dirty="0"/>
              <a:t> </a:t>
            </a:r>
            <a:r>
              <a:rPr lang="en-US" dirty="0" smtClean="0"/>
              <a:t>reaction</a:t>
            </a:r>
            <a:endParaRPr lang="el-GR" dirty="0"/>
          </a:p>
        </p:txBody>
      </p:sp>
      <p:pic>
        <p:nvPicPr>
          <p:cNvPr id="11267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63373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9080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dc5ec9867404e7b18fe7eca5457a44d617657"/>
  <p:tag name="ISPRING_RESOURCE_PATHS_HASH_PRESENTER" val="b40cf21f84477cf67629933acdd931d2c6d52e"/>
</p:tagLst>
</file>

<file path=ppt/theme/theme1.xml><?xml version="1.0" encoding="utf-8"?>
<a:theme xmlns:a="http://schemas.openxmlformats.org/drawingml/2006/main" name="OC_template_updated">
  <a:themeElements>
    <a:clrScheme name="Προσαρμοσμένο 1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">
  <a:themeElements>
    <a:clrScheme name="Προσαρμοσμένο 1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1114</Words>
  <Application>Microsoft Office PowerPoint</Application>
  <PresentationFormat>Προβολή στην οθόνη (4:3)</PresentationFormat>
  <Paragraphs>181</Paragraphs>
  <Slides>26</Slides>
  <Notes>14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26</vt:i4>
      </vt:variant>
    </vt:vector>
  </HeadingPairs>
  <TitlesOfParts>
    <vt:vector size="28" baseType="lpstr">
      <vt:lpstr>OC_template_updated</vt:lpstr>
      <vt:lpstr>OC_template</vt:lpstr>
      <vt:lpstr>Οργανική Χημεία</vt:lpstr>
      <vt:lpstr>Αλκάνια</vt:lpstr>
      <vt:lpstr>Αλκάνια Φυσικές ιδιότητες</vt:lpstr>
      <vt:lpstr>Αλκάνια Φυσικές πηγές</vt:lpstr>
      <vt:lpstr>Παρασκευή αλκανίων</vt:lpstr>
      <vt:lpstr>Υδρογόνωση αλκενίων Υδρογόνωση αλκινίων</vt:lpstr>
      <vt:lpstr>Αναγωγή αλκυλαλογονιδίων</vt:lpstr>
      <vt:lpstr>Υδρόλυση ενώσεων Grignard</vt:lpstr>
      <vt:lpstr>Wurtz reaction</vt:lpstr>
      <vt:lpstr>Αντίδραση Corey-House</vt:lpstr>
      <vt:lpstr>Χημικές ιδιότητες αλκανίων 1/7</vt:lpstr>
      <vt:lpstr>Χημικές ιδιότητες αλκανίων 2/7</vt:lpstr>
      <vt:lpstr>Χημικές ιδιότητες αλκανίων 3/7</vt:lpstr>
      <vt:lpstr>Χημικές ιδιότητες αλκανίων 4/7</vt:lpstr>
      <vt:lpstr>Χημικές ιδιότητες αλκανίων 6/7</vt:lpstr>
      <vt:lpstr>Χημικές ιδιότητες αλκανίων 7/7</vt:lpstr>
      <vt:lpstr>Κυκλοαλκάνια (Ναφθένια)</vt:lpstr>
      <vt:lpstr>Κυκλοαλκάνια 1/2</vt:lpstr>
      <vt:lpstr>Κυκλοαλκάνια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48</cp:revision>
  <dcterms:created xsi:type="dcterms:W3CDTF">2013-03-04T13:35:19Z</dcterms:created>
  <dcterms:modified xsi:type="dcterms:W3CDTF">2015-05-29T08:34:43Z</dcterms:modified>
</cp:coreProperties>
</file>