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86"/>
  </p:notesMasterIdLst>
  <p:sldIdLst>
    <p:sldId id="283" r:id="rId3"/>
    <p:sldId id="291" r:id="rId4"/>
    <p:sldId id="353" r:id="rId5"/>
    <p:sldId id="292" r:id="rId6"/>
    <p:sldId id="293" r:id="rId7"/>
    <p:sldId id="354" r:id="rId8"/>
    <p:sldId id="294" r:id="rId9"/>
    <p:sldId id="295" r:id="rId10"/>
    <p:sldId id="296" r:id="rId11"/>
    <p:sldId id="355" r:id="rId12"/>
    <p:sldId id="297" r:id="rId13"/>
    <p:sldId id="298" r:id="rId14"/>
    <p:sldId id="362" r:id="rId15"/>
    <p:sldId id="363" r:id="rId16"/>
    <p:sldId id="365" r:id="rId17"/>
    <p:sldId id="364" r:id="rId18"/>
    <p:sldId id="301" r:id="rId19"/>
    <p:sldId id="368" r:id="rId20"/>
    <p:sldId id="302" r:id="rId21"/>
    <p:sldId id="356" r:id="rId22"/>
    <p:sldId id="303" r:id="rId23"/>
    <p:sldId id="304" r:id="rId24"/>
    <p:sldId id="305" r:id="rId25"/>
    <p:sldId id="306" r:id="rId26"/>
    <p:sldId id="307" r:id="rId27"/>
    <p:sldId id="357" r:id="rId28"/>
    <p:sldId id="369"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4" r:id="rId44"/>
    <p:sldId id="325" r:id="rId45"/>
    <p:sldId id="370" r:id="rId46"/>
    <p:sldId id="326" r:id="rId47"/>
    <p:sldId id="327" r:id="rId48"/>
    <p:sldId id="328" r:id="rId49"/>
    <p:sldId id="371" r:id="rId50"/>
    <p:sldId id="329" r:id="rId51"/>
    <p:sldId id="330" r:id="rId52"/>
    <p:sldId id="331" r:id="rId53"/>
    <p:sldId id="332" r:id="rId54"/>
    <p:sldId id="333" r:id="rId55"/>
    <p:sldId id="334" r:id="rId56"/>
    <p:sldId id="335" r:id="rId57"/>
    <p:sldId id="336" r:id="rId58"/>
    <p:sldId id="360" r:id="rId59"/>
    <p:sldId id="337" r:id="rId60"/>
    <p:sldId id="338" r:id="rId61"/>
    <p:sldId id="339" r:id="rId62"/>
    <p:sldId id="359" r:id="rId63"/>
    <p:sldId id="340" r:id="rId64"/>
    <p:sldId id="341" r:id="rId65"/>
    <p:sldId id="342" r:id="rId66"/>
    <p:sldId id="343" r:id="rId67"/>
    <p:sldId id="344" r:id="rId68"/>
    <p:sldId id="358" r:id="rId69"/>
    <p:sldId id="345" r:id="rId70"/>
    <p:sldId id="346" r:id="rId71"/>
    <p:sldId id="347" r:id="rId72"/>
    <p:sldId id="348" r:id="rId73"/>
    <p:sldId id="349" r:id="rId74"/>
    <p:sldId id="350" r:id="rId75"/>
    <p:sldId id="351" r:id="rId76"/>
    <p:sldId id="352" r:id="rId77"/>
    <p:sldId id="284" r:id="rId78"/>
    <p:sldId id="285" r:id="rId79"/>
    <p:sldId id="286" r:id="rId80"/>
    <p:sldId id="372" r:id="rId81"/>
    <p:sldId id="373" r:id="rId82"/>
    <p:sldId id="374" r:id="rId83"/>
    <p:sldId id="288" r:id="rId84"/>
    <p:sldId id="290" r:id="rId85"/>
  </p:sldIdLst>
  <p:sldSz cx="9144000" cy="5143500" type="screen16x9"/>
  <p:notesSz cx="6858000" cy="9144000"/>
  <p:custDataLst>
    <p:tags r:id="rId8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5841"/>
    <a:srgbClr val="F8EFEC"/>
    <a:srgbClr val="008000"/>
    <a:srgbClr val="996633"/>
    <a:srgbClr val="DAD3C9"/>
    <a:srgbClr val="B5684C"/>
    <a:srgbClr val="B6684C"/>
    <a:srgbClr val="CB6233"/>
    <a:srgbClr val="742310"/>
    <a:srgbClr val="883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590" y="-8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gs" Target="tags/tag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1F612-850F-4C0F-9903-201CDB37C269}" type="doc">
      <dgm:prSet loTypeId="urn:microsoft.com/office/officeart/2005/8/layout/orgChart1" loCatId="hierarchy" qsTypeId="urn:microsoft.com/office/officeart/2005/8/quickstyle/simple1" qsCatId="simple" csTypeId="urn:microsoft.com/office/officeart/2005/8/colors/accent1_2" csCatId="accent1" phldr="1"/>
      <dgm:spPr/>
    </dgm:pt>
    <dgm:pt modelId="{C4F69910-7276-4F16-8B59-792448195C2D}">
      <dgm:prSet/>
      <dgm:spPr>
        <a:solidFill>
          <a:srgbClr val="DAD3C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mn-lt"/>
            </a:rPr>
            <a:t>Κράματα χαλκού</a:t>
          </a:r>
        </a:p>
      </dgm:t>
    </dgm:pt>
    <dgm:pt modelId="{4AB24304-88AC-475B-B145-6A2822DBC2D3}" type="parTrans" cxnId="{58383088-AD6B-4E63-AE4B-340C4637D511}">
      <dgm:prSet/>
      <dgm:spPr/>
      <dgm:t>
        <a:bodyPr/>
        <a:lstStyle/>
        <a:p>
          <a:endParaRPr lang="el-GR"/>
        </a:p>
      </dgm:t>
    </dgm:pt>
    <dgm:pt modelId="{91FC072D-6C1A-49B8-A255-EF7AF329072C}" type="sibTrans" cxnId="{58383088-AD6B-4E63-AE4B-340C4637D511}">
      <dgm:prSet/>
      <dgm:spPr/>
      <dgm:t>
        <a:bodyPr/>
        <a:lstStyle/>
        <a:p>
          <a:endParaRPr lang="el-GR"/>
        </a:p>
      </dgm:t>
    </dgm:pt>
    <dgm:pt modelId="{7406E91D-9AE4-4331-BF1F-EEDD00BCB95D}">
      <dgm:prSet/>
      <dgm:spPr>
        <a:solidFill>
          <a:srgbClr val="DAD3C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mn-lt"/>
            </a:rPr>
            <a:t>Καθαροί Χαλκοί</a:t>
          </a:r>
        </a:p>
      </dgm:t>
    </dgm:pt>
    <dgm:pt modelId="{EA958F93-FCEA-4D12-8742-C1F7C0887214}" type="parTrans" cxnId="{A3C2543B-DDEF-49C1-A073-A26DD723B8FA}">
      <dgm:prSet/>
      <dgm:spPr>
        <a:solidFill>
          <a:srgbClr val="DAD3C9"/>
        </a:solidFill>
        <a:ln>
          <a:solidFill>
            <a:schemeClr val="accent3">
              <a:lumMod val="50000"/>
            </a:schemeClr>
          </a:solidFill>
        </a:ln>
      </dgm:spPr>
      <dgm:t>
        <a:bodyPr/>
        <a:lstStyle/>
        <a:p>
          <a:endParaRPr lang="el-GR" b="0">
            <a:latin typeface="+mn-lt"/>
          </a:endParaRPr>
        </a:p>
      </dgm:t>
    </dgm:pt>
    <dgm:pt modelId="{041DE4E0-4F7F-4604-AF5B-58A15F484818}" type="sibTrans" cxnId="{A3C2543B-DDEF-49C1-A073-A26DD723B8FA}">
      <dgm:prSet/>
      <dgm:spPr/>
      <dgm:t>
        <a:bodyPr/>
        <a:lstStyle/>
        <a:p>
          <a:endParaRPr lang="el-GR"/>
        </a:p>
      </dgm:t>
    </dgm:pt>
    <dgm:pt modelId="{562A03FE-314A-4E45-AEE6-B217BD13D70D}">
      <dgm:prSet/>
      <dgm:spPr>
        <a:solidFill>
          <a:srgbClr val="DAD3C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mn-lt"/>
            </a:rPr>
            <a:t>Μπρούτζοι</a:t>
          </a:r>
        </a:p>
      </dgm:t>
    </dgm:pt>
    <dgm:pt modelId="{3D042B81-9766-450D-8D39-DEFEF98F90C9}" type="parTrans" cxnId="{D83EE820-74D5-4394-8F76-E8CB80AB6360}">
      <dgm:prSet/>
      <dgm:spPr>
        <a:solidFill>
          <a:srgbClr val="DAD3C9"/>
        </a:solidFill>
        <a:ln>
          <a:solidFill>
            <a:schemeClr val="accent3">
              <a:lumMod val="50000"/>
            </a:schemeClr>
          </a:solidFill>
        </a:ln>
      </dgm:spPr>
      <dgm:t>
        <a:bodyPr/>
        <a:lstStyle/>
        <a:p>
          <a:endParaRPr lang="el-GR" b="0">
            <a:latin typeface="+mn-lt"/>
          </a:endParaRPr>
        </a:p>
      </dgm:t>
    </dgm:pt>
    <dgm:pt modelId="{C70559AE-43FE-48A8-AD64-210B867F5619}" type="sibTrans" cxnId="{D83EE820-74D5-4394-8F76-E8CB80AB6360}">
      <dgm:prSet/>
      <dgm:spPr/>
      <dgm:t>
        <a:bodyPr/>
        <a:lstStyle/>
        <a:p>
          <a:endParaRPr lang="el-GR"/>
        </a:p>
      </dgm:t>
    </dgm:pt>
    <dgm:pt modelId="{5F273997-ADDD-4AB0-965C-6BB258D6B524}">
      <dgm:prSet/>
      <dgm:spPr>
        <a:solidFill>
          <a:srgbClr val="DAD3C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mn-lt"/>
            </a:rPr>
            <a:t>Τυπικοί μπρούτζοι</a:t>
          </a:r>
        </a:p>
      </dgm:t>
    </dgm:pt>
    <dgm:pt modelId="{B1E8C1E1-ED88-424E-B3F0-E4936085FBAC}" type="parTrans" cxnId="{D2B0C4E3-73FF-401A-A8DA-B68DBD632AA7}">
      <dgm:prSet/>
      <dgm:spPr>
        <a:solidFill>
          <a:srgbClr val="DAD3C9"/>
        </a:solidFill>
        <a:ln>
          <a:solidFill>
            <a:schemeClr val="accent3">
              <a:lumMod val="50000"/>
            </a:schemeClr>
          </a:solidFill>
        </a:ln>
      </dgm:spPr>
      <dgm:t>
        <a:bodyPr/>
        <a:lstStyle/>
        <a:p>
          <a:endParaRPr lang="el-GR" b="0">
            <a:latin typeface="+mn-lt"/>
          </a:endParaRPr>
        </a:p>
      </dgm:t>
    </dgm:pt>
    <dgm:pt modelId="{38B6E366-5CDA-4C64-BA2F-DB12D5C70983}" type="sibTrans" cxnId="{D2B0C4E3-73FF-401A-A8DA-B68DBD632AA7}">
      <dgm:prSet/>
      <dgm:spPr/>
      <dgm:t>
        <a:bodyPr/>
        <a:lstStyle/>
        <a:p>
          <a:endParaRPr lang="el-GR"/>
        </a:p>
      </dgm:t>
    </dgm:pt>
    <dgm:pt modelId="{5C44616E-538E-48F7-978C-98B2BBDEB57F}">
      <dgm:prSet/>
      <dgm:spPr>
        <a:solidFill>
          <a:srgbClr val="DAD3C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mn-lt"/>
            </a:rPr>
            <a:t>Κασσιτερούχοι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mn-lt"/>
            </a:rPr>
            <a:t>μπρούτζοι</a:t>
          </a:r>
        </a:p>
      </dgm:t>
    </dgm:pt>
    <dgm:pt modelId="{EC8E5A72-2EDF-40AD-A95C-223C1EF69FD0}" type="parTrans" cxnId="{BEC32688-4138-4C79-8042-DAF56F268558}">
      <dgm:prSet/>
      <dgm:spPr>
        <a:solidFill>
          <a:srgbClr val="DAD3C9"/>
        </a:solidFill>
        <a:ln>
          <a:solidFill>
            <a:schemeClr val="accent3">
              <a:lumMod val="50000"/>
            </a:schemeClr>
          </a:solidFill>
        </a:ln>
      </dgm:spPr>
      <dgm:t>
        <a:bodyPr/>
        <a:lstStyle/>
        <a:p>
          <a:endParaRPr lang="el-GR" b="0">
            <a:latin typeface="+mn-lt"/>
          </a:endParaRPr>
        </a:p>
      </dgm:t>
    </dgm:pt>
    <dgm:pt modelId="{0B2B0460-149E-4C62-91DB-F8806D2293AF}" type="sibTrans" cxnId="{BEC32688-4138-4C79-8042-DAF56F268558}">
      <dgm:prSet/>
      <dgm:spPr/>
      <dgm:t>
        <a:bodyPr/>
        <a:lstStyle/>
        <a:p>
          <a:endParaRPr lang="el-GR"/>
        </a:p>
      </dgm:t>
    </dgm:pt>
    <dgm:pt modelId="{4EF5E6C3-8ED6-4ED4-AB13-5B87788CC3C2}">
      <dgm:prSet/>
      <dgm:spPr>
        <a:solidFill>
          <a:srgbClr val="DAD3C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mn-lt"/>
            </a:rPr>
            <a:t>Μολυβδούχοι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mn-lt"/>
            </a:rPr>
            <a:t>μπρούτζοι</a:t>
          </a:r>
        </a:p>
      </dgm:t>
    </dgm:pt>
    <dgm:pt modelId="{18775BD7-6621-4468-ADA0-1EDAC3B3E77E}" type="parTrans" cxnId="{07E656A3-7EAC-48C9-864D-DC5B8459AE10}">
      <dgm:prSet/>
      <dgm:spPr>
        <a:solidFill>
          <a:srgbClr val="DAD3C9"/>
        </a:solidFill>
        <a:ln>
          <a:solidFill>
            <a:schemeClr val="accent3">
              <a:lumMod val="50000"/>
            </a:schemeClr>
          </a:solidFill>
        </a:ln>
      </dgm:spPr>
      <dgm:t>
        <a:bodyPr/>
        <a:lstStyle/>
        <a:p>
          <a:endParaRPr lang="el-GR" b="0">
            <a:latin typeface="+mn-lt"/>
          </a:endParaRPr>
        </a:p>
      </dgm:t>
    </dgm:pt>
    <dgm:pt modelId="{9364FD52-47A4-4C07-AEE4-B7490A6E32C1}" type="sibTrans" cxnId="{07E656A3-7EAC-48C9-864D-DC5B8459AE10}">
      <dgm:prSet/>
      <dgm:spPr/>
      <dgm:t>
        <a:bodyPr/>
        <a:lstStyle/>
        <a:p>
          <a:endParaRPr lang="el-GR"/>
        </a:p>
      </dgm:t>
    </dgm:pt>
    <dgm:pt modelId="{93CDD952-A4B5-4723-8CAE-00751EE7E9CC}">
      <dgm:prSet/>
      <dgm:spPr>
        <a:solidFill>
          <a:srgbClr val="DAD3C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mn-lt"/>
            </a:rPr>
            <a:t>Ορείχαλκοι</a:t>
          </a:r>
        </a:p>
      </dgm:t>
    </dgm:pt>
    <dgm:pt modelId="{B7C56171-D90A-415E-9A97-98772EADEAA6}" type="parTrans" cxnId="{78F128DE-D34E-4798-BF00-0934EA7F54CE}">
      <dgm:prSet/>
      <dgm:spPr>
        <a:solidFill>
          <a:srgbClr val="DAD3C9"/>
        </a:solidFill>
        <a:ln>
          <a:solidFill>
            <a:schemeClr val="accent3">
              <a:lumMod val="50000"/>
            </a:schemeClr>
          </a:solidFill>
        </a:ln>
      </dgm:spPr>
      <dgm:t>
        <a:bodyPr/>
        <a:lstStyle/>
        <a:p>
          <a:endParaRPr lang="el-GR" b="0">
            <a:latin typeface="+mn-lt"/>
          </a:endParaRPr>
        </a:p>
      </dgm:t>
    </dgm:pt>
    <dgm:pt modelId="{F243BC79-37B6-4308-ACF6-DF7935C23E1D}" type="sibTrans" cxnId="{78F128DE-D34E-4798-BF00-0934EA7F54CE}">
      <dgm:prSet/>
      <dgm:spPr/>
      <dgm:t>
        <a:bodyPr/>
        <a:lstStyle/>
        <a:p>
          <a:endParaRPr lang="el-GR"/>
        </a:p>
      </dgm:t>
    </dgm:pt>
    <dgm:pt modelId="{CA9BC855-F088-460B-BC29-23CFAB674977}">
      <dgm:prSet/>
      <dgm:spPr>
        <a:solidFill>
          <a:srgbClr val="DAD3C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mn-lt"/>
            </a:rPr>
            <a:t>Ορείχαλκος</a:t>
          </a:r>
          <a:r>
            <a:rPr kumimoji="0" lang="en-US" altLang="el-GR" b="0" i="0" u="none" strike="noStrike" cap="none" normalizeH="0" baseline="0" smtClean="0">
              <a:ln>
                <a:noFill/>
              </a:ln>
              <a:solidFill>
                <a:schemeClr val="tx1"/>
              </a:solidFill>
              <a:effectLst/>
              <a:latin typeface="+mn-lt"/>
            </a:rPr>
            <a:t> </a:t>
          </a:r>
          <a:endParaRPr kumimoji="0" lang="el-GR" altLang="el-GR" b="0" i="0" u="none" strike="noStrike" cap="none" normalizeH="0" baseline="0" smtClean="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chemeClr val="tx1"/>
              </a:solidFill>
              <a:effectLst/>
              <a:latin typeface="+mn-lt"/>
            </a:rPr>
            <a:t>(Zn 18-23%)</a:t>
          </a:r>
          <a:endParaRPr kumimoji="0" lang="el-GR" altLang="el-GR" b="0" i="0" u="none" strike="noStrike" cap="none" normalizeH="0" baseline="0" smtClean="0">
            <a:ln>
              <a:noFill/>
            </a:ln>
            <a:solidFill>
              <a:schemeClr val="tx1"/>
            </a:solidFill>
            <a:effectLst/>
            <a:latin typeface="+mn-lt"/>
          </a:endParaRPr>
        </a:p>
      </dgm:t>
    </dgm:pt>
    <dgm:pt modelId="{4EE72ADE-665E-47FC-8B54-3A7C02B7461A}" type="parTrans" cxnId="{1861C5F8-55E8-4F6F-9281-8C980A57F09A}">
      <dgm:prSet/>
      <dgm:spPr>
        <a:solidFill>
          <a:srgbClr val="DAD3C9"/>
        </a:solidFill>
        <a:ln>
          <a:solidFill>
            <a:schemeClr val="accent3">
              <a:lumMod val="50000"/>
            </a:schemeClr>
          </a:solidFill>
        </a:ln>
      </dgm:spPr>
      <dgm:t>
        <a:bodyPr/>
        <a:lstStyle/>
        <a:p>
          <a:endParaRPr lang="el-GR" b="0">
            <a:latin typeface="+mn-lt"/>
          </a:endParaRPr>
        </a:p>
      </dgm:t>
    </dgm:pt>
    <dgm:pt modelId="{3372B31C-B3FA-4E64-AD89-390B91D09E7B}" type="sibTrans" cxnId="{1861C5F8-55E8-4F6F-9281-8C980A57F09A}">
      <dgm:prSet/>
      <dgm:spPr/>
      <dgm:t>
        <a:bodyPr/>
        <a:lstStyle/>
        <a:p>
          <a:endParaRPr lang="el-GR"/>
        </a:p>
      </dgm:t>
    </dgm:pt>
    <dgm:pt modelId="{35CCDC91-9385-413C-A050-61A225D29496}">
      <dgm:prSet/>
      <dgm:spPr>
        <a:solidFill>
          <a:srgbClr val="DAD3C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mn-lt"/>
            </a:rPr>
            <a:t>Ορείχαλκος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b="0" i="0" u="none" strike="noStrike" cap="none" normalizeH="0" baseline="0" smtClean="0">
              <a:ln>
                <a:noFill/>
              </a:ln>
              <a:solidFill>
                <a:schemeClr val="tx1"/>
              </a:solidFill>
              <a:effectLst/>
              <a:latin typeface="+mn-lt"/>
            </a:rPr>
            <a:t> (Zn 10-20%)</a:t>
          </a:r>
          <a:endParaRPr kumimoji="0" lang="el-GR" altLang="el-GR" b="0" i="0" u="none" strike="noStrike" cap="none" normalizeH="0" baseline="0" smtClean="0">
            <a:ln>
              <a:noFill/>
            </a:ln>
            <a:solidFill>
              <a:schemeClr val="tx1"/>
            </a:solidFill>
            <a:effectLst/>
            <a:latin typeface="+mn-lt"/>
          </a:endParaRPr>
        </a:p>
      </dgm:t>
    </dgm:pt>
    <dgm:pt modelId="{EAEFD68A-4EA5-42EB-8350-53D4E60688BE}" type="parTrans" cxnId="{A2ECD406-DDE6-4267-BD79-238216D8381E}">
      <dgm:prSet/>
      <dgm:spPr>
        <a:solidFill>
          <a:srgbClr val="DAD3C9"/>
        </a:solidFill>
        <a:ln>
          <a:solidFill>
            <a:schemeClr val="accent3">
              <a:lumMod val="50000"/>
            </a:schemeClr>
          </a:solidFill>
        </a:ln>
      </dgm:spPr>
      <dgm:t>
        <a:bodyPr/>
        <a:lstStyle/>
        <a:p>
          <a:endParaRPr lang="el-GR" b="0">
            <a:latin typeface="+mn-lt"/>
          </a:endParaRPr>
        </a:p>
      </dgm:t>
    </dgm:pt>
    <dgm:pt modelId="{51AA6E0F-B960-42C6-8DEF-4F792E06EFDB}" type="sibTrans" cxnId="{A2ECD406-DDE6-4267-BD79-238216D8381E}">
      <dgm:prSet/>
      <dgm:spPr/>
      <dgm:t>
        <a:bodyPr/>
        <a:lstStyle/>
        <a:p>
          <a:endParaRPr lang="el-GR"/>
        </a:p>
      </dgm:t>
    </dgm:pt>
    <dgm:pt modelId="{698AFB97-E91F-437F-82CC-7DE8620F09ED}" type="pres">
      <dgm:prSet presAssocID="{6991F612-850F-4C0F-9903-201CDB37C269}" presName="hierChild1" presStyleCnt="0">
        <dgm:presLayoutVars>
          <dgm:orgChart val="1"/>
          <dgm:chPref val="1"/>
          <dgm:dir/>
          <dgm:animOne val="branch"/>
          <dgm:animLvl val="lvl"/>
          <dgm:resizeHandles/>
        </dgm:presLayoutVars>
      </dgm:prSet>
      <dgm:spPr/>
    </dgm:pt>
    <dgm:pt modelId="{E3F2101F-5DD0-4001-99EC-3CCF74EA6B4C}" type="pres">
      <dgm:prSet presAssocID="{C4F69910-7276-4F16-8B59-792448195C2D}" presName="hierRoot1" presStyleCnt="0">
        <dgm:presLayoutVars>
          <dgm:hierBranch/>
        </dgm:presLayoutVars>
      </dgm:prSet>
      <dgm:spPr/>
    </dgm:pt>
    <dgm:pt modelId="{58201807-DB64-4CEB-8986-3131A64B9B8C}" type="pres">
      <dgm:prSet presAssocID="{C4F69910-7276-4F16-8B59-792448195C2D}" presName="rootComposite1" presStyleCnt="0"/>
      <dgm:spPr/>
    </dgm:pt>
    <dgm:pt modelId="{B92AC4E8-C870-4349-8016-B651F3EF25A5}" type="pres">
      <dgm:prSet presAssocID="{C4F69910-7276-4F16-8B59-792448195C2D}" presName="rootText1" presStyleLbl="node0" presStyleIdx="0" presStyleCnt="1">
        <dgm:presLayoutVars>
          <dgm:chPref val="3"/>
        </dgm:presLayoutVars>
      </dgm:prSet>
      <dgm:spPr/>
      <dgm:t>
        <a:bodyPr/>
        <a:lstStyle/>
        <a:p>
          <a:endParaRPr lang="el-GR"/>
        </a:p>
      </dgm:t>
    </dgm:pt>
    <dgm:pt modelId="{7EBD2598-34CD-4FE6-B9A2-3471B59E3810}" type="pres">
      <dgm:prSet presAssocID="{C4F69910-7276-4F16-8B59-792448195C2D}" presName="rootConnector1" presStyleLbl="node1" presStyleIdx="0" presStyleCnt="0"/>
      <dgm:spPr/>
      <dgm:t>
        <a:bodyPr/>
        <a:lstStyle/>
        <a:p>
          <a:endParaRPr lang="el-GR"/>
        </a:p>
      </dgm:t>
    </dgm:pt>
    <dgm:pt modelId="{A8574D1E-8D8B-4BD2-AEFF-797ACC55EE55}" type="pres">
      <dgm:prSet presAssocID="{C4F69910-7276-4F16-8B59-792448195C2D}" presName="hierChild2" presStyleCnt="0"/>
      <dgm:spPr/>
    </dgm:pt>
    <dgm:pt modelId="{FCF6CBE6-AC05-4F81-BB10-64D56E2896E9}" type="pres">
      <dgm:prSet presAssocID="{EA958F93-FCEA-4D12-8742-C1F7C0887214}" presName="Name35" presStyleLbl="parChTrans1D2" presStyleIdx="0" presStyleCnt="3"/>
      <dgm:spPr/>
      <dgm:t>
        <a:bodyPr/>
        <a:lstStyle/>
        <a:p>
          <a:endParaRPr lang="el-GR"/>
        </a:p>
      </dgm:t>
    </dgm:pt>
    <dgm:pt modelId="{72C18DDE-D95F-431B-9B9B-29CBBC460AEF}" type="pres">
      <dgm:prSet presAssocID="{7406E91D-9AE4-4331-BF1F-EEDD00BCB95D}" presName="hierRoot2" presStyleCnt="0">
        <dgm:presLayoutVars>
          <dgm:hierBranch/>
        </dgm:presLayoutVars>
      </dgm:prSet>
      <dgm:spPr/>
    </dgm:pt>
    <dgm:pt modelId="{E92EC037-A0DD-4BD1-9BC0-36131FBF0887}" type="pres">
      <dgm:prSet presAssocID="{7406E91D-9AE4-4331-BF1F-EEDD00BCB95D}" presName="rootComposite" presStyleCnt="0"/>
      <dgm:spPr/>
    </dgm:pt>
    <dgm:pt modelId="{0A2C3415-AA62-40F6-ADB8-BBBD8162C93D}" type="pres">
      <dgm:prSet presAssocID="{7406E91D-9AE4-4331-BF1F-EEDD00BCB95D}" presName="rootText" presStyleLbl="node2" presStyleIdx="0" presStyleCnt="3">
        <dgm:presLayoutVars>
          <dgm:chPref val="3"/>
        </dgm:presLayoutVars>
      </dgm:prSet>
      <dgm:spPr/>
      <dgm:t>
        <a:bodyPr/>
        <a:lstStyle/>
        <a:p>
          <a:endParaRPr lang="el-GR"/>
        </a:p>
      </dgm:t>
    </dgm:pt>
    <dgm:pt modelId="{7D366D5E-63B5-46EB-BEF8-0DCACFFFADE7}" type="pres">
      <dgm:prSet presAssocID="{7406E91D-9AE4-4331-BF1F-EEDD00BCB95D}" presName="rootConnector" presStyleLbl="node2" presStyleIdx="0" presStyleCnt="3"/>
      <dgm:spPr/>
      <dgm:t>
        <a:bodyPr/>
        <a:lstStyle/>
        <a:p>
          <a:endParaRPr lang="el-GR"/>
        </a:p>
      </dgm:t>
    </dgm:pt>
    <dgm:pt modelId="{A652D414-6D9E-4374-88AE-84550786F483}" type="pres">
      <dgm:prSet presAssocID="{7406E91D-9AE4-4331-BF1F-EEDD00BCB95D}" presName="hierChild4" presStyleCnt="0"/>
      <dgm:spPr/>
    </dgm:pt>
    <dgm:pt modelId="{B590003D-F0BB-424F-8D90-12939301365E}" type="pres">
      <dgm:prSet presAssocID="{7406E91D-9AE4-4331-BF1F-EEDD00BCB95D}" presName="hierChild5" presStyleCnt="0"/>
      <dgm:spPr/>
    </dgm:pt>
    <dgm:pt modelId="{C2438793-8139-4BDE-A196-201F75F62FD9}" type="pres">
      <dgm:prSet presAssocID="{3D042B81-9766-450D-8D39-DEFEF98F90C9}" presName="Name35" presStyleLbl="parChTrans1D2" presStyleIdx="1" presStyleCnt="3"/>
      <dgm:spPr/>
      <dgm:t>
        <a:bodyPr/>
        <a:lstStyle/>
        <a:p>
          <a:endParaRPr lang="el-GR"/>
        </a:p>
      </dgm:t>
    </dgm:pt>
    <dgm:pt modelId="{73684873-3E08-469E-BA7F-F40A089A4FF2}" type="pres">
      <dgm:prSet presAssocID="{562A03FE-314A-4E45-AEE6-B217BD13D70D}" presName="hierRoot2" presStyleCnt="0">
        <dgm:presLayoutVars>
          <dgm:hierBranch val="r"/>
        </dgm:presLayoutVars>
      </dgm:prSet>
      <dgm:spPr/>
    </dgm:pt>
    <dgm:pt modelId="{00B083B3-9218-437F-B011-22842C762910}" type="pres">
      <dgm:prSet presAssocID="{562A03FE-314A-4E45-AEE6-B217BD13D70D}" presName="rootComposite" presStyleCnt="0"/>
      <dgm:spPr/>
    </dgm:pt>
    <dgm:pt modelId="{48C6F3CF-E653-405C-B9FE-7AEDC8762915}" type="pres">
      <dgm:prSet presAssocID="{562A03FE-314A-4E45-AEE6-B217BD13D70D}" presName="rootText" presStyleLbl="node2" presStyleIdx="1" presStyleCnt="3">
        <dgm:presLayoutVars>
          <dgm:chPref val="3"/>
        </dgm:presLayoutVars>
      </dgm:prSet>
      <dgm:spPr/>
      <dgm:t>
        <a:bodyPr/>
        <a:lstStyle/>
        <a:p>
          <a:endParaRPr lang="el-GR"/>
        </a:p>
      </dgm:t>
    </dgm:pt>
    <dgm:pt modelId="{2A54D929-4C70-4376-8E75-D6BC87A68898}" type="pres">
      <dgm:prSet presAssocID="{562A03FE-314A-4E45-AEE6-B217BD13D70D}" presName="rootConnector" presStyleLbl="node2" presStyleIdx="1" presStyleCnt="3"/>
      <dgm:spPr/>
      <dgm:t>
        <a:bodyPr/>
        <a:lstStyle/>
        <a:p>
          <a:endParaRPr lang="el-GR"/>
        </a:p>
      </dgm:t>
    </dgm:pt>
    <dgm:pt modelId="{4A140BFA-D473-45AD-879D-CD08005B1D7E}" type="pres">
      <dgm:prSet presAssocID="{562A03FE-314A-4E45-AEE6-B217BD13D70D}" presName="hierChild4" presStyleCnt="0"/>
      <dgm:spPr/>
    </dgm:pt>
    <dgm:pt modelId="{B3021699-592C-462E-9C48-6F1D4D3462E5}" type="pres">
      <dgm:prSet presAssocID="{B1E8C1E1-ED88-424E-B3F0-E4936085FBAC}" presName="Name50" presStyleLbl="parChTrans1D3" presStyleIdx="0" presStyleCnt="5"/>
      <dgm:spPr/>
      <dgm:t>
        <a:bodyPr/>
        <a:lstStyle/>
        <a:p>
          <a:endParaRPr lang="el-GR"/>
        </a:p>
      </dgm:t>
    </dgm:pt>
    <dgm:pt modelId="{448531E5-6AB4-4392-9D7F-C7DD9DDC2F87}" type="pres">
      <dgm:prSet presAssocID="{5F273997-ADDD-4AB0-965C-6BB258D6B524}" presName="hierRoot2" presStyleCnt="0">
        <dgm:presLayoutVars>
          <dgm:hierBranch val="r"/>
        </dgm:presLayoutVars>
      </dgm:prSet>
      <dgm:spPr/>
    </dgm:pt>
    <dgm:pt modelId="{8371658F-5209-4056-BC35-CEA218458EFB}" type="pres">
      <dgm:prSet presAssocID="{5F273997-ADDD-4AB0-965C-6BB258D6B524}" presName="rootComposite" presStyleCnt="0"/>
      <dgm:spPr/>
    </dgm:pt>
    <dgm:pt modelId="{09E3300F-AD56-46F9-BD30-637EF6B2C6B5}" type="pres">
      <dgm:prSet presAssocID="{5F273997-ADDD-4AB0-965C-6BB258D6B524}" presName="rootText" presStyleLbl="node3" presStyleIdx="0" presStyleCnt="5">
        <dgm:presLayoutVars>
          <dgm:chPref val="3"/>
        </dgm:presLayoutVars>
      </dgm:prSet>
      <dgm:spPr/>
      <dgm:t>
        <a:bodyPr/>
        <a:lstStyle/>
        <a:p>
          <a:endParaRPr lang="el-GR"/>
        </a:p>
      </dgm:t>
    </dgm:pt>
    <dgm:pt modelId="{648203C9-041E-433B-8170-44DDF3BB8392}" type="pres">
      <dgm:prSet presAssocID="{5F273997-ADDD-4AB0-965C-6BB258D6B524}" presName="rootConnector" presStyleLbl="node3" presStyleIdx="0" presStyleCnt="5"/>
      <dgm:spPr/>
      <dgm:t>
        <a:bodyPr/>
        <a:lstStyle/>
        <a:p>
          <a:endParaRPr lang="el-GR"/>
        </a:p>
      </dgm:t>
    </dgm:pt>
    <dgm:pt modelId="{A2CF5FF6-D8D9-496F-832E-C3D19A7680C3}" type="pres">
      <dgm:prSet presAssocID="{5F273997-ADDD-4AB0-965C-6BB258D6B524}" presName="hierChild4" presStyleCnt="0"/>
      <dgm:spPr/>
    </dgm:pt>
    <dgm:pt modelId="{473FAEC1-9B38-49DB-9099-0C6B5AEBE781}" type="pres">
      <dgm:prSet presAssocID="{5F273997-ADDD-4AB0-965C-6BB258D6B524}" presName="hierChild5" presStyleCnt="0"/>
      <dgm:spPr/>
    </dgm:pt>
    <dgm:pt modelId="{CA88C73E-3E83-46B4-9246-EBF952EB0E40}" type="pres">
      <dgm:prSet presAssocID="{EC8E5A72-2EDF-40AD-A95C-223C1EF69FD0}" presName="Name50" presStyleLbl="parChTrans1D3" presStyleIdx="1" presStyleCnt="5"/>
      <dgm:spPr/>
      <dgm:t>
        <a:bodyPr/>
        <a:lstStyle/>
        <a:p>
          <a:endParaRPr lang="el-GR"/>
        </a:p>
      </dgm:t>
    </dgm:pt>
    <dgm:pt modelId="{60FBE9ED-57CC-4D19-8F72-C926B9E3989D}" type="pres">
      <dgm:prSet presAssocID="{5C44616E-538E-48F7-978C-98B2BBDEB57F}" presName="hierRoot2" presStyleCnt="0">
        <dgm:presLayoutVars>
          <dgm:hierBranch val="r"/>
        </dgm:presLayoutVars>
      </dgm:prSet>
      <dgm:spPr/>
    </dgm:pt>
    <dgm:pt modelId="{EA0BD21E-75C7-4265-B6A6-7E5D638FC911}" type="pres">
      <dgm:prSet presAssocID="{5C44616E-538E-48F7-978C-98B2BBDEB57F}" presName="rootComposite" presStyleCnt="0"/>
      <dgm:spPr/>
    </dgm:pt>
    <dgm:pt modelId="{AFEC386A-B91C-4D9F-A10F-F4832D6E6E6F}" type="pres">
      <dgm:prSet presAssocID="{5C44616E-538E-48F7-978C-98B2BBDEB57F}" presName="rootText" presStyleLbl="node3" presStyleIdx="1" presStyleCnt="5">
        <dgm:presLayoutVars>
          <dgm:chPref val="3"/>
        </dgm:presLayoutVars>
      </dgm:prSet>
      <dgm:spPr/>
      <dgm:t>
        <a:bodyPr/>
        <a:lstStyle/>
        <a:p>
          <a:endParaRPr lang="el-GR"/>
        </a:p>
      </dgm:t>
    </dgm:pt>
    <dgm:pt modelId="{4C1F755F-0C2B-42B9-B507-3B6E9A94C8C7}" type="pres">
      <dgm:prSet presAssocID="{5C44616E-538E-48F7-978C-98B2BBDEB57F}" presName="rootConnector" presStyleLbl="node3" presStyleIdx="1" presStyleCnt="5"/>
      <dgm:spPr/>
      <dgm:t>
        <a:bodyPr/>
        <a:lstStyle/>
        <a:p>
          <a:endParaRPr lang="el-GR"/>
        </a:p>
      </dgm:t>
    </dgm:pt>
    <dgm:pt modelId="{DB1BBF89-E7E0-4E6E-AC64-1BA45F12054B}" type="pres">
      <dgm:prSet presAssocID="{5C44616E-538E-48F7-978C-98B2BBDEB57F}" presName="hierChild4" presStyleCnt="0"/>
      <dgm:spPr/>
    </dgm:pt>
    <dgm:pt modelId="{8C58C316-82EA-4345-A66D-76CB2C1BB89F}" type="pres">
      <dgm:prSet presAssocID="{5C44616E-538E-48F7-978C-98B2BBDEB57F}" presName="hierChild5" presStyleCnt="0"/>
      <dgm:spPr/>
    </dgm:pt>
    <dgm:pt modelId="{7DECEBF2-C66E-420F-AB3F-0A683BBC21A6}" type="pres">
      <dgm:prSet presAssocID="{18775BD7-6621-4468-ADA0-1EDAC3B3E77E}" presName="Name50" presStyleLbl="parChTrans1D3" presStyleIdx="2" presStyleCnt="5"/>
      <dgm:spPr/>
      <dgm:t>
        <a:bodyPr/>
        <a:lstStyle/>
        <a:p>
          <a:endParaRPr lang="el-GR"/>
        </a:p>
      </dgm:t>
    </dgm:pt>
    <dgm:pt modelId="{D7206EAA-2666-41F6-8826-40B49ACD5BEC}" type="pres">
      <dgm:prSet presAssocID="{4EF5E6C3-8ED6-4ED4-AB13-5B87788CC3C2}" presName="hierRoot2" presStyleCnt="0">
        <dgm:presLayoutVars>
          <dgm:hierBranch val="r"/>
        </dgm:presLayoutVars>
      </dgm:prSet>
      <dgm:spPr/>
    </dgm:pt>
    <dgm:pt modelId="{BF79E23E-7D7B-4580-8CA1-0414C1C66A67}" type="pres">
      <dgm:prSet presAssocID="{4EF5E6C3-8ED6-4ED4-AB13-5B87788CC3C2}" presName="rootComposite" presStyleCnt="0"/>
      <dgm:spPr/>
    </dgm:pt>
    <dgm:pt modelId="{2DD912FE-97D4-4D9A-8ADB-FD75FE4ED412}" type="pres">
      <dgm:prSet presAssocID="{4EF5E6C3-8ED6-4ED4-AB13-5B87788CC3C2}" presName="rootText" presStyleLbl="node3" presStyleIdx="2" presStyleCnt="5">
        <dgm:presLayoutVars>
          <dgm:chPref val="3"/>
        </dgm:presLayoutVars>
      </dgm:prSet>
      <dgm:spPr/>
      <dgm:t>
        <a:bodyPr/>
        <a:lstStyle/>
        <a:p>
          <a:endParaRPr lang="el-GR"/>
        </a:p>
      </dgm:t>
    </dgm:pt>
    <dgm:pt modelId="{B9831CFB-473E-4E82-99C8-4CD9AF4AC84E}" type="pres">
      <dgm:prSet presAssocID="{4EF5E6C3-8ED6-4ED4-AB13-5B87788CC3C2}" presName="rootConnector" presStyleLbl="node3" presStyleIdx="2" presStyleCnt="5"/>
      <dgm:spPr/>
      <dgm:t>
        <a:bodyPr/>
        <a:lstStyle/>
        <a:p>
          <a:endParaRPr lang="el-GR"/>
        </a:p>
      </dgm:t>
    </dgm:pt>
    <dgm:pt modelId="{C056B83F-E9D8-42D0-8DE9-5C312AA4E9D0}" type="pres">
      <dgm:prSet presAssocID="{4EF5E6C3-8ED6-4ED4-AB13-5B87788CC3C2}" presName="hierChild4" presStyleCnt="0"/>
      <dgm:spPr/>
    </dgm:pt>
    <dgm:pt modelId="{B7A17298-190B-49E8-8E6E-C7A280435D90}" type="pres">
      <dgm:prSet presAssocID="{4EF5E6C3-8ED6-4ED4-AB13-5B87788CC3C2}" presName="hierChild5" presStyleCnt="0"/>
      <dgm:spPr/>
    </dgm:pt>
    <dgm:pt modelId="{2EE1F52F-5C12-4E76-BB5C-C19C49E4055C}" type="pres">
      <dgm:prSet presAssocID="{562A03FE-314A-4E45-AEE6-B217BD13D70D}" presName="hierChild5" presStyleCnt="0"/>
      <dgm:spPr/>
    </dgm:pt>
    <dgm:pt modelId="{E39B1320-060B-49CB-B4C7-892A01BCB2E8}" type="pres">
      <dgm:prSet presAssocID="{B7C56171-D90A-415E-9A97-98772EADEAA6}" presName="Name35" presStyleLbl="parChTrans1D2" presStyleIdx="2" presStyleCnt="3"/>
      <dgm:spPr/>
      <dgm:t>
        <a:bodyPr/>
        <a:lstStyle/>
        <a:p>
          <a:endParaRPr lang="el-GR"/>
        </a:p>
      </dgm:t>
    </dgm:pt>
    <dgm:pt modelId="{3B76129C-C09C-4DE0-AF73-E586758455CF}" type="pres">
      <dgm:prSet presAssocID="{93CDD952-A4B5-4723-8CAE-00751EE7E9CC}" presName="hierRoot2" presStyleCnt="0">
        <dgm:presLayoutVars>
          <dgm:hierBranch val="r"/>
        </dgm:presLayoutVars>
      </dgm:prSet>
      <dgm:spPr/>
    </dgm:pt>
    <dgm:pt modelId="{7A7C5EEB-F50B-4834-9865-59F6175F2D02}" type="pres">
      <dgm:prSet presAssocID="{93CDD952-A4B5-4723-8CAE-00751EE7E9CC}" presName="rootComposite" presStyleCnt="0"/>
      <dgm:spPr/>
    </dgm:pt>
    <dgm:pt modelId="{58F7591B-4BF7-4358-B74F-8C684419F6BA}" type="pres">
      <dgm:prSet presAssocID="{93CDD952-A4B5-4723-8CAE-00751EE7E9CC}" presName="rootText" presStyleLbl="node2" presStyleIdx="2" presStyleCnt="3">
        <dgm:presLayoutVars>
          <dgm:chPref val="3"/>
        </dgm:presLayoutVars>
      </dgm:prSet>
      <dgm:spPr/>
      <dgm:t>
        <a:bodyPr/>
        <a:lstStyle/>
        <a:p>
          <a:endParaRPr lang="el-GR"/>
        </a:p>
      </dgm:t>
    </dgm:pt>
    <dgm:pt modelId="{85A8FEA5-80BC-4804-B7FB-FF813259A39A}" type="pres">
      <dgm:prSet presAssocID="{93CDD952-A4B5-4723-8CAE-00751EE7E9CC}" presName="rootConnector" presStyleLbl="node2" presStyleIdx="2" presStyleCnt="3"/>
      <dgm:spPr/>
      <dgm:t>
        <a:bodyPr/>
        <a:lstStyle/>
        <a:p>
          <a:endParaRPr lang="el-GR"/>
        </a:p>
      </dgm:t>
    </dgm:pt>
    <dgm:pt modelId="{FC7258A6-38DB-4B26-8A78-77BBAFB75BC9}" type="pres">
      <dgm:prSet presAssocID="{93CDD952-A4B5-4723-8CAE-00751EE7E9CC}" presName="hierChild4" presStyleCnt="0"/>
      <dgm:spPr/>
    </dgm:pt>
    <dgm:pt modelId="{A92DB0F6-FBD0-4988-BE8D-F4F259A78289}" type="pres">
      <dgm:prSet presAssocID="{4EE72ADE-665E-47FC-8B54-3A7C02B7461A}" presName="Name50" presStyleLbl="parChTrans1D3" presStyleIdx="3" presStyleCnt="5"/>
      <dgm:spPr/>
      <dgm:t>
        <a:bodyPr/>
        <a:lstStyle/>
        <a:p>
          <a:endParaRPr lang="el-GR"/>
        </a:p>
      </dgm:t>
    </dgm:pt>
    <dgm:pt modelId="{F2414988-9968-4B4D-9646-0D17DBE9EFF9}" type="pres">
      <dgm:prSet presAssocID="{CA9BC855-F088-460B-BC29-23CFAB674977}" presName="hierRoot2" presStyleCnt="0">
        <dgm:presLayoutVars>
          <dgm:hierBranch val="r"/>
        </dgm:presLayoutVars>
      </dgm:prSet>
      <dgm:spPr/>
    </dgm:pt>
    <dgm:pt modelId="{A77E563E-C1DD-44DB-8ABA-6D485ADB6B5E}" type="pres">
      <dgm:prSet presAssocID="{CA9BC855-F088-460B-BC29-23CFAB674977}" presName="rootComposite" presStyleCnt="0"/>
      <dgm:spPr/>
    </dgm:pt>
    <dgm:pt modelId="{BF05A149-D219-49C4-861B-85FC82BA2AED}" type="pres">
      <dgm:prSet presAssocID="{CA9BC855-F088-460B-BC29-23CFAB674977}" presName="rootText" presStyleLbl="node3" presStyleIdx="3" presStyleCnt="5">
        <dgm:presLayoutVars>
          <dgm:chPref val="3"/>
        </dgm:presLayoutVars>
      </dgm:prSet>
      <dgm:spPr/>
      <dgm:t>
        <a:bodyPr/>
        <a:lstStyle/>
        <a:p>
          <a:endParaRPr lang="el-GR"/>
        </a:p>
      </dgm:t>
    </dgm:pt>
    <dgm:pt modelId="{1C9E3815-6F10-4F28-90B4-3AAD25313E50}" type="pres">
      <dgm:prSet presAssocID="{CA9BC855-F088-460B-BC29-23CFAB674977}" presName="rootConnector" presStyleLbl="node3" presStyleIdx="3" presStyleCnt="5"/>
      <dgm:spPr/>
      <dgm:t>
        <a:bodyPr/>
        <a:lstStyle/>
        <a:p>
          <a:endParaRPr lang="el-GR"/>
        </a:p>
      </dgm:t>
    </dgm:pt>
    <dgm:pt modelId="{8E8F797D-3FE8-4823-ADFA-19C5896079F3}" type="pres">
      <dgm:prSet presAssocID="{CA9BC855-F088-460B-BC29-23CFAB674977}" presName="hierChild4" presStyleCnt="0"/>
      <dgm:spPr/>
    </dgm:pt>
    <dgm:pt modelId="{E53DDEDB-7B9D-4FC3-8CE2-3246A703B03D}" type="pres">
      <dgm:prSet presAssocID="{CA9BC855-F088-460B-BC29-23CFAB674977}" presName="hierChild5" presStyleCnt="0"/>
      <dgm:spPr/>
    </dgm:pt>
    <dgm:pt modelId="{78E30CA4-5494-4AA2-BC43-110A24A6EE36}" type="pres">
      <dgm:prSet presAssocID="{EAEFD68A-4EA5-42EB-8350-53D4E60688BE}" presName="Name50" presStyleLbl="parChTrans1D3" presStyleIdx="4" presStyleCnt="5"/>
      <dgm:spPr/>
      <dgm:t>
        <a:bodyPr/>
        <a:lstStyle/>
        <a:p>
          <a:endParaRPr lang="el-GR"/>
        </a:p>
      </dgm:t>
    </dgm:pt>
    <dgm:pt modelId="{3A603E28-86B4-4EED-9367-340AAE4287E7}" type="pres">
      <dgm:prSet presAssocID="{35CCDC91-9385-413C-A050-61A225D29496}" presName="hierRoot2" presStyleCnt="0">
        <dgm:presLayoutVars>
          <dgm:hierBranch val="r"/>
        </dgm:presLayoutVars>
      </dgm:prSet>
      <dgm:spPr/>
    </dgm:pt>
    <dgm:pt modelId="{61B91867-77F9-47C2-8CA8-3829BFA0BC1B}" type="pres">
      <dgm:prSet presAssocID="{35CCDC91-9385-413C-A050-61A225D29496}" presName="rootComposite" presStyleCnt="0"/>
      <dgm:spPr/>
    </dgm:pt>
    <dgm:pt modelId="{60C76FDB-ECCE-462B-9A0B-C1321399F95A}" type="pres">
      <dgm:prSet presAssocID="{35CCDC91-9385-413C-A050-61A225D29496}" presName="rootText" presStyleLbl="node3" presStyleIdx="4" presStyleCnt="5">
        <dgm:presLayoutVars>
          <dgm:chPref val="3"/>
        </dgm:presLayoutVars>
      </dgm:prSet>
      <dgm:spPr/>
      <dgm:t>
        <a:bodyPr/>
        <a:lstStyle/>
        <a:p>
          <a:endParaRPr lang="el-GR"/>
        </a:p>
      </dgm:t>
    </dgm:pt>
    <dgm:pt modelId="{8DBE3925-5328-42B5-8560-80146A25FA64}" type="pres">
      <dgm:prSet presAssocID="{35CCDC91-9385-413C-A050-61A225D29496}" presName="rootConnector" presStyleLbl="node3" presStyleIdx="4" presStyleCnt="5"/>
      <dgm:spPr/>
      <dgm:t>
        <a:bodyPr/>
        <a:lstStyle/>
        <a:p>
          <a:endParaRPr lang="el-GR"/>
        </a:p>
      </dgm:t>
    </dgm:pt>
    <dgm:pt modelId="{F65B32B2-D7E0-430A-9B9C-413B871EF7CD}" type="pres">
      <dgm:prSet presAssocID="{35CCDC91-9385-413C-A050-61A225D29496}" presName="hierChild4" presStyleCnt="0"/>
      <dgm:spPr/>
    </dgm:pt>
    <dgm:pt modelId="{634C84A1-9346-458E-BB06-99324F8E8625}" type="pres">
      <dgm:prSet presAssocID="{35CCDC91-9385-413C-A050-61A225D29496}" presName="hierChild5" presStyleCnt="0"/>
      <dgm:spPr/>
    </dgm:pt>
    <dgm:pt modelId="{E5BC131A-0A9E-4486-A3C6-D2B68153B7F3}" type="pres">
      <dgm:prSet presAssocID="{93CDD952-A4B5-4723-8CAE-00751EE7E9CC}" presName="hierChild5" presStyleCnt="0"/>
      <dgm:spPr/>
    </dgm:pt>
    <dgm:pt modelId="{34DA4484-1942-42DB-9802-B69E9DB73D0A}" type="pres">
      <dgm:prSet presAssocID="{C4F69910-7276-4F16-8B59-792448195C2D}" presName="hierChild3" presStyleCnt="0"/>
      <dgm:spPr/>
    </dgm:pt>
  </dgm:ptLst>
  <dgm:cxnLst>
    <dgm:cxn modelId="{4F7C2F7E-DBB6-4750-B0B1-20D4DF0A398B}" type="presOf" srcId="{93CDD952-A4B5-4723-8CAE-00751EE7E9CC}" destId="{58F7591B-4BF7-4358-B74F-8C684419F6BA}" srcOrd="0" destOrd="0" presId="urn:microsoft.com/office/officeart/2005/8/layout/orgChart1"/>
    <dgm:cxn modelId="{27825591-2FFD-4CE6-A376-71BD89087AE3}" type="presOf" srcId="{C4F69910-7276-4F16-8B59-792448195C2D}" destId="{B92AC4E8-C870-4349-8016-B651F3EF25A5}" srcOrd="0" destOrd="0" presId="urn:microsoft.com/office/officeart/2005/8/layout/orgChart1"/>
    <dgm:cxn modelId="{EB6136CF-6C44-4A99-8710-AD517D70B66D}" type="presOf" srcId="{5F273997-ADDD-4AB0-965C-6BB258D6B524}" destId="{09E3300F-AD56-46F9-BD30-637EF6B2C6B5}" srcOrd="0" destOrd="0" presId="urn:microsoft.com/office/officeart/2005/8/layout/orgChart1"/>
    <dgm:cxn modelId="{411ED0F6-738E-455D-94F7-BAF33F25059C}" type="presOf" srcId="{7406E91D-9AE4-4331-BF1F-EEDD00BCB95D}" destId="{7D366D5E-63B5-46EB-BEF8-0DCACFFFADE7}" srcOrd="1" destOrd="0" presId="urn:microsoft.com/office/officeart/2005/8/layout/orgChart1"/>
    <dgm:cxn modelId="{A3C2543B-DDEF-49C1-A073-A26DD723B8FA}" srcId="{C4F69910-7276-4F16-8B59-792448195C2D}" destId="{7406E91D-9AE4-4331-BF1F-EEDD00BCB95D}" srcOrd="0" destOrd="0" parTransId="{EA958F93-FCEA-4D12-8742-C1F7C0887214}" sibTransId="{041DE4E0-4F7F-4604-AF5B-58A15F484818}"/>
    <dgm:cxn modelId="{6DC27BCF-4DE5-438D-816A-78F5AA2535D1}" type="presOf" srcId="{4EF5E6C3-8ED6-4ED4-AB13-5B87788CC3C2}" destId="{2DD912FE-97D4-4D9A-8ADB-FD75FE4ED412}" srcOrd="0" destOrd="0" presId="urn:microsoft.com/office/officeart/2005/8/layout/orgChart1"/>
    <dgm:cxn modelId="{12195AAB-994F-46C0-B1AF-0EDF8623DAA0}" type="presOf" srcId="{4EE72ADE-665E-47FC-8B54-3A7C02B7461A}" destId="{A92DB0F6-FBD0-4988-BE8D-F4F259A78289}" srcOrd="0" destOrd="0" presId="urn:microsoft.com/office/officeart/2005/8/layout/orgChart1"/>
    <dgm:cxn modelId="{CEC0BC31-5ADB-434E-B040-A0655F9307A4}" type="presOf" srcId="{93CDD952-A4B5-4723-8CAE-00751EE7E9CC}" destId="{85A8FEA5-80BC-4804-B7FB-FF813259A39A}" srcOrd="1" destOrd="0" presId="urn:microsoft.com/office/officeart/2005/8/layout/orgChart1"/>
    <dgm:cxn modelId="{55A1894B-026A-4D91-A058-0747291EB7B1}" type="presOf" srcId="{EA958F93-FCEA-4D12-8742-C1F7C0887214}" destId="{FCF6CBE6-AC05-4F81-BB10-64D56E2896E9}" srcOrd="0" destOrd="0" presId="urn:microsoft.com/office/officeart/2005/8/layout/orgChart1"/>
    <dgm:cxn modelId="{BEC32688-4138-4C79-8042-DAF56F268558}" srcId="{562A03FE-314A-4E45-AEE6-B217BD13D70D}" destId="{5C44616E-538E-48F7-978C-98B2BBDEB57F}" srcOrd="1" destOrd="0" parTransId="{EC8E5A72-2EDF-40AD-A95C-223C1EF69FD0}" sibTransId="{0B2B0460-149E-4C62-91DB-F8806D2293AF}"/>
    <dgm:cxn modelId="{95C8716B-0C77-498F-87DA-EB929A0B0E6D}" type="presOf" srcId="{35CCDC91-9385-413C-A050-61A225D29496}" destId="{8DBE3925-5328-42B5-8560-80146A25FA64}" srcOrd="1" destOrd="0" presId="urn:microsoft.com/office/officeart/2005/8/layout/orgChart1"/>
    <dgm:cxn modelId="{D2B0C4E3-73FF-401A-A8DA-B68DBD632AA7}" srcId="{562A03FE-314A-4E45-AEE6-B217BD13D70D}" destId="{5F273997-ADDD-4AB0-965C-6BB258D6B524}" srcOrd="0" destOrd="0" parTransId="{B1E8C1E1-ED88-424E-B3F0-E4936085FBAC}" sibTransId="{38B6E366-5CDA-4C64-BA2F-DB12D5C70983}"/>
    <dgm:cxn modelId="{625FDE28-04D6-4816-BDD6-FEF02BCA9AFE}" type="presOf" srcId="{4EF5E6C3-8ED6-4ED4-AB13-5B87788CC3C2}" destId="{B9831CFB-473E-4E82-99C8-4CD9AF4AC84E}" srcOrd="1" destOrd="0" presId="urn:microsoft.com/office/officeart/2005/8/layout/orgChart1"/>
    <dgm:cxn modelId="{1861C5F8-55E8-4F6F-9281-8C980A57F09A}" srcId="{93CDD952-A4B5-4723-8CAE-00751EE7E9CC}" destId="{CA9BC855-F088-460B-BC29-23CFAB674977}" srcOrd="0" destOrd="0" parTransId="{4EE72ADE-665E-47FC-8B54-3A7C02B7461A}" sibTransId="{3372B31C-B3FA-4E64-AD89-390B91D09E7B}"/>
    <dgm:cxn modelId="{3DE5C673-F7EE-445D-8BE5-E12ECCCBA612}" type="presOf" srcId="{5F273997-ADDD-4AB0-965C-6BB258D6B524}" destId="{648203C9-041E-433B-8170-44DDF3BB8392}" srcOrd="1" destOrd="0" presId="urn:microsoft.com/office/officeart/2005/8/layout/orgChart1"/>
    <dgm:cxn modelId="{1E3CF4AD-756B-46D2-91BD-BA698F6AEC06}" type="presOf" srcId="{6991F612-850F-4C0F-9903-201CDB37C269}" destId="{698AFB97-E91F-437F-82CC-7DE8620F09ED}" srcOrd="0" destOrd="0" presId="urn:microsoft.com/office/officeart/2005/8/layout/orgChart1"/>
    <dgm:cxn modelId="{78F128DE-D34E-4798-BF00-0934EA7F54CE}" srcId="{C4F69910-7276-4F16-8B59-792448195C2D}" destId="{93CDD952-A4B5-4723-8CAE-00751EE7E9CC}" srcOrd="2" destOrd="0" parTransId="{B7C56171-D90A-415E-9A97-98772EADEAA6}" sibTransId="{F243BC79-37B6-4308-ACF6-DF7935C23E1D}"/>
    <dgm:cxn modelId="{58383088-AD6B-4E63-AE4B-340C4637D511}" srcId="{6991F612-850F-4C0F-9903-201CDB37C269}" destId="{C4F69910-7276-4F16-8B59-792448195C2D}" srcOrd="0" destOrd="0" parTransId="{4AB24304-88AC-475B-B145-6A2822DBC2D3}" sibTransId="{91FC072D-6C1A-49B8-A255-EF7AF329072C}"/>
    <dgm:cxn modelId="{EB811406-61DE-47B9-BFED-938C65CC362C}" type="presOf" srcId="{EC8E5A72-2EDF-40AD-A95C-223C1EF69FD0}" destId="{CA88C73E-3E83-46B4-9246-EBF952EB0E40}" srcOrd="0" destOrd="0" presId="urn:microsoft.com/office/officeart/2005/8/layout/orgChart1"/>
    <dgm:cxn modelId="{09489BBA-C2B5-4E88-9F2F-AB6EFEA18AAA}" type="presOf" srcId="{B7C56171-D90A-415E-9A97-98772EADEAA6}" destId="{E39B1320-060B-49CB-B4C7-892A01BCB2E8}" srcOrd="0" destOrd="0" presId="urn:microsoft.com/office/officeart/2005/8/layout/orgChart1"/>
    <dgm:cxn modelId="{9C694488-FC26-46EC-B550-E40624238A1A}" type="presOf" srcId="{CA9BC855-F088-460B-BC29-23CFAB674977}" destId="{BF05A149-D219-49C4-861B-85FC82BA2AED}" srcOrd="0" destOrd="0" presId="urn:microsoft.com/office/officeart/2005/8/layout/orgChart1"/>
    <dgm:cxn modelId="{5536E37C-98D2-4CF7-80E1-A02F199F7F2C}" type="presOf" srcId="{562A03FE-314A-4E45-AEE6-B217BD13D70D}" destId="{2A54D929-4C70-4376-8E75-D6BC87A68898}" srcOrd="1" destOrd="0" presId="urn:microsoft.com/office/officeart/2005/8/layout/orgChart1"/>
    <dgm:cxn modelId="{BE07FAD9-9687-4428-8947-FE4ADB63EDDA}" type="presOf" srcId="{562A03FE-314A-4E45-AEE6-B217BD13D70D}" destId="{48C6F3CF-E653-405C-B9FE-7AEDC8762915}" srcOrd="0" destOrd="0" presId="urn:microsoft.com/office/officeart/2005/8/layout/orgChart1"/>
    <dgm:cxn modelId="{BC746CEB-0E73-48A8-B89E-74600211EDA2}" type="presOf" srcId="{3D042B81-9766-450D-8D39-DEFEF98F90C9}" destId="{C2438793-8139-4BDE-A196-201F75F62FD9}" srcOrd="0" destOrd="0" presId="urn:microsoft.com/office/officeart/2005/8/layout/orgChart1"/>
    <dgm:cxn modelId="{07E656A3-7EAC-48C9-864D-DC5B8459AE10}" srcId="{562A03FE-314A-4E45-AEE6-B217BD13D70D}" destId="{4EF5E6C3-8ED6-4ED4-AB13-5B87788CC3C2}" srcOrd="2" destOrd="0" parTransId="{18775BD7-6621-4468-ADA0-1EDAC3B3E77E}" sibTransId="{9364FD52-47A4-4C07-AEE4-B7490A6E32C1}"/>
    <dgm:cxn modelId="{C9282162-9693-47E1-BC12-531E252B8990}" type="presOf" srcId="{CA9BC855-F088-460B-BC29-23CFAB674977}" destId="{1C9E3815-6F10-4F28-90B4-3AAD25313E50}" srcOrd="1" destOrd="0" presId="urn:microsoft.com/office/officeart/2005/8/layout/orgChart1"/>
    <dgm:cxn modelId="{833BB32A-8C95-4D4E-9EE3-AE9D0497FA48}" type="presOf" srcId="{EAEFD68A-4EA5-42EB-8350-53D4E60688BE}" destId="{78E30CA4-5494-4AA2-BC43-110A24A6EE36}" srcOrd="0" destOrd="0" presId="urn:microsoft.com/office/officeart/2005/8/layout/orgChart1"/>
    <dgm:cxn modelId="{E9086A85-ACA6-4ED8-8B2C-D4C9FB9D0858}" type="presOf" srcId="{7406E91D-9AE4-4331-BF1F-EEDD00BCB95D}" destId="{0A2C3415-AA62-40F6-ADB8-BBBD8162C93D}" srcOrd="0" destOrd="0" presId="urn:microsoft.com/office/officeart/2005/8/layout/orgChart1"/>
    <dgm:cxn modelId="{C87D01BC-E448-4C76-AE0D-EBA124DADBEC}" type="presOf" srcId="{18775BD7-6621-4468-ADA0-1EDAC3B3E77E}" destId="{7DECEBF2-C66E-420F-AB3F-0A683BBC21A6}" srcOrd="0" destOrd="0" presId="urn:microsoft.com/office/officeart/2005/8/layout/orgChart1"/>
    <dgm:cxn modelId="{D83EE820-74D5-4394-8F76-E8CB80AB6360}" srcId="{C4F69910-7276-4F16-8B59-792448195C2D}" destId="{562A03FE-314A-4E45-AEE6-B217BD13D70D}" srcOrd="1" destOrd="0" parTransId="{3D042B81-9766-450D-8D39-DEFEF98F90C9}" sibTransId="{C70559AE-43FE-48A8-AD64-210B867F5619}"/>
    <dgm:cxn modelId="{7C8DCEBF-5E4C-472E-BD40-055812CAB49F}" type="presOf" srcId="{5C44616E-538E-48F7-978C-98B2BBDEB57F}" destId="{AFEC386A-B91C-4D9F-A10F-F4832D6E6E6F}" srcOrd="0" destOrd="0" presId="urn:microsoft.com/office/officeart/2005/8/layout/orgChart1"/>
    <dgm:cxn modelId="{0C11784B-616B-430B-B890-490DC463EC3B}" type="presOf" srcId="{C4F69910-7276-4F16-8B59-792448195C2D}" destId="{7EBD2598-34CD-4FE6-B9A2-3471B59E3810}" srcOrd="1" destOrd="0" presId="urn:microsoft.com/office/officeart/2005/8/layout/orgChart1"/>
    <dgm:cxn modelId="{A2ECD406-DDE6-4267-BD79-238216D8381E}" srcId="{93CDD952-A4B5-4723-8CAE-00751EE7E9CC}" destId="{35CCDC91-9385-413C-A050-61A225D29496}" srcOrd="1" destOrd="0" parTransId="{EAEFD68A-4EA5-42EB-8350-53D4E60688BE}" sibTransId="{51AA6E0F-B960-42C6-8DEF-4F792E06EFDB}"/>
    <dgm:cxn modelId="{F4E080EF-E383-4FDB-91A5-F3980D1E1ACA}" type="presOf" srcId="{35CCDC91-9385-413C-A050-61A225D29496}" destId="{60C76FDB-ECCE-462B-9A0B-C1321399F95A}" srcOrd="0" destOrd="0" presId="urn:microsoft.com/office/officeart/2005/8/layout/orgChart1"/>
    <dgm:cxn modelId="{65204762-3060-479D-9F6E-03E2B03F3A83}" type="presOf" srcId="{5C44616E-538E-48F7-978C-98B2BBDEB57F}" destId="{4C1F755F-0C2B-42B9-B507-3B6E9A94C8C7}" srcOrd="1" destOrd="0" presId="urn:microsoft.com/office/officeart/2005/8/layout/orgChart1"/>
    <dgm:cxn modelId="{34FD59D1-952B-4969-8187-90EACA4D4D51}" type="presOf" srcId="{B1E8C1E1-ED88-424E-B3F0-E4936085FBAC}" destId="{B3021699-592C-462E-9C48-6F1D4D3462E5}" srcOrd="0" destOrd="0" presId="urn:microsoft.com/office/officeart/2005/8/layout/orgChart1"/>
    <dgm:cxn modelId="{8DE18EC5-EA65-48E7-BE9D-893F634682CE}" type="presParOf" srcId="{698AFB97-E91F-437F-82CC-7DE8620F09ED}" destId="{E3F2101F-5DD0-4001-99EC-3CCF74EA6B4C}" srcOrd="0" destOrd="0" presId="urn:microsoft.com/office/officeart/2005/8/layout/orgChart1"/>
    <dgm:cxn modelId="{8D00104F-9B6B-464A-876F-7172986806FB}" type="presParOf" srcId="{E3F2101F-5DD0-4001-99EC-3CCF74EA6B4C}" destId="{58201807-DB64-4CEB-8986-3131A64B9B8C}" srcOrd="0" destOrd="0" presId="urn:microsoft.com/office/officeart/2005/8/layout/orgChart1"/>
    <dgm:cxn modelId="{32EB40F0-27A1-413D-AFD5-ECCC1E678300}" type="presParOf" srcId="{58201807-DB64-4CEB-8986-3131A64B9B8C}" destId="{B92AC4E8-C870-4349-8016-B651F3EF25A5}" srcOrd="0" destOrd="0" presId="urn:microsoft.com/office/officeart/2005/8/layout/orgChart1"/>
    <dgm:cxn modelId="{5C5164FD-F5D7-421C-850A-EAEEC7DD418D}" type="presParOf" srcId="{58201807-DB64-4CEB-8986-3131A64B9B8C}" destId="{7EBD2598-34CD-4FE6-B9A2-3471B59E3810}" srcOrd="1" destOrd="0" presId="urn:microsoft.com/office/officeart/2005/8/layout/orgChart1"/>
    <dgm:cxn modelId="{2452BDDA-F71A-49D3-A0D2-CD027237725F}" type="presParOf" srcId="{E3F2101F-5DD0-4001-99EC-3CCF74EA6B4C}" destId="{A8574D1E-8D8B-4BD2-AEFF-797ACC55EE55}" srcOrd="1" destOrd="0" presId="urn:microsoft.com/office/officeart/2005/8/layout/orgChart1"/>
    <dgm:cxn modelId="{A1638573-CC4C-4B9E-B9F1-477BF6A4927B}" type="presParOf" srcId="{A8574D1E-8D8B-4BD2-AEFF-797ACC55EE55}" destId="{FCF6CBE6-AC05-4F81-BB10-64D56E2896E9}" srcOrd="0" destOrd="0" presId="urn:microsoft.com/office/officeart/2005/8/layout/orgChart1"/>
    <dgm:cxn modelId="{20891817-DCA5-4F41-878D-A39D1143F172}" type="presParOf" srcId="{A8574D1E-8D8B-4BD2-AEFF-797ACC55EE55}" destId="{72C18DDE-D95F-431B-9B9B-29CBBC460AEF}" srcOrd="1" destOrd="0" presId="urn:microsoft.com/office/officeart/2005/8/layout/orgChart1"/>
    <dgm:cxn modelId="{79A8239F-6709-4A1F-B1F6-6BC221BA3994}" type="presParOf" srcId="{72C18DDE-D95F-431B-9B9B-29CBBC460AEF}" destId="{E92EC037-A0DD-4BD1-9BC0-36131FBF0887}" srcOrd="0" destOrd="0" presId="urn:microsoft.com/office/officeart/2005/8/layout/orgChart1"/>
    <dgm:cxn modelId="{EEB227FA-917D-4D71-9F1B-1AD06255AF0F}" type="presParOf" srcId="{E92EC037-A0DD-4BD1-9BC0-36131FBF0887}" destId="{0A2C3415-AA62-40F6-ADB8-BBBD8162C93D}" srcOrd="0" destOrd="0" presId="urn:microsoft.com/office/officeart/2005/8/layout/orgChart1"/>
    <dgm:cxn modelId="{30BF9C98-6515-4131-83DB-CA60B2F4E645}" type="presParOf" srcId="{E92EC037-A0DD-4BD1-9BC0-36131FBF0887}" destId="{7D366D5E-63B5-46EB-BEF8-0DCACFFFADE7}" srcOrd="1" destOrd="0" presId="urn:microsoft.com/office/officeart/2005/8/layout/orgChart1"/>
    <dgm:cxn modelId="{6EF29C8E-EEE7-47A6-8E3C-E251B6D10892}" type="presParOf" srcId="{72C18DDE-D95F-431B-9B9B-29CBBC460AEF}" destId="{A652D414-6D9E-4374-88AE-84550786F483}" srcOrd="1" destOrd="0" presId="urn:microsoft.com/office/officeart/2005/8/layout/orgChart1"/>
    <dgm:cxn modelId="{25B01428-5800-4FDF-9C25-7309502A7C5D}" type="presParOf" srcId="{72C18DDE-D95F-431B-9B9B-29CBBC460AEF}" destId="{B590003D-F0BB-424F-8D90-12939301365E}" srcOrd="2" destOrd="0" presId="urn:microsoft.com/office/officeart/2005/8/layout/orgChart1"/>
    <dgm:cxn modelId="{812191AB-794B-41C7-B96D-98DF86768F19}" type="presParOf" srcId="{A8574D1E-8D8B-4BD2-AEFF-797ACC55EE55}" destId="{C2438793-8139-4BDE-A196-201F75F62FD9}" srcOrd="2" destOrd="0" presId="urn:microsoft.com/office/officeart/2005/8/layout/orgChart1"/>
    <dgm:cxn modelId="{94B02914-5430-42B0-9BFA-AE6DFFCCE428}" type="presParOf" srcId="{A8574D1E-8D8B-4BD2-AEFF-797ACC55EE55}" destId="{73684873-3E08-469E-BA7F-F40A089A4FF2}" srcOrd="3" destOrd="0" presId="urn:microsoft.com/office/officeart/2005/8/layout/orgChart1"/>
    <dgm:cxn modelId="{5AFB31BF-E889-4F28-8B95-D26792434178}" type="presParOf" srcId="{73684873-3E08-469E-BA7F-F40A089A4FF2}" destId="{00B083B3-9218-437F-B011-22842C762910}" srcOrd="0" destOrd="0" presId="urn:microsoft.com/office/officeart/2005/8/layout/orgChart1"/>
    <dgm:cxn modelId="{79A12E76-869B-4DD2-A78D-8DA442CDFCDE}" type="presParOf" srcId="{00B083B3-9218-437F-B011-22842C762910}" destId="{48C6F3CF-E653-405C-B9FE-7AEDC8762915}" srcOrd="0" destOrd="0" presId="urn:microsoft.com/office/officeart/2005/8/layout/orgChart1"/>
    <dgm:cxn modelId="{F0966560-5C93-4616-9037-0D8BED27416C}" type="presParOf" srcId="{00B083B3-9218-437F-B011-22842C762910}" destId="{2A54D929-4C70-4376-8E75-D6BC87A68898}" srcOrd="1" destOrd="0" presId="urn:microsoft.com/office/officeart/2005/8/layout/orgChart1"/>
    <dgm:cxn modelId="{027B5920-C903-4C7E-8AEC-D941CE2BD704}" type="presParOf" srcId="{73684873-3E08-469E-BA7F-F40A089A4FF2}" destId="{4A140BFA-D473-45AD-879D-CD08005B1D7E}" srcOrd="1" destOrd="0" presId="urn:microsoft.com/office/officeart/2005/8/layout/orgChart1"/>
    <dgm:cxn modelId="{EBA6C11B-B993-4FC2-A511-233BA564DB68}" type="presParOf" srcId="{4A140BFA-D473-45AD-879D-CD08005B1D7E}" destId="{B3021699-592C-462E-9C48-6F1D4D3462E5}" srcOrd="0" destOrd="0" presId="urn:microsoft.com/office/officeart/2005/8/layout/orgChart1"/>
    <dgm:cxn modelId="{9A8C9EDB-5465-4502-8D5C-FF807DE8EB9C}" type="presParOf" srcId="{4A140BFA-D473-45AD-879D-CD08005B1D7E}" destId="{448531E5-6AB4-4392-9D7F-C7DD9DDC2F87}" srcOrd="1" destOrd="0" presId="urn:microsoft.com/office/officeart/2005/8/layout/orgChart1"/>
    <dgm:cxn modelId="{C6EF0DAC-23B7-4DE7-A06F-09D0871D598E}" type="presParOf" srcId="{448531E5-6AB4-4392-9D7F-C7DD9DDC2F87}" destId="{8371658F-5209-4056-BC35-CEA218458EFB}" srcOrd="0" destOrd="0" presId="urn:microsoft.com/office/officeart/2005/8/layout/orgChart1"/>
    <dgm:cxn modelId="{13510CC2-9E2B-42DD-B7C6-40D520163F17}" type="presParOf" srcId="{8371658F-5209-4056-BC35-CEA218458EFB}" destId="{09E3300F-AD56-46F9-BD30-637EF6B2C6B5}" srcOrd="0" destOrd="0" presId="urn:microsoft.com/office/officeart/2005/8/layout/orgChart1"/>
    <dgm:cxn modelId="{1376F0FB-8FCD-41DA-9448-FC0CA8479EC7}" type="presParOf" srcId="{8371658F-5209-4056-BC35-CEA218458EFB}" destId="{648203C9-041E-433B-8170-44DDF3BB8392}" srcOrd="1" destOrd="0" presId="urn:microsoft.com/office/officeart/2005/8/layout/orgChart1"/>
    <dgm:cxn modelId="{FCCED5EC-3A10-4859-99C3-48D1A8DB1730}" type="presParOf" srcId="{448531E5-6AB4-4392-9D7F-C7DD9DDC2F87}" destId="{A2CF5FF6-D8D9-496F-832E-C3D19A7680C3}" srcOrd="1" destOrd="0" presId="urn:microsoft.com/office/officeart/2005/8/layout/orgChart1"/>
    <dgm:cxn modelId="{7860BEAE-5AE3-4CB2-841F-2BCE452D1730}" type="presParOf" srcId="{448531E5-6AB4-4392-9D7F-C7DD9DDC2F87}" destId="{473FAEC1-9B38-49DB-9099-0C6B5AEBE781}" srcOrd="2" destOrd="0" presId="urn:microsoft.com/office/officeart/2005/8/layout/orgChart1"/>
    <dgm:cxn modelId="{7E77CC70-6F4B-4B90-B5E5-89959D1E6598}" type="presParOf" srcId="{4A140BFA-D473-45AD-879D-CD08005B1D7E}" destId="{CA88C73E-3E83-46B4-9246-EBF952EB0E40}" srcOrd="2" destOrd="0" presId="urn:microsoft.com/office/officeart/2005/8/layout/orgChart1"/>
    <dgm:cxn modelId="{DB248E21-5781-40BC-BC76-8B9DD755E880}" type="presParOf" srcId="{4A140BFA-D473-45AD-879D-CD08005B1D7E}" destId="{60FBE9ED-57CC-4D19-8F72-C926B9E3989D}" srcOrd="3" destOrd="0" presId="urn:microsoft.com/office/officeart/2005/8/layout/orgChart1"/>
    <dgm:cxn modelId="{F68162EB-A3F0-45BC-8907-2F16D18CB32F}" type="presParOf" srcId="{60FBE9ED-57CC-4D19-8F72-C926B9E3989D}" destId="{EA0BD21E-75C7-4265-B6A6-7E5D638FC911}" srcOrd="0" destOrd="0" presId="urn:microsoft.com/office/officeart/2005/8/layout/orgChart1"/>
    <dgm:cxn modelId="{F8669D64-4B7F-4C68-8187-42DC50378C22}" type="presParOf" srcId="{EA0BD21E-75C7-4265-B6A6-7E5D638FC911}" destId="{AFEC386A-B91C-4D9F-A10F-F4832D6E6E6F}" srcOrd="0" destOrd="0" presId="urn:microsoft.com/office/officeart/2005/8/layout/orgChart1"/>
    <dgm:cxn modelId="{5F631D4C-D356-4314-BE09-A3C4D65DF000}" type="presParOf" srcId="{EA0BD21E-75C7-4265-B6A6-7E5D638FC911}" destId="{4C1F755F-0C2B-42B9-B507-3B6E9A94C8C7}" srcOrd="1" destOrd="0" presId="urn:microsoft.com/office/officeart/2005/8/layout/orgChart1"/>
    <dgm:cxn modelId="{151E89B2-CE79-4171-BE29-73B412DF3DA2}" type="presParOf" srcId="{60FBE9ED-57CC-4D19-8F72-C926B9E3989D}" destId="{DB1BBF89-E7E0-4E6E-AC64-1BA45F12054B}" srcOrd="1" destOrd="0" presId="urn:microsoft.com/office/officeart/2005/8/layout/orgChart1"/>
    <dgm:cxn modelId="{95543994-824F-45F5-A79C-8E920834A183}" type="presParOf" srcId="{60FBE9ED-57CC-4D19-8F72-C926B9E3989D}" destId="{8C58C316-82EA-4345-A66D-76CB2C1BB89F}" srcOrd="2" destOrd="0" presId="urn:microsoft.com/office/officeart/2005/8/layout/orgChart1"/>
    <dgm:cxn modelId="{6538B3A4-EEBE-48CB-882C-013709E0D8E1}" type="presParOf" srcId="{4A140BFA-D473-45AD-879D-CD08005B1D7E}" destId="{7DECEBF2-C66E-420F-AB3F-0A683BBC21A6}" srcOrd="4" destOrd="0" presId="urn:microsoft.com/office/officeart/2005/8/layout/orgChart1"/>
    <dgm:cxn modelId="{330571C3-175E-4D6C-8596-FA78A077C99B}" type="presParOf" srcId="{4A140BFA-D473-45AD-879D-CD08005B1D7E}" destId="{D7206EAA-2666-41F6-8826-40B49ACD5BEC}" srcOrd="5" destOrd="0" presId="urn:microsoft.com/office/officeart/2005/8/layout/orgChart1"/>
    <dgm:cxn modelId="{8553104F-8CC5-461D-B096-336C06608D8E}" type="presParOf" srcId="{D7206EAA-2666-41F6-8826-40B49ACD5BEC}" destId="{BF79E23E-7D7B-4580-8CA1-0414C1C66A67}" srcOrd="0" destOrd="0" presId="urn:microsoft.com/office/officeart/2005/8/layout/orgChart1"/>
    <dgm:cxn modelId="{98A0D2E6-F721-4543-94AD-0F3136E3AC79}" type="presParOf" srcId="{BF79E23E-7D7B-4580-8CA1-0414C1C66A67}" destId="{2DD912FE-97D4-4D9A-8ADB-FD75FE4ED412}" srcOrd="0" destOrd="0" presId="urn:microsoft.com/office/officeart/2005/8/layout/orgChart1"/>
    <dgm:cxn modelId="{1E07C469-BA72-4105-9A25-AB253089B22D}" type="presParOf" srcId="{BF79E23E-7D7B-4580-8CA1-0414C1C66A67}" destId="{B9831CFB-473E-4E82-99C8-4CD9AF4AC84E}" srcOrd="1" destOrd="0" presId="urn:microsoft.com/office/officeart/2005/8/layout/orgChart1"/>
    <dgm:cxn modelId="{5DF2AF4C-5644-4ABC-9095-07D7561721C1}" type="presParOf" srcId="{D7206EAA-2666-41F6-8826-40B49ACD5BEC}" destId="{C056B83F-E9D8-42D0-8DE9-5C312AA4E9D0}" srcOrd="1" destOrd="0" presId="urn:microsoft.com/office/officeart/2005/8/layout/orgChart1"/>
    <dgm:cxn modelId="{27BE3206-7660-4FF2-B3C1-609DF72F0CB9}" type="presParOf" srcId="{D7206EAA-2666-41F6-8826-40B49ACD5BEC}" destId="{B7A17298-190B-49E8-8E6E-C7A280435D90}" srcOrd="2" destOrd="0" presId="urn:microsoft.com/office/officeart/2005/8/layout/orgChart1"/>
    <dgm:cxn modelId="{79708A35-3F38-42B3-B32C-1A8A1D591E1A}" type="presParOf" srcId="{73684873-3E08-469E-BA7F-F40A089A4FF2}" destId="{2EE1F52F-5C12-4E76-BB5C-C19C49E4055C}" srcOrd="2" destOrd="0" presId="urn:microsoft.com/office/officeart/2005/8/layout/orgChart1"/>
    <dgm:cxn modelId="{6A87E524-C6A1-463D-B83C-8149413436C8}" type="presParOf" srcId="{A8574D1E-8D8B-4BD2-AEFF-797ACC55EE55}" destId="{E39B1320-060B-49CB-B4C7-892A01BCB2E8}" srcOrd="4" destOrd="0" presId="urn:microsoft.com/office/officeart/2005/8/layout/orgChart1"/>
    <dgm:cxn modelId="{5CFC0A9F-A5F9-4486-85CD-5B65D504D677}" type="presParOf" srcId="{A8574D1E-8D8B-4BD2-AEFF-797ACC55EE55}" destId="{3B76129C-C09C-4DE0-AF73-E586758455CF}" srcOrd="5" destOrd="0" presId="urn:microsoft.com/office/officeart/2005/8/layout/orgChart1"/>
    <dgm:cxn modelId="{F4FA5227-1EBF-4CBB-A792-275A11738956}" type="presParOf" srcId="{3B76129C-C09C-4DE0-AF73-E586758455CF}" destId="{7A7C5EEB-F50B-4834-9865-59F6175F2D02}" srcOrd="0" destOrd="0" presId="urn:microsoft.com/office/officeart/2005/8/layout/orgChart1"/>
    <dgm:cxn modelId="{16364A1C-606D-4CA7-A9DB-2704DF1A2628}" type="presParOf" srcId="{7A7C5EEB-F50B-4834-9865-59F6175F2D02}" destId="{58F7591B-4BF7-4358-B74F-8C684419F6BA}" srcOrd="0" destOrd="0" presId="urn:microsoft.com/office/officeart/2005/8/layout/orgChart1"/>
    <dgm:cxn modelId="{369B252D-F651-4231-85B0-A96F5E675325}" type="presParOf" srcId="{7A7C5EEB-F50B-4834-9865-59F6175F2D02}" destId="{85A8FEA5-80BC-4804-B7FB-FF813259A39A}" srcOrd="1" destOrd="0" presId="urn:microsoft.com/office/officeart/2005/8/layout/orgChart1"/>
    <dgm:cxn modelId="{9AEEE1E8-53F8-4A49-9FF9-2530E7A537E7}" type="presParOf" srcId="{3B76129C-C09C-4DE0-AF73-E586758455CF}" destId="{FC7258A6-38DB-4B26-8A78-77BBAFB75BC9}" srcOrd="1" destOrd="0" presId="urn:microsoft.com/office/officeart/2005/8/layout/orgChart1"/>
    <dgm:cxn modelId="{573402B6-8C4C-4788-872B-13DF63820DC7}" type="presParOf" srcId="{FC7258A6-38DB-4B26-8A78-77BBAFB75BC9}" destId="{A92DB0F6-FBD0-4988-BE8D-F4F259A78289}" srcOrd="0" destOrd="0" presId="urn:microsoft.com/office/officeart/2005/8/layout/orgChart1"/>
    <dgm:cxn modelId="{D9E0B042-BB9C-485D-8149-86BFABB5101F}" type="presParOf" srcId="{FC7258A6-38DB-4B26-8A78-77BBAFB75BC9}" destId="{F2414988-9968-4B4D-9646-0D17DBE9EFF9}" srcOrd="1" destOrd="0" presId="urn:microsoft.com/office/officeart/2005/8/layout/orgChart1"/>
    <dgm:cxn modelId="{C1ED20BD-ED80-4CCE-AB93-2A7A80096CC9}" type="presParOf" srcId="{F2414988-9968-4B4D-9646-0D17DBE9EFF9}" destId="{A77E563E-C1DD-44DB-8ABA-6D485ADB6B5E}" srcOrd="0" destOrd="0" presId="urn:microsoft.com/office/officeart/2005/8/layout/orgChart1"/>
    <dgm:cxn modelId="{9CAE882F-456B-4E52-8D2B-EBB43071C1C6}" type="presParOf" srcId="{A77E563E-C1DD-44DB-8ABA-6D485ADB6B5E}" destId="{BF05A149-D219-49C4-861B-85FC82BA2AED}" srcOrd="0" destOrd="0" presId="urn:microsoft.com/office/officeart/2005/8/layout/orgChart1"/>
    <dgm:cxn modelId="{405858C1-4B8B-4775-9451-43E6064AAD35}" type="presParOf" srcId="{A77E563E-C1DD-44DB-8ABA-6D485ADB6B5E}" destId="{1C9E3815-6F10-4F28-90B4-3AAD25313E50}" srcOrd="1" destOrd="0" presId="urn:microsoft.com/office/officeart/2005/8/layout/orgChart1"/>
    <dgm:cxn modelId="{CB290048-FD21-4B00-AB59-ACF12887760A}" type="presParOf" srcId="{F2414988-9968-4B4D-9646-0D17DBE9EFF9}" destId="{8E8F797D-3FE8-4823-ADFA-19C5896079F3}" srcOrd="1" destOrd="0" presId="urn:microsoft.com/office/officeart/2005/8/layout/orgChart1"/>
    <dgm:cxn modelId="{CE0766AA-40BC-4828-82AC-85C9C0B58153}" type="presParOf" srcId="{F2414988-9968-4B4D-9646-0D17DBE9EFF9}" destId="{E53DDEDB-7B9D-4FC3-8CE2-3246A703B03D}" srcOrd="2" destOrd="0" presId="urn:microsoft.com/office/officeart/2005/8/layout/orgChart1"/>
    <dgm:cxn modelId="{D141D8DC-D3F9-4EDC-9786-70E3639FB392}" type="presParOf" srcId="{FC7258A6-38DB-4B26-8A78-77BBAFB75BC9}" destId="{78E30CA4-5494-4AA2-BC43-110A24A6EE36}" srcOrd="2" destOrd="0" presId="urn:microsoft.com/office/officeart/2005/8/layout/orgChart1"/>
    <dgm:cxn modelId="{E91F4D04-FD20-4680-8250-3AFB40E1F548}" type="presParOf" srcId="{FC7258A6-38DB-4B26-8A78-77BBAFB75BC9}" destId="{3A603E28-86B4-4EED-9367-340AAE4287E7}" srcOrd="3" destOrd="0" presId="urn:microsoft.com/office/officeart/2005/8/layout/orgChart1"/>
    <dgm:cxn modelId="{591AFE01-BD38-4F9B-B150-233D14217B53}" type="presParOf" srcId="{3A603E28-86B4-4EED-9367-340AAE4287E7}" destId="{61B91867-77F9-47C2-8CA8-3829BFA0BC1B}" srcOrd="0" destOrd="0" presId="urn:microsoft.com/office/officeart/2005/8/layout/orgChart1"/>
    <dgm:cxn modelId="{6BBE4C95-AC33-4616-A33A-75F612797C61}" type="presParOf" srcId="{61B91867-77F9-47C2-8CA8-3829BFA0BC1B}" destId="{60C76FDB-ECCE-462B-9A0B-C1321399F95A}" srcOrd="0" destOrd="0" presId="urn:microsoft.com/office/officeart/2005/8/layout/orgChart1"/>
    <dgm:cxn modelId="{F7AC9BB9-E43C-4F85-A772-53A8C9328F01}" type="presParOf" srcId="{61B91867-77F9-47C2-8CA8-3829BFA0BC1B}" destId="{8DBE3925-5328-42B5-8560-80146A25FA64}" srcOrd="1" destOrd="0" presId="urn:microsoft.com/office/officeart/2005/8/layout/orgChart1"/>
    <dgm:cxn modelId="{DAE786D8-92DD-4ED1-BBAA-A14FC321C03A}" type="presParOf" srcId="{3A603E28-86B4-4EED-9367-340AAE4287E7}" destId="{F65B32B2-D7E0-430A-9B9C-413B871EF7CD}" srcOrd="1" destOrd="0" presId="urn:microsoft.com/office/officeart/2005/8/layout/orgChart1"/>
    <dgm:cxn modelId="{819D4DC4-E841-42BA-A33E-CE9909390676}" type="presParOf" srcId="{3A603E28-86B4-4EED-9367-340AAE4287E7}" destId="{634C84A1-9346-458E-BB06-99324F8E8625}" srcOrd="2" destOrd="0" presId="urn:microsoft.com/office/officeart/2005/8/layout/orgChart1"/>
    <dgm:cxn modelId="{7914E03D-D92D-4665-8803-BD6A198CE07F}" type="presParOf" srcId="{3B76129C-C09C-4DE0-AF73-E586758455CF}" destId="{E5BC131A-0A9E-4486-A3C6-D2B68153B7F3}" srcOrd="2" destOrd="0" presId="urn:microsoft.com/office/officeart/2005/8/layout/orgChart1"/>
    <dgm:cxn modelId="{6DF02B6D-1A8E-4E2C-A311-20C689F54CF7}" type="presParOf" srcId="{E3F2101F-5DD0-4001-99EC-3CCF74EA6B4C}" destId="{34DA4484-1942-42DB-9802-B69E9DB73D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30CA4-5494-4AA2-BC43-110A24A6EE36}">
      <dsp:nvSpPr>
        <dsp:cNvPr id="0" name=""/>
        <dsp:cNvSpPr/>
      </dsp:nvSpPr>
      <dsp:spPr>
        <a:xfrm>
          <a:off x="4856275" y="1311276"/>
          <a:ext cx="162366" cy="1266461"/>
        </a:xfrm>
        <a:custGeom>
          <a:avLst/>
          <a:gdLst/>
          <a:ahLst/>
          <a:cxnLst/>
          <a:rect l="0" t="0" r="0" b="0"/>
          <a:pathLst>
            <a:path>
              <a:moveTo>
                <a:pt x="0" y="0"/>
              </a:moveTo>
              <a:lnTo>
                <a:pt x="0" y="1266461"/>
              </a:lnTo>
              <a:lnTo>
                <a:pt x="162366" y="1266461"/>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A92DB0F6-FBD0-4988-BE8D-F4F259A78289}">
      <dsp:nvSpPr>
        <dsp:cNvPr id="0" name=""/>
        <dsp:cNvSpPr/>
      </dsp:nvSpPr>
      <dsp:spPr>
        <a:xfrm>
          <a:off x="4856275" y="1311276"/>
          <a:ext cx="162366" cy="497924"/>
        </a:xfrm>
        <a:custGeom>
          <a:avLst/>
          <a:gdLst/>
          <a:ahLst/>
          <a:cxnLst/>
          <a:rect l="0" t="0" r="0" b="0"/>
          <a:pathLst>
            <a:path>
              <a:moveTo>
                <a:pt x="0" y="0"/>
              </a:moveTo>
              <a:lnTo>
                <a:pt x="0" y="497924"/>
              </a:lnTo>
              <a:lnTo>
                <a:pt x="162366" y="497924"/>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E39B1320-060B-49CB-B4C7-892A01BCB2E8}">
      <dsp:nvSpPr>
        <dsp:cNvPr id="0" name=""/>
        <dsp:cNvSpPr/>
      </dsp:nvSpPr>
      <dsp:spPr>
        <a:xfrm>
          <a:off x="3979494" y="542739"/>
          <a:ext cx="1309759" cy="227313"/>
        </a:xfrm>
        <a:custGeom>
          <a:avLst/>
          <a:gdLst/>
          <a:ahLst/>
          <a:cxnLst/>
          <a:rect l="0" t="0" r="0" b="0"/>
          <a:pathLst>
            <a:path>
              <a:moveTo>
                <a:pt x="0" y="0"/>
              </a:moveTo>
              <a:lnTo>
                <a:pt x="0" y="113656"/>
              </a:lnTo>
              <a:lnTo>
                <a:pt x="1309759" y="113656"/>
              </a:lnTo>
              <a:lnTo>
                <a:pt x="1309759" y="227313"/>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7DECEBF2-C66E-420F-AB3F-0A683BBC21A6}">
      <dsp:nvSpPr>
        <dsp:cNvPr id="0" name=""/>
        <dsp:cNvSpPr/>
      </dsp:nvSpPr>
      <dsp:spPr>
        <a:xfrm>
          <a:off x="3546516" y="1311276"/>
          <a:ext cx="162366" cy="2034997"/>
        </a:xfrm>
        <a:custGeom>
          <a:avLst/>
          <a:gdLst/>
          <a:ahLst/>
          <a:cxnLst/>
          <a:rect l="0" t="0" r="0" b="0"/>
          <a:pathLst>
            <a:path>
              <a:moveTo>
                <a:pt x="0" y="0"/>
              </a:moveTo>
              <a:lnTo>
                <a:pt x="0" y="2034997"/>
              </a:lnTo>
              <a:lnTo>
                <a:pt x="162366" y="2034997"/>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CA88C73E-3E83-46B4-9246-EBF952EB0E40}">
      <dsp:nvSpPr>
        <dsp:cNvPr id="0" name=""/>
        <dsp:cNvSpPr/>
      </dsp:nvSpPr>
      <dsp:spPr>
        <a:xfrm>
          <a:off x="3546516" y="1311276"/>
          <a:ext cx="162366" cy="1266461"/>
        </a:xfrm>
        <a:custGeom>
          <a:avLst/>
          <a:gdLst/>
          <a:ahLst/>
          <a:cxnLst/>
          <a:rect l="0" t="0" r="0" b="0"/>
          <a:pathLst>
            <a:path>
              <a:moveTo>
                <a:pt x="0" y="0"/>
              </a:moveTo>
              <a:lnTo>
                <a:pt x="0" y="1266461"/>
              </a:lnTo>
              <a:lnTo>
                <a:pt x="162366" y="1266461"/>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B3021699-592C-462E-9C48-6F1D4D3462E5}">
      <dsp:nvSpPr>
        <dsp:cNvPr id="0" name=""/>
        <dsp:cNvSpPr/>
      </dsp:nvSpPr>
      <dsp:spPr>
        <a:xfrm>
          <a:off x="3546516" y="1311276"/>
          <a:ext cx="162366" cy="497924"/>
        </a:xfrm>
        <a:custGeom>
          <a:avLst/>
          <a:gdLst/>
          <a:ahLst/>
          <a:cxnLst/>
          <a:rect l="0" t="0" r="0" b="0"/>
          <a:pathLst>
            <a:path>
              <a:moveTo>
                <a:pt x="0" y="0"/>
              </a:moveTo>
              <a:lnTo>
                <a:pt x="0" y="497924"/>
              </a:lnTo>
              <a:lnTo>
                <a:pt x="162366" y="497924"/>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C2438793-8139-4BDE-A196-201F75F62FD9}">
      <dsp:nvSpPr>
        <dsp:cNvPr id="0" name=""/>
        <dsp:cNvSpPr/>
      </dsp:nvSpPr>
      <dsp:spPr>
        <a:xfrm>
          <a:off x="3933774" y="542739"/>
          <a:ext cx="91440" cy="227313"/>
        </a:xfrm>
        <a:custGeom>
          <a:avLst/>
          <a:gdLst/>
          <a:ahLst/>
          <a:cxnLst/>
          <a:rect l="0" t="0" r="0" b="0"/>
          <a:pathLst>
            <a:path>
              <a:moveTo>
                <a:pt x="45720" y="0"/>
              </a:moveTo>
              <a:lnTo>
                <a:pt x="45720" y="227313"/>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FCF6CBE6-AC05-4F81-BB10-64D56E2896E9}">
      <dsp:nvSpPr>
        <dsp:cNvPr id="0" name=""/>
        <dsp:cNvSpPr/>
      </dsp:nvSpPr>
      <dsp:spPr>
        <a:xfrm>
          <a:off x="2669735" y="542739"/>
          <a:ext cx="1309759" cy="227313"/>
        </a:xfrm>
        <a:custGeom>
          <a:avLst/>
          <a:gdLst/>
          <a:ahLst/>
          <a:cxnLst/>
          <a:rect l="0" t="0" r="0" b="0"/>
          <a:pathLst>
            <a:path>
              <a:moveTo>
                <a:pt x="1309759" y="0"/>
              </a:moveTo>
              <a:lnTo>
                <a:pt x="1309759" y="113656"/>
              </a:lnTo>
              <a:lnTo>
                <a:pt x="0" y="113656"/>
              </a:lnTo>
              <a:lnTo>
                <a:pt x="0" y="227313"/>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B92AC4E8-C870-4349-8016-B651F3EF25A5}">
      <dsp:nvSpPr>
        <dsp:cNvPr id="0" name=""/>
        <dsp:cNvSpPr/>
      </dsp:nvSpPr>
      <dsp:spPr>
        <a:xfrm>
          <a:off x="3438271" y="1516"/>
          <a:ext cx="1082445" cy="541222"/>
        </a:xfrm>
        <a:prstGeom prst="rect">
          <a:avLst/>
        </a:prstGeom>
        <a:solidFill>
          <a:srgbClr val="DAD3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dirty="0" smtClean="0">
              <a:ln>
                <a:noFill/>
              </a:ln>
              <a:solidFill>
                <a:schemeClr val="tx1"/>
              </a:solidFill>
              <a:effectLst/>
              <a:latin typeface="+mn-lt"/>
            </a:rPr>
            <a:t>Κράματα χαλκού</a:t>
          </a:r>
        </a:p>
      </dsp:txBody>
      <dsp:txXfrm>
        <a:off x="3438271" y="1516"/>
        <a:ext cx="1082445" cy="541222"/>
      </dsp:txXfrm>
    </dsp:sp>
    <dsp:sp modelId="{0A2C3415-AA62-40F6-ADB8-BBBD8162C93D}">
      <dsp:nvSpPr>
        <dsp:cNvPr id="0" name=""/>
        <dsp:cNvSpPr/>
      </dsp:nvSpPr>
      <dsp:spPr>
        <a:xfrm>
          <a:off x="2128512" y="770053"/>
          <a:ext cx="1082445" cy="541222"/>
        </a:xfrm>
        <a:prstGeom prst="rect">
          <a:avLst/>
        </a:prstGeom>
        <a:solidFill>
          <a:srgbClr val="DAD3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dirty="0" smtClean="0">
              <a:ln>
                <a:noFill/>
              </a:ln>
              <a:solidFill>
                <a:schemeClr val="tx1"/>
              </a:solidFill>
              <a:effectLst/>
              <a:latin typeface="+mn-lt"/>
            </a:rPr>
            <a:t>Καθαροί Χαλκοί</a:t>
          </a:r>
        </a:p>
      </dsp:txBody>
      <dsp:txXfrm>
        <a:off x="2128512" y="770053"/>
        <a:ext cx="1082445" cy="541222"/>
      </dsp:txXfrm>
    </dsp:sp>
    <dsp:sp modelId="{48C6F3CF-E653-405C-B9FE-7AEDC8762915}">
      <dsp:nvSpPr>
        <dsp:cNvPr id="0" name=""/>
        <dsp:cNvSpPr/>
      </dsp:nvSpPr>
      <dsp:spPr>
        <a:xfrm>
          <a:off x="3438271" y="770053"/>
          <a:ext cx="1082445" cy="541222"/>
        </a:xfrm>
        <a:prstGeom prst="rect">
          <a:avLst/>
        </a:prstGeom>
        <a:solidFill>
          <a:srgbClr val="DAD3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dirty="0" smtClean="0">
              <a:ln>
                <a:noFill/>
              </a:ln>
              <a:solidFill>
                <a:schemeClr val="tx1"/>
              </a:solidFill>
              <a:effectLst/>
              <a:latin typeface="+mn-lt"/>
            </a:rPr>
            <a:t>Μπρούτζοι</a:t>
          </a:r>
        </a:p>
      </dsp:txBody>
      <dsp:txXfrm>
        <a:off x="3438271" y="770053"/>
        <a:ext cx="1082445" cy="541222"/>
      </dsp:txXfrm>
    </dsp:sp>
    <dsp:sp modelId="{09E3300F-AD56-46F9-BD30-637EF6B2C6B5}">
      <dsp:nvSpPr>
        <dsp:cNvPr id="0" name=""/>
        <dsp:cNvSpPr/>
      </dsp:nvSpPr>
      <dsp:spPr>
        <a:xfrm>
          <a:off x="3708882" y="1538589"/>
          <a:ext cx="1082445" cy="541222"/>
        </a:xfrm>
        <a:prstGeom prst="rect">
          <a:avLst/>
        </a:prstGeom>
        <a:solidFill>
          <a:srgbClr val="DAD3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dirty="0" smtClean="0">
              <a:ln>
                <a:noFill/>
              </a:ln>
              <a:solidFill>
                <a:schemeClr val="tx1"/>
              </a:solidFill>
              <a:effectLst/>
              <a:latin typeface="+mn-lt"/>
            </a:rPr>
            <a:t>Τυπικοί μπρούτζοι</a:t>
          </a:r>
        </a:p>
      </dsp:txBody>
      <dsp:txXfrm>
        <a:off x="3708882" y="1538589"/>
        <a:ext cx="1082445" cy="541222"/>
      </dsp:txXfrm>
    </dsp:sp>
    <dsp:sp modelId="{AFEC386A-B91C-4D9F-A10F-F4832D6E6E6F}">
      <dsp:nvSpPr>
        <dsp:cNvPr id="0" name=""/>
        <dsp:cNvSpPr/>
      </dsp:nvSpPr>
      <dsp:spPr>
        <a:xfrm>
          <a:off x="3708882" y="2307125"/>
          <a:ext cx="1082445" cy="541222"/>
        </a:xfrm>
        <a:prstGeom prst="rect">
          <a:avLst/>
        </a:prstGeom>
        <a:solidFill>
          <a:srgbClr val="DAD3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dirty="0" smtClean="0">
              <a:ln>
                <a:noFill/>
              </a:ln>
              <a:solidFill>
                <a:schemeClr val="tx1"/>
              </a:solidFill>
              <a:effectLst/>
              <a:latin typeface="+mn-lt"/>
            </a:rPr>
            <a:t>Κασσιτερούχοι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dirty="0" smtClean="0">
              <a:ln>
                <a:noFill/>
              </a:ln>
              <a:solidFill>
                <a:schemeClr val="tx1"/>
              </a:solidFill>
              <a:effectLst/>
              <a:latin typeface="+mn-lt"/>
            </a:rPr>
            <a:t>μπρούτζοι</a:t>
          </a:r>
        </a:p>
      </dsp:txBody>
      <dsp:txXfrm>
        <a:off x="3708882" y="2307125"/>
        <a:ext cx="1082445" cy="541222"/>
      </dsp:txXfrm>
    </dsp:sp>
    <dsp:sp modelId="{2DD912FE-97D4-4D9A-8ADB-FD75FE4ED412}">
      <dsp:nvSpPr>
        <dsp:cNvPr id="0" name=""/>
        <dsp:cNvSpPr/>
      </dsp:nvSpPr>
      <dsp:spPr>
        <a:xfrm>
          <a:off x="3708882" y="3075662"/>
          <a:ext cx="1082445" cy="541222"/>
        </a:xfrm>
        <a:prstGeom prst="rect">
          <a:avLst/>
        </a:prstGeom>
        <a:solidFill>
          <a:srgbClr val="DAD3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dirty="0" smtClean="0">
              <a:ln>
                <a:noFill/>
              </a:ln>
              <a:solidFill>
                <a:schemeClr val="tx1"/>
              </a:solidFill>
              <a:effectLst/>
              <a:latin typeface="+mn-lt"/>
            </a:rPr>
            <a:t>Μολυβδούχοι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dirty="0" smtClean="0">
              <a:ln>
                <a:noFill/>
              </a:ln>
              <a:solidFill>
                <a:schemeClr val="tx1"/>
              </a:solidFill>
              <a:effectLst/>
              <a:latin typeface="+mn-lt"/>
            </a:rPr>
            <a:t>μπρούτζοι</a:t>
          </a:r>
        </a:p>
      </dsp:txBody>
      <dsp:txXfrm>
        <a:off x="3708882" y="3075662"/>
        <a:ext cx="1082445" cy="541222"/>
      </dsp:txXfrm>
    </dsp:sp>
    <dsp:sp modelId="{58F7591B-4BF7-4358-B74F-8C684419F6BA}">
      <dsp:nvSpPr>
        <dsp:cNvPr id="0" name=""/>
        <dsp:cNvSpPr/>
      </dsp:nvSpPr>
      <dsp:spPr>
        <a:xfrm>
          <a:off x="4748030" y="770053"/>
          <a:ext cx="1082445" cy="541222"/>
        </a:xfrm>
        <a:prstGeom prst="rect">
          <a:avLst/>
        </a:prstGeom>
        <a:solidFill>
          <a:srgbClr val="DAD3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smtClean="0">
              <a:ln>
                <a:noFill/>
              </a:ln>
              <a:solidFill>
                <a:schemeClr val="tx1"/>
              </a:solidFill>
              <a:effectLst/>
              <a:latin typeface="+mn-lt"/>
            </a:rPr>
            <a:t>Ορείχαλκοι</a:t>
          </a:r>
        </a:p>
      </dsp:txBody>
      <dsp:txXfrm>
        <a:off x="4748030" y="770053"/>
        <a:ext cx="1082445" cy="541222"/>
      </dsp:txXfrm>
    </dsp:sp>
    <dsp:sp modelId="{BF05A149-D219-49C4-861B-85FC82BA2AED}">
      <dsp:nvSpPr>
        <dsp:cNvPr id="0" name=""/>
        <dsp:cNvSpPr/>
      </dsp:nvSpPr>
      <dsp:spPr>
        <a:xfrm>
          <a:off x="5018642" y="1538589"/>
          <a:ext cx="1082445" cy="541222"/>
        </a:xfrm>
        <a:prstGeom prst="rect">
          <a:avLst/>
        </a:prstGeom>
        <a:solidFill>
          <a:srgbClr val="DAD3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smtClean="0">
              <a:ln>
                <a:noFill/>
              </a:ln>
              <a:solidFill>
                <a:schemeClr val="tx1"/>
              </a:solidFill>
              <a:effectLst/>
              <a:latin typeface="+mn-lt"/>
            </a:rPr>
            <a:t>Ορείχαλκος</a:t>
          </a:r>
          <a:r>
            <a:rPr kumimoji="0" lang="en-US" altLang="el-GR" sz="1300" b="0" i="0" u="none" strike="noStrike" kern="1200" cap="none" normalizeH="0" baseline="0" smtClean="0">
              <a:ln>
                <a:noFill/>
              </a:ln>
              <a:solidFill>
                <a:schemeClr val="tx1"/>
              </a:solidFill>
              <a:effectLst/>
              <a:latin typeface="+mn-lt"/>
            </a:rPr>
            <a:t> </a:t>
          </a:r>
          <a:endParaRPr kumimoji="0" lang="el-GR" altLang="el-GR" sz="1300" b="0" i="0" u="none" strike="noStrike" kern="1200" cap="none" normalizeH="0" baseline="0" smtClean="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300" b="0" i="0" u="none" strike="noStrike" kern="1200" cap="none" normalizeH="0" baseline="0" smtClean="0">
              <a:ln>
                <a:noFill/>
              </a:ln>
              <a:solidFill>
                <a:schemeClr val="tx1"/>
              </a:solidFill>
              <a:effectLst/>
              <a:latin typeface="+mn-lt"/>
            </a:rPr>
            <a:t>(Zn 18-23%)</a:t>
          </a:r>
          <a:endParaRPr kumimoji="0" lang="el-GR" altLang="el-GR" sz="1300" b="0" i="0" u="none" strike="noStrike" kern="1200" cap="none" normalizeH="0" baseline="0" smtClean="0">
            <a:ln>
              <a:noFill/>
            </a:ln>
            <a:solidFill>
              <a:schemeClr val="tx1"/>
            </a:solidFill>
            <a:effectLst/>
            <a:latin typeface="+mn-lt"/>
          </a:endParaRPr>
        </a:p>
      </dsp:txBody>
      <dsp:txXfrm>
        <a:off x="5018642" y="1538589"/>
        <a:ext cx="1082445" cy="541222"/>
      </dsp:txXfrm>
    </dsp:sp>
    <dsp:sp modelId="{60C76FDB-ECCE-462B-9A0B-C1321399F95A}">
      <dsp:nvSpPr>
        <dsp:cNvPr id="0" name=""/>
        <dsp:cNvSpPr/>
      </dsp:nvSpPr>
      <dsp:spPr>
        <a:xfrm>
          <a:off x="5018642" y="2307125"/>
          <a:ext cx="1082445" cy="541222"/>
        </a:xfrm>
        <a:prstGeom prst="rect">
          <a:avLst/>
        </a:prstGeom>
        <a:solidFill>
          <a:srgbClr val="DAD3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kern="1200" cap="none" normalizeH="0" baseline="0" smtClean="0">
              <a:ln>
                <a:noFill/>
              </a:ln>
              <a:solidFill>
                <a:schemeClr val="tx1"/>
              </a:solidFill>
              <a:effectLst/>
              <a:latin typeface="+mn-lt"/>
            </a:rPr>
            <a:t>Ορείχαλκος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1300" b="0" i="0" u="none" strike="noStrike" kern="1200" cap="none" normalizeH="0" baseline="0" smtClean="0">
              <a:ln>
                <a:noFill/>
              </a:ln>
              <a:solidFill>
                <a:schemeClr val="tx1"/>
              </a:solidFill>
              <a:effectLst/>
              <a:latin typeface="+mn-lt"/>
            </a:rPr>
            <a:t> (Zn 10-20%)</a:t>
          </a:r>
          <a:endParaRPr kumimoji="0" lang="el-GR" altLang="el-GR" sz="1300" b="0" i="0" u="none" strike="noStrike" kern="1200" cap="none" normalizeH="0" baseline="0" smtClean="0">
            <a:ln>
              <a:noFill/>
            </a:ln>
            <a:solidFill>
              <a:schemeClr val="tx1"/>
            </a:solidFill>
            <a:effectLst/>
            <a:latin typeface="+mn-lt"/>
          </a:endParaRPr>
        </a:p>
      </dsp:txBody>
      <dsp:txXfrm>
        <a:off x="5018642" y="2307125"/>
        <a:ext cx="1082445" cy="5412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0AF2D-DB6A-4709-99C5-8EDB22DDA88F}" type="datetimeFigureOut">
              <a:rPr lang="el-GR" smtClean="0"/>
              <a:t>29/10/2015</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C0C9F-8DF1-4923-931D-4922ACA26F4A}" type="slidenum">
              <a:rPr lang="el-GR" smtClean="0"/>
              <a:t>‹#›</a:t>
            </a:fld>
            <a:endParaRPr lang="el-GR"/>
          </a:p>
        </p:txBody>
      </p:sp>
    </p:spTree>
    <p:extLst>
      <p:ext uri="{BB962C8B-B14F-4D97-AF65-F5344CB8AC3E}">
        <p14:creationId xmlns:p14="http://schemas.microsoft.com/office/powerpoint/2010/main" val="71725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smtClean="0"/>
              <a:t>αναφορα</a:t>
            </a:r>
            <a:endParaRPr lang="el-GR" dirty="0"/>
          </a:p>
        </p:txBody>
      </p:sp>
      <p:sp>
        <p:nvSpPr>
          <p:cNvPr id="4" name="Slide Number Placeholder 3"/>
          <p:cNvSpPr>
            <a:spLocks noGrp="1"/>
          </p:cNvSpPr>
          <p:nvPr>
            <p:ph type="sldNum" sz="quarter" idx="10"/>
          </p:nvPr>
        </p:nvSpPr>
        <p:spPr/>
        <p:txBody>
          <a:bodyPr/>
          <a:lstStyle/>
          <a:p>
            <a:fld id="{0C4C0C9F-8DF1-4923-931D-4922ACA26F4A}" type="slidenum">
              <a:rPr lang="el-GR" smtClean="0"/>
              <a:t>18</a:t>
            </a:fld>
            <a:endParaRPr lang="el-GR"/>
          </a:p>
        </p:txBody>
      </p:sp>
    </p:spTree>
    <p:extLst>
      <p:ext uri="{BB962C8B-B14F-4D97-AF65-F5344CB8AC3E}">
        <p14:creationId xmlns:p14="http://schemas.microsoft.com/office/powerpoint/2010/main" val="388329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659E49-0B77-4A96-811A-7E7BC6E72A7E}" type="slidenum">
              <a:rPr lang="el-GR" smtClean="0"/>
              <a:pPr/>
              <a:t>38</a:t>
            </a:fld>
            <a:endParaRPr lang="el-GR"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err="1" smtClean="0"/>
              <a:t>Promet</a:t>
            </a:r>
            <a:r>
              <a:rPr lang="en-US" baseline="0" dirty="0" smtClean="0"/>
              <a:t> consortium</a:t>
            </a:r>
            <a:endParaRPr lang="el-GR" dirty="0" smtClean="0"/>
          </a:p>
        </p:txBody>
      </p:sp>
    </p:spTree>
    <p:extLst>
      <p:ext uri="{BB962C8B-B14F-4D97-AF65-F5344CB8AC3E}">
        <p14:creationId xmlns:p14="http://schemas.microsoft.com/office/powerpoint/2010/main" val="243792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7847306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CC97DA9-247C-4304-973C-C5AFEA712E32}" type="datetimeFigureOut">
              <a:rPr lang="el-GR" smtClean="0"/>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72922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CC97DA9-247C-4304-973C-C5AFEA712E32}" type="datetimeFigureOut">
              <a:rPr lang="el-GR" smtClean="0"/>
              <a:t>29/10/2015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257752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CC97DA9-247C-4304-973C-C5AFEA712E32}" type="datetimeFigureOut">
              <a:rPr lang="el-GR" smtClean="0"/>
              <a:t>29/10/2015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34903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97DA9-247C-4304-973C-C5AFEA712E32}" type="datetimeFigureOut">
              <a:rPr lang="el-GR" smtClean="0"/>
              <a:t>29/10/2015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752877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23252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565880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361575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27108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Online Image Placeholder 2"/>
          <p:cNvSpPr>
            <a:spLocks noGrp="1"/>
          </p:cNvSpPr>
          <p:nvPr>
            <p:ph type="clipArt" sz="half" idx="1"/>
          </p:nvPr>
        </p:nvSpPr>
        <p:spPr>
          <a:xfrm>
            <a:off x="1143000" y="1343025"/>
            <a:ext cx="3810000" cy="3286125"/>
          </a:xfrm>
        </p:spPr>
        <p:txBody>
          <a:bodyPr rtlCol="0">
            <a:normAutofit/>
          </a:bodyPr>
          <a:lstStyle/>
          <a:p>
            <a:pPr lvl="0"/>
            <a:endParaRPr lang="el-GR" noProof="0" dirty="0" smtClean="0"/>
          </a:p>
        </p:txBody>
      </p:sp>
      <p:sp>
        <p:nvSpPr>
          <p:cNvPr id="4" name="Text Placeholder 3"/>
          <p:cNvSpPr>
            <a:spLocks noGrp="1"/>
          </p:cNvSpPr>
          <p:nvPr>
            <p:ph type="body" sz="half" idx="2"/>
          </p:nvPr>
        </p:nvSpPr>
        <p:spPr>
          <a:xfrm>
            <a:off x="51054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40A3CCE-23AB-410E-A75E-9A5EF55A3DC8}" type="slidenum">
              <a:rPr lang="el-GR" altLang="el-GR"/>
              <a:pPr>
                <a:defRPr/>
              </a:pPr>
              <a:t>‹#›</a:t>
            </a:fld>
            <a:endParaRPr lang="el-GR" altLang="el-GR"/>
          </a:p>
        </p:txBody>
      </p:sp>
    </p:spTree>
    <p:extLst>
      <p:ext uri="{BB962C8B-B14F-4D97-AF65-F5344CB8AC3E}">
        <p14:creationId xmlns:p14="http://schemas.microsoft.com/office/powerpoint/2010/main" val="3907959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430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5105400" y="1343025"/>
            <a:ext cx="3810000" cy="158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5105400" y="3043237"/>
            <a:ext cx="3810000" cy="158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AF6FEDA8-CB83-4ED7-8E66-A14793952224}" type="slidenum">
              <a:rPr lang="el-GR" altLang="el-GR"/>
              <a:pPr>
                <a:defRPr/>
              </a:pPr>
              <a:t>‹#›</a:t>
            </a:fld>
            <a:endParaRPr lang="el-GR" altLang="el-GR"/>
          </a:p>
        </p:txBody>
      </p:sp>
    </p:spTree>
    <p:extLst>
      <p:ext uri="{BB962C8B-B14F-4D97-AF65-F5344CB8AC3E}">
        <p14:creationId xmlns:p14="http://schemas.microsoft.com/office/powerpoint/2010/main" val="221974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7574"/>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7200" y="65162"/>
            <a:ext cx="8229600" cy="778396"/>
          </a:xfrm>
        </p:spPr>
        <p:txBody>
          <a:bodyPr/>
          <a:lstStyle>
            <a:lvl1pPr>
              <a:defRPr>
                <a:solidFill>
                  <a:schemeClr val="bg1"/>
                </a:solidFill>
              </a:defRPr>
            </a:lvl1pPr>
          </a:lstStyle>
          <a:p>
            <a:r>
              <a:rPr lang="en-US" smtClean="0"/>
              <a:t>Click to edit Master title style</a:t>
            </a:r>
            <a:endParaRPr lang="el-GR"/>
          </a:p>
        </p:txBody>
      </p:sp>
      <p:sp>
        <p:nvSpPr>
          <p:cNvPr id="3" name="Content Placeholder 2"/>
          <p:cNvSpPr>
            <a:spLocks noGrp="1"/>
          </p:cNvSpPr>
          <p:nvPr>
            <p:ph idx="1"/>
          </p:nvPr>
        </p:nvSpPr>
        <p:spPr>
          <a:xfrm>
            <a:off x="457200" y="1200150"/>
            <a:ext cx="8229600" cy="3819871"/>
          </a:xfrm>
        </p:spPr>
        <p:txBody>
          <a:bodyPr/>
          <a:lstStyle>
            <a:lvl1pPr>
              <a:buClr>
                <a:schemeClr val="tx1">
                  <a:lumMod val="65000"/>
                  <a:lumOff val="35000"/>
                </a:schemeClr>
              </a:buClr>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4770116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143000" y="1343025"/>
            <a:ext cx="7772400" cy="3286125"/>
          </a:xfrm>
        </p:spPr>
        <p:txBody>
          <a:bodyPr rtlCol="0">
            <a:normAutofit/>
          </a:bodyPr>
          <a:lstStyle/>
          <a:p>
            <a:pPr lvl="0"/>
            <a:endParaRPr lang="el-GR" noProof="0" dirty="0" smtClean="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A2EE600-3CD4-4E5A-9132-D17A5DB26AA0}" type="slidenum">
              <a:rPr lang="el-GR" altLang="el-GR"/>
              <a:pPr>
                <a:defRPr/>
              </a:pPr>
              <a:t>‹#›</a:t>
            </a:fld>
            <a:endParaRPr lang="el-GR" altLang="el-GR"/>
          </a:p>
        </p:txBody>
      </p:sp>
    </p:spTree>
    <p:extLst>
      <p:ext uri="{BB962C8B-B14F-4D97-AF65-F5344CB8AC3E}">
        <p14:creationId xmlns:p14="http://schemas.microsoft.com/office/powerpoint/2010/main" val="93692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3501" y="200025"/>
            <a:ext cx="8937625" cy="442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554376E2-FE60-46A1-BE81-FF05A4325274}" type="slidenum">
              <a:rPr lang="el-GR" altLang="el-GR"/>
              <a:pPr>
                <a:defRPr/>
              </a:pPr>
              <a:t>‹#›</a:t>
            </a:fld>
            <a:endParaRPr lang="el-GR" altLang="el-GR"/>
          </a:p>
        </p:txBody>
      </p:sp>
    </p:spTree>
    <p:extLst>
      <p:ext uri="{BB962C8B-B14F-4D97-AF65-F5344CB8AC3E}">
        <p14:creationId xmlns:p14="http://schemas.microsoft.com/office/powerpoint/2010/main" val="1493016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1" y="200025"/>
            <a:ext cx="8937625" cy="8286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430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105400" y="1343025"/>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Footer Placeholder 4"/>
          <p:cNvSpPr>
            <a:spLocks noGrp="1"/>
          </p:cNvSpPr>
          <p:nvPr>
            <p:ph type="ftr" sz="quarter" idx="10"/>
          </p:nvPr>
        </p:nvSpPr>
        <p:spPr>
          <a:xfrm>
            <a:off x="3276600" y="4800600"/>
            <a:ext cx="2895600" cy="342900"/>
          </a:xfrm>
        </p:spPr>
        <p:txBody>
          <a:bodyPr/>
          <a:lstStyle>
            <a:lvl1pPr>
              <a:defRPr/>
            </a:lvl1pPr>
          </a:lstStyle>
          <a:p>
            <a:pPr>
              <a:defRPr/>
            </a:pPr>
            <a:endParaRPr lang="el-GR"/>
          </a:p>
        </p:txBody>
      </p:sp>
      <p:sp>
        <p:nvSpPr>
          <p:cNvPr id="6" name="Slide Number Placeholder 5"/>
          <p:cNvSpPr>
            <a:spLocks noGrp="1"/>
          </p:cNvSpPr>
          <p:nvPr>
            <p:ph type="sldNum" sz="quarter" idx="11"/>
          </p:nvPr>
        </p:nvSpPr>
        <p:spPr>
          <a:xfrm>
            <a:off x="7010400" y="4800600"/>
            <a:ext cx="1905000" cy="342900"/>
          </a:xfrm>
        </p:spPr>
        <p:txBody>
          <a:bodyPr/>
          <a:lstStyle>
            <a:lvl1pPr>
              <a:defRPr smtClean="0"/>
            </a:lvl1pPr>
          </a:lstStyle>
          <a:p>
            <a:pPr>
              <a:defRPr/>
            </a:pPr>
            <a:fld id="{DED444C1-3976-4D4D-A8A1-2AD07B693FBD}" type="slidenum">
              <a:rPr lang="el-GR" altLang="el-GR"/>
              <a:pPr>
                <a:defRPr/>
              </a:pPr>
              <a:t>‹#›</a:t>
            </a:fld>
            <a:endParaRPr lang="el-GR" altLang="el-GR"/>
          </a:p>
        </p:txBody>
      </p:sp>
      <p:sp>
        <p:nvSpPr>
          <p:cNvPr id="7" name="Date Placeholder 6"/>
          <p:cNvSpPr>
            <a:spLocks noGrp="1"/>
          </p:cNvSpPr>
          <p:nvPr>
            <p:ph type="dt" sz="half" idx="12"/>
          </p:nvPr>
        </p:nvSpPr>
        <p:spPr>
          <a:xfrm>
            <a:off x="0" y="4800600"/>
            <a:ext cx="1905000" cy="342900"/>
          </a:xfrm>
        </p:spPr>
        <p:txBody>
          <a:bodyPr/>
          <a:lstStyle>
            <a:lvl1pPr>
              <a:defRPr/>
            </a:lvl1pPr>
          </a:lstStyle>
          <a:p>
            <a:pPr>
              <a:defRPr/>
            </a:pPr>
            <a:endParaRPr lang="el-GR"/>
          </a:p>
        </p:txBody>
      </p:sp>
    </p:spTree>
    <p:extLst>
      <p:ext uri="{BB962C8B-B14F-4D97-AF65-F5344CB8AC3E}">
        <p14:creationId xmlns:p14="http://schemas.microsoft.com/office/powerpoint/2010/main" val="2842786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8360"/>
            <a:ext cx="8229600" cy="857250"/>
          </a:xfrm>
        </p:spPr>
        <p:txBody>
          <a:bodyPr lIns="58055" tIns="29028" rIns="58055" bIns="29028"/>
          <a:lstStyle/>
          <a:p>
            <a:r>
              <a:rPr lang="en-US" smtClean="0"/>
              <a:t>Click to edit Master title style</a:t>
            </a:r>
            <a:endParaRPr lang="el-GR"/>
          </a:p>
        </p:txBody>
      </p:sp>
      <p:sp>
        <p:nvSpPr>
          <p:cNvPr id="3" name="Content Placeholder 2"/>
          <p:cNvSpPr>
            <a:spLocks noGrp="1"/>
          </p:cNvSpPr>
          <p:nvPr>
            <p:ph sz="quarter" idx="1"/>
          </p:nvPr>
        </p:nvSpPr>
        <p:spPr>
          <a:xfrm>
            <a:off x="457200" y="1200151"/>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200151"/>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2956322"/>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2956322"/>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603" y="4686150"/>
            <a:ext cx="2132794" cy="343202"/>
          </a:xfrm>
        </p:spPr>
        <p:txBody>
          <a:bodyPr lIns="58055" tIns="29028" rIns="58055" bIns="29028"/>
          <a:lstStyle>
            <a:lvl1pPr>
              <a:defRPr/>
            </a:lvl1pPr>
          </a:lstStyle>
          <a:p>
            <a:pPr>
              <a:defRPr/>
            </a:pPr>
            <a:endParaRPr lang="el-GR"/>
          </a:p>
        </p:txBody>
      </p:sp>
      <p:sp>
        <p:nvSpPr>
          <p:cNvPr id="8" name="Footer Placeholder 7"/>
          <p:cNvSpPr>
            <a:spLocks noGrp="1"/>
          </p:cNvSpPr>
          <p:nvPr>
            <p:ph type="ftr" sz="quarter" idx="11"/>
          </p:nvPr>
        </p:nvSpPr>
        <p:spPr>
          <a:xfrm>
            <a:off x="3124603" y="4686150"/>
            <a:ext cx="2894794" cy="343202"/>
          </a:xfrm>
        </p:spPr>
        <p:txBody>
          <a:bodyPr lIns="58055" tIns="29028" rIns="58055" bIns="29028"/>
          <a:lstStyle>
            <a:lvl1pPr>
              <a:defRPr/>
            </a:lvl1pPr>
          </a:lstStyle>
          <a:p>
            <a:pPr>
              <a:defRPr/>
            </a:pPr>
            <a:r>
              <a:rPr lang="el-GR"/>
              <a:t>Ημερίδα Συντήρησης ΑΜΘ 2008</a:t>
            </a:r>
          </a:p>
        </p:txBody>
      </p:sp>
      <p:sp>
        <p:nvSpPr>
          <p:cNvPr id="9" name="Slide Number Placeholder 8"/>
          <p:cNvSpPr>
            <a:spLocks noGrp="1"/>
          </p:cNvSpPr>
          <p:nvPr>
            <p:ph type="sldNum" sz="quarter" idx="12"/>
          </p:nvPr>
        </p:nvSpPr>
        <p:spPr>
          <a:xfrm>
            <a:off x="6553603" y="4686150"/>
            <a:ext cx="2132794" cy="343202"/>
          </a:xfrm>
        </p:spPr>
        <p:txBody>
          <a:bodyPr/>
          <a:lstStyle>
            <a:lvl1pPr>
              <a:defRPr/>
            </a:lvl1pPr>
          </a:lstStyle>
          <a:p>
            <a:pPr>
              <a:defRPr/>
            </a:pPr>
            <a:fld id="{8ABEC6D2-2EC3-47AB-B279-A48EEC8C17C6}" type="slidenum">
              <a:rPr lang="el-GR"/>
              <a:pPr>
                <a:defRPr/>
              </a:pPr>
              <a:t>‹#›</a:t>
            </a:fld>
            <a:endParaRPr lang="el-GR"/>
          </a:p>
        </p:txBody>
      </p:sp>
    </p:spTree>
    <p:extLst>
      <p:ext uri="{BB962C8B-B14F-4D97-AF65-F5344CB8AC3E}">
        <p14:creationId xmlns:p14="http://schemas.microsoft.com/office/powerpoint/2010/main" val="1772591617"/>
      </p:ext>
    </p:extLst>
  </p:cSld>
  <p:clrMapOvr>
    <a:masterClrMapping/>
  </p:clrMapOvr>
  <p:transition>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2308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7438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51047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44005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55128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897565"/>
            <a:ext cx="4040188"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897565"/>
            <a:ext cx="4041775"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02444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4320480" cy="3675856"/>
          </a:xfrm>
        </p:spPr>
        <p:txBody>
          <a:bodyPr/>
          <a:lstStyle>
            <a:lvl1pPr>
              <a:buClr>
                <a:schemeClr val="tx1">
                  <a:lumMod val="50000"/>
                  <a:lumOff val="50000"/>
                </a:schemeClr>
              </a:buClr>
              <a:defRPr/>
            </a:lvl1pPr>
            <a:lvl2pPr>
              <a:buClr>
                <a:schemeClr val="tx1">
                  <a:lumMod val="50000"/>
                  <a:lumOff val="50000"/>
                </a:schemeClr>
              </a:buClr>
              <a:defRPr/>
            </a:lvl2pPr>
            <a:lvl3pPr>
              <a:buClr>
                <a:schemeClr val="tx1">
                  <a:lumMod val="50000"/>
                  <a:lumOff val="50000"/>
                </a:schemeClr>
              </a:buClr>
              <a:defRPr/>
            </a:lvl3pPr>
            <a:lvl4pPr>
              <a:buClr>
                <a:schemeClr val="tx1">
                  <a:lumMod val="50000"/>
                  <a:lumOff val="50000"/>
                </a:schemeClr>
              </a:buClr>
              <a:defRPr/>
            </a:lvl4pPr>
            <a:lvl5pPr>
              <a:buClr>
                <a:schemeClr val="tx1">
                  <a:lumMod val="50000"/>
                  <a:lumOff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4955300" y="0"/>
            <a:ext cx="4188700" cy="5143500"/>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547727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87474"/>
            <a:ext cx="8229600" cy="6804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24070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43101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34544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115459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94749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3816424"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3816424" cy="3675856"/>
          </a:xfrm>
        </p:spPr>
        <p:txBody>
          <a:bodyPr/>
          <a:lstStyle>
            <a:lvl1pPr>
              <a:buClr>
                <a:schemeClr val="tx1">
                  <a:lumMod val="50000"/>
                  <a:lumOff val="50000"/>
                </a:schemeClr>
              </a:buClr>
              <a:defRPr/>
            </a:lvl1pPr>
            <a:lvl2pPr>
              <a:buClr>
                <a:schemeClr val="tx1">
                  <a:lumMod val="50000"/>
                  <a:lumOff val="50000"/>
                </a:schemeClr>
              </a:buClr>
              <a:defRPr/>
            </a:lvl2pPr>
            <a:lvl3pPr>
              <a:buClr>
                <a:schemeClr val="tx1">
                  <a:lumMod val="50000"/>
                  <a:lumOff val="50000"/>
                </a:schemeClr>
              </a:buClr>
              <a:defRPr/>
            </a:lvl3pPr>
            <a:lvl4pPr>
              <a:buClr>
                <a:schemeClr val="tx1">
                  <a:lumMod val="50000"/>
                  <a:lumOff val="50000"/>
                </a:schemeClr>
              </a:buClr>
              <a:defRPr/>
            </a:lvl4pPr>
            <a:lvl5pPr>
              <a:buClr>
                <a:schemeClr val="tx1">
                  <a:lumMod val="50000"/>
                  <a:lumOff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4499992" y="0"/>
            <a:ext cx="4644008" cy="5143500"/>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0472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540060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5400600" cy="3675856"/>
          </a:xfrm>
        </p:spPr>
        <p:txBody>
          <a:bodyPr/>
          <a:lstStyle>
            <a:lvl1pPr>
              <a:buClr>
                <a:schemeClr val="tx1">
                  <a:lumMod val="50000"/>
                  <a:lumOff val="50000"/>
                </a:schemeClr>
              </a:buClr>
              <a:defRPr/>
            </a:lvl1pPr>
            <a:lvl2pPr>
              <a:buClr>
                <a:schemeClr val="tx1">
                  <a:lumMod val="50000"/>
                  <a:lumOff val="50000"/>
                </a:schemeClr>
              </a:buClr>
              <a:defRPr/>
            </a:lvl2pPr>
            <a:lvl3pPr>
              <a:buClr>
                <a:schemeClr val="tx1">
                  <a:lumMod val="50000"/>
                  <a:lumOff val="50000"/>
                </a:schemeClr>
              </a:buClr>
              <a:defRPr/>
            </a:lvl3pPr>
            <a:lvl4pPr>
              <a:buClr>
                <a:schemeClr val="tx1">
                  <a:lumMod val="50000"/>
                  <a:lumOff val="50000"/>
                </a:schemeClr>
              </a:buClr>
              <a:defRPr/>
            </a:lvl4pPr>
            <a:lvl5pPr>
              <a:buClr>
                <a:schemeClr val="tx1">
                  <a:lumMod val="50000"/>
                  <a:lumOff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6084168" y="0"/>
            <a:ext cx="3059832" cy="5143500"/>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942139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7194" y="0"/>
            <a:ext cx="4435178" cy="5143500"/>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86435"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4572000" y="1203598"/>
            <a:ext cx="432048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4032448" cy="3747864"/>
          </a:xfrm>
        </p:spPr>
        <p:txBody>
          <a:bodyPr/>
          <a:lstStyle>
            <a:lvl1pPr>
              <a:buClr>
                <a:schemeClr val="tx1">
                  <a:lumMod val="50000"/>
                  <a:lumOff val="50000"/>
                </a:schemeClr>
              </a:buClr>
              <a:defRPr>
                <a:solidFill>
                  <a:schemeClr val="bg1"/>
                </a:solidFill>
              </a:defRPr>
            </a:lvl1pPr>
            <a:lvl2pPr>
              <a:buClr>
                <a:schemeClr val="tx1">
                  <a:lumMod val="50000"/>
                  <a:lumOff val="50000"/>
                </a:schemeClr>
              </a:buClr>
              <a:defRPr>
                <a:solidFill>
                  <a:schemeClr val="bg1"/>
                </a:solidFill>
              </a:defRPr>
            </a:lvl2pPr>
            <a:lvl3pPr>
              <a:buClr>
                <a:schemeClr val="tx1">
                  <a:lumMod val="50000"/>
                  <a:lumOff val="50000"/>
                </a:schemeClr>
              </a:buClr>
              <a:defRPr>
                <a:solidFill>
                  <a:schemeClr val="bg1"/>
                </a:solidFill>
              </a:defRPr>
            </a:lvl3pPr>
            <a:lvl4pPr>
              <a:buClr>
                <a:schemeClr val="tx1">
                  <a:lumMod val="50000"/>
                  <a:lumOff val="50000"/>
                </a:schemeClr>
              </a:buClr>
              <a:defRPr>
                <a:solidFill>
                  <a:schemeClr val="bg1"/>
                </a:solidFill>
              </a:defRPr>
            </a:lvl4pPr>
            <a:lvl5pPr>
              <a:buClr>
                <a:schemeClr val="tx1">
                  <a:lumMod val="50000"/>
                  <a:lumOff val="50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90042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7194" y="0"/>
            <a:ext cx="4188700" cy="5143500"/>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86435"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4572000" y="1203598"/>
            <a:ext cx="432048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3816424" cy="3747864"/>
          </a:xfrm>
        </p:spPr>
        <p:txBody>
          <a:bodyPr/>
          <a:lstStyle>
            <a:lvl1pPr>
              <a:buClr>
                <a:schemeClr val="tx1">
                  <a:lumMod val="50000"/>
                  <a:lumOff val="50000"/>
                </a:schemeClr>
              </a:buClr>
              <a:defRPr>
                <a:solidFill>
                  <a:schemeClr val="bg1"/>
                </a:solidFill>
              </a:defRPr>
            </a:lvl1pPr>
            <a:lvl2pPr>
              <a:buClr>
                <a:schemeClr val="tx1">
                  <a:lumMod val="50000"/>
                  <a:lumOff val="50000"/>
                </a:schemeClr>
              </a:buClr>
              <a:defRPr>
                <a:solidFill>
                  <a:schemeClr val="bg1"/>
                </a:solidFill>
              </a:defRPr>
            </a:lvl2pPr>
            <a:lvl3pPr>
              <a:buClr>
                <a:schemeClr val="tx1">
                  <a:lumMod val="50000"/>
                  <a:lumOff val="50000"/>
                </a:schemeClr>
              </a:buClr>
              <a:defRPr>
                <a:solidFill>
                  <a:schemeClr val="bg1"/>
                </a:solidFill>
              </a:defRPr>
            </a:lvl3pPr>
            <a:lvl4pPr>
              <a:buClr>
                <a:schemeClr val="tx1">
                  <a:lumMod val="50000"/>
                  <a:lumOff val="50000"/>
                </a:schemeClr>
              </a:buClr>
              <a:defRPr>
                <a:solidFill>
                  <a:schemeClr val="bg1"/>
                </a:solidFill>
              </a:defRPr>
            </a:lvl4pPr>
            <a:lvl5pPr>
              <a:buClr>
                <a:schemeClr val="tx1">
                  <a:lumMod val="50000"/>
                  <a:lumOff val="50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800564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7194" y="0"/>
            <a:ext cx="3643090" cy="5143500"/>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3851920" y="205979"/>
            <a:ext cx="5054995"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851920" y="1203598"/>
            <a:ext cx="5040560" cy="3675856"/>
          </a:xfrm>
        </p:spPr>
        <p:txBody>
          <a:bodyPr/>
          <a:lstStyle>
            <a:lvl1pPr>
              <a:buClr>
                <a:srgbClr val="5A2C5D"/>
              </a:buClr>
              <a:defRPr/>
            </a:lvl1pPr>
            <a:lvl2pPr>
              <a:buClr>
                <a:srgbClr val="5A2C5D"/>
              </a:buClr>
              <a:defRPr/>
            </a:lvl2pPr>
            <a:lvl3pPr>
              <a:buClr>
                <a:srgbClr val="5A2C5D"/>
              </a:buClr>
              <a:defRPr/>
            </a:lvl3pPr>
            <a:lvl4pPr>
              <a:buClr>
                <a:srgbClr val="5A2C5D"/>
              </a:buClr>
              <a:defRPr/>
            </a:lvl4pPr>
            <a:lvl5pPr>
              <a:buClr>
                <a:srgbClr val="5A2C5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3240360" cy="3747864"/>
          </a:xfrm>
        </p:spPr>
        <p:txBody>
          <a:bodyPr/>
          <a:lstStyle>
            <a:lvl1pPr>
              <a:buClr>
                <a:schemeClr val="tx1">
                  <a:lumMod val="50000"/>
                  <a:lumOff val="50000"/>
                </a:schemeClr>
              </a:buClr>
              <a:defRPr>
                <a:solidFill>
                  <a:schemeClr val="bg1"/>
                </a:solidFill>
              </a:defRPr>
            </a:lvl1pPr>
            <a:lvl2pPr>
              <a:buClr>
                <a:schemeClr val="tx1">
                  <a:lumMod val="50000"/>
                  <a:lumOff val="50000"/>
                </a:schemeClr>
              </a:buClr>
              <a:defRPr>
                <a:solidFill>
                  <a:schemeClr val="bg1"/>
                </a:solidFill>
              </a:defRPr>
            </a:lvl2pPr>
            <a:lvl3pPr>
              <a:buClr>
                <a:schemeClr val="tx1">
                  <a:lumMod val="50000"/>
                  <a:lumOff val="50000"/>
                </a:schemeClr>
              </a:buClr>
              <a:defRPr>
                <a:solidFill>
                  <a:schemeClr val="bg1"/>
                </a:solidFill>
              </a:defRPr>
            </a:lvl3pPr>
            <a:lvl4pPr>
              <a:buClr>
                <a:schemeClr val="tx1">
                  <a:lumMod val="50000"/>
                  <a:lumOff val="50000"/>
                </a:schemeClr>
              </a:buClr>
              <a:defRPr>
                <a:solidFill>
                  <a:schemeClr val="bg1"/>
                </a:solidFill>
              </a:defRPr>
            </a:lvl4pPr>
            <a:lvl5pPr>
              <a:buClr>
                <a:schemeClr val="tx1">
                  <a:lumMod val="50000"/>
                  <a:lumOff val="50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88732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DA9-247C-4304-973C-C5AFEA712E32}" type="datetimeFigureOut">
              <a:rPr lang="el-GR" smtClean="0"/>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93193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C97DA9-247C-4304-973C-C5AFEA712E32}" type="datetimeFigureOut">
              <a:rPr lang="el-GR" smtClean="0"/>
              <a:t>29/10/2015</a:t>
            </a:fld>
            <a:endParaRPr lang="el-G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500E66-6A01-4133-A2BB-DB8B08A453A4}" type="slidenum">
              <a:rPr lang="el-GR" smtClean="0"/>
              <a:t>‹#›</a:t>
            </a:fld>
            <a:endParaRPr lang="el-GR"/>
          </a:p>
        </p:txBody>
      </p:sp>
    </p:spTree>
    <p:extLst>
      <p:ext uri="{BB962C8B-B14F-4D97-AF65-F5344CB8AC3E}">
        <p14:creationId xmlns:p14="http://schemas.microsoft.com/office/powerpoint/2010/main" val="272186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2" r:id="rId5"/>
    <p:sldLayoutId id="2147483661" r:id="rId6"/>
    <p:sldLayoutId id="2147483681" r:id="rId7"/>
    <p:sldLayoutId id="2147483664"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77" r:id="rId18"/>
    <p:sldLayoutId id="2147483678" r:id="rId19"/>
    <p:sldLayoutId id="2147483679" r:id="rId20"/>
    <p:sldLayoutId id="2147483680" r:id="rId21"/>
    <p:sldLayoutId id="2147483682" r:id="rId22"/>
    <p:sldLayoutId id="2147483683" r:id="rId2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87474"/>
            <a:ext cx="8229600" cy="68154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897564"/>
            <a:ext cx="8229600" cy="37804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6749176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Electroplating#mediaviewer/File:Copper_electroplating.svg" TargetMode="External"/><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commons.wikimedia.org/wiki/User:Wizard19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anoramio.com/photo/40936923" TargetMode="External"/><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hyperlink" Target="CC%20BY-ND%20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Bronze#mediaviewer/File:SMWM_-_Bronzezeit_Schwert_2.jpg" TargetMode="External"/><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hyperlink" Target="http://creativecommons.org/licenses/by-sa/3.0" TargetMode="External"/><Relationship Id="rId4" Type="http://schemas.openxmlformats.org/officeDocument/2006/relationships/hyperlink" Target="https://commons.wikimedia.org/wiki/User:Rotatebo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Bronze#mediaviewer/File:SMWM_-_Bronzezeit_Schwert_2.jpg" TargetMode="External"/><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hyperlink" Target="http://creativecommons.org/licenses/by-sa/3.0" TargetMode="External"/><Relationship Id="rId4" Type="http://schemas.openxmlformats.org/officeDocument/2006/relationships/hyperlink" Target="https://commons.wikimedia.org/wiki/User:Rotatebo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User:Mav" TargetMode="External"/><Relationship Id="rId2" Type="http://schemas.openxmlformats.org/officeDocument/2006/relationships/hyperlink" Target="http://commons.wikimedia.org/wiki/File:Native_Copper_Macro_Digon3-crop.jpg" TargetMode="Externa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creativecommons.org/licenses/by-sa/2.5/deed.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BronzeCuSn11v50.png"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Maksim"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http://www.copperalliance.org.uk/copper-and-its-alloys/alloys"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Category:Gilding#mediaviewer/File:Dolphin_Fontaine_des_Mers_Concorde.jpg" TargetMode="External"/><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hyperlink" Target="http://creativecommons.org/publicdomain/zero/1.0/deed.en" TargetMode="External"/><Relationship Id="rId4" Type="http://schemas.openxmlformats.org/officeDocument/2006/relationships/hyperlink" Target="https://commons.wikimedia.org/wiki/User:Jebulon"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Horses_of_Saint_Mark#mediaviewer/File:Horses_of_Basilica_San_Marco_bright.jpg" TargetMode="External"/><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commons.wikimedia.org/wiki/User:Mor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User:Mav" TargetMode="External"/><Relationship Id="rId2" Type="http://schemas.openxmlformats.org/officeDocument/2006/relationships/hyperlink" Target="http://commons.wikimedia.org/wiki/File:Native_Copper_Macro_Digon3-crop.jpg" TargetMode="Externa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creativecommons.org/licenses/by-sa/2.5/deed.e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31.wmf"/><Relationship Id="rId12" Type="http://schemas.openxmlformats.org/officeDocument/2006/relationships/image" Target="../media/image33.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30.wmf"/><Relationship Id="rId10" Type="http://schemas.openxmlformats.org/officeDocument/2006/relationships/image" Target="../media/image32.w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3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arthobservatory.nasa.gov/Features/ASTERProspecting/"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2.org/wiki/File:Copper_Ingot_Crete.jpg" TargetMode="External"/><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hris_73"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commons.wikimedia.org/wiki/File:Gev%C3%A4r_fr%C3%A5n_1770_-_Livrustkammaren_-_96823.tif" TargetMode="External"/><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LSHuploadBot"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sciencedirect.com/science/article/pii/S0010938X98000961" TargetMode="External"/><Relationship Id="rId2" Type="http://schemas.openxmlformats.org/officeDocument/2006/relationships/hyperlink" Target="http://www.heritagesciencejournal.com/content/pdf/2050-7445-1-21.pdf" TargetMode="External"/><Relationship Id="rId1" Type="http://schemas.openxmlformats.org/officeDocument/2006/relationships/slideLayout" Target="../slideLayouts/slideLayout2.xml"/><Relationship Id="rId6" Type="http://schemas.openxmlformats.org/officeDocument/2006/relationships/hyperlink" Target="http://lib.ugent.be/fulltxt/RUG01/001/030/228/RUG01-001030228_2010_0001_AC.pdf" TargetMode="External"/><Relationship Id="rId5" Type="http://schemas.openxmlformats.org/officeDocument/2006/relationships/hyperlink" Target="http://proteus.brown.edu/metalscourse/admin/download.html?attachid=10632636" TargetMode="External"/><Relationship Id="rId4" Type="http://schemas.openxmlformats.org/officeDocument/2006/relationships/hyperlink" Target="http://www.researchgate.net/publication/266022440_Hot_tinning_of_low-tin_bronzes"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hyperlink" Target="http://narnia-itn.eu/"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User:Matthiasb" TargetMode="External"/><Relationship Id="rId2" Type="http://schemas.openxmlformats.org/officeDocument/2006/relationships/hyperlink" Target="http://en.wikipedia.org/wiki/Copper#mediaviewer/File:Minneapolis_City_Hall.jpg" TargetMode="Externa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creativecommons.org/licenses/by/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05576"/>
            <a:ext cx="7772400" cy="1102519"/>
          </a:xfrm>
        </p:spPr>
        <p:txBody>
          <a:bodyPr>
            <a:normAutofit/>
          </a:bodyPr>
          <a:lstStyle/>
          <a:p>
            <a:pPr lvl="1" algn="ctr"/>
            <a:r>
              <a:rPr lang="el-GR" sz="3600" b="1" dirty="0" smtClean="0">
                <a:solidFill>
                  <a:schemeClr val="tx1"/>
                </a:solidFill>
                <a:latin typeface="+mn-lt"/>
              </a:rPr>
              <a:t>Συντήρηση Μεταλλικών Αντικειμένων</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2139702"/>
            <a:ext cx="6400800" cy="1497155"/>
          </a:xfrm>
        </p:spPr>
        <p:txBody>
          <a:bodyPr>
            <a:normAutofit fontScale="92500" lnSpcReduction="10000"/>
          </a:bodyPr>
          <a:lstStyle/>
          <a:p>
            <a:pPr>
              <a:lnSpc>
                <a:spcPct val="120000"/>
              </a:lnSpc>
              <a:spcBef>
                <a:spcPts val="0"/>
              </a:spcBef>
            </a:pPr>
            <a:r>
              <a:rPr lang="el-GR" sz="2600" b="1" dirty="0" smtClean="0">
                <a:solidFill>
                  <a:schemeClr val="tx1"/>
                </a:solidFill>
              </a:rPr>
              <a:t>Ενότητα </a:t>
            </a:r>
            <a:r>
              <a:rPr lang="en-US" sz="2600" b="1" dirty="0" smtClean="0">
                <a:solidFill>
                  <a:schemeClr val="tx1"/>
                </a:solidFill>
              </a:rPr>
              <a:t>8</a:t>
            </a:r>
            <a:r>
              <a:rPr lang="el-GR" sz="2600" dirty="0" smtClean="0">
                <a:solidFill>
                  <a:schemeClr val="tx1"/>
                </a:solidFill>
              </a:rPr>
              <a:t>:</a:t>
            </a:r>
            <a:r>
              <a:rPr lang="en-US" sz="2600" dirty="0" smtClean="0">
                <a:solidFill>
                  <a:schemeClr val="tx1"/>
                </a:solidFill>
              </a:rPr>
              <a:t> </a:t>
            </a:r>
            <a:r>
              <a:rPr lang="el-GR" sz="2600" dirty="0" smtClean="0">
                <a:solidFill>
                  <a:schemeClr val="tx1"/>
                </a:solidFill>
              </a:rPr>
              <a:t>Χαλκός και κράματα</a:t>
            </a:r>
            <a:endParaRPr lang="en-US" sz="2600" dirty="0" smtClean="0">
              <a:solidFill>
                <a:schemeClr val="tx1"/>
              </a:solidFill>
            </a:endParaRPr>
          </a:p>
          <a:p>
            <a:pPr>
              <a:lnSpc>
                <a:spcPct val="120000"/>
              </a:lnSpc>
              <a:spcBef>
                <a:spcPts val="0"/>
              </a:spcBef>
            </a:pPr>
            <a:endParaRPr lang="en-US" sz="1600" dirty="0" smtClean="0">
              <a:solidFill>
                <a:schemeClr val="tx1"/>
              </a:solidFill>
            </a:endParaRPr>
          </a:p>
          <a:p>
            <a:pPr>
              <a:lnSpc>
                <a:spcPct val="120000"/>
              </a:lnSpc>
              <a:spcBef>
                <a:spcPts val="0"/>
              </a:spcBef>
            </a:pPr>
            <a:r>
              <a:rPr lang="el-GR" sz="2200" dirty="0" smtClean="0">
                <a:solidFill>
                  <a:schemeClr val="tx1"/>
                </a:solidFill>
              </a:rPr>
              <a:t>Βασιλική Αργυροπούλου</a:t>
            </a:r>
            <a:endParaRPr lang="el-GR" sz="2200" dirty="0">
              <a:solidFill>
                <a:schemeClr val="tx1"/>
              </a:solidFill>
            </a:endParaRPr>
          </a:p>
          <a:p>
            <a:pPr>
              <a:lnSpc>
                <a:spcPct val="120000"/>
              </a:lnSpc>
              <a:spcBef>
                <a:spcPts val="0"/>
              </a:spcBef>
            </a:pPr>
            <a:r>
              <a:rPr lang="el-GR" sz="2200" dirty="0">
                <a:solidFill>
                  <a:schemeClr val="tx1"/>
                </a:solidFill>
              </a:rPr>
              <a:t>Τμήμα </a:t>
            </a:r>
            <a:r>
              <a:rPr lang="el-GR" sz="2200" dirty="0" smtClean="0">
                <a:solidFill>
                  <a:schemeClr val="tx1"/>
                </a:solidFill>
              </a:rPr>
              <a:t>Συντήρησης Αρχαιοτήτων &amp; Έργων Τέχνης</a:t>
            </a:r>
            <a:endParaRPr lang="el-GR" sz="2200" dirty="0">
              <a:solidFill>
                <a:schemeClr val="tx1"/>
              </a:solidFill>
            </a:endParaRP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80" y="259481"/>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2" y="236421"/>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53675" y="414240"/>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5" name="Table 14"/>
          <p:cNvGraphicFramePr>
            <a:graphicFrameLocks noGrp="1"/>
          </p:cNvGraphicFramePr>
          <p:nvPr>
            <p:extLst>
              <p:ext uri="{D42A27DB-BD31-4B8C-83A1-F6EECF244321}">
                <p14:modId xmlns:p14="http://schemas.microsoft.com/office/powerpoint/2010/main" val="1270781431"/>
              </p:ext>
            </p:extLst>
          </p:nvPr>
        </p:nvGraphicFramePr>
        <p:xfrm>
          <a:off x="1724025" y="4351413"/>
          <a:ext cx="5695950" cy="843392"/>
        </p:xfrm>
        <a:graphic>
          <a:graphicData uri="http://schemas.openxmlformats.org/drawingml/2006/table">
            <a:tbl>
              <a:tblPr firstRow="1" firstCol="1" bandRow="1">
                <a:tableStyleId>{2D5ABB26-0587-4C30-8999-92F81FD0307C}</a:tableStyleId>
              </a:tblPr>
              <a:tblGrid>
                <a:gridCol w="2138838"/>
                <a:gridCol w="3557112"/>
              </a:tblGrid>
              <a:tr h="84339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806569" y="3630554"/>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3996811" y="3630554"/>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88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1880" y="0"/>
            <a:ext cx="1512168" cy="5143500"/>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itle 3"/>
          <p:cNvSpPr>
            <a:spLocks noGrp="1"/>
          </p:cNvSpPr>
          <p:nvPr>
            <p:ph type="title"/>
          </p:nvPr>
        </p:nvSpPr>
        <p:spPr>
          <a:xfrm>
            <a:off x="3491880" y="-9197"/>
            <a:ext cx="5652120" cy="857250"/>
          </a:xfrm>
        </p:spPr>
        <p:txBody>
          <a:bodyPr>
            <a:noAutofit/>
          </a:bodyPr>
          <a:lstStyle/>
          <a:p>
            <a:r>
              <a:rPr lang="el-GR" sz="2400" dirty="0" smtClean="0">
                <a:solidFill>
                  <a:schemeClr val="bg1"/>
                </a:solidFill>
                <a:latin typeface="+mn-lt"/>
              </a:rPr>
              <a:t>Εφαρμογές του χαλκού ως αποτέλεσμα των ιδιοτήτων του</a:t>
            </a:r>
            <a:endParaRPr lang="el-GR" sz="2400" dirty="0">
              <a:solidFill>
                <a:schemeClr val="bg1"/>
              </a:solidFill>
              <a:latin typeface="+mn-lt"/>
            </a:endParaRPr>
          </a:p>
        </p:txBody>
      </p:sp>
      <p:sp>
        <p:nvSpPr>
          <p:cNvPr id="2" name="Content Placeholder 1"/>
          <p:cNvSpPr>
            <a:spLocks noGrp="1"/>
          </p:cNvSpPr>
          <p:nvPr>
            <p:ph idx="1"/>
          </p:nvPr>
        </p:nvSpPr>
        <p:spPr>
          <a:xfrm>
            <a:off x="3497706" y="771550"/>
            <a:ext cx="5646293" cy="4371950"/>
          </a:xfrm>
        </p:spPr>
        <p:txBody>
          <a:bodyPr>
            <a:noAutofit/>
          </a:bodyPr>
          <a:lstStyle/>
          <a:p>
            <a:pPr>
              <a:buClr>
                <a:schemeClr val="bg1"/>
              </a:buClr>
            </a:pPr>
            <a:r>
              <a:rPr lang="el-GR" sz="1900" dirty="0">
                <a:solidFill>
                  <a:schemeClr val="bg1"/>
                </a:solidFill>
              </a:rPr>
              <a:t>Η ηλεκτρολυτική διαδικασία χρησιμοποιεί ηλεκτρικό ρεύμα για να ανάγει διαλυμένα μεταλλικά </a:t>
            </a:r>
            <a:r>
              <a:rPr lang="el-GR" sz="1900" dirty="0" smtClean="0">
                <a:solidFill>
                  <a:schemeClr val="bg1"/>
                </a:solidFill>
              </a:rPr>
              <a:t>κατιόντα, </a:t>
            </a:r>
            <a:r>
              <a:rPr lang="el-GR" sz="1900" dirty="0">
                <a:solidFill>
                  <a:schemeClr val="bg1"/>
                </a:solidFill>
              </a:rPr>
              <a:t>ώστε να σχηματιστεί </a:t>
            </a:r>
            <a:r>
              <a:rPr lang="el-GR" sz="1900" dirty="0" smtClean="0">
                <a:solidFill>
                  <a:schemeClr val="bg1"/>
                </a:solidFill>
              </a:rPr>
              <a:t>μία </a:t>
            </a:r>
            <a:r>
              <a:rPr lang="el-GR" sz="1900" dirty="0">
                <a:solidFill>
                  <a:schemeClr val="bg1"/>
                </a:solidFill>
              </a:rPr>
              <a:t>μεταλλική επικάλυψη με συνοχή σε ένα ηλεκτρόδιο. </a:t>
            </a:r>
            <a:endParaRPr lang="en-US" sz="1900" dirty="0">
              <a:solidFill>
                <a:schemeClr val="bg1"/>
              </a:solidFill>
            </a:endParaRPr>
          </a:p>
          <a:p>
            <a:pPr>
              <a:buClr>
                <a:schemeClr val="bg1"/>
              </a:buClr>
            </a:pPr>
            <a:r>
              <a:rPr lang="el-GR" sz="1900" dirty="0">
                <a:solidFill>
                  <a:schemeClr val="bg1"/>
                </a:solidFill>
              </a:rPr>
              <a:t>Σε όξινο διάλυμα, ο χαλκός οξειδώνεται στην άνοδο σε </a:t>
            </a:r>
            <a:r>
              <a:rPr lang="en-US" sz="1900" dirty="0">
                <a:solidFill>
                  <a:schemeClr val="bg1"/>
                </a:solidFill>
              </a:rPr>
              <a:t>Cu</a:t>
            </a:r>
            <a:r>
              <a:rPr lang="en-US" sz="1900" baseline="30000" dirty="0">
                <a:solidFill>
                  <a:schemeClr val="bg1"/>
                </a:solidFill>
              </a:rPr>
              <a:t>2+</a:t>
            </a:r>
            <a:r>
              <a:rPr lang="en-US" sz="1900" dirty="0">
                <a:solidFill>
                  <a:schemeClr val="bg1"/>
                </a:solidFill>
              </a:rPr>
              <a:t>  </a:t>
            </a:r>
            <a:r>
              <a:rPr lang="el-GR" sz="1900" dirty="0">
                <a:solidFill>
                  <a:schemeClr val="bg1"/>
                </a:solidFill>
              </a:rPr>
              <a:t>με την απώλεια δύο ηλεκτρονίων.</a:t>
            </a:r>
            <a:endParaRPr lang="en-US" sz="1900" dirty="0">
              <a:solidFill>
                <a:schemeClr val="bg1"/>
              </a:solidFill>
            </a:endParaRPr>
          </a:p>
          <a:p>
            <a:pPr>
              <a:buClr>
                <a:schemeClr val="bg1"/>
              </a:buClr>
            </a:pPr>
            <a:r>
              <a:rPr lang="el-GR" sz="1900" dirty="0">
                <a:solidFill>
                  <a:schemeClr val="bg1"/>
                </a:solidFill>
              </a:rPr>
              <a:t>Το </a:t>
            </a:r>
            <a:r>
              <a:rPr lang="en-US" sz="1900" dirty="0">
                <a:solidFill>
                  <a:schemeClr val="bg1"/>
                </a:solidFill>
              </a:rPr>
              <a:t>Cu</a:t>
            </a:r>
            <a:r>
              <a:rPr lang="en-US" sz="1900" baseline="30000" dirty="0">
                <a:solidFill>
                  <a:schemeClr val="bg1"/>
                </a:solidFill>
              </a:rPr>
              <a:t>2+</a:t>
            </a:r>
            <a:r>
              <a:rPr lang="en-US" sz="1900" dirty="0">
                <a:solidFill>
                  <a:schemeClr val="bg1"/>
                </a:solidFill>
              </a:rPr>
              <a:t> </a:t>
            </a:r>
            <a:r>
              <a:rPr lang="el-GR" sz="1900" dirty="0">
                <a:solidFill>
                  <a:schemeClr val="bg1"/>
                </a:solidFill>
              </a:rPr>
              <a:t>ενώνεται με το ανιόν</a:t>
            </a:r>
            <a:r>
              <a:rPr lang="en-US" sz="1900" dirty="0">
                <a:solidFill>
                  <a:schemeClr val="bg1"/>
                </a:solidFill>
              </a:rPr>
              <a:t> SO</a:t>
            </a:r>
            <a:r>
              <a:rPr lang="en-US" sz="1900" baseline="-25000" dirty="0">
                <a:solidFill>
                  <a:schemeClr val="bg1"/>
                </a:solidFill>
              </a:rPr>
              <a:t>4</a:t>
            </a:r>
            <a:r>
              <a:rPr lang="en-US" sz="1900" baseline="30000" dirty="0">
                <a:solidFill>
                  <a:schemeClr val="bg1"/>
                </a:solidFill>
              </a:rPr>
              <a:t>2-</a:t>
            </a:r>
            <a:r>
              <a:rPr lang="en-US" sz="1900" dirty="0">
                <a:solidFill>
                  <a:schemeClr val="bg1"/>
                </a:solidFill>
              </a:rPr>
              <a:t> </a:t>
            </a:r>
            <a:r>
              <a:rPr lang="el-GR" sz="1900" dirty="0">
                <a:solidFill>
                  <a:schemeClr val="bg1"/>
                </a:solidFill>
              </a:rPr>
              <a:t> στο διάλυμα προς σχηματισμό </a:t>
            </a:r>
            <a:r>
              <a:rPr lang="el-GR" sz="1900" dirty="0" err="1">
                <a:solidFill>
                  <a:schemeClr val="bg1"/>
                </a:solidFill>
              </a:rPr>
              <a:t>θειϊκού</a:t>
            </a:r>
            <a:r>
              <a:rPr lang="el-GR" sz="1900" dirty="0">
                <a:solidFill>
                  <a:schemeClr val="bg1"/>
                </a:solidFill>
              </a:rPr>
              <a:t> χαλκού. </a:t>
            </a:r>
            <a:r>
              <a:rPr lang="en-US" sz="1900" dirty="0">
                <a:solidFill>
                  <a:schemeClr val="bg1"/>
                </a:solidFill>
              </a:rPr>
              <a:t> </a:t>
            </a:r>
          </a:p>
          <a:p>
            <a:pPr>
              <a:buClr>
                <a:schemeClr val="bg1"/>
              </a:buClr>
            </a:pPr>
            <a:r>
              <a:rPr lang="el-GR" sz="1900" dirty="0">
                <a:solidFill>
                  <a:schemeClr val="bg1"/>
                </a:solidFill>
              </a:rPr>
              <a:t>Στην κάθοδο, το </a:t>
            </a:r>
            <a:r>
              <a:rPr lang="en-US" sz="1900" dirty="0">
                <a:solidFill>
                  <a:schemeClr val="bg1"/>
                </a:solidFill>
              </a:rPr>
              <a:t>Cu</a:t>
            </a:r>
            <a:r>
              <a:rPr lang="en-US" sz="1900" baseline="30000" dirty="0">
                <a:solidFill>
                  <a:schemeClr val="bg1"/>
                </a:solidFill>
              </a:rPr>
              <a:t>2+</a:t>
            </a:r>
            <a:r>
              <a:rPr lang="en-US" sz="1900" dirty="0">
                <a:solidFill>
                  <a:schemeClr val="bg1"/>
                </a:solidFill>
              </a:rPr>
              <a:t> </a:t>
            </a:r>
            <a:r>
              <a:rPr lang="el-GR" sz="1900" dirty="0">
                <a:solidFill>
                  <a:schemeClr val="bg1"/>
                </a:solidFill>
              </a:rPr>
              <a:t>ανάγεται σε μεταλλικό χαλκό προσλαμβάνοντας δύο ηλεκτρόνια. </a:t>
            </a:r>
            <a:endParaRPr lang="en-US" sz="1900" dirty="0">
              <a:solidFill>
                <a:schemeClr val="bg1"/>
              </a:solidFill>
            </a:endParaRPr>
          </a:p>
          <a:p>
            <a:pPr>
              <a:buClr>
                <a:schemeClr val="bg1"/>
              </a:buClr>
            </a:pPr>
            <a:r>
              <a:rPr lang="el-GR" sz="1900" dirty="0">
                <a:solidFill>
                  <a:schemeClr val="bg1"/>
                </a:solidFill>
              </a:rPr>
              <a:t>Το αποτέλεσμα είναι η αποτελεσματική μεταφορά του χαλκού από την άνοδο σε πλάκα που καλύπτει την κάθοδο. </a:t>
            </a:r>
          </a:p>
          <a:p>
            <a:pPr>
              <a:buClr>
                <a:schemeClr val="bg1"/>
              </a:buClr>
            </a:pPr>
            <a:endParaRPr lang="el-GR" sz="1900" dirty="0">
              <a:solidFill>
                <a:schemeClr val="bg1"/>
              </a:solidFill>
            </a:endParaRPr>
          </a:p>
        </p:txBody>
      </p:sp>
      <p:pic>
        <p:nvPicPr>
          <p:cNvPr id="11" name="Content Placeholder 10"/>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405297" y="123478"/>
            <a:ext cx="2681288" cy="3416300"/>
          </a:xfrm>
          <a:prstGeom prst="rect">
            <a:avLst/>
          </a:prstGeom>
          <a:noFill/>
          <a:ln>
            <a:noFill/>
          </a:ln>
        </p:spPr>
      </p:pic>
      <p:sp>
        <p:nvSpPr>
          <p:cNvPr id="12" name="TextBox 11"/>
          <p:cNvSpPr txBox="1"/>
          <p:nvPr/>
        </p:nvSpPr>
        <p:spPr>
          <a:xfrm>
            <a:off x="1" y="3678292"/>
            <a:ext cx="3491880" cy="584775"/>
          </a:xfrm>
          <a:prstGeom prst="rect">
            <a:avLst/>
          </a:prstGeom>
          <a:noFill/>
        </p:spPr>
        <p:txBody>
          <a:bodyPr wrap="square" rtlCol="0">
            <a:spAutoFit/>
          </a:bodyPr>
          <a:lstStyle/>
          <a:p>
            <a:pPr algn="ctr"/>
            <a:r>
              <a:rPr lang="el-GR" sz="1600" dirty="0" smtClean="0"/>
              <a:t>Ηλεκτρολυτική επικάλυψη μετάλλου με χαλκό σε λουτρό θειϊκού χαλκού</a:t>
            </a:r>
            <a:endParaRPr lang="el-GR" sz="1600" dirty="0"/>
          </a:p>
        </p:txBody>
      </p:sp>
      <p:sp>
        <p:nvSpPr>
          <p:cNvPr id="5" name="Rectangle 4"/>
          <p:cNvSpPr/>
          <p:nvPr/>
        </p:nvSpPr>
        <p:spPr>
          <a:xfrm>
            <a:off x="161765" y="4408651"/>
            <a:ext cx="3168352" cy="461665"/>
          </a:xfrm>
          <a:prstGeom prst="rect">
            <a:avLst/>
          </a:prstGeom>
          <a:solidFill>
            <a:schemeClr val="bg1">
              <a:lumMod val="95000"/>
            </a:schemeClr>
          </a:solidFill>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3"/>
              </a:rPr>
              <a:t>Copper_electroplating</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smtClean="0">
                <a:solidFill>
                  <a:schemeClr val="tx1">
                    <a:lumMod val="75000"/>
                    <a:lumOff val="25000"/>
                  </a:schemeClr>
                </a:solidFill>
                <a:hlinkClick r:id="rId4"/>
              </a:rPr>
              <a:t>Wizard191</a:t>
            </a:r>
            <a:r>
              <a:rPr lang="el-GR" sz="1200" dirty="0" smtClean="0">
                <a:solidFill>
                  <a:schemeClr val="tx1">
                    <a:lumMod val="75000"/>
                    <a:lumOff val="25000"/>
                  </a:schemeClr>
                </a:solidFill>
              </a:rPr>
              <a:t> διαθέσιμο ως κοινό κτήμα</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61865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195486"/>
            <a:ext cx="4320480" cy="857250"/>
          </a:xfrm>
        </p:spPr>
        <p:txBody>
          <a:bodyPr>
            <a:normAutofit fontScale="90000"/>
          </a:bodyPr>
          <a:lstStyle/>
          <a:p>
            <a:r>
              <a:rPr lang="el-GR" dirty="0"/>
              <a:t>Θησεύς σώζων την </a:t>
            </a:r>
            <a:r>
              <a:rPr lang="el-GR" dirty="0" err="1"/>
              <a:t>Ιπποδάμειαν</a:t>
            </a:r>
            <a:endParaRPr lang="el-GR" dirty="0"/>
          </a:p>
        </p:txBody>
      </p:sp>
      <p:sp>
        <p:nvSpPr>
          <p:cNvPr id="2" name="Rectangle 1"/>
          <p:cNvSpPr/>
          <p:nvPr/>
        </p:nvSpPr>
        <p:spPr>
          <a:xfrm>
            <a:off x="5796136" y="3937217"/>
            <a:ext cx="3347864" cy="584775"/>
          </a:xfrm>
          <a:prstGeom prst="rect">
            <a:avLst/>
          </a:prstGeom>
        </p:spPr>
        <p:txBody>
          <a:bodyPr wrap="square">
            <a:spAutoFit/>
          </a:bodyPr>
          <a:lstStyle/>
          <a:p>
            <a:pPr algn="ctr"/>
            <a:r>
              <a:rPr lang="el-GR" sz="1600" dirty="0">
                <a:solidFill>
                  <a:schemeClr val="bg1"/>
                </a:solidFill>
              </a:rPr>
              <a:t>Γλυπτό που βρίσκεται από το 1924 στο κέντρο της Αθήνας,  Ελλάδα</a:t>
            </a:r>
          </a:p>
        </p:txBody>
      </p:sp>
      <p:sp>
        <p:nvSpPr>
          <p:cNvPr id="4" name="Content Placeholder 3"/>
          <p:cNvSpPr>
            <a:spLocks noGrp="1"/>
          </p:cNvSpPr>
          <p:nvPr>
            <p:ph idx="1"/>
          </p:nvPr>
        </p:nvSpPr>
        <p:spPr>
          <a:xfrm>
            <a:off x="755576" y="1421292"/>
            <a:ext cx="4320480" cy="2808312"/>
          </a:xfrm>
        </p:spPr>
        <p:txBody>
          <a:bodyPr>
            <a:noAutofit/>
          </a:bodyPr>
          <a:lstStyle/>
          <a:p>
            <a:r>
              <a:rPr lang="el-GR" sz="2400" dirty="0"/>
              <a:t>Το γλυπτό δημιουργήθηκε το 1906 από τον </a:t>
            </a:r>
            <a:r>
              <a:rPr lang="en-US" sz="2400" dirty="0"/>
              <a:t>Johannes </a:t>
            </a:r>
            <a:r>
              <a:rPr lang="en-US" sz="2400" dirty="0" err="1"/>
              <a:t>Pfuhl</a:t>
            </a:r>
            <a:r>
              <a:rPr lang="en-US" sz="2400" dirty="0"/>
              <a:t> </a:t>
            </a:r>
            <a:r>
              <a:rPr lang="en-GB" sz="2400" dirty="0"/>
              <a:t> </a:t>
            </a:r>
            <a:r>
              <a:rPr lang="el-GR" sz="2400" dirty="0"/>
              <a:t>και κατασκευάσθηκε το 1908 από την εταιρεία </a:t>
            </a:r>
            <a:r>
              <a:rPr lang="en-US" sz="2400" dirty="0"/>
              <a:t>WMF </a:t>
            </a:r>
            <a:r>
              <a:rPr lang="el-GR" sz="2400" dirty="0"/>
              <a:t> με την ηλεκτρολυτική μέθοδο της </a:t>
            </a:r>
            <a:r>
              <a:rPr lang="el-GR" sz="2400" b="1" dirty="0"/>
              <a:t>γαλβανοπλαστικής</a:t>
            </a:r>
          </a:p>
          <a:p>
            <a:endParaRPr lang="el-GR" sz="2400" dirty="0"/>
          </a:p>
        </p:txBody>
      </p:sp>
      <p:pic>
        <p:nvPicPr>
          <p:cNvPr id="10244" name="Picture 4" descr="Θησεύς σώζων την Ιπποδάμειαν - Theseus saving Hippodamei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96136" y="0"/>
            <a:ext cx="3347864" cy="38870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96136" y="4681835"/>
            <a:ext cx="3347864" cy="461665"/>
          </a:xfrm>
          <a:prstGeom prst="rect">
            <a:avLst/>
          </a:prstGeom>
          <a:solidFill>
            <a:schemeClr val="bg1">
              <a:lumMod val="95000"/>
            </a:schemeClr>
          </a:solidFill>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3"/>
              </a:rPr>
              <a:t>Theseus </a:t>
            </a:r>
            <a:r>
              <a:rPr lang="en-US" sz="1200" dirty="0">
                <a:solidFill>
                  <a:schemeClr val="tx1">
                    <a:lumMod val="75000"/>
                    <a:lumOff val="25000"/>
                  </a:schemeClr>
                </a:solidFill>
                <a:hlinkClick r:id="rId3"/>
              </a:rPr>
              <a:t>saving </a:t>
            </a:r>
            <a:r>
              <a:rPr lang="en-US" sz="1200" dirty="0" err="1" smtClean="0">
                <a:solidFill>
                  <a:schemeClr val="tx1">
                    <a:lumMod val="75000"/>
                    <a:lumOff val="25000"/>
                  </a:schemeClr>
                </a:solidFill>
                <a:hlinkClick r:id="rId3"/>
              </a:rPr>
              <a:t>Hippodameia</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endParaRPr lang="en-US" sz="1200" dirty="0">
              <a:solidFill>
                <a:schemeClr val="tx1">
                  <a:lumMod val="75000"/>
                  <a:lumOff val="25000"/>
                </a:schemeClr>
              </a:solidFill>
            </a:endParaRPr>
          </a:p>
          <a:p>
            <a:pPr algn="ctr"/>
            <a:r>
              <a:rPr lang="en-US" sz="1200" dirty="0" smtClean="0">
                <a:solidFill>
                  <a:schemeClr val="tx1">
                    <a:lumMod val="75000"/>
                    <a:lumOff val="25000"/>
                  </a:schemeClr>
                </a:solidFill>
              </a:rPr>
              <a:t>Athang1504</a:t>
            </a:r>
            <a:r>
              <a:rPr lang="el-GR" sz="1200" dirty="0" smtClean="0">
                <a:solidFill>
                  <a:schemeClr val="tx1">
                    <a:lumMod val="75000"/>
                    <a:lumOff val="25000"/>
                  </a:schemeClr>
                </a:solidFill>
              </a:rPr>
              <a:t> διαθέσιμο με άδεια </a:t>
            </a:r>
            <a:r>
              <a:rPr lang="en-US" sz="1200" dirty="0">
                <a:solidFill>
                  <a:schemeClr val="tx1">
                    <a:lumMod val="75000"/>
                    <a:lumOff val="25000"/>
                  </a:schemeClr>
                </a:solidFill>
                <a:hlinkClick r:id="rId4" action="ppaction://hlinkfile"/>
              </a:rPr>
              <a:t>CC BY-ND </a:t>
            </a:r>
            <a:r>
              <a:rPr lang="en-US" sz="1200" dirty="0" smtClean="0">
                <a:solidFill>
                  <a:schemeClr val="tx1">
                    <a:lumMod val="75000"/>
                    <a:lumOff val="25000"/>
                  </a:schemeClr>
                </a:solidFill>
                <a:hlinkClick r:id="rId4" action="ppaction://hlinkfile"/>
              </a:rPr>
              <a:t>3.0</a:t>
            </a:r>
            <a:endParaRPr lang="el-GR" sz="1200" dirty="0">
              <a:solidFill>
                <a:schemeClr val="tx1">
                  <a:lumMod val="75000"/>
                  <a:lumOff val="25000"/>
                </a:schemeClr>
              </a:solidFill>
            </a:endParaRPr>
          </a:p>
        </p:txBody>
      </p:sp>
      <p:sp>
        <p:nvSpPr>
          <p:cNvPr id="8" name="Rectangle 7"/>
          <p:cNvSpPr/>
          <p:nvPr/>
        </p:nvSpPr>
        <p:spPr>
          <a:xfrm>
            <a:off x="4932040" y="0"/>
            <a:ext cx="86409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47834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4371950"/>
            <a:ext cx="9140113" cy="771550"/>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9860" name="Rectangle 4"/>
          <p:cNvSpPr>
            <a:spLocks noGrp="1" noChangeArrowheads="1"/>
          </p:cNvSpPr>
          <p:nvPr>
            <p:ph type="title"/>
          </p:nvPr>
        </p:nvSpPr>
        <p:spPr/>
        <p:txBody>
          <a:bodyPr>
            <a:noAutofit/>
          </a:bodyPr>
          <a:lstStyle/>
          <a:p>
            <a:r>
              <a:rPr lang="el-GR" altLang="el-GR" sz="2400" dirty="0" err="1" smtClean="0">
                <a:latin typeface="Calibri Light" panose="020F0302020204030204" pitchFamily="34" charset="0"/>
              </a:rPr>
              <a:t>Ηλεκτρογαλβανική</a:t>
            </a:r>
            <a:r>
              <a:rPr lang="el-GR" altLang="el-GR" sz="2400" dirty="0" smtClean="0">
                <a:latin typeface="Calibri Light" panose="020F0302020204030204" pitchFamily="34" charset="0"/>
              </a:rPr>
              <a:t> τεχνολογία - Η Γερμανική εταιρεία </a:t>
            </a:r>
            <a:r>
              <a:rPr lang="en-GB" altLang="el-GR" sz="2400" dirty="0" smtClean="0">
                <a:latin typeface="Calibri Light" panose="020F0302020204030204" pitchFamily="34" charset="0"/>
              </a:rPr>
              <a:t>WMF </a:t>
            </a:r>
            <a:r>
              <a:rPr lang="el-GR" altLang="el-GR" sz="2400" dirty="0" smtClean="0">
                <a:latin typeface="Calibri Light" panose="020F0302020204030204" pitchFamily="34" charset="0"/>
              </a:rPr>
              <a:t>δημιουήργησε τμήμα ηλεκτρογαλβανοπλαστικής το 1890</a:t>
            </a:r>
            <a:r>
              <a:rPr lang="en-GB" altLang="el-GR" sz="2400" dirty="0" smtClean="0">
                <a:latin typeface="Calibri Light" panose="020F0302020204030204" pitchFamily="34" charset="0"/>
              </a:rPr>
              <a:t> </a:t>
            </a:r>
            <a:endParaRPr lang="el-GR" altLang="el-GR" sz="2400" dirty="0">
              <a:latin typeface="Calibri Light" panose="020F0302020204030204" pitchFamily="34" charset="0"/>
            </a:endParaRPr>
          </a:p>
        </p:txBody>
      </p:sp>
      <p:pic>
        <p:nvPicPr>
          <p:cNvPr id="249866" name="Picture 10" descr="fig02"/>
          <p:cNvPicPr>
            <a:picLocks noGrp="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0" y="1025999"/>
            <a:ext cx="4572001" cy="32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Footer Placeholder 5"/>
          <p:cNvSpPr>
            <a:spLocks noGrp="1"/>
          </p:cNvSpPr>
          <p:nvPr>
            <p:ph type="ftr" sz="quarter" idx="4294967295"/>
          </p:nvPr>
        </p:nvSpPr>
        <p:spPr>
          <a:xfrm>
            <a:off x="0" y="4767263"/>
            <a:ext cx="2895600" cy="274637"/>
          </a:xfrm>
        </p:spPr>
        <p:txBody>
          <a:bodyPr/>
          <a:lstStyle/>
          <a:p>
            <a:r>
              <a:rPr lang="en-US" altLang="el-GR" dirty="0" smtClean="0"/>
              <a:t> </a:t>
            </a:r>
            <a:endParaRPr lang="el-GR" altLang="el-GR" dirty="0"/>
          </a:p>
        </p:txBody>
      </p:sp>
      <p:pic>
        <p:nvPicPr>
          <p:cNvPr id="249865" name="Picture 9" descr="fig04"/>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631436" y="1026000"/>
            <a:ext cx="4528843" cy="32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9867" name="Text Box 11"/>
          <p:cNvSpPr txBox="1">
            <a:spLocks noChangeArrowheads="1"/>
          </p:cNvSpPr>
          <p:nvPr/>
        </p:nvSpPr>
        <p:spPr bwMode="auto">
          <a:xfrm>
            <a:off x="0" y="4371950"/>
            <a:ext cx="4570055" cy="77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1477" dirty="0" smtClean="0">
                <a:solidFill>
                  <a:schemeClr val="bg1"/>
                </a:solidFill>
              </a:rPr>
              <a:t>Βολταϊκή πηγή ρεύματος στο εργαστήριο του χημικού </a:t>
            </a:r>
            <a:r>
              <a:rPr lang="en-GB" altLang="el-GR" sz="1477" dirty="0" smtClean="0">
                <a:solidFill>
                  <a:schemeClr val="bg1"/>
                </a:solidFill>
              </a:rPr>
              <a:t>Sir </a:t>
            </a:r>
            <a:r>
              <a:rPr lang="en-GB" altLang="el-GR" sz="1477" dirty="0">
                <a:solidFill>
                  <a:schemeClr val="bg1"/>
                </a:solidFill>
              </a:rPr>
              <a:t>Humphry Davy (1778-1829</a:t>
            </a:r>
            <a:r>
              <a:rPr lang="en-GB" altLang="el-GR" sz="1477" dirty="0" smtClean="0">
                <a:solidFill>
                  <a:schemeClr val="bg1"/>
                </a:solidFill>
              </a:rPr>
              <a:t>)</a:t>
            </a:r>
            <a:r>
              <a:rPr lang="el-GR" altLang="el-GR" sz="1477" dirty="0" smtClean="0">
                <a:solidFill>
                  <a:schemeClr val="bg1"/>
                </a:solidFill>
              </a:rPr>
              <a:t>. Κατασκευασμένη από 200 γαλβανικά στοιχεία χαλκού-ψευδαργύρου </a:t>
            </a:r>
            <a:endParaRPr lang="el-GR" altLang="el-GR" sz="1477" dirty="0">
              <a:solidFill>
                <a:schemeClr val="bg1"/>
              </a:solidFill>
            </a:endParaRPr>
          </a:p>
        </p:txBody>
      </p:sp>
      <p:sp>
        <p:nvSpPr>
          <p:cNvPr id="249868" name="Text Box 12"/>
          <p:cNvSpPr txBox="1">
            <a:spLocks noChangeArrowheads="1"/>
          </p:cNvSpPr>
          <p:nvPr/>
        </p:nvSpPr>
        <p:spPr bwMode="auto">
          <a:xfrm>
            <a:off x="4788024" y="4379023"/>
            <a:ext cx="4248472" cy="54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1477" dirty="0" smtClean="0">
                <a:solidFill>
                  <a:schemeClr val="bg1"/>
                </a:solidFill>
              </a:rPr>
              <a:t>Σχηματικό διάγραμμα της διαδικασίας ‘ τύπου πυρήνα΄</a:t>
            </a:r>
            <a:endParaRPr lang="el-GR" altLang="el-GR" sz="1477" dirty="0">
              <a:solidFill>
                <a:schemeClr val="bg1"/>
              </a:solidFill>
            </a:endParaRPr>
          </a:p>
        </p:txBody>
      </p:sp>
    </p:spTree>
    <p:extLst>
      <p:ext uri="{BB962C8B-B14F-4D97-AF65-F5344CB8AC3E}">
        <p14:creationId xmlns:p14="http://schemas.microsoft.com/office/powerpoint/2010/main" val="390222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2" y="123478"/>
            <a:ext cx="4320480" cy="857250"/>
          </a:xfrm>
        </p:spPr>
        <p:txBody>
          <a:bodyPr>
            <a:noAutofit/>
          </a:bodyPr>
          <a:lstStyle/>
          <a:p>
            <a:r>
              <a:rPr lang="el-GR" sz="2800" dirty="0" smtClean="0">
                <a:solidFill>
                  <a:schemeClr val="bg1"/>
                </a:solidFill>
              </a:rPr>
              <a:t>Μεταλλογραφική Ανάλυση του Θησέα</a:t>
            </a:r>
            <a:endParaRPr lang="el-GR" sz="2800" dirty="0">
              <a:solidFill>
                <a:schemeClr val="bg1"/>
              </a:solidFill>
            </a:endParaRPr>
          </a:p>
        </p:txBody>
      </p:sp>
      <p:sp>
        <p:nvSpPr>
          <p:cNvPr id="3" name="Content Placeholder 2"/>
          <p:cNvSpPr>
            <a:spLocks noGrp="1"/>
          </p:cNvSpPr>
          <p:nvPr>
            <p:ph idx="1"/>
          </p:nvPr>
        </p:nvSpPr>
        <p:spPr>
          <a:xfrm>
            <a:off x="4576960" y="101370"/>
            <a:ext cx="4459536" cy="5042130"/>
          </a:xfrm>
        </p:spPr>
        <p:txBody>
          <a:bodyPr>
            <a:noAutofit/>
          </a:bodyPr>
          <a:lstStyle/>
          <a:p>
            <a:r>
              <a:rPr lang="el-GR" sz="2000" dirty="0" smtClean="0"/>
              <a:t>Η εικόνα δείχνει την κατασκευαστική διαδικασία της </a:t>
            </a:r>
            <a:r>
              <a:rPr lang="en-GB" sz="2000" dirty="0" smtClean="0"/>
              <a:t>WMF </a:t>
            </a:r>
            <a:r>
              <a:rPr lang="el-GR" sz="2000" dirty="0" smtClean="0"/>
              <a:t>σε μεγενθυμένη λεπτομέρεια  ηλεκτρολυτικά σχηματισμένου χαλκού, αναδεικνύοντας τις ιδιότητες της γαλβανικής διαδικασίας, όπου όταν ο χαλκός εναποτίθεται αργά, εμφανίζονται οι τυπικοί κρύσταλλοι τύπου </a:t>
            </a:r>
            <a:r>
              <a:rPr lang="en-GB" sz="2000" dirty="0" smtClean="0"/>
              <a:t>V.</a:t>
            </a:r>
            <a:endParaRPr lang="el-GR" sz="2000" dirty="0" smtClean="0"/>
          </a:p>
          <a:p>
            <a:r>
              <a:rPr lang="el-GR" sz="2000" dirty="0"/>
              <a:t>Οι κρύσταλλοι σχήματος </a:t>
            </a:r>
            <a:r>
              <a:rPr lang="en-GB" sz="2000" dirty="0"/>
              <a:t>V</a:t>
            </a:r>
            <a:r>
              <a:rPr lang="el-GR" sz="2000" dirty="0"/>
              <a:t> στην  εικόνα δεικνύουν ευκρινώς τη διεύθυνση της κίνησης ανάπτυξης, από το μαλακό κράμα συγκόλλησης (στο εσωτερικό) προς το εξωτερικό.</a:t>
            </a:r>
            <a:r>
              <a:rPr lang="en-GB" sz="2000" dirty="0"/>
              <a:t> </a:t>
            </a:r>
          </a:p>
          <a:p>
            <a:endParaRPr lang="en-GB" sz="2000" dirty="0" smtClean="0"/>
          </a:p>
        </p:txBody>
      </p:sp>
      <p:sp>
        <p:nvSpPr>
          <p:cNvPr id="8" name="TextBox 7"/>
          <p:cNvSpPr txBox="1"/>
          <p:nvPr/>
        </p:nvSpPr>
        <p:spPr>
          <a:xfrm>
            <a:off x="-36016" y="4495500"/>
            <a:ext cx="4464000" cy="648000"/>
          </a:xfrm>
          <a:prstGeom prst="rect">
            <a:avLst/>
          </a:prstGeom>
          <a:solidFill>
            <a:schemeClr val="bg1">
              <a:lumMod val="95000"/>
            </a:schemeClr>
          </a:solidFill>
        </p:spPr>
        <p:txBody>
          <a:bodyPr wrap="square" rtlCol="0">
            <a:spAutoFit/>
          </a:bodyPr>
          <a:lstStyle/>
          <a:p>
            <a:pPr algn="ctr"/>
            <a:r>
              <a:rPr lang="el-GR" altLang="el-GR" sz="1200" dirty="0" smtClean="0">
                <a:solidFill>
                  <a:schemeClr val="tx1">
                    <a:lumMod val="75000"/>
                    <a:lumOff val="25000"/>
                  </a:schemeClr>
                </a:solidFill>
              </a:rPr>
              <a:t>Πίστωση φωτογραφίας</a:t>
            </a:r>
            <a:r>
              <a:rPr lang="en-US" altLang="el-GR" sz="1200" dirty="0" smtClean="0">
                <a:solidFill>
                  <a:schemeClr val="tx1">
                    <a:lumMod val="75000"/>
                    <a:lumOff val="25000"/>
                  </a:schemeClr>
                </a:solidFill>
              </a:rPr>
              <a:t> </a:t>
            </a:r>
            <a:r>
              <a:rPr lang="fr-FR" sz="1200" dirty="0">
                <a:solidFill>
                  <a:schemeClr val="tx1">
                    <a:lumMod val="75000"/>
                    <a:lumOff val="25000"/>
                  </a:schemeClr>
                </a:solidFill>
              </a:rPr>
              <a:t>Wieland Fischer, </a:t>
            </a:r>
            <a:r>
              <a:rPr lang="fr-FR" sz="1200" dirty="0" err="1">
                <a:solidFill>
                  <a:schemeClr val="tx1">
                    <a:lumMod val="75000"/>
                    <a:lumOff val="25000"/>
                  </a:schemeClr>
                </a:solidFill>
              </a:rPr>
              <a:t>Struers</a:t>
            </a:r>
            <a:r>
              <a:rPr lang="fr-FR" sz="1200" dirty="0">
                <a:solidFill>
                  <a:schemeClr val="tx1">
                    <a:lumMod val="75000"/>
                    <a:lumOff val="25000"/>
                  </a:schemeClr>
                </a:solidFill>
              </a:rPr>
              <a:t> </a:t>
            </a:r>
            <a:r>
              <a:rPr lang="fr-FR" sz="1200" dirty="0" err="1">
                <a:solidFill>
                  <a:schemeClr val="tx1">
                    <a:lumMod val="75000"/>
                    <a:lumOff val="25000"/>
                  </a:schemeClr>
                </a:solidFill>
              </a:rPr>
              <a:t>Company</a:t>
            </a:r>
            <a:r>
              <a:rPr lang="fr-FR" sz="1200" dirty="0">
                <a:solidFill>
                  <a:schemeClr val="tx1">
                    <a:lumMod val="75000"/>
                    <a:lumOff val="25000"/>
                  </a:schemeClr>
                </a:solidFill>
              </a:rPr>
              <a:t>, Germany and Martin Mach, </a:t>
            </a:r>
            <a:r>
              <a:rPr lang="fr-FR" sz="1200" dirty="0" err="1">
                <a:solidFill>
                  <a:schemeClr val="tx1">
                    <a:lumMod val="75000"/>
                    <a:lumOff val="25000"/>
                  </a:schemeClr>
                </a:solidFill>
              </a:rPr>
              <a:t>Bayerisches</a:t>
            </a:r>
            <a:r>
              <a:rPr lang="fr-FR" sz="1200" dirty="0">
                <a:solidFill>
                  <a:schemeClr val="tx1">
                    <a:lumMod val="75000"/>
                    <a:lumOff val="25000"/>
                  </a:schemeClr>
                </a:solidFill>
              </a:rPr>
              <a:t> </a:t>
            </a:r>
            <a:r>
              <a:rPr lang="fr-FR" sz="1200" dirty="0" err="1">
                <a:solidFill>
                  <a:schemeClr val="tx1">
                    <a:lumMod val="75000"/>
                    <a:lumOff val="25000"/>
                  </a:schemeClr>
                </a:solidFill>
              </a:rPr>
              <a:t>Landesamt</a:t>
            </a:r>
            <a:r>
              <a:rPr lang="fr-FR" sz="1200" dirty="0">
                <a:solidFill>
                  <a:schemeClr val="tx1">
                    <a:lumMod val="75000"/>
                    <a:lumOff val="25000"/>
                  </a:schemeClr>
                </a:solidFill>
              </a:rPr>
              <a:t> fur </a:t>
            </a:r>
            <a:r>
              <a:rPr lang="fr-FR" sz="1200" dirty="0" err="1" smtClean="0">
                <a:solidFill>
                  <a:schemeClr val="tx1">
                    <a:lumMod val="75000"/>
                    <a:lumOff val="25000"/>
                  </a:schemeClr>
                </a:solidFill>
              </a:rPr>
              <a:t>Denkmalpflege</a:t>
            </a:r>
            <a:endParaRPr lang="fr-FR" sz="1200" dirty="0" smtClean="0">
              <a:solidFill>
                <a:schemeClr val="tx1">
                  <a:lumMod val="75000"/>
                  <a:lumOff val="25000"/>
                </a:schemeClr>
              </a:solidFill>
            </a:endParaRPr>
          </a:p>
          <a:p>
            <a:pPr algn="ctr"/>
            <a:r>
              <a:rPr lang="fr-FR" altLang="el-GR" sz="1200" dirty="0" smtClean="0">
                <a:solidFill>
                  <a:schemeClr val="tx1">
                    <a:lumMod val="75000"/>
                    <a:lumOff val="25000"/>
                  </a:schemeClr>
                </a:solidFill>
              </a:rPr>
              <a:t>Argyropoulos et al. 2014</a:t>
            </a:r>
            <a:r>
              <a:rPr lang="el-GR" altLang="el-GR" sz="1200" dirty="0" smtClean="0">
                <a:solidFill>
                  <a:schemeClr val="tx1">
                    <a:lumMod val="75000"/>
                    <a:lumOff val="25000"/>
                  </a:schemeClr>
                </a:solidFill>
              </a:rPr>
              <a:t> </a:t>
            </a:r>
            <a:endParaRPr lang="el-GR" sz="1200" dirty="0">
              <a:solidFill>
                <a:schemeClr val="tx1">
                  <a:lumMod val="75000"/>
                  <a:lumOff val="25000"/>
                </a:schemeClr>
              </a:solidFill>
            </a:endParaRPr>
          </a:p>
        </p:txBody>
      </p:sp>
      <p:pic>
        <p:nvPicPr>
          <p:cNvPr id="9"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26775" y="1184506"/>
            <a:ext cx="4454759" cy="3312662"/>
          </a:xfrm>
          <a:prstGeom prst="rect">
            <a:avLst/>
          </a:prstGeom>
        </p:spPr>
      </p:pic>
      <p:sp>
        <p:nvSpPr>
          <p:cNvPr id="10" name="AutoShape 9"/>
          <p:cNvSpPr>
            <a:spLocks noChangeArrowheads="1"/>
          </p:cNvSpPr>
          <p:nvPr/>
        </p:nvSpPr>
        <p:spPr bwMode="auto">
          <a:xfrm>
            <a:off x="3191231" y="2841993"/>
            <a:ext cx="1236753" cy="1224137"/>
          </a:xfrm>
          <a:prstGeom prst="leftArrow">
            <a:avLst>
              <a:gd name="adj1" fmla="val 50000"/>
              <a:gd name="adj2" fmla="val 50245"/>
            </a:avLst>
          </a:prstGeom>
          <a:solidFill>
            <a:srgbClr val="A65841"/>
          </a:solidFill>
          <a:ln w="9525">
            <a:noFill/>
            <a:miter lim="800000"/>
            <a:headEnd/>
            <a:tailEnd/>
          </a:ln>
          <a:effectLst/>
          <a:extLst/>
        </p:spPr>
        <p:txBody>
          <a:bodyPr wrap="none" anchor="ctr"/>
          <a:lstStyle/>
          <a:p>
            <a:endParaRPr lang="el-GR" dirty="0"/>
          </a:p>
        </p:txBody>
      </p:sp>
      <p:sp>
        <p:nvSpPr>
          <p:cNvPr id="4" name="Rectangle 3"/>
          <p:cNvSpPr/>
          <p:nvPr/>
        </p:nvSpPr>
        <p:spPr>
          <a:xfrm>
            <a:off x="3347864" y="3130895"/>
            <a:ext cx="1205880" cy="646331"/>
          </a:xfrm>
          <a:prstGeom prst="rect">
            <a:avLst/>
          </a:prstGeom>
        </p:spPr>
        <p:txBody>
          <a:bodyPr wrap="square">
            <a:spAutoFit/>
          </a:bodyPr>
          <a:lstStyle/>
          <a:p>
            <a:r>
              <a:rPr lang="en-US" altLang="el-GR" dirty="0"/>
              <a:t>V-shaped</a:t>
            </a:r>
          </a:p>
          <a:p>
            <a:r>
              <a:rPr lang="en-US" altLang="el-GR" dirty="0"/>
              <a:t>Crystals</a:t>
            </a:r>
            <a:endParaRPr lang="el-GR" dirty="0"/>
          </a:p>
        </p:txBody>
      </p:sp>
    </p:spTree>
    <p:extLst>
      <p:ext uri="{BB962C8B-B14F-4D97-AF65-F5344CB8AC3E}">
        <p14:creationId xmlns:p14="http://schemas.microsoft.com/office/powerpoint/2010/main" val="3069137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2" y="123478"/>
            <a:ext cx="4320480" cy="857250"/>
          </a:xfrm>
        </p:spPr>
        <p:txBody>
          <a:bodyPr>
            <a:noAutofit/>
          </a:bodyPr>
          <a:lstStyle/>
          <a:p>
            <a:r>
              <a:rPr lang="el-GR" sz="2800" dirty="0" smtClean="0">
                <a:solidFill>
                  <a:schemeClr val="bg1"/>
                </a:solidFill>
              </a:rPr>
              <a:t>Μεταλλογραφική Ανάλυση του Θησέα</a:t>
            </a:r>
            <a:endParaRPr lang="el-GR" sz="2800" dirty="0">
              <a:solidFill>
                <a:schemeClr val="bg1"/>
              </a:solidFill>
            </a:endParaRPr>
          </a:p>
        </p:txBody>
      </p:sp>
      <p:sp>
        <p:nvSpPr>
          <p:cNvPr id="3" name="Content Placeholder 2"/>
          <p:cNvSpPr>
            <a:spLocks noGrp="1"/>
          </p:cNvSpPr>
          <p:nvPr>
            <p:ph idx="1"/>
          </p:nvPr>
        </p:nvSpPr>
        <p:spPr>
          <a:xfrm>
            <a:off x="4576960" y="101370"/>
            <a:ext cx="4459536" cy="3675856"/>
          </a:xfrm>
        </p:spPr>
        <p:txBody>
          <a:bodyPr>
            <a:noAutofit/>
          </a:bodyPr>
          <a:lstStyle/>
          <a:p>
            <a:r>
              <a:rPr lang="el-GR" sz="2000" dirty="0" smtClean="0"/>
              <a:t>Υπάρχει </a:t>
            </a:r>
            <a:r>
              <a:rPr lang="el-GR" sz="2000" dirty="0"/>
              <a:t>μία ευδιάκριτη λεπτή γραμμή στο εσωτερικό του στρώματος του γαλβανισμένου χαλκού, πιθανώς καλυμμένη με ένα πολύ λεπτό στρώμα οξειδίου, η οποία αποτελεί ένδειξη ότι η ηλεκτρολυτική διαδικασία διακόπηκε για σύντομο χρονικό διάστημα, πιθανώς για να επιθεωρηθεί η ποιότητα και η ταχύτητα της γαλβανικής εναπόθεσης. </a:t>
            </a:r>
          </a:p>
        </p:txBody>
      </p:sp>
      <p:sp>
        <p:nvSpPr>
          <p:cNvPr id="8" name="TextBox 7"/>
          <p:cNvSpPr txBox="1"/>
          <p:nvPr/>
        </p:nvSpPr>
        <p:spPr>
          <a:xfrm>
            <a:off x="-36016" y="4495500"/>
            <a:ext cx="4464000" cy="648000"/>
          </a:xfrm>
          <a:prstGeom prst="rect">
            <a:avLst/>
          </a:prstGeom>
          <a:solidFill>
            <a:schemeClr val="bg1">
              <a:lumMod val="95000"/>
            </a:schemeClr>
          </a:solidFill>
        </p:spPr>
        <p:txBody>
          <a:bodyPr wrap="square" rtlCol="0">
            <a:spAutoFit/>
          </a:bodyPr>
          <a:lstStyle/>
          <a:p>
            <a:pPr algn="ctr"/>
            <a:r>
              <a:rPr lang="el-GR" altLang="el-GR" sz="1200" dirty="0" smtClean="0">
                <a:solidFill>
                  <a:schemeClr val="tx1">
                    <a:lumMod val="75000"/>
                    <a:lumOff val="25000"/>
                  </a:schemeClr>
                </a:solidFill>
              </a:rPr>
              <a:t>Πίστωση φωτογραφίας</a:t>
            </a:r>
            <a:r>
              <a:rPr lang="en-US" altLang="el-GR" sz="1200" dirty="0" smtClean="0">
                <a:solidFill>
                  <a:schemeClr val="tx1">
                    <a:lumMod val="75000"/>
                    <a:lumOff val="25000"/>
                  </a:schemeClr>
                </a:solidFill>
              </a:rPr>
              <a:t> </a:t>
            </a:r>
            <a:r>
              <a:rPr lang="fr-FR" sz="1200" dirty="0">
                <a:solidFill>
                  <a:schemeClr val="tx1">
                    <a:lumMod val="75000"/>
                    <a:lumOff val="25000"/>
                  </a:schemeClr>
                </a:solidFill>
              </a:rPr>
              <a:t>Wieland Fischer, </a:t>
            </a:r>
            <a:r>
              <a:rPr lang="fr-FR" sz="1200" dirty="0" err="1">
                <a:solidFill>
                  <a:schemeClr val="tx1">
                    <a:lumMod val="75000"/>
                    <a:lumOff val="25000"/>
                  </a:schemeClr>
                </a:solidFill>
              </a:rPr>
              <a:t>Struers</a:t>
            </a:r>
            <a:r>
              <a:rPr lang="fr-FR" sz="1200" dirty="0">
                <a:solidFill>
                  <a:schemeClr val="tx1">
                    <a:lumMod val="75000"/>
                    <a:lumOff val="25000"/>
                  </a:schemeClr>
                </a:solidFill>
              </a:rPr>
              <a:t> </a:t>
            </a:r>
            <a:r>
              <a:rPr lang="fr-FR" sz="1200" dirty="0" err="1">
                <a:solidFill>
                  <a:schemeClr val="tx1">
                    <a:lumMod val="75000"/>
                    <a:lumOff val="25000"/>
                  </a:schemeClr>
                </a:solidFill>
              </a:rPr>
              <a:t>Company</a:t>
            </a:r>
            <a:r>
              <a:rPr lang="fr-FR" sz="1200" dirty="0">
                <a:solidFill>
                  <a:schemeClr val="tx1">
                    <a:lumMod val="75000"/>
                    <a:lumOff val="25000"/>
                  </a:schemeClr>
                </a:solidFill>
              </a:rPr>
              <a:t>, Germany and Martin Mach, </a:t>
            </a:r>
            <a:r>
              <a:rPr lang="fr-FR" sz="1200" dirty="0" err="1">
                <a:solidFill>
                  <a:schemeClr val="tx1">
                    <a:lumMod val="75000"/>
                    <a:lumOff val="25000"/>
                  </a:schemeClr>
                </a:solidFill>
              </a:rPr>
              <a:t>Bayerisches</a:t>
            </a:r>
            <a:r>
              <a:rPr lang="fr-FR" sz="1200" dirty="0">
                <a:solidFill>
                  <a:schemeClr val="tx1">
                    <a:lumMod val="75000"/>
                    <a:lumOff val="25000"/>
                  </a:schemeClr>
                </a:solidFill>
              </a:rPr>
              <a:t> </a:t>
            </a:r>
            <a:r>
              <a:rPr lang="fr-FR" sz="1200" dirty="0" err="1">
                <a:solidFill>
                  <a:schemeClr val="tx1">
                    <a:lumMod val="75000"/>
                    <a:lumOff val="25000"/>
                  </a:schemeClr>
                </a:solidFill>
              </a:rPr>
              <a:t>Landesamt</a:t>
            </a:r>
            <a:r>
              <a:rPr lang="fr-FR" sz="1200" dirty="0">
                <a:solidFill>
                  <a:schemeClr val="tx1">
                    <a:lumMod val="75000"/>
                    <a:lumOff val="25000"/>
                  </a:schemeClr>
                </a:solidFill>
              </a:rPr>
              <a:t> fur </a:t>
            </a:r>
            <a:r>
              <a:rPr lang="fr-FR" sz="1200" dirty="0" err="1" smtClean="0">
                <a:solidFill>
                  <a:schemeClr val="tx1">
                    <a:lumMod val="75000"/>
                    <a:lumOff val="25000"/>
                  </a:schemeClr>
                </a:solidFill>
              </a:rPr>
              <a:t>Denkmalpflege</a:t>
            </a:r>
            <a:endParaRPr lang="fr-FR" sz="1200" dirty="0" smtClean="0">
              <a:solidFill>
                <a:schemeClr val="tx1">
                  <a:lumMod val="75000"/>
                  <a:lumOff val="25000"/>
                </a:schemeClr>
              </a:solidFill>
            </a:endParaRPr>
          </a:p>
          <a:p>
            <a:pPr algn="ctr"/>
            <a:r>
              <a:rPr lang="el-GR" altLang="el-GR" sz="1200" dirty="0" smtClean="0">
                <a:solidFill>
                  <a:schemeClr val="tx1">
                    <a:lumMod val="75000"/>
                    <a:lumOff val="25000"/>
                  </a:schemeClr>
                </a:solidFill>
              </a:rPr>
              <a:t>Σε δημοσίευση: </a:t>
            </a:r>
            <a:r>
              <a:rPr lang="fr-FR" altLang="el-GR" sz="1200" dirty="0" err="1" smtClean="0">
                <a:solidFill>
                  <a:schemeClr val="tx1">
                    <a:lumMod val="75000"/>
                    <a:lumOff val="25000"/>
                  </a:schemeClr>
                </a:solidFill>
              </a:rPr>
              <a:t>Argyropoulos</a:t>
            </a:r>
            <a:r>
              <a:rPr lang="fr-FR" altLang="el-GR" sz="1200" dirty="0" smtClean="0">
                <a:solidFill>
                  <a:schemeClr val="tx1">
                    <a:lumMod val="75000"/>
                    <a:lumOff val="25000"/>
                  </a:schemeClr>
                </a:solidFill>
              </a:rPr>
              <a:t> et al. 2014</a:t>
            </a:r>
            <a:r>
              <a:rPr lang="el-GR" altLang="el-GR" sz="1200" dirty="0" smtClean="0">
                <a:solidFill>
                  <a:schemeClr val="tx1">
                    <a:lumMod val="75000"/>
                    <a:lumOff val="25000"/>
                  </a:schemeClr>
                </a:solidFill>
              </a:rPr>
              <a:t> </a:t>
            </a:r>
            <a:endParaRPr lang="el-GR" sz="1200" dirty="0">
              <a:solidFill>
                <a:schemeClr val="tx1">
                  <a:lumMod val="75000"/>
                  <a:lumOff val="25000"/>
                </a:schemeClr>
              </a:solidFill>
            </a:endParaRPr>
          </a:p>
        </p:txBody>
      </p:sp>
      <p:pic>
        <p:nvPicPr>
          <p:cNvPr id="9"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26775" y="1184506"/>
            <a:ext cx="4454759" cy="3312662"/>
          </a:xfrm>
          <a:prstGeom prst="rect">
            <a:avLst/>
          </a:prstGeom>
        </p:spPr>
      </p:pic>
      <p:sp>
        <p:nvSpPr>
          <p:cNvPr id="10" name="AutoShape 9"/>
          <p:cNvSpPr>
            <a:spLocks noChangeArrowheads="1"/>
          </p:cNvSpPr>
          <p:nvPr/>
        </p:nvSpPr>
        <p:spPr bwMode="auto">
          <a:xfrm>
            <a:off x="3191231" y="2841993"/>
            <a:ext cx="1236753" cy="1224137"/>
          </a:xfrm>
          <a:prstGeom prst="leftArrow">
            <a:avLst>
              <a:gd name="adj1" fmla="val 50000"/>
              <a:gd name="adj2" fmla="val 50245"/>
            </a:avLst>
          </a:prstGeom>
          <a:solidFill>
            <a:srgbClr val="A65841"/>
          </a:solidFill>
          <a:ln w="9525">
            <a:noFill/>
            <a:miter lim="800000"/>
            <a:headEnd/>
            <a:tailEnd/>
          </a:ln>
          <a:effectLst/>
          <a:extLst/>
        </p:spPr>
        <p:txBody>
          <a:bodyPr wrap="none" anchor="ctr"/>
          <a:lstStyle/>
          <a:p>
            <a:endParaRPr lang="el-GR" dirty="0"/>
          </a:p>
        </p:txBody>
      </p:sp>
      <p:sp>
        <p:nvSpPr>
          <p:cNvPr id="4" name="Rectangle 3"/>
          <p:cNvSpPr/>
          <p:nvPr/>
        </p:nvSpPr>
        <p:spPr>
          <a:xfrm>
            <a:off x="3347864" y="3130895"/>
            <a:ext cx="1205880" cy="646331"/>
          </a:xfrm>
          <a:prstGeom prst="rect">
            <a:avLst/>
          </a:prstGeom>
        </p:spPr>
        <p:txBody>
          <a:bodyPr wrap="square">
            <a:spAutoFit/>
          </a:bodyPr>
          <a:lstStyle/>
          <a:p>
            <a:r>
              <a:rPr lang="en-US" altLang="el-GR" dirty="0"/>
              <a:t>V-shaped</a:t>
            </a:r>
          </a:p>
          <a:p>
            <a:r>
              <a:rPr lang="en-US" altLang="el-GR" dirty="0"/>
              <a:t>Crystals</a:t>
            </a:r>
            <a:endParaRPr lang="el-GR" dirty="0"/>
          </a:p>
        </p:txBody>
      </p:sp>
    </p:spTree>
    <p:extLst>
      <p:ext uri="{BB962C8B-B14F-4D97-AF65-F5344CB8AC3E}">
        <p14:creationId xmlns:p14="http://schemas.microsoft.com/office/powerpoint/2010/main" val="315339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23528" y="123478"/>
            <a:ext cx="5400600" cy="857250"/>
          </a:xfrm>
        </p:spPr>
        <p:txBody>
          <a:bodyPr>
            <a:noAutofit/>
          </a:bodyPr>
          <a:lstStyle/>
          <a:p>
            <a:r>
              <a:rPr lang="el-GR" sz="2800" dirty="0" smtClean="0">
                <a:latin typeface="+mn-lt"/>
              </a:rPr>
              <a:t>Εποχή του Χαλκού</a:t>
            </a:r>
            <a:r>
              <a:rPr lang="en-GB" sz="2800" dirty="0">
                <a:latin typeface="+mn-lt"/>
              </a:rPr>
              <a:t/>
            </a:r>
            <a:br>
              <a:rPr lang="en-GB" sz="2800" dirty="0">
                <a:latin typeface="+mn-lt"/>
              </a:rPr>
            </a:br>
            <a:r>
              <a:rPr lang="el-GR" sz="2800" dirty="0" smtClean="0">
                <a:latin typeface="+mn-lt"/>
              </a:rPr>
              <a:t>Κράματα χαλκού</a:t>
            </a:r>
            <a:endParaRPr lang="el-GR" sz="2800" dirty="0">
              <a:latin typeface="+mn-lt"/>
            </a:endParaRPr>
          </a:p>
        </p:txBody>
      </p:sp>
      <p:sp>
        <p:nvSpPr>
          <p:cNvPr id="2" name="Content Placeholder 1"/>
          <p:cNvSpPr>
            <a:spLocks noGrp="1"/>
          </p:cNvSpPr>
          <p:nvPr>
            <p:ph idx="1"/>
          </p:nvPr>
        </p:nvSpPr>
        <p:spPr>
          <a:xfrm>
            <a:off x="323528" y="1200150"/>
            <a:ext cx="5544616" cy="3675856"/>
          </a:xfrm>
        </p:spPr>
        <p:txBody>
          <a:bodyPr>
            <a:noAutofit/>
          </a:bodyPr>
          <a:lstStyle/>
          <a:p>
            <a:r>
              <a:rPr lang="el-GR" sz="2000" dirty="0" smtClean="0"/>
              <a:t>Η </a:t>
            </a:r>
            <a:r>
              <a:rPr lang="el-GR" sz="2000" dirty="0" err="1" smtClean="0"/>
              <a:t>κραμάτωση</a:t>
            </a:r>
            <a:r>
              <a:rPr lang="el-GR" sz="2000" dirty="0" smtClean="0"/>
              <a:t> του χαλκού με κασσίτερο για την παρασκευή μπρούτζου έγινε για πρώτη φορά περίπου πριν από 4000 χρόνια μετά την ανακάλυψη της τήξης του χαλκού και περίπου 2000 χρόνια μετά τη γενίκευση της χρήσης του αυτοφυούς χαλκού.</a:t>
            </a:r>
          </a:p>
          <a:p>
            <a:r>
              <a:rPr lang="el-GR" sz="2000" dirty="0" smtClean="0"/>
              <a:t>Η Εποχή του Χαλκού ξεκίνησε στη νοτιοανατολική Ευρώπη γύρω στο </a:t>
            </a:r>
            <a:r>
              <a:rPr lang="en-US" sz="2000" dirty="0" smtClean="0"/>
              <a:t>3700</a:t>
            </a:r>
            <a:r>
              <a:rPr lang="el-GR" sz="2000" dirty="0" smtClean="0"/>
              <a:t> - </a:t>
            </a:r>
            <a:r>
              <a:rPr lang="en-US" sz="2000" dirty="0" smtClean="0"/>
              <a:t>3300</a:t>
            </a:r>
            <a:r>
              <a:rPr lang="el-GR" sz="2000" dirty="0" smtClean="0"/>
              <a:t> </a:t>
            </a:r>
            <a:r>
              <a:rPr lang="el-GR" sz="2000" dirty="0" err="1" smtClean="0"/>
              <a:t>π.Χ.</a:t>
            </a:r>
            <a:r>
              <a:rPr lang="el-GR" sz="2000" dirty="0" smtClean="0"/>
              <a:t> και στη νοτιοδυτική Ευρώπη γύρω στο 2500 </a:t>
            </a:r>
            <a:r>
              <a:rPr lang="el-GR" sz="2000" dirty="0" err="1" smtClean="0"/>
              <a:t>π.Χ.</a:t>
            </a:r>
            <a:r>
              <a:rPr lang="el-GR" sz="2000" dirty="0" smtClean="0"/>
              <a:t> </a:t>
            </a:r>
            <a:endParaRPr lang="en-US" sz="2000" dirty="0" smtClean="0"/>
          </a:p>
          <a:p>
            <a:endParaRPr lang="el-GR" sz="2000" dirty="0"/>
          </a:p>
        </p:txBody>
      </p:sp>
      <p:pic>
        <p:nvPicPr>
          <p:cNvPr id="5"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6084888" y="699542"/>
            <a:ext cx="3059112" cy="3429000"/>
          </a:xfrm>
        </p:spPr>
      </p:pic>
      <p:sp>
        <p:nvSpPr>
          <p:cNvPr id="3" name="Rectangle 2"/>
          <p:cNvSpPr/>
          <p:nvPr/>
        </p:nvSpPr>
        <p:spPr>
          <a:xfrm>
            <a:off x="6084888" y="4227934"/>
            <a:ext cx="3059112" cy="461665"/>
          </a:xfrm>
          <a:prstGeom prst="rect">
            <a:avLst/>
          </a:prstGeom>
          <a:solidFill>
            <a:schemeClr val="bg1">
              <a:lumMod val="95000"/>
            </a:schemeClr>
          </a:solidFill>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3"/>
              </a:rPr>
              <a:t>SMWM</a:t>
            </a:r>
            <a:r>
              <a:rPr lang="en-US" sz="1200" dirty="0">
                <a:solidFill>
                  <a:schemeClr val="tx1">
                    <a:lumMod val="75000"/>
                    <a:lumOff val="25000"/>
                  </a:schemeClr>
                </a:solidFill>
                <a:hlinkClick r:id="rId3"/>
              </a:rPr>
              <a:t>_-_</a:t>
            </a:r>
            <a:r>
              <a:rPr lang="en-US" sz="1200" dirty="0" smtClean="0">
                <a:solidFill>
                  <a:schemeClr val="tx1">
                    <a:lumMod val="75000"/>
                    <a:lumOff val="25000"/>
                  </a:schemeClr>
                </a:solidFill>
                <a:hlinkClick r:id="rId3"/>
              </a:rPr>
              <a:t>Bronzezeit_Schwert_2</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err="1" smtClean="0">
                <a:solidFill>
                  <a:schemeClr val="tx1">
                    <a:lumMod val="75000"/>
                    <a:lumOff val="25000"/>
                  </a:schemeClr>
                </a:solidFill>
                <a:hlinkClick r:id="rId4"/>
              </a:rPr>
              <a:t>Rotatebot</a:t>
            </a:r>
            <a:r>
              <a:rPr lang="el-GR" sz="1200" dirty="0" smtClean="0">
                <a:solidFill>
                  <a:schemeClr val="tx1">
                    <a:lumMod val="75000"/>
                    <a:lumOff val="25000"/>
                  </a:schemeClr>
                </a:solidFill>
              </a:rPr>
              <a:t> διαθέσιμο με άδεια </a:t>
            </a:r>
            <a:r>
              <a:rPr lang="en-US" sz="1200" dirty="0">
                <a:solidFill>
                  <a:schemeClr val="tx1">
                    <a:lumMod val="75000"/>
                    <a:lumOff val="25000"/>
                  </a:schemeClr>
                </a:solidFill>
                <a:hlinkClick r:id="rId5"/>
              </a:rPr>
              <a:t>CC BY-SA </a:t>
            </a:r>
            <a:r>
              <a:rPr lang="en-US" sz="1200" dirty="0" smtClean="0">
                <a:solidFill>
                  <a:schemeClr val="tx1">
                    <a:lumMod val="75000"/>
                    <a:lumOff val="25000"/>
                  </a:schemeClr>
                </a:solidFill>
                <a:hlinkClick r:id="rId5"/>
              </a:rPr>
              <a:t>3.0</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10912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23528" y="123478"/>
            <a:ext cx="5400600" cy="857250"/>
          </a:xfrm>
        </p:spPr>
        <p:txBody>
          <a:bodyPr>
            <a:noAutofit/>
          </a:bodyPr>
          <a:lstStyle/>
          <a:p>
            <a:r>
              <a:rPr lang="el-GR" sz="2800" dirty="0" smtClean="0">
                <a:latin typeface="+mn-lt"/>
              </a:rPr>
              <a:t>Εποχή του Χαλκού</a:t>
            </a:r>
            <a:r>
              <a:rPr lang="en-GB" sz="2800" dirty="0">
                <a:latin typeface="+mn-lt"/>
              </a:rPr>
              <a:t/>
            </a:r>
            <a:br>
              <a:rPr lang="en-GB" sz="2800" dirty="0">
                <a:latin typeface="+mn-lt"/>
              </a:rPr>
            </a:br>
            <a:r>
              <a:rPr lang="el-GR" sz="2800" dirty="0" smtClean="0">
                <a:latin typeface="+mn-lt"/>
              </a:rPr>
              <a:t>Κράματα χαλκού</a:t>
            </a:r>
            <a:endParaRPr lang="el-GR" sz="2800" dirty="0">
              <a:latin typeface="+mn-lt"/>
            </a:endParaRPr>
          </a:p>
        </p:txBody>
      </p:sp>
      <p:sp>
        <p:nvSpPr>
          <p:cNvPr id="2" name="Content Placeholder 1"/>
          <p:cNvSpPr>
            <a:spLocks noGrp="1"/>
          </p:cNvSpPr>
          <p:nvPr>
            <p:ph idx="1"/>
          </p:nvPr>
        </p:nvSpPr>
        <p:spPr>
          <a:xfrm>
            <a:off x="323528" y="1200150"/>
            <a:ext cx="5544616" cy="3675856"/>
          </a:xfrm>
        </p:spPr>
        <p:txBody>
          <a:bodyPr>
            <a:noAutofit/>
          </a:bodyPr>
          <a:lstStyle/>
          <a:p>
            <a:r>
              <a:rPr lang="el-GR" sz="2000" dirty="0"/>
              <a:t>Τελείωσε με την έναρξη της Εποχής του Σιδήρου, μεταξύ </a:t>
            </a:r>
            <a:r>
              <a:rPr lang="el-GR" sz="2000" dirty="0" smtClean="0"/>
              <a:t>2000-1000 </a:t>
            </a:r>
            <a:r>
              <a:rPr lang="el-GR" sz="2000" dirty="0" err="1" smtClean="0"/>
              <a:t>π.Χ</a:t>
            </a:r>
            <a:r>
              <a:rPr lang="el-GR" sz="2000" dirty="0" err="1"/>
              <a:t>.</a:t>
            </a:r>
            <a:r>
              <a:rPr lang="el-GR" sz="2000" dirty="0"/>
              <a:t> στη Μέση Ανατολή και το </a:t>
            </a:r>
            <a:r>
              <a:rPr lang="el-GR" sz="2000" dirty="0" smtClean="0"/>
              <a:t>600 </a:t>
            </a:r>
            <a:r>
              <a:rPr lang="el-GR" sz="2000" dirty="0" err="1" smtClean="0"/>
              <a:t>π.Χ</a:t>
            </a:r>
            <a:r>
              <a:rPr lang="el-GR" sz="2000" dirty="0" err="1"/>
              <a:t>.</a:t>
            </a:r>
            <a:r>
              <a:rPr lang="el-GR" sz="2000" dirty="0"/>
              <a:t> στη βόρεια Ευρώπη. </a:t>
            </a:r>
            <a:endParaRPr lang="en-US" sz="2000" dirty="0"/>
          </a:p>
          <a:p>
            <a:r>
              <a:rPr lang="el-GR" sz="2000" dirty="0"/>
              <a:t>Ο ορείχαλκος, κράμα χαλκού και ψευδαργύρου, αποτελεί πιο πρόσφατη ανακάλυψη.</a:t>
            </a:r>
          </a:p>
          <a:p>
            <a:r>
              <a:rPr lang="el-GR" sz="2000" dirty="0"/>
              <a:t>Ήταν γνωστός στους Έλληνες, αλλά έγινε σημαντικό υποκατάστατο του </a:t>
            </a:r>
            <a:r>
              <a:rPr lang="el-GR" sz="2000" dirty="0" smtClean="0"/>
              <a:t>μπρούτζου </a:t>
            </a:r>
            <a:r>
              <a:rPr lang="el-GR" sz="2000" dirty="0"/>
              <a:t>κατά τη διάρκεια της Ρωμαϊκής Αυτοκρατορίας.</a:t>
            </a:r>
            <a:endParaRPr lang="en-US" sz="2000" dirty="0"/>
          </a:p>
          <a:p>
            <a:pPr>
              <a:buNone/>
            </a:pPr>
            <a:endParaRPr lang="el-GR" sz="2000" dirty="0"/>
          </a:p>
          <a:p>
            <a:endParaRPr lang="el-GR" sz="2000" dirty="0"/>
          </a:p>
        </p:txBody>
      </p:sp>
      <p:pic>
        <p:nvPicPr>
          <p:cNvPr id="5"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6084888" y="699542"/>
            <a:ext cx="3059112" cy="3429000"/>
          </a:xfrm>
        </p:spPr>
      </p:pic>
      <p:sp>
        <p:nvSpPr>
          <p:cNvPr id="3" name="Rectangle 2"/>
          <p:cNvSpPr/>
          <p:nvPr/>
        </p:nvSpPr>
        <p:spPr>
          <a:xfrm>
            <a:off x="6084888" y="4227934"/>
            <a:ext cx="3059112" cy="461665"/>
          </a:xfrm>
          <a:prstGeom prst="rect">
            <a:avLst/>
          </a:prstGeom>
          <a:solidFill>
            <a:schemeClr val="bg1">
              <a:lumMod val="95000"/>
            </a:schemeClr>
          </a:solidFill>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3"/>
              </a:rPr>
              <a:t>SMWM</a:t>
            </a:r>
            <a:r>
              <a:rPr lang="en-US" sz="1200" dirty="0">
                <a:solidFill>
                  <a:schemeClr val="tx1">
                    <a:lumMod val="75000"/>
                    <a:lumOff val="25000"/>
                  </a:schemeClr>
                </a:solidFill>
                <a:hlinkClick r:id="rId3"/>
              </a:rPr>
              <a:t>_-_</a:t>
            </a:r>
            <a:r>
              <a:rPr lang="en-US" sz="1200" dirty="0" smtClean="0">
                <a:solidFill>
                  <a:schemeClr val="tx1">
                    <a:lumMod val="75000"/>
                    <a:lumOff val="25000"/>
                  </a:schemeClr>
                </a:solidFill>
                <a:hlinkClick r:id="rId3"/>
              </a:rPr>
              <a:t>Bronzezeit_Schwert_2</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err="1" smtClean="0">
                <a:solidFill>
                  <a:schemeClr val="tx1">
                    <a:lumMod val="75000"/>
                    <a:lumOff val="25000"/>
                  </a:schemeClr>
                </a:solidFill>
                <a:hlinkClick r:id="rId4"/>
              </a:rPr>
              <a:t>Rotatebot</a:t>
            </a:r>
            <a:r>
              <a:rPr lang="el-GR" sz="1200" dirty="0" smtClean="0">
                <a:solidFill>
                  <a:schemeClr val="tx1">
                    <a:lumMod val="75000"/>
                    <a:lumOff val="25000"/>
                  </a:schemeClr>
                </a:solidFill>
              </a:rPr>
              <a:t> διαθέσιμο με άδεια </a:t>
            </a:r>
            <a:r>
              <a:rPr lang="en-US" sz="1200" dirty="0">
                <a:solidFill>
                  <a:schemeClr val="tx1">
                    <a:lumMod val="75000"/>
                    <a:lumOff val="25000"/>
                  </a:schemeClr>
                </a:solidFill>
                <a:hlinkClick r:id="rId5"/>
              </a:rPr>
              <a:t>CC BY-SA </a:t>
            </a:r>
            <a:r>
              <a:rPr lang="en-US" sz="1200" dirty="0" smtClean="0">
                <a:solidFill>
                  <a:schemeClr val="tx1">
                    <a:lumMod val="75000"/>
                    <a:lumOff val="25000"/>
                  </a:schemeClr>
                </a:solidFill>
                <a:hlinkClick r:id="rId5"/>
              </a:rPr>
              <a:t>3.0</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873423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631" y="70192"/>
            <a:ext cx="4320480" cy="857250"/>
          </a:xfrm>
        </p:spPr>
        <p:txBody>
          <a:bodyPr/>
          <a:lstStyle/>
          <a:p>
            <a:r>
              <a:rPr lang="el-GR" sz="3200" dirty="0" smtClean="0"/>
              <a:t>Ιδιότητες του μπρούτζου</a:t>
            </a:r>
            <a:endParaRPr lang="el-GR" sz="3200" dirty="0"/>
          </a:p>
        </p:txBody>
      </p:sp>
      <p:sp>
        <p:nvSpPr>
          <p:cNvPr id="4" name="Content Placeholder 3"/>
          <p:cNvSpPr>
            <a:spLocks noGrp="1"/>
          </p:cNvSpPr>
          <p:nvPr>
            <p:ph idx="13"/>
          </p:nvPr>
        </p:nvSpPr>
        <p:spPr>
          <a:xfrm>
            <a:off x="0" y="0"/>
            <a:ext cx="4716016" cy="5143500"/>
          </a:xfrm>
          <a:solidFill>
            <a:srgbClr val="A65841"/>
          </a:solidFill>
        </p:spPr>
        <p:txBody>
          <a:bodyPr>
            <a:noAutofit/>
          </a:bodyPr>
          <a:lstStyle/>
          <a:p>
            <a:r>
              <a:rPr lang="el-GR" sz="2000" dirty="0"/>
              <a:t>Η ανακάλυψη του μπρούτζου έδωσε τη δυνατότητα στους ανθρώπους να κατασκευάσουν μεταλλικά αντικείμενα που ήταν πιο σκληρά και είχαν μεγαλύτερη  αντοχή.</a:t>
            </a:r>
            <a:endParaRPr lang="en-US" sz="2000" dirty="0"/>
          </a:p>
          <a:p>
            <a:r>
              <a:rPr lang="el-GR" sz="2000" dirty="0"/>
              <a:t>Τα μπρούτζινα εργαλεία, όπλα, αμυντικός οπλισμός και δομικά υλικά , όπως διακοσμητικά  πλακίδια, ήταν πιο σκληρά και ανθεκτικά από τους προκατόχους τους από λίθο και χαλκό (‘</a:t>
            </a:r>
            <a:r>
              <a:rPr lang="el-GR" sz="2000" dirty="0" err="1"/>
              <a:t>Χαλκολιθικά΄</a:t>
            </a:r>
            <a:r>
              <a:rPr lang="el-GR" sz="2000" dirty="0"/>
              <a:t>).</a:t>
            </a:r>
            <a:endParaRPr lang="en-US" sz="2000" dirty="0"/>
          </a:p>
          <a:p>
            <a:r>
              <a:rPr lang="el-GR" sz="2000" dirty="0"/>
              <a:t>Αρχικά, ο μπρούτζος κατασκευαζόταν από χαλκό και αρσενικό, </a:t>
            </a:r>
            <a:r>
              <a:rPr lang="en-US" sz="2000" dirty="0"/>
              <a:t> </a:t>
            </a:r>
            <a:r>
              <a:rPr lang="el-GR" sz="2000" dirty="0"/>
              <a:t>σχηματίζοντας </a:t>
            </a:r>
            <a:r>
              <a:rPr lang="el-GR" sz="2000" dirty="0" err="1"/>
              <a:t>αρσενικούχο</a:t>
            </a:r>
            <a:r>
              <a:rPr lang="el-GR" sz="2000" dirty="0"/>
              <a:t> μπρούτζο, ή από τη μίξη φυσικά ή τεχνητά ορυκτών του χαλκού και του αρσενικού.</a:t>
            </a:r>
            <a:r>
              <a:rPr lang="en-US" sz="2000" dirty="0"/>
              <a:t> </a:t>
            </a:r>
          </a:p>
        </p:txBody>
      </p:sp>
      <p:sp>
        <p:nvSpPr>
          <p:cNvPr id="6" name="TextBox 5"/>
          <p:cNvSpPr txBox="1"/>
          <p:nvPr/>
        </p:nvSpPr>
        <p:spPr>
          <a:xfrm>
            <a:off x="4920428" y="3974653"/>
            <a:ext cx="3888431" cy="1169551"/>
          </a:xfrm>
          <a:prstGeom prst="rect">
            <a:avLst/>
          </a:prstGeom>
          <a:noFill/>
        </p:spPr>
        <p:txBody>
          <a:bodyPr wrap="square" rtlCol="0">
            <a:spAutoFit/>
          </a:bodyPr>
          <a:lstStyle/>
          <a:p>
            <a:pPr algn="just"/>
            <a:r>
              <a:rPr lang="el-GR" sz="1400" dirty="0" smtClean="0"/>
              <a:t>Ο ανδριάντας του Θεόδωρου Κολοκοτρώνη χυτεύθηκε το 1896 και ανεγέρθηκε στο Ναύπλιο το 1900, έργο του γλύπτη Λάζαρου Σώχου. </a:t>
            </a:r>
          </a:p>
          <a:p>
            <a:pPr algn="just"/>
            <a:r>
              <a:rPr lang="el-GR" sz="1400" dirty="0" smtClean="0"/>
              <a:t>Είναι κατασκευασμένος από κράμα μπρούτζου με χαλκό, κασσίτερο και ψευδάργυρο.</a:t>
            </a:r>
            <a:r>
              <a:rPr lang="en-US" sz="1400" dirty="0" smtClean="0"/>
              <a:t>   </a:t>
            </a:r>
            <a:endParaRPr lang="el-GR" sz="1400" dirty="0"/>
          </a:p>
        </p:txBody>
      </p:sp>
      <p:pic>
        <p:nvPicPr>
          <p:cNvPr id="1126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86611" y="771550"/>
            <a:ext cx="3877627" cy="321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72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631" y="70192"/>
            <a:ext cx="4320480" cy="857250"/>
          </a:xfrm>
        </p:spPr>
        <p:txBody>
          <a:bodyPr/>
          <a:lstStyle/>
          <a:p>
            <a:r>
              <a:rPr lang="el-GR" sz="3200" dirty="0" smtClean="0"/>
              <a:t>Ιδιότητες του μπρούτζου</a:t>
            </a:r>
            <a:endParaRPr lang="el-GR" sz="3200" dirty="0"/>
          </a:p>
        </p:txBody>
      </p:sp>
      <p:sp>
        <p:nvSpPr>
          <p:cNvPr id="4" name="Content Placeholder 3"/>
          <p:cNvSpPr>
            <a:spLocks noGrp="1"/>
          </p:cNvSpPr>
          <p:nvPr>
            <p:ph idx="13"/>
          </p:nvPr>
        </p:nvSpPr>
        <p:spPr>
          <a:xfrm>
            <a:off x="0" y="0"/>
            <a:ext cx="4716016" cy="5143500"/>
          </a:xfrm>
          <a:solidFill>
            <a:srgbClr val="A65841"/>
          </a:solidFill>
        </p:spPr>
        <p:txBody>
          <a:bodyPr>
            <a:noAutofit/>
          </a:bodyPr>
          <a:lstStyle/>
          <a:p>
            <a:endParaRPr lang="el-GR" sz="2000" dirty="0" smtClean="0"/>
          </a:p>
          <a:p>
            <a:r>
              <a:rPr lang="el-GR" sz="2000" dirty="0" smtClean="0"/>
              <a:t>Αργότερα </a:t>
            </a:r>
            <a:r>
              <a:rPr lang="el-GR" sz="2000" dirty="0"/>
              <a:t>, στα τέλη της 3</a:t>
            </a:r>
            <a:r>
              <a:rPr lang="el-GR" sz="2000" baseline="30000" dirty="0"/>
              <a:t>ης</a:t>
            </a:r>
            <a:r>
              <a:rPr lang="el-GR" sz="2000" dirty="0"/>
              <a:t> χιλιετίας </a:t>
            </a:r>
            <a:r>
              <a:rPr lang="el-GR" sz="2000" dirty="0" err="1"/>
              <a:t>π.Χ.</a:t>
            </a:r>
            <a:r>
              <a:rPr lang="el-GR" sz="2000" dirty="0"/>
              <a:t>, χρησιμοποιήθηκε ο κασσίτερος, με αποτέλεσμα να γίνει το βασικό μη χαλκούχο συστατικό του </a:t>
            </a:r>
            <a:r>
              <a:rPr lang="el-GR" sz="2000" dirty="0" smtClean="0"/>
              <a:t>μπρούτζου.</a:t>
            </a:r>
            <a:endParaRPr lang="en-US" sz="2000" dirty="0"/>
          </a:p>
          <a:p>
            <a:r>
              <a:rPr lang="el-GR" sz="2000" dirty="0"/>
              <a:t>Ο </a:t>
            </a:r>
            <a:r>
              <a:rPr lang="el-GR" sz="2000" dirty="0" err="1"/>
              <a:t>κασιτερούχος</a:t>
            </a:r>
            <a:r>
              <a:rPr lang="el-GR" sz="2000" dirty="0"/>
              <a:t> μπρούτζος ήταν υλικό με ανώτερες ιδιότητες σε σχέση με τον </a:t>
            </a:r>
            <a:r>
              <a:rPr lang="el-GR" sz="2000" dirty="0" err="1"/>
              <a:t>αρσενικούχο</a:t>
            </a:r>
            <a:r>
              <a:rPr lang="el-GR" sz="2000" dirty="0"/>
              <a:t> μπρούτζο, καθώς η διαδικασία </a:t>
            </a:r>
            <a:r>
              <a:rPr lang="el-GR" sz="2000" dirty="0" err="1"/>
              <a:t>κραμάτωσης</a:t>
            </a:r>
            <a:r>
              <a:rPr lang="el-GR" sz="2000" dirty="0"/>
              <a:t> ήταν πιο εύκολο να ελεγχθεί και το κράμα που προέκυπτε ήταν πιο ισχυρό και πιο εύκολο να </a:t>
            </a:r>
            <a:r>
              <a:rPr lang="el-GR" sz="2000" dirty="0" err="1"/>
              <a:t>χυτευθεί</a:t>
            </a:r>
            <a:r>
              <a:rPr lang="el-GR" sz="2000" dirty="0"/>
              <a:t>. Επίσης, σε αντίθεση με το αρσενικό, ο κασσίτερος δεν είναι τοξικός.</a:t>
            </a:r>
          </a:p>
          <a:p>
            <a:endParaRPr lang="el-GR" sz="2000" dirty="0"/>
          </a:p>
        </p:txBody>
      </p:sp>
      <p:sp>
        <p:nvSpPr>
          <p:cNvPr id="6" name="TextBox 5"/>
          <p:cNvSpPr txBox="1"/>
          <p:nvPr/>
        </p:nvSpPr>
        <p:spPr>
          <a:xfrm>
            <a:off x="4920428" y="3974653"/>
            <a:ext cx="3888431" cy="1169551"/>
          </a:xfrm>
          <a:prstGeom prst="rect">
            <a:avLst/>
          </a:prstGeom>
          <a:noFill/>
        </p:spPr>
        <p:txBody>
          <a:bodyPr wrap="square" rtlCol="0">
            <a:spAutoFit/>
          </a:bodyPr>
          <a:lstStyle/>
          <a:p>
            <a:pPr algn="just"/>
            <a:r>
              <a:rPr lang="el-GR" sz="1400" dirty="0" smtClean="0"/>
              <a:t>Ο ανδριάντας του Θεόδωρου Κολοκοτρώνη χυτεύθηκε το 1896 και ανεγέρθηκε στο Ναύπλιο το 1900, έργο του γλύπτη Λάζαρου Σώχου. </a:t>
            </a:r>
          </a:p>
          <a:p>
            <a:pPr algn="just"/>
            <a:r>
              <a:rPr lang="el-GR" sz="1400" dirty="0" smtClean="0"/>
              <a:t>Είναι κατασκευασμένος από κράμα μπρούτζου με χαλκό, κασσίτερο και ψευδάργυρο.</a:t>
            </a:r>
            <a:r>
              <a:rPr lang="en-US" sz="1400" dirty="0" smtClean="0"/>
              <a:t>   </a:t>
            </a:r>
            <a:endParaRPr lang="el-GR" sz="1400" dirty="0"/>
          </a:p>
        </p:txBody>
      </p:sp>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86611" y="771550"/>
            <a:ext cx="3877627" cy="321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71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Μετάβαση από την Εποχή του Χαλκού στην Εποχή του Σιδήρου</a:t>
            </a:r>
            <a:endParaRPr lang="el-GR" sz="3200" dirty="0"/>
          </a:p>
        </p:txBody>
      </p:sp>
      <p:sp>
        <p:nvSpPr>
          <p:cNvPr id="3" name="Content Placeholder 2"/>
          <p:cNvSpPr>
            <a:spLocks noGrp="1"/>
          </p:cNvSpPr>
          <p:nvPr>
            <p:ph idx="1"/>
          </p:nvPr>
        </p:nvSpPr>
        <p:spPr/>
        <p:txBody>
          <a:bodyPr numCol="1">
            <a:noAutofit/>
          </a:bodyPr>
          <a:lstStyle/>
          <a:p>
            <a:r>
              <a:rPr lang="el-GR" sz="2400" dirty="0" smtClean="0"/>
              <a:t>Αν και ο μπρούτζος είναι γενικά πιο σκληρό κράμα από τον σφυρήλατο σίδηρο, η Εποχή του Σιδήρου διαδέχτηκε την Εποχή του Χαλκού, </a:t>
            </a:r>
            <a:r>
              <a:rPr lang="el-GR" sz="2400" dirty="0" smtClean="0"/>
              <a:t>γιατί </a:t>
            </a:r>
            <a:r>
              <a:rPr lang="el-GR" sz="2400" dirty="0" smtClean="0"/>
              <a:t>ο σίδηρος ήταν πιο εύκολος ως πρώτη ύλη και ως επεξεργασία.</a:t>
            </a:r>
          </a:p>
          <a:p>
            <a:r>
              <a:rPr lang="el-GR" sz="2400" dirty="0" smtClean="0"/>
              <a:t>Ο μπρούτζος συνέχισε να χρησιμοποιείται κατά την Εποχή του Σιδήρου</a:t>
            </a:r>
            <a:r>
              <a:rPr lang="en-US" sz="2400" dirty="0" smtClean="0"/>
              <a:t>. </a:t>
            </a:r>
          </a:p>
          <a:p>
            <a:r>
              <a:rPr lang="el-GR" sz="2400" dirty="0" smtClean="0"/>
              <a:t>Για συγκεκριμένες εφαρμογές ο πιο ασθενής σφυρήλατος σίδηρος αποδείχτηκε επαρκώς δυνατός. Οι αρχαιολόγοι θεωρούν ότι μία σοβαρή διακοπή του εμπορίου του κασσιτέρου  επίσπευσε τη μετάβαση.</a:t>
            </a:r>
            <a:endParaRPr lang="en-US" sz="2400" dirty="0" smtClean="0"/>
          </a:p>
        </p:txBody>
      </p:sp>
    </p:spTree>
    <p:extLst>
      <p:ext uri="{BB962C8B-B14F-4D97-AF65-F5344CB8AC3E}">
        <p14:creationId xmlns:p14="http://schemas.microsoft.com/office/powerpoint/2010/main" val="261314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latin typeface="+mn-lt"/>
              </a:rPr>
              <a:t>Ιδιότητες χαλκού (</a:t>
            </a:r>
            <a:r>
              <a:rPr lang="en-GB" sz="3600" dirty="0" smtClean="0">
                <a:latin typeface="+mn-lt"/>
              </a:rPr>
              <a:t>Cu)</a:t>
            </a:r>
            <a:endParaRPr lang="el-GR" sz="3600" dirty="0">
              <a:latin typeface="+mn-lt"/>
            </a:endParaRPr>
          </a:p>
        </p:txBody>
      </p:sp>
      <p:sp>
        <p:nvSpPr>
          <p:cNvPr id="2" name="Content Placeholder 1"/>
          <p:cNvSpPr>
            <a:spLocks noGrp="1"/>
          </p:cNvSpPr>
          <p:nvPr>
            <p:ph idx="1"/>
          </p:nvPr>
        </p:nvSpPr>
        <p:spPr/>
        <p:txBody>
          <a:bodyPr>
            <a:normAutofit fontScale="92500" lnSpcReduction="20000"/>
          </a:bodyPr>
          <a:lstStyle/>
          <a:p>
            <a:pPr>
              <a:buClr>
                <a:schemeClr val="tx1"/>
              </a:buClr>
              <a:buSzPct val="100000"/>
            </a:pPr>
            <a:r>
              <a:rPr lang="el-GR" sz="2000" dirty="0" smtClean="0"/>
              <a:t>Κοκκινωπό ή «σολομού» χαρακτηριστικό χρώμα  &amp; μεταλλική λάμψη</a:t>
            </a:r>
          </a:p>
          <a:p>
            <a:pPr>
              <a:buClr>
                <a:schemeClr val="tx1"/>
              </a:buClr>
              <a:buSzPct val="100000"/>
            </a:pPr>
            <a:r>
              <a:rPr lang="el-GR" sz="2000" dirty="0" smtClean="0"/>
              <a:t>Στοιχείο μετάπτωσης, ατομικός αριθμός (Ζ) 29</a:t>
            </a:r>
          </a:p>
          <a:p>
            <a:pPr>
              <a:buClr>
                <a:schemeClr val="tx1"/>
              </a:buClr>
              <a:buSzPct val="100000"/>
            </a:pPr>
            <a:r>
              <a:rPr lang="el-GR" sz="2000" dirty="0" smtClean="0"/>
              <a:t>Ελατός και όλκιμος</a:t>
            </a:r>
          </a:p>
          <a:p>
            <a:pPr>
              <a:buClr>
                <a:schemeClr val="tx1"/>
              </a:buClr>
              <a:buSzPct val="100000"/>
            </a:pPr>
            <a:r>
              <a:rPr lang="el-GR" sz="2000" dirty="0" smtClean="0"/>
              <a:t>Μαλακός (σκληρότητα 2.5-3 </a:t>
            </a:r>
            <a:r>
              <a:rPr lang="en-GB" sz="2000" dirty="0" err="1" smtClean="0"/>
              <a:t>Mohs</a:t>
            </a:r>
            <a:r>
              <a:rPr lang="en-GB" sz="2000" dirty="0" smtClean="0"/>
              <a:t>), </a:t>
            </a:r>
            <a:r>
              <a:rPr lang="el-GR" sz="2000" dirty="0" smtClean="0"/>
              <a:t> δύστηκτος (σημείο τήξεως 1084,6° C</a:t>
            </a:r>
            <a:r>
              <a:rPr lang="en-GB" sz="2000" dirty="0" smtClean="0"/>
              <a:t>)</a:t>
            </a:r>
          </a:p>
          <a:p>
            <a:pPr>
              <a:buClr>
                <a:schemeClr val="tx1"/>
              </a:buClr>
              <a:buSzPct val="100000"/>
            </a:pPr>
            <a:r>
              <a:rPr lang="el-GR" sz="2000" dirty="0" smtClean="0"/>
              <a:t>Πολύ καλός αγωγός θερμότητας και ηλεκτρισμού</a:t>
            </a:r>
          </a:p>
          <a:p>
            <a:pPr>
              <a:buClr>
                <a:schemeClr val="tx1"/>
              </a:buClr>
              <a:buSzPct val="100000"/>
            </a:pPr>
            <a:r>
              <a:rPr lang="el-GR" sz="2000" dirty="0" smtClean="0"/>
              <a:t>Δύο αριθμοί οξέιδωσης +1, +2</a:t>
            </a:r>
          </a:p>
          <a:p>
            <a:pPr>
              <a:buClr>
                <a:schemeClr val="tx1"/>
              </a:buClr>
              <a:buSzPct val="100000"/>
            </a:pPr>
            <a:r>
              <a:rPr lang="el-GR" sz="2000" dirty="0" smtClean="0"/>
              <a:t>Αντιδρά με οξυγόνο, θείο και αλογόνα προς τις αντίστοιχες ενώσεις</a:t>
            </a:r>
          </a:p>
          <a:p>
            <a:pPr>
              <a:buClr>
                <a:schemeClr val="tx1"/>
              </a:buClr>
              <a:buSzPct val="100000"/>
            </a:pPr>
            <a:r>
              <a:rPr lang="el-GR" sz="2000" dirty="0" smtClean="0"/>
              <a:t>Δεν προσβάλλεται από αραιά οξέα ούτε και πυκνό θειικό οξύ, προσβάλλεται από το νιτρικό οξύ (HNO</a:t>
            </a:r>
            <a:r>
              <a:rPr lang="el-GR" sz="2000" baseline="-25000" dirty="0" smtClean="0"/>
              <a:t>3</a:t>
            </a:r>
            <a:r>
              <a:rPr lang="el-GR" sz="2000" dirty="0" smtClean="0"/>
              <a:t>)</a:t>
            </a:r>
            <a:endParaRPr lang="el-GR" sz="2000" dirty="0"/>
          </a:p>
        </p:txBody>
      </p:sp>
      <p:sp>
        <p:nvSpPr>
          <p:cNvPr id="6" name="Rectangle 5"/>
          <p:cNvSpPr/>
          <p:nvPr/>
        </p:nvSpPr>
        <p:spPr>
          <a:xfrm>
            <a:off x="6211606" y="3867894"/>
            <a:ext cx="2819836" cy="461665"/>
          </a:xfrm>
          <a:prstGeom prst="rect">
            <a:avLst/>
          </a:prstGeom>
          <a:solidFill>
            <a:schemeClr val="bg1">
              <a:lumMod val="95000"/>
            </a:schemeClr>
          </a:solidFill>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2"/>
              </a:rPr>
              <a:t>Native </a:t>
            </a:r>
            <a:r>
              <a:rPr lang="en-US" sz="1200" dirty="0">
                <a:solidFill>
                  <a:schemeClr val="tx1">
                    <a:lumMod val="75000"/>
                    <a:lumOff val="25000"/>
                  </a:schemeClr>
                </a:solidFill>
                <a:hlinkClick r:id="rId2"/>
              </a:rPr>
              <a:t>Copper Macro </a:t>
            </a:r>
            <a:r>
              <a:rPr lang="en-US" sz="1200" dirty="0" smtClean="0">
                <a:solidFill>
                  <a:schemeClr val="tx1">
                    <a:lumMod val="75000"/>
                    <a:lumOff val="25000"/>
                  </a:schemeClr>
                </a:solidFill>
                <a:hlinkClick r:id="rId2"/>
              </a:rPr>
              <a:t>Digon3-crop</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smtClean="0">
                <a:solidFill>
                  <a:schemeClr val="tx1">
                    <a:lumMod val="75000"/>
                    <a:lumOff val="25000"/>
                  </a:schemeClr>
                </a:solidFill>
                <a:hlinkClick r:id="rId3" tooltip="User:Mav"/>
              </a:rPr>
              <a:t>Mav</a:t>
            </a:r>
            <a:r>
              <a:rPr lang="el-GR" sz="1200" dirty="0" smtClean="0">
                <a:solidFill>
                  <a:schemeClr val="tx1">
                    <a:lumMod val="75000"/>
                    <a:lumOff val="25000"/>
                  </a:schemeClr>
                </a:solidFill>
              </a:rPr>
              <a:t> διαθέσιμο με άδεια </a:t>
            </a:r>
            <a:r>
              <a:rPr lang="en-US" sz="1200" dirty="0">
                <a:solidFill>
                  <a:schemeClr val="tx1">
                    <a:lumMod val="75000"/>
                    <a:lumOff val="25000"/>
                  </a:schemeClr>
                </a:solidFill>
                <a:hlinkClick r:id="rId4"/>
              </a:rPr>
              <a:t>CC BY-SA </a:t>
            </a:r>
            <a:r>
              <a:rPr lang="en-US" sz="1200" dirty="0" smtClean="0">
                <a:solidFill>
                  <a:schemeClr val="tx1">
                    <a:lumMod val="75000"/>
                    <a:lumOff val="25000"/>
                  </a:schemeClr>
                </a:solidFill>
                <a:hlinkClick r:id="rId4"/>
              </a:rPr>
              <a:t>2.5</a:t>
            </a:r>
            <a:endParaRPr lang="en-US" sz="1200" dirty="0">
              <a:solidFill>
                <a:schemeClr val="tx1">
                  <a:lumMod val="75000"/>
                  <a:lumOff val="25000"/>
                </a:schemeClr>
              </a:solidFill>
            </a:endParaRPr>
          </a:p>
        </p:txBody>
      </p:sp>
      <p:pic>
        <p:nvPicPr>
          <p:cNvPr id="12290" name="Picture 2" descr="File:Native Copper Macro Digon3-cro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5380" y="875565"/>
            <a:ext cx="3068620" cy="277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970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Μετάβαση από την Εποχή του Χαλκού στην Εποχή του Σιδήρου</a:t>
            </a:r>
            <a:endParaRPr lang="el-GR" sz="3200" dirty="0"/>
          </a:p>
        </p:txBody>
      </p:sp>
      <p:sp>
        <p:nvSpPr>
          <p:cNvPr id="3" name="Content Placeholder 2"/>
          <p:cNvSpPr>
            <a:spLocks noGrp="1"/>
          </p:cNvSpPr>
          <p:nvPr>
            <p:ph idx="1"/>
          </p:nvPr>
        </p:nvSpPr>
        <p:spPr>
          <a:xfrm>
            <a:off x="457200" y="1200150"/>
            <a:ext cx="8075240" cy="3819871"/>
          </a:xfrm>
        </p:spPr>
        <p:txBody>
          <a:bodyPr>
            <a:noAutofit/>
          </a:bodyPr>
          <a:lstStyle/>
          <a:p>
            <a:r>
              <a:rPr lang="el-GR" sz="2400" dirty="0" smtClean="0"/>
              <a:t>Καθώς η τέχνη της επεξεργασίας του σιδήρου εξελίχθηκε, ο</a:t>
            </a:r>
            <a:r>
              <a:rPr lang="en-US" sz="2400" dirty="0" smtClean="0"/>
              <a:t> </a:t>
            </a:r>
            <a:r>
              <a:rPr lang="el-GR" sz="2400" dirty="0" smtClean="0"/>
              <a:t>σίδηρος έγινε ένα πιο φτηνό υλικό και καθώς οι πολιτισμοί προχώρησαν από τον σφυρήλατο σίδηρο </a:t>
            </a:r>
            <a:r>
              <a:rPr lang="en-US" sz="2400" dirty="0" smtClean="0"/>
              <a:t>(</a:t>
            </a:r>
            <a:r>
              <a:rPr lang="el-GR" sz="2400" dirty="0" smtClean="0"/>
              <a:t>συνήθως σφυρήλατος στο χέρι από σιδηροποιούς)  στο σφυρήλατο  σε μηχανήματα σίδηρο, οι σιδηροποιοί ανακάλυψαν την κατασκευή του ατσαλιού, το οποίο είναι πιο ισχυρό από το μπρούτζο και διατηρεί περισσότερο μία αιχμηρή απόληξη. </a:t>
            </a:r>
            <a:endParaRPr lang="el-GR" sz="2400" dirty="0"/>
          </a:p>
        </p:txBody>
      </p:sp>
    </p:spTree>
    <p:extLst>
      <p:ext uri="{BB962C8B-B14F-4D97-AF65-F5344CB8AC3E}">
        <p14:creationId xmlns:p14="http://schemas.microsoft.com/office/powerpoint/2010/main" val="1990734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1926" y="123478"/>
            <a:ext cx="4139952" cy="857250"/>
          </a:xfrm>
        </p:spPr>
        <p:txBody>
          <a:bodyPr>
            <a:normAutofit/>
          </a:bodyPr>
          <a:lstStyle/>
          <a:p>
            <a:r>
              <a:rPr lang="el-GR" sz="3600" dirty="0" smtClean="0">
                <a:solidFill>
                  <a:schemeClr val="bg1"/>
                </a:solidFill>
                <a:latin typeface="+mn-lt"/>
              </a:rPr>
              <a:t>Κράματα χαλκού</a:t>
            </a:r>
            <a:endParaRPr lang="el-GR" sz="3600" dirty="0">
              <a:solidFill>
                <a:schemeClr val="bg1"/>
              </a:solidFill>
              <a:latin typeface="+mn-lt"/>
            </a:endParaRPr>
          </a:p>
        </p:txBody>
      </p:sp>
      <p:sp>
        <p:nvSpPr>
          <p:cNvPr id="2" name="Content Placeholder 1"/>
          <p:cNvSpPr>
            <a:spLocks noGrp="1"/>
          </p:cNvSpPr>
          <p:nvPr>
            <p:ph idx="1"/>
          </p:nvPr>
        </p:nvSpPr>
        <p:spPr>
          <a:xfrm>
            <a:off x="4283968" y="123478"/>
            <a:ext cx="4752528" cy="4755976"/>
          </a:xfrm>
        </p:spPr>
        <p:txBody>
          <a:bodyPr>
            <a:normAutofit/>
          </a:bodyPr>
          <a:lstStyle/>
          <a:p>
            <a:r>
              <a:rPr lang="el-GR" sz="2000" dirty="0" smtClean="0"/>
              <a:t>Μεγάλη ποικιλία στις συγκεντρώσεις των βασικών κραμάτων της αρχαιότητας, όσον αφορά τα δευτερεύοντα κραματικά στοιχεία (</a:t>
            </a:r>
            <a:r>
              <a:rPr lang="en-GB" sz="2000" dirty="0" err="1" smtClean="0"/>
              <a:t>Sn</a:t>
            </a:r>
            <a:r>
              <a:rPr lang="en-GB" sz="2000" dirty="0" smtClean="0"/>
              <a:t>, Zn, </a:t>
            </a:r>
            <a:r>
              <a:rPr lang="en-GB" sz="2000" dirty="0" err="1" smtClean="0"/>
              <a:t>Pb</a:t>
            </a:r>
            <a:r>
              <a:rPr lang="en-GB" sz="2000" dirty="0" smtClean="0"/>
              <a:t>) </a:t>
            </a:r>
            <a:r>
              <a:rPr lang="el-GR" sz="2000" dirty="0" smtClean="0"/>
              <a:t>και το χαλκό, με σκοπό τη μείωση του σημείου τήξης και τη βελτίωση ιδιοτήτων όπως η ευτηκτικότητα, </a:t>
            </a:r>
            <a:r>
              <a:rPr lang="el-GR" sz="2000" dirty="0" smtClean="0"/>
              <a:t>οι </a:t>
            </a:r>
            <a:r>
              <a:rPr lang="el-GR" sz="2000" dirty="0" err="1" smtClean="0"/>
              <a:t>ροολογικές</a:t>
            </a:r>
            <a:r>
              <a:rPr lang="el-GR" sz="2000" dirty="0" smtClean="0"/>
              <a:t> ιδιότητες, </a:t>
            </a:r>
            <a:r>
              <a:rPr lang="el-GR" sz="2000" dirty="0" smtClean="0"/>
              <a:t>η ανθεκτικότητα στη διάβρωση</a:t>
            </a:r>
            <a:r>
              <a:rPr lang="en-GB" sz="2000" dirty="0" smtClean="0"/>
              <a:t>, </a:t>
            </a:r>
            <a:r>
              <a:rPr lang="el-GR" sz="2000" dirty="0" smtClean="0"/>
              <a:t>η εργασιμότητα (δυνατότητα εγχάραξης και μορφοποίησης στο τόρνο).</a:t>
            </a:r>
          </a:p>
          <a:p>
            <a:r>
              <a:rPr lang="el-GR" sz="2000" dirty="0" smtClean="0"/>
              <a:t>Σήμερα μεγάλη ποικιλία κραμάτων, όσον αφορά τα  κραματικά στοιχεία και τις συγκεντρώσεις αυτών και των ιχνοστοιχείων</a:t>
            </a:r>
            <a:endParaRPr lang="el-GR" sz="2000" dirty="0"/>
          </a:p>
        </p:txBody>
      </p:sp>
      <p:pic>
        <p:nvPicPr>
          <p:cNvPr id="5" name="Content Placeholder 4"/>
          <p:cNvPicPr>
            <a:picLocks noGrp="1" noChangeAspect="1"/>
          </p:cNvPicPr>
          <p:nvPr>
            <p:ph idx="13"/>
          </p:nvPr>
        </p:nvPicPr>
        <p:blipFill>
          <a:blip r:embed="rId2" cstate="email">
            <a:extLst>
              <a:ext uri="{28A0092B-C50C-407E-A947-70E740481C1C}">
                <a14:useLocalDpi xmlns:a14="http://schemas.microsoft.com/office/drawing/2010/main"/>
              </a:ext>
            </a:extLst>
          </a:blip>
          <a:stretch>
            <a:fillRect/>
          </a:stretch>
        </p:blipFill>
        <p:spPr>
          <a:xfrm>
            <a:off x="2330" y="1059582"/>
            <a:ext cx="4180693" cy="3384376"/>
          </a:xfrm>
        </p:spPr>
      </p:pic>
      <p:sp>
        <p:nvSpPr>
          <p:cNvPr id="3" name="Rectangle 2"/>
          <p:cNvSpPr/>
          <p:nvPr/>
        </p:nvSpPr>
        <p:spPr>
          <a:xfrm>
            <a:off x="899592" y="4515966"/>
            <a:ext cx="2276817" cy="461665"/>
          </a:xfrm>
          <a:prstGeom prst="rect">
            <a:avLst/>
          </a:prstGeom>
          <a:solidFill>
            <a:schemeClr val="bg1">
              <a:lumMod val="95000"/>
            </a:schemeClr>
          </a:solidFill>
        </p:spPr>
        <p:txBody>
          <a:bodyPr wrap="square">
            <a:spAutoFit/>
          </a:bodyPr>
          <a:lstStyle/>
          <a:p>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3"/>
              </a:rPr>
              <a:t>BronzeCuSn11v50</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smtClean="0">
                <a:solidFill>
                  <a:schemeClr val="tx1">
                    <a:lumMod val="75000"/>
                    <a:lumOff val="25000"/>
                  </a:schemeClr>
                </a:solidFill>
                <a:hlinkClick r:id="rId4" tooltip="User:Maksim"/>
              </a:rPr>
              <a:t>Maksim</a:t>
            </a:r>
            <a:r>
              <a:rPr lang="el-GR" sz="1200" dirty="0" smtClean="0">
                <a:solidFill>
                  <a:schemeClr val="tx1">
                    <a:lumMod val="75000"/>
                    <a:lumOff val="25000"/>
                  </a:schemeClr>
                </a:solidFill>
              </a:rPr>
              <a:t> </a:t>
            </a:r>
          </a:p>
          <a:p>
            <a:r>
              <a:rPr lang="el-GR" sz="1200" dirty="0" smtClean="0">
                <a:solidFill>
                  <a:schemeClr val="tx1">
                    <a:lumMod val="75000"/>
                    <a:lumOff val="25000"/>
                  </a:schemeClr>
                </a:solidFill>
              </a:rPr>
              <a:t>διαθέσιμο με άδεια </a:t>
            </a:r>
            <a:r>
              <a:rPr lang="en-US" sz="1200" dirty="0">
                <a:solidFill>
                  <a:schemeClr val="tx1">
                    <a:lumMod val="75000"/>
                    <a:lumOff val="25000"/>
                  </a:schemeClr>
                </a:solidFill>
                <a:hlinkClick r:id="rId5"/>
              </a:rPr>
              <a:t>CC BY-SA </a:t>
            </a:r>
            <a:r>
              <a:rPr lang="en-US" sz="1200" dirty="0" smtClean="0">
                <a:solidFill>
                  <a:schemeClr val="tx1">
                    <a:lumMod val="75000"/>
                    <a:lumOff val="25000"/>
                  </a:schemeClr>
                </a:solidFill>
                <a:hlinkClick r:id="rId5"/>
              </a:rPr>
              <a:t>3.0</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2277157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44271520"/>
              </p:ext>
            </p:extLst>
          </p:nvPr>
        </p:nvGraphicFramePr>
        <p:xfrm>
          <a:off x="539552" y="1167594"/>
          <a:ext cx="8229600" cy="3618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a:spLocks noGrp="1"/>
          </p:cNvSpPr>
          <p:nvPr>
            <p:ph type="title"/>
          </p:nvPr>
        </p:nvSpPr>
        <p:spPr/>
        <p:txBody>
          <a:bodyPr>
            <a:normAutofit fontScale="90000"/>
          </a:bodyPr>
          <a:lstStyle/>
          <a:p>
            <a:r>
              <a:rPr lang="el-GR" sz="3600" dirty="0" smtClean="0">
                <a:latin typeface="+mn-lt"/>
              </a:rPr>
              <a:t>Διαδεδομένα κράματα χαλκού στην αρχαιότητα</a:t>
            </a:r>
            <a:endParaRPr lang="el-GR" sz="3600" dirty="0">
              <a:latin typeface="+mn-lt"/>
            </a:endParaRPr>
          </a:p>
        </p:txBody>
      </p:sp>
    </p:spTree>
    <p:extLst>
      <p:ext uri="{BB962C8B-B14F-4D97-AF65-F5344CB8AC3E}">
        <p14:creationId xmlns:p14="http://schemas.microsoft.com/office/powerpoint/2010/main" val="21729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251520" y="1995686"/>
            <a:ext cx="3600400" cy="1102519"/>
          </a:xfrm>
          <a:solidFill>
            <a:srgbClr val="A65841"/>
          </a:solidFill>
        </p:spPr>
        <p:txBody>
          <a:bodyPr>
            <a:normAutofit fontScale="90000"/>
          </a:bodyPr>
          <a:lstStyle/>
          <a:p>
            <a:r>
              <a:rPr lang="el-GR" sz="3600" dirty="0" smtClean="0">
                <a:solidFill>
                  <a:schemeClr val="bg1"/>
                </a:solidFill>
                <a:latin typeface="+mn-lt"/>
              </a:rPr>
              <a:t>Σύγχρονα κράματα χαλκού </a:t>
            </a:r>
            <a:endParaRPr lang="el-GR" sz="3600" dirty="0">
              <a:solidFill>
                <a:schemeClr val="bg1"/>
              </a:solidFill>
              <a:latin typeface="+mn-lt"/>
            </a:endParaRPr>
          </a:p>
        </p:txBody>
      </p:sp>
      <p:pic>
        <p:nvPicPr>
          <p:cNvPr id="4098" name="Picture 2" descr="C:\Users\Μπιζουδένια\Desktop\OPEN COURSES ARGYROPOULOS\bronze photos\copper-alloy-tree.jpg"/>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tretch>
            <a:fillRect/>
          </a:stretch>
        </p:blipFill>
        <p:spPr bwMode="auto">
          <a:xfrm>
            <a:off x="3851920" y="0"/>
            <a:ext cx="5292080" cy="4817741"/>
          </a:xfrm>
          <a:prstGeom prst="rect">
            <a:avLst/>
          </a:prstGeom>
          <a:noFill/>
        </p:spPr>
      </p:pic>
      <p:sp>
        <p:nvSpPr>
          <p:cNvPr id="5" name="Rectangle 4"/>
          <p:cNvSpPr/>
          <p:nvPr/>
        </p:nvSpPr>
        <p:spPr>
          <a:xfrm>
            <a:off x="5364088" y="4750436"/>
            <a:ext cx="2286000" cy="307777"/>
          </a:xfrm>
          <a:prstGeom prst="rect">
            <a:avLst/>
          </a:prstGeom>
        </p:spPr>
        <p:txBody>
          <a:bodyPr wrap="square">
            <a:spAutoFit/>
          </a:bodyPr>
          <a:lstStyle/>
          <a:p>
            <a:pPr algn="ctr"/>
            <a:r>
              <a:rPr lang="en-US" sz="1400" dirty="0" smtClean="0">
                <a:hlinkClick r:id="rId3"/>
              </a:rPr>
              <a:t>copperalliance.org.uk</a:t>
            </a:r>
            <a:endParaRPr lang="el-GR" sz="1400" dirty="0"/>
          </a:p>
        </p:txBody>
      </p:sp>
    </p:spTree>
    <p:extLst>
      <p:ext uri="{BB962C8B-B14F-4D97-AF65-F5344CB8AC3E}">
        <p14:creationId xmlns:p14="http://schemas.microsoft.com/office/powerpoint/2010/main" val="2708636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latin typeface="+mn-lt"/>
              </a:rPr>
              <a:t>Τεχνικές κατασκευής και μορφοποίησης</a:t>
            </a:r>
            <a:endParaRPr lang="el-GR" sz="3600" dirty="0">
              <a:latin typeface="+mn-lt"/>
            </a:endParaRPr>
          </a:p>
        </p:txBody>
      </p:sp>
      <p:sp>
        <p:nvSpPr>
          <p:cNvPr id="4" name="Rectangle 3"/>
          <p:cNvSpPr/>
          <p:nvPr/>
        </p:nvSpPr>
        <p:spPr>
          <a:xfrm>
            <a:off x="1259632" y="1460823"/>
            <a:ext cx="3168352" cy="1242138"/>
          </a:xfrm>
          <a:prstGeom prst="rect">
            <a:avLst/>
          </a:prstGeom>
          <a:solidFill>
            <a:srgbClr val="DAD3C9"/>
          </a:solidFill>
          <a:ln>
            <a:solidFill>
              <a:srgbClr val="A65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Χύτευση</a:t>
            </a:r>
          </a:p>
          <a:p>
            <a:pPr algn="ctr"/>
            <a:r>
              <a:rPr lang="el-GR" dirty="0" smtClean="0">
                <a:solidFill>
                  <a:schemeClr val="tx1"/>
                </a:solidFill>
              </a:rPr>
              <a:t> (μέθοδος χαμένου κεριού, καλούπια με άμμο)</a:t>
            </a:r>
            <a:endParaRPr lang="el-GR" dirty="0">
              <a:solidFill>
                <a:schemeClr val="tx1"/>
              </a:solidFill>
            </a:endParaRPr>
          </a:p>
        </p:txBody>
      </p:sp>
      <p:sp>
        <p:nvSpPr>
          <p:cNvPr id="6" name="Rectangle 5"/>
          <p:cNvSpPr/>
          <p:nvPr/>
        </p:nvSpPr>
        <p:spPr>
          <a:xfrm>
            <a:off x="4559900" y="1460823"/>
            <a:ext cx="3168352" cy="1242138"/>
          </a:xfrm>
          <a:prstGeom prst="rect">
            <a:avLst/>
          </a:prstGeom>
          <a:solidFill>
            <a:srgbClr val="DAD3C9"/>
          </a:solidFill>
          <a:ln>
            <a:solidFill>
              <a:srgbClr val="A65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Σφυρηλασία</a:t>
            </a:r>
          </a:p>
          <a:p>
            <a:pPr algn="ctr"/>
            <a:r>
              <a:rPr lang="el-GR" dirty="0" smtClean="0">
                <a:solidFill>
                  <a:schemeClr val="tx1"/>
                </a:solidFill>
              </a:rPr>
              <a:t> (θερμηλασία, ψυχρηλασία)</a:t>
            </a:r>
            <a:endParaRPr lang="el-GR" dirty="0">
              <a:solidFill>
                <a:schemeClr val="tx1"/>
              </a:solidFill>
            </a:endParaRPr>
          </a:p>
        </p:txBody>
      </p:sp>
      <p:sp>
        <p:nvSpPr>
          <p:cNvPr id="7" name="Rectangle 6"/>
          <p:cNvSpPr/>
          <p:nvPr/>
        </p:nvSpPr>
        <p:spPr>
          <a:xfrm>
            <a:off x="4572000" y="2895786"/>
            <a:ext cx="3168352" cy="1242138"/>
          </a:xfrm>
          <a:prstGeom prst="rect">
            <a:avLst/>
          </a:prstGeom>
          <a:solidFill>
            <a:srgbClr val="DAD3C9"/>
          </a:solidFill>
          <a:ln>
            <a:solidFill>
              <a:srgbClr val="A65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Επιμετάλλωση</a:t>
            </a:r>
          </a:p>
          <a:p>
            <a:pPr algn="ctr"/>
            <a:r>
              <a:rPr lang="el-GR" dirty="0" smtClean="0">
                <a:solidFill>
                  <a:schemeClr val="tx1"/>
                </a:solidFill>
              </a:rPr>
              <a:t> (</a:t>
            </a:r>
            <a:r>
              <a:rPr lang="en-GB" dirty="0" smtClean="0">
                <a:solidFill>
                  <a:schemeClr val="tx1"/>
                </a:solidFill>
              </a:rPr>
              <a:t>Au, Ag, </a:t>
            </a:r>
            <a:r>
              <a:rPr lang="en-GB" dirty="0" err="1" smtClean="0">
                <a:solidFill>
                  <a:schemeClr val="tx1"/>
                </a:solidFill>
              </a:rPr>
              <a:t>Sn</a:t>
            </a:r>
            <a:r>
              <a:rPr lang="en-GB" dirty="0" smtClean="0">
                <a:solidFill>
                  <a:schemeClr val="tx1"/>
                </a:solidFill>
              </a:rPr>
              <a:t>, Ni, Cr</a:t>
            </a:r>
            <a:r>
              <a:rPr lang="el-GR" dirty="0" smtClean="0">
                <a:solidFill>
                  <a:schemeClr val="tx1"/>
                </a:solidFill>
              </a:rPr>
              <a:t>, κ.ά.)</a:t>
            </a:r>
            <a:endParaRPr lang="el-GR" dirty="0">
              <a:solidFill>
                <a:schemeClr val="tx1"/>
              </a:solidFill>
            </a:endParaRPr>
          </a:p>
        </p:txBody>
      </p:sp>
      <p:sp>
        <p:nvSpPr>
          <p:cNvPr id="8" name="Rectangle 7"/>
          <p:cNvSpPr/>
          <p:nvPr/>
        </p:nvSpPr>
        <p:spPr>
          <a:xfrm>
            <a:off x="1254353" y="2895786"/>
            <a:ext cx="3168352" cy="1242138"/>
          </a:xfrm>
          <a:prstGeom prst="rect">
            <a:avLst/>
          </a:prstGeom>
          <a:solidFill>
            <a:srgbClr val="DAD3C9"/>
          </a:solidFill>
          <a:ln>
            <a:solidFill>
              <a:srgbClr val="A65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Μηχανικές διεργασίες</a:t>
            </a:r>
          </a:p>
          <a:p>
            <a:pPr algn="ctr"/>
            <a:r>
              <a:rPr lang="el-GR" dirty="0" smtClean="0">
                <a:solidFill>
                  <a:schemeClr val="tx1"/>
                </a:solidFill>
              </a:rPr>
              <a:t>Έλαση, Διέλαση, Ολκή</a:t>
            </a:r>
          </a:p>
          <a:p>
            <a:pPr algn="ctr"/>
            <a:r>
              <a:rPr lang="el-GR" dirty="0" smtClean="0">
                <a:solidFill>
                  <a:schemeClr val="tx1"/>
                </a:solidFill>
              </a:rPr>
              <a:t>(βιομηχανική παραγωγή)</a:t>
            </a:r>
          </a:p>
        </p:txBody>
      </p:sp>
    </p:spTree>
    <p:extLst>
      <p:ext uri="{BB962C8B-B14F-4D97-AF65-F5344CB8AC3E}">
        <p14:creationId xmlns:p14="http://schemas.microsoft.com/office/powerpoint/2010/main" val="60240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3200" dirty="0" smtClean="0">
                <a:latin typeface="+mn-lt"/>
              </a:rPr>
              <a:t>Επιμετάλλωση χαλκού</a:t>
            </a:r>
            <a:endParaRPr lang="el-GR" sz="3200" dirty="0">
              <a:latin typeface="+mn-lt"/>
            </a:endParaRPr>
          </a:p>
        </p:txBody>
      </p:sp>
      <p:sp>
        <p:nvSpPr>
          <p:cNvPr id="2" name="Content Placeholder 1"/>
          <p:cNvSpPr>
            <a:spLocks noGrp="1"/>
          </p:cNvSpPr>
          <p:nvPr>
            <p:ph idx="1"/>
          </p:nvPr>
        </p:nvSpPr>
        <p:spPr/>
        <p:txBody>
          <a:bodyPr>
            <a:normAutofit/>
          </a:bodyPr>
          <a:lstStyle/>
          <a:p>
            <a:r>
              <a:rPr lang="el-GR" sz="2400" dirty="0" smtClean="0"/>
              <a:t>Με λεπτό φύλλο</a:t>
            </a:r>
          </a:p>
          <a:p>
            <a:r>
              <a:rPr lang="el-GR" sz="2400" dirty="0" smtClean="0"/>
              <a:t>Με εμβάπτιση</a:t>
            </a:r>
          </a:p>
          <a:p>
            <a:r>
              <a:rPr lang="el-GR" sz="2400" dirty="0" smtClean="0"/>
              <a:t>Με τη μέθοδο του αμαλγάματος</a:t>
            </a:r>
            <a:endParaRPr lang="en-GB" sz="2400" dirty="0" smtClean="0"/>
          </a:p>
          <a:p>
            <a:r>
              <a:rPr lang="el-GR" sz="2400" dirty="0" smtClean="0"/>
              <a:t>Ηλεκτρολυτική σε άλατα μετάλλου</a:t>
            </a:r>
          </a:p>
        </p:txBody>
      </p:sp>
      <p:pic>
        <p:nvPicPr>
          <p:cNvPr id="7" name="Content Placeholder 6"/>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4499992" y="-1"/>
            <a:ext cx="4644008" cy="5162665"/>
          </a:xfrm>
        </p:spPr>
      </p:pic>
      <p:sp>
        <p:nvSpPr>
          <p:cNvPr id="4" name="Rectangle 3"/>
          <p:cNvSpPr/>
          <p:nvPr/>
        </p:nvSpPr>
        <p:spPr>
          <a:xfrm>
            <a:off x="4716016" y="4587974"/>
            <a:ext cx="4248472" cy="461665"/>
          </a:xfrm>
          <a:prstGeom prst="rect">
            <a:avLst/>
          </a:prstGeom>
          <a:solidFill>
            <a:schemeClr val="bg1">
              <a:lumMod val="95000"/>
              <a:alpha val="72000"/>
            </a:schemeClr>
          </a:solidFill>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3"/>
              </a:rPr>
              <a:t>Dolphin_Fontaine_des_Mers_Concorde</a:t>
            </a:r>
            <a:r>
              <a:rPr lang="en-US" sz="1200" dirty="0" smtClean="0">
                <a:solidFill>
                  <a:schemeClr val="tx1">
                    <a:lumMod val="75000"/>
                    <a:lumOff val="25000"/>
                  </a:schemeClr>
                </a:solidFill>
              </a:rPr>
              <a:t>”</a:t>
            </a:r>
            <a:r>
              <a:rPr lang="el-GR" sz="1200" dirty="0" smtClean="0">
                <a:solidFill>
                  <a:schemeClr val="tx1">
                    <a:lumMod val="75000"/>
                    <a:lumOff val="25000"/>
                  </a:schemeClr>
                </a:solidFill>
              </a:rPr>
              <a:t> από </a:t>
            </a:r>
            <a:r>
              <a:rPr lang="en-US" sz="1200" dirty="0" err="1" smtClean="0">
                <a:solidFill>
                  <a:schemeClr val="tx1">
                    <a:lumMod val="75000"/>
                    <a:lumOff val="25000"/>
                  </a:schemeClr>
                </a:solidFill>
                <a:hlinkClick r:id="rId4"/>
              </a:rPr>
              <a:t>Jebulon</a:t>
            </a:r>
            <a:r>
              <a:rPr lang="el-GR" sz="1200" dirty="0" smtClean="0">
                <a:solidFill>
                  <a:schemeClr val="tx1">
                    <a:lumMod val="75000"/>
                    <a:lumOff val="25000"/>
                  </a:schemeClr>
                </a:solidFill>
              </a:rPr>
              <a:t> διαθέσιμο με άδεια </a:t>
            </a:r>
            <a:r>
              <a:rPr lang="en-US" sz="1200" dirty="0" smtClean="0">
                <a:solidFill>
                  <a:schemeClr val="tx1">
                    <a:lumMod val="75000"/>
                    <a:lumOff val="25000"/>
                  </a:schemeClr>
                </a:solidFill>
                <a:hlinkClick r:id="rId5"/>
              </a:rPr>
              <a:t>CC0</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956863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Τεχνικές επιχρύσωσης</a:t>
            </a:r>
            <a:endParaRPr lang="el-GR" sz="4000" dirty="0"/>
          </a:p>
        </p:txBody>
      </p:sp>
      <p:sp>
        <p:nvSpPr>
          <p:cNvPr id="3" name="Content Placeholder 2"/>
          <p:cNvSpPr>
            <a:spLocks noGrp="1"/>
          </p:cNvSpPr>
          <p:nvPr>
            <p:ph idx="1"/>
          </p:nvPr>
        </p:nvSpPr>
        <p:spPr/>
        <p:txBody>
          <a:bodyPr>
            <a:noAutofit/>
          </a:bodyPr>
          <a:lstStyle/>
          <a:p>
            <a:pPr>
              <a:spcBef>
                <a:spcPts val="600"/>
              </a:spcBef>
            </a:pPr>
            <a:r>
              <a:rPr lang="el-GR" sz="2000" dirty="0" smtClean="0"/>
              <a:t>Το χρυσό φύλλο τυλιγόταν και εφαπτόταν  επάνω στα άκρα και σφυρηλατείτο με σφυρί. Την πρώτη χιλιετία π.Χ. δημιουργούνταν αύλακες στη βάση του μετάλλου για την ασφάλιση του φύλλου του χρυσού, το οποίο σφυρηλατείτο  για να μπει μέσα στις αύλακες.</a:t>
            </a:r>
          </a:p>
        </p:txBody>
      </p:sp>
      <p:pic>
        <p:nvPicPr>
          <p:cNvPr id="4"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4169" y="12194"/>
            <a:ext cx="2411760" cy="5158714"/>
          </a:xfrm>
          <a:prstGeom prst="rect">
            <a:avLst/>
          </a:prstGeom>
        </p:spPr>
      </p:pic>
      <p:sp>
        <p:nvSpPr>
          <p:cNvPr id="5" name="Rectangle 4"/>
          <p:cNvSpPr/>
          <p:nvPr/>
        </p:nvSpPr>
        <p:spPr>
          <a:xfrm>
            <a:off x="1" y="4433728"/>
            <a:ext cx="6084168" cy="738664"/>
          </a:xfrm>
          <a:prstGeom prst="rect">
            <a:avLst/>
          </a:prstGeom>
          <a:solidFill>
            <a:srgbClr val="A65841"/>
          </a:solidFill>
        </p:spPr>
        <p:txBody>
          <a:bodyPr wrap="square">
            <a:spAutoFit/>
          </a:bodyPr>
          <a:lstStyle/>
          <a:p>
            <a:pPr algn="r"/>
            <a:r>
              <a:rPr lang="el-GR" sz="1400" dirty="0">
                <a:solidFill>
                  <a:schemeClr val="bg1"/>
                </a:solidFill>
              </a:rPr>
              <a:t>Μπρούτζινο ειδώλιο της Ύστερης Εποχής του Χαλκού βασικής θεότητας της Ουγκαρίτ. Μπρούτζος επιμεταλλωμένος με φύλλο χρυσού.</a:t>
            </a:r>
          </a:p>
          <a:p>
            <a:pPr algn="r"/>
            <a:r>
              <a:rPr lang="el-GR" sz="1400" dirty="0">
                <a:solidFill>
                  <a:schemeClr val="bg1"/>
                </a:solidFill>
              </a:rPr>
              <a:t>Πίστωση </a:t>
            </a:r>
            <a:r>
              <a:rPr lang="el-GR" sz="1400" dirty="0" err="1">
                <a:solidFill>
                  <a:schemeClr val="bg1"/>
                </a:solidFill>
              </a:rPr>
              <a:t>φωτο</a:t>
            </a:r>
            <a:r>
              <a:rPr lang="el-GR" sz="1400" dirty="0">
                <a:solidFill>
                  <a:schemeClr val="bg1"/>
                </a:solidFill>
              </a:rPr>
              <a:t>: Εθνικό Μουσείο </a:t>
            </a:r>
            <a:r>
              <a:rPr lang="el-GR" sz="1400" dirty="0" smtClean="0">
                <a:solidFill>
                  <a:schemeClr val="bg1"/>
                </a:solidFill>
              </a:rPr>
              <a:t>Δαμ</a:t>
            </a:r>
            <a:r>
              <a:rPr lang="el-GR" sz="1400" dirty="0">
                <a:solidFill>
                  <a:schemeClr val="bg1"/>
                </a:solidFill>
              </a:rPr>
              <a:t>α</a:t>
            </a:r>
            <a:r>
              <a:rPr lang="el-GR" sz="1400" dirty="0" smtClean="0">
                <a:solidFill>
                  <a:schemeClr val="bg1"/>
                </a:solidFill>
              </a:rPr>
              <a:t>σκού</a:t>
            </a:r>
            <a:r>
              <a:rPr lang="el-GR" sz="1400" dirty="0">
                <a:solidFill>
                  <a:schemeClr val="bg1"/>
                </a:solidFill>
              </a:rPr>
              <a:t>, Συρία</a:t>
            </a:r>
          </a:p>
        </p:txBody>
      </p:sp>
    </p:spTree>
    <p:extLst>
      <p:ext uri="{BB962C8B-B14F-4D97-AF65-F5344CB8AC3E}">
        <p14:creationId xmlns:p14="http://schemas.microsoft.com/office/powerpoint/2010/main" val="3200308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Τεχνικές επιχρύσωσης</a:t>
            </a:r>
            <a:endParaRPr lang="el-GR" sz="4000" dirty="0"/>
          </a:p>
        </p:txBody>
      </p:sp>
      <p:sp>
        <p:nvSpPr>
          <p:cNvPr id="3" name="Content Placeholder 2"/>
          <p:cNvSpPr>
            <a:spLocks noGrp="1"/>
          </p:cNvSpPr>
          <p:nvPr>
            <p:ph idx="1"/>
          </p:nvPr>
        </p:nvSpPr>
        <p:spPr>
          <a:xfrm>
            <a:off x="457200" y="1200150"/>
            <a:ext cx="8363272" cy="3819871"/>
          </a:xfrm>
        </p:spPr>
        <p:txBody>
          <a:bodyPr>
            <a:noAutofit/>
          </a:bodyPr>
          <a:lstStyle/>
          <a:p>
            <a:pPr>
              <a:spcBef>
                <a:spcPts val="600"/>
              </a:spcBef>
            </a:pPr>
            <a:r>
              <a:rPr lang="el-GR" sz="2000" dirty="0" smtClean="0"/>
              <a:t>Με την ανακάλυψη του χρυσού φύλλου, έγινε εφαρμογή σε διαφορετικούς τύπους υλικών, αλλά σε αντικείμενα από κράματα αργύρου και χαλκού γινόταν με συγκολλητική ουσία ή μέσ από μια διαδικασία στίλβωσης στη θέση </a:t>
            </a:r>
            <a:r>
              <a:rPr lang="en-US" sz="2000" dirty="0" smtClean="0"/>
              <a:t>(</a:t>
            </a:r>
            <a:r>
              <a:rPr lang="el-GR" sz="2000" dirty="0" smtClean="0"/>
              <a:t>συγκόλληση μέσω διάχυσης στο υποκείμενο μέταλλο </a:t>
            </a:r>
            <a:r>
              <a:rPr lang="en-US" sz="2000" dirty="0" smtClean="0"/>
              <a:t>).  </a:t>
            </a:r>
          </a:p>
          <a:p>
            <a:pPr>
              <a:spcBef>
                <a:spcPts val="600"/>
              </a:spcBef>
            </a:pPr>
            <a:r>
              <a:rPr lang="el-GR" sz="2000" dirty="0" smtClean="0"/>
              <a:t>Ωστόσο, η στίλβωση φύλλου χρυσού επάνω σε κασιτερούχους μπρούτζους  δεν ήταν εφικτή λόγω της διάχυσης του κασσιτέρου  με αποτέλεσμα  την  ευθραυστότητα του χρυσού.</a:t>
            </a:r>
            <a:r>
              <a:rPr lang="en-US" sz="2000" dirty="0" smtClean="0"/>
              <a:t> </a:t>
            </a:r>
            <a:endParaRPr lang="el-GR" sz="2000" dirty="0"/>
          </a:p>
        </p:txBody>
      </p:sp>
    </p:spTree>
    <p:extLst>
      <p:ext uri="{BB962C8B-B14F-4D97-AF65-F5344CB8AC3E}">
        <p14:creationId xmlns:p14="http://schemas.microsoft.com/office/powerpoint/2010/main" val="2967501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4932040" cy="857250"/>
          </a:xfrm>
        </p:spPr>
        <p:txBody>
          <a:bodyPr>
            <a:noAutofit/>
          </a:bodyPr>
          <a:lstStyle/>
          <a:p>
            <a:r>
              <a:rPr lang="el-GR" sz="3000" dirty="0" smtClean="0"/>
              <a:t>Επιμετάλλωση με υδράργυρο σε κράματα χαλκού</a:t>
            </a:r>
            <a:endParaRPr lang="el-GR" sz="3000" dirty="0"/>
          </a:p>
        </p:txBody>
      </p:sp>
      <p:sp>
        <p:nvSpPr>
          <p:cNvPr id="3" name="Content Placeholder 2"/>
          <p:cNvSpPr>
            <a:spLocks noGrp="1"/>
          </p:cNvSpPr>
          <p:nvPr>
            <p:ph idx="1"/>
          </p:nvPr>
        </p:nvSpPr>
        <p:spPr>
          <a:xfrm>
            <a:off x="323528" y="1200150"/>
            <a:ext cx="4320480" cy="3819872"/>
          </a:xfrm>
        </p:spPr>
        <p:txBody>
          <a:bodyPr>
            <a:normAutofit/>
          </a:bodyPr>
          <a:lstStyle/>
          <a:p>
            <a:pPr marL="0" indent="0">
              <a:buNone/>
            </a:pPr>
            <a:r>
              <a:rPr lang="el-GR" sz="2400" dirty="0" smtClean="0"/>
              <a:t>Διαδικασία με την οποία ένα αμάλγαμα χρυσού ή αργύρου εφαρμόζεται σε μεταλλικές επιφάνειες, με τον υδράργυρο στη συνέχεια να εξαχνώνεται, εναποθέτοντας μία μεμβράνη χρυσού ή αργύρου ή ένα αμάλγαμα που περιέχει 13-16% υδράργυρο. </a:t>
            </a:r>
            <a:endParaRPr lang="en-US" sz="2400" dirty="0" smtClean="0"/>
          </a:p>
          <a:p>
            <a:pPr marL="0" indent="0">
              <a:buNone/>
            </a:pPr>
            <a:endParaRPr lang="el-GR" sz="2400" dirty="0"/>
          </a:p>
        </p:txBody>
      </p:sp>
      <p:pic>
        <p:nvPicPr>
          <p:cNvPr id="5"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4953600" y="0"/>
            <a:ext cx="4211960" cy="2240229"/>
          </a:xfrm>
        </p:spPr>
      </p:pic>
      <p:sp>
        <p:nvSpPr>
          <p:cNvPr id="6" name="TextBox 5"/>
          <p:cNvSpPr txBox="1"/>
          <p:nvPr/>
        </p:nvSpPr>
        <p:spPr>
          <a:xfrm>
            <a:off x="4968000" y="2355726"/>
            <a:ext cx="4123004" cy="2031325"/>
          </a:xfrm>
          <a:prstGeom prst="rect">
            <a:avLst/>
          </a:prstGeom>
          <a:noFill/>
        </p:spPr>
        <p:txBody>
          <a:bodyPr wrap="square" rtlCol="0">
            <a:spAutoFit/>
          </a:bodyPr>
          <a:lstStyle/>
          <a:p>
            <a:pPr algn="ctr"/>
            <a:r>
              <a:rPr lang="el-GR" sz="1400" dirty="0" smtClean="0">
                <a:solidFill>
                  <a:schemeClr val="bg1"/>
                </a:solidFill>
              </a:rPr>
              <a:t>Οι  Ίπποι του Αγίου Μάρκου</a:t>
            </a:r>
          </a:p>
          <a:p>
            <a:pPr algn="ctr"/>
            <a:r>
              <a:rPr lang="el-GR" sz="1400" dirty="0" smtClean="0">
                <a:solidFill>
                  <a:schemeClr val="bg1"/>
                </a:solidFill>
              </a:rPr>
              <a:t>Τα γλυπτά χρονολογούνται στην κλασική αρχαιότητα και συγκεκριμένα θεωρούνται έργα του 4</a:t>
            </a:r>
            <a:r>
              <a:rPr lang="el-GR" sz="1400" baseline="30000" dirty="0" smtClean="0">
                <a:solidFill>
                  <a:schemeClr val="bg1"/>
                </a:solidFill>
              </a:rPr>
              <a:t>ου</a:t>
            </a:r>
            <a:r>
              <a:rPr lang="el-GR" sz="1400" dirty="0" smtClean="0">
                <a:solidFill>
                  <a:schemeClr val="bg1"/>
                </a:solidFill>
              </a:rPr>
              <a:t> αι </a:t>
            </a:r>
            <a:r>
              <a:rPr lang="el-GR" sz="1400" dirty="0" err="1" smtClean="0">
                <a:solidFill>
                  <a:schemeClr val="bg1"/>
                </a:solidFill>
              </a:rPr>
              <a:t>π.Χ.</a:t>
            </a:r>
            <a:r>
              <a:rPr lang="el-GR" sz="1400" dirty="0" smtClean="0">
                <a:solidFill>
                  <a:schemeClr val="bg1"/>
                </a:solidFill>
              </a:rPr>
              <a:t>. </a:t>
            </a:r>
          </a:p>
          <a:p>
            <a:pPr algn="ctr"/>
            <a:r>
              <a:rPr lang="el-GR" sz="1400" dirty="0" smtClean="0">
                <a:solidFill>
                  <a:schemeClr val="bg1"/>
                </a:solidFill>
              </a:rPr>
              <a:t>Αν και θεωρούνται μπρούτζινα, η ανάλυση υπέδειξε ότι περιέχουν το λιγότερο 96.67% χαλκό, οπότε θα πρέπει να θεωρηθούν από μη καθαρό  χαλκό και όχι από μπρούτζο. Η υψηλή καθαρότητα σε χαλκό αποτελούσε κριτήριο για περισσότερο αποτελεσματική επιχρύσωση με υδράργυρο.</a:t>
            </a:r>
            <a:endParaRPr lang="en-GB" sz="1400" dirty="0" smtClean="0">
              <a:solidFill>
                <a:schemeClr val="bg1"/>
              </a:solidFill>
            </a:endParaRPr>
          </a:p>
        </p:txBody>
      </p:sp>
      <p:sp>
        <p:nvSpPr>
          <p:cNvPr id="7" name="Rectangle 6"/>
          <p:cNvSpPr/>
          <p:nvPr/>
        </p:nvSpPr>
        <p:spPr>
          <a:xfrm>
            <a:off x="5110817" y="4515966"/>
            <a:ext cx="3838657" cy="461665"/>
          </a:xfrm>
          <a:prstGeom prst="rect">
            <a:avLst/>
          </a:prstGeom>
          <a:solidFill>
            <a:schemeClr val="bg1">
              <a:lumMod val="95000"/>
            </a:schemeClr>
          </a:solidFill>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3"/>
              </a:rPr>
              <a:t>Horses_of_Basilica_San_Marco_bright</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smtClean="0">
                <a:solidFill>
                  <a:schemeClr val="tx1">
                    <a:lumMod val="75000"/>
                    <a:lumOff val="25000"/>
                  </a:schemeClr>
                </a:solidFill>
                <a:hlinkClick r:id="rId4"/>
              </a:rPr>
              <a:t>Morn</a:t>
            </a:r>
            <a:r>
              <a:rPr lang="el-GR" sz="1200" dirty="0" smtClean="0">
                <a:solidFill>
                  <a:schemeClr val="tx1">
                    <a:lumMod val="75000"/>
                    <a:lumOff val="25000"/>
                  </a:schemeClr>
                </a:solidFill>
              </a:rPr>
              <a:t> διαθέσιμο με άδεια </a:t>
            </a:r>
            <a:r>
              <a:rPr lang="en-US" sz="1200" dirty="0">
                <a:solidFill>
                  <a:schemeClr val="tx1">
                    <a:lumMod val="75000"/>
                    <a:lumOff val="25000"/>
                  </a:schemeClr>
                </a:solidFill>
                <a:hlinkClick r:id="rId5"/>
              </a:rPr>
              <a:t>CC BY </a:t>
            </a:r>
            <a:r>
              <a:rPr lang="en-US" sz="1200" dirty="0" smtClean="0">
                <a:solidFill>
                  <a:schemeClr val="tx1">
                    <a:lumMod val="75000"/>
                    <a:lumOff val="25000"/>
                  </a:schemeClr>
                </a:solidFill>
                <a:hlinkClick r:id="rId5"/>
              </a:rPr>
              <a:t>3.0</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111814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Τεχνικές επιμετάλλωσης μετάλλων</a:t>
            </a:r>
            <a:endParaRPr lang="el-GR" sz="4000" dirty="0"/>
          </a:p>
        </p:txBody>
      </p:sp>
      <p:sp>
        <p:nvSpPr>
          <p:cNvPr id="3" name="Content Placeholder 2"/>
          <p:cNvSpPr>
            <a:spLocks noGrp="1"/>
          </p:cNvSpPr>
          <p:nvPr>
            <p:ph idx="1"/>
          </p:nvPr>
        </p:nvSpPr>
        <p:spPr>
          <a:xfrm>
            <a:off x="457200" y="1200150"/>
            <a:ext cx="8363272" cy="3819871"/>
          </a:xfrm>
        </p:spPr>
        <p:txBody>
          <a:bodyPr>
            <a:noAutofit/>
          </a:bodyPr>
          <a:lstStyle/>
          <a:p>
            <a:r>
              <a:rPr lang="el-GR" sz="2000" dirty="0" smtClean="0"/>
              <a:t>Η επιμετάλλωση είναι μια επιφάνεια κάλυψης, όπου ένα μέταλλο εναποτίθεται σε μία αγώγιμη επιφάνεια.</a:t>
            </a:r>
            <a:r>
              <a:rPr lang="en-US" sz="2000" dirty="0" smtClean="0"/>
              <a:t> </a:t>
            </a:r>
          </a:p>
          <a:p>
            <a:r>
              <a:rPr lang="el-GR" sz="2000" dirty="0" smtClean="0"/>
              <a:t>Η επιμετάλλωση εφαρμοζόταν για εκατοντάδες χρόνια και αποτελεί ακόμη και σήμερα μία σημαντική τεχνική για την τεχνολογία.</a:t>
            </a:r>
            <a:r>
              <a:rPr lang="en-US" sz="2000" dirty="0" smtClean="0"/>
              <a:t> </a:t>
            </a:r>
          </a:p>
          <a:p>
            <a:r>
              <a:rPr lang="el-GR" sz="2000" dirty="0" smtClean="0"/>
              <a:t>Η επιμετάλλωση χρησιμοποιήθηκε για διακοσμητικά αντικείμενα, για αναστολή της διάβρωσης, για τη βελτίωση της ικανότητας συγκόλλησης, για τη σκλήρυνση, για τη βελτίωση των αντοχών, για τη μείωση της τριβής, για τη βελτίωση της πρόσφυσης βαφών, για τη  μεταβολή της αγωγιμότητας, για τη βελτίωση της ανακλαστικότητας της υπέρυθρης ακτινοβολίας, για προστασία από την ακτινοβολία και για άλλους σκοπούς.</a:t>
            </a:r>
            <a:endParaRPr lang="en-US" sz="2000" dirty="0" smtClean="0"/>
          </a:p>
          <a:p>
            <a:r>
              <a:rPr lang="el-GR" sz="2000" dirty="0" smtClean="0"/>
              <a:t>Υπάρχουν πολλές μέθοδοι επιμετάλλωσης και πολλές παραλλαγές.</a:t>
            </a:r>
            <a:endParaRPr lang="el-GR" sz="2000" dirty="0"/>
          </a:p>
        </p:txBody>
      </p:sp>
    </p:spTree>
    <p:extLst>
      <p:ext uri="{BB962C8B-B14F-4D97-AF65-F5344CB8AC3E}">
        <p14:creationId xmlns:p14="http://schemas.microsoft.com/office/powerpoint/2010/main" val="2778754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4000" dirty="0" smtClean="0">
                <a:latin typeface="+mn-lt"/>
              </a:rPr>
              <a:t>Ο χαλκός στη φύση</a:t>
            </a:r>
            <a:endParaRPr lang="el-GR" sz="4000" dirty="0">
              <a:latin typeface="+mn-lt"/>
            </a:endParaRPr>
          </a:p>
        </p:txBody>
      </p:sp>
      <p:sp>
        <p:nvSpPr>
          <p:cNvPr id="5" name="Content Placeholder 4"/>
          <p:cNvSpPr>
            <a:spLocks noGrp="1"/>
          </p:cNvSpPr>
          <p:nvPr>
            <p:ph idx="1"/>
          </p:nvPr>
        </p:nvSpPr>
        <p:spPr/>
        <p:txBody>
          <a:bodyPr>
            <a:normAutofit/>
          </a:bodyPr>
          <a:lstStyle/>
          <a:p>
            <a:r>
              <a:rPr lang="el-GR" sz="2400" dirty="0"/>
              <a:t>Το μέταλλο και τα κράματά του έχουν χρησιμοποιηθεί για χιλιάδες χρόνια. Στη Ρωμαϊκή περίοδο ο χαλκός εξορυσσόταν από την Κύπρο, από όπου προέκυψε και η ονομασία του μετάλλου ως </a:t>
            </a:r>
            <a:r>
              <a:rPr lang="en-US" sz="2400" i="1" dirty="0" err="1"/>
              <a:t>сyprium</a:t>
            </a:r>
            <a:r>
              <a:rPr lang="en-US" sz="2400" dirty="0"/>
              <a:t>  </a:t>
            </a:r>
            <a:r>
              <a:rPr lang="el-GR" sz="2400" dirty="0"/>
              <a:t>αρχικά (μέταλλο από την Κύπρο) και ως </a:t>
            </a:r>
            <a:r>
              <a:rPr lang="en-US" sz="2400" i="1" dirty="0" err="1"/>
              <a:t>сuprum</a:t>
            </a:r>
            <a:r>
              <a:rPr lang="el-GR" sz="2400" i="1" dirty="0"/>
              <a:t> </a:t>
            </a:r>
            <a:r>
              <a:rPr lang="el-GR" sz="2400" dirty="0"/>
              <a:t>στη συνέχεια. </a:t>
            </a:r>
          </a:p>
        </p:txBody>
      </p:sp>
      <p:sp>
        <p:nvSpPr>
          <p:cNvPr id="6" name="TextBox 5"/>
          <p:cNvSpPr txBox="1"/>
          <p:nvPr/>
        </p:nvSpPr>
        <p:spPr>
          <a:xfrm>
            <a:off x="6191323" y="267494"/>
            <a:ext cx="2736304" cy="461665"/>
          </a:xfrm>
          <a:prstGeom prst="rect">
            <a:avLst/>
          </a:prstGeom>
          <a:noFill/>
        </p:spPr>
        <p:txBody>
          <a:bodyPr wrap="square" rtlCol="0">
            <a:spAutoFit/>
          </a:bodyPr>
          <a:lstStyle/>
          <a:p>
            <a:pPr algn="ctr"/>
            <a:r>
              <a:rPr lang="el-GR" sz="2400" dirty="0" smtClean="0">
                <a:solidFill>
                  <a:schemeClr val="bg1"/>
                </a:solidFill>
              </a:rPr>
              <a:t>Αυτοφυής</a:t>
            </a:r>
            <a:endParaRPr lang="el-GR" sz="2400" dirty="0">
              <a:solidFill>
                <a:schemeClr val="bg1"/>
              </a:solidFill>
            </a:endParaRPr>
          </a:p>
        </p:txBody>
      </p:sp>
      <p:sp>
        <p:nvSpPr>
          <p:cNvPr id="8" name="Rectangle 7"/>
          <p:cNvSpPr/>
          <p:nvPr/>
        </p:nvSpPr>
        <p:spPr>
          <a:xfrm>
            <a:off x="6211606" y="3867894"/>
            <a:ext cx="2819836" cy="461665"/>
          </a:xfrm>
          <a:prstGeom prst="rect">
            <a:avLst/>
          </a:prstGeom>
          <a:solidFill>
            <a:schemeClr val="bg1">
              <a:lumMod val="95000"/>
            </a:schemeClr>
          </a:solidFill>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2"/>
              </a:rPr>
              <a:t>Native </a:t>
            </a:r>
            <a:r>
              <a:rPr lang="en-US" sz="1200" dirty="0">
                <a:solidFill>
                  <a:schemeClr val="tx1">
                    <a:lumMod val="75000"/>
                    <a:lumOff val="25000"/>
                  </a:schemeClr>
                </a:solidFill>
                <a:hlinkClick r:id="rId2"/>
              </a:rPr>
              <a:t>Copper Macro </a:t>
            </a:r>
            <a:r>
              <a:rPr lang="en-US" sz="1200" dirty="0" smtClean="0">
                <a:solidFill>
                  <a:schemeClr val="tx1">
                    <a:lumMod val="75000"/>
                    <a:lumOff val="25000"/>
                  </a:schemeClr>
                </a:solidFill>
                <a:hlinkClick r:id="rId2"/>
              </a:rPr>
              <a:t>Digon3-crop</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smtClean="0">
                <a:solidFill>
                  <a:schemeClr val="tx1">
                    <a:lumMod val="75000"/>
                    <a:lumOff val="25000"/>
                  </a:schemeClr>
                </a:solidFill>
                <a:hlinkClick r:id="rId3" tooltip="User:Mav"/>
              </a:rPr>
              <a:t>Mav</a:t>
            </a:r>
            <a:r>
              <a:rPr lang="el-GR" sz="1200" dirty="0" smtClean="0">
                <a:solidFill>
                  <a:schemeClr val="tx1">
                    <a:lumMod val="75000"/>
                    <a:lumOff val="25000"/>
                  </a:schemeClr>
                </a:solidFill>
              </a:rPr>
              <a:t> διαθέσιμο με άδεια </a:t>
            </a:r>
            <a:r>
              <a:rPr lang="en-US" sz="1200" dirty="0">
                <a:solidFill>
                  <a:schemeClr val="tx1">
                    <a:lumMod val="75000"/>
                    <a:lumOff val="25000"/>
                  </a:schemeClr>
                </a:solidFill>
                <a:hlinkClick r:id="rId4"/>
              </a:rPr>
              <a:t>CC BY-SA </a:t>
            </a:r>
            <a:r>
              <a:rPr lang="en-US" sz="1200" dirty="0" smtClean="0">
                <a:solidFill>
                  <a:schemeClr val="tx1">
                    <a:lumMod val="75000"/>
                    <a:lumOff val="25000"/>
                  </a:schemeClr>
                </a:solidFill>
                <a:hlinkClick r:id="rId4"/>
              </a:rPr>
              <a:t>2.5</a:t>
            </a:r>
            <a:endParaRPr lang="en-US" sz="1200" dirty="0">
              <a:solidFill>
                <a:schemeClr val="tx1">
                  <a:lumMod val="75000"/>
                  <a:lumOff val="25000"/>
                </a:schemeClr>
              </a:solidFill>
            </a:endParaRPr>
          </a:p>
        </p:txBody>
      </p:sp>
      <p:pic>
        <p:nvPicPr>
          <p:cNvPr id="10" name="Picture 2" descr="File:Native Copper Macro Digon3-cro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5380" y="875565"/>
            <a:ext cx="3068620" cy="277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23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8004" y="4725"/>
            <a:ext cx="4320480" cy="857250"/>
          </a:xfrm>
        </p:spPr>
        <p:txBody>
          <a:bodyPr/>
          <a:lstStyle/>
          <a:p>
            <a:r>
              <a:rPr lang="el-GR" sz="2800" dirty="0" smtClean="0"/>
              <a:t>Επικασιτερωμένη πιατέλα χαλκού</a:t>
            </a:r>
            <a:endParaRPr lang="el-GR" sz="2800" dirty="0"/>
          </a:p>
        </p:txBody>
      </p:sp>
      <p:pic>
        <p:nvPicPr>
          <p:cNvPr id="12" name="Content Placeholder 1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33924" y="915566"/>
            <a:ext cx="3668639" cy="3676650"/>
          </a:xfrm>
        </p:spPr>
      </p:pic>
      <p:sp>
        <p:nvSpPr>
          <p:cNvPr id="4" name="Content Placeholder 3"/>
          <p:cNvSpPr>
            <a:spLocks noGrp="1"/>
          </p:cNvSpPr>
          <p:nvPr>
            <p:ph idx="13"/>
          </p:nvPr>
        </p:nvSpPr>
        <p:spPr>
          <a:xfrm>
            <a:off x="107504" y="299179"/>
            <a:ext cx="4176464" cy="4539952"/>
          </a:xfrm>
        </p:spPr>
        <p:txBody>
          <a:bodyPr>
            <a:noAutofit/>
          </a:bodyPr>
          <a:lstStyle/>
          <a:p>
            <a:r>
              <a:rPr lang="el-GR" sz="2000" dirty="0" smtClean="0"/>
              <a:t>Ο κασσίτερος είναι χρήσιμο μέταλλο στη βιομηχανία επεξεργασίας τροφίμων, καθώς είναι μη τοξικός, ελατός και ανθεκτικός στη διάβρωση. </a:t>
            </a:r>
          </a:p>
          <a:p>
            <a:r>
              <a:rPr lang="el-GR" sz="2000" dirty="0" smtClean="0"/>
              <a:t>Η εξαιρετική ελατότητα του κασσιτέρου επιτρέπει σε ένα επικασσιτερωμένο φύλλο  μετάλλου να μορφοποιηθεί σε ποικιλία σχημάτων, χωρίς να προκληθεί ζημιά στο επιφανειακό στρώμα κασσιτέρου. </a:t>
            </a:r>
          </a:p>
          <a:p>
            <a:r>
              <a:rPr lang="el-GR" sz="2000" dirty="0" smtClean="0"/>
              <a:t>Επίσης, αποτελεί θυσιαζόμενο στρώμα προστασίας για τον χαλκό. </a:t>
            </a:r>
            <a:endParaRPr lang="el-GR" sz="2000" dirty="0"/>
          </a:p>
        </p:txBody>
      </p:sp>
      <p:sp>
        <p:nvSpPr>
          <p:cNvPr id="2" name="TextBox 1"/>
          <p:cNvSpPr txBox="1"/>
          <p:nvPr/>
        </p:nvSpPr>
        <p:spPr>
          <a:xfrm>
            <a:off x="4716016" y="4558703"/>
            <a:ext cx="4104456" cy="553998"/>
          </a:xfrm>
          <a:prstGeom prst="rect">
            <a:avLst/>
          </a:prstGeom>
          <a:noFill/>
        </p:spPr>
        <p:txBody>
          <a:bodyPr wrap="square" rtlCol="0">
            <a:spAutoFit/>
          </a:bodyPr>
          <a:lstStyle/>
          <a:p>
            <a:pPr algn="ctr"/>
            <a:r>
              <a:rPr lang="el-GR" dirty="0" smtClean="0"/>
              <a:t>Επικασσιτερωμένη πιατέλα από χαλκό</a:t>
            </a:r>
            <a:endParaRPr lang="en-US" dirty="0" smtClean="0"/>
          </a:p>
          <a:p>
            <a:pPr algn="ctr"/>
            <a:r>
              <a:rPr lang="el-GR" sz="1200" dirty="0" smtClean="0">
                <a:solidFill>
                  <a:schemeClr val="tx1">
                    <a:lumMod val="75000"/>
                    <a:lumOff val="25000"/>
                  </a:schemeClr>
                </a:solidFill>
              </a:rPr>
              <a:t>Πίστωση φωτό: </a:t>
            </a:r>
            <a:r>
              <a:rPr lang="en-US" sz="1200" dirty="0" smtClean="0">
                <a:solidFill>
                  <a:schemeClr val="tx1">
                    <a:lumMod val="75000"/>
                    <a:lumOff val="25000"/>
                  </a:schemeClr>
                </a:solidFill>
              </a:rPr>
              <a:t>TEI </a:t>
            </a:r>
            <a:r>
              <a:rPr lang="el-GR" sz="1200" dirty="0" smtClean="0">
                <a:solidFill>
                  <a:schemeClr val="tx1">
                    <a:lumMod val="75000"/>
                    <a:lumOff val="25000"/>
                  </a:schemeClr>
                </a:solidFill>
              </a:rPr>
              <a:t>Αθήνας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2987010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altLang="el-GR" dirty="0"/>
              <a:t>Τι είναι </a:t>
            </a:r>
            <a:r>
              <a:rPr lang="el-GR" altLang="el-GR" dirty="0" err="1"/>
              <a:t>πατίνα</a:t>
            </a:r>
            <a:r>
              <a:rPr lang="el-GR" altLang="el-GR" dirty="0"/>
              <a:t>;</a:t>
            </a:r>
            <a:endParaRPr lang="el-GR" dirty="0"/>
          </a:p>
        </p:txBody>
      </p:sp>
      <p:sp>
        <p:nvSpPr>
          <p:cNvPr id="2" name="TextBox 1"/>
          <p:cNvSpPr txBox="1"/>
          <p:nvPr/>
        </p:nvSpPr>
        <p:spPr>
          <a:xfrm>
            <a:off x="5443847" y="3510993"/>
            <a:ext cx="2744085" cy="369332"/>
          </a:xfrm>
          <a:prstGeom prst="rect">
            <a:avLst/>
          </a:prstGeom>
          <a:noFill/>
        </p:spPr>
        <p:txBody>
          <a:bodyPr wrap="none" rtlCol="0">
            <a:spAutoFit/>
          </a:bodyPr>
          <a:lstStyle/>
          <a:p>
            <a:r>
              <a:rPr lang="el-GR" dirty="0" smtClean="0">
                <a:solidFill>
                  <a:schemeClr val="bg1"/>
                </a:solidFill>
              </a:rPr>
              <a:t>Πίστωση φωτό: </a:t>
            </a:r>
            <a:r>
              <a:rPr lang="en-US" dirty="0" smtClean="0">
                <a:solidFill>
                  <a:schemeClr val="bg1"/>
                </a:solidFill>
              </a:rPr>
              <a:t>TEI </a:t>
            </a:r>
            <a:r>
              <a:rPr lang="el-GR" dirty="0" smtClean="0">
                <a:solidFill>
                  <a:schemeClr val="bg1"/>
                </a:solidFill>
              </a:rPr>
              <a:t>Αθήνας</a:t>
            </a:r>
            <a:endParaRPr lang="el-GR" dirty="0">
              <a:solidFill>
                <a:schemeClr val="bg1"/>
              </a:solidFill>
            </a:endParaRPr>
          </a:p>
        </p:txBody>
      </p:sp>
      <p:sp>
        <p:nvSpPr>
          <p:cNvPr id="3" name="Content Placeholder 2"/>
          <p:cNvSpPr>
            <a:spLocks noGrp="1"/>
          </p:cNvSpPr>
          <p:nvPr>
            <p:ph idx="1"/>
          </p:nvPr>
        </p:nvSpPr>
        <p:spPr/>
        <p:txBody>
          <a:bodyPr>
            <a:normAutofit/>
          </a:bodyPr>
          <a:lstStyle/>
          <a:p>
            <a:r>
              <a:rPr lang="el-GR" altLang="el-GR" sz="2400" dirty="0"/>
              <a:t>Είναι ένα λεπτό στρώμα διάβρωσης που αφαιρεί τη γυαλάδα από τη μεταλλική επιφάνεια και μερικές φορές τη κάνει να μαυρίσει (</a:t>
            </a:r>
            <a:r>
              <a:rPr lang="en-US" altLang="el-GR" sz="2400" dirty="0"/>
              <a:t>tarnish</a:t>
            </a:r>
            <a:r>
              <a:rPr lang="en-US" altLang="el-GR" sz="2400" dirty="0" smtClean="0"/>
              <a:t>).</a:t>
            </a:r>
            <a:endParaRPr lang="el-GR" sz="2400" dirty="0"/>
          </a:p>
          <a:p>
            <a:endParaRPr lang="el-GR" sz="2400" dirty="0"/>
          </a:p>
        </p:txBody>
      </p:sp>
      <p:pic>
        <p:nvPicPr>
          <p:cNvPr id="7" name="Picture Placeholder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8927" y="-1"/>
            <a:ext cx="4633926" cy="3473553"/>
          </a:xfrm>
          <a:prstGeom prst="rect">
            <a:avLst/>
          </a:prstGeom>
        </p:spPr>
      </p:pic>
    </p:spTree>
    <p:extLst>
      <p:ext uri="{BB962C8B-B14F-4D97-AF65-F5344CB8AC3E}">
        <p14:creationId xmlns:p14="http://schemas.microsoft.com/office/powerpoint/2010/main" val="717647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3600" dirty="0" smtClean="0"/>
              <a:t>Τύποι πατίνας</a:t>
            </a:r>
            <a:endParaRPr lang="el-GR" sz="3600" dirty="0"/>
          </a:p>
        </p:txBody>
      </p:sp>
      <p:sp>
        <p:nvSpPr>
          <p:cNvPr id="6" name="Content Placeholder 5"/>
          <p:cNvSpPr>
            <a:spLocks noGrp="1"/>
          </p:cNvSpPr>
          <p:nvPr>
            <p:ph idx="1"/>
          </p:nvPr>
        </p:nvSpPr>
        <p:spPr/>
        <p:txBody>
          <a:bodyPr>
            <a:normAutofit/>
          </a:bodyPr>
          <a:lstStyle/>
          <a:p>
            <a:pPr>
              <a:spcBef>
                <a:spcPts val="600"/>
              </a:spcBef>
            </a:pPr>
            <a:r>
              <a:rPr lang="el-GR" altLang="el-GR" sz="2200" b="1" dirty="0"/>
              <a:t>Τι είναι φυσική </a:t>
            </a:r>
            <a:r>
              <a:rPr lang="el-GR" altLang="el-GR" sz="2200" b="1" dirty="0" err="1"/>
              <a:t>πατίνα</a:t>
            </a:r>
            <a:r>
              <a:rPr lang="el-GR" altLang="el-GR" sz="2200" b="1" dirty="0"/>
              <a:t>; </a:t>
            </a:r>
            <a:r>
              <a:rPr lang="el-GR" altLang="el-GR" sz="2200" dirty="0"/>
              <a:t>Είναι μία φυσική οξείδωση του μετάλλου, που κάνει το μέταλλο παθητικό και η επιφάνειά του γίνεται αισθητικά καλύτερη, π.χ. μπρούντζινα υπαίθρια γλυπτά, χερσαία χάλκινα αντικείμενα</a:t>
            </a:r>
            <a:r>
              <a:rPr lang="el-GR" altLang="el-GR" sz="2200" dirty="0" smtClean="0"/>
              <a:t>.</a:t>
            </a:r>
            <a:endParaRPr lang="en-US" altLang="el-GR" sz="2200" dirty="0" smtClean="0"/>
          </a:p>
          <a:p>
            <a:pPr>
              <a:spcBef>
                <a:spcPts val="600"/>
              </a:spcBef>
            </a:pPr>
            <a:r>
              <a:rPr lang="el-GR" altLang="el-GR" sz="2200" b="1" dirty="0"/>
              <a:t>Τι είναι ψεύτικη </a:t>
            </a:r>
            <a:r>
              <a:rPr lang="el-GR" altLang="el-GR" sz="2200" b="1" dirty="0" err="1"/>
              <a:t>πατίνα</a:t>
            </a:r>
            <a:r>
              <a:rPr lang="el-GR" altLang="el-GR" sz="2200" b="1" dirty="0"/>
              <a:t>; </a:t>
            </a:r>
            <a:r>
              <a:rPr lang="el-GR" altLang="el-GR" sz="2200" dirty="0"/>
              <a:t>Είναι η σκόπιμη αλλαγή στην επιφάνεια του μετάλλου με χημικά.</a:t>
            </a:r>
          </a:p>
          <a:p>
            <a:pPr marL="0" indent="0">
              <a:spcBef>
                <a:spcPts val="600"/>
              </a:spcBef>
              <a:buNone/>
            </a:pPr>
            <a:endParaRPr lang="el-GR" altLang="el-GR" sz="2200" dirty="0">
              <a:solidFill>
                <a:srgbClr val="A50021"/>
              </a:solidFill>
            </a:endParaRPr>
          </a:p>
        </p:txBody>
      </p:sp>
      <p:pic>
        <p:nvPicPr>
          <p:cNvPr id="4" name="Content Placeholder 3"/>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4950000" y="0"/>
            <a:ext cx="4211959" cy="2644680"/>
          </a:xfrm>
        </p:spPr>
      </p:pic>
      <p:sp>
        <p:nvSpPr>
          <p:cNvPr id="10" name="TextBox 9"/>
          <p:cNvSpPr txBox="1"/>
          <p:nvPr/>
        </p:nvSpPr>
        <p:spPr>
          <a:xfrm>
            <a:off x="5076054" y="3363838"/>
            <a:ext cx="3907333" cy="1477328"/>
          </a:xfrm>
          <a:prstGeom prst="rect">
            <a:avLst/>
          </a:prstGeom>
          <a:noFill/>
        </p:spPr>
        <p:txBody>
          <a:bodyPr wrap="square" rtlCol="0">
            <a:spAutoFit/>
          </a:bodyPr>
          <a:lstStyle/>
          <a:p>
            <a:pPr algn="ctr"/>
            <a:r>
              <a:rPr lang="el-GR" dirty="0" smtClean="0">
                <a:solidFill>
                  <a:schemeClr val="bg1"/>
                </a:solidFill>
              </a:rPr>
              <a:t>Η κόκκινου καφέ χρώματος πατίνα σχηματίστηκε φυσικά στο μνημείο</a:t>
            </a:r>
            <a:r>
              <a:rPr lang="en-US" dirty="0" smtClean="0">
                <a:solidFill>
                  <a:schemeClr val="bg1"/>
                </a:solidFill>
              </a:rPr>
              <a:t> </a:t>
            </a:r>
            <a:r>
              <a:rPr lang="el-GR" dirty="0" smtClean="0">
                <a:solidFill>
                  <a:schemeClr val="bg1"/>
                </a:solidFill>
              </a:rPr>
              <a:t>του </a:t>
            </a:r>
            <a:r>
              <a:rPr lang="en-US" dirty="0" smtClean="0">
                <a:solidFill>
                  <a:schemeClr val="bg1"/>
                </a:solidFill>
              </a:rPr>
              <a:t>“</a:t>
            </a:r>
            <a:r>
              <a:rPr lang="el-GR" dirty="0" smtClean="0">
                <a:solidFill>
                  <a:schemeClr val="bg1"/>
                </a:solidFill>
              </a:rPr>
              <a:t>Θησέα</a:t>
            </a:r>
            <a:r>
              <a:rPr lang="en-US" dirty="0" smtClean="0">
                <a:solidFill>
                  <a:schemeClr val="bg1"/>
                </a:solidFill>
              </a:rPr>
              <a:t>”</a:t>
            </a:r>
            <a:r>
              <a:rPr lang="el-GR" dirty="0" smtClean="0">
                <a:solidFill>
                  <a:schemeClr val="bg1"/>
                </a:solidFill>
              </a:rPr>
              <a:t> μετά την κατασκευή του και στη συνέχεια εφαρμόσθηκε σκόπιμα μία</a:t>
            </a:r>
            <a:r>
              <a:rPr lang="en-US" dirty="0" smtClean="0">
                <a:solidFill>
                  <a:schemeClr val="bg1"/>
                </a:solidFill>
              </a:rPr>
              <a:t> </a:t>
            </a:r>
            <a:r>
              <a:rPr lang="el-GR" dirty="0" smtClean="0">
                <a:solidFill>
                  <a:schemeClr val="bg1"/>
                </a:solidFill>
              </a:rPr>
              <a:t>πράσινη πατίνα από την </a:t>
            </a:r>
            <a:r>
              <a:rPr lang="en-US" dirty="0" smtClean="0">
                <a:solidFill>
                  <a:schemeClr val="bg1"/>
                </a:solidFill>
              </a:rPr>
              <a:t>WMF  </a:t>
            </a:r>
            <a:endParaRPr lang="el-GR" dirty="0">
              <a:solidFill>
                <a:schemeClr val="bg1"/>
              </a:solidFill>
            </a:endParaRPr>
          </a:p>
        </p:txBody>
      </p:sp>
      <p:sp>
        <p:nvSpPr>
          <p:cNvPr id="7" name="TextBox 6"/>
          <p:cNvSpPr txBox="1"/>
          <p:nvPr/>
        </p:nvSpPr>
        <p:spPr>
          <a:xfrm>
            <a:off x="4950000" y="2643758"/>
            <a:ext cx="4174803" cy="461665"/>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06020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3600" dirty="0" smtClean="0"/>
              <a:t>Πρακτικές Συντήρησης</a:t>
            </a:r>
            <a:endParaRPr lang="el-GR" sz="3600" dirty="0"/>
          </a:p>
        </p:txBody>
      </p:sp>
      <p:sp>
        <p:nvSpPr>
          <p:cNvPr id="6" name="Content Placeholder 5"/>
          <p:cNvSpPr>
            <a:spLocks noGrp="1"/>
          </p:cNvSpPr>
          <p:nvPr>
            <p:ph idx="1"/>
          </p:nvPr>
        </p:nvSpPr>
        <p:spPr/>
        <p:txBody>
          <a:bodyPr>
            <a:normAutofit/>
          </a:bodyPr>
          <a:lstStyle/>
          <a:p>
            <a:pPr marL="0" indent="0" algn="just">
              <a:buNone/>
            </a:pPr>
            <a:r>
              <a:rPr lang="el-GR" sz="2400" dirty="0" smtClean="0"/>
              <a:t>Τα στρώματα της πατίνας δεν αφαιρούνται κατά τη διάρκεια των επεμβάσεων συντήρησης, καθώς:</a:t>
            </a:r>
          </a:p>
          <a:p>
            <a:pPr marL="514350" indent="-514350" algn="just">
              <a:buAutoNum type="arabicPeriod"/>
            </a:pPr>
            <a:r>
              <a:rPr lang="el-GR" sz="2400" dirty="0" smtClean="0"/>
              <a:t>Παρέχουν σημαντική πληροφόρηση για την κατασκευή του αντικειμένου</a:t>
            </a:r>
          </a:p>
          <a:p>
            <a:pPr marL="514350" indent="-514350" algn="just">
              <a:buAutoNum type="arabicPeriod"/>
            </a:pPr>
            <a:r>
              <a:rPr lang="el-GR" sz="2400" dirty="0" smtClean="0"/>
              <a:t>Προστατεύουν ή παθητικοιποιούν το μέταλλο</a:t>
            </a:r>
          </a:p>
          <a:p>
            <a:pPr marL="514350" indent="-514350" algn="just">
              <a:buAutoNum type="arabicPeriod"/>
            </a:pPr>
            <a:r>
              <a:rPr lang="el-GR" sz="2400" dirty="0" smtClean="0"/>
              <a:t>Είναι οπτικά αισθητικά ευχάριστα στρώματα</a:t>
            </a:r>
            <a:endParaRPr lang="el-GR" sz="2400" dirty="0"/>
          </a:p>
        </p:txBody>
      </p:sp>
    </p:spTree>
    <p:extLst>
      <p:ext uri="{BB962C8B-B14F-4D97-AF65-F5344CB8AC3E}">
        <p14:creationId xmlns:p14="http://schemas.microsoft.com/office/powerpoint/2010/main" val="1916259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3200" dirty="0" smtClean="0">
                <a:latin typeface="+mn-lt"/>
              </a:rPr>
              <a:t>Διάβρωση χαλκού σε εδαφικό περιβάλλον</a:t>
            </a:r>
            <a:br>
              <a:rPr lang="el-GR" sz="3200" dirty="0" smtClean="0">
                <a:latin typeface="+mn-lt"/>
              </a:rPr>
            </a:br>
            <a:r>
              <a:rPr lang="el-GR" sz="3200" dirty="0" smtClean="0">
                <a:latin typeface="+mn-lt"/>
              </a:rPr>
              <a:t>(παράγοντες διάβρωσης)</a:t>
            </a:r>
            <a:endParaRPr lang="el-GR" sz="3200" dirty="0">
              <a:latin typeface="+mn-lt"/>
            </a:endParaRPr>
          </a:p>
        </p:txBody>
      </p:sp>
      <p:sp>
        <p:nvSpPr>
          <p:cNvPr id="2" name="Content Placeholder 1"/>
          <p:cNvSpPr>
            <a:spLocks noGrp="1"/>
          </p:cNvSpPr>
          <p:nvPr>
            <p:ph idx="1"/>
          </p:nvPr>
        </p:nvSpPr>
        <p:spPr>
          <a:xfrm>
            <a:off x="457200" y="1200150"/>
            <a:ext cx="8507288" cy="3943350"/>
          </a:xfrm>
        </p:spPr>
        <p:txBody>
          <a:bodyPr>
            <a:normAutofit fontScale="32500" lnSpcReduction="20000"/>
          </a:bodyPr>
          <a:lstStyle/>
          <a:p>
            <a:pPr>
              <a:lnSpc>
                <a:spcPct val="120000"/>
              </a:lnSpc>
            </a:pPr>
            <a:r>
              <a:rPr lang="el-GR" sz="6200" dirty="0" smtClean="0"/>
              <a:t>Μικρότερη συγκέντρωση οξυγόνου (σχηματισμός προϊόντων διάβρωσης </a:t>
            </a:r>
            <a:r>
              <a:rPr lang="en-GB" sz="6200" dirty="0" smtClean="0"/>
              <a:t>Cu</a:t>
            </a:r>
            <a:r>
              <a:rPr lang="en-GB" sz="6200" baseline="30000" dirty="0" smtClean="0"/>
              <a:t>+</a:t>
            </a:r>
            <a:r>
              <a:rPr lang="en-GB" sz="6200" dirty="0" smtClean="0"/>
              <a:t>)</a:t>
            </a:r>
            <a:endParaRPr lang="el-GR" sz="6200" dirty="0" smtClean="0"/>
          </a:p>
          <a:p>
            <a:pPr>
              <a:lnSpc>
                <a:spcPct val="120000"/>
              </a:lnSpc>
            </a:pPr>
            <a:r>
              <a:rPr lang="en-GB" sz="6200" dirty="0" smtClean="0"/>
              <a:t>M</a:t>
            </a:r>
            <a:r>
              <a:rPr lang="el-GR" sz="6200" dirty="0" smtClean="0"/>
              <a:t>εγαλύτερη υγρασία (υδροφόρος ορίζοντας, συγκράτηση όμβριων υδάτων, υπόγειο νερό)</a:t>
            </a:r>
            <a:r>
              <a:rPr lang="en-GB" sz="6200" dirty="0" smtClean="0"/>
              <a:t>, </a:t>
            </a:r>
            <a:r>
              <a:rPr lang="el-GR" sz="6200" dirty="0" smtClean="0"/>
              <a:t>δημιουργία υγρού φιλμ και μεταφορά και εναπόθεση αλάτων στην επιφάνεια</a:t>
            </a:r>
            <a:r>
              <a:rPr lang="en-GB" sz="6200" dirty="0" smtClean="0"/>
              <a:t>. </a:t>
            </a:r>
            <a:r>
              <a:rPr lang="el-GR" sz="6200" dirty="0" smtClean="0"/>
              <a:t>Τα υπόγεια ύδατα λειτουργούν ως ηλεκτρολύτες, συνδέοντας τις ανοδικές με τις καθοδικές περιοχές και επιτρέποντας την εκδήλωση ηλεκτροχημικής διάβρωσης.</a:t>
            </a:r>
          </a:p>
          <a:p>
            <a:pPr>
              <a:lnSpc>
                <a:spcPct val="120000"/>
              </a:lnSpc>
            </a:pPr>
            <a:r>
              <a:rPr lang="el-GR" sz="6200" dirty="0" smtClean="0"/>
              <a:t>Παρουσία μεγαλύτερων συγκεντρώσεων διαλυτών αλάτων (ανθρακικά, θειϊκά, κοκ).</a:t>
            </a:r>
          </a:p>
          <a:p>
            <a:pPr>
              <a:lnSpc>
                <a:spcPct val="120000"/>
              </a:lnSpc>
            </a:pPr>
            <a:r>
              <a:rPr lang="el-GR" sz="6200" dirty="0" smtClean="0"/>
              <a:t>Το </a:t>
            </a:r>
            <a:r>
              <a:rPr lang="en-US" sz="6200" dirty="0" smtClean="0"/>
              <a:t>pH</a:t>
            </a:r>
            <a:r>
              <a:rPr lang="el-GR" sz="6200" dirty="0" smtClean="0"/>
              <a:t>, η γεωλογική και χημική σύσταση, η κοκκομετρία, η αντίσταση και η υγροσκοπικότητα του εδάφους.</a:t>
            </a:r>
          </a:p>
          <a:p>
            <a:pPr>
              <a:buNone/>
            </a:pPr>
            <a:endParaRPr lang="el-GR" dirty="0"/>
          </a:p>
        </p:txBody>
      </p:sp>
    </p:spTree>
    <p:extLst>
      <p:ext uri="{BB962C8B-B14F-4D97-AF65-F5344CB8AC3E}">
        <p14:creationId xmlns:p14="http://schemas.microsoft.com/office/powerpoint/2010/main" val="2098074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23478"/>
            <a:ext cx="5400600" cy="857250"/>
          </a:xfrm>
        </p:spPr>
        <p:txBody>
          <a:bodyPr>
            <a:noAutofit/>
          </a:bodyPr>
          <a:lstStyle/>
          <a:p>
            <a:r>
              <a:rPr lang="el-GR" sz="3200" dirty="0" smtClean="0">
                <a:latin typeface="+mn-lt"/>
              </a:rPr>
              <a:t>Διάβρωση χαλκού σε εδαφικό περιβάλλον</a:t>
            </a:r>
            <a:endParaRPr lang="el-GR" sz="3200" dirty="0">
              <a:latin typeface="+mn-lt"/>
            </a:endParaRPr>
          </a:p>
        </p:txBody>
      </p:sp>
      <p:sp>
        <p:nvSpPr>
          <p:cNvPr id="2" name="Content Placeholder 1"/>
          <p:cNvSpPr>
            <a:spLocks noGrp="1"/>
          </p:cNvSpPr>
          <p:nvPr>
            <p:ph idx="1"/>
          </p:nvPr>
        </p:nvSpPr>
        <p:spPr>
          <a:xfrm>
            <a:off x="86556" y="1059582"/>
            <a:ext cx="6336704" cy="3943350"/>
          </a:xfrm>
        </p:spPr>
        <p:txBody>
          <a:bodyPr>
            <a:noAutofit/>
          </a:bodyPr>
          <a:lstStyle/>
          <a:p>
            <a:r>
              <a:rPr lang="el-GR" sz="2000" dirty="0" smtClean="0"/>
              <a:t>Τα στρώματα διάβρωσης από κράμα χαλκού έχουν σύνθετη σύσταση και δομή. Εκτός από τα προϊόντα διάβρωσης του χαλκού, εμφανίζονται και προϊόντα διάβρωσης των άλλων μετάλλων κραμάτωσης του χαλκού, του κασσίτερου (κασσιτερίτης) και του μολύβδου (κερουσίτης και υδροκερουσίτης), όπως και αργιλικές και πυριτικές επικαθίσεις από το έδαφος του περιβάλλοντος ταφής ή φερτά υλικά, όπως κάρβουνο, κοχύλια και φυτικά κατάλοιπα. </a:t>
            </a:r>
          </a:p>
          <a:p>
            <a:r>
              <a:rPr lang="el-GR" sz="2000" dirty="0" smtClean="0"/>
              <a:t>Στα στρώματα διάβρωσης μπορεί να εντοπιστούν και προϊόντα διάβρωσης του σιδήρου, λόγω της επαφής του χάλκινου αντικειμένου με σιδερένιο κατά τη διάρκεια του ενταφιασμού του.</a:t>
            </a:r>
            <a:endParaRPr lang="el-GR" sz="2000" dirty="0"/>
          </a:p>
        </p:txBody>
      </p:sp>
      <p:pic>
        <p:nvPicPr>
          <p:cNvPr id="8" name="Content Placeholder 7"/>
          <p:cNvPicPr>
            <a:picLocks noGrp="1" noChangeAspect="1"/>
          </p:cNvPicPr>
          <p:nvPr>
            <p:ph sz="half" idx="4294967295"/>
          </p:nvPr>
        </p:nvPicPr>
        <p:blipFill rotWithShape="1">
          <a:blip r:embed="rId2" cstate="email">
            <a:extLst>
              <a:ext uri="{28A0092B-C50C-407E-A947-70E740481C1C}">
                <a14:useLocalDpi xmlns:a14="http://schemas.microsoft.com/office/drawing/2010/main"/>
              </a:ext>
            </a:extLst>
          </a:blip>
          <a:srcRect/>
          <a:stretch/>
        </p:blipFill>
        <p:spPr>
          <a:xfrm rot="16200000" flipH="1">
            <a:off x="5107689" y="1107189"/>
            <a:ext cx="5143500" cy="2929122"/>
          </a:xfrm>
        </p:spPr>
      </p:pic>
      <p:sp>
        <p:nvSpPr>
          <p:cNvPr id="3" name="Rectangle 2"/>
          <p:cNvSpPr/>
          <p:nvPr/>
        </p:nvSpPr>
        <p:spPr>
          <a:xfrm>
            <a:off x="6012160" y="0"/>
            <a:ext cx="43204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412617" y="0"/>
            <a:ext cx="2196244" cy="600164"/>
          </a:xfrm>
          <a:prstGeom prst="rect">
            <a:avLst/>
          </a:prstGeom>
          <a:noFill/>
        </p:spPr>
        <p:txBody>
          <a:bodyPr wrap="square" rtlCol="0">
            <a:spAutoFit/>
          </a:bodyPr>
          <a:lstStyle/>
          <a:p>
            <a:r>
              <a:rPr lang="en-US" sz="1100" dirty="0" smtClean="0"/>
              <a:t>© </a:t>
            </a:r>
            <a:r>
              <a:rPr lang="el-GR" sz="1100" dirty="0" smtClean="0"/>
              <a:t>Εργαστήριο Συντήρησης Μεταλλικών Αντικειμένων-ΤΕΙ ΑΘΗΝΑΣ </a:t>
            </a:r>
            <a:endParaRPr lang="el-GR" sz="1100" dirty="0"/>
          </a:p>
        </p:txBody>
      </p:sp>
    </p:spTree>
    <p:extLst>
      <p:ext uri="{BB962C8B-B14F-4D97-AF65-F5344CB8AC3E}">
        <p14:creationId xmlns:p14="http://schemas.microsoft.com/office/powerpoint/2010/main" val="1099467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z="3600" dirty="0" smtClean="0">
                <a:latin typeface="+mn-lt"/>
              </a:rPr>
              <a:t>Ειδικός μηχανισμός διάβρωσης</a:t>
            </a:r>
            <a:br>
              <a:rPr lang="el-GR" sz="3600" dirty="0" smtClean="0">
                <a:latin typeface="+mn-lt"/>
              </a:rPr>
            </a:br>
            <a:r>
              <a:rPr lang="el-GR" sz="3600" dirty="0" err="1" smtClean="0">
                <a:latin typeface="+mn-lt"/>
              </a:rPr>
              <a:t>Αποκραμάτωση</a:t>
            </a:r>
            <a:endParaRPr lang="el-GR" sz="3600" dirty="0">
              <a:latin typeface="+mn-lt"/>
            </a:endParaRPr>
          </a:p>
        </p:txBody>
      </p:sp>
      <p:sp>
        <p:nvSpPr>
          <p:cNvPr id="2" name="Content Placeholder 1"/>
          <p:cNvSpPr>
            <a:spLocks noGrp="1"/>
          </p:cNvSpPr>
          <p:nvPr>
            <p:ph idx="1"/>
          </p:nvPr>
        </p:nvSpPr>
        <p:spPr/>
        <p:txBody>
          <a:bodyPr>
            <a:normAutofit/>
          </a:bodyPr>
          <a:lstStyle/>
          <a:p>
            <a:pPr>
              <a:buNone/>
            </a:pPr>
            <a:r>
              <a:rPr lang="el-GR" sz="2400" dirty="0" smtClean="0"/>
              <a:t>Επιλεκτική αφαίρεση του πιο ενεργά χημικού στοιχείου</a:t>
            </a:r>
          </a:p>
          <a:p>
            <a:r>
              <a:rPr lang="el-GR" sz="2400" b="1" dirty="0" smtClean="0"/>
              <a:t>Κράματα χαλκού-κασσιτέρου (κρατέρωμα)</a:t>
            </a:r>
          </a:p>
          <a:p>
            <a:pPr lvl="1"/>
            <a:r>
              <a:rPr lang="el-GR" sz="2400" dirty="0" smtClean="0"/>
              <a:t>Αποχάλκωση</a:t>
            </a:r>
          </a:p>
          <a:p>
            <a:pPr lvl="1"/>
            <a:r>
              <a:rPr lang="el-GR" sz="2400" dirty="0" smtClean="0"/>
              <a:t>Αποκασσιτέρωση</a:t>
            </a:r>
          </a:p>
          <a:p>
            <a:pPr>
              <a:spcBef>
                <a:spcPts val="1800"/>
              </a:spcBef>
            </a:pPr>
            <a:r>
              <a:rPr lang="el-GR" sz="2400" b="1" dirty="0" smtClean="0"/>
              <a:t>Κράματα χαλκού-ψευδαργύρου (ορείχαλκοι, </a:t>
            </a:r>
            <a:r>
              <a:rPr lang="en-GB" sz="2400" b="1" dirty="0" smtClean="0"/>
              <a:t>Zn&gt;15%)</a:t>
            </a:r>
          </a:p>
          <a:p>
            <a:pPr lvl="1"/>
            <a:r>
              <a:rPr lang="el-GR" sz="2400" dirty="0" smtClean="0"/>
              <a:t>Αποψευδαργύρωση</a:t>
            </a:r>
            <a:endParaRPr lang="en-GB" sz="2400" dirty="0" smtClean="0"/>
          </a:p>
          <a:p>
            <a:pPr>
              <a:buNone/>
            </a:pPr>
            <a:endParaRPr lang="el-GR" sz="2400" dirty="0"/>
          </a:p>
        </p:txBody>
      </p:sp>
    </p:spTree>
    <p:extLst>
      <p:ext uri="{BB962C8B-B14F-4D97-AF65-F5344CB8AC3E}">
        <p14:creationId xmlns:p14="http://schemas.microsoft.com/office/powerpoint/2010/main" val="1256962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84" y="123478"/>
            <a:ext cx="4320480" cy="857250"/>
          </a:xfrm>
        </p:spPr>
        <p:txBody>
          <a:bodyPr>
            <a:normAutofit/>
          </a:bodyPr>
          <a:lstStyle/>
          <a:p>
            <a:r>
              <a:rPr lang="el-GR" sz="3600" dirty="0" smtClean="0">
                <a:solidFill>
                  <a:schemeClr val="bg1"/>
                </a:solidFill>
                <a:latin typeface="+mn-lt"/>
              </a:rPr>
              <a:t>Αποκραμάτωση</a:t>
            </a:r>
            <a:endParaRPr lang="el-GR" sz="3600" dirty="0">
              <a:solidFill>
                <a:schemeClr val="bg1"/>
              </a:solidFill>
              <a:latin typeface="+mn-lt"/>
            </a:endParaRPr>
          </a:p>
        </p:txBody>
      </p:sp>
      <p:sp>
        <p:nvSpPr>
          <p:cNvPr id="5" name="Content Placeholder 4"/>
          <p:cNvSpPr>
            <a:spLocks noGrp="1"/>
          </p:cNvSpPr>
          <p:nvPr>
            <p:ph idx="1"/>
          </p:nvPr>
        </p:nvSpPr>
        <p:spPr>
          <a:xfrm>
            <a:off x="4572000" y="2391730"/>
            <a:ext cx="4392488" cy="2747018"/>
          </a:xfrm>
        </p:spPr>
        <p:txBody>
          <a:bodyPr>
            <a:normAutofit fontScale="55000" lnSpcReduction="20000"/>
          </a:bodyPr>
          <a:lstStyle/>
          <a:p>
            <a:pPr marL="0" indent="0">
              <a:lnSpc>
                <a:spcPct val="120000"/>
              </a:lnSpc>
              <a:spcBef>
                <a:spcPts val="0"/>
              </a:spcBef>
              <a:buNone/>
            </a:pPr>
            <a:r>
              <a:rPr lang="el-GR" dirty="0"/>
              <a:t>μ-XRF χαλκού κατόπτρου: οι ανοιχτού χρώματος πράσινες περιοχές που </a:t>
            </a:r>
            <a:r>
              <a:rPr lang="el-GR" dirty="0" smtClean="0"/>
              <a:t>χαρακτηρίζονται </a:t>
            </a:r>
            <a:r>
              <a:rPr lang="el-GR" dirty="0"/>
              <a:t>α</a:t>
            </a:r>
            <a:r>
              <a:rPr lang="el-GR" dirty="0" smtClean="0"/>
              <a:t>πό </a:t>
            </a:r>
            <a:r>
              <a:rPr lang="el-GR" dirty="0"/>
              <a:t>μία σημαντική αύξηση της έντασης του </a:t>
            </a:r>
            <a:r>
              <a:rPr lang="el-GR" dirty="0" err="1" smtClean="0"/>
              <a:t>PbL</a:t>
            </a:r>
            <a:r>
              <a:rPr lang="en-US" dirty="0" smtClean="0"/>
              <a:t> </a:t>
            </a:r>
            <a:r>
              <a:rPr lang="el-GR" dirty="0" smtClean="0"/>
              <a:t>και </a:t>
            </a:r>
            <a:r>
              <a:rPr lang="el-GR" dirty="0"/>
              <a:t>μία δραματική μείωση της έντασης του </a:t>
            </a:r>
            <a:r>
              <a:rPr lang="el-GR" dirty="0" err="1"/>
              <a:t>Cu</a:t>
            </a:r>
            <a:r>
              <a:rPr lang="el-GR" dirty="0"/>
              <a:t> σε σύγκριση με την καθαρή περιοχή, μπορεί να αντιπροσωπεύουν την παρουσία προϊόντων διάβρωσης του μόλυβδου και μία επιλεκτική διαδικασία </a:t>
            </a:r>
            <a:r>
              <a:rPr lang="el-GR" dirty="0" err="1"/>
              <a:t>αποχάλκωσης</a:t>
            </a:r>
            <a:r>
              <a:rPr lang="el-GR" dirty="0"/>
              <a:t>. </a:t>
            </a:r>
          </a:p>
        </p:txBody>
      </p:sp>
      <p:sp>
        <p:nvSpPr>
          <p:cNvPr id="9" name="Content Placeholder 8"/>
          <p:cNvSpPr>
            <a:spLocks noGrp="1"/>
          </p:cNvSpPr>
          <p:nvPr>
            <p:ph idx="13"/>
          </p:nvPr>
        </p:nvSpPr>
        <p:spPr>
          <a:xfrm>
            <a:off x="197768" y="3795886"/>
            <a:ext cx="4032448" cy="1363020"/>
          </a:xfrm>
        </p:spPr>
        <p:txBody>
          <a:bodyPr>
            <a:noAutofit/>
          </a:bodyPr>
          <a:lstStyle/>
          <a:p>
            <a:r>
              <a:rPr lang="el-GR" sz="2000" dirty="0" err="1"/>
              <a:t>Αποψευδαργύρωση</a:t>
            </a:r>
            <a:r>
              <a:rPr lang="el-GR" sz="2000" dirty="0"/>
              <a:t>, απώλεια χρυσού χρώματος κράματος, εμφάνιση χρώματος καθαρού χαλκού</a:t>
            </a:r>
          </a:p>
          <a:p>
            <a:endParaRPr lang="el-GR" sz="2000" dirty="0"/>
          </a:p>
        </p:txBody>
      </p:sp>
      <p:pic>
        <p:nvPicPr>
          <p:cNvPr id="34818" name="Picture 2" descr="http://i116.photobucket.com/albums/o15/cinematologist/seacockcov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62088"/>
            <a:ext cx="4427984" cy="2204305"/>
          </a:xfrm>
          <a:prstGeom prst="rect">
            <a:avLst/>
          </a:prstGeom>
          <a:noFill/>
        </p:spPr>
      </p:pic>
      <p:pic>
        <p:nvPicPr>
          <p:cNvPr id="7" name="Picture 4" descr="Figure"/>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bwMode="auto">
          <a:xfrm>
            <a:off x="5045852" y="123478"/>
            <a:ext cx="3583469" cy="2278150"/>
          </a:xfrm>
          <a:prstGeom prst="rect">
            <a:avLst/>
          </a:prstGeom>
          <a:noFill/>
          <a:ln>
            <a:noFill/>
          </a:ln>
        </p:spPr>
      </p:pic>
      <p:sp>
        <p:nvSpPr>
          <p:cNvPr id="8" name="TextBox 7"/>
          <p:cNvSpPr txBox="1"/>
          <p:nvPr/>
        </p:nvSpPr>
        <p:spPr>
          <a:xfrm>
            <a:off x="-643" y="3366860"/>
            <a:ext cx="4428627" cy="276999"/>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2936478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932040" y="0"/>
            <a:ext cx="4211960" cy="857250"/>
          </a:xfrm>
        </p:spPr>
        <p:txBody>
          <a:bodyPr>
            <a:noAutofit/>
          </a:bodyPr>
          <a:lstStyle/>
          <a:p>
            <a:pPr>
              <a:defRPr/>
            </a:pPr>
            <a:r>
              <a:rPr lang="el-GR" sz="2800" dirty="0" smtClean="0">
                <a:solidFill>
                  <a:schemeClr val="bg1"/>
                </a:solidFill>
                <a:latin typeface="+mn-lt"/>
                <a:cs typeface="Courier New" pitchFamily="49" charset="0"/>
              </a:rPr>
              <a:t>Ποικιλομορφία </a:t>
            </a:r>
            <a:r>
              <a:rPr lang="el-GR" sz="2800" dirty="0" smtClean="0">
                <a:solidFill>
                  <a:schemeClr val="bg1"/>
                </a:solidFill>
                <a:latin typeface="+mn-lt"/>
                <a:cs typeface="Courier New" pitchFamily="49" charset="0"/>
              </a:rPr>
              <a:t>διάβρωσης στο έδαφος</a:t>
            </a:r>
            <a:endParaRPr lang="el-GR" sz="2800" dirty="0">
              <a:solidFill>
                <a:schemeClr val="bg1"/>
              </a:solidFill>
              <a:latin typeface="+mn-lt"/>
              <a:cs typeface="Courier New" pitchFamily="49" charset="0"/>
            </a:endParaRPr>
          </a:p>
        </p:txBody>
      </p:sp>
      <p:graphicFrame>
        <p:nvGraphicFramePr>
          <p:cNvPr id="14" name="Group 3"/>
          <p:cNvGraphicFramePr>
            <a:graphicFrameLocks noGrp="1"/>
          </p:cNvGraphicFramePr>
          <p:nvPr>
            <p:ph idx="1"/>
            <p:extLst>
              <p:ext uri="{D42A27DB-BD31-4B8C-83A1-F6EECF244321}">
                <p14:modId xmlns:p14="http://schemas.microsoft.com/office/powerpoint/2010/main" val="2606963091"/>
              </p:ext>
            </p:extLst>
          </p:nvPr>
        </p:nvGraphicFramePr>
        <p:xfrm>
          <a:off x="0" y="-751"/>
          <a:ext cx="5004048" cy="5143499"/>
        </p:xfrm>
        <a:graphic>
          <a:graphicData uri="http://schemas.openxmlformats.org/drawingml/2006/table">
            <a:tbl>
              <a:tblPr/>
              <a:tblGrid>
                <a:gridCol w="2502824"/>
                <a:gridCol w="2501224"/>
              </a:tblGrid>
              <a:tr h="1713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solidFill>
                            <a:srgbClr val="A65841"/>
                          </a:solidFill>
                        </a:ln>
                        <a:solidFill>
                          <a:schemeClr val="tx1"/>
                        </a:solidFill>
                        <a:effectLst/>
                        <a:latin typeface="Arial" charset="0"/>
                      </a:endParaRPr>
                    </a:p>
                  </a:txBody>
                  <a:tcPr marL="79517" marR="79517" horzOverflow="overflow">
                    <a:lnL w="12700" cap="flat" cmpd="sng" algn="ctr">
                      <a:solidFill>
                        <a:srgbClr val="A65841"/>
                      </a:solidFill>
                      <a:prstDash val="solid"/>
                      <a:round/>
                      <a:headEnd type="none" w="med" len="med"/>
                      <a:tailEnd type="none" w="med" len="med"/>
                    </a:lnL>
                    <a:lnR w="12700" cap="flat" cmpd="sng" algn="ctr">
                      <a:solidFill>
                        <a:srgbClr val="A65841"/>
                      </a:solidFill>
                      <a:prstDash val="solid"/>
                      <a:round/>
                      <a:headEnd type="none" w="med" len="med"/>
                      <a:tailEnd type="none" w="med" len="med"/>
                    </a:lnR>
                    <a:lnT w="12700" cap="flat" cmpd="sng" algn="ctr">
                      <a:solidFill>
                        <a:srgbClr val="A65841"/>
                      </a:solidFill>
                      <a:prstDash val="solid"/>
                      <a:round/>
                      <a:headEnd type="none" w="med" len="med"/>
                      <a:tailEnd type="none" w="med" len="med"/>
                    </a:lnT>
                    <a:lnB w="12700" cap="flat" cmpd="sng" algn="ctr">
                      <a:solidFill>
                        <a:srgbClr val="A6584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solidFill>
                            <a:srgbClr val="A65841"/>
                          </a:solidFill>
                        </a:ln>
                        <a:solidFill>
                          <a:schemeClr val="tx1"/>
                        </a:solidFill>
                        <a:effectLst/>
                        <a:latin typeface="Arial" charset="0"/>
                      </a:endParaRPr>
                    </a:p>
                  </a:txBody>
                  <a:tcPr marL="79517" marR="79517" horzOverflow="overflow">
                    <a:lnL w="12700" cap="flat" cmpd="sng" algn="ctr">
                      <a:solidFill>
                        <a:srgbClr val="A65841"/>
                      </a:solidFill>
                      <a:prstDash val="solid"/>
                      <a:round/>
                      <a:headEnd type="none" w="med" len="med"/>
                      <a:tailEnd type="none" w="med" len="med"/>
                    </a:lnL>
                    <a:lnR w="12700" cap="flat" cmpd="sng" algn="ctr">
                      <a:solidFill>
                        <a:srgbClr val="A65841"/>
                      </a:solidFill>
                      <a:prstDash val="solid"/>
                      <a:round/>
                      <a:headEnd type="none" w="med" len="med"/>
                      <a:tailEnd type="none" w="med" len="med"/>
                    </a:lnR>
                    <a:lnT w="12700" cap="flat" cmpd="sng" algn="ctr">
                      <a:solidFill>
                        <a:srgbClr val="A65841"/>
                      </a:solidFill>
                      <a:prstDash val="solid"/>
                      <a:round/>
                      <a:headEnd type="none" w="med" len="med"/>
                      <a:tailEnd type="none" w="med" len="med"/>
                    </a:lnT>
                    <a:lnB w="12700" cap="flat" cmpd="sng" algn="ctr">
                      <a:solidFill>
                        <a:srgbClr val="A65841"/>
                      </a:solidFill>
                      <a:prstDash val="solid"/>
                      <a:round/>
                      <a:headEnd type="none" w="med" len="med"/>
                      <a:tailEnd type="none" w="med" len="med"/>
                    </a:lnB>
                    <a:lnTlToBr>
                      <a:noFill/>
                    </a:lnTlToBr>
                    <a:lnBlToTr>
                      <a:noFill/>
                    </a:lnBlToTr>
                    <a:noFill/>
                  </a:tcPr>
                </a:tc>
              </a:tr>
              <a:tr h="1715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solidFill>
                            <a:srgbClr val="A65841"/>
                          </a:solidFill>
                        </a:ln>
                        <a:solidFill>
                          <a:schemeClr val="tx1"/>
                        </a:solidFill>
                        <a:effectLst/>
                        <a:latin typeface="Arial" charset="0"/>
                      </a:endParaRPr>
                    </a:p>
                  </a:txBody>
                  <a:tcPr marL="79517" marR="79517" horzOverflow="overflow">
                    <a:lnL w="12700" cap="flat" cmpd="sng" algn="ctr">
                      <a:solidFill>
                        <a:srgbClr val="A65841"/>
                      </a:solidFill>
                      <a:prstDash val="solid"/>
                      <a:round/>
                      <a:headEnd type="none" w="med" len="med"/>
                      <a:tailEnd type="none" w="med" len="med"/>
                    </a:lnL>
                    <a:lnR w="12700" cap="flat" cmpd="sng" algn="ctr">
                      <a:solidFill>
                        <a:srgbClr val="A65841"/>
                      </a:solidFill>
                      <a:prstDash val="solid"/>
                      <a:round/>
                      <a:headEnd type="none" w="med" len="med"/>
                      <a:tailEnd type="none" w="med" len="med"/>
                    </a:lnR>
                    <a:lnT w="12700" cap="flat" cmpd="sng" algn="ctr">
                      <a:solidFill>
                        <a:srgbClr val="A65841"/>
                      </a:solidFill>
                      <a:prstDash val="solid"/>
                      <a:round/>
                      <a:headEnd type="none" w="med" len="med"/>
                      <a:tailEnd type="none" w="med" len="med"/>
                    </a:lnT>
                    <a:lnB w="12700" cap="flat" cmpd="sng" algn="ctr">
                      <a:solidFill>
                        <a:srgbClr val="A6584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solidFill>
                            <a:srgbClr val="A65841"/>
                          </a:solidFill>
                        </a:ln>
                        <a:solidFill>
                          <a:schemeClr val="tx1"/>
                        </a:solidFill>
                        <a:effectLst/>
                        <a:latin typeface="Arial" charset="0"/>
                      </a:endParaRPr>
                    </a:p>
                  </a:txBody>
                  <a:tcPr marL="79517" marR="79517" horzOverflow="overflow">
                    <a:lnL w="12700" cap="flat" cmpd="sng" algn="ctr">
                      <a:solidFill>
                        <a:srgbClr val="A65841"/>
                      </a:solidFill>
                      <a:prstDash val="solid"/>
                      <a:round/>
                      <a:headEnd type="none" w="med" len="med"/>
                      <a:tailEnd type="none" w="med" len="med"/>
                    </a:lnL>
                    <a:lnR w="12700" cap="flat" cmpd="sng" algn="ctr">
                      <a:solidFill>
                        <a:srgbClr val="A65841"/>
                      </a:solidFill>
                      <a:prstDash val="solid"/>
                      <a:round/>
                      <a:headEnd type="none" w="med" len="med"/>
                      <a:tailEnd type="none" w="med" len="med"/>
                    </a:lnR>
                    <a:lnT w="12700" cap="flat" cmpd="sng" algn="ctr">
                      <a:solidFill>
                        <a:srgbClr val="A65841"/>
                      </a:solidFill>
                      <a:prstDash val="solid"/>
                      <a:round/>
                      <a:headEnd type="none" w="med" len="med"/>
                      <a:tailEnd type="none" w="med" len="med"/>
                    </a:lnT>
                    <a:lnB w="12700" cap="flat" cmpd="sng" algn="ctr">
                      <a:solidFill>
                        <a:srgbClr val="A65841"/>
                      </a:solidFill>
                      <a:prstDash val="solid"/>
                      <a:round/>
                      <a:headEnd type="none" w="med" len="med"/>
                      <a:tailEnd type="none" w="med" len="med"/>
                    </a:lnB>
                    <a:lnTlToBr>
                      <a:noFill/>
                    </a:lnTlToBr>
                    <a:lnBlToTr>
                      <a:noFill/>
                    </a:lnBlToTr>
                    <a:noFill/>
                  </a:tcPr>
                </a:tc>
              </a:tr>
              <a:tr h="1713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solidFill>
                            <a:srgbClr val="A65841"/>
                          </a:solidFill>
                        </a:ln>
                        <a:solidFill>
                          <a:schemeClr val="tx1"/>
                        </a:solidFill>
                        <a:effectLst/>
                        <a:latin typeface="Arial" charset="0"/>
                      </a:endParaRPr>
                    </a:p>
                  </a:txBody>
                  <a:tcPr marL="79517" marR="79517" horzOverflow="overflow">
                    <a:lnL w="12700" cap="flat" cmpd="sng" algn="ctr">
                      <a:solidFill>
                        <a:srgbClr val="A65841"/>
                      </a:solidFill>
                      <a:prstDash val="solid"/>
                      <a:round/>
                      <a:headEnd type="none" w="med" len="med"/>
                      <a:tailEnd type="none" w="med" len="med"/>
                    </a:lnL>
                    <a:lnR w="12700" cap="flat" cmpd="sng" algn="ctr">
                      <a:solidFill>
                        <a:srgbClr val="A65841"/>
                      </a:solidFill>
                      <a:prstDash val="solid"/>
                      <a:round/>
                      <a:headEnd type="none" w="med" len="med"/>
                      <a:tailEnd type="none" w="med" len="med"/>
                    </a:lnR>
                    <a:lnT w="12700" cap="flat" cmpd="sng" algn="ctr">
                      <a:solidFill>
                        <a:srgbClr val="A65841"/>
                      </a:solidFill>
                      <a:prstDash val="solid"/>
                      <a:round/>
                      <a:headEnd type="none" w="med" len="med"/>
                      <a:tailEnd type="none" w="med" len="med"/>
                    </a:lnT>
                    <a:lnB w="12700" cap="flat" cmpd="sng" algn="ctr">
                      <a:solidFill>
                        <a:srgbClr val="A6584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solidFill>
                            <a:srgbClr val="A65841"/>
                          </a:solidFill>
                        </a:ln>
                        <a:solidFill>
                          <a:schemeClr val="tx1"/>
                        </a:solidFill>
                        <a:effectLst/>
                        <a:latin typeface="Arial" charset="0"/>
                      </a:endParaRPr>
                    </a:p>
                  </a:txBody>
                  <a:tcPr marL="79517" marR="79517" horzOverflow="overflow">
                    <a:lnL w="12700" cap="flat" cmpd="sng" algn="ctr">
                      <a:solidFill>
                        <a:srgbClr val="A65841"/>
                      </a:solidFill>
                      <a:prstDash val="solid"/>
                      <a:round/>
                      <a:headEnd type="none" w="med" len="med"/>
                      <a:tailEnd type="none" w="med" len="med"/>
                    </a:lnL>
                    <a:lnR w="12700" cap="flat" cmpd="sng" algn="ctr">
                      <a:solidFill>
                        <a:srgbClr val="A65841"/>
                      </a:solidFill>
                      <a:prstDash val="solid"/>
                      <a:round/>
                      <a:headEnd type="none" w="med" len="med"/>
                      <a:tailEnd type="none" w="med" len="med"/>
                    </a:lnR>
                    <a:lnT w="12700" cap="flat" cmpd="sng" algn="ctr">
                      <a:solidFill>
                        <a:srgbClr val="A65841"/>
                      </a:solidFill>
                      <a:prstDash val="solid"/>
                      <a:round/>
                      <a:headEnd type="none" w="med" len="med"/>
                      <a:tailEnd type="none" w="med" len="med"/>
                    </a:lnT>
                    <a:lnB w="12700" cap="flat" cmpd="sng" algn="ctr">
                      <a:solidFill>
                        <a:srgbClr val="A65841"/>
                      </a:solidFill>
                      <a:prstDash val="solid"/>
                      <a:round/>
                      <a:headEnd type="none" w="med" len="med"/>
                      <a:tailEnd type="none" w="med" len="med"/>
                    </a:lnB>
                    <a:lnTlToBr>
                      <a:noFill/>
                    </a:lnTlToBr>
                    <a:lnBlToTr>
                      <a:noFill/>
                    </a:lnBlToTr>
                    <a:noFill/>
                  </a:tcPr>
                </a:tc>
              </a:tr>
            </a:tbl>
          </a:graphicData>
        </a:graphic>
      </p:graphicFrame>
      <p:sp>
        <p:nvSpPr>
          <p:cNvPr id="55320" name="Text Box 24"/>
          <p:cNvSpPr txBox="1">
            <a:spLocks noChangeArrowheads="1"/>
          </p:cNvSpPr>
          <p:nvPr/>
        </p:nvSpPr>
        <p:spPr bwMode="auto">
          <a:xfrm>
            <a:off x="5148064" y="889833"/>
            <a:ext cx="3744416" cy="3539428"/>
          </a:xfrm>
          <a:prstGeom prst="rect">
            <a:avLst/>
          </a:prstGeom>
          <a:solidFill>
            <a:schemeClr val="bg1">
              <a:lumMod val="75000"/>
            </a:schemeClr>
          </a:solidFill>
          <a:ln w="12700">
            <a:noFill/>
            <a:miter lim="800000"/>
            <a:headEnd type="none" w="sm" len="sm"/>
            <a:tailEnd type="none" w="sm" len="sm"/>
          </a:ln>
          <a:effectLst/>
        </p:spPr>
        <p:txBody>
          <a:bodyPr wrap="square" lIns="91437" tIns="45719" rIns="91437" bIns="45719">
            <a:spAutoFit/>
          </a:bodyPr>
          <a:lstStyle/>
          <a:p>
            <a:pPr algn="just">
              <a:spcBef>
                <a:spcPct val="50000"/>
              </a:spcBef>
              <a:spcAft>
                <a:spcPts val="1800"/>
              </a:spcAft>
              <a:defRPr/>
            </a:pPr>
            <a:r>
              <a:rPr lang="el-GR" sz="2000" b="1" dirty="0">
                <a:solidFill>
                  <a:srgbClr val="008000"/>
                </a:solidFill>
              </a:rPr>
              <a:t>Πράσινη περιοχή</a:t>
            </a:r>
            <a:r>
              <a:rPr lang="en-US" sz="2000" b="1" dirty="0">
                <a:solidFill>
                  <a:srgbClr val="008000"/>
                </a:solidFill>
              </a:rPr>
              <a:t>: </a:t>
            </a:r>
            <a:r>
              <a:rPr lang="en-US" sz="2000" b="1" dirty="0"/>
              <a:t>↑ Cu content</a:t>
            </a:r>
          </a:p>
          <a:p>
            <a:pPr algn="just">
              <a:spcBef>
                <a:spcPct val="50000"/>
              </a:spcBef>
              <a:spcAft>
                <a:spcPts val="1800"/>
              </a:spcAft>
              <a:defRPr/>
            </a:pPr>
            <a:r>
              <a:rPr lang="el-GR" sz="2000" b="1" dirty="0" smtClean="0">
                <a:solidFill>
                  <a:schemeClr val="tx1">
                    <a:lumMod val="75000"/>
                    <a:lumOff val="25000"/>
                  </a:schemeClr>
                </a:solidFill>
              </a:rPr>
              <a:t>Γκρίζα </a:t>
            </a:r>
            <a:r>
              <a:rPr lang="el-GR" sz="2000" b="1" dirty="0">
                <a:solidFill>
                  <a:schemeClr val="tx1">
                    <a:lumMod val="75000"/>
                    <a:lumOff val="25000"/>
                  </a:schemeClr>
                </a:solidFill>
              </a:rPr>
              <a:t>περιοχή</a:t>
            </a:r>
            <a:r>
              <a:rPr lang="en-US" sz="2000" b="1" dirty="0">
                <a:solidFill>
                  <a:schemeClr val="tx1">
                    <a:lumMod val="75000"/>
                    <a:lumOff val="25000"/>
                  </a:schemeClr>
                </a:solidFill>
              </a:rPr>
              <a:t>   </a:t>
            </a:r>
            <a:r>
              <a:rPr lang="el-GR" sz="2000" b="1" dirty="0" smtClean="0">
                <a:solidFill>
                  <a:schemeClr val="tx1">
                    <a:lumMod val="75000"/>
                    <a:lumOff val="25000"/>
                  </a:schemeClr>
                </a:solidFill>
              </a:rPr>
              <a:t>   </a:t>
            </a:r>
            <a:r>
              <a:rPr lang="en-US" sz="2000" b="1" dirty="0" smtClean="0"/>
              <a:t>↑</a:t>
            </a:r>
            <a:r>
              <a:rPr lang="en-US" sz="2000" dirty="0" smtClean="0"/>
              <a:t> </a:t>
            </a:r>
            <a:r>
              <a:rPr lang="en-US" sz="2000" b="1" dirty="0"/>
              <a:t>Sn content</a:t>
            </a:r>
          </a:p>
          <a:p>
            <a:pPr algn="just">
              <a:spcBef>
                <a:spcPct val="50000"/>
              </a:spcBef>
              <a:spcAft>
                <a:spcPts val="1800"/>
              </a:spcAft>
              <a:defRPr/>
            </a:pPr>
            <a:r>
              <a:rPr lang="el-GR" sz="2000" b="1" dirty="0" smtClean="0">
                <a:solidFill>
                  <a:schemeClr val="bg1"/>
                </a:solidFill>
              </a:rPr>
              <a:t>Λευκή </a:t>
            </a:r>
            <a:r>
              <a:rPr lang="el-GR" sz="2000" b="1" dirty="0">
                <a:solidFill>
                  <a:schemeClr val="bg1"/>
                </a:solidFill>
              </a:rPr>
              <a:t>περιοχή</a:t>
            </a:r>
            <a:r>
              <a:rPr lang="en-US" sz="2000" b="1" dirty="0">
                <a:solidFill>
                  <a:schemeClr val="bg1"/>
                </a:solidFill>
              </a:rPr>
              <a:t>: </a:t>
            </a:r>
            <a:r>
              <a:rPr lang="el-GR" sz="2000" b="1" dirty="0" smtClean="0">
                <a:solidFill>
                  <a:schemeClr val="bg1"/>
                </a:solidFill>
              </a:rPr>
              <a:t>    </a:t>
            </a:r>
            <a:r>
              <a:rPr lang="en-US" sz="2000" b="1" dirty="0"/>
              <a:t>↑ </a:t>
            </a:r>
            <a:r>
              <a:rPr lang="en-US" sz="2000" b="1" dirty="0" err="1"/>
              <a:t>Pb</a:t>
            </a:r>
            <a:r>
              <a:rPr lang="en-US" sz="2000" b="1" dirty="0"/>
              <a:t> content</a:t>
            </a:r>
          </a:p>
          <a:p>
            <a:pPr algn="just">
              <a:spcBef>
                <a:spcPct val="50000"/>
              </a:spcBef>
              <a:spcAft>
                <a:spcPts val="1800"/>
              </a:spcAft>
              <a:defRPr/>
            </a:pPr>
            <a:r>
              <a:rPr lang="el-GR" sz="2000" b="1" dirty="0" smtClean="0">
                <a:solidFill>
                  <a:srgbClr val="996633"/>
                </a:solidFill>
              </a:rPr>
              <a:t>Καφέ </a:t>
            </a:r>
            <a:r>
              <a:rPr lang="el-GR" sz="2000" b="1" dirty="0">
                <a:solidFill>
                  <a:srgbClr val="996633"/>
                </a:solidFill>
              </a:rPr>
              <a:t>περιοχή</a:t>
            </a:r>
            <a:r>
              <a:rPr lang="en-US" sz="2000" b="1" dirty="0">
                <a:solidFill>
                  <a:srgbClr val="996633"/>
                </a:solidFill>
              </a:rPr>
              <a:t>: </a:t>
            </a:r>
            <a:r>
              <a:rPr lang="el-GR" sz="2000" b="1" dirty="0">
                <a:solidFill>
                  <a:srgbClr val="996633"/>
                </a:solidFill>
              </a:rPr>
              <a:t>  </a:t>
            </a:r>
            <a:r>
              <a:rPr lang="el-GR" sz="2000" b="1" dirty="0" smtClean="0">
                <a:solidFill>
                  <a:srgbClr val="996633"/>
                </a:solidFill>
              </a:rPr>
              <a:t>   </a:t>
            </a:r>
            <a:r>
              <a:rPr lang="en-US" sz="2000" b="1" dirty="0"/>
              <a:t>↑ Fe content</a:t>
            </a:r>
            <a:endParaRPr lang="en-US" sz="2000" b="1" u="sng" dirty="0">
              <a:effectLst>
                <a:outerShdw blurRad="38100" dist="38100" dir="2700000" algn="tl">
                  <a:srgbClr val="000000"/>
                </a:outerShdw>
              </a:effectLst>
            </a:endParaRPr>
          </a:p>
          <a:p>
            <a:pPr algn="just">
              <a:spcBef>
                <a:spcPct val="50000"/>
              </a:spcBef>
              <a:spcAft>
                <a:spcPts val="1800"/>
              </a:spcAft>
              <a:defRPr/>
            </a:pPr>
            <a:endParaRPr lang="el-GR" sz="3600" b="1" dirty="0">
              <a:solidFill>
                <a:schemeClr val="tx2">
                  <a:lumMod val="75000"/>
                </a:schemeClr>
              </a:solidFill>
            </a:endParaRPr>
          </a:p>
        </p:txBody>
      </p:sp>
      <p:sp>
        <p:nvSpPr>
          <p:cNvPr id="13" name="TextBox 12"/>
          <p:cNvSpPr txBox="1"/>
          <p:nvPr/>
        </p:nvSpPr>
        <p:spPr>
          <a:xfrm>
            <a:off x="5379609" y="3579862"/>
            <a:ext cx="3240360" cy="646331"/>
          </a:xfrm>
          <a:prstGeom prst="rect">
            <a:avLst/>
          </a:prstGeom>
          <a:noFill/>
        </p:spPr>
        <p:txBody>
          <a:bodyPr wrap="square" rtlCol="0">
            <a:spAutoFit/>
          </a:bodyPr>
          <a:lstStyle/>
          <a:p>
            <a:pPr algn="ctr"/>
            <a:r>
              <a:rPr lang="el-GR" dirty="0" smtClean="0"/>
              <a:t>Χαρτογράφηση περιοχής 4</a:t>
            </a:r>
            <a:r>
              <a:rPr lang="en-GB" dirty="0" smtClean="0"/>
              <a:t>mm</a:t>
            </a:r>
            <a:r>
              <a:rPr lang="en-GB" baseline="30000" dirty="0" smtClean="0"/>
              <a:t>2 </a:t>
            </a:r>
            <a:r>
              <a:rPr lang="en-GB" dirty="0" smtClean="0"/>
              <a:t> </a:t>
            </a:r>
            <a:r>
              <a:rPr lang="el-GR" dirty="0" smtClean="0"/>
              <a:t>με μ-Χ</a:t>
            </a:r>
            <a:r>
              <a:rPr lang="en-GB" dirty="0" smtClean="0"/>
              <a:t>RF</a:t>
            </a:r>
            <a:endParaRPr lang="el-GR" baseline="30000" dirty="0"/>
          </a:p>
        </p:txBody>
      </p:sp>
      <p:graphicFrame>
        <p:nvGraphicFramePr>
          <p:cNvPr id="15" name="Object 2"/>
          <p:cNvGraphicFramePr>
            <a:graphicFrameLocks noChangeAspect="1"/>
          </p:cNvGraphicFramePr>
          <p:nvPr>
            <p:extLst>
              <p:ext uri="{D42A27DB-BD31-4B8C-83A1-F6EECF244321}">
                <p14:modId xmlns:p14="http://schemas.microsoft.com/office/powerpoint/2010/main" val="4286002289"/>
              </p:ext>
            </p:extLst>
          </p:nvPr>
        </p:nvGraphicFramePr>
        <p:xfrm>
          <a:off x="-32455" y="1563639"/>
          <a:ext cx="2570252" cy="1944215"/>
        </p:xfrm>
        <a:graphic>
          <a:graphicData uri="http://schemas.openxmlformats.org/presentationml/2006/ole">
            <mc:AlternateContent xmlns:mc="http://schemas.openxmlformats.org/markup-compatibility/2006">
              <mc:Choice xmlns:v="urn:schemas-microsoft-com:vml" Requires="v">
                <p:oleObj spid="_x0000_s8419" name="Graph" r:id="rId4" imgW="4379366" imgH="3208934" progId="">
                  <p:embed/>
                </p:oleObj>
              </mc:Choice>
              <mc:Fallback>
                <p:oleObj name="Graph" r:id="rId4" imgW="4379366" imgH="3208934"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55" y="1563639"/>
                        <a:ext cx="2570252" cy="1944215"/>
                      </a:xfrm>
                      <a:prstGeom prst="rect">
                        <a:avLst/>
                      </a:prstGeom>
                      <a:noFill/>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1630889840"/>
              </p:ext>
            </p:extLst>
          </p:nvPr>
        </p:nvGraphicFramePr>
        <p:xfrm>
          <a:off x="-56040" y="3348571"/>
          <a:ext cx="2592413" cy="1844524"/>
        </p:xfrm>
        <a:graphic>
          <a:graphicData uri="http://schemas.openxmlformats.org/presentationml/2006/ole">
            <mc:AlternateContent xmlns:mc="http://schemas.openxmlformats.org/markup-compatibility/2006">
              <mc:Choice xmlns:v="urn:schemas-microsoft-com:vml" Requires="v">
                <p:oleObj spid="_x0000_s8420" name="Graph" r:id="rId6" imgW="4335475" imgH="3180893" progId="">
                  <p:embed/>
                </p:oleObj>
              </mc:Choice>
              <mc:Fallback>
                <p:oleObj name="Graph" r:id="rId6" imgW="4335475" imgH="3180893" progId="">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40" y="3348571"/>
                        <a:ext cx="2592413" cy="1844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Picture 20"/>
          <p:cNvPicPr>
            <a:picLocks noChangeAspect="1" noChangeArrowheads="1"/>
          </p:cNvPicPr>
          <p:nvPr/>
        </p:nvPicPr>
        <p:blipFill>
          <a:blip r:embed="rId8" cstate="email">
            <a:lum bright="-12000" contrast="30000"/>
            <a:extLst>
              <a:ext uri="{28A0092B-C50C-407E-A947-70E740481C1C}">
                <a14:useLocalDpi xmlns:a14="http://schemas.microsoft.com/office/drawing/2010/main"/>
              </a:ext>
            </a:extLst>
          </a:blip>
          <a:srcRect/>
          <a:stretch>
            <a:fillRect/>
          </a:stretch>
        </p:blipFill>
        <p:spPr bwMode="auto">
          <a:xfrm>
            <a:off x="199725" y="29231"/>
            <a:ext cx="2053422" cy="1635646"/>
          </a:xfrm>
          <a:prstGeom prst="rect">
            <a:avLst/>
          </a:prstGeom>
          <a:noFill/>
          <a:ln w="9525">
            <a:noFill/>
            <a:miter lim="800000"/>
            <a:headEnd/>
            <a:tailEnd/>
          </a:ln>
        </p:spPr>
      </p:pic>
      <p:graphicFrame>
        <p:nvGraphicFramePr>
          <p:cNvPr id="18" name="Object 4"/>
          <p:cNvGraphicFramePr>
            <a:graphicFrameLocks noChangeAspect="1"/>
          </p:cNvGraphicFramePr>
          <p:nvPr>
            <p:extLst>
              <p:ext uri="{D42A27DB-BD31-4B8C-83A1-F6EECF244321}">
                <p14:modId xmlns:p14="http://schemas.microsoft.com/office/powerpoint/2010/main" val="1190492202"/>
              </p:ext>
            </p:extLst>
          </p:nvPr>
        </p:nvGraphicFramePr>
        <p:xfrm>
          <a:off x="2411760" y="-82322"/>
          <a:ext cx="2592288" cy="1891988"/>
        </p:xfrm>
        <a:graphic>
          <a:graphicData uri="http://schemas.openxmlformats.org/presentationml/2006/ole">
            <mc:AlternateContent xmlns:mc="http://schemas.openxmlformats.org/markup-compatibility/2006">
              <mc:Choice xmlns:v="urn:schemas-microsoft-com:vml" Requires="v">
                <p:oleObj spid="_x0000_s8421" name="Graph" r:id="rId9" imgW="4345229" imgH="3204058" progId="">
                  <p:embed/>
                </p:oleObj>
              </mc:Choice>
              <mc:Fallback>
                <p:oleObj name="Graph" r:id="rId9" imgW="4345229" imgH="3204058" progId="">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82322"/>
                        <a:ext cx="2592288" cy="1891988"/>
                      </a:xfrm>
                      <a:prstGeom prst="rect">
                        <a:avLst/>
                      </a:prstGeom>
                      <a:noFill/>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500758224"/>
              </p:ext>
            </p:extLst>
          </p:nvPr>
        </p:nvGraphicFramePr>
        <p:xfrm>
          <a:off x="2483768" y="1635646"/>
          <a:ext cx="2469565" cy="1802419"/>
        </p:xfrm>
        <a:graphic>
          <a:graphicData uri="http://schemas.openxmlformats.org/presentationml/2006/ole">
            <mc:AlternateContent xmlns:mc="http://schemas.openxmlformats.org/markup-compatibility/2006">
              <mc:Choice xmlns:v="urn:schemas-microsoft-com:vml" Requires="v">
                <p:oleObj spid="_x0000_s8422" name="Graph" r:id="rId11" imgW="4342790" imgH="3122371" progId="">
                  <p:embed/>
                </p:oleObj>
              </mc:Choice>
              <mc:Fallback>
                <p:oleObj name="Graph" r:id="rId11" imgW="4342790" imgH="312237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3768" y="1635646"/>
                        <a:ext cx="2469565" cy="1802419"/>
                      </a:xfrm>
                      <a:prstGeom prst="rect">
                        <a:avLst/>
                      </a:prstGeom>
                      <a:noFill/>
                      <a:extLst/>
                    </p:spPr>
                  </p:pic>
                </p:oleObj>
              </mc:Fallback>
            </mc:AlternateContent>
          </a:graphicData>
        </a:graphic>
      </p:graphicFrame>
      <p:graphicFrame>
        <p:nvGraphicFramePr>
          <p:cNvPr id="20" name="Object 6"/>
          <p:cNvGraphicFramePr>
            <a:graphicFrameLocks noChangeAspect="1"/>
          </p:cNvGraphicFramePr>
          <p:nvPr>
            <p:extLst>
              <p:ext uri="{D42A27DB-BD31-4B8C-83A1-F6EECF244321}">
                <p14:modId xmlns:p14="http://schemas.microsoft.com/office/powerpoint/2010/main" val="1733986650"/>
              </p:ext>
            </p:extLst>
          </p:nvPr>
        </p:nvGraphicFramePr>
        <p:xfrm>
          <a:off x="2429592" y="3357161"/>
          <a:ext cx="2663977" cy="1844524"/>
        </p:xfrm>
        <a:graphic>
          <a:graphicData uri="http://schemas.openxmlformats.org/presentationml/2006/ole">
            <mc:AlternateContent xmlns:mc="http://schemas.openxmlformats.org/markup-compatibility/2006">
              <mc:Choice xmlns:v="urn:schemas-microsoft-com:vml" Requires="v">
                <p:oleObj spid="_x0000_s8423" name="Graph" r:id="rId13" imgW="4552493" imgH="3226003" progId="">
                  <p:embed/>
                </p:oleObj>
              </mc:Choice>
              <mc:Fallback>
                <p:oleObj name="Graph" r:id="rId13" imgW="4552493" imgH="3226003"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9592" y="3357161"/>
                        <a:ext cx="2663977" cy="1844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5"/>
          <p:cNvSpPr>
            <a:spLocks noChangeArrowheads="1"/>
          </p:cNvSpPr>
          <p:nvPr/>
        </p:nvSpPr>
        <p:spPr bwMode="auto">
          <a:xfrm>
            <a:off x="791488" y="360067"/>
            <a:ext cx="1368778" cy="1079500"/>
          </a:xfrm>
          <a:prstGeom prst="rect">
            <a:avLst/>
          </a:prstGeom>
          <a:noFill/>
          <a:ln w="19050">
            <a:solidFill>
              <a:srgbClr val="FF0000"/>
            </a:solidFill>
            <a:miter lim="800000"/>
            <a:headEnd/>
            <a:tailEnd/>
          </a:ln>
        </p:spPr>
        <p:txBody>
          <a:bodyPr lIns="91437" tIns="45719" rIns="91437" bIns="45719"/>
          <a:lstStyle/>
          <a:p>
            <a:endParaRPr lang="el-GR"/>
          </a:p>
        </p:txBody>
      </p:sp>
      <p:sp>
        <p:nvSpPr>
          <p:cNvPr id="22" name="TextBox 21"/>
          <p:cNvSpPr txBox="1"/>
          <p:nvPr/>
        </p:nvSpPr>
        <p:spPr>
          <a:xfrm>
            <a:off x="5148064" y="4587974"/>
            <a:ext cx="3744416" cy="461665"/>
          </a:xfrm>
          <a:prstGeom prst="rect">
            <a:avLst/>
          </a:prstGeom>
          <a:solidFill>
            <a:schemeClr val="bg1">
              <a:lumMod val="95000"/>
            </a:schemeClr>
          </a:solidFill>
        </p:spPr>
        <p:txBody>
          <a:bodyPr wrap="square" rtlCol="0">
            <a:spAutoFit/>
          </a:bodyPr>
          <a:lstStyle/>
          <a:p>
            <a:r>
              <a:rPr lang="en-US" sz="1200" dirty="0" smtClean="0">
                <a:solidFill>
                  <a:schemeClr val="tx1">
                    <a:lumMod val="75000"/>
                    <a:lumOff val="25000"/>
                  </a:schemeClr>
                </a:solidFill>
              </a:rPr>
              <a:t>© PROMET project </a:t>
            </a:r>
            <a:r>
              <a:rPr lang="el-GR" sz="1200" dirty="0" smtClean="0">
                <a:solidFill>
                  <a:schemeClr val="tx1">
                    <a:lumMod val="75000"/>
                    <a:lumOff val="25000"/>
                  </a:schemeClr>
                </a:solidFill>
              </a:rPr>
              <a:t>ΤΕΙ ΑΘΗΝΑΣ και Εταιρεία Μεσσηνιακών Αρχαιολογικών Σπουδών</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411328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z="3600" dirty="0" smtClean="0">
                <a:latin typeface="+mn-lt"/>
              </a:rPr>
              <a:t>Διάφορα προϊόντα διάβρωσης χαλκού σε έδαφος, θάλασσα και ατμόσφαιρα</a:t>
            </a:r>
            <a:endParaRPr lang="el-GR"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4185786"/>
              </p:ext>
            </p:extLst>
          </p:nvPr>
        </p:nvGraphicFramePr>
        <p:xfrm>
          <a:off x="107504" y="1021080"/>
          <a:ext cx="8928992" cy="4122420"/>
        </p:xfrm>
        <a:graphic>
          <a:graphicData uri="http://schemas.openxmlformats.org/drawingml/2006/table">
            <a:tbl>
              <a:tblPr firstRow="1" bandRow="1">
                <a:tableStyleId>{5C22544A-7EE6-4342-B048-85BDC9FD1C3A}</a:tableStyleId>
              </a:tblPr>
              <a:tblGrid>
                <a:gridCol w="4464496"/>
                <a:gridCol w="4464496"/>
              </a:tblGrid>
              <a:tr h="4114800">
                <a:tc>
                  <a:txBody>
                    <a:bodyPr/>
                    <a:lstStyle/>
                    <a:p>
                      <a:pPr marL="285750" indent="-285750">
                        <a:buFont typeface="Arial" panose="020B0604020202020204" pitchFamily="34" charset="0"/>
                        <a:buChar char="•"/>
                      </a:pPr>
                      <a:r>
                        <a:rPr lang="en-GB" sz="1400" b="0" baseline="0" dirty="0" smtClean="0">
                          <a:solidFill>
                            <a:schemeClr val="tx1"/>
                          </a:solidFill>
                          <a:latin typeface="+mn-lt"/>
                        </a:rPr>
                        <a:t>c</a:t>
                      </a:r>
                      <a:r>
                        <a:rPr lang="en-GB" sz="1400" b="0" dirty="0" smtClean="0">
                          <a:solidFill>
                            <a:schemeClr val="tx1"/>
                          </a:solidFill>
                          <a:latin typeface="+mn-lt"/>
                        </a:rPr>
                        <a:t>opper(l) sulphide</a:t>
                      </a:r>
                    </a:p>
                    <a:p>
                      <a:pPr marL="285750" indent="-285750">
                        <a:buFont typeface="Arial" panose="020B0604020202020204" pitchFamily="34" charset="0"/>
                        <a:buChar char="•"/>
                      </a:pPr>
                      <a:r>
                        <a:rPr lang="en-GB" sz="1400" b="0" dirty="0" smtClean="0">
                          <a:solidFill>
                            <a:schemeClr val="tx1"/>
                          </a:solidFill>
                          <a:latin typeface="+mn-lt"/>
                        </a:rPr>
                        <a:t>copper iron(</a:t>
                      </a:r>
                      <a:r>
                        <a:rPr lang="en-GB" sz="1400" b="0" dirty="0" err="1" smtClean="0">
                          <a:solidFill>
                            <a:schemeClr val="tx1"/>
                          </a:solidFill>
                          <a:latin typeface="+mn-lt"/>
                        </a:rPr>
                        <a:t>ll</a:t>
                      </a:r>
                      <a:r>
                        <a:rPr lang="en-GB" sz="1400" b="0" dirty="0" smtClean="0">
                          <a:solidFill>
                            <a:schemeClr val="tx1"/>
                          </a:solidFill>
                          <a:latin typeface="+mn-lt"/>
                        </a:rPr>
                        <a:t>) sulphide</a:t>
                      </a:r>
                    </a:p>
                    <a:p>
                      <a:pPr marL="285750" indent="-285750">
                        <a:buFont typeface="Arial" panose="020B0604020202020204" pitchFamily="34" charset="0"/>
                        <a:buChar char="•"/>
                      </a:pPr>
                      <a:r>
                        <a:rPr lang="en-GB" sz="1400" b="0" dirty="0" smtClean="0">
                          <a:solidFill>
                            <a:schemeClr val="tx1"/>
                          </a:solidFill>
                          <a:latin typeface="+mn-lt"/>
                        </a:rPr>
                        <a:t>iron(</a:t>
                      </a:r>
                      <a:r>
                        <a:rPr lang="en-GB" sz="1400" b="0" dirty="0" err="1" smtClean="0">
                          <a:solidFill>
                            <a:schemeClr val="tx1"/>
                          </a:solidFill>
                          <a:latin typeface="+mn-lt"/>
                        </a:rPr>
                        <a:t>lI</a:t>
                      </a:r>
                      <a:r>
                        <a:rPr lang="en-GB" sz="1400" b="0" dirty="0" smtClean="0">
                          <a:solidFill>
                            <a:schemeClr val="tx1"/>
                          </a:solidFill>
                          <a:latin typeface="+mn-lt"/>
                        </a:rPr>
                        <a:t>) sulphide</a:t>
                      </a:r>
                    </a:p>
                    <a:p>
                      <a:pPr marL="285750" indent="-285750">
                        <a:buFont typeface="Arial" panose="020B0604020202020204" pitchFamily="34" charset="0"/>
                        <a:buChar char="•"/>
                      </a:pPr>
                      <a:r>
                        <a:rPr lang="en-GB" sz="1400" b="0" dirty="0" smtClean="0">
                          <a:solidFill>
                            <a:schemeClr val="tx1"/>
                          </a:solidFill>
                          <a:latin typeface="+mn-lt"/>
                        </a:rPr>
                        <a:t>copper iron(</a:t>
                      </a:r>
                      <a:r>
                        <a:rPr lang="en-GB" sz="1400" b="0" dirty="0" err="1" smtClean="0">
                          <a:solidFill>
                            <a:schemeClr val="tx1"/>
                          </a:solidFill>
                          <a:latin typeface="+mn-lt"/>
                        </a:rPr>
                        <a:t>lI</a:t>
                      </a:r>
                      <a:r>
                        <a:rPr lang="en-GB" sz="1400" b="0" dirty="0" smtClean="0">
                          <a:solidFill>
                            <a:schemeClr val="tx1"/>
                          </a:solidFill>
                          <a:latin typeface="+mn-lt"/>
                        </a:rPr>
                        <a:t>) sulphide</a:t>
                      </a:r>
                    </a:p>
                    <a:p>
                      <a:pPr marL="285750" indent="-285750">
                        <a:buFont typeface="Arial" panose="020B0604020202020204" pitchFamily="34" charset="0"/>
                        <a:buChar char="•"/>
                      </a:pPr>
                      <a:r>
                        <a:rPr lang="en-GB" sz="1400" b="0" dirty="0" smtClean="0">
                          <a:solidFill>
                            <a:schemeClr val="tx1"/>
                          </a:solidFill>
                          <a:latin typeface="+mn-lt"/>
                        </a:rPr>
                        <a:t>copper(II) sulphide</a:t>
                      </a:r>
                    </a:p>
                    <a:p>
                      <a:pPr marL="285750" indent="-285750">
                        <a:buFont typeface="Arial" panose="020B0604020202020204" pitchFamily="34" charset="0"/>
                        <a:buChar char="•"/>
                      </a:pPr>
                      <a:r>
                        <a:rPr lang="en-GB" sz="1400" b="0" dirty="0" smtClean="0">
                          <a:solidFill>
                            <a:schemeClr val="tx1"/>
                          </a:solidFill>
                          <a:latin typeface="+mn-lt"/>
                        </a:rPr>
                        <a:t>Copper(II) sulphide</a:t>
                      </a:r>
                    </a:p>
                    <a:p>
                      <a:pPr marL="285750" indent="-285750">
                        <a:buFont typeface="Arial" panose="020B0604020202020204" pitchFamily="34" charset="0"/>
                        <a:buChar char="•"/>
                      </a:pPr>
                      <a:r>
                        <a:rPr lang="en-GB" sz="1400" b="0" dirty="0" smtClean="0">
                          <a:solidFill>
                            <a:schemeClr val="tx1"/>
                          </a:solidFill>
                          <a:latin typeface="+mn-lt"/>
                        </a:rPr>
                        <a:t>Copper(II) sulphide</a:t>
                      </a:r>
                    </a:p>
                    <a:p>
                      <a:pPr marL="285750" indent="-285750">
                        <a:buFont typeface="Arial" panose="020B0604020202020204" pitchFamily="34" charset="0"/>
                        <a:buChar char="•"/>
                      </a:pPr>
                      <a:r>
                        <a:rPr lang="en-GB" sz="1400" b="0" dirty="0" smtClean="0">
                          <a:solidFill>
                            <a:schemeClr val="tx1"/>
                          </a:solidFill>
                          <a:latin typeface="+mn-lt"/>
                        </a:rPr>
                        <a:t>copper(I,II) sulphide</a:t>
                      </a:r>
                    </a:p>
                    <a:p>
                      <a:pPr marL="285750" indent="-285750">
                        <a:buFont typeface="Arial" panose="020B0604020202020204" pitchFamily="34" charset="0"/>
                        <a:buChar char="•"/>
                      </a:pPr>
                      <a:r>
                        <a:rPr lang="en-GB" sz="1400" b="0" dirty="0" smtClean="0">
                          <a:solidFill>
                            <a:schemeClr val="tx1"/>
                          </a:solidFill>
                          <a:latin typeface="+mn-lt"/>
                        </a:rPr>
                        <a:t>copper(</a:t>
                      </a:r>
                      <a:r>
                        <a:rPr lang="en-GB" sz="1400" b="0" dirty="0" err="1" smtClean="0">
                          <a:solidFill>
                            <a:schemeClr val="tx1"/>
                          </a:solidFill>
                          <a:latin typeface="+mn-lt"/>
                        </a:rPr>
                        <a:t>lI</a:t>
                      </a:r>
                      <a:r>
                        <a:rPr lang="en-GB" sz="1400" b="0" dirty="0" smtClean="0">
                          <a:solidFill>
                            <a:schemeClr val="tx1"/>
                          </a:solidFill>
                          <a:latin typeface="+mn-lt"/>
                        </a:rPr>
                        <a:t>) sulphate pentahydrate</a:t>
                      </a:r>
                    </a:p>
                    <a:p>
                      <a:pPr marL="285750" indent="-285750">
                        <a:buFont typeface="Arial" panose="020B0604020202020204" pitchFamily="34" charset="0"/>
                        <a:buChar char="•"/>
                      </a:pPr>
                      <a:r>
                        <a:rPr lang="en-GB" sz="1400" b="0" dirty="0" smtClean="0">
                          <a:solidFill>
                            <a:schemeClr val="tx1"/>
                          </a:solidFill>
                          <a:latin typeface="+mn-lt"/>
                        </a:rPr>
                        <a:t>Copper(I) hydroxide sulphate</a:t>
                      </a:r>
                    </a:p>
                    <a:p>
                      <a:pPr marL="285750" indent="-285750">
                        <a:buFont typeface="Arial" panose="020B0604020202020204" pitchFamily="34" charset="0"/>
                        <a:buChar char="•"/>
                      </a:pPr>
                      <a:r>
                        <a:rPr lang="en-GB" sz="1400" b="0" dirty="0" smtClean="0">
                          <a:solidFill>
                            <a:schemeClr val="tx1"/>
                          </a:solidFill>
                          <a:latin typeface="+mn-lt"/>
                        </a:rPr>
                        <a:t>copper(</a:t>
                      </a:r>
                      <a:r>
                        <a:rPr lang="en-GB" sz="1400" b="0" dirty="0" err="1" smtClean="0">
                          <a:solidFill>
                            <a:schemeClr val="tx1"/>
                          </a:solidFill>
                          <a:latin typeface="+mn-lt"/>
                        </a:rPr>
                        <a:t>lI</a:t>
                      </a:r>
                      <a:r>
                        <a:rPr lang="en-GB" sz="1400" b="0" dirty="0" smtClean="0">
                          <a:solidFill>
                            <a:schemeClr val="tx1"/>
                          </a:solidFill>
                          <a:latin typeface="+mn-lt"/>
                        </a:rPr>
                        <a:t>) hydroxide sulphate</a:t>
                      </a:r>
                    </a:p>
                    <a:p>
                      <a:pPr marL="285750" indent="-285750">
                        <a:buFont typeface="Arial" panose="020B0604020202020204" pitchFamily="34" charset="0"/>
                        <a:buChar char="•"/>
                      </a:pPr>
                      <a:r>
                        <a:rPr lang="en-GB" sz="1400" b="0" dirty="0" smtClean="0">
                          <a:solidFill>
                            <a:schemeClr val="tx1"/>
                          </a:solidFill>
                          <a:latin typeface="+mn-lt"/>
                        </a:rPr>
                        <a:t>copper(</a:t>
                      </a:r>
                      <a:r>
                        <a:rPr lang="en-GB" sz="1400" b="0" dirty="0" err="1" smtClean="0">
                          <a:solidFill>
                            <a:schemeClr val="tx1"/>
                          </a:solidFill>
                          <a:latin typeface="+mn-lt"/>
                        </a:rPr>
                        <a:t>ll</a:t>
                      </a:r>
                      <a:r>
                        <a:rPr lang="en-GB" sz="1400" b="0" dirty="0" smtClean="0">
                          <a:solidFill>
                            <a:schemeClr val="tx1"/>
                          </a:solidFill>
                          <a:latin typeface="+mn-lt"/>
                        </a:rPr>
                        <a:t>) hydroxide sulphate monohydrate</a:t>
                      </a:r>
                    </a:p>
                    <a:p>
                      <a:pPr marL="285750" indent="-285750">
                        <a:buFont typeface="Arial" panose="020B0604020202020204" pitchFamily="34" charset="0"/>
                        <a:buChar char="•"/>
                      </a:pPr>
                      <a:r>
                        <a:rPr lang="en-GB" sz="1400" b="0" dirty="0" smtClean="0">
                          <a:solidFill>
                            <a:schemeClr val="tx1"/>
                          </a:solidFill>
                          <a:latin typeface="+mn-lt"/>
                        </a:rPr>
                        <a:t>copper(</a:t>
                      </a:r>
                      <a:r>
                        <a:rPr lang="en-GB" sz="1400" b="0" dirty="0" err="1" smtClean="0">
                          <a:solidFill>
                            <a:schemeClr val="tx1"/>
                          </a:solidFill>
                          <a:latin typeface="+mn-lt"/>
                        </a:rPr>
                        <a:t>lI</a:t>
                      </a:r>
                      <a:r>
                        <a:rPr lang="en-GB" sz="1400" b="0" dirty="0" smtClean="0">
                          <a:solidFill>
                            <a:schemeClr val="tx1"/>
                          </a:solidFill>
                          <a:latin typeface="+mn-lt"/>
                        </a:rPr>
                        <a:t>) iron(</a:t>
                      </a:r>
                      <a:r>
                        <a:rPr lang="en-GB" sz="1400" b="0" dirty="0" err="1" smtClean="0">
                          <a:solidFill>
                            <a:schemeClr val="tx1"/>
                          </a:solidFill>
                          <a:latin typeface="+mn-lt"/>
                        </a:rPr>
                        <a:t>lll</a:t>
                      </a:r>
                      <a:r>
                        <a:rPr lang="en-GB" sz="1400" b="0" dirty="0" smtClean="0">
                          <a:solidFill>
                            <a:schemeClr val="tx1"/>
                          </a:solidFill>
                          <a:latin typeface="+mn-lt"/>
                        </a:rPr>
                        <a:t>) hydroxide sulphate </a:t>
                      </a:r>
                      <a:r>
                        <a:rPr lang="en-GB" sz="1400" b="0" dirty="0" err="1" smtClean="0">
                          <a:solidFill>
                            <a:schemeClr val="tx1"/>
                          </a:solidFill>
                          <a:latin typeface="+mn-lt"/>
                        </a:rPr>
                        <a:t>tetrahydrate</a:t>
                      </a:r>
                      <a:endParaRPr lang="en-GB" sz="1400" b="0" dirty="0" smtClean="0">
                        <a:solidFill>
                          <a:schemeClr val="tx1"/>
                        </a:solidFill>
                        <a:latin typeface="+mn-lt"/>
                      </a:endParaRPr>
                    </a:p>
                    <a:p>
                      <a:pPr marL="285750" indent="-285750">
                        <a:buFont typeface="Arial" panose="020B0604020202020204" pitchFamily="34" charset="0"/>
                        <a:buChar char="•"/>
                      </a:pPr>
                      <a:r>
                        <a:rPr lang="en-US" sz="1400" b="0" dirty="0" smtClean="0">
                          <a:solidFill>
                            <a:schemeClr val="tx1"/>
                          </a:solidFill>
                          <a:latin typeface="+mn-lt"/>
                        </a:rPr>
                        <a:t>calcium copper(</a:t>
                      </a:r>
                      <a:r>
                        <a:rPr lang="en-US" sz="1400" b="0" dirty="0" err="1" smtClean="0">
                          <a:solidFill>
                            <a:schemeClr val="tx1"/>
                          </a:solidFill>
                          <a:latin typeface="+mn-lt"/>
                        </a:rPr>
                        <a:t>ll</a:t>
                      </a:r>
                      <a:r>
                        <a:rPr lang="en-US" sz="1400" b="0" dirty="0" smtClean="0">
                          <a:solidFill>
                            <a:schemeClr val="tx1"/>
                          </a:solidFill>
                          <a:latin typeface="+mn-lt"/>
                        </a:rPr>
                        <a:t>) sodium chloride phosphate </a:t>
                      </a:r>
                      <a:r>
                        <a:rPr lang="en-US" sz="1400" b="0" dirty="0" err="1" smtClean="0">
                          <a:solidFill>
                            <a:schemeClr val="tx1"/>
                          </a:solidFill>
                          <a:latin typeface="+mn-lt"/>
                        </a:rPr>
                        <a:t>pentahydrate</a:t>
                      </a:r>
                      <a:endParaRPr lang="en-US" sz="1400" b="0" dirty="0" smtClean="0">
                        <a:solidFill>
                          <a:schemeClr val="tx1"/>
                        </a:solidFill>
                        <a:latin typeface="+mn-lt"/>
                      </a:endParaRPr>
                    </a:p>
                    <a:p>
                      <a:pPr marL="285750" indent="-285750">
                        <a:buFont typeface="Arial" panose="020B0604020202020204" pitchFamily="34" charset="0"/>
                        <a:buChar char="•"/>
                      </a:pPr>
                      <a:r>
                        <a:rPr lang="en-GB" sz="1400" b="0" dirty="0" smtClean="0">
                          <a:solidFill>
                            <a:schemeClr val="tx1"/>
                          </a:solidFill>
                          <a:latin typeface="+mn-lt"/>
                        </a:rPr>
                        <a:t>copper(</a:t>
                      </a:r>
                      <a:r>
                        <a:rPr lang="en-GB" sz="1400" b="0" dirty="0" err="1" smtClean="0">
                          <a:solidFill>
                            <a:schemeClr val="tx1"/>
                          </a:solidFill>
                          <a:latin typeface="+mn-lt"/>
                        </a:rPr>
                        <a:t>lI</a:t>
                      </a:r>
                      <a:r>
                        <a:rPr lang="en-GB" sz="1400" b="0" dirty="0" smtClean="0">
                          <a:solidFill>
                            <a:schemeClr val="tx1"/>
                          </a:solidFill>
                          <a:latin typeface="+mn-lt"/>
                        </a:rPr>
                        <a:t>) hydroxide phosphate</a:t>
                      </a:r>
                    </a:p>
                    <a:p>
                      <a:pPr marL="285750" indent="-285750">
                        <a:buFont typeface="Arial" panose="020B0604020202020204" pitchFamily="34" charset="0"/>
                        <a:buChar char="•"/>
                      </a:pPr>
                      <a:r>
                        <a:rPr lang="nb-NO" sz="1400" b="0" dirty="0" smtClean="0">
                          <a:solidFill>
                            <a:schemeClr val="tx1"/>
                          </a:solidFill>
                          <a:latin typeface="+mn-lt"/>
                        </a:rPr>
                        <a:t>copper(I) chloride hydroxide sulphate trihydrate</a:t>
                      </a:r>
                    </a:p>
                    <a:p>
                      <a:pPr marL="285750" indent="-285750">
                        <a:buFont typeface="Arial" panose="020B0604020202020204" pitchFamily="34" charset="0"/>
                        <a:buChar char="•"/>
                      </a:pPr>
                      <a:r>
                        <a:rPr lang="en-GB" sz="1400" b="0" dirty="0" smtClean="0">
                          <a:solidFill>
                            <a:schemeClr val="tx1"/>
                          </a:solidFill>
                          <a:latin typeface="+mn-lt"/>
                        </a:rPr>
                        <a:t>Copper(I) hydroxide nitrate'</a:t>
                      </a:r>
                      <a:endParaRPr lang="el-GR" sz="1400" b="0" dirty="0" smtClean="0">
                        <a:solidFill>
                          <a:schemeClr val="tx1"/>
                        </a:solidFill>
                        <a:latin typeface="+mn-lt"/>
                      </a:endParaRPr>
                    </a:p>
                    <a:p>
                      <a:endParaRPr lang="el-GR" sz="1400" b="0" dirty="0">
                        <a:solidFill>
                          <a:schemeClr val="tx1"/>
                        </a:solidFill>
                        <a:latin typeface="+mn-lt"/>
                      </a:endParaRPr>
                    </a:p>
                  </a:txBody>
                  <a:tcPr marL="86738" marR="86738" marT="34290" marB="34290">
                    <a:solidFill>
                      <a:srgbClr val="F8EFEC"/>
                    </a:solidFill>
                  </a:tcPr>
                </a:tc>
                <a:tc>
                  <a:txBody>
                    <a:bodyPr/>
                    <a:lstStyle/>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Chalcocite</a:t>
                      </a:r>
                      <a:r>
                        <a:rPr kumimoji="0" lang="en-GB" sz="1400" b="0" kern="1200" baseline="0" dirty="0" smtClean="0">
                          <a:solidFill>
                            <a:schemeClr val="tx1"/>
                          </a:solidFill>
                          <a:latin typeface="+mn-lt"/>
                          <a:ea typeface="+mn-ea"/>
                          <a:cs typeface="+mn-cs"/>
                        </a:rPr>
                        <a:t>, Cu</a:t>
                      </a:r>
                      <a:r>
                        <a:rPr kumimoji="0" lang="en-GB" sz="1100" b="0" kern="1200" baseline="0" dirty="0" smtClean="0">
                          <a:solidFill>
                            <a:schemeClr val="tx1"/>
                          </a:solidFill>
                          <a:latin typeface="+mn-lt"/>
                          <a:ea typeface="+mn-ea"/>
                          <a:cs typeface="+mn-cs"/>
                        </a:rPr>
                        <a:t>2</a:t>
                      </a:r>
                      <a:r>
                        <a:rPr kumimoji="0" lang="en-GB" sz="1400" b="0" kern="1200" baseline="0" dirty="0" smtClean="0">
                          <a:solidFill>
                            <a:schemeClr val="tx1"/>
                          </a:solidFill>
                          <a:latin typeface="+mn-lt"/>
                          <a:ea typeface="+mn-ea"/>
                          <a:cs typeface="+mn-cs"/>
                        </a:rPr>
                        <a:t>S </a:t>
                      </a:r>
                      <a:r>
                        <a:rPr kumimoji="0" lang="el-GR" sz="1400" b="0" kern="1200" baseline="0" dirty="0" smtClean="0">
                          <a:solidFill>
                            <a:schemeClr val="tx1"/>
                          </a:solidFill>
                          <a:latin typeface="+mn-lt"/>
                          <a:ea typeface="+mn-ea"/>
                          <a:cs typeface="+mn-cs"/>
                        </a:rPr>
                        <a:t>, χρώμα μαύρο</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smtClean="0">
                          <a:solidFill>
                            <a:schemeClr val="tx1"/>
                          </a:solidFill>
                          <a:latin typeface="+mn-lt"/>
                          <a:ea typeface="+mn-ea"/>
                          <a:cs typeface="+mn-cs"/>
                        </a:rPr>
                        <a:t>Chalcopyrite, CuFeS</a:t>
                      </a:r>
                      <a:r>
                        <a:rPr kumimoji="0" lang="en-GB" sz="1050" b="0" kern="1200" baseline="0" dirty="0" smtClean="0">
                          <a:solidFill>
                            <a:schemeClr val="tx1"/>
                          </a:solidFill>
                          <a:latin typeface="+mn-lt"/>
                          <a:ea typeface="+mn-ea"/>
                          <a:cs typeface="+mn-cs"/>
                        </a:rPr>
                        <a:t>2</a:t>
                      </a:r>
                      <a:r>
                        <a:rPr kumimoji="0" lang="en-GB" sz="1400" b="0" kern="1200" baseline="0" dirty="0" smtClean="0">
                          <a:solidFill>
                            <a:schemeClr val="tx1"/>
                          </a:solidFill>
                          <a:latin typeface="+mn-lt"/>
                          <a:ea typeface="+mn-ea"/>
                          <a:cs typeface="+mn-cs"/>
                        </a:rPr>
                        <a:t>, </a:t>
                      </a:r>
                      <a:r>
                        <a:rPr kumimoji="0" lang="el-GR" sz="1400" b="0" kern="1200" baseline="0" dirty="0" smtClean="0">
                          <a:solidFill>
                            <a:schemeClr val="tx1"/>
                          </a:solidFill>
                          <a:latin typeface="+mn-lt"/>
                          <a:ea typeface="+mn-ea"/>
                          <a:cs typeface="+mn-cs"/>
                        </a:rPr>
                        <a:t>χρώμα κίτρινο</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smtClean="0">
                          <a:solidFill>
                            <a:schemeClr val="tx1"/>
                          </a:solidFill>
                          <a:latin typeface="+mn-lt"/>
                          <a:ea typeface="+mn-ea"/>
                          <a:cs typeface="+mn-cs"/>
                        </a:rPr>
                        <a:t>Pyrite, FeS</a:t>
                      </a:r>
                      <a:r>
                        <a:rPr kumimoji="0" lang="en-GB" sz="1050" b="0" kern="1200" baseline="0" dirty="0" smtClean="0">
                          <a:solidFill>
                            <a:schemeClr val="tx1"/>
                          </a:solidFill>
                          <a:latin typeface="+mn-lt"/>
                          <a:ea typeface="+mn-ea"/>
                          <a:cs typeface="+mn-cs"/>
                        </a:rPr>
                        <a:t>2</a:t>
                      </a:r>
                      <a:r>
                        <a:rPr kumimoji="0" lang="en-GB" sz="1400" b="0" kern="1200" baseline="0" dirty="0" smtClean="0">
                          <a:solidFill>
                            <a:schemeClr val="tx1"/>
                          </a:solidFill>
                          <a:latin typeface="+mn-lt"/>
                          <a:ea typeface="+mn-ea"/>
                          <a:cs typeface="+mn-cs"/>
                        </a:rPr>
                        <a:t>, </a:t>
                      </a:r>
                      <a:r>
                        <a:rPr kumimoji="0" lang="el-GR" sz="1400" b="0" kern="1200" baseline="0" dirty="0" smtClean="0">
                          <a:solidFill>
                            <a:schemeClr val="tx1"/>
                          </a:solidFill>
                          <a:latin typeface="+mn-lt"/>
                          <a:ea typeface="+mn-ea"/>
                          <a:cs typeface="+mn-cs"/>
                        </a:rPr>
                        <a:t>χρώμα κίτρινο</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Bornite</a:t>
                      </a:r>
                      <a:r>
                        <a:rPr kumimoji="0" lang="en-GB" sz="1400" b="0" kern="1200" baseline="0" dirty="0" smtClean="0">
                          <a:solidFill>
                            <a:schemeClr val="tx1"/>
                          </a:solidFill>
                          <a:latin typeface="+mn-lt"/>
                          <a:ea typeface="+mn-ea"/>
                          <a:cs typeface="+mn-cs"/>
                        </a:rPr>
                        <a:t>, Cu</a:t>
                      </a:r>
                      <a:r>
                        <a:rPr kumimoji="0" lang="en-GB" sz="900" b="0" kern="1200" baseline="0" dirty="0" smtClean="0">
                          <a:solidFill>
                            <a:schemeClr val="tx1"/>
                          </a:solidFill>
                          <a:latin typeface="+mn-lt"/>
                          <a:ea typeface="+mn-ea"/>
                          <a:cs typeface="+mn-cs"/>
                        </a:rPr>
                        <a:t>5</a:t>
                      </a:r>
                      <a:r>
                        <a:rPr kumimoji="0" lang="en-GB" sz="1400" b="0" kern="1200" baseline="0" dirty="0" smtClean="0">
                          <a:solidFill>
                            <a:schemeClr val="tx1"/>
                          </a:solidFill>
                          <a:latin typeface="+mn-lt"/>
                          <a:ea typeface="+mn-ea"/>
                          <a:cs typeface="+mn-cs"/>
                        </a:rPr>
                        <a:t>FeS</a:t>
                      </a:r>
                      <a:r>
                        <a:rPr kumimoji="0" lang="en-GB" sz="105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 </a:t>
                      </a:r>
                      <a:r>
                        <a:rPr kumimoji="0" lang="el-GR" sz="1400" b="0" kern="1200" baseline="0" dirty="0" smtClean="0">
                          <a:solidFill>
                            <a:schemeClr val="tx1"/>
                          </a:solidFill>
                          <a:latin typeface="+mn-lt"/>
                          <a:ea typeface="+mn-ea"/>
                          <a:cs typeface="+mn-cs"/>
                        </a:rPr>
                        <a:t>χρώμα κόκκινο-καφέ</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Geerite</a:t>
                      </a:r>
                      <a:r>
                        <a:rPr kumimoji="0" lang="en-GB" sz="1400" b="0" kern="1200" baseline="0" dirty="0" smtClean="0">
                          <a:solidFill>
                            <a:schemeClr val="tx1"/>
                          </a:solidFill>
                          <a:latin typeface="+mn-lt"/>
                          <a:ea typeface="+mn-ea"/>
                          <a:cs typeface="+mn-cs"/>
                        </a:rPr>
                        <a:t>, Cu</a:t>
                      </a:r>
                      <a:r>
                        <a:rPr kumimoji="0" lang="en-GB" sz="800" b="0" kern="1200" baseline="0" dirty="0" smtClean="0">
                          <a:solidFill>
                            <a:schemeClr val="tx1"/>
                          </a:solidFill>
                          <a:latin typeface="+mn-lt"/>
                          <a:ea typeface="+mn-ea"/>
                          <a:cs typeface="+mn-cs"/>
                        </a:rPr>
                        <a:t>1.6</a:t>
                      </a:r>
                      <a:r>
                        <a:rPr kumimoji="0" lang="en-GB" sz="1400" b="0" kern="1200" baseline="0" dirty="0" smtClean="0">
                          <a:solidFill>
                            <a:schemeClr val="tx1"/>
                          </a:solidFill>
                          <a:latin typeface="+mn-lt"/>
                          <a:ea typeface="+mn-ea"/>
                          <a:cs typeface="+mn-cs"/>
                        </a:rPr>
                        <a:t>S,  </a:t>
                      </a:r>
                      <a:r>
                        <a:rPr kumimoji="0" lang="el-GR" sz="1400" b="0" kern="1200" baseline="0" dirty="0" smtClean="0">
                          <a:solidFill>
                            <a:schemeClr val="tx1"/>
                          </a:solidFill>
                          <a:latin typeface="+mn-lt"/>
                          <a:ea typeface="+mn-ea"/>
                          <a:cs typeface="+mn-cs"/>
                        </a:rPr>
                        <a:t>χρώμα μαύρο</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Digenite</a:t>
                      </a:r>
                      <a:r>
                        <a:rPr kumimoji="0" lang="en-GB" sz="1400" b="0" kern="1200" baseline="0" dirty="0" smtClean="0">
                          <a:solidFill>
                            <a:schemeClr val="tx1"/>
                          </a:solidFill>
                          <a:latin typeface="+mn-lt"/>
                          <a:ea typeface="+mn-ea"/>
                          <a:cs typeface="+mn-cs"/>
                        </a:rPr>
                        <a:t>, Cu</a:t>
                      </a:r>
                      <a:r>
                        <a:rPr kumimoji="0" lang="en-GB" sz="700" b="0" kern="1200" baseline="0" dirty="0" smtClean="0">
                          <a:solidFill>
                            <a:schemeClr val="tx1"/>
                          </a:solidFill>
                          <a:latin typeface="+mn-lt"/>
                          <a:ea typeface="+mn-ea"/>
                          <a:cs typeface="+mn-cs"/>
                        </a:rPr>
                        <a:t>1.8</a:t>
                      </a:r>
                      <a:r>
                        <a:rPr kumimoji="0" lang="en-GB" sz="1400" b="0" kern="1200" baseline="0" dirty="0" smtClean="0">
                          <a:solidFill>
                            <a:schemeClr val="tx1"/>
                          </a:solidFill>
                          <a:latin typeface="+mn-lt"/>
                          <a:ea typeface="+mn-ea"/>
                          <a:cs typeface="+mn-cs"/>
                        </a:rPr>
                        <a:t>S, </a:t>
                      </a:r>
                      <a:r>
                        <a:rPr kumimoji="0" lang="el-GR" sz="1400" b="0" kern="1200" baseline="0" dirty="0" smtClean="0">
                          <a:solidFill>
                            <a:schemeClr val="tx1"/>
                          </a:solidFill>
                          <a:latin typeface="+mn-lt"/>
                          <a:ea typeface="+mn-ea"/>
                          <a:cs typeface="+mn-cs"/>
                        </a:rPr>
                        <a:t>χρώμα κυανό-μαύρο</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Djurleite</a:t>
                      </a:r>
                      <a:r>
                        <a:rPr kumimoji="0" lang="en-GB" sz="1400" b="0" kern="1200" baseline="0" dirty="0" smtClean="0">
                          <a:solidFill>
                            <a:schemeClr val="tx1"/>
                          </a:solidFill>
                          <a:latin typeface="+mn-lt"/>
                          <a:ea typeface="+mn-ea"/>
                          <a:cs typeface="+mn-cs"/>
                        </a:rPr>
                        <a:t> ,Cu</a:t>
                      </a:r>
                      <a:r>
                        <a:rPr kumimoji="0" lang="en-GB" sz="600" b="0" kern="1200" baseline="0" dirty="0" smtClean="0">
                          <a:solidFill>
                            <a:schemeClr val="tx1"/>
                          </a:solidFill>
                          <a:latin typeface="+mn-lt"/>
                          <a:ea typeface="+mn-ea"/>
                          <a:cs typeface="+mn-cs"/>
                        </a:rPr>
                        <a:t>1.96</a:t>
                      </a:r>
                      <a:r>
                        <a:rPr kumimoji="0" lang="en-GB" sz="1400" b="0" kern="1200" baseline="0" dirty="0" smtClean="0">
                          <a:solidFill>
                            <a:schemeClr val="tx1"/>
                          </a:solidFill>
                          <a:latin typeface="+mn-lt"/>
                          <a:ea typeface="+mn-ea"/>
                          <a:cs typeface="+mn-cs"/>
                        </a:rPr>
                        <a:t>S, </a:t>
                      </a:r>
                      <a:r>
                        <a:rPr kumimoji="0" lang="el-GR" sz="1400" b="0" kern="1200" baseline="0" dirty="0" smtClean="0">
                          <a:solidFill>
                            <a:schemeClr val="tx1"/>
                          </a:solidFill>
                          <a:latin typeface="+mn-lt"/>
                          <a:ea typeface="+mn-ea"/>
                          <a:cs typeface="+mn-cs"/>
                        </a:rPr>
                        <a:t>χρώμα μαύρο</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Covellite</a:t>
                      </a:r>
                      <a:r>
                        <a:rPr kumimoji="0" lang="en-GB" sz="1400" b="0" kern="1200" baseline="0" dirty="0" smtClean="0">
                          <a:solidFill>
                            <a:schemeClr val="tx1"/>
                          </a:solidFill>
                          <a:latin typeface="+mn-lt"/>
                          <a:ea typeface="+mn-ea"/>
                          <a:cs typeface="+mn-cs"/>
                        </a:rPr>
                        <a:t>, </a:t>
                      </a:r>
                      <a:r>
                        <a:rPr kumimoji="0" lang="en-GB" sz="1400" b="0" kern="1200" baseline="0" dirty="0" err="1" smtClean="0">
                          <a:solidFill>
                            <a:schemeClr val="tx1"/>
                          </a:solidFill>
                          <a:latin typeface="+mn-lt"/>
                          <a:ea typeface="+mn-ea"/>
                          <a:cs typeface="+mn-cs"/>
                        </a:rPr>
                        <a:t>CuS</a:t>
                      </a:r>
                      <a:r>
                        <a:rPr kumimoji="0" lang="en-GB" sz="1400" b="0" kern="1200" baseline="0" dirty="0" smtClean="0">
                          <a:solidFill>
                            <a:schemeClr val="tx1"/>
                          </a:solidFill>
                          <a:latin typeface="+mn-lt"/>
                          <a:ea typeface="+mn-ea"/>
                          <a:cs typeface="+mn-cs"/>
                        </a:rPr>
                        <a:t>, </a:t>
                      </a:r>
                      <a:r>
                        <a:rPr kumimoji="0" lang="el-GR" sz="1400" b="0" kern="1200" baseline="0" dirty="0" smtClean="0">
                          <a:solidFill>
                            <a:schemeClr val="tx1"/>
                          </a:solidFill>
                          <a:latin typeface="+mn-lt"/>
                          <a:ea typeface="+mn-ea"/>
                          <a:cs typeface="+mn-cs"/>
                        </a:rPr>
                        <a:t>χρώμα σκούρο κυανό</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Chalcanthite</a:t>
                      </a:r>
                      <a:r>
                        <a:rPr kumimoji="0" lang="en-GB" sz="1400" b="0" kern="1200" baseline="0" dirty="0" smtClean="0">
                          <a:solidFill>
                            <a:schemeClr val="tx1"/>
                          </a:solidFill>
                          <a:latin typeface="+mn-lt"/>
                          <a:ea typeface="+mn-ea"/>
                          <a:cs typeface="+mn-cs"/>
                        </a:rPr>
                        <a:t>, CuSO</a:t>
                      </a:r>
                      <a:r>
                        <a:rPr kumimoji="0" lang="en-GB" sz="90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·5H</a:t>
                      </a:r>
                      <a:r>
                        <a:rPr kumimoji="0" lang="en-GB" sz="1000" b="0" kern="1200" baseline="0" dirty="0" smtClean="0">
                          <a:solidFill>
                            <a:schemeClr val="tx1"/>
                          </a:solidFill>
                          <a:latin typeface="+mn-lt"/>
                          <a:ea typeface="+mn-ea"/>
                          <a:cs typeface="+mn-cs"/>
                        </a:rPr>
                        <a:t>2</a:t>
                      </a:r>
                      <a:r>
                        <a:rPr kumimoji="0" lang="en-GB" sz="1400" b="0" kern="1200" baseline="0" dirty="0" smtClean="0">
                          <a:solidFill>
                            <a:schemeClr val="tx1"/>
                          </a:solidFill>
                          <a:latin typeface="+mn-lt"/>
                          <a:ea typeface="+mn-ea"/>
                          <a:cs typeface="+mn-cs"/>
                        </a:rPr>
                        <a:t>O </a:t>
                      </a:r>
                      <a:r>
                        <a:rPr kumimoji="0" lang="el-GR" sz="1400" b="0" kern="1200" baseline="0" dirty="0" smtClean="0">
                          <a:solidFill>
                            <a:schemeClr val="tx1"/>
                          </a:solidFill>
                          <a:latin typeface="+mn-lt"/>
                          <a:ea typeface="+mn-ea"/>
                          <a:cs typeface="+mn-cs"/>
                        </a:rPr>
                        <a:t>χρώμα κυανό</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Brochantite</a:t>
                      </a:r>
                      <a:r>
                        <a:rPr kumimoji="0" lang="en-GB" sz="1400" b="0" kern="1200" baseline="0" dirty="0" smtClean="0">
                          <a:solidFill>
                            <a:schemeClr val="tx1"/>
                          </a:solidFill>
                          <a:latin typeface="+mn-lt"/>
                          <a:ea typeface="+mn-ea"/>
                          <a:cs typeface="+mn-cs"/>
                        </a:rPr>
                        <a:t>, Cu</a:t>
                      </a:r>
                      <a:r>
                        <a:rPr kumimoji="0" lang="en-GB" sz="90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(OH)6SO</a:t>
                      </a:r>
                      <a:r>
                        <a:rPr kumimoji="0" lang="en-GB" sz="100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a:t>
                      </a:r>
                      <a:r>
                        <a:rPr kumimoji="0" lang="el-GR" sz="1400" b="0" kern="1200" baseline="0" dirty="0" smtClean="0">
                          <a:solidFill>
                            <a:schemeClr val="tx1"/>
                          </a:solidFill>
                          <a:latin typeface="+mn-lt"/>
                          <a:ea typeface="+mn-ea"/>
                          <a:cs typeface="+mn-cs"/>
                        </a:rPr>
                        <a:t> πράσινο</a:t>
                      </a:r>
                      <a:r>
                        <a:rPr kumimoji="0" lang="en-GB" sz="1400" b="0" kern="1200" baseline="0" dirty="0" smtClean="0">
                          <a:solidFill>
                            <a:schemeClr val="tx1"/>
                          </a:solidFill>
                          <a:latin typeface="+mn-lt"/>
                          <a:ea typeface="+mn-ea"/>
                          <a:cs typeface="+mn-cs"/>
                        </a:rPr>
                        <a:t> Cu</a:t>
                      </a:r>
                      <a:r>
                        <a:rPr kumimoji="0" lang="en-GB" sz="1400" b="0" kern="1200" baseline="-25000" dirty="0" smtClean="0">
                          <a:solidFill>
                            <a:schemeClr val="tx1"/>
                          </a:solidFill>
                          <a:latin typeface="+mn-lt"/>
                          <a:ea typeface="+mn-ea"/>
                          <a:cs typeface="+mn-cs"/>
                        </a:rPr>
                        <a:t>3</a:t>
                      </a:r>
                      <a:r>
                        <a:rPr kumimoji="0" lang="en-GB" sz="1400" b="0" kern="1200" baseline="0" dirty="0" smtClean="0">
                          <a:solidFill>
                            <a:schemeClr val="tx1"/>
                          </a:solidFill>
                          <a:latin typeface="+mn-lt"/>
                          <a:ea typeface="+mn-ea"/>
                          <a:cs typeface="+mn-cs"/>
                        </a:rPr>
                        <a:t>(OH)</a:t>
                      </a:r>
                      <a:r>
                        <a:rPr kumimoji="0" lang="en-GB" sz="105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SO</a:t>
                      </a:r>
                      <a:r>
                        <a:rPr kumimoji="0" lang="en-GB" sz="105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  </a:t>
                      </a:r>
                      <a:r>
                        <a:rPr kumimoji="0" lang="el-GR" sz="1400" b="0" kern="1200" baseline="0" dirty="0" smtClean="0">
                          <a:solidFill>
                            <a:schemeClr val="tx1"/>
                          </a:solidFill>
                          <a:latin typeface="+mn-lt"/>
                          <a:ea typeface="+mn-ea"/>
                          <a:cs typeface="+mn-cs"/>
                        </a:rPr>
                        <a:t>χρώμα πράσινο</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pt-BR" sz="1400" b="0" kern="1200" baseline="0" dirty="0" smtClean="0">
                          <a:solidFill>
                            <a:schemeClr val="tx1"/>
                          </a:solidFill>
                          <a:latin typeface="+mn-lt"/>
                          <a:ea typeface="+mn-ea"/>
                          <a:cs typeface="+mn-cs"/>
                        </a:rPr>
                        <a:t>Posnjakite, Cu</a:t>
                      </a:r>
                      <a:r>
                        <a:rPr kumimoji="0" lang="pt-BR" sz="1050" b="0" kern="1200" baseline="0" dirty="0" smtClean="0">
                          <a:solidFill>
                            <a:schemeClr val="tx1"/>
                          </a:solidFill>
                          <a:latin typeface="+mn-lt"/>
                          <a:ea typeface="+mn-ea"/>
                          <a:cs typeface="+mn-cs"/>
                        </a:rPr>
                        <a:t>4</a:t>
                      </a:r>
                      <a:r>
                        <a:rPr kumimoji="0" lang="pt-BR" sz="1400" b="0" kern="1200" baseline="0" dirty="0" smtClean="0">
                          <a:solidFill>
                            <a:schemeClr val="tx1"/>
                          </a:solidFill>
                          <a:latin typeface="+mn-lt"/>
                          <a:ea typeface="+mn-ea"/>
                          <a:cs typeface="+mn-cs"/>
                        </a:rPr>
                        <a:t>(OH)6SO</a:t>
                      </a:r>
                      <a:r>
                        <a:rPr kumimoji="0" lang="pt-BR" sz="1050" b="0" kern="1200" baseline="0" dirty="0" smtClean="0">
                          <a:solidFill>
                            <a:schemeClr val="tx1"/>
                          </a:solidFill>
                          <a:latin typeface="+mn-lt"/>
                          <a:ea typeface="+mn-ea"/>
                          <a:cs typeface="+mn-cs"/>
                        </a:rPr>
                        <a:t>4</a:t>
                      </a:r>
                      <a:r>
                        <a:rPr kumimoji="0" lang="pt-BR" sz="1400" b="0" kern="1200" baseline="0" dirty="0" smtClean="0">
                          <a:solidFill>
                            <a:schemeClr val="tx1"/>
                          </a:solidFill>
                          <a:latin typeface="+mn-lt"/>
                          <a:ea typeface="+mn-ea"/>
                          <a:cs typeface="+mn-cs"/>
                        </a:rPr>
                        <a:t>.H</a:t>
                      </a:r>
                      <a:r>
                        <a:rPr kumimoji="0" lang="pt-BR" sz="1050" b="0" kern="1200" baseline="0" dirty="0" smtClean="0">
                          <a:solidFill>
                            <a:schemeClr val="tx1"/>
                          </a:solidFill>
                          <a:latin typeface="+mn-lt"/>
                          <a:ea typeface="+mn-ea"/>
                          <a:cs typeface="+mn-cs"/>
                        </a:rPr>
                        <a:t>2</a:t>
                      </a:r>
                      <a:r>
                        <a:rPr kumimoji="0" lang="pt-BR" sz="1400" b="0" kern="1200" baseline="0" dirty="0" smtClean="0">
                          <a:solidFill>
                            <a:schemeClr val="tx1"/>
                          </a:solidFill>
                          <a:latin typeface="+mn-lt"/>
                          <a:ea typeface="+mn-ea"/>
                          <a:cs typeface="+mn-cs"/>
                        </a:rPr>
                        <a:t>O </a:t>
                      </a:r>
                      <a:r>
                        <a:rPr kumimoji="0" lang="el-GR" sz="1400" b="0" kern="1200" baseline="0" dirty="0" smtClean="0">
                          <a:solidFill>
                            <a:schemeClr val="tx1"/>
                          </a:solidFill>
                          <a:latin typeface="+mn-lt"/>
                          <a:ea typeface="+mn-ea"/>
                          <a:cs typeface="+mn-cs"/>
                        </a:rPr>
                        <a:t>χρώμα ανοιχτό κυανό</a:t>
                      </a:r>
                      <a:endParaRPr kumimoji="0" lang="pt-BR"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US" sz="1400" b="0" kern="1200" baseline="0" dirty="0" err="1" smtClean="0">
                          <a:solidFill>
                            <a:schemeClr val="tx1"/>
                          </a:solidFill>
                          <a:latin typeface="+mn-lt"/>
                          <a:ea typeface="+mn-ea"/>
                          <a:cs typeface="+mn-cs"/>
                        </a:rPr>
                        <a:t>Guildite</a:t>
                      </a:r>
                      <a:r>
                        <a:rPr kumimoji="0" lang="en-US" sz="1400" b="0" kern="1200" baseline="0" dirty="0" smtClean="0">
                          <a:solidFill>
                            <a:schemeClr val="tx1"/>
                          </a:solidFill>
                          <a:latin typeface="+mn-lt"/>
                          <a:ea typeface="+mn-ea"/>
                          <a:cs typeface="+mn-cs"/>
                        </a:rPr>
                        <a:t>, Cu Fe(OH)(SO</a:t>
                      </a:r>
                      <a:r>
                        <a:rPr kumimoji="0" lang="en-US" sz="1050" b="0" kern="1200" baseline="0" dirty="0" smtClean="0">
                          <a:solidFill>
                            <a:schemeClr val="tx1"/>
                          </a:solidFill>
                          <a:latin typeface="+mn-lt"/>
                          <a:ea typeface="+mn-ea"/>
                          <a:cs typeface="+mn-cs"/>
                        </a:rPr>
                        <a:t>4</a:t>
                      </a:r>
                      <a:r>
                        <a:rPr kumimoji="0" lang="en-US" sz="1400" b="0" kern="1200" baseline="0" dirty="0" smtClean="0">
                          <a:solidFill>
                            <a:schemeClr val="tx1"/>
                          </a:solidFill>
                          <a:latin typeface="+mn-lt"/>
                          <a:ea typeface="+mn-ea"/>
                          <a:cs typeface="+mn-cs"/>
                        </a:rPr>
                        <a:t>)</a:t>
                      </a:r>
                      <a:r>
                        <a:rPr kumimoji="0" lang="en-US" sz="1050" b="0" kern="1200" baseline="0" dirty="0" smtClean="0">
                          <a:solidFill>
                            <a:schemeClr val="tx1"/>
                          </a:solidFill>
                          <a:latin typeface="+mn-lt"/>
                          <a:ea typeface="+mn-ea"/>
                          <a:cs typeface="+mn-cs"/>
                        </a:rPr>
                        <a:t>2</a:t>
                      </a:r>
                      <a:r>
                        <a:rPr kumimoji="0" lang="en-US" sz="1400" b="0" kern="1200" baseline="0" dirty="0" smtClean="0">
                          <a:solidFill>
                            <a:schemeClr val="tx1"/>
                          </a:solidFill>
                          <a:latin typeface="+mn-lt"/>
                          <a:ea typeface="+mn-ea"/>
                          <a:cs typeface="+mn-cs"/>
                        </a:rPr>
                        <a:t>.4H</a:t>
                      </a:r>
                      <a:r>
                        <a:rPr kumimoji="0" lang="en-US" sz="1050" b="0" kern="1200" baseline="0" dirty="0" smtClean="0">
                          <a:solidFill>
                            <a:schemeClr val="tx1"/>
                          </a:solidFill>
                          <a:latin typeface="+mn-lt"/>
                          <a:ea typeface="+mn-ea"/>
                          <a:cs typeface="+mn-cs"/>
                        </a:rPr>
                        <a:t>2</a:t>
                      </a:r>
                      <a:r>
                        <a:rPr kumimoji="0" lang="en-US" sz="1400" b="0" kern="1200" baseline="0" dirty="0" smtClean="0">
                          <a:solidFill>
                            <a:schemeClr val="tx1"/>
                          </a:solidFill>
                          <a:latin typeface="+mn-lt"/>
                          <a:ea typeface="+mn-ea"/>
                          <a:cs typeface="+mn-cs"/>
                        </a:rPr>
                        <a:t>O </a:t>
                      </a:r>
                      <a:r>
                        <a:rPr kumimoji="0" lang="el-GR" sz="1400" b="0" kern="1200" baseline="0" dirty="0" smtClean="0">
                          <a:solidFill>
                            <a:schemeClr val="tx1"/>
                          </a:solidFill>
                          <a:latin typeface="+mn-lt"/>
                          <a:ea typeface="+mn-ea"/>
                          <a:cs typeface="+mn-cs"/>
                        </a:rPr>
                        <a:t>χρώμα κίτρινο καφέ</a:t>
                      </a:r>
                      <a:endParaRPr kumimoji="0" lang="en-US"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Sampleite</a:t>
                      </a:r>
                      <a:r>
                        <a:rPr kumimoji="0" lang="en-GB" sz="1400" b="0" kern="1200" baseline="0" dirty="0" smtClean="0">
                          <a:solidFill>
                            <a:schemeClr val="tx1"/>
                          </a:solidFill>
                          <a:latin typeface="+mn-lt"/>
                          <a:ea typeface="+mn-ea"/>
                          <a:cs typeface="+mn-cs"/>
                        </a:rPr>
                        <a:t>, CaCu</a:t>
                      </a:r>
                      <a:r>
                        <a:rPr kumimoji="0" lang="en-GB" sz="900" b="0" kern="1200" baseline="0" dirty="0" smtClean="0">
                          <a:solidFill>
                            <a:schemeClr val="tx1"/>
                          </a:solidFill>
                          <a:latin typeface="+mn-lt"/>
                          <a:ea typeface="+mn-ea"/>
                          <a:cs typeface="+mn-cs"/>
                        </a:rPr>
                        <a:t>5</a:t>
                      </a:r>
                      <a:r>
                        <a:rPr kumimoji="0" lang="en-GB" sz="1400" b="0" kern="1200" baseline="0" dirty="0" smtClean="0">
                          <a:solidFill>
                            <a:schemeClr val="tx1"/>
                          </a:solidFill>
                          <a:latin typeface="+mn-lt"/>
                          <a:ea typeface="+mn-ea"/>
                          <a:cs typeface="+mn-cs"/>
                        </a:rPr>
                        <a:t>NaCI(PO</a:t>
                      </a:r>
                      <a:r>
                        <a:rPr kumimoji="0" lang="en-GB" sz="105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a:t>
                      </a:r>
                      <a:r>
                        <a:rPr kumimoji="0" lang="en-GB" sz="105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.5H</a:t>
                      </a:r>
                      <a:r>
                        <a:rPr kumimoji="0" lang="en-GB" sz="1000" b="0" kern="1200" baseline="0" dirty="0" smtClean="0">
                          <a:solidFill>
                            <a:schemeClr val="tx1"/>
                          </a:solidFill>
                          <a:latin typeface="+mn-lt"/>
                          <a:ea typeface="+mn-ea"/>
                          <a:cs typeface="+mn-cs"/>
                        </a:rPr>
                        <a:t>2</a:t>
                      </a:r>
                      <a:r>
                        <a:rPr kumimoji="0" lang="en-GB" sz="1400" b="0" kern="1200" baseline="0" dirty="0" smtClean="0">
                          <a:solidFill>
                            <a:schemeClr val="tx1"/>
                          </a:solidFill>
                          <a:latin typeface="+mn-lt"/>
                          <a:ea typeface="+mn-ea"/>
                          <a:cs typeface="+mn-cs"/>
                        </a:rPr>
                        <a:t>O </a:t>
                      </a:r>
                      <a:r>
                        <a:rPr kumimoji="0" lang="el-GR" sz="1400" b="0" kern="1200" baseline="0" dirty="0" smtClean="0">
                          <a:solidFill>
                            <a:schemeClr val="tx1"/>
                          </a:solidFill>
                          <a:latin typeface="+mn-lt"/>
                          <a:ea typeface="+mn-ea"/>
                          <a:cs typeface="+mn-cs"/>
                        </a:rPr>
                        <a:t>χρώμα κυανό-πράσινο</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US" sz="1400" b="0" kern="1200" baseline="0" dirty="0" err="1" smtClean="0">
                          <a:solidFill>
                            <a:schemeClr val="tx1"/>
                          </a:solidFill>
                          <a:latin typeface="+mn-lt"/>
                          <a:ea typeface="+mn-ea"/>
                          <a:cs typeface="+mn-cs"/>
                        </a:rPr>
                        <a:t>Libethenite</a:t>
                      </a:r>
                      <a:r>
                        <a:rPr kumimoji="0" lang="en-US" sz="1400" b="0" kern="1200" baseline="0" dirty="0" smtClean="0">
                          <a:solidFill>
                            <a:schemeClr val="tx1"/>
                          </a:solidFill>
                          <a:latin typeface="+mn-lt"/>
                          <a:ea typeface="+mn-ea"/>
                          <a:cs typeface="+mn-cs"/>
                        </a:rPr>
                        <a:t>,  Cu</a:t>
                      </a:r>
                      <a:r>
                        <a:rPr kumimoji="0" lang="en-US" sz="1050" b="0" kern="1200" baseline="0" dirty="0" smtClean="0">
                          <a:solidFill>
                            <a:schemeClr val="tx1"/>
                          </a:solidFill>
                          <a:latin typeface="+mn-lt"/>
                          <a:ea typeface="+mn-ea"/>
                          <a:cs typeface="+mn-cs"/>
                        </a:rPr>
                        <a:t>2</a:t>
                      </a:r>
                      <a:r>
                        <a:rPr kumimoji="0" lang="en-US" sz="1400" b="0" kern="1200" baseline="0" dirty="0" smtClean="0">
                          <a:solidFill>
                            <a:schemeClr val="tx1"/>
                          </a:solidFill>
                          <a:latin typeface="+mn-lt"/>
                          <a:ea typeface="+mn-ea"/>
                          <a:cs typeface="+mn-cs"/>
                        </a:rPr>
                        <a:t>(OH)(PO</a:t>
                      </a:r>
                      <a:r>
                        <a:rPr kumimoji="0" lang="en-US" sz="1050" b="0" kern="1200" baseline="0" dirty="0" smtClean="0">
                          <a:solidFill>
                            <a:schemeClr val="tx1"/>
                          </a:solidFill>
                          <a:latin typeface="+mn-lt"/>
                          <a:ea typeface="+mn-ea"/>
                          <a:cs typeface="+mn-cs"/>
                        </a:rPr>
                        <a:t>4</a:t>
                      </a:r>
                      <a:r>
                        <a:rPr kumimoji="0" lang="en-US" sz="1400" b="0" kern="1200" baseline="0" dirty="0" smtClean="0">
                          <a:solidFill>
                            <a:schemeClr val="tx1"/>
                          </a:solidFill>
                          <a:latin typeface="+mn-lt"/>
                          <a:ea typeface="+mn-ea"/>
                          <a:cs typeface="+mn-cs"/>
                        </a:rPr>
                        <a:t>)</a:t>
                      </a:r>
                      <a:r>
                        <a:rPr kumimoji="0" lang="el-GR" sz="1400" b="0" kern="1200" baseline="0" dirty="0" smtClean="0">
                          <a:solidFill>
                            <a:schemeClr val="tx1"/>
                          </a:solidFill>
                          <a:latin typeface="+mn-lt"/>
                          <a:ea typeface="+mn-ea"/>
                          <a:cs typeface="+mn-cs"/>
                        </a:rPr>
                        <a:t>, πράσινο</a:t>
                      </a:r>
                      <a:endParaRPr kumimoji="0" lang="en-US"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Connellite</a:t>
                      </a:r>
                      <a:r>
                        <a:rPr kumimoji="0" lang="en-GB" sz="1400" b="0" kern="1200" baseline="0" dirty="0" smtClean="0">
                          <a:solidFill>
                            <a:schemeClr val="tx1"/>
                          </a:solidFill>
                          <a:latin typeface="+mn-lt"/>
                          <a:ea typeface="+mn-ea"/>
                          <a:cs typeface="+mn-cs"/>
                        </a:rPr>
                        <a:t> Cu</a:t>
                      </a:r>
                      <a:r>
                        <a:rPr kumimoji="0" lang="en-GB" sz="900" b="0" kern="1200" baseline="0" dirty="0" smtClean="0">
                          <a:solidFill>
                            <a:schemeClr val="tx1"/>
                          </a:solidFill>
                          <a:latin typeface="+mn-lt"/>
                          <a:ea typeface="+mn-ea"/>
                          <a:cs typeface="+mn-cs"/>
                        </a:rPr>
                        <a:t>19</a:t>
                      </a:r>
                      <a:r>
                        <a:rPr kumimoji="0" lang="en-GB" sz="1400" b="0" kern="1200" baseline="0" dirty="0" smtClean="0">
                          <a:solidFill>
                            <a:schemeClr val="tx1"/>
                          </a:solidFill>
                          <a:latin typeface="+mn-lt"/>
                          <a:ea typeface="+mn-ea"/>
                          <a:cs typeface="+mn-cs"/>
                        </a:rPr>
                        <a:t>Cl</a:t>
                      </a:r>
                      <a:r>
                        <a:rPr kumimoji="0" lang="en-GB" sz="100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(OH)</a:t>
                      </a:r>
                      <a:r>
                        <a:rPr kumimoji="0" lang="en-GB" sz="800" b="0" kern="1200" baseline="0" dirty="0" smtClean="0">
                          <a:solidFill>
                            <a:schemeClr val="tx1"/>
                          </a:solidFill>
                          <a:latin typeface="+mn-lt"/>
                          <a:ea typeface="+mn-ea"/>
                          <a:cs typeface="+mn-cs"/>
                        </a:rPr>
                        <a:t>32</a:t>
                      </a:r>
                      <a:r>
                        <a:rPr kumimoji="0" lang="en-GB" sz="1400" b="0" kern="1200" baseline="0" dirty="0" smtClean="0">
                          <a:solidFill>
                            <a:schemeClr val="tx1"/>
                          </a:solidFill>
                          <a:latin typeface="+mn-lt"/>
                          <a:ea typeface="+mn-ea"/>
                          <a:cs typeface="+mn-cs"/>
                        </a:rPr>
                        <a:t>(SO</a:t>
                      </a:r>
                      <a:r>
                        <a:rPr kumimoji="0" lang="en-GB" sz="1000" b="0" kern="1200" baseline="0" dirty="0" smtClean="0">
                          <a:solidFill>
                            <a:schemeClr val="tx1"/>
                          </a:solidFill>
                          <a:latin typeface="+mn-lt"/>
                          <a:ea typeface="+mn-ea"/>
                          <a:cs typeface="+mn-cs"/>
                        </a:rPr>
                        <a:t>4</a:t>
                      </a:r>
                      <a:r>
                        <a:rPr kumimoji="0" lang="en-GB" sz="1400" b="0" kern="1200" baseline="0" dirty="0" smtClean="0">
                          <a:solidFill>
                            <a:schemeClr val="tx1"/>
                          </a:solidFill>
                          <a:latin typeface="+mn-lt"/>
                          <a:ea typeface="+mn-ea"/>
                          <a:cs typeface="+mn-cs"/>
                        </a:rPr>
                        <a:t>).3H</a:t>
                      </a:r>
                      <a:r>
                        <a:rPr kumimoji="0" lang="en-GB" sz="1050" b="0" kern="1200" baseline="0" dirty="0" smtClean="0">
                          <a:solidFill>
                            <a:schemeClr val="tx1"/>
                          </a:solidFill>
                          <a:latin typeface="+mn-lt"/>
                          <a:ea typeface="+mn-ea"/>
                          <a:cs typeface="+mn-cs"/>
                        </a:rPr>
                        <a:t>2</a:t>
                      </a:r>
                      <a:r>
                        <a:rPr kumimoji="0" lang="en-GB" sz="1400" b="0" kern="1200" baseline="0" dirty="0" smtClean="0">
                          <a:solidFill>
                            <a:schemeClr val="tx1"/>
                          </a:solidFill>
                          <a:latin typeface="+mn-lt"/>
                          <a:ea typeface="+mn-ea"/>
                          <a:cs typeface="+mn-cs"/>
                        </a:rPr>
                        <a:t>O </a:t>
                      </a:r>
                      <a:r>
                        <a:rPr kumimoji="0" lang="el-GR" sz="1400" b="0" kern="1200" baseline="0" dirty="0" smtClean="0">
                          <a:solidFill>
                            <a:schemeClr val="tx1"/>
                          </a:solidFill>
                          <a:latin typeface="+mn-lt"/>
                          <a:ea typeface="+mn-ea"/>
                          <a:cs typeface="+mn-cs"/>
                        </a:rPr>
                        <a:t>χρώμα κυανό</a:t>
                      </a:r>
                      <a:endParaRPr kumimoji="0" lang="en-GB" sz="14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GB" sz="1400" b="0" kern="1200" baseline="0" dirty="0" err="1" smtClean="0">
                          <a:solidFill>
                            <a:schemeClr val="tx1"/>
                          </a:solidFill>
                          <a:latin typeface="+mn-lt"/>
                          <a:ea typeface="+mn-ea"/>
                          <a:cs typeface="+mn-cs"/>
                        </a:rPr>
                        <a:t>Gerhardtite</a:t>
                      </a:r>
                      <a:r>
                        <a:rPr kumimoji="0" lang="en-GB" sz="1400" b="0" kern="1200" baseline="0" dirty="0" smtClean="0">
                          <a:solidFill>
                            <a:schemeClr val="tx1"/>
                          </a:solidFill>
                          <a:latin typeface="+mn-lt"/>
                          <a:ea typeface="+mn-ea"/>
                          <a:cs typeface="+mn-cs"/>
                        </a:rPr>
                        <a:t>, Cu</a:t>
                      </a:r>
                      <a:r>
                        <a:rPr kumimoji="0" lang="en-GB" sz="1000" b="0" kern="1200" baseline="0" dirty="0" smtClean="0">
                          <a:solidFill>
                            <a:schemeClr val="tx1"/>
                          </a:solidFill>
                          <a:latin typeface="+mn-lt"/>
                          <a:ea typeface="+mn-ea"/>
                          <a:cs typeface="+mn-cs"/>
                        </a:rPr>
                        <a:t>2</a:t>
                      </a:r>
                      <a:r>
                        <a:rPr kumimoji="0" lang="en-GB" sz="1400" b="0" kern="1200" baseline="0" dirty="0" smtClean="0">
                          <a:solidFill>
                            <a:schemeClr val="tx1"/>
                          </a:solidFill>
                          <a:latin typeface="+mn-lt"/>
                          <a:ea typeface="+mn-ea"/>
                          <a:cs typeface="+mn-cs"/>
                        </a:rPr>
                        <a:t>NO</a:t>
                      </a:r>
                      <a:r>
                        <a:rPr kumimoji="0" lang="en-GB" sz="1000" b="0" kern="1200" baseline="0" dirty="0" smtClean="0">
                          <a:solidFill>
                            <a:schemeClr val="tx1"/>
                          </a:solidFill>
                          <a:latin typeface="+mn-lt"/>
                          <a:ea typeface="+mn-ea"/>
                          <a:cs typeface="+mn-cs"/>
                        </a:rPr>
                        <a:t>3</a:t>
                      </a:r>
                      <a:r>
                        <a:rPr kumimoji="0" lang="en-GB" sz="1400" b="0" kern="1200" baseline="0" dirty="0" smtClean="0">
                          <a:solidFill>
                            <a:schemeClr val="tx1"/>
                          </a:solidFill>
                          <a:latin typeface="+mn-lt"/>
                          <a:ea typeface="+mn-ea"/>
                          <a:cs typeface="+mn-cs"/>
                        </a:rPr>
                        <a:t>(OH)</a:t>
                      </a:r>
                      <a:r>
                        <a:rPr kumimoji="0" lang="en-GB" sz="1000" b="0" kern="1200" baseline="0" dirty="0" smtClean="0">
                          <a:solidFill>
                            <a:schemeClr val="tx1"/>
                          </a:solidFill>
                          <a:latin typeface="+mn-lt"/>
                          <a:ea typeface="+mn-ea"/>
                          <a:cs typeface="+mn-cs"/>
                        </a:rPr>
                        <a:t>3</a:t>
                      </a:r>
                      <a:endParaRPr lang="el-GR" sz="1000" b="0" dirty="0">
                        <a:solidFill>
                          <a:schemeClr val="tx1"/>
                        </a:solidFill>
                        <a:latin typeface="+mn-lt"/>
                      </a:endParaRPr>
                    </a:p>
                  </a:txBody>
                  <a:tcPr marL="86738" marR="86738" marT="34290" marB="34290">
                    <a:solidFill>
                      <a:srgbClr val="F8EFEC"/>
                    </a:solidFill>
                  </a:tcPr>
                </a:tc>
              </a:tr>
            </a:tbl>
          </a:graphicData>
        </a:graphic>
      </p:graphicFrame>
    </p:spTree>
    <p:extLst>
      <p:ext uri="{BB962C8B-B14F-4D97-AF65-F5344CB8AC3E}">
        <p14:creationId xmlns:p14="http://schemas.microsoft.com/office/powerpoint/2010/main" val="2114860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4000" dirty="0" smtClean="0">
                <a:latin typeface="+mn-lt"/>
              </a:rPr>
              <a:t>Ο χαλκός στη φύση</a:t>
            </a:r>
            <a:endParaRPr lang="el-GR" sz="4000" dirty="0">
              <a:latin typeface="+mn-lt"/>
            </a:endParaRPr>
          </a:p>
        </p:txBody>
      </p:sp>
      <p:sp>
        <p:nvSpPr>
          <p:cNvPr id="5" name="Content Placeholder 4"/>
          <p:cNvSpPr>
            <a:spLocks noGrp="1"/>
          </p:cNvSpPr>
          <p:nvPr>
            <p:ph idx="1"/>
          </p:nvPr>
        </p:nvSpPr>
        <p:spPr>
          <a:xfrm>
            <a:off x="6156176" y="149942"/>
            <a:ext cx="2808312" cy="4993558"/>
          </a:xfrm>
        </p:spPr>
        <p:txBody>
          <a:bodyPr>
            <a:noAutofit/>
          </a:bodyPr>
          <a:lstStyle/>
          <a:p>
            <a:r>
              <a:rPr lang="el-GR" sz="2000" dirty="0" smtClean="0">
                <a:solidFill>
                  <a:schemeClr val="bg1"/>
                </a:solidFill>
              </a:rPr>
              <a:t>Οι </a:t>
            </a:r>
            <a:r>
              <a:rPr lang="el-GR" sz="2000" dirty="0">
                <a:solidFill>
                  <a:schemeClr val="bg1"/>
                </a:solidFill>
              </a:rPr>
              <a:t>χημικές ενώσεις του  συνήθως είναι  άλατα του δισθενούς χαλκού, οι οποίες προσδίδουν συχνά στα ορυκτά κυανά ή πράσινα χρώματα, όπως είναι  ο αζουρίτης και το </a:t>
            </a:r>
            <a:r>
              <a:rPr lang="el-GR" sz="2000" dirty="0" err="1">
                <a:solidFill>
                  <a:schemeClr val="bg1"/>
                </a:solidFill>
              </a:rPr>
              <a:t>τυρκουάζ</a:t>
            </a:r>
            <a:r>
              <a:rPr lang="el-GR" sz="2000" dirty="0">
                <a:solidFill>
                  <a:schemeClr val="bg1"/>
                </a:solidFill>
              </a:rPr>
              <a:t>, τα οποία είναι τεκμηριωμένο ιστορικά ότι έχουν χρησιμοποιηθεί ευρέως ως </a:t>
            </a:r>
            <a:r>
              <a:rPr lang="el-GR" sz="2000" dirty="0" smtClean="0">
                <a:solidFill>
                  <a:schemeClr val="bg1"/>
                </a:solidFill>
              </a:rPr>
              <a:t>χρωστικές</a:t>
            </a:r>
            <a:endParaRPr lang="el-GR" sz="2000" dirty="0">
              <a:solidFill>
                <a:schemeClr val="bg1"/>
              </a:solidFill>
            </a:endParaRPr>
          </a:p>
        </p:txBody>
      </p:sp>
      <p:grpSp>
        <p:nvGrpSpPr>
          <p:cNvPr id="2" name="Group 1"/>
          <p:cNvGrpSpPr/>
          <p:nvPr/>
        </p:nvGrpSpPr>
        <p:grpSpPr>
          <a:xfrm>
            <a:off x="323552" y="1275606"/>
            <a:ext cx="5531760" cy="2592252"/>
            <a:chOff x="323552" y="1275606"/>
            <a:chExt cx="5531760" cy="2592252"/>
          </a:xfrm>
        </p:grpSpPr>
        <p:pic>
          <p:nvPicPr>
            <p:cNvPr id="1027" name="Picture 3" descr="C:\Users\Μπιζουδένια\Desktop\OPEN COURSES ARGYROPOULOS\bronze photos\copper_ores.jpg"/>
            <p:cNvPicPr>
              <a:picLocks noChangeAspect="1" noChangeArrowheads="1"/>
            </p:cNvPicPr>
            <p:nvPr/>
          </p:nvPicPr>
          <p:blipFill>
            <a:blip r:embed="rId2" cstate="print"/>
            <a:srcRect/>
            <a:stretch>
              <a:fillRect/>
            </a:stretch>
          </p:blipFill>
          <p:spPr bwMode="auto">
            <a:xfrm>
              <a:off x="323552" y="1873156"/>
              <a:ext cx="5468108" cy="1944216"/>
            </a:xfrm>
            <a:prstGeom prst="rect">
              <a:avLst/>
            </a:prstGeom>
            <a:noFill/>
          </p:spPr>
        </p:pic>
        <p:sp>
          <p:nvSpPr>
            <p:cNvPr id="8" name="TextBox 7"/>
            <p:cNvSpPr txBox="1"/>
            <p:nvPr/>
          </p:nvSpPr>
          <p:spPr>
            <a:xfrm>
              <a:off x="382704" y="1275606"/>
              <a:ext cx="5472608" cy="461665"/>
            </a:xfrm>
            <a:prstGeom prst="rect">
              <a:avLst/>
            </a:prstGeom>
            <a:noFill/>
          </p:spPr>
          <p:txBody>
            <a:bodyPr wrap="square" rtlCol="0">
              <a:spAutoFit/>
            </a:bodyPr>
            <a:lstStyle/>
            <a:p>
              <a:pPr algn="ctr"/>
              <a:r>
                <a:rPr lang="el-GR" sz="2400" dirty="0" smtClean="0"/>
                <a:t>Ορυκτά χαλκού</a:t>
              </a:r>
              <a:endParaRPr lang="el-GR" sz="2400" dirty="0"/>
            </a:p>
          </p:txBody>
        </p:sp>
        <p:sp>
          <p:nvSpPr>
            <p:cNvPr id="9" name="TextBox 8"/>
            <p:cNvSpPr txBox="1"/>
            <p:nvPr/>
          </p:nvSpPr>
          <p:spPr>
            <a:xfrm>
              <a:off x="395560" y="2618609"/>
              <a:ext cx="1152128" cy="276999"/>
            </a:xfrm>
            <a:prstGeom prst="rect">
              <a:avLst/>
            </a:prstGeom>
            <a:solidFill>
              <a:schemeClr val="bg1"/>
            </a:solidFill>
          </p:spPr>
          <p:txBody>
            <a:bodyPr wrap="square" rtlCol="0">
              <a:spAutoFit/>
            </a:bodyPr>
            <a:lstStyle/>
            <a:p>
              <a:pPr algn="ctr"/>
              <a:r>
                <a:rPr lang="el-GR" sz="1200" dirty="0" smtClean="0"/>
                <a:t>χαλκοπυρίτης</a:t>
              </a:r>
              <a:endParaRPr lang="el-GR" sz="1200" dirty="0"/>
            </a:p>
          </p:txBody>
        </p:sp>
        <p:sp>
          <p:nvSpPr>
            <p:cNvPr id="10" name="TextBox 9"/>
            <p:cNvSpPr txBox="1"/>
            <p:nvPr/>
          </p:nvSpPr>
          <p:spPr>
            <a:xfrm>
              <a:off x="971624" y="3590859"/>
              <a:ext cx="1152128" cy="276999"/>
            </a:xfrm>
            <a:prstGeom prst="rect">
              <a:avLst/>
            </a:prstGeom>
            <a:solidFill>
              <a:schemeClr val="bg1"/>
            </a:solidFill>
          </p:spPr>
          <p:txBody>
            <a:bodyPr wrap="square" rtlCol="0">
              <a:spAutoFit/>
            </a:bodyPr>
            <a:lstStyle/>
            <a:p>
              <a:pPr algn="ctr"/>
              <a:r>
                <a:rPr lang="el-GR" sz="1200" dirty="0" smtClean="0"/>
                <a:t>μαλαχίτης</a:t>
              </a:r>
              <a:endParaRPr lang="el-GR" sz="1200" dirty="0"/>
            </a:p>
          </p:txBody>
        </p:sp>
        <p:sp>
          <p:nvSpPr>
            <p:cNvPr id="11" name="TextBox 10"/>
            <p:cNvSpPr txBox="1"/>
            <p:nvPr/>
          </p:nvSpPr>
          <p:spPr>
            <a:xfrm>
              <a:off x="3167134" y="2618609"/>
              <a:ext cx="1152128" cy="276999"/>
            </a:xfrm>
            <a:prstGeom prst="rect">
              <a:avLst/>
            </a:prstGeom>
            <a:solidFill>
              <a:schemeClr val="bg1"/>
            </a:solidFill>
          </p:spPr>
          <p:txBody>
            <a:bodyPr wrap="square" rtlCol="0">
              <a:spAutoFit/>
            </a:bodyPr>
            <a:lstStyle/>
            <a:p>
              <a:pPr algn="ctr"/>
              <a:r>
                <a:rPr lang="el-GR" sz="1200" dirty="0" smtClean="0"/>
                <a:t>αζουρίτης</a:t>
              </a:r>
              <a:endParaRPr lang="el-GR" sz="1200" dirty="0"/>
            </a:p>
          </p:txBody>
        </p:sp>
        <p:sp>
          <p:nvSpPr>
            <p:cNvPr id="12" name="TextBox 11"/>
            <p:cNvSpPr txBox="1"/>
            <p:nvPr/>
          </p:nvSpPr>
          <p:spPr>
            <a:xfrm>
              <a:off x="4572024" y="2618609"/>
              <a:ext cx="1152128" cy="276999"/>
            </a:xfrm>
            <a:prstGeom prst="rect">
              <a:avLst/>
            </a:prstGeom>
            <a:solidFill>
              <a:schemeClr val="bg1"/>
            </a:solidFill>
          </p:spPr>
          <p:txBody>
            <a:bodyPr wrap="square" rtlCol="0">
              <a:spAutoFit/>
            </a:bodyPr>
            <a:lstStyle/>
            <a:p>
              <a:pPr algn="ctr"/>
              <a:r>
                <a:rPr lang="el-GR" sz="1200" dirty="0" smtClean="0"/>
                <a:t>χρυσόκολλα</a:t>
              </a:r>
              <a:endParaRPr lang="el-GR" sz="1200" dirty="0"/>
            </a:p>
          </p:txBody>
        </p:sp>
        <p:sp>
          <p:nvSpPr>
            <p:cNvPr id="13" name="TextBox 12"/>
            <p:cNvSpPr txBox="1"/>
            <p:nvPr/>
          </p:nvSpPr>
          <p:spPr>
            <a:xfrm>
              <a:off x="1806807" y="2618609"/>
              <a:ext cx="1152128" cy="276999"/>
            </a:xfrm>
            <a:prstGeom prst="rect">
              <a:avLst/>
            </a:prstGeom>
            <a:solidFill>
              <a:schemeClr val="bg1"/>
            </a:solidFill>
          </p:spPr>
          <p:txBody>
            <a:bodyPr wrap="square" rtlCol="0">
              <a:spAutoFit/>
            </a:bodyPr>
            <a:lstStyle/>
            <a:p>
              <a:pPr algn="ctr"/>
              <a:r>
                <a:rPr lang="el-GR" sz="1200" dirty="0" smtClean="0"/>
                <a:t>βορνίτης</a:t>
              </a:r>
              <a:endParaRPr lang="el-GR" sz="1200" dirty="0"/>
            </a:p>
          </p:txBody>
        </p:sp>
        <p:sp>
          <p:nvSpPr>
            <p:cNvPr id="14" name="TextBox 13"/>
            <p:cNvSpPr txBox="1"/>
            <p:nvPr/>
          </p:nvSpPr>
          <p:spPr>
            <a:xfrm>
              <a:off x="2411760" y="3590859"/>
              <a:ext cx="1152128" cy="276999"/>
            </a:xfrm>
            <a:prstGeom prst="rect">
              <a:avLst/>
            </a:prstGeom>
            <a:solidFill>
              <a:schemeClr val="bg1"/>
            </a:solidFill>
          </p:spPr>
          <p:txBody>
            <a:bodyPr wrap="square" rtlCol="0">
              <a:spAutoFit/>
            </a:bodyPr>
            <a:lstStyle/>
            <a:p>
              <a:pPr algn="ctr"/>
              <a:r>
                <a:rPr lang="el-GR" sz="1200" dirty="0" smtClean="0"/>
                <a:t>κυπρίτης</a:t>
              </a:r>
              <a:endParaRPr lang="el-GR" sz="1200" dirty="0"/>
            </a:p>
          </p:txBody>
        </p:sp>
        <p:sp>
          <p:nvSpPr>
            <p:cNvPr id="17" name="TextBox 16"/>
            <p:cNvSpPr txBox="1"/>
            <p:nvPr/>
          </p:nvSpPr>
          <p:spPr>
            <a:xfrm>
              <a:off x="3743932" y="3590859"/>
              <a:ext cx="1656184" cy="276999"/>
            </a:xfrm>
            <a:prstGeom prst="rect">
              <a:avLst/>
            </a:prstGeom>
            <a:solidFill>
              <a:schemeClr val="bg1"/>
            </a:solidFill>
          </p:spPr>
          <p:txBody>
            <a:bodyPr wrap="square" rtlCol="0">
              <a:spAutoFit/>
            </a:bodyPr>
            <a:lstStyle/>
            <a:p>
              <a:r>
                <a:rPr lang="el-GR" sz="1200" dirty="0" smtClean="0"/>
                <a:t>Χαλκός αυτοφυής</a:t>
              </a:r>
              <a:endParaRPr lang="el-GR" sz="1200" dirty="0"/>
            </a:p>
          </p:txBody>
        </p:sp>
      </p:grpSp>
      <p:sp>
        <p:nvSpPr>
          <p:cNvPr id="19" name="Rectangle 18"/>
          <p:cNvSpPr/>
          <p:nvPr/>
        </p:nvSpPr>
        <p:spPr>
          <a:xfrm>
            <a:off x="977591" y="4011910"/>
            <a:ext cx="4212444" cy="276999"/>
          </a:xfrm>
          <a:prstGeom prst="rect">
            <a:avLst/>
          </a:prstGeom>
          <a:solidFill>
            <a:schemeClr val="bg1"/>
          </a:solidFill>
        </p:spPr>
        <p:txBody>
          <a:bodyPr wrap="square">
            <a:spAutoFit/>
          </a:bodyPr>
          <a:lstStyle/>
          <a:p>
            <a:pPr algn="ctr"/>
            <a:r>
              <a:rPr lang="en-GB" sz="1200" dirty="0" smtClean="0">
                <a:solidFill>
                  <a:schemeClr val="tx1">
                    <a:lumMod val="75000"/>
                    <a:lumOff val="25000"/>
                  </a:schemeClr>
                </a:solidFill>
                <a:hlinkClick r:id="rId3"/>
              </a:rPr>
              <a:t>earthobservatory.nasa.gov</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επιτρέπεται η επαναχρησιμοποίηση</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24663885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z="3100" dirty="0" smtClean="0">
                <a:latin typeface="+mn-lt"/>
              </a:rPr>
              <a:t>Προϊόντα διάβρωσης χαλκού στο εδαφικό περιβάλλον</a:t>
            </a:r>
            <a:r>
              <a:rPr lang="en-US" sz="3100" dirty="0" smtClean="0">
                <a:latin typeface="+mn-lt"/>
              </a:rPr>
              <a:t> </a:t>
            </a:r>
            <a:r>
              <a:rPr lang="el-GR" sz="3100" dirty="0" smtClean="0">
                <a:latin typeface="+mn-lt"/>
              </a:rPr>
              <a:t> </a:t>
            </a:r>
            <a:r>
              <a:rPr lang="el-GR" sz="3100" dirty="0" smtClean="0">
                <a:solidFill>
                  <a:schemeClr val="accent3">
                    <a:lumMod val="20000"/>
                    <a:lumOff val="80000"/>
                  </a:schemeClr>
                </a:solidFill>
                <a:latin typeface="+mn-lt"/>
              </a:rPr>
              <a:t>Οξείδια χαλκού</a:t>
            </a:r>
            <a:endParaRPr lang="el-GR" sz="3600" dirty="0">
              <a:solidFill>
                <a:schemeClr val="accent3">
                  <a:lumMod val="20000"/>
                  <a:lumOff val="80000"/>
                </a:schemeClr>
              </a:solidFill>
              <a:latin typeface="+mn-lt"/>
            </a:endParaRPr>
          </a:p>
        </p:txBody>
      </p:sp>
      <p:sp>
        <p:nvSpPr>
          <p:cNvPr id="2" name="Content Placeholder 1"/>
          <p:cNvSpPr>
            <a:spLocks noGrp="1"/>
          </p:cNvSpPr>
          <p:nvPr>
            <p:ph idx="1"/>
          </p:nvPr>
        </p:nvSpPr>
        <p:spPr>
          <a:xfrm>
            <a:off x="4572000" y="3856861"/>
            <a:ext cx="4572000" cy="1286639"/>
          </a:xfrm>
          <a:solidFill>
            <a:srgbClr val="A65841"/>
          </a:solidFill>
        </p:spPr>
        <p:txBody>
          <a:bodyPr>
            <a:normAutofit/>
          </a:bodyPr>
          <a:lstStyle/>
          <a:p>
            <a:pPr marL="0" indent="0">
              <a:buNone/>
            </a:pPr>
            <a:r>
              <a:rPr lang="el-GR" sz="2000" dirty="0" smtClean="0">
                <a:solidFill>
                  <a:schemeClr val="bg1"/>
                </a:solidFill>
              </a:rPr>
              <a:t>Κυπρίτης (</a:t>
            </a:r>
            <a:r>
              <a:rPr lang="en-GB" sz="2000" dirty="0" smtClean="0">
                <a:solidFill>
                  <a:schemeClr val="bg1"/>
                </a:solidFill>
              </a:rPr>
              <a:t>Cu</a:t>
            </a:r>
            <a:r>
              <a:rPr lang="en-GB" sz="2000" baseline="-25000" dirty="0" smtClean="0">
                <a:solidFill>
                  <a:schemeClr val="bg1"/>
                </a:solidFill>
              </a:rPr>
              <a:t>2</a:t>
            </a:r>
            <a:r>
              <a:rPr lang="en-GB" sz="2000" dirty="0" smtClean="0">
                <a:solidFill>
                  <a:schemeClr val="bg1"/>
                </a:solidFill>
              </a:rPr>
              <a:t>O)- </a:t>
            </a:r>
            <a:r>
              <a:rPr lang="el-GR" sz="2000" dirty="0" smtClean="0">
                <a:solidFill>
                  <a:schemeClr val="bg1"/>
                </a:solidFill>
              </a:rPr>
              <a:t>καφέ χρώμα έως ροζ, διατηρεί λεπτομέρειες της αυθεντικής επιφάνειας</a:t>
            </a:r>
            <a:endParaRPr lang="en-GB" sz="2400" dirty="0" smtClean="0">
              <a:latin typeface="Book Antiqua" pitchFamily="18" charset="0"/>
            </a:endParaRPr>
          </a:p>
        </p:txBody>
      </p:sp>
      <p:pic>
        <p:nvPicPr>
          <p:cNvPr id="10" name="Content Placeholder 9"/>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4575055" y="987574"/>
            <a:ext cx="4577426" cy="2574000"/>
          </a:xfrm>
        </p:spPr>
      </p:pic>
      <p:pic>
        <p:nvPicPr>
          <p:cNvPr id="11" name="Content Placeholder 10"/>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0" y="987574"/>
            <a:ext cx="4574692" cy="2574000"/>
          </a:xfrm>
        </p:spPr>
      </p:pic>
      <p:sp>
        <p:nvSpPr>
          <p:cNvPr id="9" name="Content Placeholder 8"/>
          <p:cNvSpPr>
            <a:spLocks noGrp="1"/>
          </p:cNvSpPr>
          <p:nvPr>
            <p:ph sz="quarter" idx="4294967295"/>
          </p:nvPr>
        </p:nvSpPr>
        <p:spPr>
          <a:xfrm>
            <a:off x="0" y="3856861"/>
            <a:ext cx="4572000" cy="1286639"/>
          </a:xfrm>
          <a:solidFill>
            <a:srgbClr val="A65841"/>
          </a:solidFill>
        </p:spPr>
        <p:txBody>
          <a:bodyPr/>
          <a:lstStyle/>
          <a:p>
            <a:pPr marL="0" lvl="0" indent="0" algn="just">
              <a:buClr>
                <a:srgbClr val="F3A447"/>
              </a:buClr>
              <a:buNone/>
            </a:pPr>
            <a:r>
              <a:rPr lang="el-GR" sz="2000" dirty="0" err="1" smtClean="0">
                <a:solidFill>
                  <a:schemeClr val="bg1"/>
                </a:solidFill>
              </a:rPr>
              <a:t>Τενορίτης</a:t>
            </a:r>
            <a:r>
              <a:rPr lang="el-GR" sz="2000" dirty="0" smtClean="0">
                <a:solidFill>
                  <a:schemeClr val="bg1"/>
                </a:solidFill>
              </a:rPr>
              <a:t> </a:t>
            </a:r>
            <a:r>
              <a:rPr lang="el-GR" sz="2000" dirty="0">
                <a:solidFill>
                  <a:schemeClr val="bg1"/>
                </a:solidFill>
              </a:rPr>
              <a:t>(</a:t>
            </a:r>
            <a:r>
              <a:rPr lang="en-GB" sz="2000" dirty="0" err="1">
                <a:solidFill>
                  <a:schemeClr val="bg1"/>
                </a:solidFill>
              </a:rPr>
              <a:t>CuO</a:t>
            </a:r>
            <a:r>
              <a:rPr lang="en-GB" sz="2000" dirty="0">
                <a:solidFill>
                  <a:schemeClr val="bg1"/>
                </a:solidFill>
              </a:rPr>
              <a:t>)</a:t>
            </a:r>
            <a:r>
              <a:rPr lang="el-GR" sz="2000" dirty="0">
                <a:solidFill>
                  <a:schemeClr val="bg1"/>
                </a:solidFill>
              </a:rPr>
              <a:t>- μαύρο χρώμα, ένδειξη θέρμανσης αντικειμένου πριν ή κατά την ταφή</a:t>
            </a:r>
            <a:endParaRPr lang="en-GB" sz="2000" dirty="0">
              <a:solidFill>
                <a:schemeClr val="bg1"/>
              </a:solidFill>
            </a:endParaRPr>
          </a:p>
          <a:p>
            <a:endParaRPr lang="el-GR" dirty="0"/>
          </a:p>
        </p:txBody>
      </p:sp>
      <p:sp>
        <p:nvSpPr>
          <p:cNvPr id="7" name="TextBox 6"/>
          <p:cNvSpPr txBox="1"/>
          <p:nvPr/>
        </p:nvSpPr>
        <p:spPr>
          <a:xfrm>
            <a:off x="17426" y="3579862"/>
            <a:ext cx="9126574"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225488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3200" dirty="0" smtClean="0">
                <a:latin typeface="+mn-lt"/>
              </a:rPr>
              <a:t>Προϊόντα διάβρωσης χαλκού στο εδαφικό περιβάλλον</a:t>
            </a:r>
            <a:endParaRPr lang="el-GR" sz="3200" dirty="0">
              <a:latin typeface="+mn-lt"/>
            </a:endParaRPr>
          </a:p>
        </p:txBody>
      </p:sp>
      <p:sp>
        <p:nvSpPr>
          <p:cNvPr id="2" name="Content Placeholder 1"/>
          <p:cNvSpPr>
            <a:spLocks noGrp="1"/>
          </p:cNvSpPr>
          <p:nvPr>
            <p:ph idx="1"/>
          </p:nvPr>
        </p:nvSpPr>
        <p:spPr/>
        <p:txBody>
          <a:bodyPr>
            <a:noAutofit/>
          </a:bodyPr>
          <a:lstStyle/>
          <a:p>
            <a:pPr marL="0" indent="0">
              <a:buNone/>
            </a:pPr>
            <a:r>
              <a:rPr lang="el-GR" sz="2400" b="1" dirty="0" smtClean="0"/>
              <a:t>Βασικά ανθρακικά άλατα:</a:t>
            </a:r>
          </a:p>
          <a:p>
            <a:pPr marL="0" indent="0">
              <a:spcBef>
                <a:spcPts val="1200"/>
              </a:spcBef>
              <a:buNone/>
            </a:pPr>
            <a:r>
              <a:rPr lang="el-GR" sz="2400" b="1" dirty="0" smtClean="0">
                <a:solidFill>
                  <a:srgbClr val="A65841"/>
                </a:solidFill>
              </a:rPr>
              <a:t>Μαλαχίτης</a:t>
            </a:r>
            <a:r>
              <a:rPr lang="el-GR" sz="2400" dirty="0" smtClean="0"/>
              <a:t> (</a:t>
            </a:r>
            <a:r>
              <a:rPr lang="en-US" sz="2400" dirty="0" smtClean="0"/>
              <a:t>Cu</a:t>
            </a:r>
            <a:r>
              <a:rPr lang="el-GR" sz="2400" baseline="-25000" dirty="0" smtClean="0"/>
              <a:t>2</a:t>
            </a:r>
            <a:r>
              <a:rPr lang="en-US" sz="2400" dirty="0" smtClean="0"/>
              <a:t>CO</a:t>
            </a:r>
            <a:r>
              <a:rPr lang="el-GR" sz="2400" baseline="-25000" dirty="0" smtClean="0"/>
              <a:t>3</a:t>
            </a:r>
            <a:r>
              <a:rPr lang="el-GR" sz="2400" dirty="0" smtClean="0"/>
              <a:t>(</a:t>
            </a:r>
            <a:r>
              <a:rPr lang="en-US" sz="2400" dirty="0" smtClean="0"/>
              <a:t>OH</a:t>
            </a:r>
            <a:r>
              <a:rPr lang="el-GR" sz="2400" dirty="0" smtClean="0"/>
              <a:t>)</a:t>
            </a:r>
            <a:r>
              <a:rPr lang="el-GR" sz="2400" baseline="-25000" dirty="0" smtClean="0"/>
              <a:t>2</a:t>
            </a:r>
            <a:r>
              <a:rPr lang="el-GR" sz="2400" dirty="0" smtClean="0"/>
              <a:t>)- πράσινο χρώμα, εμφανίζεται με τη μορφή στρογγυλών εξογκωμάτων ή σχηματίζοντας ένα λεπτό και λείο στρώμα που ομοιάζει με πράσινο σμάλτο</a:t>
            </a:r>
          </a:p>
          <a:p>
            <a:pPr marL="0" indent="0">
              <a:buNone/>
            </a:pPr>
            <a:endParaRPr lang="el-GR" sz="2400" dirty="0" smtClean="0"/>
          </a:p>
          <a:p>
            <a:pPr marL="0" indent="0">
              <a:buNone/>
            </a:pPr>
            <a:r>
              <a:rPr lang="el-GR" sz="2400" b="1" dirty="0" smtClean="0">
                <a:solidFill>
                  <a:srgbClr val="A65841"/>
                </a:solidFill>
              </a:rPr>
              <a:t>Αζουρίτης </a:t>
            </a:r>
            <a:r>
              <a:rPr lang="el-GR" sz="2400" dirty="0" smtClean="0"/>
              <a:t>(</a:t>
            </a:r>
            <a:r>
              <a:rPr lang="en-US" sz="2400" dirty="0" smtClean="0"/>
              <a:t>Cu</a:t>
            </a:r>
            <a:r>
              <a:rPr lang="el-GR" sz="2400" baseline="-25000" dirty="0" smtClean="0"/>
              <a:t>3</a:t>
            </a:r>
            <a:r>
              <a:rPr lang="el-GR" sz="2400" dirty="0" smtClean="0"/>
              <a:t>(</a:t>
            </a:r>
            <a:r>
              <a:rPr lang="en-US" sz="2400" dirty="0" smtClean="0"/>
              <a:t>CO</a:t>
            </a:r>
            <a:r>
              <a:rPr lang="el-GR" sz="2400" baseline="-25000" dirty="0" smtClean="0"/>
              <a:t>3</a:t>
            </a:r>
            <a:r>
              <a:rPr lang="el-GR" sz="2400" dirty="0" smtClean="0"/>
              <a:t>)</a:t>
            </a:r>
            <a:r>
              <a:rPr lang="el-GR" sz="2400" baseline="-25000" dirty="0" smtClean="0"/>
              <a:t>2</a:t>
            </a:r>
            <a:r>
              <a:rPr lang="el-GR" sz="2400" dirty="0" smtClean="0"/>
              <a:t>(</a:t>
            </a:r>
            <a:r>
              <a:rPr lang="en-US" sz="2400" dirty="0" smtClean="0"/>
              <a:t>OH</a:t>
            </a:r>
            <a:r>
              <a:rPr lang="el-GR" sz="2400" dirty="0" smtClean="0"/>
              <a:t>)</a:t>
            </a:r>
            <a:r>
              <a:rPr lang="el-GR" sz="2400" baseline="-25000" dirty="0" smtClean="0"/>
              <a:t>2</a:t>
            </a:r>
            <a:r>
              <a:rPr lang="el-GR" sz="2400" dirty="0" smtClean="0"/>
              <a:t>)- φωτεινό κυανό έως σκούρο </a:t>
            </a:r>
            <a:r>
              <a:rPr lang="en-GB" sz="2400" dirty="0" smtClean="0"/>
              <a:t>indigo, </a:t>
            </a:r>
            <a:r>
              <a:rPr lang="el-GR" sz="2400" dirty="0" smtClean="0"/>
              <a:t>η ανάπτυξή του ευνοείται σε κλειστά περιβάλλοντα ταφής (τάφοι)</a:t>
            </a:r>
            <a:endParaRPr lang="el-GR" sz="2400" dirty="0"/>
          </a:p>
        </p:txBody>
      </p:sp>
    </p:spTree>
    <p:extLst>
      <p:ext uri="{BB962C8B-B14F-4D97-AF65-F5344CB8AC3E}">
        <p14:creationId xmlns:p14="http://schemas.microsoft.com/office/powerpoint/2010/main" val="1424625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3200" dirty="0" smtClean="0">
                <a:latin typeface="+mn-lt"/>
              </a:rPr>
              <a:t>Προϊόντα διάβρωσης χαλκού στο εδαφικό περιβάλλον</a:t>
            </a:r>
            <a:endParaRPr lang="el-GR" sz="3600" dirty="0">
              <a:latin typeface="+mn-lt"/>
            </a:endParaRPr>
          </a:p>
        </p:txBody>
      </p:sp>
      <p:sp>
        <p:nvSpPr>
          <p:cNvPr id="2" name="Content Placeholder 1"/>
          <p:cNvSpPr>
            <a:spLocks noGrp="1"/>
          </p:cNvSpPr>
          <p:nvPr>
            <p:ph idx="1"/>
          </p:nvPr>
        </p:nvSpPr>
        <p:spPr/>
        <p:txBody>
          <a:bodyPr>
            <a:normAutofit/>
          </a:bodyPr>
          <a:lstStyle/>
          <a:p>
            <a:pPr>
              <a:buNone/>
            </a:pPr>
            <a:r>
              <a:rPr lang="el-GR" sz="2400" b="1" dirty="0" smtClean="0"/>
              <a:t>Χλωριούχα άλατα του χαλκού:</a:t>
            </a:r>
          </a:p>
          <a:p>
            <a:pPr marL="0" indent="0">
              <a:spcAft>
                <a:spcPts val="600"/>
              </a:spcAft>
              <a:buNone/>
            </a:pPr>
            <a:r>
              <a:rPr lang="el-GR" sz="2400" b="1" dirty="0" smtClean="0">
                <a:solidFill>
                  <a:srgbClr val="A65841"/>
                </a:solidFill>
              </a:rPr>
              <a:t>Ατακαμίτης </a:t>
            </a:r>
            <a:r>
              <a:rPr lang="el-GR" sz="2400" dirty="0" smtClean="0"/>
              <a:t>(</a:t>
            </a:r>
            <a:r>
              <a:rPr lang="en-US" sz="2400" dirty="0" smtClean="0"/>
              <a:t>Cu</a:t>
            </a:r>
            <a:r>
              <a:rPr lang="el-GR" sz="2400" baseline="-25000" dirty="0" smtClean="0"/>
              <a:t>2</a:t>
            </a:r>
            <a:r>
              <a:rPr lang="el-GR" sz="2400" dirty="0" smtClean="0"/>
              <a:t>(</a:t>
            </a:r>
            <a:r>
              <a:rPr lang="en-US" sz="2400" dirty="0" smtClean="0"/>
              <a:t>OH</a:t>
            </a:r>
            <a:r>
              <a:rPr lang="el-GR" sz="2400" dirty="0" smtClean="0"/>
              <a:t>)</a:t>
            </a:r>
            <a:r>
              <a:rPr lang="el-GR" sz="2400" baseline="-25000" dirty="0" smtClean="0"/>
              <a:t>3</a:t>
            </a:r>
            <a:r>
              <a:rPr lang="en-US" sz="2400" dirty="0" err="1" smtClean="0"/>
              <a:t>Cl</a:t>
            </a:r>
            <a:r>
              <a:rPr lang="el-GR" sz="2400" dirty="0" smtClean="0"/>
              <a:t>)</a:t>
            </a:r>
            <a:r>
              <a:rPr lang="en-GB" sz="2400" dirty="0" smtClean="0"/>
              <a:t>- </a:t>
            </a:r>
            <a:r>
              <a:rPr lang="el-GR" sz="2400" dirty="0" smtClean="0"/>
              <a:t>χρώμα σμαραγδί σε μαύρο πράσινο, έπιφανειακό προϊόν διάβρωσης με ζαχαροειδή υφή</a:t>
            </a:r>
          </a:p>
          <a:p>
            <a:pPr marL="0" indent="0">
              <a:spcAft>
                <a:spcPts val="600"/>
              </a:spcAft>
              <a:buNone/>
            </a:pPr>
            <a:r>
              <a:rPr lang="el-GR" sz="2400" b="1" dirty="0" err="1" smtClean="0">
                <a:solidFill>
                  <a:srgbClr val="A65841"/>
                </a:solidFill>
              </a:rPr>
              <a:t>Παρατακαμίτης</a:t>
            </a:r>
            <a:r>
              <a:rPr lang="el-GR" sz="2400" b="1" dirty="0" smtClean="0">
                <a:solidFill>
                  <a:srgbClr val="A65841"/>
                </a:solidFill>
              </a:rPr>
              <a:t> </a:t>
            </a:r>
            <a:r>
              <a:rPr lang="el-GR" sz="2400" dirty="0" smtClean="0"/>
              <a:t>(</a:t>
            </a:r>
            <a:r>
              <a:rPr lang="en-GB" sz="2400" dirty="0" smtClean="0"/>
              <a:t>Cu</a:t>
            </a:r>
            <a:r>
              <a:rPr lang="en-GB" sz="2400" baseline="-25000" dirty="0" smtClean="0"/>
              <a:t>2</a:t>
            </a:r>
            <a:r>
              <a:rPr lang="en-GB" sz="2400" dirty="0" smtClean="0"/>
              <a:t>Cl(OH)</a:t>
            </a:r>
            <a:r>
              <a:rPr lang="en-GB" sz="2400" baseline="-25000" dirty="0" smtClean="0"/>
              <a:t>3</a:t>
            </a:r>
            <a:r>
              <a:rPr lang="el-GR" sz="2400" dirty="0" smtClean="0"/>
              <a:t>)- αχνό πράσινο χρώμα,    δίμορφο ατακαμίτη</a:t>
            </a:r>
          </a:p>
          <a:p>
            <a:pPr marL="0" indent="0">
              <a:spcAft>
                <a:spcPts val="600"/>
              </a:spcAft>
              <a:buNone/>
            </a:pPr>
            <a:r>
              <a:rPr lang="el-GR" sz="2400" b="1" dirty="0" err="1" smtClean="0">
                <a:solidFill>
                  <a:srgbClr val="A65841"/>
                </a:solidFill>
              </a:rPr>
              <a:t>Ναντοκίτης</a:t>
            </a:r>
            <a:r>
              <a:rPr lang="el-GR" sz="2400" b="1" dirty="0" smtClean="0">
                <a:solidFill>
                  <a:srgbClr val="A65841"/>
                </a:solidFill>
              </a:rPr>
              <a:t> </a:t>
            </a:r>
            <a:r>
              <a:rPr lang="el-GR" sz="2400" dirty="0" smtClean="0"/>
              <a:t>(</a:t>
            </a:r>
            <a:r>
              <a:rPr lang="en-GB" sz="2400" dirty="0" err="1" smtClean="0"/>
              <a:t>CuCl</a:t>
            </a:r>
            <a:r>
              <a:rPr lang="el-GR" sz="2400" dirty="0" smtClean="0"/>
              <a:t>)- ανοιχτόχρωμο γκρίζο και διάφανο με κηροειδή υφή, γνωστό ως ΄ασθένεια του χαλκού</a:t>
            </a:r>
          </a:p>
        </p:txBody>
      </p:sp>
    </p:spTree>
    <p:extLst>
      <p:ext uri="{BB962C8B-B14F-4D97-AF65-F5344CB8AC3E}">
        <p14:creationId xmlns:p14="http://schemas.microsoft.com/office/powerpoint/2010/main" val="1976852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latin typeface="+mn-lt"/>
              </a:rPr>
              <a:t>“</a:t>
            </a:r>
            <a:r>
              <a:rPr lang="el-GR" sz="3200" dirty="0" smtClean="0">
                <a:latin typeface="+mn-lt"/>
              </a:rPr>
              <a:t>Ασθένεια του χαλκού</a:t>
            </a:r>
            <a:r>
              <a:rPr lang="en-US" sz="3200" dirty="0" smtClean="0">
                <a:latin typeface="+mn-lt"/>
              </a:rPr>
              <a:t>”</a:t>
            </a:r>
            <a:endParaRPr lang="el-GR" sz="3200" dirty="0">
              <a:latin typeface="+mn-lt"/>
            </a:endParaRPr>
          </a:p>
        </p:txBody>
      </p:sp>
      <p:sp>
        <p:nvSpPr>
          <p:cNvPr id="2" name="Content Placeholder 1"/>
          <p:cNvSpPr>
            <a:spLocks noGrp="1"/>
          </p:cNvSpPr>
          <p:nvPr>
            <p:ph idx="1"/>
          </p:nvPr>
        </p:nvSpPr>
        <p:spPr/>
        <p:txBody>
          <a:bodyPr>
            <a:noAutofit/>
          </a:bodyPr>
          <a:lstStyle/>
          <a:p>
            <a:pPr fontAlgn="base"/>
            <a:r>
              <a:rPr lang="el-GR" sz="2000" dirty="0" smtClean="0"/>
              <a:t>Η </a:t>
            </a:r>
            <a:r>
              <a:rPr lang="en-US" sz="2000" dirty="0" smtClean="0"/>
              <a:t>“</a:t>
            </a:r>
            <a:r>
              <a:rPr lang="el-GR" sz="2000" dirty="0" smtClean="0"/>
              <a:t>ασθένεια του χαλκού</a:t>
            </a:r>
            <a:r>
              <a:rPr lang="en-US" sz="2000" dirty="0" smtClean="0"/>
              <a:t>” </a:t>
            </a:r>
            <a:r>
              <a:rPr lang="el-GR" sz="2000" dirty="0" smtClean="0"/>
              <a:t>είναι η διάβρωση με ιόντα χλωρίου χαλκούχων αντικειμένων (βάση κράμα χαλκού). </a:t>
            </a:r>
            <a:endParaRPr lang="en-US" sz="2000" dirty="0" smtClean="0"/>
          </a:p>
          <a:p>
            <a:pPr fontAlgn="base"/>
            <a:r>
              <a:rPr lang="el-GR" sz="2000" dirty="0" smtClean="0"/>
              <a:t>Δεν εμφανίζεται μόνο σε αρχαία αντικείμενα, αλλά μπορεί να προσβάλλει και σύγχρονα κράματα μετάλλων, όπως τα σύγχρονα νομίσματα κράματος χαλκού-νικελίου.</a:t>
            </a:r>
            <a:endParaRPr lang="en-US" sz="2000" dirty="0"/>
          </a:p>
        </p:txBody>
      </p:sp>
      <p:pic>
        <p:nvPicPr>
          <p:cNvPr id="5"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6090883" y="1059582"/>
            <a:ext cx="3074286" cy="1728910"/>
          </a:xfrm>
        </p:spPr>
      </p:pic>
      <p:sp>
        <p:nvSpPr>
          <p:cNvPr id="6" name="TextBox 5"/>
          <p:cNvSpPr txBox="1"/>
          <p:nvPr/>
        </p:nvSpPr>
        <p:spPr>
          <a:xfrm>
            <a:off x="6193825" y="2858479"/>
            <a:ext cx="2808312" cy="461665"/>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647452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mn-lt"/>
              </a:rPr>
              <a:t>“</a:t>
            </a:r>
            <a:r>
              <a:rPr lang="el-GR" sz="3600" dirty="0" smtClean="0">
                <a:latin typeface="+mn-lt"/>
              </a:rPr>
              <a:t>Ασθένεια του χαλκού</a:t>
            </a:r>
            <a:r>
              <a:rPr lang="en-US" sz="3600" dirty="0" smtClean="0">
                <a:latin typeface="+mn-lt"/>
              </a:rPr>
              <a:t>”</a:t>
            </a:r>
            <a:endParaRPr lang="el-GR" sz="3600" dirty="0">
              <a:latin typeface="+mn-lt"/>
            </a:endParaRPr>
          </a:p>
        </p:txBody>
      </p:sp>
      <p:sp>
        <p:nvSpPr>
          <p:cNvPr id="2" name="Content Placeholder 1"/>
          <p:cNvSpPr>
            <a:spLocks noGrp="1"/>
          </p:cNvSpPr>
          <p:nvPr>
            <p:ph idx="1"/>
          </p:nvPr>
        </p:nvSpPr>
        <p:spPr/>
        <p:txBody>
          <a:bodyPr numCol="2">
            <a:noAutofit/>
          </a:bodyPr>
          <a:lstStyle/>
          <a:p>
            <a:pPr fontAlgn="base">
              <a:spcBef>
                <a:spcPts val="600"/>
              </a:spcBef>
            </a:pPr>
            <a:r>
              <a:rPr lang="el-GR" sz="2000" dirty="0" smtClean="0"/>
              <a:t>Η </a:t>
            </a:r>
            <a:r>
              <a:rPr lang="en-US" sz="2000" dirty="0" smtClean="0"/>
              <a:t>“</a:t>
            </a:r>
            <a:r>
              <a:rPr lang="el-GR" sz="2000" dirty="0" smtClean="0"/>
              <a:t>ασθένεια του χαλκού</a:t>
            </a:r>
            <a:r>
              <a:rPr lang="en-US" sz="2000" dirty="0" smtClean="0"/>
              <a:t>”</a:t>
            </a:r>
            <a:r>
              <a:rPr lang="el-GR" sz="2000" dirty="0" smtClean="0"/>
              <a:t> εμφανίζεται με προϊόντα έντονου προς αχνού πράσινου χρώματος. Εμφανίζεται με όλες τις αποχρώσεις, λόγω της σειράς των αντιδράσεων που την προκαλούν και μπορεί να παρουσιάσει ακόμη και μικροσκοπικούς πιθανώς κυανόχρωμους κρυστάλλους.</a:t>
            </a:r>
            <a:r>
              <a:rPr lang="en-US" sz="2000" dirty="0" smtClean="0"/>
              <a:t> </a:t>
            </a:r>
          </a:p>
          <a:p>
            <a:pPr fontAlgn="base">
              <a:spcBef>
                <a:spcPts val="600"/>
              </a:spcBef>
            </a:pPr>
            <a:endParaRPr lang="en-US" sz="2000" dirty="0" smtClean="0"/>
          </a:p>
          <a:p>
            <a:pPr fontAlgn="base">
              <a:spcBef>
                <a:spcPts val="600"/>
              </a:spcBef>
            </a:pPr>
            <a:endParaRPr lang="en-US" sz="2000" dirty="0"/>
          </a:p>
          <a:p>
            <a:pPr fontAlgn="base">
              <a:spcBef>
                <a:spcPts val="600"/>
              </a:spcBef>
            </a:pPr>
            <a:r>
              <a:rPr lang="el-GR" sz="2000" dirty="0" smtClean="0"/>
              <a:t>Η </a:t>
            </a:r>
            <a:r>
              <a:rPr lang="en-US" sz="2000" dirty="0" smtClean="0"/>
              <a:t>“</a:t>
            </a:r>
            <a:r>
              <a:rPr lang="el-GR" sz="2000" dirty="0" smtClean="0"/>
              <a:t>ασθένεια του χαλκού</a:t>
            </a:r>
            <a:r>
              <a:rPr lang="en-US" sz="2000" dirty="0" smtClean="0"/>
              <a:t>”</a:t>
            </a:r>
            <a:r>
              <a:rPr lang="el-GR" sz="2000" dirty="0" smtClean="0"/>
              <a:t> συνήθως προσβάλει μεμονωμένες περιοχές του αντικειμένου με ανωμαλίες και σε σοβαρές περιπτώσεις είναι ένα ορατό και αισθητό με την αφή εξάνθημα μιρκοσκοπικών κρυστάλλων ή σχετίζεται επίσης με την παρουσία βελονισμών. </a:t>
            </a:r>
            <a:r>
              <a:rPr lang="en-US" sz="2000" dirty="0" smtClean="0"/>
              <a:t> </a:t>
            </a:r>
          </a:p>
        </p:txBody>
      </p:sp>
    </p:spTree>
    <p:extLst>
      <p:ext uri="{BB962C8B-B14F-4D97-AF65-F5344CB8AC3E}">
        <p14:creationId xmlns:p14="http://schemas.microsoft.com/office/powerpoint/2010/main" val="1612679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t>Αναστολή της </a:t>
            </a:r>
            <a:r>
              <a:rPr lang="en-US" sz="3600" dirty="0" smtClean="0"/>
              <a:t>“</a:t>
            </a:r>
            <a:r>
              <a:rPr lang="el-GR" sz="3600" dirty="0" smtClean="0"/>
              <a:t>ασθένειας του χαλκού</a:t>
            </a:r>
            <a:r>
              <a:rPr lang="en-US" sz="3600" dirty="0" smtClean="0"/>
              <a:t>”</a:t>
            </a:r>
            <a:endParaRPr lang="el-GR" sz="3600" dirty="0"/>
          </a:p>
        </p:txBody>
      </p:sp>
      <p:sp>
        <p:nvSpPr>
          <p:cNvPr id="2" name="Content Placeholder 1"/>
          <p:cNvSpPr>
            <a:spLocks noGrp="1"/>
          </p:cNvSpPr>
          <p:nvPr>
            <p:ph idx="1"/>
          </p:nvPr>
        </p:nvSpPr>
        <p:spPr>
          <a:xfrm>
            <a:off x="457200" y="1200150"/>
            <a:ext cx="8435280" cy="3819871"/>
          </a:xfrm>
        </p:spPr>
        <p:txBody>
          <a:bodyPr>
            <a:noAutofit/>
          </a:bodyPr>
          <a:lstStyle/>
          <a:p>
            <a:r>
              <a:rPr lang="el-GR" sz="2000" dirty="0" smtClean="0"/>
              <a:t>Η διαδικασία προσβολής σχετίζεται με την παρουσία ιόντων χλωρίου, νερού και οξυγόνου, συνεπώς η απουσία ενός εκ των τριών σταματά την πρόοδο της προσβολής, ανα και όποια ζημιά έχει εκδηλωθεί είναι μη αναστρέψιμη. </a:t>
            </a:r>
            <a:endParaRPr lang="en-US" sz="2000" dirty="0" smtClean="0"/>
          </a:p>
          <a:p>
            <a:r>
              <a:rPr lang="el-GR" sz="2000" dirty="0" smtClean="0"/>
              <a:t>Η όποια επέμβαση τυπικά περιλαμβάνει την απομάκρυνση των χλωριόντων, χημική ή </a:t>
            </a:r>
            <a:r>
              <a:rPr lang="el-GR" sz="2000" dirty="0"/>
              <a:t>η</a:t>
            </a:r>
            <a:r>
              <a:rPr lang="el-GR" sz="2000" dirty="0" smtClean="0"/>
              <a:t>λεκτροχημική, και στη συνέχεια την απομόνωση του αντικειμένου από το οξυγόνο, το νερό και τη μόλυνση από τα ιόντα χλωρίου στο μέλλον, χρησιμοποιώνταε ένα αεροστεγές δοχείο αποθήκευσης ή μία επικάλυψη με κερί.</a:t>
            </a:r>
            <a:r>
              <a:rPr lang="en-US" sz="2000" dirty="0" smtClean="0"/>
              <a:t> </a:t>
            </a:r>
          </a:p>
          <a:p>
            <a:r>
              <a:rPr lang="el-GR" sz="2000" dirty="0" smtClean="0"/>
              <a:t>Αυτές οι επεμβάσεις μπορεί να αφαιρέσουν την πατίνα, η απώλεια της οποίας δεν είναι επιθημητή για τους συλλέκτες και τους συντηρητές, αλλά είναι προτιμότερο από την απώλεια του αντικειμένου.</a:t>
            </a:r>
            <a:endParaRPr lang="el-GR" sz="2000" dirty="0"/>
          </a:p>
        </p:txBody>
      </p:sp>
    </p:spTree>
    <p:extLst>
      <p:ext uri="{BB962C8B-B14F-4D97-AF65-F5344CB8AC3E}">
        <p14:creationId xmlns:p14="http://schemas.microsoft.com/office/powerpoint/2010/main" val="3759443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t>Ενάλιο Περιβάλλον</a:t>
            </a:r>
            <a:endParaRPr lang="el-GR" sz="3600" dirty="0"/>
          </a:p>
        </p:txBody>
      </p:sp>
      <p:sp>
        <p:nvSpPr>
          <p:cNvPr id="2" name="Content Placeholder 1"/>
          <p:cNvSpPr>
            <a:spLocks noGrp="1"/>
          </p:cNvSpPr>
          <p:nvPr>
            <p:ph idx="1"/>
          </p:nvPr>
        </p:nvSpPr>
        <p:spPr/>
        <p:txBody>
          <a:bodyPr>
            <a:normAutofit/>
          </a:bodyPr>
          <a:lstStyle/>
          <a:p>
            <a:pPr algn="just"/>
            <a:r>
              <a:rPr lang="el-GR" sz="2000" dirty="0" smtClean="0"/>
              <a:t>Η </a:t>
            </a:r>
            <a:r>
              <a:rPr lang="en-US" sz="2000" dirty="0" smtClean="0"/>
              <a:t>“</a:t>
            </a:r>
            <a:r>
              <a:rPr lang="el-GR" sz="2000" dirty="0" smtClean="0"/>
              <a:t>ασθένεια του χαλκού</a:t>
            </a:r>
            <a:r>
              <a:rPr lang="en-US" sz="2000" dirty="0" smtClean="0"/>
              <a:t>”</a:t>
            </a:r>
            <a:r>
              <a:rPr lang="el-GR" sz="2000" dirty="0" smtClean="0"/>
              <a:t> είναι συνηθισμένη ή και παρούσα πάντα σε αντικείμενα που ανασύρονται από το ενάλιο περιβάλλον, λόγω της υψηλής συγκέντρωση των ιόντων χλωρίου στη θάλασσα.</a:t>
            </a:r>
          </a:p>
          <a:p>
            <a:pPr algn="just"/>
            <a:r>
              <a:rPr lang="el-GR" sz="2000" dirty="0" smtClean="0"/>
              <a:t>Οι παράκτιες περιοχές είναι επικίνδυνες, λόγω των αερομεταφερόμενων αλάτων καθώς και της υγρασίας.</a:t>
            </a:r>
            <a:r>
              <a:rPr lang="en-US" sz="2000" dirty="0" smtClean="0"/>
              <a:t> </a:t>
            </a:r>
          </a:p>
        </p:txBody>
      </p:sp>
    </p:spTree>
    <p:extLst>
      <p:ext uri="{BB962C8B-B14F-4D97-AF65-F5344CB8AC3E}">
        <p14:creationId xmlns:p14="http://schemas.microsoft.com/office/powerpoint/2010/main" val="3491654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a:t>
            </a:r>
            <a:r>
              <a:rPr lang="el-GR" dirty="0" smtClean="0"/>
              <a:t>πουσία της </a:t>
            </a:r>
            <a:r>
              <a:rPr lang="en-US" dirty="0" smtClean="0"/>
              <a:t>“</a:t>
            </a:r>
            <a:r>
              <a:rPr lang="el-GR" dirty="0" smtClean="0"/>
              <a:t>ασθένειας του χαλκού</a:t>
            </a:r>
            <a:r>
              <a:rPr lang="en-US" dirty="0" smtClean="0"/>
              <a:t>”</a:t>
            </a:r>
            <a:endParaRPr lang="el-GR" dirty="0"/>
          </a:p>
        </p:txBody>
      </p:sp>
      <p:sp>
        <p:nvSpPr>
          <p:cNvPr id="2" name="Content Placeholder 1"/>
          <p:cNvSpPr>
            <a:spLocks noGrp="1"/>
          </p:cNvSpPr>
          <p:nvPr>
            <p:ph idx="1"/>
          </p:nvPr>
        </p:nvSpPr>
        <p:spPr>
          <a:xfrm>
            <a:off x="323528" y="1200150"/>
            <a:ext cx="5544616" cy="3675856"/>
          </a:xfrm>
        </p:spPr>
        <p:txBody>
          <a:bodyPr>
            <a:noAutofit/>
          </a:bodyPr>
          <a:lstStyle/>
          <a:p>
            <a:r>
              <a:rPr lang="el-GR" sz="2000" dirty="0" smtClean="0"/>
              <a:t>Η απουσία διαλυμένων χλωριόντων και οξυγόνου στο εδαφικό περιβάλλον σημαίνει ότι τα αντικείμενα μπορεί να μην προσβληθούν κατά τον ενταφιασμό </a:t>
            </a:r>
            <a:r>
              <a:rPr lang="en-US" sz="2000" dirty="0" smtClean="0"/>
              <a:t>(</a:t>
            </a:r>
            <a:r>
              <a:rPr lang="el-GR" sz="2000" dirty="0" smtClean="0"/>
              <a:t>παρομοίως, η απουσία ευδιάλυτων αλάτων και οξυγόνου σημαίνει ότι τα ενταφιασμένα αντικείμενα μπορεί να μην αναπτύξουν στρώμα πατίνας ή ότι η οξείδωση του μετάλλου μπορεί να  αντιστραφεί). </a:t>
            </a:r>
            <a:endParaRPr lang="en-US" sz="2000" dirty="0"/>
          </a:p>
          <a:p>
            <a:r>
              <a:rPr lang="el-GR" sz="2000" dirty="0" smtClean="0"/>
              <a:t>Όταν ένα αντικείμενο ανασκάπτεται οι επιφανειακές κρούστες μπορεί να καλύπτουν  και/ή να προστατεύουν την </a:t>
            </a:r>
            <a:r>
              <a:rPr lang="en-US" sz="2000" dirty="0" smtClean="0"/>
              <a:t>“</a:t>
            </a:r>
            <a:r>
              <a:rPr lang="el-GR" sz="2000" dirty="0" smtClean="0"/>
              <a:t>ασθένεια του χαλκού</a:t>
            </a:r>
            <a:r>
              <a:rPr lang="en-US" sz="2000" dirty="0" smtClean="0"/>
              <a:t>”</a:t>
            </a:r>
            <a:r>
              <a:rPr lang="el-GR" sz="2000" dirty="0" smtClean="0"/>
              <a:t>.</a:t>
            </a:r>
            <a:endParaRPr lang="el-GR" sz="2000" dirty="0"/>
          </a:p>
        </p:txBody>
      </p:sp>
      <p:pic>
        <p:nvPicPr>
          <p:cNvPr id="8" name="Content Placeholder 7"/>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6084168" y="1"/>
            <a:ext cx="3059831" cy="3106809"/>
          </a:xfrm>
          <a:prstGeom prst="rect">
            <a:avLst/>
          </a:prstGeom>
          <a:noFill/>
          <a:ln>
            <a:noFill/>
          </a:ln>
        </p:spPr>
      </p:pic>
      <p:sp>
        <p:nvSpPr>
          <p:cNvPr id="9" name="TextBox 8"/>
          <p:cNvSpPr txBox="1"/>
          <p:nvPr/>
        </p:nvSpPr>
        <p:spPr>
          <a:xfrm>
            <a:off x="6084168" y="3573840"/>
            <a:ext cx="3059832" cy="1569660"/>
          </a:xfrm>
          <a:prstGeom prst="rect">
            <a:avLst/>
          </a:prstGeom>
          <a:noFill/>
        </p:spPr>
        <p:txBody>
          <a:bodyPr wrap="square" rtlCol="0">
            <a:spAutoFit/>
          </a:bodyPr>
          <a:lstStyle/>
          <a:p>
            <a:pPr algn="ctr"/>
            <a:r>
              <a:rPr lang="el-GR" sz="1600" dirty="0" smtClean="0">
                <a:solidFill>
                  <a:schemeClr val="bg1"/>
                </a:solidFill>
              </a:rPr>
              <a:t>Πολλά από τα μπρούτζινα αντικείμενα από την Αρχαία Μεσσήνη προσδιορίστηκε με ανάλυση με </a:t>
            </a:r>
            <a:r>
              <a:rPr lang="en-US" sz="1600" dirty="0" smtClean="0">
                <a:solidFill>
                  <a:schemeClr val="bg1"/>
                </a:solidFill>
              </a:rPr>
              <a:t>XRD </a:t>
            </a:r>
            <a:r>
              <a:rPr lang="el-GR" sz="1600" dirty="0" smtClean="0">
                <a:solidFill>
                  <a:schemeClr val="bg1"/>
                </a:solidFill>
              </a:rPr>
              <a:t>ότι δεν είχαν προϊόντα διάβρωσης με ιόντα χλωρίου</a:t>
            </a:r>
          </a:p>
        </p:txBody>
      </p:sp>
      <p:sp>
        <p:nvSpPr>
          <p:cNvPr id="3" name="Rectangle 2"/>
          <p:cNvSpPr/>
          <p:nvPr/>
        </p:nvSpPr>
        <p:spPr>
          <a:xfrm>
            <a:off x="6084167" y="3075806"/>
            <a:ext cx="3059833" cy="253916"/>
          </a:xfrm>
          <a:prstGeom prst="rect">
            <a:avLst/>
          </a:prstGeom>
          <a:solidFill>
            <a:schemeClr val="bg1">
              <a:lumMod val="95000"/>
            </a:schemeClr>
          </a:solidFill>
        </p:spPr>
        <p:txBody>
          <a:bodyPr wrap="square">
            <a:spAutoFit/>
          </a:bodyPr>
          <a:lstStyle/>
          <a:p>
            <a:pPr algn="ctr"/>
            <a:r>
              <a:rPr lang="en-GB" altLang="el-GR" sz="1050" dirty="0">
                <a:solidFill>
                  <a:schemeClr val="tx1">
                    <a:lumMod val="75000"/>
                    <a:lumOff val="25000"/>
                  </a:schemeClr>
                </a:solidFill>
              </a:rPr>
              <a:t>©</a:t>
            </a:r>
            <a:r>
              <a:rPr lang="el-GR" altLang="el-GR" sz="1050" dirty="0">
                <a:solidFill>
                  <a:schemeClr val="tx1">
                    <a:lumMod val="75000"/>
                    <a:lumOff val="25000"/>
                  </a:schemeClr>
                </a:solidFill>
              </a:rPr>
              <a:t>Εταιρεία Μεσσηνιακών Αρχαιολογικών Σπουδών</a:t>
            </a:r>
            <a:endParaRPr lang="el-GR" sz="1050" dirty="0">
              <a:solidFill>
                <a:schemeClr val="tx1">
                  <a:lumMod val="75000"/>
                  <a:lumOff val="25000"/>
                </a:schemeClr>
              </a:solidFill>
            </a:endParaRPr>
          </a:p>
        </p:txBody>
      </p:sp>
    </p:spTree>
    <p:extLst>
      <p:ext uri="{BB962C8B-B14F-4D97-AF65-F5344CB8AC3E}">
        <p14:creationId xmlns:p14="http://schemas.microsoft.com/office/powerpoint/2010/main" val="22166499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t>Μηχανισμός Διάβρωσης</a:t>
            </a:r>
            <a:endParaRPr lang="el-GR" sz="3600" dirty="0"/>
          </a:p>
        </p:txBody>
      </p:sp>
      <p:sp>
        <p:nvSpPr>
          <p:cNvPr id="2" name="Content Placeholder 1"/>
          <p:cNvSpPr>
            <a:spLocks noGrp="1"/>
          </p:cNvSpPr>
          <p:nvPr>
            <p:ph idx="1"/>
          </p:nvPr>
        </p:nvSpPr>
        <p:spPr/>
        <p:txBody>
          <a:bodyPr>
            <a:noAutofit/>
          </a:bodyPr>
          <a:lstStyle/>
          <a:p>
            <a:r>
              <a:rPr lang="el-GR" sz="2000" dirty="0" smtClean="0"/>
              <a:t>Τα ιόντα χλωρίου μπορεί να βρεθούν μέσα ή επάνω στο μέταλλο, λόγω της προσβολής από το έδφος, το νερό (ειδικά το ενάλιο νερό), την ατμόσφαιρα, τον ανθρώπινο ιδρώτα, ή να υπάρχουν ως ακαθαρσίες από την κατασκευή του αντικειμένου. </a:t>
            </a:r>
            <a:endParaRPr lang="en-US" sz="2000" dirty="0" smtClean="0"/>
          </a:p>
          <a:p>
            <a:r>
              <a:rPr lang="el-GR" sz="2000" dirty="0" smtClean="0"/>
              <a:t>Όπως παρατηρείται σε όλες τις περιπτώσεις, τα ιόντα χλωρίου μπορεί να είναι παρόντα στο εσωτερικό του αντικειμένου με συνέπεια την επανεκδήλωση της </a:t>
            </a:r>
            <a:r>
              <a:rPr lang="en-US" sz="2000" dirty="0" smtClean="0"/>
              <a:t>“</a:t>
            </a:r>
            <a:r>
              <a:rPr lang="el-GR" sz="2000" dirty="0" smtClean="0"/>
              <a:t>ασθένειας</a:t>
            </a:r>
            <a:r>
              <a:rPr lang="en-US" sz="2000" dirty="0" smtClean="0"/>
              <a:t>”</a:t>
            </a:r>
            <a:r>
              <a:rPr lang="el-GR" sz="2000" dirty="0" smtClean="0"/>
              <a:t>, αν το αντικείμενο δεν απομονωθεί από το νερό και/ή το οξυγόνο. </a:t>
            </a:r>
          </a:p>
        </p:txBody>
      </p:sp>
    </p:spTree>
    <p:extLst>
      <p:ext uri="{BB962C8B-B14F-4D97-AF65-F5344CB8AC3E}">
        <p14:creationId xmlns:p14="http://schemas.microsoft.com/office/powerpoint/2010/main" val="3376977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t>Μηχανισμός Διάβρωσης</a:t>
            </a:r>
            <a:endParaRPr lang="el-GR" sz="3600" dirty="0"/>
          </a:p>
        </p:txBody>
      </p:sp>
      <p:sp>
        <p:nvSpPr>
          <p:cNvPr id="2" name="Content Placeholder 1"/>
          <p:cNvSpPr>
            <a:spLocks noGrp="1"/>
          </p:cNvSpPr>
          <p:nvPr>
            <p:ph idx="1"/>
          </p:nvPr>
        </p:nvSpPr>
        <p:spPr>
          <a:xfrm>
            <a:off x="457200" y="1200150"/>
            <a:ext cx="8229600" cy="3943350"/>
          </a:xfrm>
        </p:spPr>
        <p:txBody>
          <a:bodyPr>
            <a:noAutofit/>
          </a:bodyPr>
          <a:lstStyle/>
          <a:p>
            <a:pPr>
              <a:spcBef>
                <a:spcPts val="600"/>
              </a:spcBef>
            </a:pPr>
            <a:r>
              <a:rPr lang="el-GR" sz="2000" dirty="0" smtClean="0"/>
              <a:t>Αρχικά ο χαλκός οξειδώνεται σε </a:t>
            </a:r>
            <a:r>
              <a:rPr lang="en-GB" sz="2000" dirty="0" smtClean="0"/>
              <a:t>Cu</a:t>
            </a:r>
            <a:r>
              <a:rPr lang="en-GB" sz="2000" baseline="30000" dirty="0" smtClean="0"/>
              <a:t>+</a:t>
            </a:r>
            <a:r>
              <a:rPr lang="en-GB" sz="2000" dirty="0" smtClean="0"/>
              <a:t> </a:t>
            </a:r>
            <a:r>
              <a:rPr lang="el-GR" sz="2000" dirty="0" smtClean="0"/>
              <a:t>ιόν:</a:t>
            </a:r>
            <a:endParaRPr lang="en-GB" sz="2000" dirty="0"/>
          </a:p>
          <a:p>
            <a:pPr indent="12700" fontAlgn="base">
              <a:spcBef>
                <a:spcPts val="600"/>
              </a:spcBef>
              <a:buNone/>
            </a:pPr>
            <a:r>
              <a:rPr lang="en-GB" sz="2000" dirty="0" smtClean="0"/>
              <a:t>(</a:t>
            </a:r>
            <a:r>
              <a:rPr lang="en-GB" sz="2000" dirty="0"/>
              <a:t>1) Cu → Cu</a:t>
            </a:r>
            <a:r>
              <a:rPr lang="en-GB" sz="2000" baseline="30000" dirty="0"/>
              <a:t>+</a:t>
            </a:r>
            <a:r>
              <a:rPr lang="en-GB" sz="2000" dirty="0"/>
              <a:t> + e</a:t>
            </a:r>
            <a:r>
              <a:rPr lang="en-GB" sz="2000" baseline="30000" dirty="0"/>
              <a:t>-</a:t>
            </a:r>
            <a:endParaRPr lang="en-GB" sz="2000" dirty="0"/>
          </a:p>
          <a:p>
            <a:pPr fontAlgn="base">
              <a:spcBef>
                <a:spcPts val="600"/>
              </a:spcBef>
            </a:pPr>
            <a:r>
              <a:rPr lang="el-GR" sz="2000" dirty="0" smtClean="0"/>
              <a:t>Το  μονοσθενές ιόν του χαλκού αντιδρά με το ιόν χλωρίου  προς σχηματισμό του αδιάλυτου λευκού χρώματος άλατος του  χλωριούχου χαλκού:</a:t>
            </a:r>
            <a:endParaRPr lang="en-GB" sz="2000" dirty="0"/>
          </a:p>
          <a:p>
            <a:pPr indent="12700" fontAlgn="base">
              <a:spcBef>
                <a:spcPts val="600"/>
              </a:spcBef>
              <a:buNone/>
            </a:pPr>
            <a:r>
              <a:rPr lang="en-GB" sz="2000" dirty="0" smtClean="0"/>
              <a:t>(</a:t>
            </a:r>
            <a:r>
              <a:rPr lang="en-GB" sz="2000" dirty="0"/>
              <a:t>2) Cu</a:t>
            </a:r>
            <a:r>
              <a:rPr lang="en-GB" sz="2000" baseline="30000" dirty="0"/>
              <a:t>+</a:t>
            </a:r>
            <a:r>
              <a:rPr lang="en-GB" sz="2000" dirty="0"/>
              <a:t> + Cl</a:t>
            </a:r>
            <a:r>
              <a:rPr lang="en-GB" sz="2000" baseline="30000" dirty="0"/>
              <a:t>-</a:t>
            </a:r>
            <a:r>
              <a:rPr lang="en-GB" sz="2000" dirty="0"/>
              <a:t> → </a:t>
            </a:r>
            <a:r>
              <a:rPr lang="en-GB" sz="2000" dirty="0" err="1"/>
              <a:t>CuCl</a:t>
            </a:r>
            <a:endParaRPr lang="en-GB" sz="2000" dirty="0"/>
          </a:p>
          <a:p>
            <a:pPr fontAlgn="base">
              <a:spcBef>
                <a:spcPts val="600"/>
              </a:spcBef>
            </a:pPr>
            <a:r>
              <a:rPr lang="el-GR" sz="2000" dirty="0" smtClean="0"/>
              <a:t>Ο χλωριούχος χαλκός αντιδρά με την ατμοσφαιρική υγρασία και το οξυγόνο προς σχηματισμό πράσινου  χλωριδίου του χαλκού/ ένωση υδροξειδίου του χαλκού και υδροχλωρικού οξέος:</a:t>
            </a:r>
          </a:p>
          <a:p>
            <a:pPr indent="12700" fontAlgn="base">
              <a:spcBef>
                <a:spcPts val="600"/>
              </a:spcBef>
              <a:buNone/>
            </a:pPr>
            <a:r>
              <a:rPr lang="en-GB" sz="2000" dirty="0" smtClean="0"/>
              <a:t>(4) </a:t>
            </a:r>
            <a:r>
              <a:rPr lang="en-GB" sz="2000" dirty="0" err="1"/>
              <a:t>CuCl</a:t>
            </a:r>
            <a:r>
              <a:rPr lang="en-GB" sz="2000" dirty="0"/>
              <a:t> + 4 H</a:t>
            </a:r>
            <a:r>
              <a:rPr lang="en-GB" sz="2000" baseline="-25000" dirty="0"/>
              <a:t>2</a:t>
            </a:r>
            <a:r>
              <a:rPr lang="en-GB" sz="2000" dirty="0"/>
              <a:t>O + O</a:t>
            </a:r>
            <a:r>
              <a:rPr lang="en-GB" sz="2000" baseline="-25000" dirty="0"/>
              <a:t>2</a:t>
            </a:r>
            <a:r>
              <a:rPr lang="en-GB" sz="2000" dirty="0"/>
              <a:t> → CuCl</a:t>
            </a:r>
            <a:r>
              <a:rPr lang="en-GB" sz="2000" baseline="-25000" dirty="0"/>
              <a:t>2</a:t>
            </a:r>
            <a:r>
              <a:rPr lang="en-GB" sz="2000" dirty="0"/>
              <a:t>·3 Cu(OH)</a:t>
            </a:r>
            <a:r>
              <a:rPr lang="en-GB" sz="2000" baseline="-25000" dirty="0"/>
              <a:t>2</a:t>
            </a:r>
            <a:r>
              <a:rPr lang="en-GB" sz="2000" dirty="0"/>
              <a:t> + 2 </a:t>
            </a:r>
            <a:r>
              <a:rPr lang="en-GB" sz="2000" dirty="0" err="1" smtClean="0"/>
              <a:t>HCl</a:t>
            </a:r>
            <a:endParaRPr lang="el-GR" sz="2000" dirty="0"/>
          </a:p>
        </p:txBody>
      </p:sp>
    </p:spTree>
    <p:extLst>
      <p:ext uri="{BB962C8B-B14F-4D97-AF65-F5344CB8AC3E}">
        <p14:creationId xmlns:p14="http://schemas.microsoft.com/office/powerpoint/2010/main" val="3576863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4408" y="195486"/>
            <a:ext cx="4189592" cy="857250"/>
          </a:xfrm>
        </p:spPr>
        <p:txBody>
          <a:bodyPr>
            <a:normAutofit/>
          </a:bodyPr>
          <a:lstStyle/>
          <a:p>
            <a:r>
              <a:rPr lang="el-GR" sz="3600" dirty="0" smtClean="0">
                <a:solidFill>
                  <a:schemeClr val="bg1"/>
                </a:solidFill>
                <a:latin typeface="+mn-lt"/>
              </a:rPr>
              <a:t>Χρήση χαλκού</a:t>
            </a:r>
            <a:endParaRPr lang="el-GR" sz="3600" dirty="0">
              <a:solidFill>
                <a:schemeClr val="bg1"/>
              </a:solidFill>
              <a:latin typeface="+mn-lt"/>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23528" y="411510"/>
                <a:ext cx="4392488" cy="4731990"/>
              </a:xfrm>
            </p:spPr>
            <p:txBody>
              <a:bodyPr>
                <a:noAutofit/>
              </a:bodyPr>
              <a:lstStyle/>
              <a:p>
                <a:pPr>
                  <a:buClr>
                    <a:schemeClr val="tx1"/>
                  </a:buClr>
                  <a:buSzPct val="100000"/>
                </a:pPr>
                <a:r>
                  <a:rPr lang="el-GR" sz="2000" dirty="0" smtClean="0"/>
                  <a:t>Το πρώτο από τα μέταλλα που χρησιμοποίησε ο άνθρωπος για την κατασκευή χρηστικών αντικειμένων και όπλων.</a:t>
                </a:r>
              </a:p>
              <a:p>
                <a:pPr>
                  <a:buClr>
                    <a:schemeClr val="tx1"/>
                  </a:buClr>
                  <a:buSzPct val="100000"/>
                </a:pPr>
                <a:r>
                  <a:rPr lang="el-GR" sz="2000" dirty="0" smtClean="0"/>
                  <a:t>Χρήση</a:t>
                </a:r>
                <a14:m>
                  <m:oMath xmlns:m="http://schemas.openxmlformats.org/officeDocument/2006/math">
                    <m:r>
                      <a:rPr lang="el-GR" sz="2000" i="1" dirty="0" smtClean="0">
                        <a:latin typeface="Cambria Math"/>
                        <a:ea typeface="Cambria Math"/>
                      </a:rPr>
                      <m:t>~</m:t>
                    </m:r>
                  </m:oMath>
                </a14:m>
                <a:r>
                  <a:rPr lang="el-GR" sz="2000" dirty="0" smtClean="0"/>
                  <a:t>9000π.Χ. στην αυτοφυή μορφή, 6500π.Χ. γνωστή η χρήση στη Μικρά Ασία</a:t>
                </a:r>
              </a:p>
              <a:p>
                <a:pPr>
                  <a:buClr>
                    <a:schemeClr val="tx1"/>
                  </a:buClr>
                  <a:buSzPct val="100000"/>
                </a:pPr>
                <a:r>
                  <a:rPr lang="el-GR" sz="2000" dirty="0" smtClean="0"/>
                  <a:t>Μέσα 4</a:t>
                </a:r>
                <a:r>
                  <a:rPr lang="el-GR" sz="2000" baseline="30000" dirty="0" smtClean="0"/>
                  <a:t>ης</a:t>
                </a:r>
                <a:r>
                  <a:rPr lang="el-GR" sz="2000" dirty="0" smtClean="0"/>
                  <a:t> χιλιετίας αρχίζει η μεταλλουργία (αναγωγική τήξη) θειούχων κυρίως ορυκτών του χαλκού</a:t>
                </a:r>
              </a:p>
              <a:p>
                <a:pPr>
                  <a:buClr>
                    <a:schemeClr val="tx1"/>
                  </a:buClr>
                  <a:buSzPct val="100000"/>
                </a:pPr>
                <a:r>
                  <a:rPr lang="el-GR" sz="2000" dirty="0" smtClean="0"/>
                  <a:t>Το 3000π.Χ. ευρεία χρήση στην Εγγύς Ανατολή (Εποχή Χαλκού)</a:t>
                </a:r>
              </a:p>
              <a:p>
                <a:pPr algn="just">
                  <a:buClr>
                    <a:schemeClr val="tx1"/>
                  </a:buClr>
                  <a:buSzPct val="100000"/>
                  <a:buFont typeface="Wingdings" pitchFamily="2" charset="2"/>
                  <a:buChar char="Ø"/>
                </a:pPr>
                <a:endParaRPr lang="el-GR" sz="2000" dirty="0" smtClean="0"/>
              </a:p>
              <a:p>
                <a:pPr algn="just">
                  <a:buClr>
                    <a:schemeClr val="tx1"/>
                  </a:buClr>
                  <a:buSzPct val="100000"/>
                  <a:buFont typeface="Wingdings" pitchFamily="2" charset="2"/>
                  <a:buChar char="Ø"/>
                </a:pPr>
                <a:endParaRPr lang="el-GR" sz="2000"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23528" y="411510"/>
                <a:ext cx="4392488" cy="4731990"/>
              </a:xfrm>
              <a:blipFill rotWithShape="1">
                <a:blip r:embed="rId2"/>
                <a:stretch>
                  <a:fillRect l="-1110" t="-644" r="-2358"/>
                </a:stretch>
              </a:blipFill>
            </p:spPr>
            <p:txBody>
              <a:bodyPr/>
              <a:lstStyle/>
              <a:p>
                <a:r>
                  <a:rPr lang="el-GR">
                    <a:noFill/>
                  </a:rPr>
                  <a:t> </a:t>
                </a:r>
              </a:p>
            </p:txBody>
          </p:sp>
        </mc:Fallback>
      </mc:AlternateContent>
      <p:pic>
        <p:nvPicPr>
          <p:cNvPr id="10" name="Content Placeholder 9"/>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4950000" y="1491630"/>
            <a:ext cx="4194000" cy="2160240"/>
          </a:xfrm>
        </p:spPr>
      </p:pic>
      <p:sp>
        <p:nvSpPr>
          <p:cNvPr id="13" name="TextBox 12"/>
          <p:cNvSpPr txBox="1"/>
          <p:nvPr/>
        </p:nvSpPr>
        <p:spPr>
          <a:xfrm>
            <a:off x="4932040" y="3651870"/>
            <a:ext cx="4211960" cy="1200329"/>
          </a:xfrm>
          <a:prstGeom prst="rect">
            <a:avLst/>
          </a:prstGeom>
          <a:noFill/>
        </p:spPr>
        <p:txBody>
          <a:bodyPr wrap="square" rtlCol="0">
            <a:spAutoFit/>
          </a:bodyPr>
          <a:lstStyle/>
          <a:p>
            <a:pPr algn="just"/>
            <a:r>
              <a:rPr lang="el-GR" dirty="0" smtClean="0">
                <a:solidFill>
                  <a:schemeClr val="bg1"/>
                </a:solidFill>
              </a:rPr>
              <a:t>Ορυκτό του χαλκού (χρυσόκολλα) από αμμόλιθο του Καμβρίου από χαλκολιθικά ορυχεία στην κοιλάδα της Τίμνα, στο νότιο Ισραήλ </a:t>
            </a:r>
            <a:endParaRPr lang="el-GR" dirty="0">
              <a:solidFill>
                <a:schemeClr val="bg1"/>
              </a:solidFill>
            </a:endParaRPr>
          </a:p>
        </p:txBody>
      </p:sp>
    </p:spTree>
    <p:extLst>
      <p:ext uri="{BB962C8B-B14F-4D97-AF65-F5344CB8AC3E}">
        <p14:creationId xmlns:p14="http://schemas.microsoft.com/office/powerpoint/2010/main" val="116767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5162"/>
            <a:ext cx="8229600" cy="922412"/>
          </a:xfrm>
        </p:spPr>
        <p:txBody>
          <a:bodyPr>
            <a:noAutofit/>
          </a:bodyPr>
          <a:lstStyle/>
          <a:p>
            <a:r>
              <a:rPr lang="el-GR" sz="3200" dirty="0"/>
              <a:t>Διάβρωση χαλκού στο ατμοσφαιρικό  περιβάλλον (εσωτερικό</a:t>
            </a:r>
            <a:r>
              <a:rPr lang="el-GR" sz="3200" dirty="0" smtClean="0"/>
              <a:t>)</a:t>
            </a:r>
            <a:endParaRPr lang="el-GR" sz="3200" dirty="0"/>
          </a:p>
        </p:txBody>
      </p:sp>
      <p:sp>
        <p:nvSpPr>
          <p:cNvPr id="7" name="Content Placeholder 6"/>
          <p:cNvSpPr>
            <a:spLocks noGrp="1"/>
          </p:cNvSpPr>
          <p:nvPr>
            <p:ph idx="1"/>
          </p:nvPr>
        </p:nvSpPr>
        <p:spPr/>
        <p:txBody>
          <a:bodyPr>
            <a:noAutofit/>
          </a:bodyPr>
          <a:lstStyle/>
          <a:p>
            <a:pPr marL="0" indent="0">
              <a:buNone/>
            </a:pPr>
            <a:r>
              <a:rPr lang="el-GR" sz="2100" b="1" dirty="0" smtClean="0"/>
              <a:t>Εσωτερικό περιβάλλον</a:t>
            </a:r>
          </a:p>
          <a:p>
            <a:r>
              <a:rPr lang="el-GR" sz="2100" dirty="0" smtClean="0"/>
              <a:t>Κυπρίτης </a:t>
            </a:r>
            <a:r>
              <a:rPr lang="el-GR" sz="2100" dirty="0"/>
              <a:t>σε </a:t>
            </a:r>
            <a:r>
              <a:rPr lang="en-US" sz="2100" dirty="0" smtClean="0"/>
              <a:t>“</a:t>
            </a:r>
            <a:r>
              <a:rPr lang="el-GR" sz="2100" dirty="0" smtClean="0"/>
              <a:t>καθαρό</a:t>
            </a:r>
            <a:r>
              <a:rPr lang="en-US" sz="2100" dirty="0" smtClean="0"/>
              <a:t>”</a:t>
            </a:r>
            <a:r>
              <a:rPr lang="el-GR" sz="2100" dirty="0" smtClean="0"/>
              <a:t> </a:t>
            </a:r>
            <a:r>
              <a:rPr lang="el-GR" sz="2100" dirty="0"/>
              <a:t>περιβάλλον</a:t>
            </a:r>
          </a:p>
          <a:p>
            <a:r>
              <a:rPr lang="en-US" sz="2100" dirty="0" smtClean="0"/>
              <a:t>“</a:t>
            </a:r>
            <a:r>
              <a:rPr lang="el-GR" sz="2100" dirty="0" smtClean="0"/>
              <a:t>Αμαύρωση</a:t>
            </a:r>
            <a:r>
              <a:rPr lang="en-US" sz="2100" dirty="0" smtClean="0"/>
              <a:t>”</a:t>
            </a:r>
            <a:r>
              <a:rPr lang="el-GR" sz="2100" dirty="0" smtClean="0"/>
              <a:t> </a:t>
            </a:r>
            <a:r>
              <a:rPr lang="el-GR" sz="2100" dirty="0"/>
              <a:t>λόγω του σχηματισμού </a:t>
            </a:r>
            <a:r>
              <a:rPr lang="el-GR" sz="2100" dirty="0" err="1"/>
              <a:t>σουλφιδίων</a:t>
            </a:r>
            <a:r>
              <a:rPr lang="el-GR" sz="2100" dirty="0"/>
              <a:t> (π.χ. </a:t>
            </a:r>
            <a:r>
              <a:rPr lang="el-GR" sz="2100" dirty="0" err="1"/>
              <a:t>χαλκοσίτης</a:t>
            </a:r>
            <a:r>
              <a:rPr lang="el-GR" sz="2100" dirty="0"/>
              <a:t>) σε περιβάλλον μολυσμένο με θείο (πηγές: οργανικά υλικά έκθεσης και αποθήκευσης), είτε εκτεταμένη είτε με τη μορφή συμπαγών κηλίδων</a:t>
            </a:r>
          </a:p>
          <a:p>
            <a:r>
              <a:rPr lang="el-GR" sz="2100" dirty="0" smtClean="0"/>
              <a:t>Πράσινα </a:t>
            </a:r>
            <a:r>
              <a:rPr lang="el-GR" sz="2100" dirty="0"/>
              <a:t>προϊόντα διάβρωσης λόγω προσβολής από θείο</a:t>
            </a:r>
          </a:p>
          <a:p>
            <a:r>
              <a:rPr lang="el-GR" sz="2100" dirty="0" smtClean="0"/>
              <a:t>Οξικά </a:t>
            </a:r>
            <a:r>
              <a:rPr lang="el-GR" sz="2100" dirty="0"/>
              <a:t>(</a:t>
            </a:r>
            <a:r>
              <a:rPr lang="el-GR" sz="2100" dirty="0" err="1"/>
              <a:t>acetates</a:t>
            </a:r>
            <a:r>
              <a:rPr lang="el-GR" sz="2100" dirty="0"/>
              <a:t>) άλατα του χαλκού λόγω προσβολής από οργανικά πτητικά οξέα (VOC) από οργανικά υλικά έκθεσης και αποθήκευσης </a:t>
            </a:r>
          </a:p>
          <a:p>
            <a:endParaRPr lang="el-GR" sz="2000" dirty="0"/>
          </a:p>
        </p:txBody>
      </p:sp>
    </p:spTree>
    <p:extLst>
      <p:ext uri="{BB962C8B-B14F-4D97-AF65-F5344CB8AC3E}">
        <p14:creationId xmlns:p14="http://schemas.microsoft.com/office/powerpoint/2010/main" val="988155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l-GR" dirty="0">
                <a:latin typeface="+mn-lt"/>
              </a:rPr>
              <a:t>Συντήρηση </a:t>
            </a:r>
            <a:r>
              <a:rPr lang="el-GR" dirty="0" smtClean="0">
                <a:latin typeface="+mn-lt"/>
              </a:rPr>
              <a:t>αρχαιολογικών αντικείμενων</a:t>
            </a:r>
            <a:endParaRPr lang="el-GR" dirty="0">
              <a:latin typeface="+mn-lt"/>
            </a:endParaRPr>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966354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274320" lvl="0" indent="-274320">
              <a:spcBef>
                <a:spcPts val="600"/>
              </a:spcBef>
              <a:buClr>
                <a:srgbClr val="F3A447"/>
              </a:buClr>
              <a:buSzPct val="85000"/>
            </a:pPr>
            <a:r>
              <a:rPr lang="el-GR" sz="3200" spc="0" dirty="0" smtClean="0">
                <a:ln>
                  <a:noFill/>
                </a:ln>
                <a:effectLst/>
              </a:rPr>
              <a:t>Στόχοι</a:t>
            </a:r>
            <a:r>
              <a:rPr lang="en-US" sz="3200" spc="0" dirty="0" smtClean="0">
                <a:ln>
                  <a:noFill/>
                </a:ln>
                <a:effectLst/>
              </a:rPr>
              <a:t> </a:t>
            </a:r>
            <a:r>
              <a:rPr lang="el-GR" sz="3200" spc="0" dirty="0" smtClean="0">
                <a:ln>
                  <a:noFill/>
                </a:ln>
                <a:effectLst/>
              </a:rPr>
              <a:t>- Διατήρηση αυθεντικής επιφάνειας</a:t>
            </a:r>
            <a:endParaRPr lang="el-GR" sz="2400" dirty="0">
              <a:effectLst>
                <a:outerShdw blurRad="38100" dist="38100" dir="2700000" algn="tl">
                  <a:srgbClr val="000000">
                    <a:alpha val="43137"/>
                  </a:srgbClr>
                </a:outerShdw>
              </a:effectLst>
              <a:latin typeface="Book Antiqua" pitchFamily="18" charset="0"/>
            </a:endParaRPr>
          </a:p>
        </p:txBody>
      </p:sp>
      <p:sp>
        <p:nvSpPr>
          <p:cNvPr id="2" name="Content Placeholder 1"/>
          <p:cNvSpPr>
            <a:spLocks noGrp="1"/>
          </p:cNvSpPr>
          <p:nvPr>
            <p:ph idx="1"/>
          </p:nvPr>
        </p:nvSpPr>
        <p:spPr/>
        <p:txBody>
          <a:bodyPr>
            <a:normAutofit fontScale="70000" lnSpcReduction="20000"/>
          </a:bodyPr>
          <a:lstStyle/>
          <a:p>
            <a:pPr>
              <a:lnSpc>
                <a:spcPct val="120000"/>
              </a:lnSpc>
            </a:pPr>
            <a:r>
              <a:rPr lang="el-GR" dirty="0" smtClean="0"/>
              <a:t>Αφαίρεση εδαφικών εναποθέσεων</a:t>
            </a:r>
          </a:p>
          <a:p>
            <a:pPr>
              <a:lnSpc>
                <a:spcPct val="120000"/>
              </a:lnSpc>
            </a:pPr>
            <a:r>
              <a:rPr lang="el-GR" dirty="0" smtClean="0"/>
              <a:t>Αφαίρεση ευδιάλυτων, κονιωδών και ογκωδών προϊόντων διάβρωσης</a:t>
            </a:r>
          </a:p>
          <a:p>
            <a:pPr>
              <a:lnSpc>
                <a:spcPct val="120000"/>
              </a:lnSpc>
            </a:pPr>
            <a:r>
              <a:rPr lang="el-GR" dirty="0" smtClean="0"/>
              <a:t>Απόκτηση λείας και ομοιόμορφης επιφάνειας</a:t>
            </a:r>
          </a:p>
          <a:p>
            <a:pPr>
              <a:lnSpc>
                <a:spcPct val="120000"/>
              </a:lnSpc>
            </a:pPr>
            <a:r>
              <a:rPr lang="el-GR" dirty="0" smtClean="0"/>
              <a:t>Διατήρηση </a:t>
            </a:r>
            <a:r>
              <a:rPr lang="en-US" dirty="0" smtClean="0"/>
              <a:t>“</a:t>
            </a:r>
            <a:r>
              <a:rPr lang="el-GR" dirty="0" smtClean="0"/>
              <a:t>ευγενούς</a:t>
            </a:r>
            <a:r>
              <a:rPr lang="en-US" dirty="0" smtClean="0"/>
              <a:t>”</a:t>
            </a:r>
            <a:r>
              <a:rPr lang="el-GR" dirty="0" smtClean="0"/>
              <a:t> πατίνας φίνων προϊόντων διάβρωσης</a:t>
            </a:r>
          </a:p>
          <a:p>
            <a:pPr>
              <a:lnSpc>
                <a:spcPct val="120000"/>
              </a:lnSpc>
            </a:pPr>
            <a:r>
              <a:rPr lang="el-GR" dirty="0" smtClean="0"/>
              <a:t>Ανάδειξη διακοσμητικών λεπτομερειών και επιμεταλλώσεων</a:t>
            </a:r>
          </a:p>
          <a:p>
            <a:pPr>
              <a:lnSpc>
                <a:spcPct val="120000"/>
              </a:lnSpc>
            </a:pPr>
            <a:r>
              <a:rPr lang="el-GR" dirty="0" smtClean="0"/>
              <a:t>Ανάδειξη αρχικού σχήματος και διαστάσεων  </a:t>
            </a:r>
          </a:p>
          <a:p>
            <a:pPr>
              <a:lnSpc>
                <a:spcPct val="120000"/>
              </a:lnSpc>
            </a:pPr>
            <a:r>
              <a:rPr lang="el-GR" dirty="0" smtClean="0"/>
              <a:t>Διατήρηση και ανάδειξη αξιών</a:t>
            </a:r>
          </a:p>
          <a:p>
            <a:pPr>
              <a:lnSpc>
                <a:spcPct val="120000"/>
              </a:lnSpc>
            </a:pPr>
            <a:r>
              <a:rPr lang="el-GR" dirty="0" smtClean="0"/>
              <a:t>Αντιμετώπιση </a:t>
            </a:r>
            <a:r>
              <a:rPr lang="en-US" dirty="0" smtClean="0"/>
              <a:t>“</a:t>
            </a:r>
            <a:r>
              <a:rPr lang="el-GR" dirty="0" smtClean="0"/>
              <a:t>ασθένειας</a:t>
            </a:r>
            <a:r>
              <a:rPr lang="en-US" dirty="0" smtClean="0"/>
              <a:t>”</a:t>
            </a:r>
            <a:r>
              <a:rPr lang="el-GR" dirty="0" smtClean="0"/>
              <a:t> χαλκού</a:t>
            </a:r>
            <a:endParaRPr lang="el-GR" dirty="0"/>
          </a:p>
        </p:txBody>
      </p:sp>
    </p:spTree>
    <p:extLst>
      <p:ext uri="{BB962C8B-B14F-4D97-AF65-F5344CB8AC3E}">
        <p14:creationId xmlns:p14="http://schemas.microsoft.com/office/powerpoint/2010/main" val="2998589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05978"/>
            <a:ext cx="4536504" cy="925611"/>
          </a:xfrm>
        </p:spPr>
        <p:txBody>
          <a:bodyPr>
            <a:noAutofit/>
          </a:bodyPr>
          <a:lstStyle/>
          <a:p>
            <a:r>
              <a:rPr lang="el-GR" sz="2800" dirty="0" smtClean="0"/>
              <a:t>Διατήρηση των πληροφοριών που περιέχονται στα προϊόντα διάβρωσης</a:t>
            </a:r>
            <a:endParaRPr lang="el-GR" sz="2800" dirty="0"/>
          </a:p>
        </p:txBody>
      </p:sp>
      <p:sp>
        <p:nvSpPr>
          <p:cNvPr id="6" name="Content Placeholder 5"/>
          <p:cNvSpPr>
            <a:spLocks noGrp="1"/>
          </p:cNvSpPr>
          <p:nvPr>
            <p:ph idx="1"/>
          </p:nvPr>
        </p:nvSpPr>
        <p:spPr>
          <a:xfrm>
            <a:off x="179512" y="1995686"/>
            <a:ext cx="4608512" cy="3147814"/>
          </a:xfrm>
        </p:spPr>
        <p:txBody>
          <a:bodyPr>
            <a:noAutofit/>
          </a:bodyPr>
          <a:lstStyle/>
          <a:p>
            <a:r>
              <a:rPr lang="el-GR" sz="2000" dirty="0" smtClean="0"/>
              <a:t>Τα διαβρωμένα κράματα χαλκού μπορεί να περιέχουν σημαντικές τεχνολογικές πληροφορίες στα στρώματα των προϊόντων διάβρωσης, όπως διακόσμηση, ενδείξεις επικασσιτέρωσης, ψευδόμορφα, κ.ά.</a:t>
            </a:r>
            <a:endParaRPr lang="en-US" sz="2000" dirty="0" smtClean="0"/>
          </a:p>
          <a:p>
            <a:r>
              <a:rPr lang="el-GR" sz="2000" dirty="0" smtClean="0"/>
              <a:t>Οι πληροφορίες αυτέ πρέπει να διατηρηθούν και αν δεν είναι δυνατό να καταγραφούν προν την αφαίρεση!</a:t>
            </a:r>
            <a:endParaRPr lang="el-GR" sz="2000" dirty="0"/>
          </a:p>
        </p:txBody>
      </p:sp>
      <p:sp>
        <p:nvSpPr>
          <p:cNvPr id="5" name="Text Placeholder 4"/>
          <p:cNvSpPr>
            <a:spLocks noGrp="1"/>
          </p:cNvSpPr>
          <p:nvPr>
            <p:ph type="body" idx="4294967295"/>
          </p:nvPr>
        </p:nvSpPr>
        <p:spPr>
          <a:xfrm>
            <a:off x="467544" y="1491630"/>
            <a:ext cx="4040188" cy="481012"/>
          </a:xfrm>
        </p:spPr>
        <p:txBody>
          <a:bodyPr>
            <a:normAutofit/>
          </a:bodyPr>
          <a:lstStyle/>
          <a:p>
            <a:pPr marL="0" indent="0" algn="ctr">
              <a:buNone/>
            </a:pPr>
            <a:r>
              <a:rPr lang="el-GR" sz="2000" b="1" dirty="0" smtClean="0"/>
              <a:t>Προσπάθεια μη αφαίρεσης</a:t>
            </a:r>
            <a:endParaRPr lang="el-GR" sz="2000" b="1" dirty="0"/>
          </a:p>
        </p:txBody>
      </p:sp>
      <p:pic>
        <p:nvPicPr>
          <p:cNvPr id="9" name="Content Placeholder 8"/>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4952988" y="1131590"/>
            <a:ext cx="4211960" cy="3132971"/>
          </a:xfrm>
          <a:prstGeom prst="rect">
            <a:avLst/>
          </a:prstGeom>
          <a:noFill/>
          <a:ln>
            <a:noFill/>
          </a:ln>
        </p:spPr>
      </p:pic>
      <p:sp>
        <p:nvSpPr>
          <p:cNvPr id="7" name="Text Placeholder 6"/>
          <p:cNvSpPr>
            <a:spLocks noGrp="1"/>
          </p:cNvSpPr>
          <p:nvPr>
            <p:ph type="body" idx="4294967295"/>
          </p:nvPr>
        </p:nvSpPr>
        <p:spPr>
          <a:xfrm>
            <a:off x="4950296" y="123478"/>
            <a:ext cx="4193704" cy="919162"/>
          </a:xfrm>
        </p:spPr>
        <p:txBody>
          <a:bodyPr/>
          <a:lstStyle/>
          <a:p>
            <a:pPr marL="0" indent="0" algn="ctr">
              <a:buNone/>
            </a:pPr>
            <a:r>
              <a:rPr lang="el-GR" sz="2400" dirty="0" smtClean="0">
                <a:solidFill>
                  <a:schemeClr val="bg1"/>
                </a:solidFill>
              </a:rPr>
              <a:t>Επικασσιτερωμένο μπρούτζινο κάτοπτρο</a:t>
            </a:r>
            <a:endParaRPr lang="el-GR" sz="2400" dirty="0">
              <a:solidFill>
                <a:schemeClr val="bg1"/>
              </a:solidFill>
            </a:endParaRPr>
          </a:p>
        </p:txBody>
      </p:sp>
      <p:sp>
        <p:nvSpPr>
          <p:cNvPr id="10" name="TextBox 9"/>
          <p:cNvSpPr txBox="1"/>
          <p:nvPr/>
        </p:nvSpPr>
        <p:spPr>
          <a:xfrm>
            <a:off x="5009462" y="4558724"/>
            <a:ext cx="4032448" cy="584775"/>
          </a:xfrm>
          <a:prstGeom prst="rect">
            <a:avLst/>
          </a:prstGeom>
          <a:noFill/>
        </p:spPr>
        <p:txBody>
          <a:bodyPr wrap="square" rtlCol="0">
            <a:spAutoFit/>
          </a:bodyPr>
          <a:lstStyle/>
          <a:p>
            <a:pPr algn="ctr"/>
            <a:r>
              <a:rPr lang="el-GR" sz="1600" dirty="0" smtClean="0">
                <a:solidFill>
                  <a:schemeClr val="bg1"/>
                </a:solidFill>
              </a:rPr>
              <a:t>Η επικασσιτερωμένη επιφάνεια διατηρείται ως μαύρου χρώματος διάβρωση</a:t>
            </a:r>
          </a:p>
        </p:txBody>
      </p:sp>
      <p:sp>
        <p:nvSpPr>
          <p:cNvPr id="2" name="Rectangle 1"/>
          <p:cNvSpPr/>
          <p:nvPr/>
        </p:nvSpPr>
        <p:spPr>
          <a:xfrm>
            <a:off x="4952988" y="4260659"/>
            <a:ext cx="4186189" cy="261610"/>
          </a:xfrm>
          <a:prstGeom prst="rect">
            <a:avLst/>
          </a:prstGeom>
          <a:solidFill>
            <a:schemeClr val="bg1">
              <a:lumMod val="95000"/>
            </a:schemeClr>
          </a:solidFill>
        </p:spPr>
        <p:txBody>
          <a:bodyPr wrap="square">
            <a:spAutoFit/>
          </a:bodyPr>
          <a:lstStyle/>
          <a:p>
            <a:pPr algn="ctr"/>
            <a:r>
              <a:rPr lang="en-GB" altLang="el-GR" sz="1050" dirty="0">
                <a:solidFill>
                  <a:schemeClr val="tx1">
                    <a:lumMod val="75000"/>
                    <a:lumOff val="25000"/>
                  </a:schemeClr>
                </a:solidFill>
              </a:rPr>
              <a:t>©</a:t>
            </a:r>
            <a:r>
              <a:rPr lang="el-GR" altLang="el-GR" sz="1050" dirty="0">
                <a:solidFill>
                  <a:schemeClr val="tx1">
                    <a:lumMod val="75000"/>
                    <a:lumOff val="25000"/>
                  </a:schemeClr>
                </a:solidFill>
              </a:rPr>
              <a:t>Εταιρεία Μεσσηνιακών Αρχαιολογικών Σπουδών</a:t>
            </a:r>
            <a:endParaRPr lang="el-GR" sz="1050" dirty="0">
              <a:solidFill>
                <a:schemeClr val="tx1">
                  <a:lumMod val="75000"/>
                  <a:lumOff val="25000"/>
                </a:schemeClr>
              </a:solidFill>
            </a:endParaRPr>
          </a:p>
        </p:txBody>
      </p:sp>
    </p:spTree>
    <p:extLst>
      <p:ext uri="{BB962C8B-B14F-4D97-AF65-F5344CB8AC3E}">
        <p14:creationId xmlns:p14="http://schemas.microsoft.com/office/powerpoint/2010/main" val="3571761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32000"/>
            <a:ext cx="9144000" cy="1111500"/>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itle 4"/>
          <p:cNvSpPr>
            <a:spLocks noGrp="1"/>
          </p:cNvSpPr>
          <p:nvPr>
            <p:ph type="title"/>
          </p:nvPr>
        </p:nvSpPr>
        <p:spPr/>
        <p:txBody>
          <a:bodyPr>
            <a:noAutofit/>
          </a:bodyPr>
          <a:lstStyle/>
          <a:p>
            <a:r>
              <a:rPr lang="el-GR" sz="3200" dirty="0" smtClean="0"/>
              <a:t>Οργανικά υλικά σε επαφή συχνά με αντικείμενα από κράματα χλακού </a:t>
            </a:r>
            <a:endParaRPr lang="el-GR" sz="3200" dirty="0"/>
          </a:p>
        </p:txBody>
      </p:sp>
      <p:pic>
        <p:nvPicPr>
          <p:cNvPr id="13" name="Content Placeholder 12"/>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1026000"/>
            <a:ext cx="3867149" cy="2970000"/>
          </a:xfrm>
          <a:prstGeom prst="rect">
            <a:avLst/>
          </a:prstGeom>
          <a:noFill/>
          <a:ln>
            <a:noFill/>
          </a:ln>
        </p:spPr>
      </p:pic>
      <p:sp>
        <p:nvSpPr>
          <p:cNvPr id="2" name="Text Placeholder 1"/>
          <p:cNvSpPr>
            <a:spLocks noGrp="1"/>
          </p:cNvSpPr>
          <p:nvPr>
            <p:ph type="body" idx="4294967295"/>
          </p:nvPr>
        </p:nvSpPr>
        <p:spPr>
          <a:xfrm>
            <a:off x="100700" y="4380999"/>
            <a:ext cx="3744416" cy="731240"/>
          </a:xfrm>
        </p:spPr>
        <p:txBody>
          <a:bodyPr>
            <a:noAutofit/>
          </a:bodyPr>
          <a:lstStyle/>
          <a:p>
            <a:pPr marL="0" indent="0" algn="ctr">
              <a:buNone/>
            </a:pPr>
            <a:r>
              <a:rPr lang="el-GR" sz="2000" dirty="0" smtClean="0">
                <a:solidFill>
                  <a:schemeClr val="bg1"/>
                </a:solidFill>
              </a:rPr>
              <a:t>Ύφασμα προσαρτημένο σε μπρούτζινο αντικείμενο</a:t>
            </a:r>
            <a:endParaRPr lang="el-GR" sz="2000" dirty="0">
              <a:solidFill>
                <a:schemeClr val="bg1"/>
              </a:solidFill>
            </a:endParaRPr>
          </a:p>
        </p:txBody>
      </p:sp>
      <p:sp>
        <p:nvSpPr>
          <p:cNvPr id="6" name="Text Placeholder 5"/>
          <p:cNvSpPr>
            <a:spLocks noGrp="1"/>
          </p:cNvSpPr>
          <p:nvPr>
            <p:ph type="body" idx="4294967295"/>
          </p:nvPr>
        </p:nvSpPr>
        <p:spPr>
          <a:xfrm>
            <a:off x="3876928" y="4380998"/>
            <a:ext cx="5267072" cy="762502"/>
          </a:xfrm>
        </p:spPr>
        <p:txBody>
          <a:bodyPr>
            <a:normAutofit/>
          </a:bodyPr>
          <a:lstStyle/>
          <a:p>
            <a:pPr marL="0" indent="0" algn="ctr">
              <a:buNone/>
            </a:pPr>
            <a:r>
              <a:rPr lang="el-GR" sz="2000" dirty="0" smtClean="0">
                <a:solidFill>
                  <a:schemeClr val="bg1"/>
                </a:solidFill>
              </a:rPr>
              <a:t>Ένδειξη παρουσίας ξύλου</a:t>
            </a:r>
            <a:endParaRPr lang="el-GR" sz="2000" dirty="0">
              <a:solidFill>
                <a:schemeClr val="bg1"/>
              </a:solidFill>
            </a:endParaRPr>
          </a:p>
        </p:txBody>
      </p:sp>
      <p:pic>
        <p:nvPicPr>
          <p:cNvPr id="14" name="Content Placeholder 13"/>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3903212" y="1026000"/>
            <a:ext cx="5259376" cy="2962800"/>
          </a:xfrm>
          <a:prstGeom prst="rect">
            <a:avLst/>
          </a:prstGeom>
          <a:noFill/>
          <a:ln>
            <a:noFill/>
          </a:ln>
        </p:spPr>
      </p:pic>
      <p:sp>
        <p:nvSpPr>
          <p:cNvPr id="17" name="Down Arrow 16"/>
          <p:cNvSpPr/>
          <p:nvPr/>
        </p:nvSpPr>
        <p:spPr>
          <a:xfrm>
            <a:off x="7020272" y="2571750"/>
            <a:ext cx="45719" cy="324036"/>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18" name="TextBox 17"/>
          <p:cNvSpPr txBox="1"/>
          <p:nvPr/>
        </p:nvSpPr>
        <p:spPr>
          <a:xfrm>
            <a:off x="7020272" y="2355727"/>
            <a:ext cx="864096" cy="369332"/>
          </a:xfrm>
          <a:prstGeom prst="rect">
            <a:avLst/>
          </a:prstGeom>
          <a:noFill/>
        </p:spPr>
        <p:txBody>
          <a:bodyPr wrap="square" rtlCol="0">
            <a:spAutoFit/>
          </a:bodyPr>
          <a:lstStyle/>
          <a:p>
            <a:r>
              <a:rPr lang="el-GR" dirty="0" smtClean="0"/>
              <a:t>Ξύλο</a:t>
            </a:r>
            <a:endParaRPr lang="el-GR" dirty="0"/>
          </a:p>
        </p:txBody>
      </p:sp>
      <p:sp>
        <p:nvSpPr>
          <p:cNvPr id="10" name="TextBox 9"/>
          <p:cNvSpPr txBox="1"/>
          <p:nvPr/>
        </p:nvSpPr>
        <p:spPr>
          <a:xfrm>
            <a:off x="0" y="4068000"/>
            <a:ext cx="9144000"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631445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l-GR" sz="3200" dirty="0" err="1" smtClean="0"/>
              <a:t>Ψευδόμορφα</a:t>
            </a:r>
            <a:r>
              <a:rPr lang="el-GR" sz="3200" dirty="0" smtClean="0"/>
              <a:t> - απώλεια αυθεντικού υλικού και διατήρηση της μορφολογίας</a:t>
            </a:r>
            <a:endParaRPr lang="el-GR" sz="3200" dirty="0"/>
          </a:p>
        </p:txBody>
      </p:sp>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37955" y="987574"/>
            <a:ext cx="5268090" cy="3950170"/>
          </a:xfrm>
        </p:spPr>
      </p:pic>
      <p:sp>
        <p:nvSpPr>
          <p:cNvPr id="2" name="Rectangle 1"/>
          <p:cNvSpPr/>
          <p:nvPr/>
        </p:nvSpPr>
        <p:spPr>
          <a:xfrm>
            <a:off x="0" y="4937744"/>
            <a:ext cx="9144000" cy="205755"/>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0" y="4660745"/>
            <a:ext cx="9144000"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972066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Γενικές οδηγίες</a:t>
            </a:r>
            <a:endParaRPr lang="el-GR" dirty="0"/>
          </a:p>
        </p:txBody>
      </p:sp>
      <p:sp>
        <p:nvSpPr>
          <p:cNvPr id="2" name="Content Placeholder 1"/>
          <p:cNvSpPr>
            <a:spLocks noGrp="1"/>
          </p:cNvSpPr>
          <p:nvPr>
            <p:ph idx="1"/>
          </p:nvPr>
        </p:nvSpPr>
        <p:spPr/>
        <p:txBody>
          <a:bodyPr>
            <a:normAutofit/>
          </a:bodyPr>
          <a:lstStyle/>
          <a:p>
            <a:pPr fontAlgn="base">
              <a:lnSpc>
                <a:spcPct val="110000"/>
              </a:lnSpc>
              <a:spcAft>
                <a:spcPct val="0"/>
              </a:spcAft>
              <a:buClrTx/>
            </a:pPr>
            <a:r>
              <a:rPr lang="el-GR" altLang="el-GR" sz="2200" dirty="0" smtClean="0">
                <a:latin typeface="+mj-lt"/>
              </a:rPr>
              <a:t>Το ποια </a:t>
            </a:r>
            <a:r>
              <a:rPr lang="el-GR" altLang="el-GR" sz="2200" dirty="0">
                <a:latin typeface="+mj-lt"/>
              </a:rPr>
              <a:t>μέθοδος συντήρησης θα χρησιμοποιηθεί εξαρτάται από την προέλευση του αντικειμένου και από το αν υπάρχει </a:t>
            </a:r>
            <a:r>
              <a:rPr lang="el-GR" altLang="el-GR" sz="2200" dirty="0" smtClean="0">
                <a:latin typeface="+mj-lt"/>
              </a:rPr>
              <a:t>΄ασθένεια </a:t>
            </a:r>
            <a:r>
              <a:rPr lang="el-GR" altLang="el-GR" sz="2200" dirty="0">
                <a:latin typeface="+mj-lt"/>
              </a:rPr>
              <a:t>του </a:t>
            </a:r>
            <a:r>
              <a:rPr lang="el-GR" altLang="el-GR" sz="2200" dirty="0" smtClean="0">
                <a:latin typeface="+mj-lt"/>
              </a:rPr>
              <a:t>χαλκού. </a:t>
            </a:r>
            <a:r>
              <a:rPr lang="el-GR" altLang="el-GR" sz="2200" dirty="0">
                <a:latin typeface="+mj-lt"/>
              </a:rPr>
              <a:t>Συνήθως οι συντηρητές αποφεύγουν να χρησιμοποιούν χημικά για τον καθαρισμό του χαλκού και των κραμάτων </a:t>
            </a:r>
            <a:r>
              <a:rPr lang="el-GR" altLang="el-GR" sz="2200" dirty="0" smtClean="0">
                <a:latin typeface="+mj-lt"/>
              </a:rPr>
              <a:t>του, </a:t>
            </a:r>
            <a:r>
              <a:rPr lang="el-GR" altLang="el-GR" sz="2200" dirty="0">
                <a:latin typeface="+mj-lt"/>
              </a:rPr>
              <a:t>παρά μόνο όταν είναι απαραίτητο. </a:t>
            </a:r>
            <a:endParaRPr lang="en-US" altLang="el-GR" sz="2200" dirty="0" smtClean="0">
              <a:latin typeface="+mj-lt"/>
            </a:endParaRPr>
          </a:p>
          <a:p>
            <a:pPr fontAlgn="base">
              <a:lnSpc>
                <a:spcPct val="110000"/>
              </a:lnSpc>
              <a:spcAft>
                <a:spcPct val="0"/>
              </a:spcAft>
              <a:buClrTx/>
            </a:pPr>
            <a:r>
              <a:rPr lang="el-GR" altLang="el-GR" sz="2200" dirty="0" smtClean="0">
                <a:latin typeface="+mj-lt"/>
              </a:rPr>
              <a:t>Γενικά, όταν καθαρίζεται χερσαίος χαλκός </a:t>
            </a:r>
            <a:r>
              <a:rPr lang="el-GR" altLang="el-GR" sz="2200" dirty="0">
                <a:latin typeface="+mj-lt"/>
              </a:rPr>
              <a:t>ή κράματά του </a:t>
            </a:r>
            <a:r>
              <a:rPr lang="el-GR" altLang="el-GR" sz="2200" dirty="0" smtClean="0">
                <a:latin typeface="+mj-lt"/>
              </a:rPr>
              <a:t>χρησιμοποιούνται </a:t>
            </a:r>
            <a:r>
              <a:rPr lang="el-GR" altLang="el-GR" sz="2200" dirty="0">
                <a:latin typeface="+mj-lt"/>
              </a:rPr>
              <a:t>μόνο μηχανικά μέσα ή χημικά σε τοπικά σημεία του αντικειμένου για να μαλακώσουν τα προϊόντα διάβρωσης.</a:t>
            </a:r>
          </a:p>
          <a:p>
            <a:pPr>
              <a:lnSpc>
                <a:spcPct val="110000"/>
              </a:lnSpc>
            </a:pPr>
            <a:endParaRPr lang="el-GR" dirty="0">
              <a:latin typeface="+mj-lt"/>
            </a:endParaRPr>
          </a:p>
        </p:txBody>
      </p:sp>
    </p:spTree>
    <p:extLst>
      <p:ext uri="{BB962C8B-B14F-4D97-AF65-F5344CB8AC3E}">
        <p14:creationId xmlns:p14="http://schemas.microsoft.com/office/powerpoint/2010/main" val="3675000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Γενικές οδηγίες</a:t>
            </a:r>
            <a:endParaRPr lang="el-GR" dirty="0"/>
          </a:p>
        </p:txBody>
      </p:sp>
      <p:sp>
        <p:nvSpPr>
          <p:cNvPr id="2" name="Content Placeholder 1"/>
          <p:cNvSpPr>
            <a:spLocks noGrp="1"/>
          </p:cNvSpPr>
          <p:nvPr>
            <p:ph idx="1"/>
          </p:nvPr>
        </p:nvSpPr>
        <p:spPr/>
        <p:txBody>
          <a:bodyPr>
            <a:normAutofit/>
          </a:bodyPr>
          <a:lstStyle/>
          <a:p>
            <a:pPr fontAlgn="base">
              <a:lnSpc>
                <a:spcPct val="110000"/>
              </a:lnSpc>
              <a:spcAft>
                <a:spcPct val="0"/>
              </a:spcAft>
              <a:buClrTx/>
            </a:pPr>
            <a:r>
              <a:rPr lang="el-GR" altLang="el-GR" sz="2200" dirty="0" smtClean="0">
                <a:latin typeface="+mj-lt"/>
              </a:rPr>
              <a:t>Αυτός </a:t>
            </a:r>
            <a:r>
              <a:rPr lang="el-GR" altLang="el-GR" sz="2200" dirty="0">
                <a:latin typeface="+mj-lt"/>
              </a:rPr>
              <a:t>ο τρόπος καθαρισμού μπορεί να είναι ικανοποιητικός για το 99% των περιπτώσεων του χερσαίου χαλκού ή κραμάτων χαλκού σε εξάρτηση πάντα από το περιβάλλον.</a:t>
            </a:r>
          </a:p>
          <a:p>
            <a:pPr fontAlgn="base">
              <a:lnSpc>
                <a:spcPct val="110000"/>
              </a:lnSpc>
              <a:spcAft>
                <a:spcPct val="0"/>
              </a:spcAft>
              <a:buClrTx/>
            </a:pPr>
            <a:r>
              <a:rPr lang="el-GR" altLang="el-GR" sz="2200" dirty="0" smtClean="0">
                <a:latin typeface="+mj-lt"/>
              </a:rPr>
              <a:t>Όμως </a:t>
            </a:r>
            <a:r>
              <a:rPr lang="el-GR" altLang="el-GR" sz="2200" dirty="0">
                <a:latin typeface="+mj-lt"/>
              </a:rPr>
              <a:t>με αντικείμενα από τη θάλασσα ή από χερσαίο περιβάλλον με πολλά άλατα (χλωρίου), θα πρέπει να χρησιμοποιούνται χημικές </a:t>
            </a:r>
            <a:r>
              <a:rPr lang="el-GR" altLang="el-GR" sz="2200" dirty="0" smtClean="0">
                <a:latin typeface="+mj-lt"/>
              </a:rPr>
              <a:t>μέθοδοι</a:t>
            </a:r>
            <a:r>
              <a:rPr lang="en-US" altLang="el-GR" sz="2200" dirty="0" smtClean="0">
                <a:latin typeface="+mj-lt"/>
              </a:rPr>
              <a:t> </a:t>
            </a:r>
            <a:r>
              <a:rPr lang="el-GR" altLang="el-GR" sz="2200" dirty="0" smtClean="0">
                <a:latin typeface="+mj-lt"/>
              </a:rPr>
              <a:t>για σταθεροποίηση</a:t>
            </a:r>
            <a:r>
              <a:rPr lang="en-US" altLang="el-GR" sz="2200" dirty="0" smtClean="0">
                <a:latin typeface="+mj-lt"/>
              </a:rPr>
              <a:t> (</a:t>
            </a:r>
            <a:r>
              <a:rPr lang="el-GR" altLang="el-GR" sz="2200" dirty="0" smtClean="0">
                <a:latin typeface="+mj-lt"/>
              </a:rPr>
              <a:t>αποχλωρίωση</a:t>
            </a:r>
            <a:r>
              <a:rPr lang="en-US" altLang="el-GR" sz="2200" dirty="0" smtClean="0">
                <a:latin typeface="+mj-lt"/>
              </a:rPr>
              <a:t>)</a:t>
            </a:r>
            <a:r>
              <a:rPr lang="el-GR" altLang="el-GR" sz="2200" dirty="0" smtClean="0">
                <a:latin typeface="+mj-lt"/>
              </a:rPr>
              <a:t>.</a:t>
            </a:r>
            <a:endParaRPr lang="el-GR" altLang="el-GR" sz="2200" dirty="0">
              <a:latin typeface="+mj-lt"/>
            </a:endParaRPr>
          </a:p>
          <a:p>
            <a:pPr>
              <a:lnSpc>
                <a:spcPct val="110000"/>
              </a:lnSpc>
            </a:pPr>
            <a:endParaRPr lang="el-GR" dirty="0">
              <a:latin typeface="+mj-lt"/>
            </a:endParaRPr>
          </a:p>
        </p:txBody>
      </p:sp>
    </p:spTree>
    <p:extLst>
      <p:ext uri="{BB962C8B-B14F-4D97-AF65-F5344CB8AC3E}">
        <p14:creationId xmlns:p14="http://schemas.microsoft.com/office/powerpoint/2010/main" val="14134605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l-GR" sz="3600" dirty="0" smtClean="0">
                <a:latin typeface="+mn-lt"/>
              </a:rPr>
              <a:t>Μέθοδοι καθαρισμού</a:t>
            </a:r>
            <a:endParaRPr lang="el-GR" sz="3600" dirty="0">
              <a:latin typeface="+mn-lt"/>
            </a:endParaRPr>
          </a:p>
        </p:txBody>
      </p:sp>
      <p:sp>
        <p:nvSpPr>
          <p:cNvPr id="2" name="Content Placeholder 1"/>
          <p:cNvSpPr>
            <a:spLocks noGrp="1"/>
          </p:cNvSpPr>
          <p:nvPr>
            <p:ph idx="1"/>
          </p:nvPr>
        </p:nvSpPr>
        <p:spPr/>
        <p:txBody>
          <a:bodyPr>
            <a:noAutofit/>
          </a:bodyPr>
          <a:lstStyle/>
          <a:p>
            <a:pPr>
              <a:spcAft>
                <a:spcPts val="600"/>
              </a:spcAft>
            </a:pPr>
            <a:r>
              <a:rPr lang="el-GR" sz="2200" dirty="0" smtClean="0"/>
              <a:t>Μηχανικός καθαρισμός (εργαλεία χειρός, ηλεκτροκίνητος τροχός, ξέστρο υπερήχων, πνευματικά εργαλεία, μικροψηγματοβολή) εν ξηρώ</a:t>
            </a:r>
          </a:p>
          <a:p>
            <a:pPr>
              <a:spcAft>
                <a:spcPts val="600"/>
              </a:spcAft>
            </a:pPr>
            <a:r>
              <a:rPr lang="el-GR" sz="2200" dirty="0" smtClean="0"/>
              <a:t>Μηχανικός καθαρισμός εν υγρώ (διαλύτες)</a:t>
            </a:r>
          </a:p>
          <a:p>
            <a:pPr>
              <a:spcAft>
                <a:spcPts val="600"/>
              </a:spcAft>
            </a:pPr>
            <a:r>
              <a:rPr lang="el-GR" sz="2200" dirty="0" smtClean="0"/>
              <a:t>Μηχανικός καθαρισμός κάτω από το μικροσκόπιο (ενδείκνυται για μικρών διαστάσεων αντικείμενα  και με διακοσμητικά στοιχεία/επιμεταλλώσεις, π.χ. νομίσματα)</a:t>
            </a:r>
          </a:p>
          <a:p>
            <a:pPr>
              <a:spcAft>
                <a:spcPts val="600"/>
              </a:spcAft>
            </a:pPr>
            <a:r>
              <a:rPr lang="el-GR" sz="2200" dirty="0" smtClean="0"/>
              <a:t>Ήπια χημικά αντιδραστήρια</a:t>
            </a:r>
          </a:p>
          <a:p>
            <a:pPr>
              <a:spcAft>
                <a:spcPts val="600"/>
              </a:spcAft>
            </a:pPr>
            <a:r>
              <a:rPr lang="el-GR" sz="2200" dirty="0" smtClean="0"/>
              <a:t>Συγκόλληση-στερέωση τμημάτων</a:t>
            </a:r>
          </a:p>
          <a:p>
            <a:pPr algn="just">
              <a:spcAft>
                <a:spcPts val="600"/>
              </a:spcAft>
              <a:buNone/>
            </a:pPr>
            <a:r>
              <a:rPr lang="el-GR" sz="2200" dirty="0" smtClean="0"/>
              <a:t> </a:t>
            </a:r>
            <a:endParaRPr lang="el-GR" sz="2200" dirty="0"/>
          </a:p>
        </p:txBody>
      </p:sp>
    </p:spTree>
    <p:extLst>
      <p:ext uri="{BB962C8B-B14F-4D97-AF65-F5344CB8AC3E}">
        <p14:creationId xmlns:p14="http://schemas.microsoft.com/office/powerpoint/2010/main" val="2273718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4000" dirty="0" smtClean="0"/>
              <a:t>Χρήση χημικών </a:t>
            </a:r>
            <a:endParaRPr lang="el-GR" sz="4000" dirty="0"/>
          </a:p>
        </p:txBody>
      </p:sp>
      <p:sp>
        <p:nvSpPr>
          <p:cNvPr id="2" name="Content Placeholder 1"/>
          <p:cNvSpPr>
            <a:spLocks noGrp="1"/>
          </p:cNvSpPr>
          <p:nvPr>
            <p:ph idx="1"/>
          </p:nvPr>
        </p:nvSpPr>
        <p:spPr/>
        <p:txBody>
          <a:bodyPr>
            <a:normAutofit/>
          </a:bodyPr>
          <a:lstStyle/>
          <a:p>
            <a:r>
              <a:rPr lang="el-GR" sz="2000" dirty="0" smtClean="0"/>
              <a:t>Μπορεί να εφαρμοσθεί καταλλήλως για  την αφαίρεση σκληρών εδαφικών ιζημάτων από την επιφάνεια του αντικειμένου.</a:t>
            </a:r>
            <a:endParaRPr lang="en-US" sz="2000" dirty="0" smtClean="0"/>
          </a:p>
          <a:p>
            <a:r>
              <a:rPr lang="el-GR" sz="2000" dirty="0" smtClean="0"/>
              <a:t>Ιδιαίτερη προσοχή στην έκπλυση μετά την εφαρμογή και διασφάλιση της πλήρους απομάκρυνσης των χημικών καταλοίπων - ειδάλλως μπορεί να προκληθεί περαιτέρω φθορά.</a:t>
            </a:r>
            <a:endParaRPr lang="en-US" sz="2000" dirty="0" smtClean="0"/>
          </a:p>
          <a:p>
            <a:r>
              <a:rPr lang="el-GR" sz="2000" dirty="0" smtClean="0"/>
              <a:t>Ιδιαίτερη προσοχή στην περίπτωση επικασσιτερωμένου μπρούτζινου αντικειμένου, καθώς μπορεί εύκολα να αφαιρεθεί από τα χημικά η επιμετάλλωση.</a:t>
            </a:r>
          </a:p>
          <a:p>
            <a:r>
              <a:rPr lang="el-GR" altLang="el-GR" sz="2000" dirty="0" smtClean="0"/>
              <a:t>Όταν </a:t>
            </a:r>
            <a:r>
              <a:rPr lang="el-GR" altLang="el-GR" sz="2000" dirty="0"/>
              <a:t>θα γίνεται χρήση χημικών πρέπει να λαμβάνεται υπόψη ότι ορισμένα μέταλλα είναι </a:t>
            </a:r>
            <a:r>
              <a:rPr lang="el-GR" altLang="el-GR" sz="2000" dirty="0" smtClean="0"/>
              <a:t>επαμφοτερίζοντα. Διαλύονται </a:t>
            </a:r>
            <a:r>
              <a:rPr lang="el-GR" altLang="el-GR" sz="2000" dirty="0"/>
              <a:t>και σε οξέα και σε βάσεις, π.χ. </a:t>
            </a:r>
            <a:r>
              <a:rPr lang="en-US" altLang="el-GR" sz="2000" dirty="0"/>
              <a:t>Sn, </a:t>
            </a:r>
            <a:r>
              <a:rPr lang="en-US" altLang="el-GR" sz="2000" dirty="0" err="1"/>
              <a:t>Pb</a:t>
            </a:r>
            <a:r>
              <a:rPr lang="en-US" altLang="el-GR" sz="2000" dirty="0"/>
              <a:t>, Zn, Al.</a:t>
            </a:r>
          </a:p>
          <a:p>
            <a:endParaRPr lang="el-GR" sz="2000" dirty="0"/>
          </a:p>
        </p:txBody>
      </p:sp>
    </p:spTree>
    <p:extLst>
      <p:ext uri="{BB962C8B-B14F-4D97-AF65-F5344CB8AC3E}">
        <p14:creationId xmlns:p14="http://schemas.microsoft.com/office/powerpoint/2010/main" val="3154555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26" y="26429"/>
            <a:ext cx="4420958" cy="745121"/>
          </a:xfrm>
        </p:spPr>
        <p:txBody>
          <a:bodyPr>
            <a:normAutofit/>
          </a:bodyPr>
          <a:lstStyle/>
          <a:p>
            <a:r>
              <a:rPr lang="el-GR" sz="3600" dirty="0" smtClean="0">
                <a:solidFill>
                  <a:schemeClr val="bg1"/>
                </a:solidFill>
                <a:latin typeface="+mn-lt"/>
              </a:rPr>
              <a:t>Χρήση χαλκού</a:t>
            </a:r>
            <a:endParaRPr lang="el-GR" sz="3600" dirty="0">
              <a:solidFill>
                <a:schemeClr val="bg1"/>
              </a:solidFill>
              <a:latin typeface="+mn-lt"/>
            </a:endParaRPr>
          </a:p>
        </p:txBody>
      </p:sp>
      <p:sp>
        <p:nvSpPr>
          <p:cNvPr id="4" name="Content Placeholder 3"/>
          <p:cNvSpPr>
            <a:spLocks noGrp="1"/>
          </p:cNvSpPr>
          <p:nvPr>
            <p:ph idx="1"/>
          </p:nvPr>
        </p:nvSpPr>
        <p:spPr>
          <a:xfrm>
            <a:off x="4572000" y="123478"/>
            <a:ext cx="4320480" cy="5031670"/>
          </a:xfrm>
        </p:spPr>
        <p:txBody>
          <a:bodyPr>
            <a:noAutofit/>
          </a:bodyPr>
          <a:lstStyle/>
          <a:p>
            <a:r>
              <a:rPr lang="el-GR" sz="2200" dirty="0"/>
              <a:t>Η χρυσόκολλα έχει χαρακτηριστικό κυανό (</a:t>
            </a:r>
            <a:r>
              <a:rPr lang="el-GR" sz="2200" dirty="0" smtClean="0"/>
              <a:t>μπλε-</a:t>
            </a:r>
            <a:r>
              <a:rPr lang="el-GR" sz="2200" dirty="0" err="1" smtClean="0"/>
              <a:t>πράσιν</a:t>
            </a:r>
            <a:r>
              <a:rPr lang="el-GR" sz="2200" dirty="0" smtClean="0"/>
              <a:t>ο) </a:t>
            </a:r>
            <a:r>
              <a:rPr lang="el-GR" sz="2200" dirty="0"/>
              <a:t>χρώμα και είναι ήσσονος σημασίας ορυκτό του χαλκού με σκληρότητα 2.5 έως 3.5.</a:t>
            </a:r>
            <a:endParaRPr lang="en-US" sz="2200" dirty="0"/>
          </a:p>
          <a:p>
            <a:r>
              <a:rPr lang="el-GR" sz="2200" dirty="0"/>
              <a:t>Το όνομα προέρχεται από την ελληνική λέξη χρυσός και κόλλα, υποδεικνύοντας το όνομα του υλικού που ήταν σε χρήση για τη συγκόλληση του χρυσού.  Η ονομασία χρησιμοποιήθηκε για πρώτη φορά από τον Θεόφραστο το 315π.Χ. </a:t>
            </a:r>
          </a:p>
          <a:p>
            <a:endParaRPr lang="el-GR" sz="2200" dirty="0"/>
          </a:p>
        </p:txBody>
      </p:sp>
      <p:pic>
        <p:nvPicPr>
          <p:cNvPr id="9" name="Content Placeholder 8"/>
          <p:cNvPicPr>
            <a:picLocks noGrp="1" noChangeAspect="1"/>
          </p:cNvPicPr>
          <p:nvPr>
            <p:ph idx="13"/>
          </p:nvPr>
        </p:nvPicPr>
        <p:blipFill>
          <a:blip r:embed="rId2" cstate="print">
            <a:extLst>
              <a:ext uri="{28A0092B-C50C-407E-A947-70E740481C1C}">
                <a14:useLocalDpi xmlns:a14="http://schemas.microsoft.com/office/drawing/2010/main"/>
              </a:ext>
            </a:extLst>
          </a:blip>
          <a:stretch>
            <a:fillRect/>
          </a:stretch>
        </p:blipFill>
        <p:spPr>
          <a:xfrm>
            <a:off x="0" y="771550"/>
            <a:ext cx="4426896" cy="2808312"/>
          </a:xfrm>
        </p:spPr>
      </p:pic>
      <p:sp>
        <p:nvSpPr>
          <p:cNvPr id="11" name="TextBox 10"/>
          <p:cNvSpPr txBox="1"/>
          <p:nvPr/>
        </p:nvSpPr>
        <p:spPr>
          <a:xfrm>
            <a:off x="251520" y="3954819"/>
            <a:ext cx="3816424" cy="923330"/>
          </a:xfrm>
          <a:prstGeom prst="rect">
            <a:avLst/>
          </a:prstGeom>
          <a:noFill/>
        </p:spPr>
        <p:txBody>
          <a:bodyPr wrap="square" rtlCol="0">
            <a:spAutoFit/>
          </a:bodyPr>
          <a:lstStyle/>
          <a:p>
            <a:r>
              <a:rPr lang="el-GR" dirty="0" smtClean="0">
                <a:solidFill>
                  <a:schemeClr val="bg1"/>
                </a:solidFill>
              </a:rPr>
              <a:t>Διαβρωμένη χελώνα χαλκού από την Ζάκρο της Κρήτης, σε σχήμα δοράς ζώου, τυπικό σχήμα της περιόδου</a:t>
            </a:r>
            <a:r>
              <a:rPr lang="el-GR" dirty="0">
                <a:solidFill>
                  <a:schemeClr val="bg1"/>
                </a:solidFill>
              </a:rPr>
              <a:t>.</a:t>
            </a:r>
            <a:endParaRPr lang="en-US" dirty="0" smtClean="0">
              <a:solidFill>
                <a:schemeClr val="bg1"/>
              </a:solidFill>
            </a:endParaRPr>
          </a:p>
        </p:txBody>
      </p:sp>
      <p:sp>
        <p:nvSpPr>
          <p:cNvPr id="5" name="Rectangle 4"/>
          <p:cNvSpPr/>
          <p:nvPr/>
        </p:nvSpPr>
        <p:spPr>
          <a:xfrm>
            <a:off x="0" y="3579862"/>
            <a:ext cx="4427984" cy="276999"/>
          </a:xfrm>
          <a:prstGeom prst="rect">
            <a:avLst/>
          </a:prstGeom>
          <a:solidFill>
            <a:schemeClr val="bg1">
              <a:lumMod val="95000"/>
            </a:schemeClr>
          </a:solidFill>
        </p:spPr>
        <p:txBody>
          <a:bodyPr wrap="square">
            <a:spAutoFit/>
          </a:bodyPr>
          <a:lstStyle/>
          <a:p>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3"/>
              </a:rPr>
              <a:t>Copper </a:t>
            </a:r>
            <a:r>
              <a:rPr lang="en-US" sz="1200" dirty="0">
                <a:solidFill>
                  <a:schemeClr val="tx1">
                    <a:lumMod val="75000"/>
                    <a:lumOff val="25000"/>
                  </a:schemeClr>
                </a:solidFill>
                <a:hlinkClick r:id="rId3"/>
              </a:rPr>
              <a:t>Ingot </a:t>
            </a:r>
            <a:r>
              <a:rPr lang="en-US" sz="1200" dirty="0" smtClean="0">
                <a:solidFill>
                  <a:schemeClr val="tx1">
                    <a:lumMod val="75000"/>
                    <a:lumOff val="25000"/>
                  </a:schemeClr>
                </a:solidFill>
                <a:hlinkClick r:id="rId3"/>
              </a:rPr>
              <a:t>Crete</a:t>
            </a:r>
            <a:r>
              <a:rPr lang="en-US" sz="1200" dirty="0" smtClean="0">
                <a:solidFill>
                  <a:schemeClr val="tx1">
                    <a:lumMod val="75000"/>
                    <a:lumOff val="25000"/>
                  </a:schemeClr>
                </a:solidFill>
              </a:rPr>
              <a:t>”</a:t>
            </a:r>
            <a:r>
              <a:rPr lang="el-GR" sz="1200" dirty="0">
                <a:solidFill>
                  <a:schemeClr val="tx1">
                    <a:lumMod val="75000"/>
                    <a:lumOff val="25000"/>
                  </a:schemeClr>
                </a:solidFill>
              </a:rPr>
              <a:t> </a:t>
            </a:r>
            <a:r>
              <a:rPr lang="el-GR" sz="1200" dirty="0" smtClean="0">
                <a:solidFill>
                  <a:schemeClr val="tx1">
                    <a:lumMod val="75000"/>
                    <a:lumOff val="25000"/>
                  </a:schemeClr>
                </a:solidFill>
              </a:rPr>
              <a:t>από </a:t>
            </a:r>
            <a:r>
              <a:rPr lang="en-US" sz="1200" dirty="0">
                <a:solidFill>
                  <a:schemeClr val="tx1">
                    <a:lumMod val="75000"/>
                    <a:lumOff val="25000"/>
                  </a:schemeClr>
                </a:solidFill>
                <a:hlinkClick r:id="rId4"/>
              </a:rPr>
              <a:t>Chris </a:t>
            </a:r>
            <a:r>
              <a:rPr lang="en-US" sz="1200" dirty="0" smtClean="0">
                <a:solidFill>
                  <a:schemeClr val="tx1">
                    <a:lumMod val="75000"/>
                    <a:lumOff val="25000"/>
                  </a:schemeClr>
                </a:solidFill>
                <a:hlinkClick r:id="rId4"/>
              </a:rPr>
              <a:t>73</a:t>
            </a:r>
            <a:r>
              <a:rPr lang="el-GR" sz="1200" dirty="0" smtClean="0">
                <a:solidFill>
                  <a:schemeClr val="tx1">
                    <a:lumMod val="75000"/>
                    <a:lumOff val="25000"/>
                  </a:schemeClr>
                </a:solidFill>
              </a:rPr>
              <a:t> διαθέσιμο με άδεια </a:t>
            </a:r>
            <a:r>
              <a:rPr lang="en-US" sz="1200" dirty="0" smtClean="0">
                <a:solidFill>
                  <a:schemeClr val="tx1">
                    <a:lumMod val="75000"/>
                    <a:lumOff val="25000"/>
                  </a:schemeClr>
                </a:solidFill>
                <a:hlinkClick r:id="rId5"/>
              </a:rPr>
              <a:t>CC </a:t>
            </a:r>
            <a:r>
              <a:rPr lang="en-US" sz="1200" dirty="0">
                <a:solidFill>
                  <a:schemeClr val="tx1">
                    <a:lumMod val="75000"/>
                    <a:lumOff val="25000"/>
                  </a:schemeClr>
                </a:solidFill>
                <a:hlinkClick r:id="rId5"/>
              </a:rPr>
              <a:t>BY-SA </a:t>
            </a:r>
            <a:r>
              <a:rPr lang="en-US" sz="1200" dirty="0" smtClean="0">
                <a:solidFill>
                  <a:schemeClr val="tx1">
                    <a:lumMod val="75000"/>
                    <a:lumOff val="25000"/>
                  </a:schemeClr>
                </a:solidFill>
                <a:hlinkClick r:id="rId5"/>
              </a:rPr>
              <a:t>3.0</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83318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l-GR" altLang="el-GR" sz="3600" dirty="0"/>
              <a:t>Χημικά για τη διάλυση προϊόντων διάβρωσης του χαλκού και των κραμάτων του</a:t>
            </a:r>
            <a:endParaRPr lang="el-GR" altLang="el-GR" sz="3600" dirty="0" smtClean="0"/>
          </a:p>
        </p:txBody>
      </p:sp>
      <p:sp>
        <p:nvSpPr>
          <p:cNvPr id="129027" name="Rectangle 3"/>
          <p:cNvSpPr>
            <a:spLocks noGrp="1" noChangeArrowheads="1"/>
          </p:cNvSpPr>
          <p:nvPr>
            <p:ph idx="1"/>
          </p:nvPr>
        </p:nvSpPr>
        <p:spPr/>
        <p:txBody>
          <a:bodyPr>
            <a:noAutofit/>
          </a:bodyPr>
          <a:lstStyle/>
          <a:p>
            <a:pPr>
              <a:spcBef>
                <a:spcPts val="600"/>
              </a:spcBef>
            </a:pPr>
            <a:r>
              <a:rPr lang="el-GR" altLang="el-GR" sz="2000" b="1" dirty="0" smtClean="0"/>
              <a:t>Κιτρικό οξύ, </a:t>
            </a:r>
            <a:r>
              <a:rPr lang="en-US" altLang="el-GR" sz="2000" b="1" dirty="0" smtClean="0"/>
              <a:t>Citric Acid </a:t>
            </a:r>
            <a:r>
              <a:rPr lang="en-US" altLang="el-GR" sz="2000" dirty="0" smtClean="0"/>
              <a:t>(OH)C</a:t>
            </a:r>
            <a:r>
              <a:rPr lang="en-US" altLang="el-GR" sz="2000" baseline="-25000" dirty="0" smtClean="0"/>
              <a:t>3</a:t>
            </a:r>
            <a:r>
              <a:rPr lang="en-US" altLang="el-GR" sz="2000" dirty="0" smtClean="0"/>
              <a:t>H</a:t>
            </a:r>
            <a:r>
              <a:rPr lang="en-US" altLang="el-GR" sz="2000" baseline="-25000" dirty="0" smtClean="0"/>
              <a:t>4</a:t>
            </a:r>
            <a:r>
              <a:rPr lang="en-US" altLang="el-GR" sz="2000" dirty="0" smtClean="0"/>
              <a:t>(COOH)</a:t>
            </a:r>
            <a:r>
              <a:rPr lang="en-US" altLang="el-GR" sz="2000" baseline="-25000" dirty="0" smtClean="0"/>
              <a:t>3</a:t>
            </a:r>
            <a:r>
              <a:rPr lang="en-US" altLang="el-GR" sz="2000" dirty="0" smtClean="0"/>
              <a:t> </a:t>
            </a:r>
            <a:r>
              <a:rPr lang="en-US" altLang="el-GR" sz="2000" dirty="0" err="1" smtClean="0"/>
              <a:t>pKa</a:t>
            </a:r>
            <a:r>
              <a:rPr lang="en-US" altLang="el-GR" sz="2000" dirty="0" smtClean="0"/>
              <a:t>= 3.14, 4.77, 6.39</a:t>
            </a:r>
          </a:p>
          <a:p>
            <a:pPr lvl="1">
              <a:spcBef>
                <a:spcPts val="600"/>
              </a:spcBef>
            </a:pPr>
            <a:r>
              <a:rPr lang="el-GR" altLang="el-GR" sz="2000" dirty="0" smtClean="0"/>
              <a:t>Είναι </a:t>
            </a:r>
            <a:r>
              <a:rPr lang="el-GR" altLang="el-GR" sz="2000" dirty="0" err="1" smtClean="0"/>
              <a:t>καρβοξυλικό</a:t>
            </a:r>
            <a:r>
              <a:rPr lang="el-GR" altLang="el-GR" sz="2000" dirty="0" smtClean="0"/>
              <a:t> οξύ και ασθενές οξύ.</a:t>
            </a:r>
          </a:p>
          <a:p>
            <a:pPr lvl="1">
              <a:spcBef>
                <a:spcPts val="600"/>
              </a:spcBef>
            </a:pPr>
            <a:r>
              <a:rPr lang="el-GR" altLang="el-GR" sz="2000" dirty="0" smtClean="0"/>
              <a:t>Συνήθως χρησιμοποιείται 5-10%(</a:t>
            </a:r>
            <a:r>
              <a:rPr lang="en-US" altLang="el-GR" sz="2000" dirty="0" smtClean="0"/>
              <a:t>w/v)</a:t>
            </a:r>
            <a:r>
              <a:rPr lang="el-GR" altLang="el-GR" sz="2000" dirty="0" smtClean="0"/>
              <a:t> κιτρικού οξέος, γιατί διαλύει τις ενώσεις του μονοσθενούς χαλκού και το άλας του δισθενούς χαλκού και με τον καιρό μπορεί να αφαιρέσει όλα τα προϊόντα διάβρωσης, για να παραμείνει μόνο το μέταλλο. Τεκμηριώνεται ότι δεν προσβάλλει το μέταλλο γιατί το </a:t>
            </a:r>
            <a:r>
              <a:rPr lang="en-US" altLang="el-GR" sz="2000" dirty="0" smtClean="0"/>
              <a:t>pH</a:t>
            </a:r>
            <a:r>
              <a:rPr lang="el-GR" altLang="el-GR" sz="2000" dirty="0" smtClean="0"/>
              <a:t> του δεν είναι πολύ όξινο.</a:t>
            </a:r>
          </a:p>
          <a:p>
            <a:pPr marL="0" indent="0">
              <a:spcBef>
                <a:spcPts val="600"/>
              </a:spcBef>
              <a:buNone/>
            </a:pPr>
            <a:r>
              <a:rPr lang="el-GR" altLang="el-GR" sz="2000" b="1" dirty="0" smtClean="0"/>
              <a:t>     </a:t>
            </a:r>
          </a:p>
        </p:txBody>
      </p:sp>
    </p:spTree>
    <p:extLst>
      <p:ext uri="{BB962C8B-B14F-4D97-AF65-F5344CB8AC3E}">
        <p14:creationId xmlns:p14="http://schemas.microsoft.com/office/powerpoint/2010/main" val="101399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l-GR" altLang="el-GR" sz="3600" dirty="0"/>
              <a:t>Χημικά για τη διάλυση προϊόντων διάβρωσης του χαλκού και των κραμάτων του</a:t>
            </a:r>
            <a:endParaRPr lang="el-GR" altLang="el-GR" sz="3600" dirty="0" smtClean="0"/>
          </a:p>
        </p:txBody>
      </p:sp>
      <p:sp>
        <p:nvSpPr>
          <p:cNvPr id="129027" name="Rectangle 3"/>
          <p:cNvSpPr>
            <a:spLocks noGrp="1" noChangeArrowheads="1"/>
          </p:cNvSpPr>
          <p:nvPr>
            <p:ph idx="1"/>
          </p:nvPr>
        </p:nvSpPr>
        <p:spPr/>
        <p:txBody>
          <a:bodyPr>
            <a:noAutofit/>
          </a:bodyPr>
          <a:lstStyle/>
          <a:p>
            <a:pPr algn="just"/>
            <a:r>
              <a:rPr lang="el-GR" altLang="el-GR" sz="2000" b="1" dirty="0" smtClean="0"/>
              <a:t>Μυρμηκικό οξύ, </a:t>
            </a:r>
            <a:r>
              <a:rPr lang="en-US" altLang="el-GR" sz="2000" b="1" dirty="0" smtClean="0"/>
              <a:t>Formic Acid </a:t>
            </a:r>
            <a:r>
              <a:rPr lang="en-US" altLang="el-GR" sz="2000" dirty="0" smtClean="0"/>
              <a:t>HCOOH </a:t>
            </a:r>
            <a:r>
              <a:rPr lang="en-US" altLang="el-GR" sz="2000" dirty="0" err="1" smtClean="0"/>
              <a:t>pKa</a:t>
            </a:r>
            <a:r>
              <a:rPr lang="en-US" altLang="el-GR" sz="2000" dirty="0" smtClean="0"/>
              <a:t>= 3.75 (5-10%v/v)</a:t>
            </a:r>
          </a:p>
          <a:p>
            <a:pPr lvl="1" algn="just"/>
            <a:r>
              <a:rPr lang="el-GR" altLang="el-GR" sz="2000" dirty="0" smtClean="0"/>
              <a:t>Είναι </a:t>
            </a:r>
            <a:r>
              <a:rPr lang="el-GR" altLang="el-GR" sz="2000" dirty="0" err="1" smtClean="0"/>
              <a:t>καρβοξυλικό</a:t>
            </a:r>
            <a:r>
              <a:rPr lang="el-GR" altLang="el-GR" sz="2000" dirty="0" smtClean="0"/>
              <a:t> οξύ.</a:t>
            </a:r>
          </a:p>
          <a:p>
            <a:pPr lvl="1" algn="just"/>
            <a:r>
              <a:rPr lang="el-GR" altLang="el-GR" sz="2000" dirty="0" smtClean="0"/>
              <a:t>Διαλύει τις ενώσεις του μονοσθενούς χαλκού και το άλας του δισθενούς χαλκού και με τον καιρό μπορεί να αφαιρέσει όλα τα προϊόντα διάβρωσης, για να παραμείνει μόνο το μέταλλο.</a:t>
            </a:r>
          </a:p>
          <a:p>
            <a:pPr algn="just">
              <a:spcBef>
                <a:spcPts val="1200"/>
              </a:spcBef>
            </a:pPr>
            <a:r>
              <a:rPr lang="el-GR" altLang="el-GR" sz="2000" b="1" dirty="0" err="1" smtClean="0"/>
              <a:t>Σουλφαμικό</a:t>
            </a:r>
            <a:r>
              <a:rPr lang="el-GR" altLang="el-GR" sz="2000" b="1" dirty="0" smtClean="0"/>
              <a:t> οξύ, </a:t>
            </a:r>
            <a:r>
              <a:rPr lang="en-US" altLang="el-GR" sz="2000" b="1" dirty="0" err="1" smtClean="0"/>
              <a:t>Sulfamic</a:t>
            </a:r>
            <a:r>
              <a:rPr lang="en-US" altLang="el-GR" sz="2000" b="1" dirty="0" smtClean="0"/>
              <a:t> acid</a:t>
            </a:r>
          </a:p>
          <a:p>
            <a:pPr lvl="1" algn="just"/>
            <a:r>
              <a:rPr lang="el-GR" altLang="el-GR" sz="2000" dirty="0" smtClean="0"/>
              <a:t>Χρησιμοποιείται σε 10%(</a:t>
            </a:r>
            <a:r>
              <a:rPr lang="en-US" altLang="el-GR" sz="2000" dirty="0" smtClean="0"/>
              <a:t>w/v)</a:t>
            </a:r>
            <a:r>
              <a:rPr lang="el-GR" altLang="el-GR" sz="2000" dirty="0" smtClean="0"/>
              <a:t> και δουλεύει πιο γρήγορα από το κιτρικό οξύ</a:t>
            </a:r>
            <a:r>
              <a:rPr lang="en-US" altLang="el-GR" sz="2000" dirty="0" smtClean="0"/>
              <a:t> </a:t>
            </a:r>
            <a:r>
              <a:rPr lang="el-GR" altLang="el-GR" sz="2000" dirty="0" smtClean="0"/>
              <a:t>για την απομάκρυνση ρύπων και επικαθίσεων.</a:t>
            </a:r>
          </a:p>
          <a:p>
            <a:pPr algn="just">
              <a:spcBef>
                <a:spcPts val="1200"/>
              </a:spcBef>
            </a:pPr>
            <a:r>
              <a:rPr lang="en-US" altLang="el-GR" sz="2000" b="1" dirty="0" smtClean="0"/>
              <a:t>EDTA (</a:t>
            </a:r>
            <a:r>
              <a:rPr lang="en-US" altLang="el-GR" sz="2000" b="1" dirty="0" err="1" smtClean="0"/>
              <a:t>ethylenediamine</a:t>
            </a:r>
            <a:r>
              <a:rPr lang="en-US" altLang="el-GR" sz="2000" b="1" dirty="0" smtClean="0"/>
              <a:t> triacetate) </a:t>
            </a:r>
            <a:r>
              <a:rPr lang="en-US" altLang="el-GR" sz="2000" b="1" dirty="0" err="1" smtClean="0"/>
              <a:t>Detarol</a:t>
            </a:r>
            <a:endParaRPr lang="el-GR" altLang="el-GR" sz="2000" b="1" dirty="0" smtClean="0"/>
          </a:p>
          <a:p>
            <a:pPr lvl="1" algn="just"/>
            <a:r>
              <a:rPr lang="el-GR" altLang="el-GR" sz="2000" dirty="0" smtClean="0"/>
              <a:t>Διαλύει το άλας του δισθενούς χαλκού.</a:t>
            </a:r>
            <a:endParaRPr lang="el-GR" altLang="el-GR" sz="2000" b="1" dirty="0" smtClean="0"/>
          </a:p>
        </p:txBody>
      </p:sp>
    </p:spTree>
    <p:extLst>
      <p:ext uri="{BB962C8B-B14F-4D97-AF65-F5344CB8AC3E}">
        <p14:creationId xmlns:p14="http://schemas.microsoft.com/office/powerpoint/2010/main" val="275969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type="title"/>
          </p:nvPr>
        </p:nvSpPr>
        <p:spPr/>
        <p:txBody>
          <a:bodyPr>
            <a:normAutofit/>
          </a:bodyPr>
          <a:lstStyle/>
          <a:p>
            <a:r>
              <a:rPr lang="el-GR" sz="3600" dirty="0"/>
              <a:t>Σταθεροποίηση </a:t>
            </a:r>
          </a:p>
        </p:txBody>
      </p:sp>
      <p:sp>
        <p:nvSpPr>
          <p:cNvPr id="2" name="Content Placeholder 1"/>
          <p:cNvSpPr>
            <a:spLocks noGrp="1"/>
          </p:cNvSpPr>
          <p:nvPr>
            <p:ph idx="1"/>
          </p:nvPr>
        </p:nvSpPr>
        <p:spPr/>
        <p:txBody>
          <a:bodyPr>
            <a:noAutofit/>
          </a:bodyPr>
          <a:lstStyle/>
          <a:p>
            <a:pPr>
              <a:buNone/>
            </a:pPr>
            <a:r>
              <a:rPr lang="el-GR" sz="2200" b="1" dirty="0" smtClean="0"/>
              <a:t>Αντιμετώπιση ασθένειας του χαλκού</a:t>
            </a:r>
            <a:endParaRPr lang="en-GB" sz="2200" b="1" dirty="0" smtClean="0"/>
          </a:p>
          <a:p>
            <a:r>
              <a:rPr lang="el-GR" sz="2200" dirty="0" smtClean="0"/>
              <a:t>Με οξείδια αργύρου</a:t>
            </a:r>
          </a:p>
          <a:p>
            <a:r>
              <a:rPr lang="el-GR" sz="2200" dirty="0" smtClean="0"/>
              <a:t>Με σκόνη ψευδαργύρου</a:t>
            </a:r>
          </a:p>
          <a:p>
            <a:r>
              <a:rPr lang="el-GR" sz="2200" dirty="0" smtClean="0"/>
              <a:t>Με εμβάπτιση σε </a:t>
            </a:r>
            <a:r>
              <a:rPr lang="en-US" sz="2200" dirty="0" smtClean="0"/>
              <a:t>1-5</a:t>
            </a:r>
            <a:r>
              <a:rPr lang="el-GR" sz="2200" dirty="0" smtClean="0"/>
              <a:t>% κ.β. ισομοριακό διάλυμα ανθρακικού και όξινου ανθρακικού νατρίου (</a:t>
            </a:r>
            <a:r>
              <a:rPr lang="en-GB" sz="2200" dirty="0" err="1" smtClean="0"/>
              <a:t>sesqui</a:t>
            </a:r>
            <a:r>
              <a:rPr lang="en-GB" sz="2200" dirty="0" smtClean="0"/>
              <a:t>-carbonate)</a:t>
            </a:r>
            <a:r>
              <a:rPr lang="el-GR" sz="2200" dirty="0" smtClean="0"/>
              <a:t>- μέτρηση συγκέντρωσης ιόντων χλωρίου στο διάλυμα</a:t>
            </a:r>
          </a:p>
          <a:p>
            <a:r>
              <a:rPr lang="el-GR" sz="2200" dirty="0" smtClean="0"/>
              <a:t>Με εμβάπτιση υπό κενό σε βενζοτριαζόλη (</a:t>
            </a:r>
            <a:r>
              <a:rPr lang="en-GB" sz="2200" dirty="0" smtClean="0"/>
              <a:t>BTA) 3% </a:t>
            </a:r>
            <a:r>
              <a:rPr lang="el-GR" sz="2200" dirty="0" smtClean="0"/>
              <a:t>κ.ό. σε αιθανόλη </a:t>
            </a:r>
          </a:p>
          <a:p>
            <a:pPr>
              <a:buNone/>
            </a:pPr>
            <a:endParaRPr lang="el-GR" sz="2200" u="sng" dirty="0"/>
          </a:p>
        </p:txBody>
      </p:sp>
    </p:spTree>
    <p:extLst>
      <p:ext uri="{BB962C8B-B14F-4D97-AF65-F5344CB8AC3E}">
        <p14:creationId xmlns:p14="http://schemas.microsoft.com/office/powerpoint/2010/main" val="216106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3200" dirty="0" smtClean="0"/>
              <a:t>Μειονεκτήματα των επεμβάσεων σταθεροποίησης</a:t>
            </a:r>
            <a:endParaRPr lang="el-GR" sz="3200"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Autofit/>
              </a:bodyPr>
              <a:lstStyle/>
              <a:p>
                <a:r>
                  <a:rPr lang="el-GR" sz="2200" dirty="0" smtClean="0"/>
                  <a:t>Το οξείδιο του αργύρου ή η σκόνη του ψευδαργύρου είναι αποτελεσματικά για την μετατροπή του </a:t>
                </a:r>
                <a:r>
                  <a:rPr lang="en-US" sz="2200" dirty="0" err="1" smtClean="0"/>
                  <a:t>CuCl</a:t>
                </a:r>
                <a:r>
                  <a:rPr lang="en-US" sz="2200" dirty="0" smtClean="0"/>
                  <a:t> </a:t>
                </a:r>
                <a:r>
                  <a:rPr lang="el-GR" sz="2200" dirty="0" smtClean="0"/>
                  <a:t>(χλωριούχου χαλκού) σε πιο σταθερό προϊόν διάβρωσης, αλλά μολύνει το αντικείμενο με μέταλλο που δεν υπήρχε αρχικά στο αντικείμενο.</a:t>
                </a:r>
              </a:p>
              <a:p>
                <a:r>
                  <a:rPr lang="el-GR" sz="2200" dirty="0" smtClean="0"/>
                  <a:t>Το </a:t>
                </a:r>
                <a:r>
                  <a:rPr lang="en-GB" sz="2200" dirty="0" smtClean="0"/>
                  <a:t>pH</a:t>
                </a:r>
                <a:r>
                  <a:rPr lang="el-GR" sz="2200" dirty="0" smtClean="0"/>
                  <a:t> του διαλύματος </a:t>
                </a:r>
                <a:r>
                  <a:rPr lang="en-US" sz="2200" dirty="0" err="1" smtClean="0"/>
                  <a:t>sesquicarbonate</a:t>
                </a:r>
                <a:r>
                  <a:rPr lang="el-GR" sz="2200" dirty="0" smtClean="0"/>
                  <a:t> είναι </a:t>
                </a:r>
                <a14:m>
                  <m:oMath xmlns:m="http://schemas.openxmlformats.org/officeDocument/2006/math">
                    <m:r>
                      <a:rPr lang="el-GR" sz="2200" i="1" dirty="0" smtClean="0">
                        <a:latin typeface="Cambria Math"/>
                        <a:ea typeface="Cambria Math"/>
                      </a:rPr>
                      <m:t>~</m:t>
                    </m:r>
                  </m:oMath>
                </a14:m>
                <a:r>
                  <a:rPr lang="el-GR" sz="2200" dirty="0" smtClean="0"/>
                  <a:t>10 και θα απομακρύνει τις ενδείξεις της επικασσιτέρωσης ή οργανικά υλικά που σχετίζονται με την κατασκευή του αντικειμένου.</a:t>
                </a:r>
                <a:endParaRPr lang="en-US" sz="2200" dirty="0" smtClean="0"/>
              </a:p>
              <a:p>
                <a:r>
                  <a:rPr lang="el-GR" sz="2200" dirty="0" smtClean="0"/>
                  <a:t>Η βενζοτριαζόλη, όπως όλου οι αναστολείς διάβρωσης, είναι μια προσωρινή επίλυση. </a:t>
                </a:r>
                <a:endParaRPr lang="en-US" sz="22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815" t="-958"/>
                </a:stretch>
              </a:blipFill>
            </p:spPr>
            <p:txBody>
              <a:bodyPr/>
              <a:lstStyle/>
              <a:p>
                <a:r>
                  <a:rPr lang="el-GR">
                    <a:noFill/>
                  </a:rPr>
                  <a:t> </a:t>
                </a:r>
              </a:p>
            </p:txBody>
          </p:sp>
        </mc:Fallback>
      </mc:AlternateContent>
    </p:spTree>
    <p:extLst>
      <p:ext uri="{BB962C8B-B14F-4D97-AF65-F5344CB8AC3E}">
        <p14:creationId xmlns:p14="http://schemas.microsoft.com/office/powerpoint/2010/main" val="954002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3200" dirty="0" smtClean="0"/>
              <a:t>Εναλλακτική επέμβαση για τα ιόντα χλωρίου</a:t>
            </a:r>
            <a:endParaRPr lang="el-GR" sz="3200" dirty="0"/>
          </a:p>
        </p:txBody>
      </p:sp>
      <p:sp>
        <p:nvSpPr>
          <p:cNvPr id="2" name="Content Placeholder 1"/>
          <p:cNvSpPr>
            <a:spLocks noGrp="1"/>
          </p:cNvSpPr>
          <p:nvPr>
            <p:ph idx="1"/>
          </p:nvPr>
        </p:nvSpPr>
        <p:spPr/>
        <p:txBody>
          <a:bodyPr>
            <a:normAutofit/>
          </a:bodyPr>
          <a:lstStyle/>
          <a:p>
            <a:r>
              <a:rPr lang="el-GR" sz="2200" dirty="0" smtClean="0"/>
              <a:t>Αποθήκευση σε ελεγχόμενο ανοξικό περιβάλλον με προσροφητές υγρασίας και/ή οξυγόνου.</a:t>
            </a:r>
          </a:p>
          <a:p>
            <a:r>
              <a:rPr lang="el-GR" sz="2200" dirty="0" smtClean="0"/>
              <a:t>Η μέθοδος αυτή είναι ακριβή και τελικά μπορεί να μη διατηρήσει το αντικείμενο σταθερό. </a:t>
            </a:r>
            <a:endParaRPr lang="el-GR" sz="2200" dirty="0"/>
          </a:p>
        </p:txBody>
      </p:sp>
    </p:spTree>
    <p:extLst>
      <p:ext uri="{BB962C8B-B14F-4D97-AF65-F5344CB8AC3E}">
        <p14:creationId xmlns:p14="http://schemas.microsoft.com/office/powerpoint/2010/main" val="40581632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Επέμβαση με </a:t>
            </a:r>
            <a:r>
              <a:rPr lang="en-US" dirty="0" smtClean="0"/>
              <a:t>Sodium </a:t>
            </a:r>
            <a:r>
              <a:rPr lang="en-US" dirty="0" err="1" smtClean="0"/>
              <a:t>Sesquicarbonate</a:t>
            </a:r>
            <a:endParaRPr lang="el-GR" dirty="0"/>
          </a:p>
        </p:txBody>
      </p:sp>
      <p:sp>
        <p:nvSpPr>
          <p:cNvPr id="2" name="Content Placeholder 1"/>
          <p:cNvSpPr>
            <a:spLocks noGrp="1"/>
          </p:cNvSpPr>
          <p:nvPr>
            <p:ph idx="1"/>
          </p:nvPr>
        </p:nvSpPr>
        <p:spPr/>
        <p:txBody>
          <a:bodyPr>
            <a:noAutofit/>
          </a:bodyPr>
          <a:lstStyle/>
          <a:p>
            <a:r>
              <a:rPr lang="el-GR" sz="2100" dirty="0" smtClean="0"/>
              <a:t>Μία μέθοδος χημικής επέμβασης είναι η εμβάπτιση και η παραμονή του αντικειμένου σε διάλυμα 5% κ.β. </a:t>
            </a:r>
            <a:r>
              <a:rPr lang="en-GB" sz="2100" dirty="0" smtClean="0"/>
              <a:t>Sodium </a:t>
            </a:r>
            <a:r>
              <a:rPr lang="en-GB" sz="2100" dirty="0" err="1" smtClean="0"/>
              <a:t>sesquicarbonate</a:t>
            </a:r>
            <a:r>
              <a:rPr lang="el-GR" sz="2100" dirty="0" smtClean="0"/>
              <a:t>, το οποίο εξουδετερώνει το οξύ που προσβάλλει το μέταλλο, όπως επίσης μεταβάλλει το δραστικό χλωριούχο χαλκό σε μεγάλο βαθμό σε αδρανές οξείδιο του χαλκού. </a:t>
            </a:r>
          </a:p>
          <a:p>
            <a:r>
              <a:rPr lang="el-GR" sz="2100" dirty="0" smtClean="0"/>
              <a:t>Το οξείδιο μπορεί να επικαλύψει το αντικείμενο με  αντιαισθητικές αλλά ακίνδυνες μαύρες κηλίδες ή γενικά να αμαυρώσει το μέταλλο.</a:t>
            </a:r>
            <a:endParaRPr lang="en-US" sz="2100" dirty="0" smtClean="0"/>
          </a:p>
          <a:p>
            <a:r>
              <a:rPr lang="el-GR" sz="2100" dirty="0" smtClean="0"/>
              <a:t>Η διάρκεια της εμβάπτισης είναι από ημέρες έως εβδομάδες ή ακόμη και χρόνια για ιδιαίτερα επιμολυσμένα αντικείμενα.</a:t>
            </a:r>
            <a:endParaRPr lang="el-GR" sz="2100" b="1" dirty="0"/>
          </a:p>
        </p:txBody>
      </p:sp>
    </p:spTree>
    <p:extLst>
      <p:ext uri="{BB962C8B-B14F-4D97-AF65-F5344CB8AC3E}">
        <p14:creationId xmlns:p14="http://schemas.microsoft.com/office/powerpoint/2010/main" val="10767763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t>Γενική Χημεία των Επεμβάσεων</a:t>
            </a:r>
            <a:endParaRPr lang="el-GR" sz="3600" dirty="0"/>
          </a:p>
        </p:txBody>
      </p:sp>
      <p:sp>
        <p:nvSpPr>
          <p:cNvPr id="2" name="Content Placeholder 1"/>
          <p:cNvSpPr>
            <a:spLocks noGrp="1"/>
          </p:cNvSpPr>
          <p:nvPr>
            <p:ph idx="1"/>
          </p:nvPr>
        </p:nvSpPr>
        <p:spPr/>
        <p:txBody>
          <a:bodyPr>
            <a:noAutofit/>
          </a:bodyPr>
          <a:lstStyle/>
          <a:p>
            <a:pPr fontAlgn="base">
              <a:spcBef>
                <a:spcPts val="600"/>
              </a:spcBef>
              <a:spcAft>
                <a:spcPct val="0"/>
              </a:spcAft>
              <a:buClrTx/>
            </a:pPr>
            <a:r>
              <a:rPr lang="el-GR" altLang="el-GR" sz="2100" dirty="0"/>
              <a:t>Χρησιμοποιείται </a:t>
            </a:r>
            <a:r>
              <a:rPr lang="en-US" altLang="el-GR" sz="2100" dirty="0"/>
              <a:t>1 -5</a:t>
            </a:r>
            <a:r>
              <a:rPr lang="el-GR" altLang="el-GR" sz="2100" dirty="0"/>
              <a:t>%(</a:t>
            </a:r>
            <a:r>
              <a:rPr lang="en-US" altLang="el-GR" sz="2100" dirty="0"/>
              <a:t>w/v)</a:t>
            </a:r>
            <a:r>
              <a:rPr lang="el-GR" altLang="el-GR" sz="2100" dirty="0"/>
              <a:t> σε απιονισμένο νερό για να αφαιρεθούν τα </a:t>
            </a:r>
            <a:r>
              <a:rPr lang="el-GR" altLang="el-GR" sz="2100" dirty="0" smtClean="0"/>
              <a:t>ιόντα </a:t>
            </a:r>
            <a:r>
              <a:rPr lang="el-GR" altLang="el-GR" sz="2100" dirty="0"/>
              <a:t>χλωρίου. </a:t>
            </a:r>
            <a:endParaRPr lang="en-US" altLang="el-GR" sz="2100" dirty="0"/>
          </a:p>
          <a:p>
            <a:pPr fontAlgn="base">
              <a:spcBef>
                <a:spcPts val="600"/>
              </a:spcBef>
              <a:spcAft>
                <a:spcPct val="0"/>
              </a:spcAft>
              <a:buClrTx/>
            </a:pPr>
            <a:r>
              <a:rPr lang="el-GR" altLang="el-GR" sz="2100" dirty="0"/>
              <a:t>Φτιάχνεται ένα ισομοριακό διάλυμα από όξινο ανθρακικό νάτριο (</a:t>
            </a:r>
            <a:r>
              <a:rPr lang="en-US" altLang="el-GR" sz="2100" dirty="0"/>
              <a:t>sodium bicarbonate-NaHCO</a:t>
            </a:r>
            <a:r>
              <a:rPr lang="en-US" altLang="el-GR" sz="1200" dirty="0"/>
              <a:t>3</a:t>
            </a:r>
            <a:r>
              <a:rPr lang="en-US" altLang="el-GR" sz="2100" dirty="0"/>
              <a:t>) </a:t>
            </a:r>
            <a:r>
              <a:rPr lang="el-GR" altLang="el-GR" sz="2100" dirty="0"/>
              <a:t>και ανθρακικό νάτριο (</a:t>
            </a:r>
            <a:r>
              <a:rPr lang="en-US" altLang="el-GR" sz="2100" dirty="0"/>
              <a:t>sodium carbonate-Na</a:t>
            </a:r>
            <a:r>
              <a:rPr lang="en-US" altLang="el-GR" sz="1200" dirty="0"/>
              <a:t>2</a:t>
            </a:r>
            <a:r>
              <a:rPr lang="en-US" altLang="el-GR" sz="2100" dirty="0"/>
              <a:t>CO</a:t>
            </a:r>
            <a:r>
              <a:rPr lang="en-US" altLang="el-GR" sz="1200" dirty="0"/>
              <a:t>3</a:t>
            </a:r>
            <a:r>
              <a:rPr lang="en-US" altLang="el-GR" sz="2100" dirty="0"/>
              <a:t>)</a:t>
            </a:r>
            <a:r>
              <a:rPr lang="el-GR" altLang="el-GR" sz="2100" dirty="0"/>
              <a:t> σε </a:t>
            </a:r>
            <a:r>
              <a:rPr lang="el-GR" altLang="el-GR" sz="2100" dirty="0" err="1"/>
              <a:t>απιονισμένο</a:t>
            </a:r>
            <a:r>
              <a:rPr lang="el-GR" altLang="el-GR" sz="2100" dirty="0"/>
              <a:t> νερό. </a:t>
            </a:r>
            <a:endParaRPr lang="el-GR" altLang="el-GR" sz="2100" dirty="0" smtClean="0"/>
          </a:p>
          <a:p>
            <a:pPr fontAlgn="base">
              <a:spcBef>
                <a:spcPts val="600"/>
              </a:spcBef>
              <a:spcAft>
                <a:spcPct val="0"/>
              </a:spcAft>
              <a:buClrTx/>
            </a:pPr>
            <a:r>
              <a:rPr lang="el-GR" altLang="el-GR" sz="2100" dirty="0" smtClean="0"/>
              <a:t>Όταν </a:t>
            </a:r>
            <a:r>
              <a:rPr lang="el-GR" altLang="el-GR" sz="2100" dirty="0"/>
              <a:t>χρησιμοποιείται 1-5%(</a:t>
            </a:r>
            <a:r>
              <a:rPr lang="en-US" altLang="el-GR" sz="2100" dirty="0"/>
              <a:t>w/v)</a:t>
            </a:r>
            <a:r>
              <a:rPr lang="el-GR" altLang="el-GR" sz="2100" dirty="0"/>
              <a:t> του </a:t>
            </a:r>
            <a:r>
              <a:rPr lang="en-US" altLang="el-GR" sz="2100" dirty="0"/>
              <a:t>sodium </a:t>
            </a:r>
            <a:r>
              <a:rPr lang="en-US" altLang="el-GR" sz="2100" dirty="0" err="1"/>
              <a:t>sesquicarbonate</a:t>
            </a:r>
            <a:r>
              <a:rPr lang="en-US" altLang="el-GR" sz="2100" dirty="0"/>
              <a:t> </a:t>
            </a:r>
            <a:r>
              <a:rPr lang="el-GR" altLang="el-GR" sz="2100" dirty="0"/>
              <a:t>το </a:t>
            </a:r>
            <a:r>
              <a:rPr lang="en-US" altLang="el-GR" sz="2100" dirty="0"/>
              <a:t>pH </a:t>
            </a:r>
            <a:r>
              <a:rPr lang="el-GR" altLang="el-GR" sz="2100" dirty="0"/>
              <a:t>είναι 9,5-10, ώστε να μπορεί να διαλύσει το </a:t>
            </a:r>
            <a:r>
              <a:rPr lang="en-US" altLang="el-GR" sz="2100" dirty="0" err="1"/>
              <a:t>CuCl</a:t>
            </a:r>
            <a:r>
              <a:rPr lang="en-US" altLang="el-GR" sz="2100" dirty="0"/>
              <a:t>:</a:t>
            </a:r>
          </a:p>
          <a:p>
            <a:pPr marL="712788" indent="-350838" fontAlgn="base">
              <a:spcBef>
                <a:spcPts val="600"/>
              </a:spcBef>
              <a:spcAft>
                <a:spcPct val="0"/>
              </a:spcAft>
              <a:buClrTx/>
              <a:buFont typeface="+mj-lt"/>
              <a:buAutoNum type="arabicParenR"/>
            </a:pPr>
            <a:r>
              <a:rPr lang="en-US" altLang="el-GR" sz="2100" dirty="0"/>
              <a:t>2CuCl + 2OH</a:t>
            </a:r>
            <a:r>
              <a:rPr lang="en-US" altLang="el-GR" sz="2100" baseline="30000" dirty="0"/>
              <a:t>-</a:t>
            </a:r>
            <a:r>
              <a:rPr lang="en-US" altLang="el-GR" sz="2100" dirty="0"/>
              <a:t> = Cu</a:t>
            </a:r>
            <a:r>
              <a:rPr lang="en-US" altLang="el-GR" sz="1400" dirty="0"/>
              <a:t>2</a:t>
            </a:r>
            <a:r>
              <a:rPr lang="en-US" altLang="el-GR" sz="2100" dirty="0"/>
              <a:t>O + H</a:t>
            </a:r>
            <a:r>
              <a:rPr lang="en-US" altLang="el-GR" sz="1400" dirty="0"/>
              <a:t>2</a:t>
            </a:r>
            <a:r>
              <a:rPr lang="en-US" altLang="el-GR" sz="2100" dirty="0"/>
              <a:t>O + 2Cl</a:t>
            </a:r>
            <a:r>
              <a:rPr lang="en-US" altLang="el-GR" sz="2100" baseline="30000" dirty="0"/>
              <a:t>-</a:t>
            </a:r>
            <a:r>
              <a:rPr lang="en-US" altLang="el-GR" sz="2100" dirty="0"/>
              <a:t> </a:t>
            </a:r>
            <a:r>
              <a:rPr lang="el-GR" altLang="el-GR" sz="2100" dirty="0"/>
              <a:t>και</a:t>
            </a:r>
          </a:p>
          <a:p>
            <a:pPr marL="712788" indent="-350838" fontAlgn="base">
              <a:spcBef>
                <a:spcPts val="600"/>
              </a:spcBef>
              <a:spcAft>
                <a:spcPct val="0"/>
              </a:spcAft>
              <a:buClrTx/>
              <a:buFont typeface="+mj-lt"/>
              <a:buAutoNum type="arabicParenR"/>
            </a:pPr>
            <a:r>
              <a:rPr lang="en-US" altLang="el-GR" sz="2100" dirty="0"/>
              <a:t>4CuCl + O</a:t>
            </a:r>
            <a:r>
              <a:rPr lang="en-US" altLang="el-GR" sz="1200" dirty="0"/>
              <a:t>2</a:t>
            </a:r>
            <a:r>
              <a:rPr lang="en-US" altLang="el-GR" sz="2100" dirty="0"/>
              <a:t> + 8HCO</a:t>
            </a:r>
            <a:r>
              <a:rPr lang="en-US" altLang="el-GR" sz="1400" dirty="0"/>
              <a:t>3</a:t>
            </a:r>
            <a:r>
              <a:rPr lang="en-US" altLang="el-GR" sz="2100" dirty="0"/>
              <a:t> = 4(Cu(CO</a:t>
            </a:r>
            <a:r>
              <a:rPr lang="en-US" altLang="el-GR" sz="1400" dirty="0"/>
              <a:t>3</a:t>
            </a:r>
            <a:r>
              <a:rPr lang="en-US" altLang="el-GR" sz="2100" dirty="0"/>
              <a:t>)</a:t>
            </a:r>
            <a:r>
              <a:rPr lang="en-US" altLang="el-GR" sz="1200" dirty="0"/>
              <a:t>2</a:t>
            </a:r>
            <a:r>
              <a:rPr lang="en-US" altLang="el-GR" sz="2100" dirty="0"/>
              <a:t>)</a:t>
            </a:r>
            <a:r>
              <a:rPr lang="en-US" altLang="el-GR" sz="2100" baseline="30000" dirty="0"/>
              <a:t>2-</a:t>
            </a:r>
            <a:r>
              <a:rPr lang="en-US" altLang="el-GR" sz="2100" dirty="0"/>
              <a:t> + 4H</a:t>
            </a:r>
            <a:r>
              <a:rPr lang="en-US" altLang="el-GR" sz="2100" baseline="30000" dirty="0"/>
              <a:t>+</a:t>
            </a:r>
            <a:r>
              <a:rPr lang="en-US" altLang="el-GR" sz="2100" dirty="0"/>
              <a:t> + 4Cl</a:t>
            </a:r>
            <a:r>
              <a:rPr lang="en-US" altLang="el-GR" sz="2100" baseline="30000" dirty="0"/>
              <a:t>-</a:t>
            </a:r>
            <a:r>
              <a:rPr lang="en-US" altLang="el-GR" sz="2100" dirty="0"/>
              <a:t> + 2H</a:t>
            </a:r>
            <a:r>
              <a:rPr lang="en-US" altLang="el-GR" sz="1400" dirty="0"/>
              <a:t>2</a:t>
            </a:r>
            <a:r>
              <a:rPr lang="en-US" altLang="el-GR" sz="2100" dirty="0"/>
              <a:t>O</a:t>
            </a:r>
          </a:p>
        </p:txBody>
      </p:sp>
    </p:spTree>
    <p:extLst>
      <p:ext uri="{BB962C8B-B14F-4D97-AF65-F5344CB8AC3E}">
        <p14:creationId xmlns:p14="http://schemas.microsoft.com/office/powerpoint/2010/main" val="18160419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t>Γενική Χημεία των Επεμβάσεων</a:t>
            </a:r>
            <a:endParaRPr lang="el-GR" sz="3600" dirty="0"/>
          </a:p>
        </p:txBody>
      </p:sp>
      <p:sp>
        <p:nvSpPr>
          <p:cNvPr id="2" name="Content Placeholder 1"/>
          <p:cNvSpPr>
            <a:spLocks noGrp="1"/>
          </p:cNvSpPr>
          <p:nvPr>
            <p:ph idx="1"/>
          </p:nvPr>
        </p:nvSpPr>
        <p:spPr/>
        <p:txBody>
          <a:bodyPr>
            <a:normAutofit/>
          </a:bodyPr>
          <a:lstStyle/>
          <a:p>
            <a:pPr fontAlgn="base">
              <a:spcAft>
                <a:spcPct val="0"/>
              </a:spcAft>
              <a:buClrTx/>
            </a:pPr>
            <a:r>
              <a:rPr lang="el-GR" sz="2200" dirty="0" smtClean="0">
                <a:cs typeface="Times New Roman" panose="02020603050405020304" pitchFamily="18" charset="0"/>
              </a:rPr>
              <a:t>Η μέθοδος απαιτεί την παρακολούθηση της συγκέντρωσης των χλωριόντων στο λουτρό και τη συνεχή αλλαγή των διαλυμάτων, έως ότου τα ανιχνεύσιμα ποσά χλωριόντων να είναι μηδαμινά.</a:t>
            </a:r>
          </a:p>
          <a:p>
            <a:pPr fontAlgn="base">
              <a:spcAft>
                <a:spcPct val="0"/>
              </a:spcAft>
              <a:buClrTx/>
            </a:pPr>
            <a:r>
              <a:rPr lang="el-GR" sz="2200" dirty="0" smtClean="0">
                <a:cs typeface="Times New Roman" panose="02020603050405020304" pitchFamily="18" charset="0"/>
              </a:rPr>
              <a:t>Η μέθοδος απαιτεί την ενδελεχή έκπλυση των αντικειμένων από τα χημικά διαλύματα μετά την επέμβασης, ώστε να μην ανιχνεύνται χημικά υπολείμματα. </a:t>
            </a:r>
            <a:endParaRPr lang="el-GR" sz="2200" dirty="0"/>
          </a:p>
        </p:txBody>
      </p:sp>
    </p:spTree>
    <p:extLst>
      <p:ext uri="{BB962C8B-B14F-4D97-AF65-F5344CB8AC3E}">
        <p14:creationId xmlns:p14="http://schemas.microsoft.com/office/powerpoint/2010/main" val="19697897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515966"/>
            <a:ext cx="9144000" cy="627534"/>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itle 3"/>
          <p:cNvSpPr>
            <a:spLocks noGrp="1"/>
          </p:cNvSpPr>
          <p:nvPr>
            <p:ph type="title"/>
          </p:nvPr>
        </p:nvSpPr>
        <p:spPr/>
        <p:txBody>
          <a:bodyPr>
            <a:noAutofit/>
          </a:bodyPr>
          <a:lstStyle/>
          <a:p>
            <a:r>
              <a:rPr lang="el-GR" sz="2400" dirty="0" smtClean="0"/>
              <a:t>Η ηλεκτρόλυση σε διάλυμα </a:t>
            </a:r>
            <a:r>
              <a:rPr lang="en-GB" sz="2400" dirty="0" smtClean="0"/>
              <a:t>s</a:t>
            </a:r>
            <a:r>
              <a:rPr lang="en-US" sz="2400" dirty="0" smtClean="0"/>
              <a:t>odium </a:t>
            </a:r>
            <a:r>
              <a:rPr lang="en-US" sz="2400" dirty="0" err="1" smtClean="0"/>
              <a:t>sesquibarbonate</a:t>
            </a:r>
            <a:r>
              <a:rPr lang="el-GR" sz="2400" dirty="0" smtClean="0"/>
              <a:t> επιταχύνει την αφαίρεση των χλωριόντων και διατηρεί την πατίνα</a:t>
            </a:r>
            <a:endParaRPr lang="el-GR" sz="2400" dirty="0"/>
          </a:p>
        </p:txBody>
      </p:sp>
      <p:pic>
        <p:nvPicPr>
          <p:cNvPr id="20" name="Content Placeholder 19"/>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1059582"/>
            <a:ext cx="3378161" cy="3240360"/>
          </a:xfrm>
          <a:prstGeom prst="rect">
            <a:avLst/>
          </a:prstGeom>
          <a:noFill/>
          <a:ln>
            <a:noFill/>
          </a:ln>
        </p:spPr>
      </p:pic>
      <p:sp>
        <p:nvSpPr>
          <p:cNvPr id="5" name="Text Placeholder 4"/>
          <p:cNvSpPr>
            <a:spLocks noGrp="1"/>
          </p:cNvSpPr>
          <p:nvPr>
            <p:ph type="body" idx="4294967295"/>
          </p:nvPr>
        </p:nvSpPr>
        <p:spPr>
          <a:xfrm>
            <a:off x="24788" y="4654464"/>
            <a:ext cx="3405716" cy="437841"/>
          </a:xfrm>
        </p:spPr>
        <p:txBody>
          <a:bodyPr>
            <a:noAutofit/>
          </a:bodyPr>
          <a:lstStyle/>
          <a:p>
            <a:pPr marL="0" indent="0" algn="ctr">
              <a:buNone/>
              <a:tabLst>
                <a:tab pos="1881188" algn="l"/>
              </a:tabLst>
            </a:pPr>
            <a:r>
              <a:rPr lang="el-GR" sz="2000" dirty="0" smtClean="0">
                <a:solidFill>
                  <a:schemeClr val="bg1"/>
                </a:solidFill>
              </a:rPr>
              <a:t>Προετοιμασία αντικειμένου</a:t>
            </a:r>
            <a:endParaRPr lang="el-GR" sz="2000" dirty="0">
              <a:solidFill>
                <a:schemeClr val="bg1"/>
              </a:solidFill>
            </a:endParaRPr>
          </a:p>
        </p:txBody>
      </p:sp>
      <p:sp>
        <p:nvSpPr>
          <p:cNvPr id="7" name="Text Placeholder 6"/>
          <p:cNvSpPr>
            <a:spLocks noGrp="1"/>
          </p:cNvSpPr>
          <p:nvPr>
            <p:ph type="body" idx="4294967295"/>
          </p:nvPr>
        </p:nvSpPr>
        <p:spPr>
          <a:xfrm>
            <a:off x="4716016" y="4644555"/>
            <a:ext cx="3096344" cy="441017"/>
          </a:xfrm>
        </p:spPr>
        <p:txBody>
          <a:bodyPr>
            <a:noAutofit/>
          </a:bodyPr>
          <a:lstStyle/>
          <a:p>
            <a:pPr marL="0" indent="0" algn="ctr">
              <a:buNone/>
            </a:pPr>
            <a:r>
              <a:rPr lang="el-GR" sz="2000" dirty="0" smtClean="0">
                <a:solidFill>
                  <a:schemeClr val="bg1"/>
                </a:solidFill>
              </a:rPr>
              <a:t>Διαδικασία ηλεκτρόλυσης</a:t>
            </a:r>
            <a:endParaRPr lang="el-GR" sz="2000" dirty="0">
              <a:solidFill>
                <a:schemeClr val="bg1"/>
              </a:solidFill>
            </a:endParaRPr>
          </a:p>
        </p:txBody>
      </p:sp>
      <p:pic>
        <p:nvPicPr>
          <p:cNvPr id="11" name="Content Placeholder 10"/>
          <p:cNvPicPr>
            <a:picLocks noGrp="1" noChangeAspect="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a:xfrm>
            <a:off x="3471129" y="1059582"/>
            <a:ext cx="5672872" cy="3240360"/>
          </a:xfrm>
          <a:prstGeom prst="rect">
            <a:avLst/>
          </a:prstGeom>
          <a:noFill/>
          <a:ln>
            <a:noFill/>
          </a:ln>
        </p:spPr>
      </p:pic>
      <p:sp>
        <p:nvSpPr>
          <p:cNvPr id="9" name="TextBox 8"/>
          <p:cNvSpPr txBox="1"/>
          <p:nvPr/>
        </p:nvSpPr>
        <p:spPr>
          <a:xfrm>
            <a:off x="0" y="4377466"/>
            <a:ext cx="9144000"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2468344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43958"/>
            <a:ext cx="9144000" cy="699542"/>
          </a:xfrm>
          <a:prstGeom prst="rect">
            <a:avLst/>
          </a:prstGeom>
          <a:solidFill>
            <a:srgbClr val="A6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itle 3"/>
          <p:cNvSpPr>
            <a:spLocks noGrp="1"/>
          </p:cNvSpPr>
          <p:nvPr>
            <p:ph type="title"/>
          </p:nvPr>
        </p:nvSpPr>
        <p:spPr/>
        <p:txBody>
          <a:bodyPr>
            <a:normAutofit/>
          </a:bodyPr>
          <a:lstStyle/>
          <a:p>
            <a:r>
              <a:rPr lang="el-GR" sz="3600" dirty="0" smtClean="0"/>
              <a:t>Σταθεροποίηση μρούτζινων αντικειμένων</a:t>
            </a:r>
            <a:endParaRPr lang="el-GR" sz="3600" dirty="0"/>
          </a:p>
        </p:txBody>
      </p:sp>
      <p:pic>
        <p:nvPicPr>
          <p:cNvPr id="12" name="Content Placeholder 11"/>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0" y="1054800"/>
            <a:ext cx="4550951" cy="3038400"/>
          </a:xfrm>
          <a:prstGeom prst="rect">
            <a:avLst/>
          </a:prstGeom>
          <a:noFill/>
          <a:ln>
            <a:noFill/>
          </a:ln>
        </p:spPr>
      </p:pic>
      <p:sp>
        <p:nvSpPr>
          <p:cNvPr id="5" name="Text Placeholder 4"/>
          <p:cNvSpPr>
            <a:spLocks noGrp="1"/>
          </p:cNvSpPr>
          <p:nvPr>
            <p:ph type="body" idx="4294967295"/>
          </p:nvPr>
        </p:nvSpPr>
        <p:spPr>
          <a:xfrm>
            <a:off x="323528" y="4515966"/>
            <a:ext cx="4040188" cy="481012"/>
          </a:xfrm>
        </p:spPr>
        <p:txBody>
          <a:bodyPr>
            <a:noAutofit/>
          </a:bodyPr>
          <a:lstStyle/>
          <a:p>
            <a:pPr marL="0" indent="0" algn="ctr">
              <a:buNone/>
            </a:pPr>
            <a:r>
              <a:rPr lang="el-GR" sz="2800" dirty="0" smtClean="0">
                <a:solidFill>
                  <a:schemeClr val="bg1"/>
                </a:solidFill>
              </a:rPr>
              <a:t>Πριν τη συντήρηση</a:t>
            </a:r>
            <a:endParaRPr lang="el-GR" sz="2800" dirty="0">
              <a:solidFill>
                <a:schemeClr val="bg1"/>
              </a:solidFill>
            </a:endParaRPr>
          </a:p>
        </p:txBody>
      </p:sp>
      <p:sp>
        <p:nvSpPr>
          <p:cNvPr id="7" name="Text Placeholder 6"/>
          <p:cNvSpPr>
            <a:spLocks noGrp="1"/>
          </p:cNvSpPr>
          <p:nvPr>
            <p:ph type="body" idx="4294967295"/>
          </p:nvPr>
        </p:nvSpPr>
        <p:spPr>
          <a:xfrm>
            <a:off x="4862407" y="4515966"/>
            <a:ext cx="4041775" cy="481012"/>
          </a:xfrm>
        </p:spPr>
        <p:txBody>
          <a:bodyPr>
            <a:noAutofit/>
          </a:bodyPr>
          <a:lstStyle/>
          <a:p>
            <a:pPr marL="0" indent="0" algn="ctr">
              <a:buNone/>
            </a:pPr>
            <a:r>
              <a:rPr lang="el-GR" sz="2800" dirty="0" smtClean="0">
                <a:solidFill>
                  <a:schemeClr val="bg1"/>
                </a:solidFill>
              </a:rPr>
              <a:t>Μετά τη συντήρηση</a:t>
            </a:r>
            <a:endParaRPr lang="el-GR" sz="2800" dirty="0">
              <a:solidFill>
                <a:schemeClr val="bg1"/>
              </a:solidFill>
            </a:endParaRPr>
          </a:p>
        </p:txBody>
      </p:sp>
      <p:pic>
        <p:nvPicPr>
          <p:cNvPr id="14" name="Content Placeholder 13"/>
          <p:cNvPicPr>
            <a:picLocks noGrp="1" noChangeAspect="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a:xfrm rot="16200000">
            <a:off x="5819411" y="-144000"/>
            <a:ext cx="2127766" cy="4521412"/>
          </a:xfrm>
          <a:prstGeom prst="rect">
            <a:avLst/>
          </a:prstGeom>
          <a:noFill/>
          <a:ln>
            <a:noFill/>
          </a:ln>
        </p:spPr>
      </p:pic>
      <p:pic>
        <p:nvPicPr>
          <p:cNvPr id="8" name="Content Placeholder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6403405" y="1352576"/>
            <a:ext cx="959781" cy="4521412"/>
          </a:xfrm>
          <a:prstGeom prst="rect">
            <a:avLst/>
          </a:prstGeom>
          <a:noFill/>
          <a:ln>
            <a:noFill/>
          </a:ln>
        </p:spPr>
      </p:pic>
      <p:sp>
        <p:nvSpPr>
          <p:cNvPr id="9" name="TextBox 8"/>
          <p:cNvSpPr txBox="1"/>
          <p:nvPr/>
        </p:nvSpPr>
        <p:spPr>
          <a:xfrm>
            <a:off x="0" y="4167279"/>
            <a:ext cx="9144002" cy="276680"/>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a:t>
            </a:r>
            <a:r>
              <a:rPr lang="el-GR" sz="1200" dirty="0" smtClean="0">
                <a:solidFill>
                  <a:schemeClr val="tx1">
                    <a:lumMod val="75000"/>
                    <a:lumOff val="25000"/>
                  </a:schemeClr>
                </a:solidFill>
              </a:rPr>
              <a:t>Εργαστήριο Συντήρησης Μεταλλικών Αντικειμένων-ΤΕΙ ΑΘΗΝΑΣ </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926872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latin typeface="+mn-lt"/>
              </a:rPr>
              <a:t>Προέλευση πρώτης ύλης</a:t>
            </a:r>
            <a:endParaRPr lang="el-GR" sz="3600" dirty="0">
              <a:latin typeface="+mn-lt"/>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Autofit/>
              </a:bodyPr>
              <a:lstStyle/>
              <a:p>
                <a:pPr marL="0" indent="0">
                  <a:buNone/>
                </a:pPr>
                <a:r>
                  <a:rPr lang="el-GR" sz="2400" dirty="0" smtClean="0"/>
                  <a:t>Η ιστορία της μεταλλουργίας του χαλκού φαίνεται ότι ακολούθησε τα εξής στάδια:</a:t>
                </a:r>
              </a:p>
              <a:p>
                <a:pPr marL="514350" indent="-514350">
                  <a:buFont typeface="+mj-lt"/>
                  <a:buAutoNum type="arabicParenR"/>
                </a:pPr>
                <a:r>
                  <a:rPr lang="el-GR" sz="2400" dirty="0" smtClean="0"/>
                  <a:t>Ψυχρηλασία του αυτοφυούς χαλκού</a:t>
                </a:r>
                <a:endParaRPr lang="en-US" sz="2400" dirty="0" smtClean="0"/>
              </a:p>
              <a:p>
                <a:pPr marL="514350" indent="-514350">
                  <a:buFont typeface="+mj-lt"/>
                  <a:buAutoNum type="arabicParenR"/>
                </a:pPr>
                <a:r>
                  <a:rPr lang="el-GR" sz="2400" dirty="0" err="1" smtClean="0"/>
                  <a:t>Ανόπτηση</a:t>
                </a:r>
                <a:endParaRPr lang="en-US" sz="2400" dirty="0" smtClean="0"/>
              </a:p>
              <a:p>
                <a:pPr marL="514350" indent="-514350">
                  <a:buFont typeface="+mj-lt"/>
                  <a:buAutoNum type="arabicParenR"/>
                </a:pPr>
                <a:r>
                  <a:rPr lang="el-GR" sz="2400" dirty="0" smtClean="0"/>
                  <a:t>Τήξη με χώνευση</a:t>
                </a:r>
                <a:endParaRPr lang="en-US" sz="2400" dirty="0" smtClean="0"/>
              </a:p>
              <a:p>
                <a:pPr marL="514350" indent="-514350">
                  <a:buFont typeface="+mj-lt"/>
                  <a:buAutoNum type="arabicParenR"/>
                </a:pPr>
                <a:r>
                  <a:rPr lang="el-GR" sz="2400" dirty="0" smtClean="0"/>
                  <a:t>Μέθοδος του χαμένου κεριού</a:t>
                </a:r>
                <a:endParaRPr lang="en-US" sz="2400" dirty="0" smtClean="0"/>
              </a:p>
              <a:p>
                <a:pPr marL="0" indent="0" algn="just">
                  <a:buNone/>
                </a:pPr>
                <a:r>
                  <a:rPr lang="el-GR" sz="2400" dirty="0" smtClean="0"/>
                  <a:t>Στη νοτιοανατολική Ανατολία, οι τέσσερις αυτές μεταλλουργικές  πρακτικές εφαρμόστηκαν σχεδόν ταυτόχρονα στην αρχή της Νεολιθικής περιόδου </a:t>
                </a:r>
                <a14:m>
                  <m:oMath xmlns:m="http://schemas.openxmlformats.org/officeDocument/2006/math">
                    <m:r>
                      <a:rPr lang="en-GB" sz="2400" i="1" dirty="0" smtClean="0">
                        <a:latin typeface="Cambria Math"/>
                        <a:ea typeface="Cambria Math"/>
                      </a:rPr>
                      <m:t>~</m:t>
                    </m:r>
                  </m:oMath>
                </a14:m>
                <a:r>
                  <a:rPr lang="el-GR" sz="2400" dirty="0" smtClean="0"/>
                  <a:t>7500 π.Χ. </a:t>
                </a:r>
                <a:endParaRPr lang="el-GR"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111" t="-1278" r="-1111" b="-1917"/>
                </a:stretch>
              </a:blipFill>
            </p:spPr>
            <p:txBody>
              <a:bodyPr/>
              <a:lstStyle/>
              <a:p>
                <a:r>
                  <a:rPr lang="el-GR">
                    <a:noFill/>
                  </a:rPr>
                  <a:t> </a:t>
                </a:r>
              </a:p>
            </p:txBody>
          </p:sp>
        </mc:Fallback>
      </mc:AlternateContent>
    </p:spTree>
    <p:extLst>
      <p:ext uri="{BB962C8B-B14F-4D97-AF65-F5344CB8AC3E}">
        <p14:creationId xmlns:p14="http://schemas.microsoft.com/office/powerpoint/2010/main" val="25086055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sz="3200" dirty="0" smtClean="0"/>
              <a:t>Επικάλυψη αρχαιολογικών μπρούτζινων αντικειμένων</a:t>
            </a:r>
            <a:endParaRPr lang="el-GR" sz="3200" dirty="0"/>
          </a:p>
        </p:txBody>
      </p:sp>
      <p:sp>
        <p:nvSpPr>
          <p:cNvPr id="3" name="Content Placeholder 2"/>
          <p:cNvSpPr>
            <a:spLocks noGrp="1"/>
          </p:cNvSpPr>
          <p:nvPr>
            <p:ph idx="1"/>
          </p:nvPr>
        </p:nvSpPr>
        <p:spPr>
          <a:xfrm>
            <a:off x="251520" y="1131590"/>
            <a:ext cx="4536504" cy="3819871"/>
          </a:xfrm>
        </p:spPr>
        <p:txBody>
          <a:bodyPr>
            <a:noAutofit/>
          </a:bodyPr>
          <a:lstStyle/>
          <a:p>
            <a:pPr>
              <a:spcBef>
                <a:spcPts val="600"/>
              </a:spcBef>
            </a:pPr>
            <a:r>
              <a:rPr lang="el-GR" sz="2000" b="1" dirty="0" smtClean="0"/>
              <a:t>Κοινή </a:t>
            </a:r>
            <a:r>
              <a:rPr lang="el-GR" sz="2000" b="1" dirty="0"/>
              <a:t>πρακτική</a:t>
            </a:r>
          </a:p>
          <a:p>
            <a:pPr lvl="1">
              <a:spcBef>
                <a:spcPts val="600"/>
              </a:spcBef>
            </a:pPr>
            <a:r>
              <a:rPr lang="el-GR" sz="2000" dirty="0" smtClean="0"/>
              <a:t>Οι περισσότεροι συντηρητές στην Ελλάδα επιλέγουν την επικάλυψη των μπρούτζινων αντικειμένων που βρίσκονται σε αποθήκευση ή έκθεση σε μουσεία.</a:t>
            </a:r>
            <a:endParaRPr lang="en-US" sz="2000" dirty="0" smtClean="0"/>
          </a:p>
          <a:p>
            <a:pPr lvl="1">
              <a:spcBef>
                <a:spcPts val="600"/>
              </a:spcBef>
            </a:pPr>
            <a:r>
              <a:rPr lang="el-GR" sz="2000" dirty="0" smtClean="0"/>
              <a:t>Ωστόσο, αν το αντικείμενο είναι σταθερό (χωρίς ιόντα χλωρίου), τότε το στρώμα της πατίνας προστατεύει το αντικείμενο και η επικάλυψη δεν είναι απαραίτητη.</a:t>
            </a:r>
            <a:endParaRPr lang="el-GR" sz="2000" dirty="0"/>
          </a:p>
        </p:txBody>
      </p:sp>
      <p:sp>
        <p:nvSpPr>
          <p:cNvPr id="4" name="Content Placeholder 3"/>
          <p:cNvSpPr>
            <a:spLocks noGrp="1"/>
          </p:cNvSpPr>
          <p:nvPr>
            <p:ph sz="quarter" idx="4294967295"/>
          </p:nvPr>
        </p:nvSpPr>
        <p:spPr>
          <a:xfrm>
            <a:off x="4932040" y="1131590"/>
            <a:ext cx="4041775" cy="3462635"/>
          </a:xfrm>
        </p:spPr>
        <p:txBody>
          <a:bodyPr>
            <a:noAutofit/>
          </a:bodyPr>
          <a:lstStyle/>
          <a:p>
            <a:pPr>
              <a:spcBef>
                <a:spcPts val="600"/>
              </a:spcBef>
            </a:pPr>
            <a:r>
              <a:rPr lang="el-GR" sz="2000" b="1" dirty="0"/>
              <a:t>Προβλήματα με επικάλυψη</a:t>
            </a:r>
          </a:p>
          <a:p>
            <a:pPr lvl="1">
              <a:spcBef>
                <a:spcPts val="600"/>
              </a:spcBef>
            </a:pPr>
            <a:r>
              <a:rPr lang="el-GR" sz="2000" dirty="0" smtClean="0"/>
              <a:t>Ακόμη και κατάλληλα επικαλυπτικά για μπρούτζινα αντικείμενα μπορεί να αφαιρούνται εύκολα αρχικά, αλλά με δυσκολία με το πέρασμα του χρόνου.</a:t>
            </a:r>
            <a:endParaRPr lang="en-US" sz="2000" dirty="0" smtClean="0"/>
          </a:p>
          <a:p>
            <a:pPr lvl="1">
              <a:spcBef>
                <a:spcPts val="600"/>
              </a:spcBef>
            </a:pPr>
            <a:r>
              <a:rPr lang="el-GR" sz="2000" dirty="0" smtClean="0"/>
              <a:t>Όλα τα επικαλυπτικά είναι απραίτητο να διατηρούνται και να ελέγχονται. </a:t>
            </a:r>
            <a:endParaRPr lang="el-GR" sz="2000" dirty="0"/>
          </a:p>
        </p:txBody>
      </p:sp>
    </p:spTree>
    <p:extLst>
      <p:ext uri="{BB962C8B-B14F-4D97-AF65-F5344CB8AC3E}">
        <p14:creationId xmlns:p14="http://schemas.microsoft.com/office/powerpoint/2010/main" val="8644592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l-GR" dirty="0" smtClean="0"/>
              <a:t>Συντήρηση ιστορικών κραμάτων χαλκού</a:t>
            </a:r>
            <a:endParaRPr lang="el-GR"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009511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4000" dirty="0" smtClean="0"/>
              <a:t>Στόχοι</a:t>
            </a:r>
            <a:endParaRPr lang="el-GR" sz="4000" dirty="0"/>
          </a:p>
        </p:txBody>
      </p:sp>
      <p:sp>
        <p:nvSpPr>
          <p:cNvPr id="2" name="Content Placeholder 1"/>
          <p:cNvSpPr>
            <a:spLocks noGrp="1"/>
          </p:cNvSpPr>
          <p:nvPr>
            <p:ph idx="1"/>
          </p:nvPr>
        </p:nvSpPr>
        <p:spPr/>
        <p:txBody>
          <a:bodyPr>
            <a:normAutofit/>
          </a:bodyPr>
          <a:lstStyle/>
          <a:p>
            <a:r>
              <a:rPr lang="el-GR" sz="2400" dirty="0" smtClean="0"/>
              <a:t>Ο βαθμός καθαρισμού εξαρτάται από τον τύπο της συλλογής.</a:t>
            </a:r>
          </a:p>
          <a:p>
            <a:r>
              <a:rPr lang="el-GR" sz="2400" dirty="0" smtClean="0"/>
              <a:t>Για παράδειγμα, οι ρύποι και οι χαλαρές επικαθίσεις γενικά αφαιρούνται, αλλά στρώματα πατίνας που δημιουργήθηκαν λόγω αμαύρωσης δεν αφαιρούνται, γιατί το αντικείμενο θα φαίνεται καινούριο.</a:t>
            </a:r>
            <a:endParaRPr lang="en-US" sz="2400" dirty="0" smtClean="0"/>
          </a:p>
          <a:p>
            <a:r>
              <a:rPr lang="el-GR" sz="2400" dirty="0" smtClean="0"/>
              <a:t>Η αφαίρεση της αμαύρωσης κρίνεται απαραίτητη όταν καλύπτει διακοσμητικές λεπτομέρειες ή πληροφορίες όπως επιγραφές και σήματα. </a:t>
            </a:r>
            <a:endParaRPr lang="el-GR" sz="2400" dirty="0"/>
          </a:p>
        </p:txBody>
      </p:sp>
    </p:spTree>
    <p:extLst>
      <p:ext uri="{BB962C8B-B14F-4D97-AF65-F5344CB8AC3E}">
        <p14:creationId xmlns:p14="http://schemas.microsoft.com/office/powerpoint/2010/main" val="36565364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sz="2800" dirty="0" smtClean="0"/>
              <a:t>Πότε ο καθαρισμός μπορεί να φτάσει έως τη στιλπνή μεταλλική επιφάνεια</a:t>
            </a:r>
            <a:r>
              <a:rPr lang="en-US" sz="2800" dirty="0" smtClean="0"/>
              <a:t>;</a:t>
            </a:r>
            <a:endParaRPr lang="el-GR" sz="2800" dirty="0"/>
          </a:p>
        </p:txBody>
      </p:sp>
      <p:sp>
        <p:nvSpPr>
          <p:cNvPr id="2" name="Content Placeholder 1"/>
          <p:cNvSpPr>
            <a:spLocks noGrp="1"/>
          </p:cNvSpPr>
          <p:nvPr>
            <p:ph idx="1"/>
          </p:nvPr>
        </p:nvSpPr>
        <p:spPr>
          <a:xfrm>
            <a:off x="107504" y="195486"/>
            <a:ext cx="4032448" cy="4948014"/>
          </a:xfrm>
        </p:spPr>
        <p:txBody>
          <a:bodyPr>
            <a:noAutofit/>
          </a:bodyPr>
          <a:lstStyle/>
          <a:p>
            <a:pPr>
              <a:spcBef>
                <a:spcPts val="600"/>
              </a:spcBef>
            </a:pPr>
            <a:r>
              <a:rPr lang="el-GR" sz="2000" dirty="0" smtClean="0">
                <a:solidFill>
                  <a:schemeClr val="bg1"/>
                </a:solidFill>
              </a:rPr>
              <a:t>Υπάρχουν συγκεκριμένοι τύποι αντικειμένων, όπου απαιτείται ο καθαρισμός έως την εμφάνιση στιλπνής επιφάνειας.</a:t>
            </a:r>
          </a:p>
          <a:p>
            <a:pPr>
              <a:spcBef>
                <a:spcPts val="600"/>
              </a:spcBef>
            </a:pPr>
            <a:r>
              <a:rPr lang="el-GR" sz="2000" dirty="0" smtClean="0">
                <a:solidFill>
                  <a:schemeClr val="bg1"/>
                </a:solidFill>
              </a:rPr>
              <a:t>Πρόκειται για μετάλλια, μουσικά όργανα, επιστημονικά όργανα ή διακοσμητικές ενθέσεις, κ.ά.</a:t>
            </a:r>
            <a:endParaRPr lang="en-US" sz="2000" dirty="0" smtClean="0">
              <a:solidFill>
                <a:schemeClr val="bg1"/>
              </a:solidFill>
            </a:endParaRPr>
          </a:p>
          <a:p>
            <a:pPr>
              <a:spcBef>
                <a:spcPts val="600"/>
              </a:spcBef>
            </a:pPr>
            <a:r>
              <a:rPr lang="el-GR" sz="2000" dirty="0" smtClean="0">
                <a:solidFill>
                  <a:schemeClr val="bg1"/>
                </a:solidFill>
              </a:rPr>
              <a:t>Απαραίτητη είναι η προσοχή κατά τον καθαρισμό μετάλλων από κράματα χαλκού προς αποφυγή εκδορών στην επιφάνεια, όπως συμβαίνει με τα αργυρά αντικείμενα.</a:t>
            </a:r>
            <a:endParaRPr lang="el-GR" sz="2000" dirty="0">
              <a:solidFill>
                <a:schemeClr val="bg1"/>
              </a:solidFill>
            </a:endParaRPr>
          </a:p>
        </p:txBody>
      </p:sp>
      <p:pic>
        <p:nvPicPr>
          <p:cNvPr id="5" name="Content Placeholder 4"/>
          <p:cNvPicPr>
            <a:picLocks noGrp="1" noChangeAspect="1"/>
          </p:cNvPicPr>
          <p:nvPr>
            <p:ph idx="13"/>
          </p:nvPr>
        </p:nvPicPr>
        <p:blipFill>
          <a:blip r:embed="rId2" cstate="print"/>
          <a:stretch>
            <a:fillRect/>
          </a:stretch>
        </p:blipFill>
        <p:spPr>
          <a:xfrm>
            <a:off x="4427984" y="1275606"/>
            <a:ext cx="4440278" cy="3097094"/>
          </a:xfrm>
          <a:prstGeom prst="rect">
            <a:avLst/>
          </a:prstGeom>
        </p:spPr>
      </p:pic>
      <p:sp>
        <p:nvSpPr>
          <p:cNvPr id="4" name="Rectangle 3"/>
          <p:cNvSpPr/>
          <p:nvPr/>
        </p:nvSpPr>
        <p:spPr>
          <a:xfrm>
            <a:off x="4788024" y="4443958"/>
            <a:ext cx="4032448" cy="461665"/>
          </a:xfrm>
          <a:prstGeom prst="rect">
            <a:avLst/>
          </a:prstGeom>
          <a:solidFill>
            <a:schemeClr val="bg1">
              <a:lumMod val="95000"/>
            </a:schemeClr>
          </a:solidFill>
        </p:spPr>
        <p:txBody>
          <a:bodyPr wrap="square">
            <a:spAutoFit/>
          </a:bodyPr>
          <a:lstStyle/>
          <a:p>
            <a:pPr algn="ctr"/>
            <a:r>
              <a:rPr lang="sv-SE" sz="1200" dirty="0" smtClean="0">
                <a:solidFill>
                  <a:schemeClr val="tx1">
                    <a:lumMod val="75000"/>
                    <a:lumOff val="25000"/>
                  </a:schemeClr>
                </a:solidFill>
              </a:rPr>
              <a:t>”</a:t>
            </a:r>
            <a:r>
              <a:rPr lang="sv-SE" sz="1200" dirty="0" smtClean="0">
                <a:solidFill>
                  <a:schemeClr val="tx1">
                    <a:lumMod val="75000"/>
                    <a:lumOff val="25000"/>
                  </a:schemeClr>
                </a:solidFill>
                <a:hlinkClick r:id="rId3"/>
              </a:rPr>
              <a:t>Gevär </a:t>
            </a:r>
            <a:r>
              <a:rPr lang="sv-SE" sz="1200" dirty="0">
                <a:solidFill>
                  <a:schemeClr val="tx1">
                    <a:lumMod val="75000"/>
                    <a:lumOff val="25000"/>
                  </a:schemeClr>
                </a:solidFill>
                <a:hlinkClick r:id="rId3"/>
              </a:rPr>
              <a:t>från 1770 - Livrustkammaren </a:t>
            </a:r>
            <a:r>
              <a:rPr lang="sv-SE" sz="1200" dirty="0" smtClean="0">
                <a:solidFill>
                  <a:schemeClr val="tx1">
                    <a:lumMod val="75000"/>
                    <a:lumOff val="25000"/>
                  </a:schemeClr>
                </a:solidFill>
                <a:hlinkClick r:id="rId3"/>
              </a:rPr>
              <a:t>– 96823</a:t>
            </a:r>
            <a:r>
              <a:rPr lang="sv-SE"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err="1" smtClean="0">
                <a:solidFill>
                  <a:schemeClr val="tx1">
                    <a:lumMod val="75000"/>
                    <a:lumOff val="25000"/>
                  </a:schemeClr>
                </a:solidFill>
                <a:hlinkClick r:id="rId4" tooltip="User:LSHuploadBot"/>
              </a:rPr>
              <a:t>LSHuploadBot</a:t>
            </a:r>
            <a:r>
              <a:rPr lang="el-GR" sz="1200" dirty="0" smtClean="0">
                <a:solidFill>
                  <a:schemeClr val="tx1">
                    <a:lumMod val="75000"/>
                    <a:lumOff val="25000"/>
                  </a:schemeClr>
                </a:solidFill>
              </a:rPr>
              <a:t> διαθέσιμο με άδεια </a:t>
            </a:r>
            <a:r>
              <a:rPr lang="en-US" sz="1200" dirty="0">
                <a:solidFill>
                  <a:schemeClr val="tx1">
                    <a:lumMod val="75000"/>
                    <a:lumOff val="25000"/>
                  </a:schemeClr>
                </a:solidFill>
                <a:hlinkClick r:id="rId5"/>
              </a:rPr>
              <a:t>CC BY-SA </a:t>
            </a:r>
            <a:r>
              <a:rPr lang="en-US" sz="1200" dirty="0" smtClean="0">
                <a:solidFill>
                  <a:schemeClr val="tx1">
                    <a:lumMod val="75000"/>
                    <a:lumOff val="25000"/>
                  </a:schemeClr>
                </a:solidFill>
                <a:hlinkClick r:id="rId5"/>
              </a:rPr>
              <a:t>3.0</a:t>
            </a:r>
            <a:endParaRPr lang="sv-SE" sz="1200" dirty="0">
              <a:solidFill>
                <a:schemeClr val="tx1">
                  <a:lumMod val="75000"/>
                  <a:lumOff val="25000"/>
                </a:schemeClr>
              </a:solidFill>
            </a:endParaRPr>
          </a:p>
        </p:txBody>
      </p:sp>
    </p:spTree>
    <p:extLst>
      <p:ext uri="{BB962C8B-B14F-4D97-AF65-F5344CB8AC3E}">
        <p14:creationId xmlns:p14="http://schemas.microsoft.com/office/powerpoint/2010/main" val="25335808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Συντήρηση</a:t>
            </a:r>
            <a:endParaRPr lang="el-GR" dirty="0"/>
          </a:p>
        </p:txBody>
      </p:sp>
      <p:sp>
        <p:nvSpPr>
          <p:cNvPr id="2" name="Content Placeholder 1"/>
          <p:cNvSpPr>
            <a:spLocks noGrp="1"/>
          </p:cNvSpPr>
          <p:nvPr>
            <p:ph idx="1"/>
          </p:nvPr>
        </p:nvSpPr>
        <p:spPr/>
        <p:txBody>
          <a:bodyPr>
            <a:normAutofit/>
          </a:bodyPr>
          <a:lstStyle/>
          <a:p>
            <a:r>
              <a:rPr lang="el-GR" sz="2000" dirty="0" smtClean="0"/>
              <a:t>Κάποιες φορές απαιτείται η επαναφορά της αρχικής  λειτουργικότητας ενός ιστορικού αντικείμενου από κράμα χαλκού. </a:t>
            </a:r>
            <a:endParaRPr lang="en-US" sz="2000" dirty="0" smtClean="0"/>
          </a:p>
          <a:p>
            <a:r>
              <a:rPr lang="el-GR" sz="2000" dirty="0" smtClean="0"/>
              <a:t>Αυτή η επέμβαση μπορεί να απαιτεί την αντικατάσταση απωλεσθέντων τμημάτων ή τη συγκόλληση, κ.ό.κ.</a:t>
            </a:r>
            <a:endParaRPr lang="en-US" sz="2000" dirty="0" smtClean="0"/>
          </a:p>
          <a:p>
            <a:r>
              <a:rPr lang="el-GR" sz="2000" dirty="0" smtClean="0"/>
              <a:t>Η εισαγωγή νέων τμημάτων θα έχει ως αποτέλεσμα την μερική απώλεια της αυθεντρικότητας του αντικειμένου.</a:t>
            </a:r>
            <a:endParaRPr lang="en-US" sz="2000" dirty="0" smtClean="0"/>
          </a:p>
          <a:p>
            <a:r>
              <a:rPr lang="el-GR" sz="2000" dirty="0" smtClean="0"/>
              <a:t>Μία τέτοια επέμβαση είναι αποδεκτή στην επιστήμη της συντήρησης, καθώς ό,τι χάνεται αναπληρώνεται από ό,τι ανακτάται, π.χ. τη συνδιαλλαγή του κοινού με το αντικείμενο</a:t>
            </a:r>
            <a:r>
              <a:rPr lang="en-US" sz="2000" dirty="0" smtClean="0"/>
              <a:t>!</a:t>
            </a:r>
          </a:p>
          <a:p>
            <a:r>
              <a:rPr lang="el-GR" sz="2000" dirty="0" smtClean="0"/>
              <a:t>Ως εκ τούτου όποιο τμήμα αφαιρείται και/ή αντικαθίσταται πρέπει να τεκμηριώνεται. </a:t>
            </a:r>
            <a:endParaRPr lang="el-GR" sz="2000" dirty="0"/>
          </a:p>
        </p:txBody>
      </p:sp>
    </p:spTree>
    <p:extLst>
      <p:ext uri="{BB962C8B-B14F-4D97-AF65-F5344CB8AC3E}">
        <p14:creationId xmlns:p14="http://schemas.microsoft.com/office/powerpoint/2010/main" val="7300510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Βιβλιογραφία</a:t>
            </a:r>
            <a:endParaRPr lang="el-GR" dirty="0"/>
          </a:p>
        </p:txBody>
      </p:sp>
      <p:sp>
        <p:nvSpPr>
          <p:cNvPr id="2" name="Content Placeholder 1"/>
          <p:cNvSpPr>
            <a:spLocks noGrp="1"/>
          </p:cNvSpPr>
          <p:nvPr>
            <p:ph idx="1"/>
          </p:nvPr>
        </p:nvSpPr>
        <p:spPr/>
        <p:txBody>
          <a:bodyPr>
            <a:normAutofit/>
          </a:bodyPr>
          <a:lstStyle/>
          <a:p>
            <a:r>
              <a:rPr lang="en-GB" sz="1600" dirty="0">
                <a:hlinkClick r:id="rId2"/>
              </a:rPr>
              <a:t>http://</a:t>
            </a:r>
            <a:r>
              <a:rPr lang="en-GB" sz="1600" dirty="0" smtClean="0">
                <a:hlinkClick r:id="rId2"/>
              </a:rPr>
              <a:t>www.heritagesciencejournal.com/content/pdf/2050-7445-1-21.pdf</a:t>
            </a:r>
            <a:endParaRPr lang="en-GB" sz="1600" dirty="0" smtClean="0"/>
          </a:p>
          <a:p>
            <a:r>
              <a:rPr lang="en-GB" sz="1600" dirty="0">
                <a:hlinkClick r:id="rId3"/>
              </a:rPr>
              <a:t>http://</a:t>
            </a:r>
            <a:r>
              <a:rPr lang="en-GB" sz="1600" dirty="0" smtClean="0">
                <a:hlinkClick r:id="rId3"/>
              </a:rPr>
              <a:t>www.sciencedirect.com/science/article/pii/S0010938X98000961</a:t>
            </a:r>
            <a:endParaRPr lang="en-GB" sz="1600" dirty="0" smtClean="0"/>
          </a:p>
          <a:p>
            <a:r>
              <a:rPr lang="en-GB" sz="1600" dirty="0">
                <a:hlinkClick r:id="rId4"/>
              </a:rPr>
              <a:t>http://</a:t>
            </a:r>
            <a:r>
              <a:rPr lang="en-GB" sz="1600" dirty="0" smtClean="0">
                <a:hlinkClick r:id="rId4"/>
              </a:rPr>
              <a:t>www.researchgate.net/publication/266022440_Hot_tinning_of_low-tin_bronzes</a:t>
            </a:r>
            <a:endParaRPr lang="en-GB" sz="1600" dirty="0" smtClean="0"/>
          </a:p>
          <a:p>
            <a:r>
              <a:rPr lang="en-GB" sz="1600" dirty="0">
                <a:hlinkClick r:id="rId5"/>
              </a:rPr>
              <a:t>http://</a:t>
            </a:r>
            <a:r>
              <a:rPr lang="en-GB" sz="1600" dirty="0" smtClean="0">
                <a:hlinkClick r:id="rId5"/>
              </a:rPr>
              <a:t>proteus.brown.edu/metalscourse/admin/download.html?attachid=10632636</a:t>
            </a:r>
            <a:endParaRPr lang="en-GB" sz="1600" dirty="0" smtClean="0"/>
          </a:p>
          <a:p>
            <a:r>
              <a:rPr lang="en-GB" sz="1600" dirty="0">
                <a:hlinkClick r:id="rId6"/>
              </a:rPr>
              <a:t>http://</a:t>
            </a:r>
            <a:r>
              <a:rPr lang="en-GB" sz="1600" dirty="0" smtClean="0">
                <a:hlinkClick r:id="rId6"/>
              </a:rPr>
              <a:t>lib.ugent.be/fulltxt/RUG01/001/030/228/RUG01-001030228_2010_0001_AC.pdf</a:t>
            </a:r>
            <a:endParaRPr lang="en-GB" sz="1600" dirty="0" smtClean="0"/>
          </a:p>
          <a:p>
            <a:r>
              <a:rPr lang="el-GR" sz="1600" dirty="0" err="1"/>
              <a:t>Γιαννουλάκη</a:t>
            </a:r>
            <a:r>
              <a:rPr lang="el-GR" sz="1600" dirty="0"/>
              <a:t> Β, Μαρία, ΄Αρχαία μεταλλουργική τεχνολογία και θέματα συντήρησης σιδερένιων και χάλκινων αντικειμένων από την Αρχαία Μεσσήνη΄, Διδακτορική Διατριβή, Πανεπιστήμιο Θεσσαλίας, Σχολή Επιστημών του Ανθρώπου, Τμήμα Ιστορίας, Αρχαιολογίας &amp; Κοινωνικής Ανθρωπολογίας, Ιανουάριος 2014</a:t>
            </a:r>
            <a:r>
              <a:rPr lang="el-GR" sz="1600" dirty="0" smtClean="0"/>
              <a:t>.</a:t>
            </a:r>
            <a:endParaRPr lang="en-US" sz="1600" dirty="0" smtClean="0"/>
          </a:p>
          <a:p>
            <a:r>
              <a:rPr lang="en-US" sz="1600" u="sng" dirty="0"/>
              <a:t>M. </a:t>
            </a:r>
            <a:r>
              <a:rPr lang="en-US" sz="1600" u="sng" dirty="0" err="1"/>
              <a:t>Giannoulaki</a:t>
            </a:r>
            <a:r>
              <a:rPr lang="en-US" sz="1600" dirty="0"/>
              <a:t>, V. Argyropoulos, G.P. </a:t>
            </a:r>
            <a:r>
              <a:rPr lang="en-US" sz="1600" dirty="0" err="1"/>
              <a:t>Michalakakos</a:t>
            </a:r>
            <a:r>
              <a:rPr lang="en-US" sz="1600" dirty="0"/>
              <a:t>, </a:t>
            </a:r>
            <a:r>
              <a:rPr lang="en-GB" sz="1600" dirty="0"/>
              <a:t>Th. Panou, V. Kantarelou, Ch. </a:t>
            </a:r>
            <a:r>
              <a:rPr lang="en-GB" sz="1600" dirty="0" err="1"/>
              <a:t>Zarkadas</a:t>
            </a:r>
            <a:r>
              <a:rPr lang="en-GB" sz="1600" dirty="0"/>
              <a:t>, A. G. Karydas, V. Perdikatsis, Ch. </a:t>
            </a:r>
            <a:r>
              <a:rPr lang="en-GB" sz="1600" dirty="0" err="1"/>
              <a:t>Apostolaki</a:t>
            </a:r>
            <a:r>
              <a:rPr lang="en-GB" sz="1600" dirty="0"/>
              <a:t>, </a:t>
            </a:r>
            <a:r>
              <a:rPr lang="en-US" sz="1600" dirty="0"/>
              <a:t>“A conservation survey of museum metals       collections using portable scientific techniques: A case study of Ancient Messene Museum, Greece”, in Metal 07, September 17-21, 2007, Amsterdam.</a:t>
            </a:r>
            <a:endParaRPr lang="el-GR" sz="1600" dirty="0"/>
          </a:p>
          <a:p>
            <a:endParaRPr lang="en-GB" sz="1600" dirty="0" smtClean="0"/>
          </a:p>
          <a:p>
            <a:endParaRPr lang="en-GB" sz="1600" dirty="0" smtClean="0"/>
          </a:p>
          <a:p>
            <a:endParaRPr lang="el-GR" sz="1600" dirty="0"/>
          </a:p>
        </p:txBody>
      </p:sp>
    </p:spTree>
    <p:extLst>
      <p:ext uri="{BB962C8B-B14F-4D97-AF65-F5344CB8AC3E}">
        <p14:creationId xmlns:p14="http://schemas.microsoft.com/office/powerpoint/2010/main" val="31368321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10" name="Ομάδα 1"/>
          <p:cNvGrpSpPr/>
          <p:nvPr/>
        </p:nvGrpSpPr>
        <p:grpSpPr>
          <a:xfrm>
            <a:off x="1767634" y="4448377"/>
            <a:ext cx="5828703" cy="576399"/>
            <a:chOff x="1767633" y="5931169"/>
            <a:chExt cx="5828703" cy="768532"/>
          </a:xfrm>
        </p:grpSpPr>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90679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9953181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smtClean="0"/>
              <a:t>Αργυροπούλου, Μαρία </a:t>
            </a:r>
            <a:r>
              <a:rPr lang="el-GR" sz="2000" dirty="0" err="1" smtClean="0"/>
              <a:t>Γιαννουλάκη</a:t>
            </a:r>
            <a:r>
              <a:rPr lang="el-GR" sz="2000" dirty="0" smtClean="0"/>
              <a:t> </a:t>
            </a:r>
            <a:r>
              <a:rPr lang="el-GR" sz="2000" dirty="0"/>
              <a:t>2014. Βασιλική Αργυροπούλου, Μαρία </a:t>
            </a:r>
            <a:r>
              <a:rPr lang="el-GR" sz="2000" dirty="0" err="1" smtClean="0"/>
              <a:t>Γιαννουλάκη</a:t>
            </a:r>
            <a:r>
              <a:rPr lang="el-GR" sz="2000" dirty="0" smtClean="0"/>
              <a:t>. </a:t>
            </a:r>
            <a:r>
              <a:rPr lang="el-GR" sz="2000" dirty="0"/>
              <a:t>«Συντήρηση Μεταλλικών Αντικειμένων. Ενότητα </a:t>
            </a:r>
            <a:r>
              <a:rPr lang="en-US" sz="2000" dirty="0" smtClean="0"/>
              <a:t>8</a:t>
            </a:r>
            <a:r>
              <a:rPr lang="el-GR" sz="2000" dirty="0" smtClean="0"/>
              <a:t>: </a:t>
            </a:r>
            <a:r>
              <a:rPr lang="el-GR" sz="2000" dirty="0"/>
              <a:t>Χαλκός και </a:t>
            </a:r>
            <a:r>
              <a:rPr lang="el-GR" sz="2000" dirty="0" err="1" smtClean="0"/>
              <a:t>κράμματα</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2396929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04"/>
            <a:ext cx="8229600" cy="85725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573528"/>
            <a:ext cx="8928992" cy="1558752"/>
          </a:xfrm>
          <a:noFill/>
        </p:spPr>
        <p:txBody>
          <a:bodyPr>
            <a:noAutofit/>
          </a:bodyPr>
          <a:lstStyle/>
          <a:p>
            <a:pPr marL="0" indent="0">
              <a:buNone/>
            </a:pPr>
            <a:r>
              <a:rPr lang="el-GR" sz="1600" dirty="0" smtClean="0"/>
              <a:t>Το </a:t>
            </a:r>
            <a:r>
              <a:rPr lang="el-GR" sz="16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600" dirty="0" err="1"/>
              <a:t>κ.λ.π</a:t>
            </a:r>
            <a:r>
              <a:rPr lang="el-GR" sz="1600" dirty="0"/>
              <a:t>., </a:t>
            </a:r>
            <a:r>
              <a:rPr lang="el-GR" sz="1600" dirty="0" smtClean="0"/>
              <a:t>τα </a:t>
            </a:r>
            <a:r>
              <a:rPr lang="el-GR" sz="1600" dirty="0"/>
              <a:t>οποία εμπεριέχονται σε </a:t>
            </a:r>
            <a:r>
              <a:rPr lang="el-GR" sz="1600" dirty="0" smtClean="0"/>
              <a:t>αυτό. </a:t>
            </a:r>
            <a:r>
              <a:rPr lang="el-GR" sz="1600" dirty="0"/>
              <a:t>Οι όροι χρήσης των </a:t>
            </a:r>
            <a:r>
              <a:rPr lang="el-GR" sz="1600" dirty="0" smtClean="0"/>
              <a:t>έργων τρίτων </a:t>
            </a:r>
            <a:r>
              <a:rPr lang="el-GR" sz="1600" dirty="0"/>
              <a:t>επεξηγούνται στη διαφάνεια  «Επεξήγηση όρων χρήσης έργων </a:t>
            </a:r>
            <a:r>
              <a:rPr lang="el-GR" sz="1600" dirty="0" smtClean="0"/>
              <a:t>τρίτων». </a:t>
            </a:r>
          </a:p>
          <a:p>
            <a:pPr marL="0" indent="0">
              <a:buNone/>
            </a:pPr>
            <a:r>
              <a:rPr lang="el-GR" sz="1600" dirty="0" smtClean="0"/>
              <a:t>Τα έργα για τα οποία έχει ζητηθεί άδεια  αναφέρονται στο «Σημείωμα  </a:t>
            </a:r>
            <a:r>
              <a:rPr lang="el-GR" sz="1600" dirty="0"/>
              <a:t>Χρήσης Έργων Τρίτων</a:t>
            </a:r>
            <a:r>
              <a:rPr lang="el-GR" sz="1600" dirty="0" smtClean="0"/>
              <a:t>». </a:t>
            </a:r>
          </a:p>
        </p:txBody>
      </p:sp>
      <p:sp>
        <p:nvSpPr>
          <p:cNvPr id="6" name="TextBox 5"/>
          <p:cNvSpPr txBox="1"/>
          <p:nvPr/>
        </p:nvSpPr>
        <p:spPr>
          <a:xfrm>
            <a:off x="76648" y="2463738"/>
            <a:ext cx="9036496" cy="2679762"/>
          </a:xfrm>
          <a:prstGeom prst="rect">
            <a:avLst/>
          </a:prstGeom>
        </p:spPr>
        <p:txBody>
          <a:bodyPr vert="horz" wrap="square" lIns="91440" tIns="45720" rIns="91440" bIns="45720" rtlCol="0" anchor="ctr">
            <a:normAutofit fontScale="92500" lnSpcReduction="20000"/>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pic>
        <p:nvPicPr>
          <p:cNvPr id="7"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1917290"/>
            <a:ext cx="1648660"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92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latin typeface="+mn-lt"/>
              </a:rPr>
              <a:t>Μεταλλουργία χαλκού</a:t>
            </a:r>
            <a:endParaRPr lang="el-GR" sz="3600" dirty="0">
              <a:latin typeface="+mn-lt"/>
            </a:endParaRPr>
          </a:p>
        </p:txBody>
      </p:sp>
      <p:sp>
        <p:nvSpPr>
          <p:cNvPr id="2" name="Content Placeholder 1"/>
          <p:cNvSpPr>
            <a:spLocks noGrp="1"/>
          </p:cNvSpPr>
          <p:nvPr>
            <p:ph idx="1"/>
          </p:nvPr>
        </p:nvSpPr>
        <p:spPr>
          <a:xfrm>
            <a:off x="323528" y="3939902"/>
            <a:ext cx="5400600" cy="936104"/>
          </a:xfrm>
        </p:spPr>
        <p:txBody>
          <a:bodyPr>
            <a:normAutofit/>
          </a:bodyPr>
          <a:lstStyle/>
          <a:p>
            <a:pPr>
              <a:buNone/>
            </a:pPr>
            <a:r>
              <a:rPr lang="el-GR" sz="2400" dirty="0" smtClean="0"/>
              <a:t>Χώνευση ορυκτών για παραγωγή χαλκού</a:t>
            </a:r>
            <a:endParaRPr lang="el-GR" sz="2400" dirty="0"/>
          </a:p>
        </p:txBody>
      </p:sp>
      <p:pic>
        <p:nvPicPr>
          <p:cNvPr id="10242" name="Picture 2" descr="C:\Users\Μπιζουδένια\Desktop\OPEN COURSES ARGYROPOULOS\bronze photos\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347614"/>
            <a:ext cx="5184576" cy="2592288"/>
          </a:xfrm>
          <a:prstGeom prst="rect">
            <a:avLst/>
          </a:prstGeom>
          <a:noFill/>
        </p:spPr>
      </p:pic>
      <p:pic>
        <p:nvPicPr>
          <p:cNvPr id="10243" name="Picture 3" descr="C:\Users\Μπιζουδένια\Desktop\OPEN COURSES ARGYROPOULOS\bronze photos\1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3516" y="0"/>
            <a:ext cx="3054085" cy="3147814"/>
          </a:xfrm>
          <a:prstGeom prst="rect">
            <a:avLst/>
          </a:prstGeom>
          <a:noFill/>
        </p:spPr>
      </p:pic>
      <p:sp>
        <p:nvSpPr>
          <p:cNvPr id="7" name="TextBox 6"/>
          <p:cNvSpPr txBox="1"/>
          <p:nvPr/>
        </p:nvSpPr>
        <p:spPr>
          <a:xfrm>
            <a:off x="6066163" y="3150839"/>
            <a:ext cx="3054085" cy="923330"/>
          </a:xfrm>
          <a:prstGeom prst="rect">
            <a:avLst/>
          </a:prstGeom>
          <a:noFill/>
        </p:spPr>
        <p:txBody>
          <a:bodyPr wrap="square" rtlCol="0">
            <a:spAutoFit/>
          </a:bodyPr>
          <a:lstStyle/>
          <a:p>
            <a:pPr algn="ctr"/>
            <a:r>
              <a:rPr lang="el-GR" dirty="0" smtClean="0">
                <a:solidFill>
                  <a:schemeClr val="bg1"/>
                </a:solidFill>
              </a:rPr>
              <a:t>Αναπαράσταση αρχαίας μεθόδου χώνευσης χαλκούχων ορυκτών</a:t>
            </a:r>
            <a:endParaRPr lang="en-US" dirty="0" smtClean="0">
              <a:solidFill>
                <a:schemeClr val="bg1"/>
              </a:solidFill>
            </a:endParaRPr>
          </a:p>
        </p:txBody>
      </p:sp>
      <p:sp>
        <p:nvSpPr>
          <p:cNvPr id="4" name="Rectangle 3"/>
          <p:cNvSpPr/>
          <p:nvPr/>
        </p:nvSpPr>
        <p:spPr>
          <a:xfrm>
            <a:off x="6084000" y="4126674"/>
            <a:ext cx="3063601" cy="1015663"/>
          </a:xfrm>
          <a:prstGeom prst="rect">
            <a:avLst/>
          </a:prstGeom>
          <a:solidFill>
            <a:schemeClr val="bg1">
              <a:lumMod val="95000"/>
            </a:schemeClr>
          </a:solidFill>
        </p:spPr>
        <p:txBody>
          <a:bodyPr wrap="square">
            <a:spAutoFit/>
          </a:bodyPr>
          <a:lstStyle/>
          <a:p>
            <a:r>
              <a:rPr lang="en-GB" sz="1200" dirty="0">
                <a:hlinkClick r:id="rId4"/>
              </a:rPr>
              <a:t>narnia-itn.eu</a:t>
            </a:r>
            <a:r>
              <a:rPr lang="el-GR" sz="1200" dirty="0"/>
              <a:t> </a:t>
            </a:r>
            <a:r>
              <a:rPr lang="en-US" sz="1200" dirty="0">
                <a:solidFill>
                  <a:schemeClr val="tx1">
                    <a:lumMod val="75000"/>
                    <a:lumOff val="25000"/>
                  </a:schemeClr>
                </a:solidFill>
              </a:rPr>
              <a:t>New Archaeological Research Network for Integrating Approaches to ancient material studies (NARNIA), a Marie Curie Initial Training Network, funded by the European Union.</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0403004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68154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
        <p:nvSpPr>
          <p:cNvPr id="6" name="Rectangle 5"/>
          <p:cNvSpPr/>
          <p:nvPr/>
        </p:nvSpPr>
        <p:spPr>
          <a:xfrm>
            <a:off x="2088230" y="617529"/>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053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485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2376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2814674"/>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1920956"/>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340850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3834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4266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4750885"/>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3103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71" y="0"/>
            <a:ext cx="8686259" cy="681540"/>
          </a:xfrm>
          <a:noFill/>
        </p:spPr>
        <p:txBody>
          <a:bodyPr>
            <a:normAutofit fontScale="90000"/>
          </a:bodyPr>
          <a:lstStyle/>
          <a:p>
            <a:r>
              <a:rPr lang="en-US" dirty="0" smtClean="0"/>
              <a:t>Explanation of the third party works’ use</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a:solidFill>
                <a:prstClr val="black"/>
              </a:solidFill>
            </a:endParaRPr>
          </a:p>
        </p:txBody>
      </p:sp>
      <p:sp>
        <p:nvSpPr>
          <p:cNvPr id="6" name="Rectangle 5"/>
          <p:cNvSpPr/>
          <p:nvPr/>
        </p:nvSpPr>
        <p:spPr>
          <a:xfrm>
            <a:off x="2088000" y="734864"/>
            <a:ext cx="6624736" cy="307777"/>
          </a:xfrm>
          <a:prstGeom prst="rect">
            <a:avLst/>
          </a:prstGeom>
        </p:spPr>
        <p:txBody>
          <a:bodyPr wrap="square">
            <a:spAutoFit/>
          </a:bodyPr>
          <a:lstStyle/>
          <a:p>
            <a:r>
              <a:rPr lang="en-US" sz="1400" dirty="0" smtClean="0">
                <a:solidFill>
                  <a:prstClr val="black">
                    <a:lumMod val="75000"/>
                    <a:lumOff val="25000"/>
                  </a:prstClr>
                </a:solidFill>
              </a:rPr>
              <a:t>The reuse of the work is not allowed. Permission from the creator is required.</a:t>
            </a:r>
            <a:endParaRPr lang="el-GR" sz="3200" dirty="0">
              <a:solidFill>
                <a:prstClr val="black"/>
              </a:solidFill>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053000"/>
            <a:ext cx="6624736" cy="523220"/>
          </a:xfrm>
          <a:prstGeom prst="rect">
            <a:avLst/>
          </a:prstGeom>
        </p:spPr>
        <p:txBody>
          <a:bodyPr wrap="square">
            <a:spAutoFit/>
          </a:bodyPr>
          <a:lstStyle/>
          <a:p>
            <a:r>
              <a:rPr lang="en-US" sz="1400" dirty="0" smtClean="0">
                <a:solidFill>
                  <a:prstClr val="black">
                    <a:lumMod val="75000"/>
                    <a:lumOff val="25000"/>
                  </a:prstClr>
                </a:solidFill>
              </a:rPr>
              <a:t>The reuse, sharing and adaptation of the work is allowed  as long as creator is credited appropriately </a:t>
            </a:r>
            <a:endParaRPr lang="el-GR" sz="3200" dirty="0">
              <a:solidFill>
                <a:prstClr val="black"/>
              </a:solidFill>
            </a:endParaRPr>
          </a:p>
        </p:txBody>
      </p:sp>
      <p:sp>
        <p:nvSpPr>
          <p:cNvPr id="16" name="Rectangle 15"/>
          <p:cNvSpPr/>
          <p:nvPr/>
        </p:nvSpPr>
        <p:spPr>
          <a:xfrm>
            <a:off x="2088000" y="1485000"/>
            <a:ext cx="6624736"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as long as creator is credited appropriately </a:t>
            </a:r>
            <a:r>
              <a:rPr lang="en-US" sz="1400" dirty="0" smtClean="0">
                <a:solidFill>
                  <a:prstClr val="black">
                    <a:lumMod val="75000"/>
                    <a:lumOff val="25000"/>
                  </a:prstClr>
                </a:solidFill>
              </a:rPr>
              <a:t>and the derivative work is distributed with the same license. </a:t>
            </a:r>
            <a:endParaRPr lang="el-GR" sz="3200" dirty="0">
              <a:solidFill>
                <a:prstClr val="black"/>
              </a:solidFill>
            </a:endParaRPr>
          </a:p>
        </p:txBody>
      </p:sp>
      <p:sp>
        <p:nvSpPr>
          <p:cNvPr id="17" name="Rectangle 16"/>
          <p:cNvSpPr/>
          <p:nvPr/>
        </p:nvSpPr>
        <p:spPr>
          <a:xfrm>
            <a:off x="2088000" y="2376000"/>
            <a:ext cx="6624736" cy="523220"/>
          </a:xfrm>
          <a:prstGeom prst="rect">
            <a:avLst/>
          </a:prstGeom>
        </p:spPr>
        <p:txBody>
          <a:bodyPr wrap="square">
            <a:spAutoFit/>
          </a:bodyPr>
          <a:lstStyle/>
          <a:p>
            <a:r>
              <a:rPr lang="en-US" sz="1400" dirty="0">
                <a:solidFill>
                  <a:prstClr val="black">
                    <a:lumMod val="75000"/>
                    <a:lumOff val="25000"/>
                  </a:prstClr>
                </a:solidFill>
              </a:rPr>
              <a:t>The reuse of the work is allowed  as long as creator is credited appropriately. </a:t>
            </a:r>
            <a:r>
              <a:rPr lang="en-US" sz="1400" dirty="0" smtClean="0">
                <a:solidFill>
                  <a:prstClr val="black">
                    <a:lumMod val="75000"/>
                    <a:lumOff val="25000"/>
                  </a:prstClr>
                </a:solidFill>
              </a:rPr>
              <a:t>Commercial use is not allowed </a:t>
            </a:r>
            <a:endParaRPr lang="el-GR" sz="3200" dirty="0">
              <a:solidFill>
                <a:prstClr val="black"/>
              </a:solidFill>
            </a:endParaRPr>
          </a:p>
        </p:txBody>
      </p:sp>
      <p:sp>
        <p:nvSpPr>
          <p:cNvPr id="18" name="Rectangle 17"/>
          <p:cNvSpPr/>
          <p:nvPr/>
        </p:nvSpPr>
        <p:spPr>
          <a:xfrm>
            <a:off x="2081328" y="2882286"/>
            <a:ext cx="6811151" cy="477054"/>
          </a:xfrm>
          <a:prstGeom prst="rect">
            <a:avLst/>
          </a:prstGeom>
        </p:spPr>
        <p:txBody>
          <a:bodyPr wrap="square">
            <a:spAutoFit/>
          </a:bodyPr>
          <a:lstStyle/>
          <a:p>
            <a:r>
              <a:rPr lang="en-US" sz="1250" dirty="0">
                <a:solidFill>
                  <a:prstClr val="black">
                    <a:lumMod val="75000"/>
                    <a:lumOff val="25000"/>
                  </a:prstClr>
                </a:solidFill>
              </a:rPr>
              <a:t>The reuse, sharing and adaptation of the work is allowed  as long as creator is credited appropriately and the derivative work is distributed with the same license. Commercial use is not </a:t>
            </a:r>
            <a:r>
              <a:rPr lang="en-US" sz="1250" dirty="0" smtClean="0">
                <a:solidFill>
                  <a:prstClr val="black">
                    <a:lumMod val="75000"/>
                    <a:lumOff val="25000"/>
                  </a:prstClr>
                </a:solidFill>
              </a:rPr>
              <a:t>allowed.</a:t>
            </a:r>
            <a:endParaRPr lang="el-GR" sz="1250" dirty="0">
              <a:solidFill>
                <a:prstClr val="black"/>
              </a:solidFill>
            </a:endParaRPr>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1920956"/>
            <a:ext cx="6624736" cy="523220"/>
          </a:xfrm>
          <a:prstGeom prst="rect">
            <a:avLst/>
          </a:prstGeom>
        </p:spPr>
        <p:txBody>
          <a:bodyPr wrap="square">
            <a:spAutoFit/>
          </a:bodyPr>
          <a:lstStyle/>
          <a:p>
            <a:r>
              <a:rPr lang="en-US" sz="1400" dirty="0">
                <a:solidFill>
                  <a:prstClr val="black">
                    <a:lumMod val="75000"/>
                    <a:lumOff val="25000"/>
                  </a:prstClr>
                </a:solidFill>
              </a:rPr>
              <a:t>The </a:t>
            </a:r>
            <a:r>
              <a:rPr lang="en-US" sz="1400" dirty="0" smtClean="0">
                <a:solidFill>
                  <a:prstClr val="black">
                    <a:lumMod val="75000"/>
                    <a:lumOff val="25000"/>
                  </a:prstClr>
                </a:solidFill>
              </a:rPr>
              <a:t>reuse of </a:t>
            </a:r>
            <a:r>
              <a:rPr lang="en-US" sz="1400" dirty="0">
                <a:solidFill>
                  <a:prstClr val="black">
                    <a:lumMod val="75000"/>
                    <a:lumOff val="25000"/>
                  </a:prstClr>
                </a:solidFill>
              </a:rPr>
              <a:t>the work is allowed  as long as creator is credited </a:t>
            </a:r>
            <a:r>
              <a:rPr lang="en-US" sz="1400" dirty="0" smtClean="0">
                <a:solidFill>
                  <a:prstClr val="black">
                    <a:lumMod val="75000"/>
                    <a:lumOff val="25000"/>
                  </a:prstClr>
                </a:solidFill>
              </a:rPr>
              <a:t>appropriately. No derivatives are allowed. </a:t>
            </a:r>
            <a:endParaRPr lang="el-GR" sz="3200" dirty="0">
              <a:solidFill>
                <a:prstClr val="black"/>
              </a:solidFill>
            </a:endParaRPr>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3408508"/>
            <a:ext cx="6804250" cy="523220"/>
          </a:xfrm>
          <a:prstGeom prst="rect">
            <a:avLst/>
          </a:prstGeom>
        </p:spPr>
        <p:txBody>
          <a:bodyPr wrap="square">
            <a:spAutoFit/>
          </a:bodyPr>
          <a:lstStyle/>
          <a:p>
            <a:r>
              <a:rPr lang="en-US" sz="1400" dirty="0">
                <a:solidFill>
                  <a:prstClr val="black">
                    <a:lumMod val="75000"/>
                    <a:lumOff val="25000"/>
                  </a:prstClr>
                </a:solidFill>
              </a:rPr>
              <a:t>The reuse of the work is allowed  as long as creator is credited appropriately. </a:t>
            </a:r>
            <a:r>
              <a:rPr lang="en-US" sz="1400" dirty="0" smtClean="0">
                <a:solidFill>
                  <a:prstClr val="black">
                    <a:lumMod val="75000"/>
                    <a:lumOff val="25000"/>
                  </a:prstClr>
                </a:solidFill>
              </a:rPr>
              <a:t>Derivatives and commercial use are </a:t>
            </a:r>
            <a:r>
              <a:rPr lang="en-US" sz="1400" dirty="0">
                <a:solidFill>
                  <a:prstClr val="black">
                    <a:lumMod val="75000"/>
                    <a:lumOff val="25000"/>
                  </a:prstClr>
                </a:solidFill>
              </a:rPr>
              <a:t>allowed. </a:t>
            </a:r>
            <a:endParaRPr lang="el-GR" sz="3200" dirty="0">
              <a:solidFill>
                <a:prstClr val="black"/>
              </a:solidFill>
            </a:endParaRPr>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3834000"/>
            <a:ext cx="7062962"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t>
            </a:r>
            <a:r>
              <a:rPr lang="en-US" sz="1400" dirty="0" smtClean="0">
                <a:solidFill>
                  <a:prstClr val="black">
                    <a:lumMod val="75000"/>
                    <a:lumOff val="25000"/>
                  </a:prstClr>
                </a:solidFill>
              </a:rPr>
              <a:t>as the commercial use without crediting the creator.</a:t>
            </a:r>
            <a:endParaRPr lang="el-GR" sz="3200" dirty="0">
              <a:solidFill>
                <a:prstClr val="black"/>
              </a:solidFill>
            </a:endParaRPr>
          </a:p>
        </p:txBody>
      </p:sp>
      <p:sp>
        <p:nvSpPr>
          <p:cNvPr id="27" name="Rectangle 26"/>
          <p:cNvSpPr/>
          <p:nvPr/>
        </p:nvSpPr>
        <p:spPr>
          <a:xfrm>
            <a:off x="2088231" y="4266000"/>
            <a:ext cx="7062962" cy="523220"/>
          </a:xfrm>
          <a:prstGeom prst="rect">
            <a:avLst/>
          </a:prstGeom>
        </p:spPr>
        <p:txBody>
          <a:bodyPr wrap="square">
            <a:spAutoFit/>
          </a:bodyPr>
          <a:lstStyle/>
          <a:p>
            <a:r>
              <a:rPr lang="en-US" sz="1400" dirty="0">
                <a:solidFill>
                  <a:prstClr val="black">
                    <a:lumMod val="75000"/>
                    <a:lumOff val="25000"/>
                  </a:prstClr>
                </a:solidFill>
              </a:rPr>
              <a:t>The reuse, sharing and adaptation of the work is allowed  as the commercial use without crediting the creator.</a:t>
            </a:r>
            <a:endParaRPr lang="el-GR" sz="3200" dirty="0">
              <a:solidFill>
                <a:prstClr val="black"/>
              </a:solidFill>
            </a:endParaRPr>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4750885"/>
            <a:ext cx="7062962" cy="307777"/>
          </a:xfrm>
          <a:prstGeom prst="rect">
            <a:avLst/>
          </a:prstGeom>
        </p:spPr>
        <p:txBody>
          <a:bodyPr wrap="square">
            <a:spAutoFit/>
          </a:bodyPr>
          <a:lstStyle/>
          <a:p>
            <a:r>
              <a:rPr lang="en-US" sz="1400" dirty="0" smtClean="0">
                <a:solidFill>
                  <a:prstClr val="black">
                    <a:lumMod val="75000"/>
                    <a:lumOff val="25000"/>
                  </a:prstClr>
                </a:solidFill>
              </a:rPr>
              <a:t>Usually the reuse of the work is not allowed</a:t>
            </a: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6203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143754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Χρηματοδότηση</a:t>
            </a:r>
            <a:endParaRPr lang="el-GR" dirty="0"/>
          </a:p>
        </p:txBody>
      </p:sp>
      <p:sp>
        <p:nvSpPr>
          <p:cNvPr id="3" name="Content Placeholder 2"/>
          <p:cNvSpPr>
            <a:spLocks noGrp="1"/>
          </p:cNvSpPr>
          <p:nvPr>
            <p:ph idx="1"/>
          </p:nvPr>
        </p:nvSpPr>
        <p:spPr>
          <a:xfrm>
            <a:off x="457200" y="1005577"/>
            <a:ext cx="8229600" cy="339447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4"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628" y="3795886"/>
            <a:ext cx="4184745" cy="1054880"/>
          </a:xfrm>
          <a:prstGeom prst="rect">
            <a:avLst/>
          </a:prstGeom>
        </p:spPr>
      </p:pic>
    </p:spTree>
    <p:extLst>
      <p:ext uri="{BB962C8B-B14F-4D97-AF65-F5344CB8AC3E}">
        <p14:creationId xmlns:p14="http://schemas.microsoft.com/office/powerpoint/2010/main" val="3695860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2040" y="123478"/>
            <a:ext cx="4211960" cy="1080120"/>
          </a:xfrm>
        </p:spPr>
        <p:txBody>
          <a:bodyPr>
            <a:noAutofit/>
          </a:bodyPr>
          <a:lstStyle/>
          <a:p>
            <a:r>
              <a:rPr lang="el-GR" sz="2700" dirty="0" smtClean="0">
                <a:solidFill>
                  <a:schemeClr val="bg1"/>
                </a:solidFill>
                <a:latin typeface="+mn-lt"/>
              </a:rPr>
              <a:t>Εφαρμογές του χαλκού ως αποτέλεσμα των ιδιοτήτων του</a:t>
            </a:r>
            <a:endParaRPr lang="el-GR" sz="2700" dirty="0">
              <a:solidFill>
                <a:schemeClr val="bg1"/>
              </a:solidFill>
              <a:latin typeface="+mn-lt"/>
            </a:endParaRPr>
          </a:p>
        </p:txBody>
      </p:sp>
      <p:sp>
        <p:nvSpPr>
          <p:cNvPr id="5" name="Content Placeholder 4"/>
          <p:cNvSpPr>
            <a:spLocks noGrp="1"/>
          </p:cNvSpPr>
          <p:nvPr>
            <p:ph idx="1"/>
          </p:nvPr>
        </p:nvSpPr>
        <p:spPr>
          <a:xfrm>
            <a:off x="251520" y="123478"/>
            <a:ext cx="4608512" cy="4910812"/>
          </a:xfrm>
        </p:spPr>
        <p:txBody>
          <a:bodyPr>
            <a:noAutofit/>
          </a:bodyPr>
          <a:lstStyle/>
          <a:p>
            <a:r>
              <a:rPr lang="el-GR" sz="2000" dirty="0" smtClean="0"/>
              <a:t>Βιομηχανία</a:t>
            </a:r>
            <a:r>
              <a:rPr lang="en-US" sz="2000" dirty="0" smtClean="0"/>
              <a:t>: </a:t>
            </a:r>
            <a:r>
              <a:rPr lang="el-GR" sz="2000" dirty="0" smtClean="0"/>
              <a:t>ηλεκτρικά σύρματα,  στέγαση, υδραυλικά και βιομηχανικά μηχανήματα με κινητήρες</a:t>
            </a:r>
            <a:endParaRPr lang="en-US" sz="2000" dirty="0" smtClean="0"/>
          </a:p>
          <a:p>
            <a:r>
              <a:rPr lang="el-GR" sz="2000" dirty="0" smtClean="0"/>
              <a:t>Αρχιτεκτονική</a:t>
            </a:r>
            <a:r>
              <a:rPr lang="en-US" sz="2000" dirty="0" smtClean="0"/>
              <a:t>: </a:t>
            </a:r>
            <a:r>
              <a:rPr lang="el-GR" sz="2000" dirty="0" smtClean="0"/>
              <a:t>στέγες, θύρες, υδροροές, κ.ά.</a:t>
            </a:r>
            <a:endParaRPr lang="en-US" sz="2000" dirty="0" smtClean="0"/>
          </a:p>
          <a:p>
            <a:r>
              <a:rPr lang="el-GR" sz="2000" dirty="0" smtClean="0"/>
              <a:t>Ο χαλκός είναι βιοστατικό μέταλλο, ήτοι τα βακτήρια δεν αναπτύσσονται στην επιφάνειά του.  Για αυτό χρησιμοποιήθηκε εκτενώς και </a:t>
            </a:r>
            <a:r>
              <a:rPr lang="el-GR" sz="2000" dirty="0" smtClean="0"/>
              <a:t>στην </a:t>
            </a:r>
            <a:r>
              <a:rPr lang="el-GR" sz="2000" dirty="0" smtClean="0"/>
              <a:t>εσωτερική κάλυψη τμημάτων πλοίων για προστασία κατά των πεταλίδων και των μυδιών.</a:t>
            </a:r>
            <a:endParaRPr lang="en-US" sz="2000" dirty="0" smtClean="0"/>
          </a:p>
          <a:p>
            <a:r>
              <a:rPr lang="el-GR" sz="2000" dirty="0" smtClean="0"/>
              <a:t>Ο χαλκός χρησιμοποιείται ως πλάκα εκτύπωσης  στην χαραρακτική και σε άλλες μορφές  σκαλίσματος.</a:t>
            </a:r>
            <a:endParaRPr lang="en-US" sz="2000" dirty="0" smtClean="0"/>
          </a:p>
        </p:txBody>
      </p:sp>
      <p:sp>
        <p:nvSpPr>
          <p:cNvPr id="10" name="TextBox 9"/>
          <p:cNvSpPr txBox="1"/>
          <p:nvPr/>
        </p:nvSpPr>
        <p:spPr>
          <a:xfrm>
            <a:off x="5220072" y="3930817"/>
            <a:ext cx="3600400" cy="584775"/>
          </a:xfrm>
          <a:prstGeom prst="rect">
            <a:avLst/>
          </a:prstGeom>
          <a:noFill/>
        </p:spPr>
        <p:txBody>
          <a:bodyPr wrap="square" rtlCol="0">
            <a:spAutoFit/>
          </a:bodyPr>
          <a:lstStyle/>
          <a:p>
            <a:pPr algn="ctr"/>
            <a:r>
              <a:rPr lang="el-GR" sz="1600" dirty="0" smtClean="0">
                <a:solidFill>
                  <a:schemeClr val="bg1"/>
                </a:solidFill>
              </a:rPr>
              <a:t>Οροφή από χαλκό στο Δημαρχείο της Μινεάπολης, επικαλυμμένη με πατίνα.</a:t>
            </a:r>
            <a:endParaRPr lang="el-GR" sz="1600" dirty="0">
              <a:solidFill>
                <a:schemeClr val="bg1"/>
              </a:solidFill>
            </a:endParaRPr>
          </a:p>
        </p:txBody>
      </p:sp>
      <p:sp>
        <p:nvSpPr>
          <p:cNvPr id="2" name="Rectangle 1"/>
          <p:cNvSpPr/>
          <p:nvPr/>
        </p:nvSpPr>
        <p:spPr>
          <a:xfrm>
            <a:off x="4950296" y="4565941"/>
            <a:ext cx="4193704" cy="461665"/>
          </a:xfrm>
          <a:prstGeom prst="rect">
            <a:avLst/>
          </a:prstGeom>
          <a:solidFill>
            <a:schemeClr val="bg1">
              <a:lumMod val="95000"/>
            </a:schemeClr>
          </a:solidFill>
        </p:spPr>
        <p:txBody>
          <a:bodyPr wrap="square">
            <a:spAutoFit/>
          </a:bodyPr>
          <a:lstStyle/>
          <a:p>
            <a:pPr algn="ctr"/>
            <a:r>
              <a:rPr lang="en-US" sz="1200" dirty="0" smtClean="0">
                <a:solidFill>
                  <a:schemeClr val="tx1">
                    <a:lumMod val="75000"/>
                    <a:lumOff val="25000"/>
                  </a:schemeClr>
                </a:solidFill>
              </a:rPr>
              <a:t>“</a:t>
            </a:r>
            <a:r>
              <a:rPr lang="en-US" sz="1200" dirty="0" err="1" smtClean="0">
                <a:solidFill>
                  <a:schemeClr val="tx1">
                    <a:lumMod val="75000"/>
                    <a:lumOff val="25000"/>
                  </a:schemeClr>
                </a:solidFill>
                <a:hlinkClick r:id="rId2"/>
              </a:rPr>
              <a:t>Minneapolis_City_Hall</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err="1" smtClean="0">
                <a:solidFill>
                  <a:schemeClr val="tx1">
                    <a:lumMod val="75000"/>
                    <a:lumOff val="25000"/>
                  </a:schemeClr>
                </a:solidFill>
                <a:hlinkClick r:id="rId3"/>
              </a:rPr>
              <a:t>Matthiasb</a:t>
            </a:r>
            <a:r>
              <a:rPr lang="en-US" sz="1200" dirty="0" smtClean="0">
                <a:solidFill>
                  <a:schemeClr val="tx1">
                    <a:lumMod val="75000"/>
                    <a:lumOff val="25000"/>
                  </a:schemeClr>
                </a:solidFill>
              </a:rPr>
              <a:t> </a:t>
            </a:r>
            <a:endParaRPr lang="el-GR" sz="1200" dirty="0" smtClean="0">
              <a:solidFill>
                <a:schemeClr val="tx1">
                  <a:lumMod val="75000"/>
                  <a:lumOff val="25000"/>
                </a:schemeClr>
              </a:solidFill>
            </a:endParaRPr>
          </a:p>
          <a:p>
            <a:pPr algn="ctr"/>
            <a:r>
              <a:rPr lang="el-GR" sz="1200" dirty="0" smtClean="0">
                <a:solidFill>
                  <a:schemeClr val="tx1">
                    <a:lumMod val="75000"/>
                    <a:lumOff val="25000"/>
                  </a:schemeClr>
                </a:solidFill>
              </a:rPr>
              <a:t>διαθέσιμο με άδεια </a:t>
            </a:r>
            <a:r>
              <a:rPr lang="en-US" sz="1200" dirty="0">
                <a:solidFill>
                  <a:schemeClr val="tx1">
                    <a:lumMod val="75000"/>
                    <a:lumOff val="25000"/>
                  </a:schemeClr>
                </a:solidFill>
                <a:hlinkClick r:id="rId4"/>
              </a:rPr>
              <a:t>CC BY </a:t>
            </a:r>
            <a:r>
              <a:rPr lang="en-US" sz="1200" dirty="0" smtClean="0">
                <a:solidFill>
                  <a:schemeClr val="tx1">
                    <a:lumMod val="75000"/>
                    <a:lumOff val="25000"/>
                  </a:schemeClr>
                </a:solidFill>
                <a:hlinkClick r:id="rId4"/>
              </a:rPr>
              <a:t>2.5</a:t>
            </a:r>
            <a:endParaRPr lang="el-GR" sz="1200" dirty="0">
              <a:solidFill>
                <a:schemeClr val="tx1">
                  <a:lumMod val="75000"/>
                  <a:lumOff val="25000"/>
                </a:schemeClr>
              </a:solidFill>
            </a:endParaRPr>
          </a:p>
        </p:txBody>
      </p:sp>
      <p:pic>
        <p:nvPicPr>
          <p:cNvPr id="9218" name="Picture 2" descr="http://upload.wikimedia.org/wikipedia/commons/thumb/a/a4/Minneapolis_City_Hall.jpg/1280px-Minneapolis_City_Hall.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50296" y="1276210"/>
            <a:ext cx="4193704" cy="265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7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46037d6ad73e9e08de2487562d6ce1c988266cf"/>
</p:tagLst>
</file>

<file path=ppt/theme/theme1.xml><?xml version="1.0" encoding="utf-8"?>
<a:theme xmlns:a="http://schemas.openxmlformats.org/drawingml/2006/main" name="Office Theme">
  <a:themeElements>
    <a:clrScheme name="Custom 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1814</TotalTime>
  <Words>5805</Words>
  <Application>Microsoft Office PowerPoint</Application>
  <PresentationFormat>On-screen Show (16:9)</PresentationFormat>
  <Paragraphs>513</Paragraphs>
  <Slides>83</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83</vt:i4>
      </vt:variant>
    </vt:vector>
  </HeadingPairs>
  <TitlesOfParts>
    <vt:vector size="86" baseType="lpstr">
      <vt:lpstr>Office Theme</vt:lpstr>
      <vt:lpstr>OC_template_updated</vt:lpstr>
      <vt:lpstr>Graph</vt:lpstr>
      <vt:lpstr>Συντήρηση Μεταλλικών Αντικειμένων</vt:lpstr>
      <vt:lpstr>Ιδιότητες χαλκού (Cu)</vt:lpstr>
      <vt:lpstr>Ο χαλκός στη φύση</vt:lpstr>
      <vt:lpstr>Ο χαλκός στη φύση</vt:lpstr>
      <vt:lpstr>Χρήση χαλκού</vt:lpstr>
      <vt:lpstr>Χρήση χαλκού</vt:lpstr>
      <vt:lpstr>Προέλευση πρώτης ύλης</vt:lpstr>
      <vt:lpstr>Μεταλλουργία χαλκού</vt:lpstr>
      <vt:lpstr>Εφαρμογές του χαλκού ως αποτέλεσμα των ιδιοτήτων του</vt:lpstr>
      <vt:lpstr>Εφαρμογές του χαλκού ως αποτέλεσμα των ιδιοτήτων του</vt:lpstr>
      <vt:lpstr>Θησεύς σώζων την Ιπποδάμειαν</vt:lpstr>
      <vt:lpstr>Ηλεκτρογαλβανική τεχνολογία - Η Γερμανική εταιρεία WMF δημιουήργησε τμήμα ηλεκτρογαλβανοπλαστικής το 1890 </vt:lpstr>
      <vt:lpstr>Μεταλλογραφική Ανάλυση του Θησέα</vt:lpstr>
      <vt:lpstr>Μεταλλογραφική Ανάλυση του Θησέα</vt:lpstr>
      <vt:lpstr>Εποχή του Χαλκού Κράματα χαλκού</vt:lpstr>
      <vt:lpstr>Εποχή του Χαλκού Κράματα χαλκού</vt:lpstr>
      <vt:lpstr>Ιδιότητες του μπρούτζου</vt:lpstr>
      <vt:lpstr>Ιδιότητες του μπρούτζου</vt:lpstr>
      <vt:lpstr>Μετάβαση από την Εποχή του Χαλκού στην Εποχή του Σιδήρου</vt:lpstr>
      <vt:lpstr>Μετάβαση από την Εποχή του Χαλκού στην Εποχή του Σιδήρου</vt:lpstr>
      <vt:lpstr>Κράματα χαλκού</vt:lpstr>
      <vt:lpstr>Διαδεδομένα κράματα χαλκού στην αρχαιότητα</vt:lpstr>
      <vt:lpstr>Σύγχρονα κράματα χαλκού </vt:lpstr>
      <vt:lpstr>Τεχνικές κατασκευής και μορφοποίησης</vt:lpstr>
      <vt:lpstr>Επιμετάλλωση χαλκού</vt:lpstr>
      <vt:lpstr>Τεχνικές επιχρύσωσης</vt:lpstr>
      <vt:lpstr>Τεχνικές επιχρύσωσης</vt:lpstr>
      <vt:lpstr>Επιμετάλλωση με υδράργυρο σε κράματα χαλκού</vt:lpstr>
      <vt:lpstr>Τεχνικές επιμετάλλωσης μετάλλων</vt:lpstr>
      <vt:lpstr>Επικασιτερωμένη πιατέλα χαλκού</vt:lpstr>
      <vt:lpstr>Τι είναι πατίνα;</vt:lpstr>
      <vt:lpstr>Τύποι πατίνας</vt:lpstr>
      <vt:lpstr>Πρακτικές Συντήρησης</vt:lpstr>
      <vt:lpstr>Διάβρωση χαλκού σε εδαφικό περιβάλλον (παράγοντες διάβρωσης)</vt:lpstr>
      <vt:lpstr>Διάβρωση χαλκού σε εδαφικό περιβάλλον</vt:lpstr>
      <vt:lpstr>Ειδικός μηχανισμός διάβρωσης Αποκραμάτωση</vt:lpstr>
      <vt:lpstr>Αποκραμάτωση</vt:lpstr>
      <vt:lpstr>Ποικιλομορφία διάβρωσης στο έδαφος</vt:lpstr>
      <vt:lpstr>Διάφορα προϊόντα διάβρωσης χαλκού σε έδαφος, θάλασσα και ατμόσφαιρα</vt:lpstr>
      <vt:lpstr>Προϊόντα διάβρωσης χαλκού στο εδαφικό περιβάλλον  Οξείδια χαλκού</vt:lpstr>
      <vt:lpstr>Προϊόντα διάβρωσης χαλκού στο εδαφικό περιβάλλον</vt:lpstr>
      <vt:lpstr>Προϊόντα διάβρωσης χαλκού στο εδαφικό περιβάλλον</vt:lpstr>
      <vt:lpstr>“Ασθένεια του χαλκού”</vt:lpstr>
      <vt:lpstr>“Ασθένεια του χαλκού”</vt:lpstr>
      <vt:lpstr>Αναστολή της “ασθένειας του χαλκού”</vt:lpstr>
      <vt:lpstr>Ενάλιο Περιβάλλον</vt:lpstr>
      <vt:lpstr>Aπουσία της “ασθένειας του χαλκού”</vt:lpstr>
      <vt:lpstr>Μηχανισμός Διάβρωσης</vt:lpstr>
      <vt:lpstr>Μηχανισμός Διάβρωσης</vt:lpstr>
      <vt:lpstr>Διάβρωση χαλκού στο ατμοσφαιρικό  περιβάλλον (εσωτερικό)</vt:lpstr>
      <vt:lpstr>Συντήρηση αρχαιολογικών αντικείμενων</vt:lpstr>
      <vt:lpstr>Στόχοι - Διατήρηση αυθεντικής επιφάνειας</vt:lpstr>
      <vt:lpstr>Διατήρηση των πληροφοριών που περιέχονται στα προϊόντα διάβρωσης</vt:lpstr>
      <vt:lpstr>Οργανικά υλικά σε επαφή συχνά με αντικείμενα από κράματα χλακού </vt:lpstr>
      <vt:lpstr>Ψευδόμορφα - απώλεια αυθεντικού υλικού και διατήρηση της μορφολογίας</vt:lpstr>
      <vt:lpstr>Γενικές οδηγίες</vt:lpstr>
      <vt:lpstr>Γενικές οδηγίες</vt:lpstr>
      <vt:lpstr>Μέθοδοι καθαρισμού</vt:lpstr>
      <vt:lpstr>Χρήση χημικών </vt:lpstr>
      <vt:lpstr>Χημικά για τη διάλυση προϊόντων διάβρωσης του χαλκού και των κραμάτων του</vt:lpstr>
      <vt:lpstr>Χημικά για τη διάλυση προϊόντων διάβρωσης του χαλκού και των κραμάτων του</vt:lpstr>
      <vt:lpstr>Σταθεροποίηση </vt:lpstr>
      <vt:lpstr>Μειονεκτήματα των επεμβάσεων σταθεροποίησης</vt:lpstr>
      <vt:lpstr>Εναλλακτική επέμβαση για τα ιόντα χλωρίου</vt:lpstr>
      <vt:lpstr>Επέμβαση με Sodium Sesquicarbonate</vt:lpstr>
      <vt:lpstr>Γενική Χημεία των Επεμβάσεων</vt:lpstr>
      <vt:lpstr>Γενική Χημεία των Επεμβάσεων</vt:lpstr>
      <vt:lpstr>Η ηλεκτρόλυση σε διάλυμα sodium sesquibarbonate επιταχύνει την αφαίρεση των χλωριόντων και διατηρεί την πατίνα</vt:lpstr>
      <vt:lpstr>Σταθεροποίηση μρούτζινων αντικειμένων</vt:lpstr>
      <vt:lpstr>Επικάλυψη αρχαιολογικών μπρούτζινων αντικειμένων</vt:lpstr>
      <vt:lpstr>Συντήρηση ιστορικών κραμάτων χαλκού</vt:lpstr>
      <vt:lpstr>Στόχοι</vt:lpstr>
      <vt:lpstr>Πότε ο καθαρισμός μπορεί να φτάσει έως τη στιλπνή μεταλλική επιφάνεια;</vt:lpstr>
      <vt:lpstr>Συντήρηση</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Explanation of the third party works’ use</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opencourses@teiath.gr</dc:creator>
  <cp:lastModifiedBy>alex</cp:lastModifiedBy>
  <cp:revision>472</cp:revision>
  <dcterms:created xsi:type="dcterms:W3CDTF">2014-12-10T08:47:41Z</dcterms:created>
  <dcterms:modified xsi:type="dcterms:W3CDTF">2015-10-29T12:03:01Z</dcterms:modified>
</cp:coreProperties>
</file>