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54"/>
  </p:notesMasterIdLst>
  <p:handoutMasterIdLst>
    <p:handoutMasterId r:id="rId55"/>
  </p:handoutMasterIdLst>
  <p:sldIdLst>
    <p:sldId id="256" r:id="rId3"/>
    <p:sldId id="268" r:id="rId4"/>
    <p:sldId id="333" r:id="rId5"/>
    <p:sldId id="272" r:id="rId6"/>
    <p:sldId id="273" r:id="rId7"/>
    <p:sldId id="274" r:id="rId8"/>
    <p:sldId id="275" r:id="rId9"/>
    <p:sldId id="278" r:id="rId10"/>
    <p:sldId id="279" r:id="rId11"/>
    <p:sldId id="280" r:id="rId12"/>
    <p:sldId id="334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8" r:id="rId34"/>
    <p:sldId id="309" r:id="rId35"/>
    <p:sldId id="311" r:id="rId36"/>
    <p:sldId id="312" r:id="rId37"/>
    <p:sldId id="317" r:id="rId38"/>
    <p:sldId id="319" r:id="rId39"/>
    <p:sldId id="320" r:id="rId40"/>
    <p:sldId id="322" r:id="rId41"/>
    <p:sldId id="323" r:id="rId42"/>
    <p:sldId id="335" r:id="rId43"/>
    <p:sldId id="327" r:id="rId44"/>
    <p:sldId id="328" r:id="rId45"/>
    <p:sldId id="329" r:id="rId46"/>
    <p:sldId id="257" r:id="rId47"/>
    <p:sldId id="262" r:id="rId48"/>
    <p:sldId id="264" r:id="rId49"/>
    <p:sldId id="336" r:id="rId50"/>
    <p:sldId id="337" r:id="rId51"/>
    <p:sldId id="266" r:id="rId52"/>
    <p:sldId id="261" r:id="rId53"/>
  </p:sldIdLst>
  <p:sldSz cx="9144000" cy="6858000" type="screen4x3"/>
  <p:notesSz cx="7104063" cy="10234613"/>
  <p:custDataLst>
    <p:tags r:id="rId5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88114" autoAdjust="0"/>
  </p:normalViewPr>
  <p:slideViewPr>
    <p:cSldViewPr>
      <p:cViewPr varScale="1">
        <p:scale>
          <a:sx n="99" d="100"/>
          <a:sy n="99" d="100"/>
        </p:scale>
        <p:origin x="-20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20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00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14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90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976C-0344-4555-80E0-CAB255F4C5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79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oo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oxic_granulation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commons.wikimedia.org/wiki/User:Bobjgalind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901_Composition_of_Bloo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onic_Myeloid_Leukemia_smear_2009-04-09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Paulo_Mourao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osinophils_in_peripheral_blood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Euthm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matopoiesis_(human)_diagram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ikael_H%C3%A4ggstr%C3%B6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fectious_Mononucleosis_2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atho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commons.wikimedia.org/wiki/File:Macrophage.png" TargetMode="External"/><Relationship Id="rId3" Type="http://schemas.openxmlformats.org/officeDocument/2006/relationships/hyperlink" Target="Blausen%200676%20Neutrophil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lausen_0352_Eosinophil.png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creativecommons.org/licenses/by/3.0/deed.en" TargetMode="External"/><Relationship Id="rId15" Type="http://schemas.openxmlformats.org/officeDocument/2006/relationships/hyperlink" Target="http://creativecommons.org/licenses/by-sa/3.0/deed.en" TargetMode="External"/><Relationship Id="rId10" Type="http://schemas.openxmlformats.org/officeDocument/2006/relationships/hyperlink" Target="http://commons.wikimedia.org/wiki/File:Blausen_0649_Monocyte.png" TargetMode="External"/><Relationship Id="rId4" Type="http://schemas.openxmlformats.org/officeDocument/2006/relationships/hyperlink" Target="http://commons.wikimedia.org/wiki/User:BruceBlaus" TargetMode="External"/><Relationship Id="rId9" Type="http://schemas.openxmlformats.org/officeDocument/2006/relationships/hyperlink" Target="http://commons.wikimedia.org/wiki/File:Blausen_0077_Basophil.png" TargetMode="External"/><Relationship Id="rId14" Type="http://schemas.openxmlformats.org/officeDocument/2006/relationships/hyperlink" Target="http://commons.wikimedia.org/wiki/User:Arcadian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NeutrophilerAkti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agocytosis_ZP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XcepticZP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016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11</a:t>
            </a:r>
            <a:r>
              <a:rPr lang="el-GR" sz="2600" dirty="0"/>
              <a:t>: Εισαγωγή στην παθολογία του αίματος </a:t>
            </a:r>
            <a:r>
              <a:rPr lang="el-GR" sz="2600" dirty="0" smtClean="0"/>
              <a:t>- Μεταβολές </a:t>
            </a:r>
            <a:r>
              <a:rPr lang="el-GR" sz="2600" dirty="0"/>
              <a:t>λευκών αιμοσφαιρίων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Διαταραχές λευκών αιμοσφαιρίων</a:t>
            </a: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Ποσοτικές διαταραχές </a:t>
            </a:r>
            <a:r>
              <a:rPr lang="el-GR" sz="2400" dirty="0" smtClean="0"/>
              <a:t>(Για κάθε σειρά)</a:t>
            </a:r>
          </a:p>
          <a:p>
            <a:pPr lvl="1"/>
            <a:r>
              <a:rPr lang="el-GR" sz="2400" dirty="0" smtClean="0"/>
              <a:t>αύξηση (…φιλία).</a:t>
            </a:r>
          </a:p>
          <a:p>
            <a:pPr lvl="1"/>
            <a:r>
              <a:rPr lang="el-GR" sz="2400" dirty="0" smtClean="0"/>
              <a:t>Ελάττωση (….πενία).</a:t>
            </a:r>
          </a:p>
          <a:p>
            <a:r>
              <a:rPr lang="el-GR" sz="2400" b="1" dirty="0" smtClean="0"/>
              <a:t>Ποιοτικές διαταραχές </a:t>
            </a:r>
          </a:p>
          <a:p>
            <a:pPr lvl="1"/>
            <a:r>
              <a:rPr lang="el-GR" sz="2400" dirty="0" smtClean="0"/>
              <a:t>Διαταραχή λειτουργικότητας.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Κύτταρα του </a:t>
            </a:r>
            <a:r>
              <a:rPr lang="el-GR" dirty="0" smtClean="0"/>
              <a:t>Αίματος</a:t>
            </a:r>
            <a:endParaRPr lang="el-GR" dirty="0"/>
          </a:p>
        </p:txBody>
      </p:sp>
      <p:pic>
        <p:nvPicPr>
          <p:cNvPr id="8" name="Θέση περιεχομένου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29" y="1268760"/>
            <a:ext cx="6749342" cy="5062007"/>
          </a:xfrm>
          <a:prstGeom prst="rect">
            <a:avLst/>
          </a:prstGeom>
        </p:spPr>
      </p:pic>
      <p:sp>
        <p:nvSpPr>
          <p:cNvPr id="9" name="Rectangle 7"/>
          <p:cNvSpPr/>
          <p:nvPr/>
        </p:nvSpPr>
        <p:spPr>
          <a:xfrm>
            <a:off x="3161802" y="6237311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Blausen 0425 Formed Elements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Αρίθμηση λευκών .</a:t>
            </a:r>
          </a:p>
          <a:p>
            <a:pPr eaLnBrk="1" hangingPunct="1">
              <a:defRPr/>
            </a:pPr>
            <a:r>
              <a:rPr lang="el-GR" sz="2400" dirty="0" smtClean="0"/>
              <a:t>Προσδιορισμός λευκοκυτταρικού τύπου.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Εργαστηριακή </a:t>
            </a:r>
            <a:r>
              <a:rPr lang="el-GR" dirty="0" err="1"/>
              <a:t>διερέυνηση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Ποσοτικές διαταραχές.</a:t>
            </a:r>
          </a:p>
          <a:p>
            <a:pPr eaLnBrk="1" hangingPunct="1"/>
            <a:r>
              <a:rPr lang="el-GR" dirty="0" smtClean="0"/>
              <a:t>Αύξηση ή ελάττωση.</a:t>
            </a:r>
          </a:p>
          <a:p>
            <a:pPr eaLnBrk="1" hangingPunct="1"/>
            <a:r>
              <a:rPr lang="el-GR" dirty="0" smtClean="0"/>
              <a:t>Ποιοτικές διαταραχές</a:t>
            </a:r>
          </a:p>
          <a:p>
            <a:pPr lvl="1" indent="-387350" eaLnBrk="1" hangingPunct="1"/>
            <a:r>
              <a:rPr lang="el-GR" dirty="0" err="1" smtClean="0"/>
              <a:t>Χημειοταξίας</a:t>
            </a:r>
            <a:r>
              <a:rPr lang="el-GR" dirty="0" smtClean="0"/>
              <a:t> και </a:t>
            </a:r>
            <a:r>
              <a:rPr lang="el-GR" dirty="0" err="1" smtClean="0"/>
              <a:t>οψωνοποίησης</a:t>
            </a:r>
            <a:r>
              <a:rPr lang="el-GR" dirty="0" smtClean="0"/>
              <a:t>,</a:t>
            </a:r>
          </a:p>
          <a:p>
            <a:pPr lvl="1" indent="-387350" eaLnBrk="1" hangingPunct="1"/>
            <a:r>
              <a:rPr lang="el-GR" dirty="0" smtClean="0"/>
              <a:t>Μικροβιοκτόνου ικανότητας,</a:t>
            </a:r>
          </a:p>
          <a:p>
            <a:pPr lvl="1" indent="-387350" eaLnBrk="1" hangingPunct="1"/>
            <a:r>
              <a:rPr lang="el-GR" dirty="0" err="1" smtClean="0"/>
              <a:t>Νεοπλασματικού</a:t>
            </a:r>
            <a:r>
              <a:rPr lang="el-GR" dirty="0" smtClean="0"/>
              <a:t> τύπου λευχαιμίες,</a:t>
            </a:r>
          </a:p>
          <a:p>
            <a:pPr lvl="1" indent="-387350" eaLnBrk="1" hangingPunct="1"/>
            <a:r>
              <a:rPr lang="el-GR" dirty="0" smtClean="0"/>
              <a:t>Οξείες και χρόνιες </a:t>
            </a:r>
            <a:r>
              <a:rPr lang="el-GR" dirty="0" err="1" smtClean="0"/>
              <a:t>μυελογενείς</a:t>
            </a:r>
            <a:r>
              <a:rPr lang="el-GR" dirty="0" smtClean="0"/>
              <a:t> λευχαιμίες.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κοκκιοκυττάρων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9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Ποσοτικές διαταραχές </a:t>
            </a:r>
            <a:r>
              <a:rPr lang="en-US" b="1" smtClean="0"/>
              <a:t>WBC</a:t>
            </a:r>
            <a:endParaRPr lang="el-GR" smtClean="0"/>
          </a:p>
        </p:txBody>
      </p:sp>
      <p:graphicFrame>
        <p:nvGraphicFramePr>
          <p:cNvPr id="5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98768"/>
              </p:ext>
            </p:extLst>
          </p:nvPr>
        </p:nvGraphicFramePr>
        <p:xfrm>
          <a:off x="457200" y="1434806"/>
          <a:ext cx="8229600" cy="4777742"/>
        </p:xfrm>
        <a:graphic>
          <a:graphicData uri="http://schemas.openxmlformats.org/drawingml/2006/table">
            <a:tbl>
              <a:tblPr firstRow="1"/>
              <a:tblGrid>
                <a:gridCol w="2743200"/>
                <a:gridCol w="2743200"/>
                <a:gridCol w="2743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Φυσιολογικές τιμές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Εκατοστιαία αναλογία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Απόλυτος αριθμός(κύτταρα/μ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Ουδετερόφιλα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3000-6000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Ηωσινόφιλα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50-250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Βασεόφιλα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Λεμφοκύτταρα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1500-3000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Μονοκύτταρα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300-800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4834880" cy="4896544"/>
          </a:xfrm>
        </p:spPr>
        <p:txBody>
          <a:bodyPr>
            <a:noAutofit/>
          </a:bodyPr>
          <a:lstStyle/>
          <a:p>
            <a:pPr eaLnBrk="1" hangingPunct="1"/>
            <a:r>
              <a:rPr lang="el-GR" b="1" dirty="0" smtClean="0"/>
              <a:t>Οξεία ή χρόνια λοίμωξη </a:t>
            </a:r>
            <a:r>
              <a:rPr lang="el-GR" dirty="0" smtClean="0"/>
              <a:t>(συνήθως </a:t>
            </a:r>
            <a:r>
              <a:rPr lang="el-GR" dirty="0" err="1" smtClean="0"/>
              <a:t>βακτηριδιακή</a:t>
            </a:r>
            <a:r>
              <a:rPr lang="el-GR" dirty="0" smtClean="0"/>
              <a:t> λοίμωξη).</a:t>
            </a:r>
          </a:p>
          <a:p>
            <a:pPr eaLnBrk="1" hangingPunct="1"/>
            <a:r>
              <a:rPr lang="el-GR" dirty="0" smtClean="0"/>
              <a:t>Βλάβη των ιστών – </a:t>
            </a:r>
            <a:r>
              <a:rPr lang="el-GR" dirty="0" err="1" smtClean="0"/>
              <a:t>έμφρακτα</a:t>
            </a:r>
            <a:r>
              <a:rPr lang="el-GR" dirty="0" smtClean="0"/>
              <a:t> (ΟΕΜ, εγκαύματα, ΠΕ ).</a:t>
            </a:r>
          </a:p>
          <a:p>
            <a:pPr eaLnBrk="1" hangingPunct="1"/>
            <a:r>
              <a:rPr lang="el-GR" dirty="0" smtClean="0"/>
              <a:t>Νεοπλάσματα (ΜΥΝ, Συμπαγείς όγκοι).</a:t>
            </a:r>
          </a:p>
          <a:p>
            <a:pPr eaLnBrk="1" hangingPunct="1"/>
            <a:r>
              <a:rPr lang="el-GR" dirty="0" smtClean="0"/>
              <a:t>Φάρμακα.</a:t>
            </a:r>
          </a:p>
          <a:p>
            <a:pPr eaLnBrk="1" hangingPunct="1"/>
            <a:r>
              <a:rPr lang="el-GR" dirty="0" err="1" smtClean="0"/>
              <a:t>Κορτιζόνη(κινητοποίηση</a:t>
            </a:r>
            <a:r>
              <a:rPr lang="el-GR" dirty="0" smtClean="0"/>
              <a:t> εφεδρειών).</a:t>
            </a:r>
          </a:p>
          <a:p>
            <a:pPr eaLnBrk="1" hangingPunct="1"/>
            <a:r>
              <a:rPr lang="el-GR" dirty="0" smtClean="0"/>
              <a:t>Κύηση .</a:t>
            </a:r>
          </a:p>
        </p:txBody>
      </p:sp>
      <p:sp>
        <p:nvSpPr>
          <p:cNvPr id="34820" name="3 - TextBox"/>
          <p:cNvSpPr txBox="1">
            <a:spLocks noChangeArrowheads="1"/>
          </p:cNvSpPr>
          <p:nvPr/>
        </p:nvSpPr>
        <p:spPr bwMode="auto">
          <a:xfrm>
            <a:off x="539552" y="1340768"/>
            <a:ext cx="5016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 b="1" dirty="0">
                <a:latin typeface="+mn-lt"/>
              </a:rPr>
              <a:t>Αύξηση των </a:t>
            </a:r>
            <a:r>
              <a:rPr lang="el-GR" sz="2200" b="1" dirty="0" err="1">
                <a:latin typeface="+mn-lt"/>
              </a:rPr>
              <a:t>ουδετεροφίλων</a:t>
            </a:r>
            <a:r>
              <a:rPr lang="el-GR" sz="2200" b="1" dirty="0">
                <a:latin typeface="+mn-lt"/>
              </a:rPr>
              <a:t>&gt; &gt;10.000</a:t>
            </a:r>
            <a:r>
              <a:rPr lang="en-US" sz="2200" b="1" dirty="0">
                <a:latin typeface="+mn-lt"/>
              </a:rPr>
              <a:t>/</a:t>
            </a:r>
            <a:r>
              <a:rPr lang="el-GR" sz="2200" b="1" dirty="0">
                <a:latin typeface="+mn-lt"/>
              </a:rPr>
              <a:t>μ</a:t>
            </a:r>
            <a:r>
              <a:rPr lang="en-US" sz="2200" b="1" dirty="0">
                <a:latin typeface="+mn-lt"/>
              </a:rPr>
              <a:t>l</a:t>
            </a:r>
            <a:endParaRPr lang="el-GR" sz="2200" b="1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Αύξηση των </a:t>
            </a:r>
            <a:r>
              <a:rPr lang="el-GR" dirty="0" err="1"/>
              <a:t>ουδετεροφίλων</a:t>
            </a:r>
            <a:r>
              <a:rPr lang="el-GR" dirty="0"/>
              <a:t>- Ουδετεροφιλία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868144" y="1771655"/>
            <a:ext cx="3275856" cy="389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latin typeface="Calibri"/>
              </a:rPr>
              <a:t>Ψύχος </a:t>
            </a:r>
            <a:r>
              <a:rPr lang="el-GR" sz="2200" dirty="0" smtClean="0">
                <a:latin typeface="Calibri"/>
              </a:rPr>
              <a:t>.</a:t>
            </a:r>
            <a:endParaRPr lang="el-GR" sz="2200" dirty="0"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latin typeface="Calibri"/>
              </a:rPr>
              <a:t>Μυϊκή άσκηση </a:t>
            </a:r>
            <a:r>
              <a:rPr lang="el-GR" sz="2200" dirty="0" smtClean="0">
                <a:latin typeface="Calibri"/>
              </a:rPr>
              <a:t>.</a:t>
            </a:r>
            <a:endParaRPr lang="el-GR" sz="2200" dirty="0"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latin typeface="Calibri"/>
              </a:rPr>
              <a:t>Στρες.</a:t>
            </a:r>
            <a:endParaRPr lang="el-GR" sz="2200" dirty="0"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latin typeface="Calibri"/>
              </a:rPr>
              <a:t>Οξέωση.</a:t>
            </a:r>
            <a:endParaRPr lang="el-GR" sz="2200" dirty="0"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latin typeface="Calibri"/>
              </a:rPr>
              <a:t>Κάπνισμα.</a:t>
            </a:r>
            <a:endParaRPr lang="el-GR" sz="2200" dirty="0"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latin typeface="Calibri"/>
              </a:rPr>
              <a:t>Ρευματολογικά (Ρευματικός πυρετός, ουρική αρθρίτιδα</a:t>
            </a:r>
            <a:r>
              <a:rPr lang="el-GR" sz="2200" dirty="0" smtClean="0">
                <a:latin typeface="Calibri"/>
              </a:rPr>
              <a:t>).</a:t>
            </a:r>
            <a:endParaRPr lang="el-GR" sz="2200" dirty="0">
              <a:latin typeface="Calibri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5652120" y="1844824"/>
            <a:ext cx="0" cy="425437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0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b="1" dirty="0" smtClean="0"/>
              <a:t>Ο βαθμός της αύξησης εξαρτάται από: </a:t>
            </a:r>
          </a:p>
          <a:p>
            <a:pPr lvl="1" indent="-387350"/>
            <a:r>
              <a:rPr lang="el-GR" dirty="0" smtClean="0"/>
              <a:t>Τον λοιμογόνο παράγοντα,</a:t>
            </a:r>
          </a:p>
          <a:p>
            <a:pPr lvl="1" indent="-387350"/>
            <a:r>
              <a:rPr lang="el-GR" dirty="0" smtClean="0"/>
              <a:t>Τη βαρύτητα της λοίμωξης,</a:t>
            </a:r>
          </a:p>
          <a:p>
            <a:pPr lvl="1" indent="-387350"/>
            <a:r>
              <a:rPr lang="el-GR" dirty="0" smtClean="0"/>
              <a:t>Το άτομο.</a:t>
            </a:r>
          </a:p>
          <a:p>
            <a:r>
              <a:rPr lang="el-GR" b="1" dirty="0" smtClean="0"/>
              <a:t>Συνήθεις περιορισμένες </a:t>
            </a:r>
            <a:r>
              <a:rPr lang="el-GR" b="1" dirty="0" err="1" smtClean="0"/>
              <a:t>βακτηριακές</a:t>
            </a:r>
            <a:r>
              <a:rPr lang="el-GR" b="1" dirty="0" smtClean="0"/>
              <a:t> λοιμώξεις </a:t>
            </a:r>
          </a:p>
          <a:p>
            <a:pPr lvl="1" indent="-387350"/>
            <a:r>
              <a:rPr lang="en-US" dirty="0" smtClean="0"/>
              <a:t>WBC 12-14.000/</a:t>
            </a:r>
            <a:r>
              <a:rPr lang="el-GR" dirty="0" smtClean="0"/>
              <a:t>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b="1" dirty="0" smtClean="0"/>
              <a:t>Συστηματικές λοιμώξεις </a:t>
            </a:r>
          </a:p>
          <a:p>
            <a:pPr lvl="1" indent="-387350"/>
            <a:r>
              <a:rPr lang="en-US" dirty="0" smtClean="0"/>
              <a:t>WBC 15-30.000/</a:t>
            </a:r>
            <a:r>
              <a:rPr lang="el-GR" dirty="0" smtClean="0"/>
              <a:t>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b="1" dirty="0" err="1" smtClean="0"/>
              <a:t>Λευκοκυττάρωση</a:t>
            </a:r>
            <a:r>
              <a:rPr lang="el-GR" b="1" dirty="0" smtClean="0"/>
              <a:t>.</a:t>
            </a:r>
            <a:endParaRPr lang="el-GR" dirty="0" smtClean="0">
              <a:solidFill>
                <a:srgbClr val="002060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Αύξηση των </a:t>
            </a:r>
            <a:r>
              <a:rPr lang="el-GR" dirty="0" err="1"/>
              <a:t>ουδετεροφίλων</a:t>
            </a:r>
            <a:r>
              <a:rPr lang="el-GR" dirty="0"/>
              <a:t> σε λοίμωξη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8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Μεταβολές </a:t>
            </a:r>
            <a:r>
              <a:rPr lang="en-US" dirty="0" smtClean="0"/>
              <a:t>WBC </a:t>
            </a:r>
            <a:endParaRPr lang="el-GR" dirty="0"/>
          </a:p>
        </p:txBody>
      </p:sp>
      <p:sp>
        <p:nvSpPr>
          <p:cNvPr id="3686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Συχνά, μεταβολές παραμέτρων WBC χαρακτηριστικές της λοίμωξης</a:t>
            </a:r>
          </a:p>
          <a:p>
            <a:r>
              <a:rPr lang="el-GR" b="1" dirty="0" smtClean="0"/>
              <a:t>Μεταβολές στη μορφολογία (ποιοτικές) </a:t>
            </a:r>
          </a:p>
          <a:p>
            <a:pPr lvl="1"/>
            <a:r>
              <a:rPr lang="el-GR" dirty="0" smtClean="0"/>
              <a:t>Πυρήνα,</a:t>
            </a:r>
          </a:p>
          <a:p>
            <a:pPr lvl="1"/>
            <a:r>
              <a:rPr lang="el-GR" dirty="0" smtClean="0"/>
              <a:t>Κυτταρόπλασμα.</a:t>
            </a:r>
          </a:p>
          <a:p>
            <a:r>
              <a:rPr lang="el-GR" b="1" dirty="0" smtClean="0"/>
              <a:t>στον αριθμό (ποσοτικές) </a:t>
            </a:r>
          </a:p>
          <a:p>
            <a:pPr lvl="1"/>
            <a:r>
              <a:rPr lang="el-GR" dirty="0" smtClean="0"/>
              <a:t>Απόλυτο,</a:t>
            </a:r>
          </a:p>
          <a:p>
            <a:pPr lvl="1"/>
            <a:r>
              <a:rPr lang="el-GR" dirty="0" smtClean="0"/>
              <a:t>Σχετικό.</a:t>
            </a:r>
          </a:p>
          <a:p>
            <a:r>
              <a:rPr lang="el-GR" b="1" dirty="0" smtClean="0"/>
              <a:t>Ευρεία διακύμανση από τον τύπο λοίμωξης </a:t>
            </a:r>
          </a:p>
          <a:p>
            <a:pPr lvl="1"/>
            <a:r>
              <a:rPr lang="el-GR" dirty="0" smtClean="0"/>
              <a:t>Από άτομο σε άτομο.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Πρώιμη αύξηση </a:t>
            </a:r>
            <a:r>
              <a:rPr lang="el-GR" sz="2400" dirty="0" err="1" smtClean="0"/>
              <a:t>ραβδοπυρήνων</a:t>
            </a:r>
            <a:r>
              <a:rPr lang="el-GR" sz="2400" dirty="0" smtClean="0"/>
              <a:t>, πριν την ανάπτυξη </a:t>
            </a:r>
            <a:r>
              <a:rPr lang="el-GR" sz="2400" dirty="0" err="1" smtClean="0"/>
              <a:t>λευκοκυττάρωσης</a:t>
            </a:r>
            <a:r>
              <a:rPr lang="el-GR" sz="2400" dirty="0"/>
              <a:t>.</a:t>
            </a:r>
            <a:endParaRPr lang="el-GR" sz="2400" dirty="0" smtClean="0"/>
          </a:p>
          <a:p>
            <a:r>
              <a:rPr lang="el-GR" sz="2400" dirty="0" smtClean="0"/>
              <a:t>Σε σοβαρή λοίμωξη, «στροφή προς τα αριστερά» </a:t>
            </a:r>
            <a:r>
              <a:rPr lang="el-GR" sz="2400" dirty="0" err="1" smtClean="0"/>
              <a:t>μεταμυελοκύτταρα</a:t>
            </a:r>
            <a:r>
              <a:rPr lang="el-GR" sz="2400" dirty="0" smtClean="0"/>
              <a:t> ή πιο </a:t>
            </a:r>
            <a:r>
              <a:rPr lang="el-GR" sz="2400" dirty="0" err="1" smtClean="0"/>
              <a:t>άωρες</a:t>
            </a:r>
            <a:r>
              <a:rPr lang="el-GR" sz="2400" dirty="0" smtClean="0"/>
              <a:t> μορφές.</a:t>
            </a:r>
          </a:p>
          <a:p>
            <a:r>
              <a:rPr lang="el-GR" sz="2400" dirty="0" smtClean="0"/>
              <a:t>«Τοξική» κοκκίωση, </a:t>
            </a:r>
            <a:r>
              <a:rPr lang="el-GR" sz="2400" dirty="0" err="1" smtClean="0"/>
              <a:t>κενοτόπια</a:t>
            </a:r>
            <a:r>
              <a:rPr lang="el-GR" sz="2400" dirty="0" smtClean="0"/>
              <a:t> στο πρωτόπλασμα</a:t>
            </a:r>
            <a:r>
              <a:rPr lang="el-GR" sz="2400" dirty="0"/>
              <a:t>.</a:t>
            </a:r>
            <a:endParaRPr lang="el-GR" sz="2400" dirty="0" smtClean="0"/>
          </a:p>
          <a:p>
            <a:r>
              <a:rPr lang="el-GR" sz="2400" dirty="0" smtClean="0"/>
              <a:t>Σωμάτια </a:t>
            </a:r>
            <a:r>
              <a:rPr lang="el-GR" sz="2400" dirty="0" err="1" smtClean="0"/>
              <a:t>Dӧhle</a:t>
            </a:r>
            <a:r>
              <a:rPr lang="el-GR" sz="2400" dirty="0" smtClean="0"/>
              <a:t> - Έγκλειστα ‘’</a:t>
            </a:r>
            <a:r>
              <a:rPr lang="el-GR" sz="2400" dirty="0" err="1" smtClean="0"/>
              <a:t>sky</a:t>
            </a:r>
            <a:r>
              <a:rPr lang="el-GR" sz="2400" dirty="0" smtClean="0"/>
              <a:t> </a:t>
            </a:r>
            <a:r>
              <a:rPr lang="el-GR" sz="2400" dirty="0" err="1" smtClean="0"/>
              <a:t>blue</a:t>
            </a:r>
            <a:r>
              <a:rPr lang="el-GR" sz="2400" dirty="0" smtClean="0"/>
              <a:t> προηγούνται των συμπτωμάτων.</a:t>
            </a:r>
          </a:p>
          <a:p>
            <a:endParaRPr 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Μεταβολές </a:t>
            </a:r>
            <a:r>
              <a:rPr lang="el-GR" sz="4000" dirty="0"/>
              <a:t>WBC σ</a:t>
            </a:r>
            <a:r>
              <a:rPr lang="el-GR" sz="4000" dirty="0" smtClean="0"/>
              <a:t>τις λοιμώξεις 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Εξέταση επιχρίσματος περιφερικού αίματος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3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Τοξική κοκκίωση</a:t>
            </a:r>
          </a:p>
        </p:txBody>
      </p:sp>
      <p:pic>
        <p:nvPicPr>
          <p:cNvPr id="10242" name="Picture 2" descr="File:Toxic gran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268760"/>
            <a:ext cx="6408712" cy="4806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161802" y="6237311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Toxic </a:t>
            </a:r>
            <a:r>
              <a:rPr lang="en-US" sz="1200" dirty="0" smtClean="0">
                <a:latin typeface="+mn-lt"/>
                <a:hlinkClick r:id="rId3"/>
              </a:rPr>
              <a:t>granulation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Bobjgalindo"/>
              </a:rPr>
              <a:t>Bobjgalindo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4.0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95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5292080" y="1364939"/>
            <a:ext cx="3423280" cy="4267969"/>
            <a:chOff x="5292080" y="1364939"/>
            <a:chExt cx="3423280" cy="4267969"/>
          </a:xfrm>
        </p:grpSpPr>
        <p:pic>
          <p:nvPicPr>
            <p:cNvPr id="9" name="Picture 16" descr="File:1901 Composition of Bloo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69"/>
            <a:stretch/>
          </p:blipFill>
          <p:spPr bwMode="auto">
            <a:xfrm>
              <a:off x="5292080" y="1364939"/>
              <a:ext cx="3423280" cy="42679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0" name="Oval 6"/>
            <p:cNvSpPr>
              <a:spLocks noChangeArrowheads="1"/>
            </p:cNvSpPr>
            <p:nvPr/>
          </p:nvSpPr>
          <p:spPr bwMode="auto">
            <a:xfrm>
              <a:off x="7003719" y="2204864"/>
              <a:ext cx="1519238" cy="14401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Φυσιολογία του αίματος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Πλάσμα </a:t>
            </a:r>
          </a:p>
          <a:p>
            <a:r>
              <a:rPr lang="el-GR" dirty="0" smtClean="0"/>
              <a:t>Κύριο </a:t>
            </a:r>
            <a:r>
              <a:rPr lang="el-GR" dirty="0"/>
              <a:t>συστατικό του </a:t>
            </a:r>
            <a:r>
              <a:rPr lang="el-GR" dirty="0" smtClean="0"/>
              <a:t>αίματος</a:t>
            </a:r>
            <a:endParaRPr lang="el-GR" dirty="0"/>
          </a:p>
          <a:p>
            <a:r>
              <a:rPr lang="el-GR" dirty="0"/>
              <a:t>55%  του όγκου του αίματος</a:t>
            </a:r>
          </a:p>
          <a:p>
            <a:r>
              <a:rPr lang="el-GR" dirty="0" smtClean="0"/>
              <a:t>Υποκίτρινο </a:t>
            </a:r>
            <a:r>
              <a:rPr lang="el-GR" dirty="0"/>
              <a:t>υγρό</a:t>
            </a:r>
          </a:p>
          <a:p>
            <a:r>
              <a:rPr lang="el-GR" dirty="0" smtClean="0"/>
              <a:t>Αποτελείται από:</a:t>
            </a:r>
            <a:endParaRPr lang="el-GR" dirty="0"/>
          </a:p>
          <a:p>
            <a:pPr lvl="1" indent="-387350"/>
            <a:r>
              <a:rPr lang="el-GR" dirty="0" smtClean="0"/>
              <a:t>91.5</a:t>
            </a:r>
            <a:r>
              <a:rPr lang="el-GR" dirty="0"/>
              <a:t>% από νερό</a:t>
            </a:r>
          </a:p>
          <a:p>
            <a:pPr lvl="1" indent="-387350"/>
            <a:r>
              <a:rPr lang="el-GR" dirty="0" smtClean="0"/>
              <a:t>7</a:t>
            </a:r>
            <a:r>
              <a:rPr lang="el-GR" dirty="0"/>
              <a:t>% πρωτεΐνες </a:t>
            </a:r>
          </a:p>
          <a:p>
            <a:pPr lvl="1" indent="-387350"/>
            <a:r>
              <a:rPr lang="el-GR" dirty="0" smtClean="0"/>
              <a:t> </a:t>
            </a:r>
            <a:r>
              <a:rPr lang="el-GR" dirty="0"/>
              <a:t>1.5%  από ορμόνες, βιταμίνες, </a:t>
            </a:r>
            <a:r>
              <a:rPr lang="el-GR" dirty="0" smtClean="0"/>
              <a:t>ηλεκτρολύτες</a:t>
            </a:r>
            <a:r>
              <a:rPr lang="el-GR" dirty="0"/>
              <a:t>, αζωτούχες ουσίες, Ο</a:t>
            </a:r>
            <a:r>
              <a:rPr lang="el-GR" dirty="0" smtClean="0"/>
              <a:t>₂, </a:t>
            </a:r>
            <a:r>
              <a:rPr lang="el-GR" dirty="0"/>
              <a:t>CO</a:t>
            </a:r>
            <a:r>
              <a:rPr lang="el-GR" dirty="0" smtClean="0"/>
              <a:t>₂.</a:t>
            </a:r>
            <a:endParaRPr lang="el-GR" dirty="0"/>
          </a:p>
          <a:p>
            <a:endParaRPr lang="el-GR" dirty="0"/>
          </a:p>
        </p:txBody>
      </p:sp>
      <p:sp>
        <p:nvSpPr>
          <p:cNvPr id="10" name="Rectangle 7"/>
          <p:cNvSpPr/>
          <p:nvPr/>
        </p:nvSpPr>
        <p:spPr>
          <a:xfrm>
            <a:off x="5743580" y="5805263"/>
            <a:ext cx="252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1901 Composition of </a:t>
            </a:r>
            <a:r>
              <a:rPr lang="en-US" sz="1200" dirty="0" smtClean="0">
                <a:latin typeface="+mn-lt"/>
                <a:hlinkClick r:id="rId3"/>
              </a:rPr>
              <a:t>Blood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9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Λευχαιμοειδής</a:t>
            </a:r>
            <a:r>
              <a:rPr lang="el-GR" sz="3600" dirty="0" smtClean="0"/>
              <a:t> αντίδραση </a:t>
            </a:r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WBC &gt; 50.000/μl, με ή χωρίς την ύπαρξη άωρων μορφών, αλλά χωρίς λευχαιμία.</a:t>
            </a:r>
          </a:p>
          <a:p>
            <a:r>
              <a:rPr lang="el-GR" sz="2400" dirty="0" smtClean="0"/>
              <a:t>WBC 150-200.000/μl σε σοβαρές λοιμώξεις (</a:t>
            </a:r>
            <a:r>
              <a:rPr lang="en-US" sz="2400" dirty="0" err="1" smtClean="0"/>
              <a:t>tb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 algn="r">
              <a:buNone/>
            </a:pPr>
            <a:r>
              <a:rPr lang="en-US" sz="1600" dirty="0" smtClean="0"/>
              <a:t>(Hilts SV, Shaw, N </a:t>
            </a:r>
            <a:r>
              <a:rPr lang="en-US" sz="1600" dirty="0" err="1" smtClean="0"/>
              <a:t>Engl</a:t>
            </a:r>
            <a:r>
              <a:rPr lang="en-US" sz="1600" dirty="0" smtClean="0"/>
              <a:t> </a:t>
            </a:r>
            <a:r>
              <a:rPr lang="en-US" sz="1600" i="1" dirty="0" smtClean="0"/>
              <a:t>J Med 1953) </a:t>
            </a:r>
            <a:endParaRPr lang="el-GR" sz="1600" dirty="0" smtClean="0"/>
          </a:p>
          <a:p>
            <a:r>
              <a:rPr lang="el-GR" sz="2400" dirty="0" smtClean="0"/>
              <a:t>Ανησυχία για υποκείμενο </a:t>
            </a:r>
            <a:r>
              <a:rPr lang="el-GR" sz="2400" dirty="0" err="1" smtClean="0"/>
              <a:t>νεοπλασματικό</a:t>
            </a:r>
            <a:r>
              <a:rPr lang="el-GR" sz="2400" dirty="0" smtClean="0"/>
              <a:t> νόσημα αίματος.</a:t>
            </a:r>
          </a:p>
          <a:p>
            <a:r>
              <a:rPr lang="el-GR" sz="2400" dirty="0" smtClean="0"/>
              <a:t>Ιδιαίτερα, σε συνύπαρξη αναιμίας και/ή </a:t>
            </a:r>
            <a:r>
              <a:rPr lang="el-GR" sz="2400" dirty="0" err="1" smtClean="0"/>
              <a:t>θρομβοπενίας</a:t>
            </a:r>
            <a:r>
              <a:rPr lang="el-GR" sz="2400" dirty="0" smtClean="0"/>
              <a:t>, διαγνωστική πρόκληση -</a:t>
            </a:r>
            <a:r>
              <a:rPr lang="el-GR" sz="2400" dirty="0" err="1" smtClean="0"/>
              <a:t>Μυελόγραμμα</a:t>
            </a:r>
            <a:r>
              <a:rPr lang="el-GR" sz="2400" dirty="0" smtClean="0"/>
              <a:t> .</a:t>
            </a:r>
          </a:p>
          <a:p>
            <a:r>
              <a:rPr lang="el-GR" sz="2400" dirty="0" smtClean="0"/>
              <a:t>-Εξειδικευμένες εξετάσεις (π.χ. </a:t>
            </a:r>
            <a:r>
              <a:rPr lang="en-US" sz="2400" dirty="0" smtClean="0"/>
              <a:t>PCR-</a:t>
            </a:r>
            <a:r>
              <a:rPr lang="en-US" sz="2400" dirty="0" err="1" smtClean="0"/>
              <a:t>bcr</a:t>
            </a:r>
            <a:r>
              <a:rPr lang="en-US" sz="2400" dirty="0" smtClean="0"/>
              <a:t>-</a:t>
            </a:r>
            <a:r>
              <a:rPr lang="en-US" sz="2400" dirty="0" err="1" smtClean="0"/>
              <a:t>abl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l-GR" sz="2400" dirty="0" smtClean="0"/>
          </a:p>
          <a:p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2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Χρόνια </a:t>
            </a:r>
            <a:r>
              <a:rPr lang="el-GR" dirty="0" err="1"/>
              <a:t>Μυελογενής</a:t>
            </a:r>
            <a:r>
              <a:rPr lang="el-GR" dirty="0"/>
              <a:t> </a:t>
            </a:r>
            <a:r>
              <a:rPr lang="el-GR" dirty="0" smtClean="0"/>
              <a:t>Λευχαιμία (ΧΜΛ)</a:t>
            </a:r>
          </a:p>
        </p:txBody>
      </p:sp>
      <p:pic>
        <p:nvPicPr>
          <p:cNvPr id="11266" name="Picture 2" descr="File:Chronic Myeloid Leukemia smear 2009-04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24736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707282" y="6381328"/>
            <a:ext cx="3729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Chronic Myeloid Leukemia smear </a:t>
            </a:r>
            <a:r>
              <a:rPr lang="en-US" sz="1200" dirty="0" smtClean="0">
                <a:latin typeface="+mn-lt"/>
                <a:hlinkClick r:id="rId3"/>
              </a:rPr>
              <a:t>2009-04-09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Paulo Mourao (page does not exist)"/>
              </a:rPr>
              <a:t>Paulo </a:t>
            </a:r>
            <a:r>
              <a:rPr lang="en-US" sz="1200" dirty="0" err="1" smtClean="0">
                <a:latin typeface="+mn-lt"/>
                <a:hlinkClick r:id="rId4" tooltip="User:Paulo Mourao (page does not exist)"/>
              </a:rPr>
              <a:t>Mourao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5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err="1" smtClean="0"/>
              <a:t>Παθοφυσιολογία</a:t>
            </a:r>
            <a:r>
              <a:rPr lang="el-GR" sz="3600" dirty="0" smtClean="0"/>
              <a:t> της ουδετεροφιλίας</a:t>
            </a:r>
          </a:p>
        </p:txBody>
      </p:sp>
      <p:sp>
        <p:nvSpPr>
          <p:cNvPr id="45059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itchFamily="34" charset="0"/>
              <a:buAutoNum type="arabicPeriod"/>
            </a:pPr>
            <a:r>
              <a:rPr lang="el-GR" sz="2400" dirty="0" smtClean="0"/>
              <a:t>Αντιδραστική </a:t>
            </a:r>
            <a:r>
              <a:rPr lang="el-GR" sz="2400" dirty="0" err="1" smtClean="0"/>
              <a:t>νεοπλασματική</a:t>
            </a:r>
            <a:r>
              <a:rPr lang="el-GR" sz="2400" dirty="0" smtClean="0"/>
              <a:t> υπερπλασία της κοκκιώδους σειράς μέσω </a:t>
            </a:r>
            <a:r>
              <a:rPr lang="el-GR" sz="2400" dirty="0" err="1" smtClean="0"/>
              <a:t>κυταροκινών</a:t>
            </a:r>
            <a:r>
              <a:rPr lang="el-GR" sz="2400" dirty="0"/>
              <a:t>.</a:t>
            </a:r>
            <a:endParaRPr lang="el-GR" sz="2400" dirty="0" smtClean="0"/>
          </a:p>
          <a:p>
            <a:pPr>
              <a:buFont typeface="Calibri" pitchFamily="34" charset="0"/>
              <a:buAutoNum type="arabicPeriod"/>
            </a:pPr>
            <a:r>
              <a:rPr lang="el-GR" sz="2400" dirty="0" smtClean="0"/>
              <a:t>Αυτόνομη </a:t>
            </a:r>
            <a:r>
              <a:rPr lang="el-GR" sz="2400" dirty="0" err="1" smtClean="0"/>
              <a:t>νεοπλασματική</a:t>
            </a:r>
            <a:r>
              <a:rPr lang="el-GR" sz="2400" dirty="0" smtClean="0"/>
              <a:t> υπερπλασία της κοκκιώδους σειράς.</a:t>
            </a:r>
          </a:p>
          <a:p>
            <a:pPr>
              <a:buFont typeface="Calibri" pitchFamily="34" charset="0"/>
              <a:buAutoNum type="arabicPeriod"/>
            </a:pPr>
            <a:r>
              <a:rPr lang="el-GR" sz="2400" dirty="0" smtClean="0"/>
              <a:t>Ανακατανομή των </a:t>
            </a:r>
            <a:r>
              <a:rPr lang="el-GR" sz="2400" dirty="0" err="1" smtClean="0"/>
              <a:t>ουδετεροφίλων</a:t>
            </a:r>
            <a:r>
              <a:rPr lang="el-GR" sz="2400" dirty="0" smtClean="0"/>
              <a:t> στα διαμερίσματα τους και απελευθέρωση τους στην κυκλοφορία.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err="1" smtClean="0"/>
              <a:t>Κορτικοστεροειδή</a:t>
            </a:r>
            <a:r>
              <a:rPr lang="el-GR" sz="2400" dirty="0"/>
              <a:t>.</a:t>
            </a:r>
            <a:endParaRPr lang="el-GR" sz="2400" dirty="0" smtClean="0"/>
          </a:p>
          <a:p>
            <a:r>
              <a:rPr lang="el-GR" sz="2400" dirty="0" smtClean="0"/>
              <a:t>β - αγωνιστές – αδρεναλίνη.</a:t>
            </a:r>
          </a:p>
          <a:p>
            <a:r>
              <a:rPr lang="el-GR" sz="2400" dirty="0" err="1" smtClean="0"/>
              <a:t>Φαινυτοΐνη</a:t>
            </a:r>
            <a:r>
              <a:rPr lang="el-GR" sz="2400" dirty="0" smtClean="0"/>
              <a:t>, άλλα αντιεπιληπτικά.</a:t>
            </a:r>
          </a:p>
          <a:p>
            <a:r>
              <a:rPr lang="el-GR" sz="2400" dirty="0" err="1" smtClean="0"/>
              <a:t>Λίθιο</a:t>
            </a:r>
            <a:r>
              <a:rPr lang="el-GR" sz="2400" dirty="0"/>
              <a:t>.</a:t>
            </a:r>
            <a:endParaRPr lang="el-GR" sz="2400" dirty="0" smtClean="0"/>
          </a:p>
          <a:p>
            <a:r>
              <a:rPr lang="el-GR" sz="2400" dirty="0" smtClean="0"/>
              <a:t>Ηπαρίνη.</a:t>
            </a:r>
          </a:p>
          <a:p>
            <a:r>
              <a:rPr lang="el-GR" sz="2400" dirty="0" smtClean="0"/>
              <a:t>Χρήση αυξητικών (G-CSF, GM-CSF), συχνό αίτιο.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Αύξηση των </a:t>
            </a:r>
            <a:r>
              <a:rPr lang="el-GR" dirty="0" err="1"/>
              <a:t>ουδετεροφίλων</a:t>
            </a:r>
            <a:r>
              <a:rPr lang="el-GR" dirty="0"/>
              <a:t> φάρμακα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Ουδετεροπενία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Ορισμός:</a:t>
            </a:r>
            <a:r>
              <a:rPr lang="en-US" sz="2400" b="1" dirty="0" smtClean="0"/>
              <a:t> </a:t>
            </a:r>
            <a:r>
              <a:rPr lang="el-GR" sz="2400" b="1" dirty="0" smtClean="0"/>
              <a:t>ουδετερόφιλα &lt;2000/μ</a:t>
            </a:r>
            <a:r>
              <a:rPr lang="en-US" sz="2400" b="1" dirty="0" smtClean="0"/>
              <a:t>l</a:t>
            </a:r>
            <a:r>
              <a:rPr lang="el-GR" sz="2400" b="1" dirty="0"/>
              <a:t>.</a:t>
            </a:r>
            <a:endParaRPr lang="el-GR" sz="2400" dirty="0" smtClean="0"/>
          </a:p>
          <a:p>
            <a:r>
              <a:rPr lang="el-GR" sz="2400" dirty="0" err="1" smtClean="0"/>
              <a:t>Ηπια</a:t>
            </a:r>
            <a:r>
              <a:rPr lang="el-GR" sz="2400" dirty="0" smtClean="0"/>
              <a:t>: 1000-2000/μ</a:t>
            </a:r>
            <a:r>
              <a:rPr lang="en-US" sz="2400" dirty="0" smtClean="0"/>
              <a:t>l</a:t>
            </a:r>
            <a:r>
              <a:rPr lang="el-GR" sz="2400" dirty="0" smtClean="0"/>
              <a:t>  (δεν υπάρχει κίνδυνος λοιμώξεων).</a:t>
            </a:r>
          </a:p>
          <a:p>
            <a:r>
              <a:rPr lang="el-GR" sz="2400" dirty="0" smtClean="0"/>
              <a:t>Μέτρια: 500-1000/μ</a:t>
            </a:r>
            <a:r>
              <a:rPr lang="en-US" sz="2400" dirty="0" smtClean="0"/>
              <a:t>l</a:t>
            </a:r>
            <a:r>
              <a:rPr lang="el-GR" sz="2400" dirty="0" smtClean="0"/>
              <a:t> (μικρός κίνδυνος λοιμώξεων).</a:t>
            </a:r>
          </a:p>
          <a:p>
            <a:r>
              <a:rPr lang="el-GR" sz="2400" dirty="0" smtClean="0"/>
              <a:t>Σοβαρή-</a:t>
            </a:r>
            <a:r>
              <a:rPr lang="el-GR" sz="2400" dirty="0" err="1" smtClean="0"/>
              <a:t>Ακοκκιοκυτταραιμία</a:t>
            </a:r>
            <a:r>
              <a:rPr lang="el-GR" sz="2400" dirty="0" smtClean="0"/>
              <a:t> &lt;500/μ</a:t>
            </a:r>
            <a:r>
              <a:rPr lang="en-US" sz="2400" dirty="0" smtClean="0"/>
              <a:t>l </a:t>
            </a:r>
            <a:r>
              <a:rPr lang="el-GR" sz="2400" dirty="0" smtClean="0"/>
              <a:t>(μεγάλος κίνδυνος λοιμώξεων)!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3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Ελαττωμένη παραγωγή (</a:t>
            </a:r>
            <a:r>
              <a:rPr lang="el-GR" sz="2400" dirty="0" err="1" smtClean="0"/>
              <a:t>υποπλασία,απλασία</a:t>
            </a:r>
            <a:r>
              <a:rPr lang="el-GR" sz="2400" dirty="0" smtClean="0"/>
              <a:t>).</a:t>
            </a:r>
          </a:p>
          <a:p>
            <a:r>
              <a:rPr lang="el-GR" sz="2400" dirty="0" smtClean="0"/>
              <a:t>Αναστολή ωρίμασης.</a:t>
            </a:r>
          </a:p>
          <a:p>
            <a:r>
              <a:rPr lang="el-GR" sz="2400" dirty="0" smtClean="0"/>
              <a:t>Ελάττωση επιβίωσης (αυξημένη καταστροφή και/ή γρήγορη απομάκρυνση).</a:t>
            </a:r>
          </a:p>
          <a:p>
            <a:r>
              <a:rPr lang="el-GR" sz="2400" dirty="0" smtClean="0"/>
              <a:t>Ανακατανομή (ολικός αριθμός φυσιολογικός, ελάττωση κυκλοφορούντων).</a:t>
            </a:r>
          </a:p>
          <a:p>
            <a:r>
              <a:rPr lang="el-GR" sz="2400" dirty="0" smtClean="0"/>
              <a:t>Άνοση </a:t>
            </a:r>
            <a:r>
              <a:rPr lang="el-GR" sz="2400" dirty="0" err="1" smtClean="0"/>
              <a:t>ουδετεροπενία</a:t>
            </a:r>
            <a:r>
              <a:rPr lang="el-GR" sz="2400" dirty="0" smtClean="0"/>
              <a:t> (αντισώματα επαγόμενα από το λοιμογόνο παράγοντα).</a:t>
            </a:r>
          </a:p>
          <a:p>
            <a:endParaRPr 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Ουδετεροπενία</a:t>
            </a:r>
            <a:r>
              <a:rPr lang="el-GR" dirty="0"/>
              <a:t> - Μηχανισμοί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/>
              <a:t>Συγγενείς (…)</a:t>
            </a:r>
          </a:p>
          <a:p>
            <a:pPr eaLnBrk="1" hangingPunct="1"/>
            <a:r>
              <a:rPr lang="el-GR" dirty="0" smtClean="0"/>
              <a:t>Επίκτητες</a:t>
            </a:r>
          </a:p>
          <a:p>
            <a:pPr lvl="1" eaLnBrk="1" hangingPunct="1"/>
            <a:r>
              <a:rPr lang="el-GR" dirty="0" smtClean="0"/>
              <a:t>Λοιμώξεις.</a:t>
            </a:r>
          </a:p>
          <a:p>
            <a:pPr lvl="1" eaLnBrk="1" hangingPunct="1"/>
            <a:r>
              <a:rPr lang="el-GR" dirty="0" smtClean="0"/>
              <a:t>Μυελική απλασία.</a:t>
            </a:r>
          </a:p>
          <a:p>
            <a:pPr lvl="1" eaLnBrk="1" hangingPunct="1"/>
            <a:r>
              <a:rPr lang="en-US" dirty="0" smtClean="0"/>
              <a:t>I</a:t>
            </a:r>
            <a:r>
              <a:rPr lang="el-GR" dirty="0" err="1" smtClean="0"/>
              <a:t>ονίζουσα</a:t>
            </a:r>
            <a:r>
              <a:rPr lang="el-GR" dirty="0" smtClean="0"/>
              <a:t> ακτινοβολία.</a:t>
            </a:r>
            <a:endParaRPr lang="en-US" dirty="0" smtClean="0"/>
          </a:p>
          <a:p>
            <a:pPr lvl="1" eaLnBrk="1" hangingPunct="1"/>
            <a:r>
              <a:rPr lang="el-GR" dirty="0" err="1" smtClean="0"/>
              <a:t>Μυελοίνωση</a:t>
            </a:r>
            <a:r>
              <a:rPr lang="el-GR" dirty="0" smtClean="0"/>
              <a:t>, μεταστατικός καρκίνος, </a:t>
            </a:r>
            <a:r>
              <a:rPr lang="el-GR" dirty="0" err="1" smtClean="0"/>
              <a:t>ίνωση</a:t>
            </a:r>
            <a:r>
              <a:rPr lang="el-GR" dirty="0" smtClean="0"/>
              <a:t>.</a:t>
            </a:r>
          </a:p>
          <a:p>
            <a:pPr lvl="1" eaLnBrk="1" hangingPunct="1"/>
            <a:r>
              <a:rPr lang="el-GR" dirty="0" smtClean="0"/>
              <a:t>Μη αποδοτική </a:t>
            </a:r>
            <a:r>
              <a:rPr lang="el-GR" dirty="0" err="1" smtClean="0"/>
              <a:t>αιμοποίηση</a:t>
            </a:r>
            <a:r>
              <a:rPr lang="el-GR" dirty="0" smtClean="0"/>
              <a:t>  (</a:t>
            </a:r>
            <a:r>
              <a:rPr lang="el-GR" dirty="0" err="1" smtClean="0"/>
              <a:t>μεγαλοβλαστική</a:t>
            </a:r>
            <a:r>
              <a:rPr lang="el-GR" dirty="0" smtClean="0"/>
              <a:t> αναιμία).</a:t>
            </a:r>
          </a:p>
          <a:p>
            <a:pPr lvl="1" eaLnBrk="1" hangingPunct="1"/>
            <a:r>
              <a:rPr lang="el-GR" dirty="0" smtClean="0"/>
              <a:t>Παθήσεις κολλαγόνου (ΣΕΛ, ρευματοειδής αρθρίτιδα).</a:t>
            </a:r>
          </a:p>
          <a:p>
            <a:pPr lvl="1" eaLnBrk="1" hangingPunct="1"/>
            <a:r>
              <a:rPr lang="el-GR" dirty="0" err="1" smtClean="0"/>
              <a:t>Υπερσπληνισμός</a:t>
            </a:r>
            <a:r>
              <a:rPr lang="el-GR" dirty="0" smtClean="0"/>
              <a:t>.</a:t>
            </a:r>
          </a:p>
          <a:p>
            <a:pPr lvl="1" eaLnBrk="1" hangingPunct="1"/>
            <a:r>
              <a:rPr lang="el-GR" dirty="0" smtClean="0"/>
              <a:t>Φάρμακα.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Ουδετεροπενία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2400" dirty="0" err="1" smtClean="0"/>
              <a:t>Χημειοθεραπευτικά</a:t>
            </a:r>
            <a:r>
              <a:rPr lang="el-GR" sz="2400" dirty="0" smtClean="0"/>
              <a:t>.</a:t>
            </a:r>
          </a:p>
          <a:p>
            <a:pPr eaLnBrk="1" hangingPunct="1"/>
            <a:r>
              <a:rPr lang="el-GR" sz="2400" dirty="0" err="1" smtClean="0"/>
              <a:t>Αντιθυρεοειδικά</a:t>
            </a:r>
            <a:r>
              <a:rPr lang="el-GR" sz="2400" dirty="0" smtClean="0"/>
              <a:t>.</a:t>
            </a:r>
          </a:p>
          <a:p>
            <a:pPr eaLnBrk="1" hangingPunct="1"/>
            <a:r>
              <a:rPr lang="el-GR" sz="2400" dirty="0" smtClean="0"/>
              <a:t>Μη στεροειδή αντιφλεγμονώδη.</a:t>
            </a:r>
          </a:p>
          <a:p>
            <a:pPr eaLnBrk="1" hangingPunct="1"/>
            <a:r>
              <a:rPr lang="el-GR" sz="2400" dirty="0" err="1" smtClean="0"/>
              <a:t>Φαινοθειαζίνη</a:t>
            </a:r>
            <a:r>
              <a:rPr lang="el-GR" sz="2400" dirty="0" smtClean="0"/>
              <a:t> .</a:t>
            </a:r>
          </a:p>
          <a:p>
            <a:pPr eaLnBrk="1" hangingPunct="1"/>
            <a:r>
              <a:rPr lang="el-GR" sz="2400" dirty="0" err="1" smtClean="0"/>
              <a:t>Σουλφοναμίδες</a:t>
            </a:r>
            <a:r>
              <a:rPr lang="el-GR" sz="2400" dirty="0" smtClean="0"/>
              <a:t>.</a:t>
            </a:r>
          </a:p>
          <a:p>
            <a:pPr eaLnBrk="1" hangingPunct="1"/>
            <a:r>
              <a:rPr lang="el-GR" sz="2400" dirty="0" smtClean="0"/>
              <a:t>Άλατα χρυσού.</a:t>
            </a:r>
          </a:p>
          <a:p>
            <a:pPr eaLnBrk="1" hangingPunct="1"/>
            <a:r>
              <a:rPr lang="el-GR" sz="2400" dirty="0" err="1" smtClean="0"/>
              <a:t>Προκαιναμίδη</a:t>
            </a:r>
            <a:r>
              <a:rPr lang="el-GR" sz="2400" dirty="0" smtClean="0"/>
              <a:t>.</a:t>
            </a:r>
          </a:p>
          <a:p>
            <a:pPr eaLnBrk="1" hangingPunct="1"/>
            <a:r>
              <a:rPr lang="el-GR" sz="2400" dirty="0" err="1" smtClean="0"/>
              <a:t>Καρβαμαζεπίνη</a:t>
            </a:r>
            <a:r>
              <a:rPr lang="el-GR" sz="2400" dirty="0" smtClean="0"/>
              <a:t>, </a:t>
            </a:r>
            <a:r>
              <a:rPr lang="el-GR" sz="2400" dirty="0" err="1" smtClean="0"/>
              <a:t>φαινυντοίνη</a:t>
            </a:r>
            <a:r>
              <a:rPr lang="el-GR" sz="2400" dirty="0" smtClean="0"/>
              <a:t>.</a:t>
            </a:r>
          </a:p>
          <a:p>
            <a:pPr eaLnBrk="1" hangingPunct="1"/>
            <a:r>
              <a:rPr lang="el-GR" sz="2400" dirty="0" smtClean="0"/>
              <a:t>Β </a:t>
            </a:r>
            <a:r>
              <a:rPr lang="el-GR" sz="2400" dirty="0" err="1" smtClean="0"/>
              <a:t>λακτάμες</a:t>
            </a:r>
            <a:r>
              <a:rPr lang="el-GR" sz="2400" dirty="0"/>
              <a:t>.</a:t>
            </a:r>
            <a:endParaRPr lang="el-GR" sz="2400" dirty="0" smtClean="0"/>
          </a:p>
          <a:p>
            <a:pPr eaLnBrk="1" hangingPunct="1"/>
            <a:r>
              <a:rPr lang="el-GR" sz="2400" dirty="0" err="1" smtClean="0"/>
              <a:t>Δεφεριπρόνη</a:t>
            </a:r>
            <a:r>
              <a:rPr lang="el-GR" sz="2400" dirty="0" smtClean="0"/>
              <a:t>.</a:t>
            </a:r>
          </a:p>
          <a:p>
            <a:pPr eaLnBrk="1" hangingPunct="1"/>
            <a:endParaRPr lang="el-GR" sz="2400" dirty="0" smtClean="0"/>
          </a:p>
        </p:txBody>
      </p:sp>
      <p:sp>
        <p:nvSpPr>
          <p:cNvPr id="50180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716016" y="1269007"/>
            <a:ext cx="4572000" cy="5040313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Μηχανισμοί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l-GR" sz="2200" dirty="0" smtClean="0"/>
              <a:t>Τοξική δράση στο μυελό.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l-GR" sz="2200" dirty="0" smtClean="0"/>
              <a:t>Με ανοσολογικό μηχανισμό.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l-GR" sz="2200" dirty="0" err="1" smtClean="0"/>
              <a:t>Αντιδραση</a:t>
            </a:r>
            <a:r>
              <a:rPr lang="el-GR" sz="2200" dirty="0" smtClean="0"/>
              <a:t> υπερευαισθησίας.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Ουδετεροπενία</a:t>
            </a:r>
            <a:r>
              <a:rPr lang="el-GR" dirty="0"/>
              <a:t> - Φάρμακα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340768"/>
            <a:ext cx="0" cy="47525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7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Βακτήρια </a:t>
            </a:r>
          </a:p>
          <a:p>
            <a:pPr lvl="1"/>
            <a:r>
              <a:rPr lang="el-GR" dirty="0" err="1" smtClean="0"/>
              <a:t>Σαλμονέλλωση</a:t>
            </a:r>
            <a:r>
              <a:rPr lang="el-GR" dirty="0"/>
              <a:t>.</a:t>
            </a:r>
            <a:endParaRPr lang="el-GR" dirty="0" smtClean="0"/>
          </a:p>
          <a:p>
            <a:pPr lvl="1"/>
            <a:r>
              <a:rPr lang="el-GR" dirty="0" err="1" smtClean="0"/>
              <a:t>Τουλαραιμία</a:t>
            </a:r>
            <a:r>
              <a:rPr lang="el-GR" dirty="0"/>
              <a:t>.</a:t>
            </a:r>
            <a:endParaRPr lang="el-GR" dirty="0" smtClean="0"/>
          </a:p>
          <a:p>
            <a:pPr lvl="1"/>
            <a:r>
              <a:rPr lang="el-GR" dirty="0" err="1" smtClean="0"/>
              <a:t>Βρουκέλλωση</a:t>
            </a:r>
            <a:r>
              <a:rPr lang="el-GR" dirty="0"/>
              <a:t>.</a:t>
            </a:r>
            <a:endParaRPr lang="el-GR" dirty="0" smtClean="0"/>
          </a:p>
          <a:p>
            <a:pPr lvl="1"/>
            <a:r>
              <a:rPr lang="el-GR" dirty="0" err="1" smtClean="0"/>
              <a:t>Ρικετσίωση</a:t>
            </a:r>
            <a:r>
              <a:rPr lang="el-GR" dirty="0"/>
              <a:t>.</a:t>
            </a:r>
            <a:endParaRPr lang="el-GR" b="1" dirty="0" smtClean="0"/>
          </a:p>
          <a:p>
            <a:r>
              <a:rPr lang="el-GR" b="1" dirty="0" smtClean="0"/>
              <a:t>Πρωτόζωα </a:t>
            </a:r>
          </a:p>
          <a:p>
            <a:pPr lvl="1"/>
            <a:r>
              <a:rPr lang="el-GR" dirty="0" smtClean="0"/>
              <a:t>Ελονοσία.</a:t>
            </a:r>
          </a:p>
          <a:p>
            <a:pPr lvl="1"/>
            <a:r>
              <a:rPr lang="el-GR" dirty="0" smtClean="0"/>
              <a:t>Καλά-</a:t>
            </a:r>
            <a:r>
              <a:rPr lang="el-GR" dirty="0" err="1" smtClean="0"/>
              <a:t>αζάρ</a:t>
            </a:r>
            <a:r>
              <a:rPr lang="en-US" dirty="0" smtClean="0"/>
              <a:t>- </a:t>
            </a:r>
            <a:r>
              <a:rPr lang="el-GR" dirty="0" err="1" smtClean="0"/>
              <a:t>λεισμανια</a:t>
            </a:r>
            <a:r>
              <a:rPr lang="el-GR" dirty="0"/>
              <a:t>.</a:t>
            </a:r>
            <a:endParaRPr lang="el-GR" dirty="0" smtClean="0"/>
          </a:p>
          <a:p>
            <a:pPr lvl="1">
              <a:buFont typeface="Arial" charset="0"/>
              <a:buNone/>
            </a:pPr>
            <a:endParaRPr lang="el-GR" b="1" dirty="0" smtClean="0"/>
          </a:p>
        </p:txBody>
      </p:sp>
      <p:sp>
        <p:nvSpPr>
          <p:cNvPr id="5120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499992" y="1196752"/>
            <a:ext cx="4248472" cy="5400600"/>
          </a:xfrm>
        </p:spPr>
        <p:txBody>
          <a:bodyPr>
            <a:noAutofit/>
          </a:bodyPr>
          <a:lstStyle/>
          <a:p>
            <a:r>
              <a:rPr lang="el-GR" sz="2200" b="1" dirty="0" smtClean="0"/>
              <a:t>Ιοί 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n-US" sz="2200" dirty="0" smtClean="0"/>
              <a:t>CMV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n-US" sz="2200" dirty="0" smtClean="0"/>
              <a:t>EBV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sz="2200" dirty="0" smtClean="0"/>
              <a:t>Ιλαρά.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sz="2200" dirty="0" err="1"/>
              <a:t>Α</a:t>
            </a:r>
            <a:r>
              <a:rPr lang="el-GR" sz="2200" dirty="0" err="1" smtClean="0"/>
              <a:t>νεμοευλογιά</a:t>
            </a:r>
            <a:r>
              <a:rPr lang="el-GR" sz="2200" dirty="0" smtClean="0"/>
              <a:t> </a:t>
            </a:r>
            <a:r>
              <a:rPr lang="en-US" sz="2200" dirty="0" smtClean="0"/>
              <a:t>HSV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Parvo</a:t>
            </a:r>
            <a:r>
              <a:rPr lang="el-GR" sz="2200" dirty="0" smtClean="0"/>
              <a:t>.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sz="2200" dirty="0" smtClean="0"/>
              <a:t>Ερυθρά.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n-US" sz="2200" dirty="0" smtClean="0"/>
              <a:t>Influenza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sz="2200" dirty="0" smtClean="0"/>
              <a:t>Λοιμώδης Ηπατίτιδα.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sz="2200" dirty="0" smtClean="0"/>
              <a:t>Κίτρινος πυρετός.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n-US" sz="2200" dirty="0" smtClean="0"/>
              <a:t>HIV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sz="2200" dirty="0" err="1" smtClean="0"/>
              <a:t>Δάγγειος</a:t>
            </a:r>
            <a:r>
              <a:rPr lang="el-GR" sz="2200" dirty="0" smtClean="0"/>
              <a:t> πυρετός.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Ουδετεροπενία</a:t>
            </a:r>
            <a:r>
              <a:rPr lang="el-GR" dirty="0"/>
              <a:t> - Λοιμώξεις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0" y="5517232"/>
            <a:ext cx="3923928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Σοβαρές λοιμώξεις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Κεγχροειδής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TBC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4427984" y="1340768"/>
            <a:ext cx="0" cy="47525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Ηωσινοφιλία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</a:p>
        </p:txBody>
      </p:sp>
      <p:sp>
        <p:nvSpPr>
          <p:cNvPr id="522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Ορισμός: Απόλυτος αριθμός &gt; 500/μ</a:t>
            </a:r>
            <a:r>
              <a:rPr lang="en-US" sz="2400" dirty="0" smtClean="0"/>
              <a:t>l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12290" name="Picture 2" descr="File:Eosinophils in peripheral b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85" y="1844824"/>
            <a:ext cx="5193231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691680" y="6453336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Eosinophils in peripheral </a:t>
            </a:r>
            <a:r>
              <a:rPr lang="en-US" sz="1200" dirty="0" smtClean="0">
                <a:latin typeface="+mn-lt"/>
                <a:hlinkClick r:id="rId3"/>
              </a:rPr>
              <a:t>blood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Euthman"/>
              </a:rPr>
              <a:t>Euthman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10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Αιμοποίηση</a:t>
            </a:r>
            <a:endParaRPr lang="el-GR" dirty="0"/>
          </a:p>
        </p:txBody>
      </p:sp>
      <p:pic>
        <p:nvPicPr>
          <p:cNvPr id="9" name="Picture 2" descr="File:Hematopoiesis (human) 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6" y="885077"/>
            <a:ext cx="8704418" cy="57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616250" y="6579101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Hematopoiesis (human)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Mikael Häggström"/>
              </a:rPr>
              <a:t>Mikael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Ηωσινοφιλία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 smtClean="0"/>
          </a:p>
        </p:txBody>
      </p:sp>
      <p:sp>
        <p:nvSpPr>
          <p:cNvPr id="54275" name="2 - Θέση περιεχομένου"/>
          <p:cNvSpPr>
            <a:spLocks noGrp="1"/>
          </p:cNvSpPr>
          <p:nvPr>
            <p:ph idx="1"/>
          </p:nvPr>
        </p:nvSpPr>
        <p:spPr>
          <a:xfrm>
            <a:off x="670851" y="2155519"/>
            <a:ext cx="3754760" cy="41764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Συχνή σε: </a:t>
            </a:r>
          </a:p>
          <a:p>
            <a:pPr lvl="1" indent="-387350">
              <a:defRPr/>
            </a:pPr>
            <a:r>
              <a:rPr lang="el-GR" dirty="0" smtClean="0"/>
              <a:t>Διηθητικές </a:t>
            </a:r>
            <a:r>
              <a:rPr lang="el-GR" b="1" dirty="0" smtClean="0"/>
              <a:t>παρασιτικές λοιμώξεις.</a:t>
            </a:r>
          </a:p>
          <a:p>
            <a:pPr lvl="1" indent="-387350">
              <a:defRPr/>
            </a:pPr>
            <a:r>
              <a:rPr lang="el-GR" dirty="0" smtClean="0"/>
              <a:t>Λοιμώξεις με πρωτόζωα.</a:t>
            </a:r>
          </a:p>
          <a:p>
            <a:pPr lvl="1" indent="-387350">
              <a:defRPr/>
            </a:pPr>
            <a:r>
              <a:rPr lang="el-GR" dirty="0" smtClean="0"/>
              <a:t>Τριχίνωση.</a:t>
            </a:r>
          </a:p>
          <a:p>
            <a:pPr lvl="1" indent="-387350">
              <a:defRPr/>
            </a:pPr>
            <a:r>
              <a:rPr lang="el-GR" dirty="0" err="1" smtClean="0"/>
              <a:t>Σχιστοσωμίαση</a:t>
            </a:r>
            <a:r>
              <a:rPr lang="el-GR" dirty="0" smtClean="0"/>
              <a:t>.</a:t>
            </a:r>
          </a:p>
          <a:p>
            <a:pPr lvl="1" indent="-387350">
              <a:defRPr/>
            </a:pPr>
            <a:r>
              <a:rPr lang="el-GR" dirty="0">
                <a:solidFill>
                  <a:prstClr val="black"/>
                </a:solidFill>
              </a:rPr>
              <a:t>Φιλαρίαση.</a:t>
            </a:r>
          </a:p>
          <a:p>
            <a:pPr lvl="1" indent="-387350">
              <a:defRPr/>
            </a:pPr>
            <a:r>
              <a:rPr lang="el-GR" dirty="0">
                <a:solidFill>
                  <a:prstClr val="black"/>
                </a:solidFill>
              </a:rPr>
              <a:t>Λοίμωξη με εχινόκοκκο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482832" y="2636912"/>
            <a:ext cx="4572000" cy="3054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387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Φάρμακα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πενικκιλίνη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 Ιωδιούχα).</a:t>
            </a:r>
          </a:p>
          <a:p>
            <a:pPr marL="742950" lvl="1" indent="-387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Αυτοάνοσα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(βρογχικό άσθμα, πέμφιγα,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αγγειίτιδες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 οζώδης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πολυαρτηριιτιδα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7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Νεοπλάσματα –Λεμφώματα 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T-NHL, HL, ALL, CML,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MHL)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1035308"/>
            <a:ext cx="8388424" cy="100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Αλλεργικές παθήσεις (έκζεμα κνίδωση) 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Σπάνια σε τυπικές λοιμώξεις με βακτήρια, μύκητες, ιούς </a:t>
            </a:r>
            <a:endParaRPr lang="en-US" sz="22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16016" y="2780928"/>
            <a:ext cx="0" cy="324036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Βασεοφιλία </a:t>
            </a:r>
          </a:p>
        </p:txBody>
      </p:sp>
      <p:sp>
        <p:nvSpPr>
          <p:cNvPr id="5427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Ορισμός: Απόλυτος αριθμός.</a:t>
            </a:r>
          </a:p>
          <a:p>
            <a:r>
              <a:rPr lang="el-GR" sz="2400" dirty="0" smtClean="0"/>
              <a:t>Σπάνια σε λοίμωξη.</a:t>
            </a:r>
          </a:p>
          <a:p>
            <a:r>
              <a:rPr lang="el-GR" sz="2400" dirty="0" smtClean="0"/>
              <a:t>Σημαίνει υποκείμενο </a:t>
            </a:r>
            <a:r>
              <a:rPr lang="el-GR" sz="2400" dirty="0" err="1" smtClean="0"/>
              <a:t>μυελοϋπερπλαστικό</a:t>
            </a:r>
            <a:r>
              <a:rPr lang="el-GR" sz="2400" dirty="0" smtClean="0"/>
              <a:t> νόσημα.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8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Μονοκυττάρωση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632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Απόλυτος αριθμός &gt; 1000/μ</a:t>
            </a:r>
            <a:r>
              <a:rPr lang="en-US" sz="2400" dirty="0" smtClean="0"/>
              <a:t>l</a:t>
            </a:r>
            <a:endParaRPr lang="el-GR" sz="2400" dirty="0" smtClean="0"/>
          </a:p>
          <a:p>
            <a:pPr lvl="0"/>
            <a:r>
              <a:rPr lang="el-GR" sz="2400" b="1" dirty="0">
                <a:solidFill>
                  <a:prstClr val="black"/>
                </a:solidFill>
              </a:rPr>
              <a:t>Λοιμώξεις </a:t>
            </a:r>
          </a:p>
          <a:p>
            <a:pPr lvl="1"/>
            <a:r>
              <a:rPr lang="el-GR" sz="2400" dirty="0" err="1" smtClean="0">
                <a:solidFill>
                  <a:prstClr val="black"/>
                </a:solidFill>
              </a:rPr>
              <a:t>Ανεμοευλογιά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pPr lvl="1"/>
            <a:r>
              <a:rPr lang="el-GR" sz="2400" dirty="0" smtClean="0">
                <a:solidFill>
                  <a:prstClr val="black"/>
                </a:solidFill>
              </a:rPr>
              <a:t>Φυματίωση.</a:t>
            </a:r>
            <a:endParaRPr lang="el-GR" sz="2400" dirty="0">
              <a:solidFill>
                <a:prstClr val="black"/>
              </a:solidFill>
            </a:endParaRPr>
          </a:p>
          <a:p>
            <a:pPr lvl="1"/>
            <a:r>
              <a:rPr lang="el-GR" sz="2400" dirty="0" err="1" smtClean="0">
                <a:solidFill>
                  <a:prstClr val="black"/>
                </a:solidFill>
              </a:rPr>
              <a:t>Σαλμονέλλα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pPr lvl="1"/>
            <a:r>
              <a:rPr lang="el-GR" sz="2400" dirty="0" err="1" smtClean="0">
                <a:solidFill>
                  <a:prstClr val="black"/>
                </a:solidFill>
              </a:rPr>
              <a:t>Βρουκέλλα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pPr lvl="1"/>
            <a:r>
              <a:rPr lang="el-GR" sz="2400" dirty="0">
                <a:solidFill>
                  <a:prstClr val="black"/>
                </a:solidFill>
              </a:rPr>
              <a:t>Πρωτοζωικές (</a:t>
            </a:r>
            <a:r>
              <a:rPr lang="el-GR" sz="2400" dirty="0" err="1">
                <a:solidFill>
                  <a:prstClr val="black"/>
                </a:solidFill>
              </a:rPr>
              <a:t>λεισμάνια</a:t>
            </a:r>
            <a:r>
              <a:rPr lang="el-GR" sz="2400" dirty="0">
                <a:solidFill>
                  <a:prstClr val="black"/>
                </a:solidFill>
              </a:rPr>
              <a:t>, ελονοσία, </a:t>
            </a:r>
            <a:r>
              <a:rPr lang="el-GR" sz="2400" dirty="0" err="1" smtClean="0">
                <a:solidFill>
                  <a:prstClr val="black"/>
                </a:solidFill>
              </a:rPr>
              <a:t>τρυπανόσωμα</a:t>
            </a:r>
            <a:r>
              <a:rPr lang="el-GR" sz="2400" dirty="0" smtClean="0">
                <a:solidFill>
                  <a:prstClr val="black"/>
                </a:solidFill>
              </a:rPr>
              <a:t>).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6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Μονοκυττάρωση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</a:p>
        </p:txBody>
      </p:sp>
      <p:sp>
        <p:nvSpPr>
          <p:cNvPr id="5734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Νεοπλάσματα </a:t>
            </a:r>
          </a:p>
          <a:p>
            <a:pPr lvl="1"/>
            <a:r>
              <a:rPr lang="el-GR" sz="2400" dirty="0" smtClean="0"/>
              <a:t>Συμπαγείς όγκοι</a:t>
            </a:r>
          </a:p>
          <a:p>
            <a:pPr lvl="1"/>
            <a:r>
              <a:rPr lang="el-GR" sz="2400" dirty="0" smtClean="0"/>
              <a:t>Λεμφώματα,</a:t>
            </a:r>
          </a:p>
          <a:p>
            <a:pPr lvl="1"/>
            <a:r>
              <a:rPr lang="el-GR" sz="2400" dirty="0" smtClean="0"/>
              <a:t>ΜΥΝ (</a:t>
            </a:r>
            <a:r>
              <a:rPr lang="en-US" sz="2400" dirty="0" smtClean="0"/>
              <a:t>JMML)</a:t>
            </a:r>
            <a:r>
              <a:rPr lang="el-GR" sz="2400" dirty="0" smtClean="0"/>
              <a:t>– ΟΜΛ (Μ4 Μ5)</a:t>
            </a:r>
          </a:p>
          <a:p>
            <a:r>
              <a:rPr lang="el-GR" sz="2400" dirty="0" smtClean="0"/>
              <a:t>Ειδικά, σε TBC ο λόγος μονοκύτταρα/λεμφοκύτταρα αντανακλά δραστηριότητα της νόσου.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440160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Διαταραχές λεμφοκύτταρων </a:t>
            </a:r>
            <a:br>
              <a:rPr lang="el-GR" dirty="0" smtClean="0"/>
            </a:br>
            <a:r>
              <a:rPr lang="el-GR" dirty="0" smtClean="0"/>
              <a:t>αίματος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0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Αριθμητικές μεταβολές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Λεμφοκυτταροπενία: </a:t>
            </a:r>
            <a:r>
              <a:rPr lang="el-GR" dirty="0" smtClean="0"/>
              <a:t>&lt;</a:t>
            </a:r>
            <a:r>
              <a:rPr lang="el-GR" dirty="0"/>
              <a:t>1.5x109/l</a:t>
            </a:r>
          </a:p>
          <a:p>
            <a:r>
              <a:rPr lang="el-GR" dirty="0"/>
              <a:t>Λεμφοκυττάρωση: </a:t>
            </a:r>
            <a:r>
              <a:rPr lang="el-GR" dirty="0" smtClean="0"/>
              <a:t>&gt;4.0x109/l</a:t>
            </a:r>
            <a:endParaRPr lang="el-GR" dirty="0"/>
          </a:p>
          <a:p>
            <a:r>
              <a:rPr lang="el-GR" dirty="0"/>
              <a:t>Αδροί </a:t>
            </a:r>
            <a:r>
              <a:rPr lang="el-GR" dirty="0" smtClean="0"/>
              <a:t>Μηχανισμοί:</a:t>
            </a:r>
          </a:p>
          <a:p>
            <a:pPr lvl="1" indent="-387350"/>
            <a:r>
              <a:rPr lang="el-GR" dirty="0" smtClean="0"/>
              <a:t>Ανακατανομή.</a:t>
            </a:r>
            <a:endParaRPr lang="el-GR" dirty="0"/>
          </a:p>
          <a:p>
            <a:pPr lvl="1" indent="-387350"/>
            <a:r>
              <a:rPr lang="el-GR" dirty="0" smtClean="0"/>
              <a:t>Αύξηση </a:t>
            </a:r>
            <a:r>
              <a:rPr lang="el-GR" dirty="0"/>
              <a:t>απόλυτου </a:t>
            </a:r>
            <a:r>
              <a:rPr lang="el-GR" dirty="0" smtClean="0"/>
              <a:t>αριθμού.</a:t>
            </a:r>
            <a:endParaRPr lang="el-GR" dirty="0"/>
          </a:p>
          <a:p>
            <a:pPr lvl="1" indent="-387350"/>
            <a:r>
              <a:rPr lang="el-GR" dirty="0" smtClean="0"/>
              <a:t>Απώλεια λεμφοκυττάρων.</a:t>
            </a:r>
            <a:endParaRPr lang="el-GR" dirty="0"/>
          </a:p>
          <a:p>
            <a:pPr lvl="1" indent="-387350"/>
            <a:r>
              <a:rPr lang="el-GR" dirty="0" smtClean="0"/>
              <a:t>Καταστροφή λεμφοκυττάρων.</a:t>
            </a:r>
            <a:endParaRPr lang="el-GR" dirty="0"/>
          </a:p>
          <a:p>
            <a:pPr lvl="1" indent="-387350"/>
            <a:r>
              <a:rPr lang="el-GR" dirty="0" smtClean="0"/>
              <a:t>Συνδυασμοί </a:t>
            </a:r>
            <a:r>
              <a:rPr lang="el-GR" dirty="0"/>
              <a:t>των </a:t>
            </a:r>
            <a:r>
              <a:rPr lang="el-GR" dirty="0" smtClean="0"/>
              <a:t>ανωτέρω.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84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Ανοσοφαινότυπος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77433"/>
              </p:ext>
            </p:extLst>
          </p:nvPr>
        </p:nvGraphicFramePr>
        <p:xfrm>
          <a:off x="1187624" y="1988840"/>
          <a:ext cx="6653403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573"/>
                <a:gridCol w="257683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Υποπληθυσμός</a:t>
                      </a:r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l-G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Ανοσοφαινότυπος</a:t>
                      </a:r>
                      <a:endParaRPr lang="el-G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% αναλογία</a:t>
                      </a:r>
                      <a:endParaRPr lang="el-GR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CD19,CD20,CD22,sIg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10-15</a:t>
                      </a:r>
                    </a:p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CD2,CD3, CD4,CD8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85-90</a:t>
                      </a:r>
                    </a:p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T-</a:t>
                      </a: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βοηθητικά 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CD4(+),CD8(-)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55-65</a:t>
                      </a:r>
                    </a:p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T-</a:t>
                      </a: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κατασταλτικά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CD8(+),CD4(-)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30-45</a:t>
                      </a:r>
                    </a:p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ΝΚ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CD3(-),CD16,CD56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7-15</a:t>
                      </a:r>
                    </a:p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Υπερπληθυσμοί λεμφοκυττάρων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5516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Αίτια λεμφοκυττάρωσης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Καλοήθη.</a:t>
            </a:r>
            <a:endParaRPr lang="el-GR" sz="2400" dirty="0"/>
          </a:p>
          <a:p>
            <a:r>
              <a:rPr lang="el-GR" sz="2400" dirty="0" smtClean="0"/>
              <a:t>Κακοήθη.</a:t>
            </a:r>
          </a:p>
          <a:p>
            <a:endParaRPr lang="el-G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Αναζήτηση </a:t>
            </a:r>
            <a:r>
              <a:rPr lang="el-GR" sz="2400" dirty="0" err="1" smtClean="0"/>
              <a:t>κλωνικότητας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725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Αξιολόγηση διαταραχών λεμφοκυττάρων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Αριθμητικές </a:t>
            </a:r>
            <a:r>
              <a:rPr lang="el-GR" sz="2400" dirty="0" smtClean="0"/>
              <a:t>μεταβολές.</a:t>
            </a:r>
            <a:endParaRPr lang="el-GR" sz="2400" dirty="0"/>
          </a:p>
          <a:p>
            <a:r>
              <a:rPr lang="el-GR" sz="2400" dirty="0"/>
              <a:t>Μορφολογία </a:t>
            </a:r>
            <a:r>
              <a:rPr lang="el-GR" sz="2400" dirty="0" smtClean="0"/>
              <a:t>λεμφοκυττάρων.</a:t>
            </a:r>
            <a:endParaRPr lang="el-GR" sz="2400" dirty="0"/>
          </a:p>
          <a:p>
            <a:r>
              <a:rPr lang="el-GR" sz="2400" dirty="0" err="1" smtClean="0"/>
              <a:t>Ανοσοφαινότυπος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Μοριακός έλεγχος </a:t>
            </a:r>
            <a:r>
              <a:rPr lang="el-GR" sz="2400" dirty="0" err="1" smtClean="0"/>
              <a:t>κλωνικότητος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Ορολογικός έλεγχος, ηπατική </a:t>
            </a:r>
            <a:r>
              <a:rPr lang="el-GR" sz="2400" dirty="0" smtClean="0"/>
              <a:t>βιολογία.</a:t>
            </a:r>
            <a:endParaRPr lang="el-GR" sz="2400" dirty="0"/>
          </a:p>
          <a:p>
            <a:r>
              <a:rPr lang="el-GR" sz="2400" dirty="0" err="1"/>
              <a:t>Μυελόγραμμα</a:t>
            </a:r>
            <a:r>
              <a:rPr lang="el-GR" sz="2400" dirty="0"/>
              <a:t>, </a:t>
            </a:r>
            <a:r>
              <a:rPr lang="el-GR" sz="2400" dirty="0" err="1"/>
              <a:t>οστεομυελική</a:t>
            </a:r>
            <a:r>
              <a:rPr lang="el-GR" sz="2400" dirty="0"/>
              <a:t> βιοψία, βιοψία </a:t>
            </a:r>
            <a:r>
              <a:rPr lang="el-GR" sz="2400" dirty="0" err="1" smtClean="0"/>
              <a:t>λεμφαδένος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741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Καλοήθη  αίτια λεμφοκυττάρωσης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rmAutofit/>
          </a:bodyPr>
          <a:lstStyle/>
          <a:p>
            <a:r>
              <a:rPr lang="el-GR" b="1" dirty="0"/>
              <a:t>Ιογενείς Λοιμώξεις: </a:t>
            </a:r>
            <a:r>
              <a:rPr lang="en-US" dirty="0"/>
              <a:t>EBV, CMV, HIV </a:t>
            </a:r>
            <a:r>
              <a:rPr lang="el-GR" dirty="0" err="1"/>
              <a:t>πρωτολοίμωξη</a:t>
            </a:r>
            <a:r>
              <a:rPr lang="el-GR" dirty="0" smtClean="0"/>
              <a:t>, </a:t>
            </a:r>
            <a:r>
              <a:rPr lang="el-GR" dirty="0"/>
              <a:t>οξεία λοιμώδης λεμφοκυττάρωση, </a:t>
            </a:r>
            <a:r>
              <a:rPr lang="el-GR" dirty="0" smtClean="0"/>
              <a:t>ηπατίτιδες</a:t>
            </a:r>
            <a:r>
              <a:rPr lang="el-GR" dirty="0"/>
              <a:t>, άλλοι </a:t>
            </a:r>
            <a:r>
              <a:rPr lang="el-GR" dirty="0" err="1"/>
              <a:t>ερπητοϊοί</a:t>
            </a:r>
            <a:r>
              <a:rPr lang="el-GR" dirty="0"/>
              <a:t>, </a:t>
            </a:r>
            <a:r>
              <a:rPr lang="el-GR" dirty="0" smtClean="0"/>
              <a:t>ερυθρά.</a:t>
            </a:r>
            <a:endParaRPr lang="el-GR" dirty="0"/>
          </a:p>
          <a:p>
            <a:r>
              <a:rPr lang="el-GR" b="1" dirty="0" err="1"/>
              <a:t>Βακτηριακές</a:t>
            </a:r>
            <a:r>
              <a:rPr lang="el-GR" b="1" dirty="0"/>
              <a:t> λοιμώξεις: </a:t>
            </a:r>
            <a:r>
              <a:rPr lang="el-GR" dirty="0" err="1"/>
              <a:t>Κοκκύτης</a:t>
            </a:r>
            <a:r>
              <a:rPr lang="el-GR" dirty="0"/>
              <a:t>, </a:t>
            </a:r>
            <a:r>
              <a:rPr lang="en-US" dirty="0"/>
              <a:t>TBC, </a:t>
            </a:r>
            <a:r>
              <a:rPr lang="el-GR" dirty="0" err="1" smtClean="0"/>
              <a:t>βρουκέλλωση</a:t>
            </a:r>
            <a:r>
              <a:rPr lang="el-GR" dirty="0" smtClean="0"/>
              <a:t>, </a:t>
            </a:r>
            <a:r>
              <a:rPr lang="el-GR" dirty="0" err="1" smtClean="0"/>
              <a:t>δευτερογόνος</a:t>
            </a:r>
            <a:r>
              <a:rPr lang="el-GR" dirty="0" smtClean="0"/>
              <a:t> </a:t>
            </a:r>
            <a:r>
              <a:rPr lang="el-GR" dirty="0"/>
              <a:t>σύφιλη, </a:t>
            </a:r>
            <a:r>
              <a:rPr lang="el-GR" dirty="0" smtClean="0"/>
              <a:t>τυφοειδής.</a:t>
            </a:r>
            <a:endParaRPr lang="el-GR" dirty="0"/>
          </a:p>
          <a:p>
            <a:r>
              <a:rPr lang="el-GR" b="1" dirty="0" err="1"/>
              <a:t>Πρωτοζωϊκές</a:t>
            </a:r>
            <a:r>
              <a:rPr lang="el-GR" b="1" dirty="0"/>
              <a:t> λοιμώξεις: </a:t>
            </a:r>
            <a:r>
              <a:rPr lang="el-GR" dirty="0"/>
              <a:t>Τοξοπλάσμωση, </a:t>
            </a:r>
            <a:r>
              <a:rPr lang="el-GR" dirty="0" smtClean="0"/>
              <a:t>ελονοσία.</a:t>
            </a:r>
            <a:endParaRPr lang="el-GR" dirty="0"/>
          </a:p>
          <a:p>
            <a:r>
              <a:rPr lang="el-GR" b="1" dirty="0"/>
              <a:t>Αντιδράσεις υπερευαισθησίας: </a:t>
            </a:r>
            <a:r>
              <a:rPr lang="el-GR" dirty="0"/>
              <a:t>Ορονοσία, </a:t>
            </a:r>
            <a:r>
              <a:rPr lang="el-GR" dirty="0" smtClean="0"/>
              <a:t>φάρμακα.</a:t>
            </a:r>
            <a:endParaRPr lang="el-GR" dirty="0"/>
          </a:p>
          <a:p>
            <a:r>
              <a:rPr lang="el-GR" b="1" dirty="0" err="1"/>
              <a:t>Ενδοκρινοπάθειες</a:t>
            </a:r>
            <a:r>
              <a:rPr lang="el-GR" b="1" dirty="0"/>
              <a:t>: </a:t>
            </a:r>
            <a:r>
              <a:rPr lang="el-GR" dirty="0"/>
              <a:t>Υπερθυρεοειδισμός, </a:t>
            </a:r>
            <a:r>
              <a:rPr lang="el-GR" dirty="0" err="1"/>
              <a:t>επινεφριδική</a:t>
            </a:r>
            <a:r>
              <a:rPr lang="el-GR" dirty="0"/>
              <a:t> </a:t>
            </a:r>
            <a:r>
              <a:rPr lang="el-GR" dirty="0" smtClean="0"/>
              <a:t>ανεπάρκεια.</a:t>
            </a:r>
            <a:endParaRPr lang="el-GR" dirty="0"/>
          </a:p>
          <a:p>
            <a:r>
              <a:rPr lang="el-GR" b="1" dirty="0"/>
              <a:t>Διάφορα: </a:t>
            </a:r>
            <a:r>
              <a:rPr lang="el-GR" dirty="0" err="1"/>
              <a:t>Αυτοάνοση</a:t>
            </a:r>
            <a:r>
              <a:rPr lang="el-GR" dirty="0"/>
              <a:t> αιμολυτική αναιμία και </a:t>
            </a:r>
            <a:r>
              <a:rPr lang="el-GR" dirty="0" err="1"/>
              <a:t>θρομβοπενία</a:t>
            </a:r>
            <a:r>
              <a:rPr lang="el-GR" dirty="0"/>
              <a:t>, 	         </a:t>
            </a:r>
            <a:r>
              <a:rPr lang="el-GR" dirty="0" err="1" smtClean="0"/>
              <a:t>σπληνεκτομή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Διαφοροποίηση κοκκιώδους σειράς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r>
              <a:rPr lang="el-GR" b="1" dirty="0"/>
              <a:t>Αυξητικοί παράγοντες της </a:t>
            </a:r>
            <a:r>
              <a:rPr lang="el-GR" b="1" dirty="0" err="1"/>
              <a:t>αιμοποίησης</a:t>
            </a:r>
            <a:endParaRPr lang="el-GR" b="1" dirty="0"/>
          </a:p>
          <a:p>
            <a:pPr lvl="1" indent="-387350"/>
            <a:r>
              <a:rPr lang="el-GR" dirty="0"/>
              <a:t>Διεγερτικός παράγων των αποικιών </a:t>
            </a:r>
            <a:r>
              <a:rPr lang="el-GR" dirty="0" smtClean="0"/>
              <a:t>των </a:t>
            </a:r>
            <a:r>
              <a:rPr lang="el-GR" dirty="0" err="1"/>
              <a:t>κοκκιοκυττάρων(GSF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l-GR" dirty="0" err="1" smtClean="0"/>
              <a:t>Ιντερλευκίνες</a:t>
            </a:r>
            <a:r>
              <a:rPr lang="el-GR" dirty="0" smtClean="0"/>
              <a:t>.</a:t>
            </a:r>
            <a:endParaRPr lang="el-GR" dirty="0"/>
          </a:p>
          <a:p>
            <a:pPr lvl="1" indent="-387350"/>
            <a:r>
              <a:rPr lang="el-GR" dirty="0"/>
              <a:t>G-CSF, GM-CSF, </a:t>
            </a:r>
            <a:r>
              <a:rPr lang="el-GR" dirty="0" smtClean="0"/>
              <a:t>IL-3.</a:t>
            </a:r>
            <a:endParaRPr lang="el-GR" dirty="0"/>
          </a:p>
          <a:p>
            <a:pPr lvl="1" indent="-387350"/>
            <a:r>
              <a:rPr lang="el-GR" dirty="0"/>
              <a:t>Παραγωγή </a:t>
            </a:r>
            <a:r>
              <a:rPr lang="el-GR" dirty="0" err="1"/>
              <a:t>κυτταροκινών</a:t>
            </a:r>
            <a:r>
              <a:rPr lang="el-GR" dirty="0"/>
              <a:t> από </a:t>
            </a:r>
            <a:r>
              <a:rPr lang="el-GR" dirty="0" err="1"/>
              <a:t>μακροφάγα</a:t>
            </a:r>
            <a:r>
              <a:rPr lang="el-GR" dirty="0"/>
              <a:t> και </a:t>
            </a:r>
            <a:r>
              <a:rPr lang="el-GR" dirty="0" smtClean="0"/>
              <a:t>Τ-κύτταρα.</a:t>
            </a:r>
            <a:endParaRPr lang="el-GR" dirty="0"/>
          </a:p>
          <a:p>
            <a:r>
              <a:rPr lang="el-GR" b="1" dirty="0" err="1"/>
              <a:t>Αποικιογόνα</a:t>
            </a:r>
            <a:r>
              <a:rPr lang="el-GR" b="1" dirty="0"/>
              <a:t> πρόδρομα </a:t>
            </a:r>
            <a:r>
              <a:rPr lang="el-GR" b="1" dirty="0" smtClean="0"/>
              <a:t>κύτταρα</a:t>
            </a:r>
            <a:endParaRPr lang="el-GR" b="1" dirty="0"/>
          </a:p>
          <a:p>
            <a:pPr lvl="1" indent="-387350"/>
            <a:r>
              <a:rPr lang="el-GR" dirty="0" err="1"/>
              <a:t>Μιτωτικές</a:t>
            </a:r>
            <a:r>
              <a:rPr lang="el-GR" dirty="0"/>
              <a:t> διαιρέσεις μέχρι το στάδιο του μυελοκυττάρου, με σύγχρονη </a:t>
            </a:r>
            <a:r>
              <a:rPr lang="el-GR" dirty="0" smtClean="0"/>
              <a:t>ωρίμανση.</a:t>
            </a:r>
            <a:endParaRPr lang="el-GR" dirty="0"/>
          </a:p>
          <a:p>
            <a:pPr lvl="1" indent="-387350"/>
            <a:r>
              <a:rPr lang="el-GR" dirty="0"/>
              <a:t>Καθημερινά παράγονται 1x109 </a:t>
            </a:r>
            <a:r>
              <a:rPr lang="el-GR" dirty="0" err="1"/>
              <a:t>oυδετερόφιλα</a:t>
            </a:r>
            <a:r>
              <a:rPr lang="el-GR" dirty="0"/>
              <a:t> πολυμορφοπύρηνα (ΠΜΠ) ανά </a:t>
            </a:r>
            <a:r>
              <a:rPr lang="el-GR" dirty="0" err="1"/>
              <a:t>kg</a:t>
            </a:r>
            <a:r>
              <a:rPr lang="el-GR" dirty="0"/>
              <a:t> </a:t>
            </a:r>
            <a:r>
              <a:rPr lang="el-GR" dirty="0" smtClean="0"/>
              <a:t>ΣΒ.</a:t>
            </a:r>
            <a:endParaRPr lang="el-GR" dirty="0"/>
          </a:p>
          <a:p>
            <a:pPr lvl="1" indent="-387350"/>
            <a:r>
              <a:rPr lang="el-GR" dirty="0"/>
              <a:t>Αναλογία στο μυελό: ~51</a:t>
            </a:r>
            <a:r>
              <a:rPr lang="el-GR" dirty="0" smtClean="0"/>
              <a:t>%.</a:t>
            </a:r>
          </a:p>
          <a:p>
            <a:endParaRPr lang="el-GR" dirty="0"/>
          </a:p>
        </p:txBody>
      </p:sp>
      <p:sp>
        <p:nvSpPr>
          <p:cNvPr id="19462" name="6 - Ορθογώνιο"/>
          <p:cNvSpPr>
            <a:spLocks noChangeArrowheads="1"/>
          </p:cNvSpPr>
          <p:nvPr/>
        </p:nvSpPr>
        <p:spPr bwMode="auto">
          <a:xfrm>
            <a:off x="4714875" y="3643313"/>
            <a:ext cx="35004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endParaRPr lang="en-GB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endParaRPr lang="el-GR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0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Κακοήθη αίτια λεμφοκυττάρωσης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Β- </a:t>
            </a:r>
            <a:r>
              <a:rPr lang="el-GR" sz="2400" b="1" dirty="0" err="1"/>
              <a:t>Λεμφοϋπερπλαστικά</a:t>
            </a:r>
            <a:r>
              <a:rPr lang="el-GR" sz="2400" b="1" dirty="0"/>
              <a:t> </a:t>
            </a:r>
            <a:r>
              <a:rPr lang="el-GR" sz="2400" b="1" dirty="0" smtClean="0"/>
              <a:t>Νοσήματα</a:t>
            </a:r>
            <a:endParaRPr lang="el-GR" sz="2400" b="1" dirty="0"/>
          </a:p>
          <a:p>
            <a:pPr lvl="1" indent="-387350"/>
            <a:r>
              <a:rPr lang="el-GR" sz="2400" dirty="0" smtClean="0"/>
              <a:t>Β-</a:t>
            </a:r>
            <a:r>
              <a:rPr lang="el-GR" sz="2400" dirty="0" err="1" smtClean="0"/>
              <a:t>χρονία</a:t>
            </a:r>
            <a:r>
              <a:rPr lang="el-GR" sz="2400" dirty="0" smtClean="0"/>
              <a:t> </a:t>
            </a:r>
            <a:r>
              <a:rPr lang="el-GR" sz="2400" dirty="0" err="1"/>
              <a:t>λεμφογενής</a:t>
            </a:r>
            <a:r>
              <a:rPr lang="el-GR" sz="2400" dirty="0"/>
              <a:t> </a:t>
            </a:r>
            <a:r>
              <a:rPr lang="el-GR" sz="2400" dirty="0" smtClean="0"/>
              <a:t>λευχαιμία.</a:t>
            </a:r>
            <a:endParaRPr lang="el-GR" sz="2400" dirty="0"/>
          </a:p>
          <a:p>
            <a:pPr lvl="1" indent="-387350"/>
            <a:r>
              <a:rPr lang="el-GR" sz="2400" dirty="0" smtClean="0"/>
              <a:t>Β-</a:t>
            </a:r>
            <a:r>
              <a:rPr lang="el-GR" sz="2400" dirty="0" err="1" smtClean="0"/>
              <a:t>προλεμφοκυτταρική</a:t>
            </a:r>
            <a:r>
              <a:rPr lang="el-GR" sz="2400" dirty="0" smtClean="0"/>
              <a:t> λευχαιμία.</a:t>
            </a:r>
            <a:endParaRPr lang="el-GR" sz="2400" dirty="0"/>
          </a:p>
          <a:p>
            <a:pPr lvl="1" indent="-387350"/>
            <a:r>
              <a:rPr lang="el-GR" sz="2400" dirty="0" smtClean="0"/>
              <a:t>Λευχαιμία </a:t>
            </a:r>
            <a:r>
              <a:rPr lang="el-GR" sz="2400" dirty="0"/>
              <a:t>εκ τριχωτών κυττάρων και </a:t>
            </a:r>
            <a:r>
              <a:rPr lang="el-GR" sz="2400" dirty="0" smtClean="0"/>
              <a:t>ποικιλία.</a:t>
            </a:r>
            <a:endParaRPr lang="el-GR" sz="2400" dirty="0"/>
          </a:p>
          <a:p>
            <a:pPr lvl="1" indent="-387350"/>
            <a:r>
              <a:rPr lang="el-GR" sz="2400" dirty="0" smtClean="0"/>
              <a:t>Λευχαιμικά λεμφώματα.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262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Κακοήθη αίτια λεμφοκυττάρωσης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Τ- </a:t>
            </a:r>
            <a:r>
              <a:rPr lang="el-GR" sz="2400" b="1" dirty="0" err="1"/>
              <a:t>Λεμφοϋπερπλαστικά</a:t>
            </a:r>
            <a:r>
              <a:rPr lang="el-GR" sz="2400" b="1" dirty="0"/>
              <a:t> Νοσήματα</a:t>
            </a:r>
          </a:p>
          <a:p>
            <a:pPr lvl="1" indent="-387350"/>
            <a:r>
              <a:rPr lang="el-GR" sz="2400" dirty="0" smtClean="0"/>
              <a:t>Τ-</a:t>
            </a:r>
            <a:r>
              <a:rPr lang="el-GR" sz="2400" dirty="0" err="1" smtClean="0"/>
              <a:t>προλεμφοκυτταρική</a:t>
            </a:r>
            <a:r>
              <a:rPr lang="el-GR" sz="2400" dirty="0" smtClean="0"/>
              <a:t> λευχαιμία.</a:t>
            </a:r>
            <a:endParaRPr lang="el-GR" sz="2400" dirty="0"/>
          </a:p>
          <a:p>
            <a:pPr lvl="1" indent="-387350"/>
            <a:r>
              <a:rPr lang="el-GR" sz="2400" dirty="0" smtClean="0"/>
              <a:t>Τ-λευχαιμία </a:t>
            </a:r>
            <a:r>
              <a:rPr lang="el-GR" sz="2400" dirty="0"/>
              <a:t>από μεγάλα κοκκιώδη </a:t>
            </a:r>
            <a:r>
              <a:rPr lang="el-GR" sz="2400" dirty="0" smtClean="0"/>
              <a:t>λεμφοκύτταρα.</a:t>
            </a:r>
            <a:endParaRPr lang="el-GR" sz="2400" dirty="0"/>
          </a:p>
          <a:p>
            <a:pPr lvl="1" indent="-387350"/>
            <a:r>
              <a:rPr lang="el-GR" sz="2400" dirty="0" smtClean="0"/>
              <a:t>Δερματικά </a:t>
            </a:r>
            <a:r>
              <a:rPr lang="el-GR" sz="2400" dirty="0"/>
              <a:t>Τ-λεμφώματα (σ. </a:t>
            </a:r>
            <a:r>
              <a:rPr lang="en-US" sz="2400" dirty="0" err="1"/>
              <a:t>Sezary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  <a:p>
            <a:pPr lvl="1" indent="-387350"/>
            <a:r>
              <a:rPr lang="el-GR" sz="2400" dirty="0" smtClean="0"/>
              <a:t>Τ-λευχαιμία </a:t>
            </a:r>
            <a:r>
              <a:rPr lang="el-GR" sz="2400" dirty="0"/>
              <a:t>/ λέμφωμα ενηλίκων (</a:t>
            </a:r>
            <a:r>
              <a:rPr lang="en-US" sz="2400" dirty="0"/>
              <a:t>HTLV-I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  <a:p>
            <a:pPr lvl="1" indent="-387350"/>
            <a:r>
              <a:rPr lang="el-GR" sz="2400" dirty="0" smtClean="0"/>
              <a:t>Λευχαιμικά </a:t>
            </a:r>
            <a:r>
              <a:rPr lang="el-GR" sz="2400" dirty="0"/>
              <a:t>Τ-περιφερικά </a:t>
            </a:r>
            <a:r>
              <a:rPr lang="el-GR" sz="2400" dirty="0" smtClean="0"/>
              <a:t>λεμφώματα.</a:t>
            </a:r>
            <a:endParaRPr lang="el-GR" sz="2400" dirty="0"/>
          </a:p>
          <a:p>
            <a:r>
              <a:rPr lang="el-GR" sz="2400" b="1" dirty="0"/>
              <a:t>ΝΚ-λευχαιμία από μεγάλα κοκκιώδη </a:t>
            </a:r>
            <a:r>
              <a:rPr lang="el-GR" sz="2400" b="1" dirty="0" smtClean="0"/>
              <a:t>λεμφοκύτταρα.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9728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Διαταραχές λεμφοκυττάρων αίματος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Τεκμηρίωση </a:t>
            </a:r>
            <a:r>
              <a:rPr lang="el-GR" sz="3000" b="0" dirty="0" err="1"/>
              <a:t>Κλωνικότητος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445224"/>
          </a:xfrm>
        </p:spPr>
        <p:txBody>
          <a:bodyPr>
            <a:normAutofit/>
          </a:bodyPr>
          <a:lstStyle/>
          <a:p>
            <a:r>
              <a:rPr lang="el-GR" b="1" dirty="0"/>
              <a:t>Β- </a:t>
            </a:r>
            <a:r>
              <a:rPr lang="el-GR" b="1" dirty="0" err="1"/>
              <a:t>Λεμφοϋπερπλαστικά</a:t>
            </a:r>
            <a:r>
              <a:rPr lang="el-GR" b="1" dirty="0"/>
              <a:t> Νοσήματα</a:t>
            </a:r>
          </a:p>
          <a:p>
            <a:pPr lvl="1" indent="-387350"/>
            <a:r>
              <a:rPr lang="el-GR" dirty="0" err="1" smtClean="0"/>
              <a:t>Ανοσοφαινότυπος</a:t>
            </a:r>
            <a:r>
              <a:rPr lang="el-GR" dirty="0"/>
              <a:t>: </a:t>
            </a:r>
            <a:r>
              <a:rPr lang="el-GR" dirty="0" smtClean="0"/>
              <a:t>Έκφραση </a:t>
            </a:r>
            <a:r>
              <a:rPr lang="el-GR" dirty="0"/>
              <a:t>ενός μόνο τύπου </a:t>
            </a:r>
            <a:r>
              <a:rPr lang="el-GR" dirty="0" err="1" smtClean="0"/>
              <a:t>ελαφράς</a:t>
            </a:r>
            <a:r>
              <a:rPr lang="el-GR" dirty="0" smtClean="0"/>
              <a:t> αλύσου </a:t>
            </a:r>
            <a:r>
              <a:rPr lang="el-GR" dirty="0" err="1"/>
              <a:t>ανασοσφαιρίνης</a:t>
            </a:r>
            <a:r>
              <a:rPr lang="el-GR" dirty="0"/>
              <a:t> επιφανείας (κ ή λ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l-GR" dirty="0" smtClean="0"/>
              <a:t>Μοριακή </a:t>
            </a:r>
            <a:r>
              <a:rPr lang="el-GR" dirty="0"/>
              <a:t>μελέτη</a:t>
            </a:r>
            <a:r>
              <a:rPr lang="el-GR" dirty="0" smtClean="0"/>
              <a:t>: </a:t>
            </a:r>
            <a:r>
              <a:rPr lang="el-GR" dirty="0" err="1"/>
              <a:t>Μονοκλωνική</a:t>
            </a:r>
            <a:r>
              <a:rPr lang="el-GR" dirty="0"/>
              <a:t> αναδιάταξη του γόνου της </a:t>
            </a:r>
            <a:r>
              <a:rPr lang="el-GR" dirty="0" smtClean="0"/>
              <a:t>βαρείας </a:t>
            </a:r>
            <a:r>
              <a:rPr lang="el-GR" dirty="0"/>
              <a:t>αλύσου των </a:t>
            </a:r>
            <a:r>
              <a:rPr lang="el-GR" dirty="0" err="1" smtClean="0"/>
              <a:t>ανοσοσφαιρινών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Τ- </a:t>
            </a:r>
            <a:r>
              <a:rPr lang="el-GR" b="1" dirty="0" err="1"/>
              <a:t>Λεμφοϋπερπλαστικά</a:t>
            </a:r>
            <a:r>
              <a:rPr lang="el-GR" b="1" dirty="0"/>
              <a:t> Νοσήματα</a:t>
            </a:r>
          </a:p>
          <a:p>
            <a:pPr lvl="1" indent="-387350"/>
            <a:r>
              <a:rPr lang="el-GR" dirty="0" err="1" smtClean="0"/>
              <a:t>Ανοσοφαινότυπος</a:t>
            </a:r>
            <a:r>
              <a:rPr lang="el-GR" dirty="0"/>
              <a:t>: Δυσχερής ανάδειξη με μελέτη αλύσων </a:t>
            </a:r>
            <a:r>
              <a:rPr lang="el-GR" dirty="0" smtClean="0"/>
              <a:t>TCR.</a:t>
            </a:r>
            <a:endParaRPr lang="el-GR" dirty="0"/>
          </a:p>
          <a:p>
            <a:pPr lvl="1" indent="-387350"/>
            <a:r>
              <a:rPr lang="el-GR" dirty="0" smtClean="0"/>
              <a:t>Μοριακή </a:t>
            </a:r>
            <a:r>
              <a:rPr lang="el-GR" dirty="0"/>
              <a:t>μελέτη: </a:t>
            </a:r>
            <a:r>
              <a:rPr lang="el-GR" dirty="0" err="1"/>
              <a:t>Μονοκλωνική</a:t>
            </a:r>
            <a:r>
              <a:rPr lang="el-GR" dirty="0"/>
              <a:t> αναδιάταξη του γόνου </a:t>
            </a:r>
            <a:r>
              <a:rPr lang="el-GR" dirty="0" smtClean="0"/>
              <a:t>TCR.</a:t>
            </a:r>
            <a:endParaRPr lang="el-GR" dirty="0"/>
          </a:p>
          <a:p>
            <a:r>
              <a:rPr lang="el-GR" b="1" dirty="0"/>
              <a:t>NK- </a:t>
            </a:r>
            <a:r>
              <a:rPr lang="el-GR" b="1" dirty="0" err="1"/>
              <a:t>Λεμφοϋπερπλαστικά</a:t>
            </a:r>
            <a:r>
              <a:rPr lang="el-GR" b="1" dirty="0"/>
              <a:t> Νοσήματα</a:t>
            </a:r>
          </a:p>
          <a:p>
            <a:pPr lvl="1" indent="-387350"/>
            <a:r>
              <a:rPr lang="el-GR" dirty="0"/>
              <a:t>Αδύνατη η τεκμηρίωση </a:t>
            </a:r>
            <a:r>
              <a:rPr lang="el-GR" dirty="0" err="1" smtClean="0"/>
              <a:t>κλωνικότητος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50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λεμφοκυτταροπενίας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6584"/>
          </a:xfrm>
        </p:spPr>
        <p:txBody>
          <a:bodyPr/>
          <a:lstStyle/>
          <a:p>
            <a:r>
              <a:rPr lang="el-GR" dirty="0"/>
              <a:t>Συγγενείς </a:t>
            </a:r>
            <a:r>
              <a:rPr lang="el-GR" dirty="0" err="1" smtClean="0"/>
              <a:t>ανοσοανεπάρκειες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Λοιμώξεις: HIV, </a:t>
            </a:r>
            <a:r>
              <a:rPr lang="el-GR" dirty="0" smtClean="0"/>
              <a:t>γρίπη, </a:t>
            </a:r>
            <a:r>
              <a:rPr lang="el-GR" dirty="0" err="1"/>
              <a:t>κεγχροειδής</a:t>
            </a:r>
            <a:r>
              <a:rPr lang="el-GR" dirty="0"/>
              <a:t> TBC, </a:t>
            </a:r>
            <a:r>
              <a:rPr lang="el-GR" dirty="0" smtClean="0"/>
              <a:t>σηψαιμία.</a:t>
            </a:r>
            <a:endParaRPr lang="el-GR" dirty="0"/>
          </a:p>
          <a:p>
            <a:r>
              <a:rPr lang="el-GR" dirty="0" err="1"/>
              <a:t>Ιατρογενή</a:t>
            </a:r>
            <a:r>
              <a:rPr lang="el-GR" dirty="0"/>
              <a:t> αίτια: κορτικοειδή, ακτινοβολία, </a:t>
            </a:r>
            <a:r>
              <a:rPr lang="el-GR" dirty="0" err="1"/>
              <a:t>αντιλεμφοκυτταρικός</a:t>
            </a:r>
            <a:r>
              <a:rPr lang="el-GR" dirty="0"/>
              <a:t> ορός, </a:t>
            </a:r>
            <a:r>
              <a:rPr lang="el-GR" dirty="0" err="1" smtClean="0"/>
              <a:t>κυτταροστατικά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Νεοπλάσματα: λέμφωμα </a:t>
            </a:r>
            <a:r>
              <a:rPr lang="el-GR" dirty="0" err="1"/>
              <a:t>Hodgkin</a:t>
            </a:r>
            <a:r>
              <a:rPr lang="el-GR" dirty="0"/>
              <a:t>, μεταστατικά νεοπλάσματα 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Καταστροφή λεμφοκυττάρων: εντερική </a:t>
            </a:r>
            <a:r>
              <a:rPr lang="el-GR" dirty="0" err="1"/>
              <a:t>λεμφαγγειεκτασία</a:t>
            </a:r>
            <a:r>
              <a:rPr lang="el-GR" dirty="0"/>
              <a:t>, ν. </a:t>
            </a:r>
            <a:r>
              <a:rPr lang="el-GR" dirty="0" err="1"/>
              <a:t>Whipple</a:t>
            </a:r>
            <a:r>
              <a:rPr lang="el-GR" dirty="0"/>
              <a:t>, παροχέτευση  θωρακικού </a:t>
            </a:r>
            <a:r>
              <a:rPr lang="el-GR" dirty="0" smtClean="0"/>
              <a:t>πόρου.</a:t>
            </a:r>
            <a:endParaRPr lang="el-GR" dirty="0"/>
          </a:p>
          <a:p>
            <a:r>
              <a:rPr lang="el-GR" dirty="0"/>
              <a:t>Μεταβολικά: ουραιμία, ένδεια </a:t>
            </a:r>
            <a:r>
              <a:rPr lang="el-GR" dirty="0" err="1"/>
              <a:t>φυλλικού</a:t>
            </a:r>
            <a:r>
              <a:rPr lang="el-GR" dirty="0"/>
              <a:t> και </a:t>
            </a:r>
            <a:r>
              <a:rPr lang="el-GR" dirty="0" smtClean="0"/>
              <a:t>Β12.</a:t>
            </a:r>
            <a:endParaRPr lang="el-GR" dirty="0"/>
          </a:p>
          <a:p>
            <a:r>
              <a:rPr lang="el-GR" dirty="0"/>
              <a:t>Διάφορα: ΣΕΛ, μυασθένεια, </a:t>
            </a:r>
            <a:r>
              <a:rPr lang="el-GR" dirty="0" err="1"/>
              <a:t>σαρκοείδωση</a:t>
            </a:r>
            <a:r>
              <a:rPr lang="el-GR" dirty="0"/>
              <a:t>, </a:t>
            </a:r>
            <a:r>
              <a:rPr lang="el-GR" dirty="0" err="1"/>
              <a:t>απλαστική</a:t>
            </a:r>
            <a:r>
              <a:rPr lang="el-GR" dirty="0"/>
              <a:t> αναιμία, </a:t>
            </a:r>
            <a:r>
              <a:rPr lang="el-GR" dirty="0" smtClean="0"/>
              <a:t>GVHD.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46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Λοιμώδης μονοπυρήνωση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συχνότερο αίτιο λεμφοκυττάρωσης σε άτομα &lt;30 </a:t>
            </a:r>
            <a:r>
              <a:rPr lang="el-GR" dirty="0" smtClean="0"/>
              <a:t>ετών.</a:t>
            </a:r>
            <a:endParaRPr lang="el-GR" dirty="0"/>
          </a:p>
          <a:p>
            <a:r>
              <a:rPr lang="el-GR" dirty="0"/>
              <a:t>Πυρετός, </a:t>
            </a:r>
            <a:r>
              <a:rPr lang="el-GR" dirty="0" smtClean="0"/>
              <a:t>κυνάγχη.</a:t>
            </a:r>
            <a:endParaRPr lang="el-GR" dirty="0"/>
          </a:p>
          <a:p>
            <a:r>
              <a:rPr lang="el-GR" dirty="0" err="1"/>
              <a:t>Λεμφαδενοπάθεια</a:t>
            </a:r>
            <a:r>
              <a:rPr lang="el-GR" dirty="0"/>
              <a:t>, συνήθως γενικευμένη, σπληνομεγαλία 50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/>
              <a:t>Λεμφοκυττάρωση λόγω αύξησης των CD8(+) T-λεμφοκυττάρων με χαρακτηριστική </a:t>
            </a:r>
            <a:r>
              <a:rPr lang="el-GR" dirty="0" smtClean="0"/>
              <a:t>μορφολογία.</a:t>
            </a:r>
            <a:endParaRPr lang="el-GR" dirty="0"/>
          </a:p>
          <a:p>
            <a:r>
              <a:rPr lang="el-GR" dirty="0"/>
              <a:t>Συχνή διαταραχή ηπατικής βιολογίας (SGOT/SGPT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Αντισώματα </a:t>
            </a:r>
            <a:r>
              <a:rPr lang="el-GR" dirty="0" err="1"/>
              <a:t>IgM</a:t>
            </a:r>
            <a:r>
              <a:rPr lang="el-GR" dirty="0"/>
              <a:t> έναντι </a:t>
            </a:r>
            <a:r>
              <a:rPr lang="el-GR" dirty="0" smtClean="0"/>
              <a:t>VCA-EBV.</a:t>
            </a:r>
            <a:endParaRPr lang="el-GR" dirty="0"/>
          </a:p>
          <a:p>
            <a:r>
              <a:rPr lang="el-GR" dirty="0" err="1"/>
              <a:t>Αυτοπεριοριζόμενο</a:t>
            </a:r>
            <a:r>
              <a:rPr lang="el-GR" dirty="0"/>
              <a:t> </a:t>
            </a:r>
            <a:r>
              <a:rPr lang="el-GR" dirty="0" smtClean="0"/>
              <a:t>νόσημα.</a:t>
            </a:r>
            <a:endParaRPr lang="el-GR" dirty="0"/>
          </a:p>
        </p:txBody>
      </p:sp>
      <p:pic>
        <p:nvPicPr>
          <p:cNvPr id="13314" name="Picture 2" descr="File:Infectious Mononucleosi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5084"/>
            <a:ext cx="3024336" cy="2268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22042" y="6453336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Infectious Mononucleosis </a:t>
            </a:r>
            <a:r>
              <a:rPr lang="en-US" sz="1200" dirty="0" smtClean="0">
                <a:latin typeface="+mn-lt"/>
                <a:hlinkClick r:id="rId3"/>
              </a:rPr>
              <a:t>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Patho"/>
              </a:rPr>
              <a:t>Patho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7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/>
              <a:t> Εισαγωγή στην παθολογία του </a:t>
            </a:r>
            <a:r>
              <a:rPr lang="el-GR" sz="2000" dirty="0" smtClean="0"/>
              <a:t>αίματος - Μεταβολές </a:t>
            </a:r>
            <a:r>
              <a:rPr lang="el-GR" sz="2000" dirty="0"/>
              <a:t>λευκών </a:t>
            </a:r>
            <a:r>
              <a:rPr lang="el-GR" sz="2000" dirty="0" smtClean="0"/>
              <a:t>αιμοσφαιρίων».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Κοκκιοκύτταρα</a:t>
            </a:r>
            <a:endParaRPr lang="el-GR" dirty="0"/>
          </a:p>
        </p:txBody>
      </p:sp>
      <p:pic>
        <p:nvPicPr>
          <p:cNvPr id="5" name="Picture 2" descr="File:Blausen 0676 Neutroph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8420" r="10662" b="5386"/>
          <a:stretch/>
        </p:blipFill>
        <p:spPr bwMode="auto">
          <a:xfrm>
            <a:off x="593994" y="1310884"/>
            <a:ext cx="1944216" cy="21777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3933" y="3530493"/>
            <a:ext cx="3024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 action="ppaction://hlinkfile"/>
              </a:rPr>
              <a:t>Blausen 0676 </a:t>
            </a:r>
            <a:r>
              <a:rPr lang="en-US" sz="1200" dirty="0" smtClean="0">
                <a:latin typeface="+mn-lt"/>
                <a:hlinkClick r:id="rId3" action="ppaction://hlinkfile"/>
              </a:rPr>
              <a:t>Neutrophil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995663" y="3530494"/>
            <a:ext cx="280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Blausen 0352 </a:t>
            </a:r>
            <a:r>
              <a:rPr lang="en-US" sz="1200" dirty="0" smtClean="0">
                <a:latin typeface="+mn-lt"/>
                <a:hlinkClick r:id="rId6"/>
              </a:rPr>
              <a:t>Eosinophil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8" name="Picture 2" descr="File:Blausen 0352 Eosinophil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3430" r="6035" b="3986"/>
          <a:stretch/>
        </p:blipFill>
        <p:spPr bwMode="auto">
          <a:xfrm>
            <a:off x="3360079" y="1310883"/>
            <a:ext cx="2075404" cy="21777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Blausen 0077 Basophil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6986" r="12112" b="4160"/>
          <a:stretch/>
        </p:blipFill>
        <p:spPr bwMode="auto">
          <a:xfrm>
            <a:off x="6329721" y="1310885"/>
            <a:ext cx="1842679" cy="2177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5847930" y="3543399"/>
            <a:ext cx="2806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Blausen 0077 </a:t>
            </a:r>
            <a:r>
              <a:rPr lang="en-US" sz="1200" dirty="0" smtClean="0">
                <a:latin typeface="+mn-lt"/>
                <a:hlinkClick r:id="rId9"/>
              </a:rPr>
              <a:t>Basophil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653" y="876628"/>
            <a:ext cx="25282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Πολυμορφοπύρηνα</a:t>
            </a:r>
            <a:endParaRPr lang="el-GR" sz="2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7526" y="4363943"/>
            <a:ext cx="1862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Μονοκύτταρα</a:t>
            </a:r>
            <a:endParaRPr lang="el-GR" sz="2200" b="1" dirty="0">
              <a:latin typeface="+mn-lt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221929" y="6390156"/>
            <a:ext cx="313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0"/>
              </a:rPr>
              <a:t>Blausen 0649 </a:t>
            </a:r>
            <a:r>
              <a:rPr lang="en-US" sz="1200" dirty="0" smtClean="0">
                <a:latin typeface="+mn-lt"/>
                <a:hlinkClick r:id="rId10"/>
              </a:rPr>
              <a:t>Monocyte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14" name="Picture 2" descr="File:Blausen 0649 Monocyt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7244" r="7210" b="4057"/>
          <a:stretch/>
        </p:blipFill>
        <p:spPr bwMode="auto">
          <a:xfrm>
            <a:off x="673404" y="4042736"/>
            <a:ext cx="2235200" cy="23247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le:Macropha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209335"/>
            <a:ext cx="2520279" cy="21581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/>
          <p:nvPr/>
        </p:nvSpPr>
        <p:spPr>
          <a:xfrm>
            <a:off x="5661909" y="6404526"/>
            <a:ext cx="2510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13"/>
              </a:rPr>
              <a:t>Macrophage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4" tooltip="User:Arcadian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1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7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Επίχρισμα </a:t>
            </a:r>
            <a:endParaRPr lang="el-GR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9388" y="2708275"/>
            <a:ext cx="122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b="1">
                <a:solidFill>
                  <a:srgbClr val="002060"/>
                </a:solidFill>
                <a:latin typeface="+mn-lt"/>
              </a:rPr>
              <a:t>Αρχέγονο κύτταρο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331913" y="1773238"/>
            <a:ext cx="6985000" cy="3371850"/>
            <a:chOff x="839" y="1117"/>
            <a:chExt cx="4400" cy="2124"/>
          </a:xfrm>
        </p:grpSpPr>
        <p:sp>
          <p:nvSpPr>
            <p:cNvPr id="21511" name="Rectangle 5" descr="Ψάθα"/>
            <p:cNvSpPr>
              <a:spLocks noChangeArrowheads="1"/>
            </p:cNvSpPr>
            <p:nvPr/>
          </p:nvSpPr>
          <p:spPr bwMode="auto">
            <a:xfrm>
              <a:off x="1247" y="1797"/>
              <a:ext cx="862" cy="635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1512" name="Rectangle 6" descr="Ροζ χαρτομάντιλο"/>
            <p:cNvSpPr>
              <a:spLocks noChangeArrowheads="1"/>
            </p:cNvSpPr>
            <p:nvPr/>
          </p:nvSpPr>
          <p:spPr bwMode="auto">
            <a:xfrm>
              <a:off x="2109" y="1797"/>
              <a:ext cx="862" cy="635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1513" name="Rectangle 7" descr="Κεραμίδι"/>
            <p:cNvSpPr>
              <a:spLocks noChangeArrowheads="1"/>
            </p:cNvSpPr>
            <p:nvPr/>
          </p:nvSpPr>
          <p:spPr bwMode="auto">
            <a:xfrm>
              <a:off x="3470" y="2069"/>
              <a:ext cx="635" cy="363"/>
            </a:xfrm>
            <a:prstGeom prst="rect">
              <a:avLst/>
            </a:prstGeom>
            <a:pattFill prst="shingle">
              <a:fgClr>
                <a:srgbClr val="FAB6A4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1514" name="Rectangle 8" descr="Ανοιχτόχρωμη διαγώνιος προς τα κάτω"/>
            <p:cNvSpPr>
              <a:spLocks noChangeArrowheads="1"/>
            </p:cNvSpPr>
            <p:nvPr/>
          </p:nvSpPr>
          <p:spPr bwMode="auto">
            <a:xfrm>
              <a:off x="4558" y="2069"/>
              <a:ext cx="681" cy="318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1383" y="1117"/>
              <a:ext cx="12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3200" b="1" dirty="0">
                  <a:solidFill>
                    <a:srgbClr val="002060"/>
                  </a:solidFill>
                  <a:latin typeface="+mn-lt"/>
                </a:rPr>
                <a:t>ΜΥΕΛΟΣ</a:t>
              </a:r>
            </a:p>
          </p:txBody>
        </p:sp>
        <p:sp>
          <p:nvSpPr>
            <p:cNvPr id="21516" name="Line 10"/>
            <p:cNvSpPr>
              <a:spLocks noChangeShapeType="1"/>
            </p:cNvSpPr>
            <p:nvPr/>
          </p:nvSpPr>
          <p:spPr bwMode="auto">
            <a:xfrm>
              <a:off x="2971" y="2251"/>
              <a:ext cx="40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>
              <a:off x="3470" y="1162"/>
              <a:ext cx="158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sz="2400" b="1">
                  <a:solidFill>
                    <a:srgbClr val="002060"/>
                  </a:solidFill>
                  <a:latin typeface="+mn-lt"/>
                </a:rPr>
                <a:t>ΠΕΡΙΦΕΡΙΚΟ ΑΙΜΑ</a:t>
              </a:r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 flipV="1">
              <a:off x="4150" y="2160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21519" name="Line 13"/>
            <p:cNvSpPr>
              <a:spLocks noChangeShapeType="1"/>
            </p:cNvSpPr>
            <p:nvPr/>
          </p:nvSpPr>
          <p:spPr bwMode="auto">
            <a:xfrm flipH="1">
              <a:off x="4150" y="2341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21520" name="Line 14"/>
            <p:cNvSpPr>
              <a:spLocks noChangeShapeType="1"/>
            </p:cNvSpPr>
            <p:nvPr/>
          </p:nvSpPr>
          <p:spPr bwMode="auto">
            <a:xfrm>
              <a:off x="839" y="2160"/>
              <a:ext cx="40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b="1">
                <a:latin typeface="+mn-lt"/>
              </a:endParaRPr>
            </a:p>
          </p:txBody>
        </p:sp>
        <p:sp>
          <p:nvSpPr>
            <p:cNvPr id="21521" name="Text Box 15"/>
            <p:cNvSpPr txBox="1">
              <a:spLocks noChangeArrowheads="1"/>
            </p:cNvSpPr>
            <p:nvPr/>
          </p:nvSpPr>
          <p:spPr bwMode="auto">
            <a:xfrm>
              <a:off x="3424" y="2750"/>
              <a:ext cx="72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b="1">
                  <a:solidFill>
                    <a:srgbClr val="002060"/>
                  </a:solidFill>
                  <a:latin typeface="+mn-lt"/>
                </a:rPr>
                <a:t>Δεξαμενή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l-GR" b="1">
                  <a:solidFill>
                    <a:srgbClr val="002060"/>
                  </a:solidFill>
                  <a:latin typeface="+mn-lt"/>
                </a:rPr>
                <a:t>50%</a:t>
              </a:r>
            </a:p>
          </p:txBody>
        </p:sp>
      </p:grp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7308850" y="4292600"/>
            <a:ext cx="15843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b="1" dirty="0">
                <a:solidFill>
                  <a:srgbClr val="002060"/>
                </a:solidFill>
                <a:latin typeface="+mn-lt"/>
              </a:rPr>
              <a:t>Λειτουργικά</a:t>
            </a:r>
          </a:p>
          <a:p>
            <a:pPr eaLnBrk="0" hangingPunct="0">
              <a:spcBef>
                <a:spcPct val="50000"/>
              </a:spcBef>
            </a:pPr>
            <a:r>
              <a:rPr lang="el-GR" b="1" dirty="0">
                <a:solidFill>
                  <a:srgbClr val="002060"/>
                </a:solidFill>
                <a:latin typeface="+mn-lt"/>
              </a:rPr>
              <a:t>50%</a:t>
            </a: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3419475" y="4149725"/>
            <a:ext cx="12969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b="1" dirty="0">
                <a:latin typeface="+mn-lt"/>
              </a:rPr>
              <a:t>Δεξαμενή</a:t>
            </a:r>
          </a:p>
          <a:p>
            <a:pPr eaLnBrk="0" hangingPunct="0">
              <a:spcBef>
                <a:spcPct val="50000"/>
              </a:spcBef>
            </a:pPr>
            <a:r>
              <a:rPr lang="el-GR" b="1" dirty="0">
                <a:latin typeface="+mn-lt"/>
              </a:rPr>
              <a:t>10πλάσια </a:t>
            </a:r>
          </a:p>
          <a:p>
            <a:pPr eaLnBrk="0" hangingPunct="0">
              <a:spcBef>
                <a:spcPct val="50000"/>
              </a:spcBef>
            </a:pPr>
            <a:r>
              <a:rPr lang="el-GR" b="1" dirty="0">
                <a:latin typeface="+mn-lt"/>
              </a:rPr>
              <a:t>του ΠΑ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9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Ενεργοποίηση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026" name="Picture 2" descr="File:NeutrophilerAk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43000"/>
            <a:ext cx="4676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0064" y="6237312"/>
            <a:ext cx="2510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NeutrophilerAktion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8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Φαγοκυττάρωση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2050" name="Picture 2" descr="File:Phagocytosis Z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372597" cy="43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563888" y="5489108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Phagocytosis </a:t>
            </a:r>
            <a:r>
              <a:rPr lang="en-US" sz="1200" dirty="0" smtClean="0">
                <a:latin typeface="+mn-lt"/>
                <a:hlinkClick r:id="rId3"/>
              </a:rPr>
              <a:t>ZP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XcepticZP (page does not exist)"/>
              </a:rPr>
              <a:t>XcepticZP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2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Φυσιολογικές τιμές</a:t>
            </a:r>
          </a:p>
        </p:txBody>
      </p:sp>
      <p:graphicFrame>
        <p:nvGraphicFramePr>
          <p:cNvPr id="20517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410535"/>
              </p:ext>
            </p:extLst>
          </p:nvPr>
        </p:nvGraphicFramePr>
        <p:xfrm>
          <a:off x="539552" y="1484784"/>
          <a:ext cx="8074025" cy="4777742"/>
        </p:xfrm>
        <a:graphic>
          <a:graphicData uri="http://schemas.openxmlformats.org/drawingml/2006/table">
            <a:tbl>
              <a:tblPr firstRow="1"/>
              <a:tblGrid>
                <a:gridCol w="1807845"/>
                <a:gridCol w="2743200"/>
                <a:gridCol w="352298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Εκατοστιαία αναλογία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Απόλυτος αριθμός(κύτταρα/μ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Ουδετερόφιλα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3000-6000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Ηωσινόφιλα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50-250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Βασεόφιλα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Λεμφοκύτταρα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1500-3000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Μονοκύτταρα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300-800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4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216</TotalTime>
  <Words>2187</Words>
  <Application>Microsoft Office PowerPoint</Application>
  <PresentationFormat>Προβολή στην οθόνη (4:3)</PresentationFormat>
  <Paragraphs>466</Paragraphs>
  <Slides>51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51</vt:i4>
      </vt:variant>
    </vt:vector>
  </HeadingPairs>
  <TitlesOfParts>
    <vt:vector size="53" baseType="lpstr">
      <vt:lpstr>template</vt:lpstr>
      <vt:lpstr>OC_template_updated</vt:lpstr>
      <vt:lpstr>Αιματολογία Ι (Θ)</vt:lpstr>
      <vt:lpstr>Φυσιολογία του αίματος</vt:lpstr>
      <vt:lpstr>Αιμοποίηση</vt:lpstr>
      <vt:lpstr>Διαφοροποίηση κοκκιώδους σειράς</vt:lpstr>
      <vt:lpstr>Κοκκιοκύτταρα</vt:lpstr>
      <vt:lpstr>Επίχρισμα </vt:lpstr>
      <vt:lpstr>Ενεργοποίηση</vt:lpstr>
      <vt:lpstr>Φαγοκυττάρωση</vt:lpstr>
      <vt:lpstr>Φυσιολογικές τιμές</vt:lpstr>
      <vt:lpstr>Διαταραχές λευκών αιμοσφαιρίων</vt:lpstr>
      <vt:lpstr>Κύτταρα του Αίματος</vt:lpstr>
      <vt:lpstr>Εργαστηριακή διερέυνηση</vt:lpstr>
      <vt:lpstr>Παθήσεις κοκκιοκυττάρων</vt:lpstr>
      <vt:lpstr>Ποσοτικές διαταραχές WBC</vt:lpstr>
      <vt:lpstr>Αύξηση των ουδετεροφίλων- Ουδετεροφιλία </vt:lpstr>
      <vt:lpstr>Αύξηση των ουδετεροφίλων σε λοίμωξη</vt:lpstr>
      <vt:lpstr>Μεταβολές WBC </vt:lpstr>
      <vt:lpstr>Μεταβολές WBC στις λοιμώξεις  Εξέταση επιχρίσματος περιφερικού αίματος </vt:lpstr>
      <vt:lpstr>Τοξική κοκκίωση</vt:lpstr>
      <vt:lpstr>Λευχαιμοειδής αντίδραση </vt:lpstr>
      <vt:lpstr>Χρόνια Μυελογενής Λευχαιμία (ΧΜΛ)</vt:lpstr>
      <vt:lpstr>Παθοφυσιολογία της ουδετεροφιλίας</vt:lpstr>
      <vt:lpstr>Αύξηση των ουδετεροφίλων φάρμακα </vt:lpstr>
      <vt:lpstr>Ουδετεροπενία 1/2</vt:lpstr>
      <vt:lpstr>Ουδετεροπενία - Μηχανισμοί </vt:lpstr>
      <vt:lpstr>Ουδετεροπενία 2/2</vt:lpstr>
      <vt:lpstr>Ουδετεροπενία - Φάρμακα</vt:lpstr>
      <vt:lpstr>Ουδετεροπενία - Λοιμώξεις</vt:lpstr>
      <vt:lpstr>Ηωσινοφιλία 1/2</vt:lpstr>
      <vt:lpstr>Ηωσινοφιλία 2/2</vt:lpstr>
      <vt:lpstr>Βασεοφιλία </vt:lpstr>
      <vt:lpstr>Μονοκυττάρωση 1/2 </vt:lpstr>
      <vt:lpstr>Μονοκυττάρωση 2/2 </vt:lpstr>
      <vt:lpstr>Διαταραχές λεμφοκύτταρων  αίματος</vt:lpstr>
      <vt:lpstr>Αριθμητικές μεταβολές </vt:lpstr>
      <vt:lpstr>Ανοσοφαινότυπος</vt:lpstr>
      <vt:lpstr> Αίτια λεμφοκυττάρωσης</vt:lpstr>
      <vt:lpstr>Αξιολόγηση διαταραχών λεμφοκυττάρων</vt:lpstr>
      <vt:lpstr>Καλοήθη  αίτια λεμφοκυττάρωσης</vt:lpstr>
      <vt:lpstr>Κακοήθη αίτια λεμφοκυττάρωσης 1/2</vt:lpstr>
      <vt:lpstr>Κακοήθη αίτια λεμφοκυττάρωσης 2/2</vt:lpstr>
      <vt:lpstr>Διαταραχές λεμφοκυττάρων αίματος Τεκμηρίωση Κλωνικότητος</vt:lpstr>
      <vt:lpstr>Αίτια λεμφοκυτταροπενίας</vt:lpstr>
      <vt:lpstr>Λοιμώδης μονοπυρήνωση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fkaram2</cp:lastModifiedBy>
  <cp:revision>27</cp:revision>
  <dcterms:created xsi:type="dcterms:W3CDTF">2014-11-14T07:30:25Z</dcterms:created>
  <dcterms:modified xsi:type="dcterms:W3CDTF">2015-03-02T07:45:12Z</dcterms:modified>
</cp:coreProperties>
</file>