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708" r:id="rId2"/>
    <p:sldMasterId id="2147483719" r:id="rId3"/>
  </p:sldMasterIdLst>
  <p:notesMasterIdLst>
    <p:notesMasterId r:id="rId78"/>
  </p:notesMasterIdLst>
  <p:handoutMasterIdLst>
    <p:handoutMasterId r:id="rId79"/>
  </p:handoutMasterIdLst>
  <p:sldIdLst>
    <p:sldId id="336" r:id="rId4"/>
    <p:sldId id="330" r:id="rId5"/>
    <p:sldId id="271" r:id="rId6"/>
    <p:sldId id="331" r:id="rId7"/>
    <p:sldId id="332" r:id="rId8"/>
    <p:sldId id="333" r:id="rId9"/>
    <p:sldId id="334" r:id="rId10"/>
    <p:sldId id="335" r:id="rId11"/>
    <p:sldId id="269" r:id="rId12"/>
    <p:sldId id="270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9" r:id="rId48"/>
    <p:sldId id="308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7" r:id="rId70"/>
    <p:sldId id="338" r:id="rId71"/>
    <p:sldId id="339" r:id="rId72"/>
    <p:sldId id="344" r:id="rId73"/>
    <p:sldId id="345" r:id="rId74"/>
    <p:sldId id="341" r:id="rId75"/>
    <p:sldId id="342" r:id="rId76"/>
    <p:sldId id="343" r:id="rId77"/>
  </p:sldIdLst>
  <p:sldSz cx="9144000" cy="6858000" type="screen4x3"/>
  <p:notesSz cx="7104063" cy="10234613"/>
  <p:custDataLst>
    <p:tags r:id="rId80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5075"/>
    <a:srgbClr val="820000"/>
    <a:srgbClr val="06405D"/>
    <a:srgbClr val="063852"/>
    <a:srgbClr val="004A8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62" autoAdjust="0"/>
    <p:restoredTop sz="88800" autoAdjust="0"/>
  </p:normalViewPr>
  <p:slideViewPr>
    <p:cSldViewPr>
      <p:cViewPr varScale="1">
        <p:scale>
          <a:sx n="104" d="100"/>
          <a:sy n="104" d="100"/>
        </p:scale>
        <p:origin x="-182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tableStyles" Target="tableStyle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gs" Target="tags/tag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10/3/2015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10/3/2015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86623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07292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49924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96145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28293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32862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4956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02644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02123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498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80619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75255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7083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904744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66043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70650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615783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15488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66217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695795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286090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57154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684676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724771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94774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3863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66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67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69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71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72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68362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73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10638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0096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28338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06045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065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754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653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36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70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8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4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43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88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187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8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4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82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1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47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49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06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45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3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75075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116632"/>
            <a:ext cx="8496944" cy="662473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rgbClr val="820000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075075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3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7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(</a:t>
            </a:r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Θ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)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3"/>
            <a:ext cx="9144000" cy="1752600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1200"/>
              </a:spcAft>
            </a:pPr>
            <a:r>
              <a:rPr lang="el-GR" sz="2800" b="1" dirty="0" smtClean="0">
                <a:solidFill>
                  <a:sysClr val="windowText" lastClr="000000"/>
                </a:solidFill>
              </a:rPr>
              <a:t>Ενότητα </a:t>
            </a:r>
            <a:r>
              <a:rPr lang="en-US" sz="2800" b="1" dirty="0" smtClean="0">
                <a:solidFill>
                  <a:sysClr val="windowText" lastClr="000000"/>
                </a:solidFill>
              </a:rPr>
              <a:t>8 </a:t>
            </a:r>
            <a:r>
              <a:rPr lang="el-GR" sz="2800" dirty="0" smtClean="0">
                <a:solidFill>
                  <a:sysClr val="windowText" lastClr="000000"/>
                </a:solidFill>
              </a:rPr>
              <a:t>:</a:t>
            </a:r>
            <a:r>
              <a:rPr lang="en-US" sz="2800" dirty="0" smtClean="0">
                <a:solidFill>
                  <a:sysClr val="windowText" lastClr="000000"/>
                </a:solidFill>
              </a:rPr>
              <a:t> </a:t>
            </a:r>
            <a:r>
              <a:rPr lang="el-GR" sz="2800" dirty="0" smtClean="0"/>
              <a:t>Τοποθέτηση Αγωγών Χύτευσης</a:t>
            </a:r>
            <a:endParaRPr lang="en-US" sz="2800" dirty="0" smtClean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8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8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800" dirty="0">
                <a:solidFill>
                  <a:sysClr val="windowText" lastClr="000000"/>
                </a:solidFill>
              </a:rPr>
              <a:t>DDs, Dr Dent. </a:t>
            </a:r>
            <a:r>
              <a:rPr lang="el-GR" sz="28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8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084284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87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Χρησιμότητα αγωγών χύτευσης</a:t>
            </a:r>
            <a:br>
              <a:rPr lang="el-GR" sz="4400" dirty="0"/>
            </a:br>
            <a:r>
              <a:rPr lang="el-GR" sz="3600" b="0" dirty="0" smtClean="0"/>
              <a:t>(8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1221600"/>
            <a:ext cx="624038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38683" y="626191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960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08720"/>
          </a:xfrm>
        </p:spPr>
        <p:txBody>
          <a:bodyPr/>
          <a:lstStyle/>
          <a:p>
            <a:r>
              <a:rPr lang="el-GR" dirty="0"/>
              <a:t>Βασικός στόχος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547664" y="1817440"/>
            <a:ext cx="5976664" cy="5040560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820000"/>
                </a:solidFill>
              </a:rPr>
              <a:t>Βασικός στόχος </a:t>
            </a:r>
            <a:r>
              <a:rPr lang="el-GR" sz="2400" dirty="0"/>
              <a:t>της τοποθέτησης των αγωγών χύτευσης είναι να εξασφαλίζεται κατά τη χύτευση η </a:t>
            </a:r>
            <a:r>
              <a:rPr lang="el-GR" sz="2400" b="1" dirty="0">
                <a:solidFill>
                  <a:srgbClr val="820000"/>
                </a:solidFill>
              </a:rPr>
              <a:t>ομαλή ροή του λιωμένου κράματος</a:t>
            </a:r>
            <a:r>
              <a:rPr lang="el-GR" sz="2400" dirty="0"/>
              <a:t> προς το εσωτερικό του πυροχωμάτινου δακτυλίου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ώστε </a:t>
            </a:r>
            <a:r>
              <a:rPr lang="el-GR" sz="2400" dirty="0"/>
              <a:t>να προκύψει ολοκληρωμένο χυτό χωρίς ατέλειες.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8016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96944" cy="908720"/>
          </a:xfrm>
        </p:spPr>
        <p:txBody>
          <a:bodyPr>
            <a:noAutofit/>
          </a:bodyPr>
          <a:lstStyle/>
          <a:p>
            <a:r>
              <a:rPr lang="el-GR" dirty="0"/>
              <a:t>Στοιχεία μεγάλης σημασίας για την επιτυχία </a:t>
            </a:r>
            <a:r>
              <a:rPr lang="el-GR" dirty="0" smtClean="0"/>
              <a:t>αποτελούν: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3568" y="1680915"/>
            <a:ext cx="8229600" cy="504056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l-GR" sz="2400" dirty="0" smtClean="0"/>
              <a:t>Το </a:t>
            </a:r>
            <a:r>
              <a:rPr lang="el-GR" sz="2400" dirty="0"/>
              <a:t>υλικό του </a:t>
            </a:r>
            <a:r>
              <a:rPr lang="el-GR" sz="2400" dirty="0" smtClean="0"/>
              <a:t>αγωγού,</a:t>
            </a:r>
            <a:endParaRPr lang="el-GR" sz="2400" dirty="0"/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l-GR" sz="2400" dirty="0"/>
              <a:t>Το σχήμα του </a:t>
            </a:r>
            <a:r>
              <a:rPr lang="el-GR" sz="2400" dirty="0" smtClean="0"/>
              <a:t>αγωγού,</a:t>
            </a:r>
            <a:endParaRPr lang="el-GR" sz="2400" dirty="0"/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l-GR" sz="2400" dirty="0"/>
              <a:t>Το μέγεθος του αγωγού (διάμετρος και μήκος</a:t>
            </a:r>
            <a:r>
              <a:rPr lang="el-GR" sz="2400" dirty="0" smtClean="0"/>
              <a:t>),</a:t>
            </a:r>
            <a:endParaRPr lang="el-GR" sz="2400" dirty="0"/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l-GR" sz="2400" dirty="0"/>
              <a:t>Ο αριθμός των </a:t>
            </a:r>
            <a:r>
              <a:rPr lang="el-GR" sz="2400" dirty="0" smtClean="0"/>
              <a:t>αγωγών,</a:t>
            </a:r>
            <a:endParaRPr lang="el-GR" sz="2400" dirty="0"/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l-GR" sz="2400" dirty="0"/>
              <a:t>Ύπαρξη ή μη δεξαμενής στον </a:t>
            </a:r>
            <a:r>
              <a:rPr lang="el-GR" sz="2400" dirty="0" smtClean="0"/>
              <a:t>αγωγό,</a:t>
            </a:r>
            <a:endParaRPr lang="el-GR" sz="2400" dirty="0"/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l-GR" sz="2400" dirty="0"/>
              <a:t>Το σημείο σύνδεσης του αγωγού με το κέρινο </a:t>
            </a:r>
            <a:r>
              <a:rPr lang="el-GR" sz="2400" dirty="0" smtClean="0"/>
              <a:t>ομοίωμα,</a:t>
            </a:r>
            <a:endParaRPr lang="el-GR" sz="2400" dirty="0"/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el-GR" sz="2400" dirty="0"/>
              <a:t>Ύπαρξη αγωγού απαέρωσης ή αεραγωγού.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0092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908720"/>
          </a:xfrm>
        </p:spPr>
        <p:txBody>
          <a:bodyPr/>
          <a:lstStyle/>
          <a:p>
            <a:r>
              <a:rPr lang="el-GR" dirty="0" smtClean="0"/>
              <a:t>Υλικό αγωγού χύτευσης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15616" y="2060848"/>
            <a:ext cx="8229600" cy="5040560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l-GR" sz="2400" dirty="0" smtClean="0"/>
              <a:t>Κέρινοι αγωγοί,</a:t>
            </a:r>
          </a:p>
          <a:p>
            <a:pPr>
              <a:spcBef>
                <a:spcPts val="3000"/>
              </a:spcBef>
            </a:pPr>
            <a:r>
              <a:rPr lang="el-GR" sz="2400" dirty="0" smtClean="0"/>
              <a:t>Πλαστικοί αγωγοί (</a:t>
            </a:r>
            <a:r>
              <a:rPr lang="el-GR" sz="2400" dirty="0"/>
              <a:t>προκατασκευασμένοι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3000"/>
              </a:spcBef>
            </a:pPr>
            <a:r>
              <a:rPr lang="el-GR" sz="2400" dirty="0" smtClean="0"/>
              <a:t>Μεταλλικοί αγωγοί.</a:t>
            </a:r>
          </a:p>
          <a:p>
            <a:pPr>
              <a:spcBef>
                <a:spcPts val="30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8613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Αγωγοί χύτευσης</a:t>
            </a:r>
            <a:r>
              <a:rPr lang="el-GR" sz="3600" b="0" dirty="0" smtClean="0"/>
              <a:t> (1 από 2)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038424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100353" name="Rectangle 1"/>
          <p:cNvSpPr>
            <a:spLocks noChangeArrowheads="1"/>
          </p:cNvSpPr>
          <p:nvPr/>
        </p:nvSpPr>
        <p:spPr bwMode="auto">
          <a:xfrm>
            <a:off x="1259632" y="6255404"/>
            <a:ext cx="6696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29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Αγωγοί </a:t>
            </a:r>
            <a:r>
              <a:rPr lang="el-GR" dirty="0" smtClean="0"/>
              <a:t>χύτευσης </a:t>
            </a:r>
            <a:r>
              <a:rPr lang="el-GR" sz="3600" b="0" dirty="0"/>
              <a:t> </a:t>
            </a:r>
            <a:r>
              <a:rPr lang="el-GR" sz="3600" b="0" dirty="0" smtClean="0"/>
              <a:t>(2 </a:t>
            </a:r>
            <a:r>
              <a:rPr lang="el-GR" sz="3600" b="0" dirty="0"/>
              <a:t>από 2)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025352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98305" name="Rectangle 1"/>
          <p:cNvSpPr>
            <a:spLocks noChangeArrowheads="1"/>
          </p:cNvSpPr>
          <p:nvPr/>
        </p:nvSpPr>
        <p:spPr bwMode="auto">
          <a:xfrm>
            <a:off x="971600" y="6183396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190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Προκατασκευασμένοι αγωγοί χύτευσης </a:t>
            </a:r>
            <a:r>
              <a:rPr lang="el-GR" sz="3600" b="0" dirty="0" smtClean="0"/>
              <a:t>1/2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060841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96257" name="Rectangle 1"/>
          <p:cNvSpPr>
            <a:spLocks noChangeArrowheads="1"/>
          </p:cNvSpPr>
          <p:nvPr/>
        </p:nvSpPr>
        <p:spPr bwMode="auto">
          <a:xfrm>
            <a:off x="1331640" y="6255404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Ανδριτσάκης Δ. Ακίνητη επανορθωτική προσθετική. Εκδόσεις Ζαχαρόπουλος, Αθήνα, 2002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04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Προκατασκευασμένοι αγωγοί </a:t>
            </a:r>
            <a:r>
              <a:rPr lang="el-GR" dirty="0" smtClean="0"/>
              <a:t>χύτευσης </a:t>
            </a:r>
            <a:r>
              <a:rPr lang="el-GR" sz="3600" b="0" dirty="0" smtClean="0"/>
              <a:t>2/2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170694"/>
            <a:ext cx="463260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899592" y="6183396"/>
            <a:ext cx="676875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9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Μεταλλικός αγωγός χύτευσης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772816"/>
            <a:ext cx="3694785" cy="251655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344" y="3140968"/>
            <a:ext cx="3948758" cy="2728961"/>
          </a:xfrm>
          <a:prstGeom prst="rect">
            <a:avLst/>
          </a:prstGeom>
        </p:spPr>
      </p:pic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1403648" y="6127992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Αδάμ Α., Δρούκας Β.  Στοιχεία ακινήτου οδοντικής προσθετικής. Εκδόσεις Παρισιάνος, Αθήνα 1981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16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08720"/>
          </a:xfrm>
        </p:spPr>
        <p:txBody>
          <a:bodyPr>
            <a:normAutofit/>
          </a:bodyPr>
          <a:lstStyle/>
          <a:p>
            <a:r>
              <a:rPr lang="el-GR" dirty="0" smtClean="0"/>
              <a:t>Υλικό αγωγού χύτευσης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59632" y="2132856"/>
            <a:ext cx="6984776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Οι </a:t>
            </a:r>
            <a:r>
              <a:rPr lang="el-GR" sz="2400" b="1" dirty="0">
                <a:solidFill>
                  <a:srgbClr val="820000"/>
                </a:solidFill>
              </a:rPr>
              <a:t>καταλληλότεροι</a:t>
            </a:r>
            <a:r>
              <a:rPr lang="el-GR" sz="2400" dirty="0"/>
              <a:t> </a:t>
            </a:r>
            <a:r>
              <a:rPr lang="el-GR" sz="2400" dirty="0" smtClean="0"/>
              <a:t>αγωγοί χύτευσης από </a:t>
            </a:r>
            <a:r>
              <a:rPr lang="el-GR" sz="2400" dirty="0"/>
              <a:t>πλευράς </a:t>
            </a:r>
            <a:r>
              <a:rPr lang="el-GR" sz="2400" dirty="0" smtClean="0"/>
              <a:t>υλικού, </a:t>
            </a:r>
            <a:r>
              <a:rPr lang="el-GR" sz="2400" dirty="0"/>
              <a:t>είναι αυτοί που είναι κατασκευασμένοι από το </a:t>
            </a:r>
            <a:r>
              <a:rPr lang="el-GR" sz="2400" b="1" dirty="0">
                <a:solidFill>
                  <a:srgbClr val="820000"/>
                </a:solidFill>
              </a:rPr>
              <a:t>ίδιο κερί </a:t>
            </a:r>
            <a:r>
              <a:rPr lang="el-GR" sz="2400" dirty="0"/>
              <a:t>που κατασκευάστηκε το κέρινο ομοίωμα.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005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385192" y="692696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Τοποθέτηση  αγωγών χύτευσης</a:t>
            </a:r>
            <a:br>
              <a:rPr lang="el-GR" sz="4400" dirty="0" smtClean="0"/>
            </a:br>
            <a:endParaRPr lang="el-GR" sz="3600" b="0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idx="1"/>
          </p:nvPr>
        </p:nvSpPr>
        <p:spPr>
          <a:xfrm>
            <a:off x="1115616" y="2132856"/>
            <a:ext cx="6768752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Αγωγός χύτευσης </a:t>
            </a:r>
            <a:r>
              <a:rPr lang="el-GR" sz="2400" dirty="0"/>
              <a:t>είναι μία κυλινδρική συνήθως καρφίδα, η οποία χρησιμεύει στη δημιουργία διόδου μεταξύ του κέρινου ομοιώματος της προσθετικής εργασίας που βρίσκεται εγκλωβισμένο μέσα στο πυρόχωμα και του εξωτερικού περιβάλλοντος.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8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1643" y="332656"/>
            <a:ext cx="8229600" cy="908720"/>
          </a:xfrm>
        </p:spPr>
        <p:txBody>
          <a:bodyPr/>
          <a:lstStyle/>
          <a:p>
            <a:r>
              <a:rPr lang="el-GR" dirty="0" smtClean="0"/>
              <a:t>Σχήμα αγωγού χύτευσης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53952" y="1817440"/>
            <a:ext cx="7056784" cy="5040560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l-GR" sz="2400" dirty="0" smtClean="0"/>
              <a:t>Είναι </a:t>
            </a:r>
            <a:r>
              <a:rPr lang="el-GR" sz="2400" b="1" dirty="0">
                <a:solidFill>
                  <a:srgbClr val="820000"/>
                </a:solidFill>
              </a:rPr>
              <a:t>κυλινδρικοί,</a:t>
            </a:r>
            <a:r>
              <a:rPr lang="el-GR" sz="2400" dirty="0"/>
              <a:t> με στρογγυλή διατομή και επιφάνεια λεία και ομαλή.</a:t>
            </a:r>
          </a:p>
          <a:p>
            <a:pPr>
              <a:spcBef>
                <a:spcPts val="3000"/>
              </a:spcBef>
            </a:pPr>
            <a:r>
              <a:rPr lang="el-GR" sz="2400" dirty="0" smtClean="0"/>
              <a:t>Είναι </a:t>
            </a:r>
            <a:r>
              <a:rPr lang="el-GR" sz="2400" b="1" dirty="0">
                <a:solidFill>
                  <a:srgbClr val="820000"/>
                </a:solidFill>
              </a:rPr>
              <a:t>ευθείς,</a:t>
            </a:r>
            <a:r>
              <a:rPr lang="el-GR" sz="2400" dirty="0"/>
              <a:t> χωρίς απότομες γωνίες και κάμψεις για να διευκολύνεται η ροή του λιωμένου κράματος.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873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Μέγεθος αγωγού χύτευσης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15616" y="1628800"/>
            <a:ext cx="6696744" cy="504056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3600"/>
              </a:spcBef>
              <a:buNone/>
            </a:pPr>
            <a:r>
              <a:rPr lang="el-GR" sz="2400" b="1" dirty="0" smtClean="0"/>
              <a:t>Χαρακτηριστικά του μεγέθους των αγωγών χύτευσης είναι:</a:t>
            </a:r>
          </a:p>
          <a:p>
            <a:pPr algn="ctr">
              <a:spcBef>
                <a:spcPts val="3600"/>
              </a:spcBef>
            </a:pPr>
            <a:r>
              <a:rPr lang="el-GR" sz="2400" b="1" dirty="0" smtClean="0"/>
              <a:t>Το μήκος του αγωγού</a:t>
            </a:r>
          </a:p>
          <a:p>
            <a:pPr algn="ctr">
              <a:spcBef>
                <a:spcPts val="3600"/>
              </a:spcBef>
            </a:pPr>
            <a:r>
              <a:rPr lang="el-GR" sz="2400" b="1" dirty="0" smtClean="0"/>
              <a:t>Η διάμετρος του αγωγού</a:t>
            </a:r>
            <a:endParaRPr lang="el-GR" sz="2400" dirty="0" smtClean="0"/>
          </a:p>
          <a:p>
            <a:pPr>
              <a:spcBef>
                <a:spcPts val="3600"/>
              </a:spcBef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0736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Μήκος αγωγού χύτευσης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259632" y="1680915"/>
            <a:ext cx="6408712" cy="5040560"/>
          </a:xfrm>
        </p:spPr>
        <p:txBody>
          <a:bodyPr/>
          <a:lstStyle/>
          <a:p>
            <a:pPr marL="0" indent="0" algn="ctr">
              <a:buNone/>
            </a:pPr>
            <a:r>
              <a:rPr lang="el-GR" sz="2400" dirty="0"/>
              <a:t>Επηρεάζει δύο πράγματα: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075075"/>
                </a:solidFill>
              </a:rPr>
              <a:t>Τη </a:t>
            </a:r>
            <a:r>
              <a:rPr lang="el-GR" sz="2400" b="1" dirty="0">
                <a:solidFill>
                  <a:srgbClr val="075075"/>
                </a:solidFill>
              </a:rPr>
              <a:t>δημιουργία πόρων στα χυτά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l-GR" sz="2400" b="1" dirty="0" smtClean="0">
                <a:solidFill>
                  <a:srgbClr val="075075"/>
                </a:solidFill>
              </a:rPr>
              <a:t>Την </a:t>
            </a:r>
            <a:r>
              <a:rPr lang="el-GR" sz="2400" b="1" dirty="0">
                <a:solidFill>
                  <a:srgbClr val="075075"/>
                </a:solidFill>
              </a:rPr>
              <a:t>δημιουργία ατελών </a:t>
            </a:r>
            <a:r>
              <a:rPr lang="el-GR" sz="2400" b="1" dirty="0" smtClean="0">
                <a:solidFill>
                  <a:srgbClr val="075075"/>
                </a:solidFill>
              </a:rPr>
              <a:t>χυτών</a:t>
            </a:r>
            <a:endParaRPr lang="el-GR" sz="2400" b="1" dirty="0">
              <a:solidFill>
                <a:srgbClr val="075075"/>
              </a:solidFill>
            </a:endParaRPr>
          </a:p>
          <a:p>
            <a:pPr marL="0" indent="0" algn="ctr">
              <a:spcBef>
                <a:spcPts val="3600"/>
              </a:spcBef>
              <a:buNone/>
            </a:pPr>
            <a:r>
              <a:rPr lang="el-GR" sz="2400" dirty="0" smtClean="0"/>
              <a:t>Το </a:t>
            </a:r>
            <a:r>
              <a:rPr lang="el-GR" sz="2400" dirty="0"/>
              <a:t>μήκος του αγωγού δεν πρέπει να ξεπερνά  τα </a:t>
            </a:r>
            <a:r>
              <a:rPr lang="el-GR" sz="2400" b="1" dirty="0">
                <a:solidFill>
                  <a:srgbClr val="820000"/>
                </a:solidFill>
              </a:rPr>
              <a:t>15 mm</a:t>
            </a:r>
            <a:r>
              <a:rPr lang="el-GR" sz="2400" b="1" dirty="0" smtClean="0">
                <a:solidFill>
                  <a:srgbClr val="820000"/>
                </a:solidFill>
              </a:rPr>
              <a:t>.</a:t>
            </a:r>
            <a:endParaRPr lang="el-GR" sz="2400" b="1" dirty="0">
              <a:solidFill>
                <a:srgbClr val="820000"/>
              </a:solidFill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3704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1978" y="293787"/>
            <a:ext cx="8229600" cy="908720"/>
          </a:xfrm>
        </p:spPr>
        <p:txBody>
          <a:bodyPr/>
          <a:lstStyle/>
          <a:p>
            <a:r>
              <a:rPr lang="el-GR" dirty="0"/>
              <a:t>Μήκος </a:t>
            </a:r>
            <a:r>
              <a:rPr lang="el-GR" dirty="0" smtClean="0"/>
              <a:t>αγωγού χύτευσης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2)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772816"/>
            <a:ext cx="5184575" cy="35588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5341780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2449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08720"/>
          </a:xfrm>
        </p:spPr>
        <p:txBody>
          <a:bodyPr/>
          <a:lstStyle/>
          <a:p>
            <a:r>
              <a:rPr lang="el-GR" dirty="0" smtClean="0"/>
              <a:t>Διάμετρος αγωγού χύτευσης </a:t>
            </a:r>
            <a:r>
              <a:rPr lang="el-GR" sz="3200" b="0" dirty="0" smtClean="0"/>
              <a:t>(1 από 4)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03648" y="1844153"/>
            <a:ext cx="6120680" cy="504056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l-GR" sz="2400" dirty="0"/>
              <a:t>Η διάμετρος του αγωγού, όπως και το μήκος του, επηρεάζουν άμεσα την </a:t>
            </a:r>
            <a:r>
              <a:rPr lang="el-GR" sz="2400" b="1" dirty="0">
                <a:solidFill>
                  <a:srgbClr val="075075"/>
                </a:solidFill>
              </a:rPr>
              <a:t>ταχύτητα ροής </a:t>
            </a:r>
            <a:r>
              <a:rPr lang="el-GR" sz="2400" dirty="0"/>
              <a:t>του λιωμένου κράματος</a:t>
            </a:r>
            <a:r>
              <a:rPr lang="el-GR" sz="2400" dirty="0" smtClean="0"/>
              <a:t>.</a:t>
            </a:r>
            <a:endParaRPr lang="el-GR" sz="2400" dirty="0"/>
          </a:p>
          <a:p>
            <a:pPr>
              <a:spcBef>
                <a:spcPts val="2400"/>
              </a:spcBef>
            </a:pPr>
            <a:r>
              <a:rPr lang="el-GR" sz="2400" dirty="0"/>
              <a:t>Η διάμετρος εξαρτάται από το μέγεθος του χυτού και κυμαίνεται μεταξύ </a:t>
            </a:r>
            <a:r>
              <a:rPr lang="el-GR" sz="2400" b="1" dirty="0">
                <a:solidFill>
                  <a:srgbClr val="820000"/>
                </a:solidFill>
              </a:rPr>
              <a:t>2-4 mm.</a:t>
            </a:r>
          </a:p>
          <a:p>
            <a:pPr>
              <a:spcBef>
                <a:spcPts val="2400"/>
              </a:spcBef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701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Διάμετρος αγωγού </a:t>
            </a:r>
            <a:r>
              <a:rPr lang="el-GR" dirty="0" smtClean="0"/>
              <a:t>χύτευσης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46" y="1196752"/>
            <a:ext cx="5856354" cy="439226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1331640" y="5949280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68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Διάμετρος αγωγού </a:t>
            </a:r>
            <a:r>
              <a:rPr lang="el-GR" dirty="0" smtClean="0"/>
              <a:t>χύτευσης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89956" y="1498352"/>
            <a:ext cx="6984776" cy="5040560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l-GR" sz="2400" dirty="0"/>
              <a:t>Για χυτά από κράματα χρυσού: 2-2,5 mm.</a:t>
            </a:r>
          </a:p>
          <a:p>
            <a:pPr>
              <a:spcBef>
                <a:spcPts val="2400"/>
              </a:spcBef>
            </a:pPr>
            <a:r>
              <a:rPr lang="el-GR" sz="2400" dirty="0"/>
              <a:t>Για χυτά από βασικά κράματα: 3 mm.</a:t>
            </a:r>
          </a:p>
          <a:p>
            <a:pPr>
              <a:spcBef>
                <a:spcPts val="2400"/>
              </a:spcBef>
            </a:pPr>
            <a:r>
              <a:rPr lang="el-GR" sz="2400" dirty="0"/>
              <a:t>Για χυτά από κράματα μεταλλοκεραμικής: 3,5 – 4 mm.</a:t>
            </a:r>
          </a:p>
          <a:p>
            <a:pPr>
              <a:spcBef>
                <a:spcPts val="2400"/>
              </a:spcBef>
            </a:pPr>
            <a:r>
              <a:rPr lang="el-GR" sz="2400" dirty="0"/>
              <a:t>Για χυτά από τιτάνιο: &gt; 4mm.</a:t>
            </a:r>
          </a:p>
          <a:p>
            <a:pPr marL="0" indent="0" algn="ctr">
              <a:spcBef>
                <a:spcPts val="6000"/>
              </a:spcBef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Όσο αυξάνεται η θερμοκρασία τήξης του κράματος τόσο αυξάνεται η διάμετρος του αγωγού</a:t>
            </a:r>
          </a:p>
          <a:p>
            <a:pPr marL="0" indent="0">
              <a:buNone/>
            </a:pPr>
            <a:endParaRPr lang="el-GR" sz="2400" b="1" dirty="0" smtClean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371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08720"/>
          </a:xfrm>
        </p:spPr>
        <p:txBody>
          <a:bodyPr/>
          <a:lstStyle/>
          <a:p>
            <a:r>
              <a:rPr lang="el-GR" dirty="0"/>
              <a:t>Διάμετρος </a:t>
            </a:r>
            <a:r>
              <a:rPr lang="el-GR" dirty="0" smtClean="0"/>
              <a:t>αγωγού χύτευσης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97967" y="2132856"/>
            <a:ext cx="6768753" cy="187220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b="1" dirty="0" smtClean="0"/>
              <a:t>Γενική αρχή </a:t>
            </a:r>
            <a:r>
              <a:rPr lang="el-GR" sz="2400" dirty="0" smtClean="0"/>
              <a:t>είναι ότι η διάμετρος του αγωγού χύτευσης πρέπει </a:t>
            </a:r>
            <a:r>
              <a:rPr lang="el-GR" sz="2400" dirty="0"/>
              <a:t>να είναι τουλάχιστον </a:t>
            </a:r>
            <a:r>
              <a:rPr lang="el-GR" sz="2400" b="1" dirty="0">
                <a:solidFill>
                  <a:srgbClr val="820000"/>
                </a:solidFill>
              </a:rPr>
              <a:t>ΙΣΗ  ή ΜΕΓΑΛΥΤΕΡΗ </a:t>
            </a:r>
            <a:r>
              <a:rPr lang="el-GR" sz="2400" dirty="0"/>
              <a:t>από το παχύτερο μέρος του κέρινου ομοιώματος. Έτσι επιτρέπεται η στερεοποίηση του κράματος πρώτα στο καλούπι και μετά στον αγωγό. </a:t>
            </a:r>
          </a:p>
          <a:p>
            <a:pPr algn="ctr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20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Αριθμός αγωγών χύτευσης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71600" y="1680915"/>
            <a:ext cx="7571184" cy="5040560"/>
          </a:xfrm>
        </p:spPr>
        <p:txBody>
          <a:bodyPr>
            <a:noAutofit/>
          </a:bodyPr>
          <a:lstStyle/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Εξαρτάται από το μέγεθος του κέρινου ομοιώματος.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 Για μικρά χυτά (ένθετα, επένθετα, μερικές στεφάνες), ένας αγωγός είναι αρκετός.</a:t>
            </a:r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 Για ολικές στεφάνες απαιτείται συνήθως και </a:t>
            </a:r>
            <a:r>
              <a:rPr lang="el-GR" sz="2400" b="1" dirty="0">
                <a:solidFill>
                  <a:srgbClr val="075075"/>
                </a:solidFill>
              </a:rPr>
              <a:t>βοηθητικός αγωγός</a:t>
            </a:r>
            <a:r>
              <a:rPr lang="el-GR" sz="2400" b="1" dirty="0" smtClean="0">
                <a:solidFill>
                  <a:srgbClr val="075075"/>
                </a:solidFill>
              </a:rPr>
              <a:t>.</a:t>
            </a:r>
            <a:endParaRPr lang="el-GR" sz="2400" b="1" dirty="0">
              <a:solidFill>
                <a:srgbClr val="075075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1106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Βοηθητικοί </a:t>
            </a:r>
            <a:r>
              <a:rPr lang="el-GR" sz="4400" dirty="0"/>
              <a:t>ή δευτερεύοντες </a:t>
            </a:r>
            <a:r>
              <a:rPr lang="el-GR" sz="4400" dirty="0" smtClean="0"/>
              <a:t>αγωγοί χύτευσης </a:t>
            </a:r>
            <a:r>
              <a:rPr lang="el-GR" sz="3600" b="0" dirty="0" smtClean="0"/>
              <a:t>(1 από 3)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99592" y="1988840"/>
            <a:ext cx="7056784" cy="5040560"/>
          </a:xfrm>
        </p:spPr>
        <p:txBody>
          <a:bodyPr/>
          <a:lstStyle/>
          <a:p>
            <a:pPr marL="0" indent="0" algn="just">
              <a:spcBef>
                <a:spcPts val="2400"/>
              </a:spcBef>
              <a:buNone/>
            </a:pPr>
            <a:r>
              <a:rPr lang="el-GR" sz="2400" dirty="0"/>
              <a:t>Οι </a:t>
            </a:r>
            <a:r>
              <a:rPr lang="el-GR" sz="2400" b="1" dirty="0">
                <a:solidFill>
                  <a:srgbClr val="075075"/>
                </a:solidFill>
              </a:rPr>
              <a:t>βοηθητικοί ή δευτερεύοντες αγωγοί </a:t>
            </a:r>
            <a:r>
              <a:rPr lang="el-GR" sz="2400" dirty="0"/>
              <a:t>είναι συνήθως μικρότερης διαμέτρου από τους κύριους</a:t>
            </a:r>
            <a:r>
              <a:rPr lang="el-GR" sz="2400" dirty="0" smtClean="0"/>
              <a:t>.</a:t>
            </a:r>
            <a:endParaRPr lang="en-US" sz="2400" dirty="0" smtClean="0"/>
          </a:p>
          <a:p>
            <a:pPr marL="0" indent="0" algn="just">
              <a:spcBef>
                <a:spcPts val="2400"/>
              </a:spcBef>
              <a:buNone/>
            </a:pPr>
            <a:r>
              <a:rPr lang="el-GR" sz="2400" dirty="0" smtClean="0"/>
              <a:t>Το </a:t>
            </a:r>
            <a:r>
              <a:rPr lang="el-GR" sz="2400" dirty="0"/>
              <a:t>ένα άκρο τους προσκολλάται στον κύριο αγωγό και το άλλο σε λεπτό σημείου του κέρινου ομοιώματος</a:t>
            </a:r>
            <a:r>
              <a:rPr lang="el-GR" sz="2400" dirty="0" smtClean="0"/>
              <a:t>.</a:t>
            </a:r>
            <a:endParaRPr lang="en-US" sz="2400" dirty="0" smtClean="0"/>
          </a:p>
          <a:p>
            <a:pPr marL="0" indent="0" algn="just">
              <a:spcBef>
                <a:spcPts val="2400"/>
              </a:spcBef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Σκοπό</a:t>
            </a:r>
            <a:r>
              <a:rPr lang="el-GR" sz="2400" dirty="0" smtClean="0"/>
              <a:t> </a:t>
            </a:r>
            <a:r>
              <a:rPr lang="el-GR" sz="2400" dirty="0"/>
              <a:t>έχουν την διευκόλυνση της διόδου του λιωμένου κράματος προς όλες τις επιφάνειες του χυτού, ιδίως όταν αυτό έχει να διανύσει τμήματα με διαφορετικές </a:t>
            </a:r>
            <a:r>
              <a:rPr lang="el-GR" sz="2400" dirty="0" smtClean="0"/>
              <a:t>διατομές.</a:t>
            </a:r>
            <a:endParaRPr lang="el-GR" sz="2400" dirty="0"/>
          </a:p>
          <a:p>
            <a:pPr algn="just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8202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899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Χρησιμότητα των αγωγών χύτευσης </a:t>
            </a:r>
            <a:r>
              <a:rPr lang="el-GR" sz="3600" b="0" dirty="0" smtClean="0"/>
              <a:t>(1 από 8)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39552" y="1498352"/>
            <a:ext cx="8229600" cy="5040560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800"/>
              </a:spcBef>
              <a:buFont typeface="+mj-lt"/>
              <a:buAutoNum type="romanUcPeriod"/>
            </a:pPr>
            <a:r>
              <a:rPr lang="el-GR" sz="2400" dirty="0"/>
              <a:t>Απομάκρυνση του λιωμένου κεριού από το εσωτερικό του πυροχώματος κατά το στάδιο της αποκήρωσης.</a:t>
            </a:r>
          </a:p>
          <a:p>
            <a:pPr marL="514350" indent="-514350">
              <a:spcBef>
                <a:spcPts val="1800"/>
              </a:spcBef>
              <a:buFont typeface="+mj-lt"/>
              <a:buAutoNum type="romanUcPeriod"/>
            </a:pPr>
            <a:r>
              <a:rPr lang="el-GR" sz="2400" dirty="0"/>
              <a:t>Εισροή του λιωμένου κράματος μέσα στο πυροχωμάτινο </a:t>
            </a:r>
            <a:r>
              <a:rPr lang="el-GR" sz="2400" dirty="0" smtClean="0"/>
              <a:t>καλούπι </a:t>
            </a:r>
            <a:r>
              <a:rPr lang="el-GR" sz="2400" dirty="0"/>
              <a:t>κατά το στάδιο της χύτευσης</a:t>
            </a:r>
            <a:r>
              <a:rPr lang="el-GR" sz="2400" dirty="0" smtClean="0"/>
              <a:t>.</a:t>
            </a:r>
          </a:p>
          <a:p>
            <a:pPr marL="514350" indent="-514350">
              <a:spcBef>
                <a:spcPts val="1800"/>
              </a:spcBef>
              <a:buFont typeface="+mj-lt"/>
              <a:buAutoNum type="romanUcPeriod"/>
            </a:pPr>
            <a:r>
              <a:rPr lang="el-GR" sz="2400" dirty="0"/>
              <a:t>Αποβολή της θερμότητας από το εσωτερικό του πυροχωμάτινου καλουπιού μετά τη χύτευση, συμβάλλοντας έτσι στην ψύξη και στερεοποίηση του χυτού.</a:t>
            </a:r>
          </a:p>
          <a:p>
            <a:pPr marL="514350" indent="-514350">
              <a:spcBef>
                <a:spcPts val="1800"/>
              </a:spcBef>
              <a:buFont typeface="+mj-lt"/>
              <a:buAutoNum type="romanUcPeriod"/>
            </a:pPr>
            <a:r>
              <a:rPr lang="el-GR" sz="2400" dirty="0"/>
              <a:t>Λειτουργούν ως αποθήκη λιωμένου μετάλλου, από την οποία τροφοδοτείται το χυτό για αντιστάθμιση της συστολής κατά την στερεοποίησή του.</a:t>
            </a:r>
          </a:p>
          <a:p>
            <a:pPr marL="0" indent="0">
              <a:spcBef>
                <a:spcPts val="1800"/>
              </a:spcBef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7255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3" y="424099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Βοηθητικοί ή δευτερεύοντες αγωγοί </a:t>
            </a:r>
            <a:r>
              <a:rPr lang="el-GR" sz="4400" dirty="0" smtClean="0"/>
              <a:t>χύτευσης </a:t>
            </a:r>
            <a:r>
              <a:rPr lang="el-GR" sz="3600" b="0" dirty="0" smtClean="0"/>
              <a:t>(2 </a:t>
            </a:r>
            <a:r>
              <a:rPr lang="el-GR" sz="3600" b="0" dirty="0"/>
              <a:t>από 3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8619" y="1844824"/>
            <a:ext cx="3987447" cy="428875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6217850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8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3600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Βοηθητικοί ή δευτερεύοντες </a:t>
            </a:r>
            <a:r>
              <a:rPr lang="el-GR" sz="4400" dirty="0" smtClean="0"/>
              <a:t>αγωγοί χύτευσης </a:t>
            </a:r>
            <a:r>
              <a:rPr lang="el-GR" sz="3600" b="0" dirty="0" smtClean="0"/>
              <a:t>(3 </a:t>
            </a:r>
            <a:r>
              <a:rPr lang="el-GR" sz="3600" b="0" dirty="0"/>
              <a:t>από 3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1640" y="1484784"/>
            <a:ext cx="6720418" cy="460851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6135878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9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8914" y="332656"/>
            <a:ext cx="8229600" cy="908720"/>
          </a:xfrm>
        </p:spPr>
        <p:txBody>
          <a:bodyPr/>
          <a:lstStyle/>
          <a:p>
            <a:r>
              <a:rPr lang="el-GR" dirty="0" smtClean="0"/>
              <a:t>Δεξαμενή μετάλλου </a:t>
            </a:r>
            <a:r>
              <a:rPr lang="el-GR" sz="3200" b="0" dirty="0" smtClean="0"/>
              <a:t>(1 από 8)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1791810"/>
            <a:ext cx="6480720" cy="5040560"/>
          </a:xfrm>
        </p:spPr>
        <p:txBody>
          <a:bodyPr/>
          <a:lstStyle/>
          <a:p>
            <a:pPr marL="0" indent="0" algn="ctr">
              <a:spcBef>
                <a:spcPts val="3600"/>
              </a:spcBef>
              <a:buNone/>
            </a:pPr>
            <a:r>
              <a:rPr lang="el-GR" sz="2400" dirty="0"/>
              <a:t>Συνήθως σχηματίζεται από κερί πάνω στον κύριο αγωγό χύτευσης, σε απόσταση </a:t>
            </a:r>
            <a:r>
              <a:rPr lang="el-GR" sz="2400" b="1" dirty="0">
                <a:solidFill>
                  <a:srgbClr val="820000"/>
                </a:solidFill>
              </a:rPr>
              <a:t>2-3 mm </a:t>
            </a:r>
            <a:r>
              <a:rPr lang="el-GR" sz="2400" dirty="0"/>
              <a:t>από το κέρινο ομοίωμα.</a:t>
            </a:r>
          </a:p>
          <a:p>
            <a:pPr marL="0" indent="0" algn="ctr">
              <a:spcBef>
                <a:spcPts val="3600"/>
              </a:spcBef>
              <a:buNone/>
            </a:pPr>
            <a:r>
              <a:rPr lang="el-GR" sz="2400" dirty="0"/>
              <a:t>Η </a:t>
            </a:r>
            <a:r>
              <a:rPr lang="el-GR" sz="2400" b="1" dirty="0">
                <a:solidFill>
                  <a:srgbClr val="075075"/>
                </a:solidFill>
              </a:rPr>
              <a:t>διάμετρός</a:t>
            </a:r>
            <a:r>
              <a:rPr lang="el-GR" sz="2400" dirty="0"/>
              <a:t> της είναι </a:t>
            </a:r>
            <a:r>
              <a:rPr lang="el-GR" sz="2400" b="1" dirty="0">
                <a:solidFill>
                  <a:srgbClr val="820000"/>
                </a:solidFill>
              </a:rPr>
              <a:t>τουλάχιστον διπλάσια </a:t>
            </a:r>
            <a:r>
              <a:rPr lang="el-GR" sz="2400" dirty="0"/>
              <a:t>από του αγωγού και οπωσδήποτε μεγαλύτερη από το παχύτερο τμήμα του κέρινου ομοιώματος.</a:t>
            </a:r>
          </a:p>
          <a:p>
            <a:pPr algn="ctr"/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02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Δεξαμενή μετάλλου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8)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176" y="1196975"/>
            <a:ext cx="462364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59632" y="6021288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2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39250" y="332656"/>
            <a:ext cx="8229600" cy="908720"/>
          </a:xfrm>
        </p:spPr>
        <p:txBody>
          <a:bodyPr/>
          <a:lstStyle/>
          <a:p>
            <a:r>
              <a:rPr lang="el-GR" dirty="0"/>
              <a:t>Δεξαμενή μετάλλου </a:t>
            </a:r>
            <a:r>
              <a:rPr lang="el-GR" sz="3200" b="0" dirty="0" smtClean="0"/>
              <a:t>(3 από 8)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377988" y="1988840"/>
            <a:ext cx="6408712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Σκοπός της δεξαμενής </a:t>
            </a:r>
            <a:r>
              <a:rPr lang="el-GR" sz="2400" dirty="0"/>
              <a:t>μετάλλου είναι η συνεχής τροφοδότηση ολόκληρης της μάζας του χυτού με λιωμένο κράμα, αντισταθμίζοντας έτσι τη συστολή του.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4932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49939" y="288032"/>
            <a:ext cx="8229600" cy="908720"/>
          </a:xfrm>
        </p:spPr>
        <p:txBody>
          <a:bodyPr/>
          <a:lstStyle/>
          <a:p>
            <a:r>
              <a:rPr lang="el-GR" dirty="0"/>
              <a:t>Δεξαμενή μετάλλου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8)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3600"/>
              </a:spcBef>
            </a:pPr>
            <a:endParaRPr lang="el-GR" sz="2400" dirty="0" smtClean="0"/>
          </a:p>
          <a:p>
            <a:pPr marL="0" indent="0" algn="ctr">
              <a:spcBef>
                <a:spcPts val="3600"/>
              </a:spcBef>
              <a:buNone/>
            </a:pPr>
            <a:r>
              <a:rPr lang="el-GR" sz="2400" dirty="0" smtClean="0"/>
              <a:t>Η δεξαμενή μετάλλου μπορεί να είναι :</a:t>
            </a:r>
          </a:p>
          <a:p>
            <a:pPr algn="ctr">
              <a:spcBef>
                <a:spcPts val="3600"/>
              </a:spcBef>
            </a:pPr>
            <a:r>
              <a:rPr lang="el-GR" sz="2400" b="1" dirty="0" smtClean="0"/>
              <a:t>Σφαιρικού τύπου,</a:t>
            </a:r>
            <a:endParaRPr lang="el-GR" sz="2400" b="1" dirty="0"/>
          </a:p>
          <a:p>
            <a:pPr algn="ctr">
              <a:spcBef>
                <a:spcPts val="3600"/>
              </a:spcBef>
            </a:pPr>
            <a:r>
              <a:rPr lang="el-GR" sz="2400" b="1" dirty="0"/>
              <a:t>Σχήματος </a:t>
            </a:r>
            <a:r>
              <a:rPr lang="el-GR" sz="2400" b="1" dirty="0" smtClean="0"/>
              <a:t>δοκού.</a:t>
            </a:r>
            <a:endParaRPr lang="el-GR" sz="2400" b="1" dirty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5991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Δεξαμενή μετάλλου </a:t>
            </a:r>
            <a:r>
              <a:rPr lang="el-GR" sz="3200" b="0" dirty="0" smtClean="0"/>
              <a:t>(5 </a:t>
            </a:r>
            <a:r>
              <a:rPr lang="el-GR" sz="3200" b="0" dirty="0"/>
              <a:t>από </a:t>
            </a:r>
            <a:r>
              <a:rPr lang="el-GR" sz="3200" b="0" dirty="0" smtClean="0"/>
              <a:t>8)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696" y="1196975"/>
            <a:ext cx="463260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87624" y="5949280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44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Δεξαμενή μετάλλου </a:t>
            </a:r>
            <a:r>
              <a:rPr lang="el-GR" sz="3200" b="0" dirty="0" smtClean="0"/>
              <a:t>(6 </a:t>
            </a:r>
            <a:r>
              <a:rPr lang="el-GR" sz="3200" b="0" dirty="0"/>
              <a:t>από </a:t>
            </a:r>
            <a:r>
              <a:rPr lang="el-GR" sz="3200" b="0" dirty="0" smtClean="0"/>
              <a:t>8)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276" y="1196975"/>
            <a:ext cx="398744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15616" y="6309320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48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Δεξαμενή μετάλλου </a:t>
            </a:r>
            <a:r>
              <a:rPr lang="el-GR" sz="3200" b="0" dirty="0" smtClean="0"/>
              <a:t>(7 </a:t>
            </a:r>
            <a:r>
              <a:rPr lang="el-GR" sz="3200" b="0" dirty="0"/>
              <a:t>από </a:t>
            </a:r>
            <a:r>
              <a:rPr lang="el-GR" sz="3200" b="0" dirty="0" smtClean="0"/>
              <a:t>8)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268760"/>
            <a:ext cx="7412715" cy="453163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15616" y="5949280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8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Δεξαμενή μετάλλου </a:t>
            </a:r>
            <a:r>
              <a:rPr lang="el-GR" sz="3200" b="0" dirty="0" smtClean="0"/>
              <a:t>(8 </a:t>
            </a:r>
            <a:r>
              <a:rPr lang="el-GR" sz="3200" b="0" dirty="0"/>
              <a:t>από </a:t>
            </a:r>
            <a:r>
              <a:rPr lang="el-GR" sz="3200" b="0" dirty="0" smtClean="0"/>
              <a:t>8)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3728" y="1180535"/>
            <a:ext cx="4752528" cy="48407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60136" y="604090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470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899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Χρησιμότητα  </a:t>
            </a:r>
            <a:r>
              <a:rPr lang="el-GR" sz="4400" dirty="0"/>
              <a:t>αγωγών χύτευσης</a:t>
            </a:r>
            <a:br>
              <a:rPr lang="el-GR" sz="4400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1196752"/>
            <a:ext cx="4896544" cy="511256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1187624" y="6309320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0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3624" y="54868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Αεραγωγός  ή  αγωγός απαέρωσης</a:t>
            </a:r>
            <a:br>
              <a:rPr lang="el-GR" sz="4400" dirty="0" smtClean="0"/>
            </a:br>
            <a:r>
              <a:rPr lang="el-GR" sz="3600" b="0" dirty="0" smtClean="0"/>
              <a:t>(1 από 8)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583668" y="2132856"/>
            <a:ext cx="5976664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Είναι ειδικός, </a:t>
            </a:r>
            <a:r>
              <a:rPr lang="el-GR" sz="2400" b="1" dirty="0">
                <a:solidFill>
                  <a:srgbClr val="075075"/>
                </a:solidFill>
              </a:rPr>
              <a:t>πολύ λεπτός </a:t>
            </a:r>
            <a:r>
              <a:rPr lang="el-GR" sz="2400" dirty="0"/>
              <a:t>,σαν τρίχα, αγωγός όπου το ένα άκρο του σταθεροποιείται στη βάση του δακτυλίου και το άλλο φέρεται στο εσωτερικό του κέρινου ομοιώματος χωρίς να συγκολλάται πουθενά.</a:t>
            </a:r>
          </a:p>
          <a:p>
            <a:pPr marL="0" indent="0" algn="ctr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66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899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Αεραγωγός  ή  αγωγός απαέρωσης</a:t>
            </a:r>
            <a:br>
              <a:rPr lang="el-GR" sz="4400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727" y="1268760"/>
            <a:ext cx="6384545" cy="478840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43608" y="6237312"/>
            <a:ext cx="69847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8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Αεραγωγός  ή  αγωγός απαέρωσης</a:t>
            </a:r>
            <a:br>
              <a:rPr lang="el-GR" sz="4400" dirty="0"/>
            </a:b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571328" y="1916832"/>
            <a:ext cx="6048672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Ο αγωγός απαέρωσης </a:t>
            </a:r>
            <a:r>
              <a:rPr lang="el-GR" sz="2400" b="1" dirty="0">
                <a:solidFill>
                  <a:srgbClr val="075075"/>
                </a:solidFill>
              </a:rPr>
              <a:t>διευκολύνει την διαφυγή των αερίων </a:t>
            </a:r>
            <a:r>
              <a:rPr lang="el-GR" sz="2400" dirty="0"/>
              <a:t>που συγκεντρώνονται στο εσωτερικό του πυροχωμάτινου καλουπιού, μετά την αποκήρωση και πριν την είσοδο του λιωμένου κράματος.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110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43289" y="38380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Αεραγωγός  ή  αγωγός απαέρωσης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1316037"/>
            <a:ext cx="504031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2411760" y="6309320"/>
            <a:ext cx="48245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29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Αεραγωγός  ή  αγωγός απαέρωσης</a:t>
            </a:r>
            <a:br>
              <a:rPr lang="el-GR" sz="4400" dirty="0"/>
            </a:br>
            <a:r>
              <a:rPr lang="el-GR" sz="3600" b="0" dirty="0" smtClean="0"/>
              <a:t>(5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75656" y="2204864"/>
            <a:ext cx="6264696" cy="50405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Ο αγωγός απαέρωσης χρησιμοποιείται σχεδόν σε όλες τις περιπτώσεις. </a:t>
            </a:r>
            <a:r>
              <a:rPr lang="el-GR" sz="2400" b="1" dirty="0">
                <a:solidFill>
                  <a:srgbClr val="075075"/>
                </a:solidFill>
              </a:rPr>
              <a:t>Επιβάλλεται η χρήση του </a:t>
            </a:r>
            <a:r>
              <a:rPr lang="el-GR" sz="2400" dirty="0"/>
              <a:t>σε λεπτόκοκκα πυροχώματα, καθώς και σε κέρινα ομοιώματα μεγάλου όγκου και έκτασης.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99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27964" y="54868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Αεραγωγός  ή  αγωγός απαέρωσης</a:t>
            </a:r>
            <a:br>
              <a:rPr lang="el-GR" sz="4400" dirty="0"/>
            </a:br>
            <a:r>
              <a:rPr lang="el-GR" sz="3600" b="0" dirty="0" smtClean="0"/>
              <a:t>(6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2636912"/>
            <a:ext cx="6912768" cy="108012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l-GR" sz="2800" b="1" dirty="0" smtClean="0">
                <a:solidFill>
                  <a:srgbClr val="820000"/>
                </a:solidFill>
              </a:rPr>
              <a:t>Ο αγωγός απαέρωσης δεν  πρέπει να συγχέεται με τον βοηθητικό ή δευτερεύοντα αγωγό.</a:t>
            </a:r>
            <a:endParaRPr lang="el-GR" sz="2800" b="1" dirty="0">
              <a:solidFill>
                <a:srgbClr val="82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0716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334441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Αεραγωγός  ή  αγωγός απαέρωσης</a:t>
            </a:r>
            <a:br>
              <a:rPr lang="el-GR" sz="4400" dirty="0"/>
            </a:br>
            <a:r>
              <a:rPr lang="el-GR" sz="3600" b="0" dirty="0" smtClean="0"/>
              <a:t>(7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316037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4572000" y="1772816"/>
            <a:ext cx="360040" cy="50405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4067944" y="5013176"/>
            <a:ext cx="11764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>
                <a:solidFill>
                  <a:srgbClr val="820000"/>
                </a:solidFill>
                <a:latin typeface="+mn-lt"/>
              </a:rPr>
              <a:t> ΛΑΘΟΣ</a:t>
            </a:r>
          </a:p>
        </p:txBody>
      </p:sp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547664" y="6400412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7570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Αεραγωγός  ή  αγωγός απαέρωσης</a:t>
            </a:r>
            <a:br>
              <a:rPr lang="el-GR" sz="4400" dirty="0"/>
            </a:br>
            <a:r>
              <a:rPr lang="el-GR" sz="3600" b="0" dirty="0" smtClean="0"/>
              <a:t>(8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2060848"/>
            <a:ext cx="3487466" cy="2736781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308693" y="4797629"/>
            <a:ext cx="2237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 smtClean="0">
                <a:latin typeface="+mn-lt"/>
              </a:rPr>
              <a:t>Βοηθητικός Αγωγός</a:t>
            </a:r>
            <a:endParaRPr lang="el-GR" sz="2000" dirty="0">
              <a:latin typeface="+mn-lt"/>
            </a:endParaRPr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560" y="2147676"/>
            <a:ext cx="3267278" cy="2563124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5416125" y="4797629"/>
            <a:ext cx="22741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000" dirty="0" smtClean="0">
                <a:latin typeface="+mn-lt"/>
              </a:rPr>
              <a:t>Αγωγός Απαέρωσης</a:t>
            </a:r>
            <a:endParaRPr lang="el-GR" sz="2000" dirty="0">
              <a:latin typeface="+mn-lt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59632" y="5608386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91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Σημείο σύνδεσης του αγωγού με το κέρινο ομοίωμα </a:t>
            </a:r>
            <a:r>
              <a:rPr lang="el-GR" sz="3600" b="0" dirty="0" smtClean="0"/>
              <a:t>(1 από </a:t>
            </a:r>
            <a:r>
              <a:rPr lang="el-GR" sz="3600" b="0" dirty="0"/>
              <a:t>19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43608" y="1817440"/>
            <a:ext cx="7056784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Το σημείο σύνδεσης του αγωγού με το κέρινο ομοίωμα θα πρέπει</a:t>
            </a:r>
            <a:r>
              <a:rPr lang="el-GR" sz="2400" dirty="0" smtClean="0"/>
              <a:t>: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μην προκαλεί αλλοίωση του σχήματος του κέρινου </a:t>
            </a:r>
            <a:r>
              <a:rPr lang="el-GR" sz="2400" dirty="0" smtClean="0"/>
              <a:t>ομοιώματος, 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μην προκαλεί απότομες αλλαγές στη διεύθυνση ροής του </a:t>
            </a:r>
            <a:r>
              <a:rPr lang="el-GR" sz="2400" dirty="0" smtClean="0"/>
              <a:t>κράματος,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r>
              <a:rPr lang="el-GR" sz="2400" dirty="0"/>
              <a:t>Να διευκολύνει τη ροή του λιωμένου κράματος προς το κέρινο </a:t>
            </a:r>
            <a:r>
              <a:rPr lang="el-GR" sz="2400" dirty="0" smtClean="0"/>
              <a:t>ομοίωμα.</a:t>
            </a:r>
            <a:endParaRPr lang="el-GR" sz="2400" dirty="0"/>
          </a:p>
          <a:p>
            <a:pPr>
              <a:spcBef>
                <a:spcPts val="3000"/>
              </a:spcBef>
              <a:buFont typeface="Wingdings" panose="05000000000000000000" pitchFamily="2" charset="2"/>
              <a:buChar char="Ø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640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303155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 smtClean="0"/>
              <a:t>(2 </a:t>
            </a:r>
            <a:r>
              <a:rPr lang="el-GR" sz="3600" b="0" dirty="0"/>
              <a:t>από 19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1936" y="1556792"/>
            <a:ext cx="2808312" cy="4536504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H="1">
            <a:off x="2555776" y="3140968"/>
            <a:ext cx="792088" cy="1261120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3010776" y="2433082"/>
            <a:ext cx="1758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rgbClr val="820000"/>
                </a:solidFill>
                <a:latin typeface="+mn-lt"/>
              </a:rPr>
              <a:t>Καυτή Κηλίδα (</a:t>
            </a:r>
            <a:r>
              <a:rPr lang="en-US" sz="2000" b="1" dirty="0" smtClean="0">
                <a:solidFill>
                  <a:srgbClr val="820000"/>
                </a:solidFill>
                <a:latin typeface="+mn-lt"/>
              </a:rPr>
              <a:t>Hot Spot)</a:t>
            </a:r>
            <a:endParaRPr lang="en-US" sz="20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6296" y="626191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9" name="Θέση περιεχομένου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3668" y="1725409"/>
            <a:ext cx="2736304" cy="4536504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5580112" y="6261912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081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 smtClean="0"/>
              <a:t>Χρησιμότητα  </a:t>
            </a:r>
            <a:r>
              <a:rPr lang="el-GR" sz="4400" dirty="0"/>
              <a:t>αγωγών χύτευσης</a:t>
            </a:r>
            <a:br>
              <a:rPr lang="el-GR" sz="4400" dirty="0"/>
            </a:b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4299" y="1349465"/>
            <a:ext cx="6696090" cy="4743831"/>
          </a:xfrm>
          <a:prstGeom prst="rect">
            <a:avLst/>
          </a:prstGeom>
        </p:spPr>
      </p:pic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1261491" y="6278909"/>
            <a:ext cx="77048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0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501425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 smtClean="0"/>
              <a:t>(3 </a:t>
            </a:r>
            <a:r>
              <a:rPr lang="el-GR" sz="3600" b="0" dirty="0"/>
              <a:t>από 19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51620" y="2132856"/>
            <a:ext cx="6840760" cy="374441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2400" b="1" dirty="0">
                <a:solidFill>
                  <a:srgbClr val="075075"/>
                </a:solidFill>
              </a:rPr>
              <a:t>Το καταλληλότερο σημείο σύνδεσης </a:t>
            </a:r>
            <a:r>
              <a:rPr lang="el-GR" sz="2400" dirty="0"/>
              <a:t>του αγωγού με το κέρινο ομοίωμα  θεωρείται το </a:t>
            </a:r>
            <a:r>
              <a:rPr lang="el-GR" sz="2400" b="1" dirty="0">
                <a:solidFill>
                  <a:srgbClr val="820000"/>
                </a:solidFill>
              </a:rPr>
              <a:t>πιο ογκώδες σημείο </a:t>
            </a:r>
            <a:r>
              <a:rPr lang="el-GR" sz="2400" dirty="0"/>
              <a:t>του ομοιώματος που βρίσκεται στη μασητική, γλωσσική ή υπερώια επιφάνειά του και δεν βλάπτει το ανατομικό του σχήμα. </a:t>
            </a:r>
            <a:endParaRPr lang="el-GR" sz="2400" dirty="0" smtClean="0"/>
          </a:p>
          <a:p>
            <a:pPr marL="0" indent="0" algn="ctr">
              <a:spcBef>
                <a:spcPts val="4200"/>
              </a:spcBef>
              <a:buNone/>
            </a:pPr>
            <a:r>
              <a:rPr lang="el-GR" sz="2400" dirty="0"/>
              <a:t>Η τοποθέτηση του αγωγού πρέπει να γίνεται με </a:t>
            </a:r>
            <a:r>
              <a:rPr lang="el-GR" sz="2400" b="1" dirty="0">
                <a:solidFill>
                  <a:srgbClr val="075075"/>
                </a:solidFill>
              </a:rPr>
              <a:t>κλίση 45ο ως προς την επιφάνεια του κεριού,</a:t>
            </a:r>
            <a:r>
              <a:rPr lang="el-GR" sz="2400" dirty="0"/>
              <a:t> ώστε να διευκολύνεται η ομαλή ροή του κράματος κα να αποτρέπεται ο στροβιλισμός του.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3404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7" y="354520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 smtClean="0"/>
              <a:t>(4 </a:t>
            </a:r>
            <a:r>
              <a:rPr lang="el-GR" sz="3600" b="0" dirty="0"/>
              <a:t>από 19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2416" y="1556792"/>
            <a:ext cx="4619167" cy="4320480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  <p:grpSp>
        <p:nvGrpSpPr>
          <p:cNvPr id="10" name="Ομάδα 9"/>
          <p:cNvGrpSpPr/>
          <p:nvPr/>
        </p:nvGrpSpPr>
        <p:grpSpPr>
          <a:xfrm>
            <a:off x="6444208" y="3356992"/>
            <a:ext cx="1752600" cy="2362200"/>
            <a:chOff x="5486400" y="3657600"/>
            <a:chExt cx="1752600" cy="2362200"/>
          </a:xfrm>
        </p:grpSpPr>
        <p:sp>
          <p:nvSpPr>
            <p:cNvPr id="6" name="Line 5"/>
            <p:cNvSpPr>
              <a:spLocks noChangeShapeType="1"/>
            </p:cNvSpPr>
            <p:nvPr/>
          </p:nvSpPr>
          <p:spPr bwMode="auto">
            <a:xfrm flipV="1">
              <a:off x="5486400" y="3657600"/>
              <a:ext cx="1752600" cy="1524000"/>
            </a:xfrm>
            <a:prstGeom prst="line">
              <a:avLst/>
            </a:prstGeom>
            <a:noFill/>
            <a:ln w="38100">
              <a:solidFill>
                <a:srgbClr val="0750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l-GR" dirty="0"/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5486400" y="3657600"/>
              <a:ext cx="0" cy="2362200"/>
            </a:xfrm>
            <a:prstGeom prst="line">
              <a:avLst/>
            </a:prstGeom>
            <a:noFill/>
            <a:ln w="38100">
              <a:solidFill>
                <a:srgbClr val="075075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l-GR" dirty="0"/>
            </a:p>
          </p:txBody>
        </p:sp>
        <p:sp>
          <p:nvSpPr>
            <p:cNvPr id="8" name="Arc 7"/>
            <p:cNvSpPr>
              <a:spLocks/>
            </p:cNvSpPr>
            <p:nvPr/>
          </p:nvSpPr>
          <p:spPr bwMode="auto">
            <a:xfrm>
              <a:off x="5486400" y="4572000"/>
              <a:ext cx="381000" cy="3206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33928"/>
                <a:gd name="T2" fmla="*/ 17737 w 21600"/>
                <a:gd name="T3" fmla="*/ 33928 h 33928"/>
                <a:gd name="T4" fmla="*/ 0 w 21600"/>
                <a:gd name="T5" fmla="*/ 21600 h 33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33928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007"/>
                    <a:pt x="20251" y="30308"/>
                    <a:pt x="17736" y="33927"/>
                  </a:cubicBezTo>
                </a:path>
                <a:path w="21600" h="33928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6007"/>
                    <a:pt x="20251" y="30308"/>
                    <a:pt x="17736" y="3392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82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638800" y="3962400"/>
              <a:ext cx="914400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solidFill>
                    <a:srgbClr val="820000"/>
                  </a:solidFill>
                  <a:latin typeface="+mn-lt"/>
                </a:rPr>
                <a:t>45ο</a:t>
              </a:r>
              <a:endParaRPr lang="en-GB" sz="2000" dirty="0">
                <a:solidFill>
                  <a:srgbClr val="820000"/>
                </a:solidFill>
                <a:latin typeface="+mn-lt"/>
              </a:endParaRPr>
            </a:p>
          </p:txBody>
        </p:sp>
      </p:grp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331640" y="6009817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Έλλειψη 2"/>
          <p:cNvSpPr/>
          <p:nvPr/>
        </p:nvSpPr>
        <p:spPr>
          <a:xfrm>
            <a:off x="5814783" y="3284984"/>
            <a:ext cx="485409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253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 smtClean="0"/>
              <a:t>(5 </a:t>
            </a:r>
            <a:r>
              <a:rPr lang="el-GR" sz="3600" b="0" dirty="0"/>
              <a:t>από 19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971600" y="1817440"/>
            <a:ext cx="6840760" cy="50405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b="1" dirty="0" smtClean="0">
              <a:solidFill>
                <a:srgbClr val="075075"/>
              </a:solidFill>
            </a:endParaRPr>
          </a:p>
          <a:p>
            <a:pPr marL="0" indent="0" algn="ctr">
              <a:buNone/>
            </a:pPr>
            <a:r>
              <a:rPr lang="el-GR" sz="2400" b="1" dirty="0" smtClean="0">
                <a:solidFill>
                  <a:srgbClr val="075075"/>
                </a:solidFill>
              </a:rPr>
              <a:t>Το </a:t>
            </a:r>
            <a:r>
              <a:rPr lang="el-GR" sz="2400" b="1" dirty="0">
                <a:solidFill>
                  <a:srgbClr val="075075"/>
                </a:solidFill>
              </a:rPr>
              <a:t>πάχος του σημείου σύνδεσης </a:t>
            </a:r>
            <a:r>
              <a:rPr lang="el-GR" sz="2400" dirty="0"/>
              <a:t>του αγωγού με το κέρινο ομοίωμα θα πρέπει να είναι </a:t>
            </a:r>
            <a:r>
              <a:rPr lang="el-GR" sz="2400" b="1" dirty="0">
                <a:solidFill>
                  <a:srgbClr val="820000"/>
                </a:solidFill>
              </a:rPr>
              <a:t>ίσο ή λίγο μικρότερο από τη διάμετρο του αγωγού</a:t>
            </a:r>
            <a:r>
              <a:rPr lang="el-GR" sz="2400" b="1" dirty="0" smtClean="0">
                <a:solidFill>
                  <a:srgbClr val="820000"/>
                </a:solidFill>
              </a:rPr>
              <a:t>, </a:t>
            </a:r>
            <a:r>
              <a:rPr lang="el-GR" sz="2400" dirty="0" smtClean="0"/>
              <a:t>ώστε </a:t>
            </a:r>
            <a:r>
              <a:rPr lang="el-GR" sz="2400" dirty="0"/>
              <a:t>να αποφεύγεται η αναρρόφηση λιωμένου κράματος από το χυτό.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6299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7" y="398169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 smtClean="0"/>
              <a:t>(6 </a:t>
            </a:r>
            <a:r>
              <a:rPr lang="el-GR" sz="3600" b="0" dirty="0"/>
              <a:t>από 19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893" y="1316037"/>
            <a:ext cx="472221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331640" y="6309320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0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 smtClean="0"/>
              <a:t>(7 </a:t>
            </a:r>
            <a:r>
              <a:rPr lang="el-GR" sz="3600" b="0" dirty="0"/>
              <a:t>από 19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87624" y="1752615"/>
            <a:ext cx="6912768" cy="5040560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/>
              <a:t>Να μην αλλοιώνει το σχήμα του κέρινου προτύπου.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/>
              <a:t>Να τοποθετείται στο πιο ογκώδες σημείο του κέρινου προτύπου.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/>
              <a:t>Να τοποθετείται με κλίση 45ο ως προς την επιφάνεια του κέρινου ομοιώματος.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r>
              <a:rPr lang="el-GR" sz="2400" dirty="0"/>
              <a:t>Να έχει πάχος ίσο ή λίγο μικρότερο από τη διάμετρο του αγωγού.</a:t>
            </a:r>
          </a:p>
          <a:p>
            <a:pPr marL="457200" indent="-457200">
              <a:spcBef>
                <a:spcPts val="2400"/>
              </a:spcBef>
              <a:buFont typeface="+mj-lt"/>
              <a:buAutoNum type="arabicPeriod"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41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7" y="36400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 smtClean="0"/>
              <a:t>(8 </a:t>
            </a:r>
            <a:r>
              <a:rPr lang="el-GR" sz="3600" b="0" dirty="0"/>
              <a:t>από 19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008" y="1628800"/>
            <a:ext cx="3379406" cy="424847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 dirty="0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H="1">
            <a:off x="3059832" y="2996952"/>
            <a:ext cx="1728192" cy="1152128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4788024" y="2996952"/>
            <a:ext cx="1080120" cy="1296144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>
            <a:off x="4287691" y="2537212"/>
            <a:ext cx="953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 dirty="0">
                <a:solidFill>
                  <a:srgbClr val="820000"/>
                </a:solidFill>
                <a:latin typeface="+mn-lt"/>
              </a:rPr>
              <a:t>ΛΑΘΟΣ</a:t>
            </a:r>
            <a:endParaRPr lang="en-GB" sz="20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5696" y="5615924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" name="Θέση περιεχομένου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0586" y="1628800"/>
            <a:ext cx="3019366" cy="4248472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5356246" y="5659903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495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Θέση περιεχομένου 10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596" y="1196975"/>
            <a:ext cx="6776808" cy="5040313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6899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 smtClean="0"/>
              <a:t>(9 </a:t>
            </a:r>
            <a:r>
              <a:rPr lang="el-GR" sz="3600" b="0" dirty="0"/>
              <a:t>από 19</a:t>
            </a:r>
            <a:r>
              <a:rPr lang="el-GR" sz="3600" b="0" dirty="0" smtClean="0"/>
              <a:t>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3491880" y="3870711"/>
            <a:ext cx="1224136" cy="854433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 flipV="1">
            <a:off x="5436096" y="4437112"/>
            <a:ext cx="936104" cy="1008112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2" name="Ορθογώνιο 11"/>
          <p:cNvSpPr/>
          <p:nvPr/>
        </p:nvSpPr>
        <p:spPr>
          <a:xfrm>
            <a:off x="4937822" y="5364430"/>
            <a:ext cx="953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 dirty="0">
                <a:solidFill>
                  <a:srgbClr val="820000"/>
                </a:solidFill>
                <a:latin typeface="+mn-lt"/>
              </a:rPr>
              <a:t>ΛΑΘΟΣ</a:t>
            </a:r>
            <a:endParaRPr lang="en-GB" sz="20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4355976" y="4751304"/>
            <a:ext cx="893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 dirty="0" smtClean="0">
                <a:solidFill>
                  <a:srgbClr val="820000"/>
                </a:solidFill>
                <a:latin typeface="+mn-lt"/>
              </a:rPr>
              <a:t>ΣΩΣΤΟ</a:t>
            </a:r>
            <a:endParaRPr lang="en-GB" sz="20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9064" y="5626040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TextBox 5"/>
          <p:cNvSpPr txBox="1"/>
          <p:nvPr/>
        </p:nvSpPr>
        <p:spPr>
          <a:xfrm>
            <a:off x="5630992" y="5745102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l-G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537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32764" y="359296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 smtClean="0"/>
              <a:t>(10 </a:t>
            </a:r>
            <a:r>
              <a:rPr lang="el-GR" sz="3600" b="0" dirty="0"/>
              <a:t>από 19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25" y="2122869"/>
            <a:ext cx="8229600" cy="3208149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 dirty="0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>
            <a:off x="2195736" y="2586552"/>
            <a:ext cx="2448272" cy="1224136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6732240" y="2924944"/>
            <a:ext cx="594214" cy="972478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4197283" y="2186442"/>
            <a:ext cx="893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 dirty="0" smtClean="0">
                <a:solidFill>
                  <a:srgbClr val="820000"/>
                </a:solidFill>
                <a:latin typeface="+mn-lt"/>
              </a:rPr>
              <a:t>ΣΩΣΤΟ</a:t>
            </a:r>
            <a:endParaRPr lang="en-GB" sz="20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3508922" y="3861047"/>
            <a:ext cx="775046" cy="144017"/>
          </a:xfrm>
          <a:prstGeom prst="line">
            <a:avLst/>
          </a:prstGeom>
          <a:noFill/>
          <a:ln w="38100">
            <a:solidFill>
              <a:srgbClr val="82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l-GR" dirty="0"/>
          </a:p>
        </p:txBody>
      </p:sp>
      <p:sp>
        <p:nvSpPr>
          <p:cNvPr id="11" name="Ορθογώνιο 10"/>
          <p:cNvSpPr/>
          <p:nvPr/>
        </p:nvSpPr>
        <p:spPr>
          <a:xfrm>
            <a:off x="3068801" y="3497313"/>
            <a:ext cx="953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000" b="1" dirty="0">
                <a:solidFill>
                  <a:srgbClr val="820000"/>
                </a:solidFill>
                <a:latin typeface="+mn-lt"/>
              </a:rPr>
              <a:t>ΛΑΘΟΣ</a:t>
            </a:r>
            <a:endParaRPr lang="en-GB" sz="20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3659028" y="5371465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5887528" y="2608208"/>
            <a:ext cx="2283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 smtClean="0">
                <a:solidFill>
                  <a:srgbClr val="820000"/>
                </a:solidFill>
              </a:rPr>
              <a:t>ΣΩΣΤΟ</a:t>
            </a:r>
            <a:r>
              <a:rPr lang="en-US" b="1" dirty="0" smtClean="0">
                <a:solidFill>
                  <a:srgbClr val="820000"/>
                </a:solidFill>
              </a:rPr>
              <a:t> </a:t>
            </a:r>
            <a:r>
              <a:rPr lang="en-US" sz="1100" b="1" dirty="0" smtClean="0">
                <a:solidFill>
                  <a:srgbClr val="820000"/>
                </a:solidFill>
              </a:rPr>
              <a:t>(</a:t>
            </a:r>
            <a:r>
              <a:rPr lang="el-GR" sz="1100" b="1" dirty="0" smtClean="0">
                <a:solidFill>
                  <a:srgbClr val="820000"/>
                </a:solidFill>
              </a:rPr>
              <a:t>με προϋποθέσεις)</a:t>
            </a:r>
            <a:endParaRPr lang="en-GB" sz="1100" b="1" dirty="0">
              <a:solidFill>
                <a:srgbClr val="82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9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/>
              <a:t>(</a:t>
            </a:r>
            <a:r>
              <a:rPr lang="el-GR" sz="3600" b="0" dirty="0" smtClean="0"/>
              <a:t>11 </a:t>
            </a:r>
            <a:r>
              <a:rPr lang="el-GR" sz="3600" b="0" dirty="0"/>
              <a:t>από 19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548" y="1202239"/>
            <a:ext cx="3781355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 dirty="0"/>
          </a:p>
        </p:txBody>
      </p:sp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1547664" y="6309320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38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80016" y="188640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/>
              <a:t>(</a:t>
            </a:r>
            <a:r>
              <a:rPr lang="el-GR" sz="3600" b="0" dirty="0" smtClean="0"/>
              <a:t>12 </a:t>
            </a:r>
            <a:r>
              <a:rPr lang="el-GR" sz="3600" b="0" dirty="0"/>
              <a:t>από 19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5481" y="1316037"/>
            <a:ext cx="4086014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7664" y="6309320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7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9649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Χρησιμότητα αγωγών χύτευσης</a:t>
            </a:r>
            <a:br>
              <a:rPr lang="el-GR" sz="4400" dirty="0"/>
            </a:b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695" y="1322104"/>
            <a:ext cx="6578609" cy="4824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7664" y="6224807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Ανδριτσάκης Δ. Ακίνητη επανορθωτική προσθετική. Εκδόσεις Ζαχαρόπουλος, Αθήνα, 2002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6899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/>
              <a:t>(</a:t>
            </a:r>
            <a:r>
              <a:rPr lang="el-GR" sz="3600" b="0" dirty="0" smtClean="0"/>
              <a:t>13 </a:t>
            </a:r>
            <a:r>
              <a:rPr lang="el-GR" sz="3600" b="0" dirty="0"/>
              <a:t>από 19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1340768"/>
            <a:ext cx="6240529" cy="4680396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259632" y="6217850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09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6899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/>
              <a:t>(</a:t>
            </a:r>
            <a:r>
              <a:rPr lang="el-GR" sz="3600" b="0" dirty="0" smtClean="0"/>
              <a:t>14 </a:t>
            </a:r>
            <a:r>
              <a:rPr lang="el-GR" sz="3600" b="0" dirty="0"/>
              <a:t>από 19</a:t>
            </a:r>
            <a:r>
              <a:rPr lang="el-GR" sz="3600" b="0" dirty="0" smtClean="0"/>
              <a:t>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1316037"/>
            <a:ext cx="403225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7664" y="6309320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6899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/>
              <a:t>(</a:t>
            </a:r>
            <a:r>
              <a:rPr lang="el-GR" sz="3600" b="0" dirty="0" smtClean="0"/>
              <a:t>15 </a:t>
            </a:r>
            <a:r>
              <a:rPr lang="el-GR" sz="3600" b="0" dirty="0"/>
              <a:t>από </a:t>
            </a:r>
            <a:r>
              <a:rPr lang="el-GR" sz="3600" b="0" dirty="0" smtClean="0"/>
              <a:t>19)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7864" y="1463376"/>
            <a:ext cx="4368271" cy="4525568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15616" y="6236106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6899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Σημείο σύνδεσης του αγωγού με το κέρινο ομοίωμα </a:t>
            </a:r>
            <a:r>
              <a:rPr lang="el-GR" sz="3600" b="0" dirty="0" smtClean="0"/>
              <a:t>(16 από 19)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305522"/>
            <a:ext cx="430106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7664" y="6309320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9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6899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/>
              <a:t>(</a:t>
            </a:r>
            <a:r>
              <a:rPr lang="el-GR" sz="3600" b="0" dirty="0" smtClean="0"/>
              <a:t>17 </a:t>
            </a:r>
            <a:r>
              <a:rPr lang="el-GR" sz="3600" b="0" dirty="0"/>
              <a:t>από </a:t>
            </a:r>
            <a:r>
              <a:rPr lang="el-GR" sz="3600" b="0" dirty="0" smtClean="0"/>
              <a:t>19)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749" y="1269007"/>
            <a:ext cx="420250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7664" y="6309320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6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87257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/>
              <a:t>(</a:t>
            </a:r>
            <a:r>
              <a:rPr lang="el-GR" sz="3600" b="0" dirty="0" smtClean="0"/>
              <a:t>18 </a:t>
            </a:r>
            <a:r>
              <a:rPr lang="el-GR" sz="3600" b="0" dirty="0"/>
              <a:t>από </a:t>
            </a:r>
            <a:r>
              <a:rPr lang="el-GR" sz="3600" b="0" dirty="0" smtClean="0"/>
              <a:t>19)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18777" y="1484784"/>
            <a:ext cx="3306445" cy="460826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187624" y="6261913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4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23528" y="168994"/>
            <a:ext cx="8496944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Σημείο σύνδεσης του αγωγού με το κέρινο ομοίωμα </a:t>
            </a:r>
            <a:r>
              <a:rPr lang="el-GR" sz="3600" b="0" dirty="0"/>
              <a:t>(</a:t>
            </a:r>
            <a:r>
              <a:rPr lang="el-GR" sz="3600" b="0" dirty="0" smtClean="0"/>
              <a:t>19 </a:t>
            </a:r>
            <a:r>
              <a:rPr lang="el-GR" sz="3600" b="0" dirty="0"/>
              <a:t>από </a:t>
            </a:r>
            <a:r>
              <a:rPr lang="el-GR" sz="3600" b="0" dirty="0" smtClean="0"/>
              <a:t>19)</a:t>
            </a:r>
            <a:endParaRPr lang="el-GR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1342468"/>
            <a:ext cx="2607522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47664" y="6309320"/>
            <a:ext cx="66247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84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50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332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 (Θ). Ενότητα </a:t>
            </a:r>
            <a:r>
              <a:rPr lang="en-US" sz="2000" dirty="0" smtClean="0"/>
              <a:t>8</a:t>
            </a:r>
            <a:r>
              <a:rPr lang="el-GR" sz="2000" dirty="0" smtClean="0">
                <a:solidFill>
                  <a:sysClr val="windowText" lastClr="000000"/>
                </a:solidFill>
              </a:rPr>
              <a:t>:</a:t>
            </a:r>
            <a:r>
              <a:rPr lang="en-US" sz="2000" dirty="0" smtClean="0">
                <a:solidFill>
                  <a:sysClr val="windowText" lastClr="000000"/>
                </a:solidFill>
              </a:rPr>
              <a:t> </a:t>
            </a:r>
            <a:r>
              <a:rPr lang="el-GR" sz="2000" dirty="0" smtClean="0"/>
              <a:t>Τοποθέτηση Αγωγών Χύτευσης».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3052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899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Χρησιμότητα αγωγών χύτευσης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(5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336819"/>
            <a:ext cx="672041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728338" y="6372946"/>
            <a:ext cx="1844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4149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solidFill>
                  <a:prstClr val="black"/>
                </a:solidFill>
                <a:latin typeface="Calibri"/>
              </a:rPr>
              <a:t>[1] http://creativecommons.org/licenses/by-nc-sa/4.0/ 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Ως </a:t>
            </a:r>
            <a:r>
              <a:rPr lang="el-GR" b="1" dirty="0">
                <a:solidFill>
                  <a:prstClr val="black"/>
                </a:solidFill>
                <a:latin typeface="Calibri"/>
              </a:rPr>
              <a:t>Μη Εμπορική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 ορίζεται η χρήση: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solidFill>
                  <a:prstClr val="black"/>
                </a:solidFill>
                <a:latin typeface="Calibri"/>
              </a:rPr>
              <a:t>που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δεν προσπορίζει στο διανομέα του έργου και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αδειοδόχο</a:t>
            </a:r>
            <a:r>
              <a:rPr lang="en-GB" dirty="0">
                <a:solidFill>
                  <a:prstClr val="black"/>
                </a:solidFill>
                <a:latin typeface="Calibri"/>
              </a:rPr>
              <a:t> 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τόπο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solidFill>
                  <a:prstClr val="black"/>
                </a:solidFill>
                <a:latin typeface="Calibri"/>
              </a:rPr>
              <a:t>Ο </a:t>
            </a:r>
            <a:r>
              <a:rPr lang="el-GR" dirty="0">
                <a:solidFill>
                  <a:prstClr val="black"/>
                </a:solidFill>
                <a:latin typeface="Calibri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.</a:t>
            </a:r>
            <a:endParaRPr lang="el-GR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777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παρά μόνο εάν ζητηθεί εκ νέου άδεια από το δημιουργό.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©</a:t>
            </a:r>
            <a:endParaRPr lang="el-GR" sz="20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NC-SA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δημιουργού. 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</a:t>
            </a:r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δημιουργία παραγώγων του έργου.</a:t>
            </a:r>
            <a:endParaRPr lang="el-GR" sz="140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άδεια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CC-BY</a:t>
            </a:r>
            <a:r>
              <a:rPr lang="el-GR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-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NC-ND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.</a:t>
            </a:r>
          </a:p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και η δημιουργία παραγώγων του.</a:t>
            </a:r>
            <a:endParaRPr lang="el-GR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με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άδεια </a:t>
            </a:r>
          </a:p>
          <a:p>
            <a:pPr algn="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CC0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Public Domain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διαθέσιμο </a:t>
            </a:r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ως κοινό κτήμα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χωρίς σήμανση</a:t>
            </a:r>
            <a:endParaRPr lang="el-GR" dirty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Calibri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7871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Αδάμ Α., Δρούκας Β.  Στοιχεία ακινήτου οδοντικής προσθετικής. Εκδόσεις Παρισιάνος, Αθήνα 1981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Ανδριτσάκης Δ. Ακίνητη επανορθωτική προσθετική. Εκδόσεις Ζαχαρόπουλος, Αθήνα, 2002</a:t>
            </a:r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 Λομβαρδάς Ι. Προσθετική. Εκδόσεις Μέλισσα, Αθήνα, 1987</a:t>
            </a:r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751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6899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Χρησιμότητα αγωγών χύτευσης</a:t>
            </a:r>
            <a:br>
              <a:rPr lang="el-GR" sz="4400" dirty="0"/>
            </a:br>
            <a:r>
              <a:rPr lang="el-GR" sz="3600" b="0" dirty="0" smtClean="0"/>
              <a:t>(6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196875"/>
            <a:ext cx="5040313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2555776" y="6309320"/>
            <a:ext cx="47525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/>
                <a:cs typeface="+mn-cs"/>
              </a:rPr>
              <a:t>© Λομβαρδάς Ι. Προσθετική. Εκδόσεις Μέλισσα, Αθήνα, 1987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9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457200" y="23567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Χρησιμότητα αγωγών χύτευσης</a:t>
            </a:r>
            <a:br>
              <a:rPr lang="el-GR" sz="4400" dirty="0"/>
            </a:br>
            <a:r>
              <a:rPr lang="el-GR" sz="3600" b="0" dirty="0" smtClean="0"/>
              <a:t>(7 </a:t>
            </a:r>
            <a:r>
              <a:rPr lang="el-GR" sz="3600" b="0" dirty="0"/>
              <a:t>από </a:t>
            </a:r>
            <a:r>
              <a:rPr lang="el-GR" sz="3600" b="0" dirty="0" smtClean="0"/>
              <a:t>8)</a:t>
            </a:r>
            <a:endParaRPr lang="el-GR" sz="3600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412777"/>
            <a:ext cx="6312537" cy="4734402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l-GR" dirty="0">
              <a:solidFill>
                <a:prstClr val="black"/>
              </a:solidFill>
            </a:endParaRPr>
          </a:p>
        </p:txBody>
      </p:sp>
      <p:sp>
        <p:nvSpPr>
          <p:cNvPr id="107521" name="Rectangle 1"/>
          <p:cNvSpPr>
            <a:spLocks noChangeArrowheads="1"/>
          </p:cNvSpPr>
          <p:nvPr/>
        </p:nvSpPr>
        <p:spPr bwMode="auto">
          <a:xfrm>
            <a:off x="1259632" y="6255404"/>
            <a:ext cx="669674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© Δημητροπούλου Ε. Η εργαστηριακή διαδικασία στην Ακίνητη Προσθετική.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Αυτοέκδοση. Αθήνα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 </a:t>
            </a: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rgbClr val="595959"/>
                </a:solidFill>
                <a:effectLst/>
                <a:latin typeface="Calibri" pitchFamily="34" charset="0"/>
                <a:ea typeface="+mn-ea" charset="0"/>
                <a:cs typeface="+mn-cs" charset="0"/>
              </a:rPr>
              <a:t>2004</a:t>
            </a:r>
            <a:endParaRPr kumimoji="0" lang="el-G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2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_template_updated">
  <a:themeElements>
    <a:clrScheme name="Custom 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F3F3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622</TotalTime>
  <Words>2674</Words>
  <Application>Microsoft Office PowerPoint</Application>
  <PresentationFormat>Προβολή στην οθόνη (4:3)</PresentationFormat>
  <Paragraphs>355</Paragraphs>
  <Slides>74</Slides>
  <Notes>40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74</vt:i4>
      </vt:variant>
    </vt:vector>
  </HeadingPairs>
  <TitlesOfParts>
    <vt:vector size="77" baseType="lpstr">
      <vt:lpstr>template</vt:lpstr>
      <vt:lpstr>1_OC_template_updated</vt:lpstr>
      <vt:lpstr>OC_template_updated</vt:lpstr>
      <vt:lpstr>Ακίνητη Προσθετική Ι (Θ)</vt:lpstr>
      <vt:lpstr>Τοποθέτηση  αγωγών χύτευσης </vt:lpstr>
      <vt:lpstr>Χρησιμότητα των αγωγών χύτευσης (1 από 8)</vt:lpstr>
      <vt:lpstr>Χρησιμότητα  αγωγών χύτευσης (2 από 8)</vt:lpstr>
      <vt:lpstr>Χρησιμότητα  αγωγών χύτευσης (3 από 8)</vt:lpstr>
      <vt:lpstr>Χρησιμότητα αγωγών χύτευσης (4 από 8)</vt:lpstr>
      <vt:lpstr>Χρησιμότητα αγωγών χύτευσης (5 από 8)</vt:lpstr>
      <vt:lpstr>Χρησιμότητα αγωγών χύτευσης (6 από 8)</vt:lpstr>
      <vt:lpstr>Χρησιμότητα αγωγών χύτευσης (7 από 8)</vt:lpstr>
      <vt:lpstr>Χρησιμότητα αγωγών χύτευσης (8 από 8)</vt:lpstr>
      <vt:lpstr>Βασικός στόχος </vt:lpstr>
      <vt:lpstr>Στοιχεία μεγάλης σημασίας για την επιτυχία αποτελούν:</vt:lpstr>
      <vt:lpstr>Υλικό αγωγού χύτευσης</vt:lpstr>
      <vt:lpstr>Αγωγοί χύτευσης (1 από 2)</vt:lpstr>
      <vt:lpstr>Αγωγοί χύτευσης  (2 από 2)</vt:lpstr>
      <vt:lpstr>Προκατασκευασμένοι αγωγοί χύτευσης 1/2</vt:lpstr>
      <vt:lpstr>Προκατασκευασμένοι αγωγοί χύτευσης 2/2</vt:lpstr>
      <vt:lpstr>Μεταλλικός αγωγός χύτευσης</vt:lpstr>
      <vt:lpstr>Υλικό αγωγού χύτευσης</vt:lpstr>
      <vt:lpstr>Σχήμα αγωγού χύτευσης</vt:lpstr>
      <vt:lpstr>Μέγεθος αγωγού χύτευσης</vt:lpstr>
      <vt:lpstr>Μήκος αγωγού χύτευσης (1 από 2)</vt:lpstr>
      <vt:lpstr>Μήκος αγωγού χύτευσης (2 από 2)</vt:lpstr>
      <vt:lpstr>Διάμετρος αγωγού χύτευσης (1 από 4)</vt:lpstr>
      <vt:lpstr>Διάμετρος αγωγού χύτευσης (2 από 4)</vt:lpstr>
      <vt:lpstr>Διάμετρος αγωγού χύτευσης (3 από 4)</vt:lpstr>
      <vt:lpstr>Διάμετρος αγωγού χύτευσης (4 από 4)</vt:lpstr>
      <vt:lpstr>Αριθμός αγωγών χύτευσης</vt:lpstr>
      <vt:lpstr>Βοηθητικοί ή δευτερεύοντες αγωγοί χύτευσης (1 από 3)</vt:lpstr>
      <vt:lpstr>Βοηθητικοί ή δευτερεύοντες αγωγοί χύτευσης (2 από 3)</vt:lpstr>
      <vt:lpstr>Βοηθητικοί ή δευτερεύοντες αγωγοί χύτευσης (3 από 3)</vt:lpstr>
      <vt:lpstr>Δεξαμενή μετάλλου (1 από 8)</vt:lpstr>
      <vt:lpstr>Δεξαμενή μετάλλου (2 από 8)</vt:lpstr>
      <vt:lpstr>Δεξαμενή μετάλλου (3 από 8)</vt:lpstr>
      <vt:lpstr>Δεξαμενή μετάλλου (4 από 8)</vt:lpstr>
      <vt:lpstr>Δεξαμενή μετάλλου (5 από 8)</vt:lpstr>
      <vt:lpstr>Δεξαμενή μετάλλου (6 από 8)</vt:lpstr>
      <vt:lpstr>Δεξαμενή μετάλλου (7 από 8)</vt:lpstr>
      <vt:lpstr>Δεξαμενή μετάλλου (8 από 8)</vt:lpstr>
      <vt:lpstr>Αεραγωγός  ή  αγωγός απαέρωσης (1 από 8)</vt:lpstr>
      <vt:lpstr>Αεραγωγός  ή  αγωγός απαέρωσης (2 από 8)</vt:lpstr>
      <vt:lpstr>Αεραγωγός  ή  αγωγός απαέρωσης (3 από 8)</vt:lpstr>
      <vt:lpstr>Αεραγωγός  ή  αγωγός απαέρωσης (4 από 8)</vt:lpstr>
      <vt:lpstr>Αεραγωγός  ή  αγωγός απαέρωσης (5 από 8)</vt:lpstr>
      <vt:lpstr>Αεραγωγός  ή  αγωγός απαέρωσης (6 από 8)</vt:lpstr>
      <vt:lpstr>Αεραγωγός  ή  αγωγός απαέρωσης (7 από 8)</vt:lpstr>
      <vt:lpstr>Αεραγωγός  ή  αγωγός απαέρωσης (8 από 8)</vt:lpstr>
      <vt:lpstr>Σημείο σύνδεσης του αγωγού με το κέρινο ομοίωμα (1 από 19)</vt:lpstr>
      <vt:lpstr>Σημείο σύνδεσης του αγωγού με το κέρινο ομοίωμα (2 από 19)</vt:lpstr>
      <vt:lpstr>Σημείο σύνδεσης του αγωγού με το κέρινο ομοίωμα (3 από 19)</vt:lpstr>
      <vt:lpstr>Σημείο σύνδεσης του αγωγού με το κέρινο ομοίωμα (4 από 19)</vt:lpstr>
      <vt:lpstr>Σημείο σύνδεσης του αγωγού με το κέρινο ομοίωμα (5 από 19)</vt:lpstr>
      <vt:lpstr>Σημείο σύνδεσης του αγωγού με το κέρινο ομοίωμα (6 από 19)</vt:lpstr>
      <vt:lpstr>Σημείο σύνδεσης του αγωγού με το κέρινο ομοίωμα (7 από 19)</vt:lpstr>
      <vt:lpstr>Σημείο σύνδεσης του αγωγού με το κέρινο ομοίωμα (8 από 19)</vt:lpstr>
      <vt:lpstr>Σημείο σύνδεσης του αγωγού με το κέρινο ομοίωμα (9 από 19)</vt:lpstr>
      <vt:lpstr>Σημείο σύνδεσης του αγωγού με το κέρινο ομοίωμα (10 από 19)</vt:lpstr>
      <vt:lpstr>Σημείο σύνδεσης του αγωγού με το κέρινο ομοίωμα (11 από 19)</vt:lpstr>
      <vt:lpstr>Σημείο σύνδεσης του αγωγού με το κέρινο ομοίωμα (12 από 19)</vt:lpstr>
      <vt:lpstr>Σημείο σύνδεσης του αγωγού με το κέρινο ομοίωμα (13 από 19)</vt:lpstr>
      <vt:lpstr>Σημείο σύνδεσης του αγωγού με το κέρινο ομοίωμα (14 από 19)</vt:lpstr>
      <vt:lpstr>Σημείο σύνδεσης του αγωγού με το κέρινο ομοίωμα (15 από 19)</vt:lpstr>
      <vt:lpstr>Σημείο σύνδεσης του αγωγού με το κέρινο ομοίωμα (16 από 19)</vt:lpstr>
      <vt:lpstr>Σημείο σύνδεσης του αγωγού με το κέρινο ομοίωμα (17 από 19)</vt:lpstr>
      <vt:lpstr>Σημείο σύνδεσης του αγωγού με το κέρινο ομοίωμα (18 από 19)</vt:lpstr>
      <vt:lpstr>Σημείο σύνδεσης του αγωγού με το κέρινο ομοίωμα (19 από 19)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</dc:title>
  <dc:creator>opencourses@teiath.gr</dc:creator>
  <cp:lastModifiedBy>natasakar new</cp:lastModifiedBy>
  <cp:revision>63</cp:revision>
  <dcterms:created xsi:type="dcterms:W3CDTF">2014-01-02T12:44:34Z</dcterms:created>
  <dcterms:modified xsi:type="dcterms:W3CDTF">2015-03-10T14:52:08Z</dcterms:modified>
</cp:coreProperties>
</file>