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53"/>
  </p:notesMasterIdLst>
  <p:handoutMasterIdLst>
    <p:handoutMasterId r:id="rId54"/>
  </p:handoutMasterIdLst>
  <p:sldIdLst>
    <p:sldId id="256" r:id="rId4"/>
    <p:sldId id="267" r:id="rId5"/>
    <p:sldId id="268" r:id="rId6"/>
    <p:sldId id="367" r:id="rId7"/>
    <p:sldId id="368" r:id="rId8"/>
    <p:sldId id="273" r:id="rId9"/>
    <p:sldId id="274" r:id="rId10"/>
    <p:sldId id="275" r:id="rId11"/>
    <p:sldId id="276" r:id="rId12"/>
    <p:sldId id="365" r:id="rId13"/>
    <p:sldId id="366" r:id="rId14"/>
    <p:sldId id="363" r:id="rId15"/>
    <p:sldId id="364" r:id="rId16"/>
    <p:sldId id="369" r:id="rId17"/>
    <p:sldId id="289" r:id="rId18"/>
    <p:sldId id="290" r:id="rId19"/>
    <p:sldId id="293" r:id="rId20"/>
    <p:sldId id="294" r:id="rId21"/>
    <p:sldId id="296" r:id="rId22"/>
    <p:sldId id="297" r:id="rId23"/>
    <p:sldId id="298" r:id="rId24"/>
    <p:sldId id="309" r:id="rId25"/>
    <p:sldId id="371" r:id="rId26"/>
    <p:sldId id="372" r:id="rId27"/>
    <p:sldId id="376" r:id="rId28"/>
    <p:sldId id="370" r:id="rId29"/>
    <p:sldId id="374" r:id="rId30"/>
    <p:sldId id="373" r:id="rId31"/>
    <p:sldId id="375" r:id="rId32"/>
    <p:sldId id="377" r:id="rId33"/>
    <p:sldId id="378" r:id="rId34"/>
    <p:sldId id="379" r:id="rId35"/>
    <p:sldId id="348" r:id="rId36"/>
    <p:sldId id="355" r:id="rId37"/>
    <p:sldId id="380" r:id="rId38"/>
    <p:sldId id="381" r:id="rId39"/>
    <p:sldId id="382" r:id="rId40"/>
    <p:sldId id="383" r:id="rId41"/>
    <p:sldId id="384" r:id="rId42"/>
    <p:sldId id="385" r:id="rId43"/>
    <p:sldId id="359" r:id="rId44"/>
    <p:sldId id="360" r:id="rId45"/>
    <p:sldId id="257" r:id="rId46"/>
    <p:sldId id="262" r:id="rId47"/>
    <p:sldId id="264" r:id="rId48"/>
    <p:sldId id="386" r:id="rId49"/>
    <p:sldId id="387" r:id="rId50"/>
    <p:sldId id="266" r:id="rId51"/>
    <p:sldId id="261" r:id="rId52"/>
  </p:sldIdLst>
  <p:sldSz cx="9144000" cy="6858000" type="screen4x3"/>
  <p:notesSz cx="7104063" cy="10234613"/>
  <p:custDataLst>
    <p:tags r:id="rId5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024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D3D87-3339-43C0-B328-0563588B41D9}" type="slidenum">
              <a:rPr lang="el-GR" altLang="el-GR" smtClean="0"/>
              <a:pPr eaLnBrk="1" hangingPunct="1"/>
              <a:t>32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69383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5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0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6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9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3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6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6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0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4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0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2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5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3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8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4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8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45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0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9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ortic_dissection_clas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JHeus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pen_repaire_of_a_AAA_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D.G.S.V.D._Gajasinghe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ripheral_Arterial_Disease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7mike50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commons.wikimedia.org/wiki/File:Ischemia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oc_James" TargetMode="External"/><Relationship Id="rId4" Type="http://schemas.openxmlformats.org/officeDocument/2006/relationships/hyperlink" Target="http://commons.wikimedia.org/wiki/File:Aterialthrombosis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ynosis.JPG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Doc_James" TargetMode="External"/><Relationship Id="rId5" Type="http://schemas.openxmlformats.org/officeDocument/2006/relationships/hyperlink" Target="http://commons.wikimedia.org/wiki/File:Nicotine_stains10.JPG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://commons.wikimedia.org/wiki/File:GangreneFoot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.siemens.com/surgical-c-arms-and-navigation/mobile-c-arms/arcadis-orbic-3d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ga_grafik_stent_04_2010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Lomit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TCA_stent_NIH.gif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Knowledge_Seeker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ser:Glitzy_queen00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en.wikipedia.org/wiki/File:Covered_Stent_Graft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5/deed.en" TargetMode="External"/><Relationship Id="rId5" Type="http://schemas.openxmlformats.org/officeDocument/2006/relationships/hyperlink" Target="http://commons.wikimedia.org/wiki/User:Frank_C._M%C3%BCller" TargetMode="External"/><Relationship Id="rId4" Type="http://schemas.openxmlformats.org/officeDocument/2006/relationships/hyperlink" Target="http://commons.wikimedia.org/wiki/File:Stent3_fcm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://commons.wikimedia.org/wiki/User:Valdis7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ray513.png" TargetMode="Externa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562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rotid_artery_stenosi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d_stentplacement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CFC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rotid_Plaque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Path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hyperlink" Target="http://commons.wikimedia.org/w/index.php?title=User:Haudebourg&amp;action=edit&amp;redlink=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Endovasc.jpg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Aneurysm_endovascular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://commons.wikimedia.org/wiki/File:RupturedAAAXray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oc_James" TargetMode="External"/><Relationship Id="rId4" Type="http://schemas.openxmlformats.org/officeDocument/2006/relationships/hyperlink" Target="http://commons.wikimedia.org/wiki/File:RupturedAAA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bdominal_aortic_aneurysm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rs/deed.en" TargetMode="External"/><Relationship Id="rId4" Type="http://schemas.openxmlformats.org/officeDocument/2006/relationships/hyperlink" Target="http://commons.wikimedia.org/wiki/User:Intermedichbo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Doc_James" TargetMode="External"/><Relationship Id="rId3" Type="http://schemas.openxmlformats.org/officeDocument/2006/relationships/image" Target="../media/image33.jpeg"/><Relationship Id="rId7" Type="http://schemas.openxmlformats.org/officeDocument/2006/relationships/hyperlink" Target="http://commons.wikimedia.org/wiki/File:Deep_vein_thrombosis_of_the_right_leg.jp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290_DeepVeinThrombosis.png" TargetMode="External"/><Relationship Id="rId9" Type="http://schemas.openxmlformats.org/officeDocument/2006/relationships/hyperlink" Target="http://creativecommons.org/licenses/by-sa/3.0/deed.en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Hellerhoff" TargetMode="External"/><Relationship Id="rId3" Type="http://schemas.openxmlformats.org/officeDocument/2006/relationships/image" Target="../media/image35.jpeg"/><Relationship Id="rId7" Type="http://schemas.openxmlformats.org/officeDocument/2006/relationships/hyperlink" Target="http://commons.wikimedia.org/wiki/File:Phlebographie_mit_Thrombose.jp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Doc_James" TargetMode="External"/><Relationship Id="rId4" Type="http://schemas.openxmlformats.org/officeDocument/2006/relationships/hyperlink" Target="http://commons.wikimedia.org/wiki/File:DVTUS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ferior_vena_cava_filter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File_Upload_Bot_(Magnus_Manske)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38.png"/><Relationship Id="rId7" Type="http://schemas.openxmlformats.org/officeDocument/2006/relationships/hyperlink" Target="http://commons.wikimedia.org/wiki/User:Dcoetze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lausen_0891_VaricoseVein.png" TargetMode="External"/><Relationship Id="rId5" Type="http://schemas.openxmlformats.org/officeDocument/2006/relationships/hyperlink" Target="http://commons.wikimedia.org/wiki/User:Stevenfruitsmaak" TargetMode="External"/><Relationship Id="rId4" Type="http://schemas.openxmlformats.org/officeDocument/2006/relationships/hyperlink" Target="http://commons.wikimedia.org/wiki/File:Varicose_veins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eg_Before_1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Lakeland1999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ICA_Stenosis_17430250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Nevit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vd002.jpg" TargetMode="External"/><Relationship Id="rId3" Type="http://schemas.openxmlformats.org/officeDocument/2006/relationships/image" Target="../media/image41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Doc_James" TargetMode="External"/><Relationship Id="rId5" Type="http://schemas.openxmlformats.org/officeDocument/2006/relationships/hyperlink" Target="http://commons.wikimedia.org/wiki/File:Combinpedal.jpg" TargetMode="External"/><Relationship Id="rId10" Type="http://schemas.openxmlformats.org/officeDocument/2006/relationships/hyperlink" Target="http://commons.wikimedia.org/wiki/File:Pitting_Edema2008.jpg" TargetMode="External"/><Relationship Id="rId4" Type="http://schemas.openxmlformats.org/officeDocument/2006/relationships/image" Target="../media/image42.jpeg"/><Relationship Id="rId9" Type="http://schemas.openxmlformats.org/officeDocument/2006/relationships/hyperlink" Target="http://commons.wikimedia.org/w/index.php?title=User:Wfnicdao&amp;action=edit&amp;redlink=1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log.org/11833318-researchers-closer-to-identifying-criteria-for-early-detection-of-lymphoedema-among-high-risk-groups.html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uerger's_Disease.M.V.56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Intermedichb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commons.wikimedia.org/wiki/User:BruceBlau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lausen_0001_AbdominalAorticAneurysm_01.png" TargetMode="External"/><Relationship Id="rId5" Type="http://schemas.openxmlformats.org/officeDocument/2006/relationships/hyperlink" Target="http://commons.wikimedia.org/wiki/User:The_RedBurn" TargetMode="External"/><Relationship Id="rId4" Type="http://schemas.openxmlformats.org/officeDocument/2006/relationships/hyperlink" Target="http://commons.wikimedia.org/wiki/File:Aortic_aneurys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Ειδικές Ιατρικές Εφαρμογές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1326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Σύγχρονη αντιμετώπιση αγγειοχειρουργικών παθήσεων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Νικόλαος Δ. Θαλασσινός,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Χειρουργός Θώρακος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Αορτικά ανευρύσματα θωρακικής αορτής – Αορτικός διαχωρισμός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4098" name="Picture 2" descr="File:Aortic dissection 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13" y="1556792"/>
            <a:ext cx="4014526" cy="4032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851266" y="5703639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Aortic dissection class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4"/>
              </a:rPr>
              <a:t>Jheuser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6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Ανοιχτή αποκατάσταση </a:t>
            </a:r>
            <a:r>
              <a:rPr lang="el-GR" dirty="0"/>
              <a:t>α</a:t>
            </a:r>
            <a:r>
              <a:rPr lang="el-GR" dirty="0" smtClean="0"/>
              <a:t>νευρύσματος κοιλιακής αορτής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5122" name="Picture 2" descr="File:Open repaire of a AA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14331"/>
            <a:ext cx="5613673" cy="42121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858834" y="5919663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Open repaire of a AAA 1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D.G.S.V.D. Gajasinghe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3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Περιφερική αγγειακή νόσος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2052" name="Picture 4" descr="File:Peripheral Arterial Dise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340768"/>
            <a:ext cx="4248472" cy="46202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737266" y="6063679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Peripheral Arterial Disease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7mike5000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4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Αγγειακές αρτηριακές παθήσεις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5" name="Picture 6" descr="File:Ische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31" y="1887029"/>
            <a:ext cx="4156921" cy="2390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Aterialthromb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7" y="1772816"/>
            <a:ext cx="3142387" cy="2618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4453764"/>
            <a:ext cx="1535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Θρόμβωση 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453764"/>
            <a:ext cx="1214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Ισχαιμία 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67544" y="5038461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Aterialthrombosis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Doc 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185334" y="5038460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Ischemia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Doc 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8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Αγγειακές αρτηριακές παθήσεις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3076" name="Picture 4" descr="File:Cyno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61" y="1353216"/>
            <a:ext cx="2880320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53317" y="3566147"/>
            <a:ext cx="1892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Ακροκυάνωση 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8" name="Picture 6" descr="File:Nicotine stains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08" y="1212634"/>
            <a:ext cx="1679228" cy="24414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9983" y="3654037"/>
            <a:ext cx="1901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Νόσος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Buerger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4" name="Picture 2" descr="File:GangreneFo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04" y="3687452"/>
            <a:ext cx="2535910" cy="23229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/>
          <p:nvPr/>
        </p:nvSpPr>
        <p:spPr>
          <a:xfrm>
            <a:off x="609377" y="4005064"/>
            <a:ext cx="2496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Nicotine stains10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Doc 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6115523" y="4005064"/>
            <a:ext cx="256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Cynosis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Doc 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3083962" y="6063679"/>
            <a:ext cx="256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9"/>
              </a:rPr>
              <a:t>GangreneFoot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Doc 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9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/>
              <a:t>Βασικές προϋποθέσεις για την εκτέλεση ενδαγγειακών επεμβάσεων</a:t>
            </a: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Οργάνωση επεμβατικής ενδαγγειακής ομάδας.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Ειδικά χειρουργεία ενδαγγειακών επεμβάσεων (ύπαρξη μηχανήματος </a:t>
            </a:r>
            <a:r>
              <a:rPr lang="en-US" altLang="el-GR" dirty="0" smtClean="0"/>
              <a:t>C</a:t>
            </a:r>
            <a:r>
              <a:rPr lang="el-GR" altLang="el-GR" dirty="0" smtClean="0"/>
              <a:t>-</a:t>
            </a:r>
            <a:r>
              <a:rPr lang="en-US" altLang="el-GR" dirty="0" smtClean="0"/>
              <a:t>arm</a:t>
            </a:r>
            <a:r>
              <a:rPr lang="el-GR" altLang="el-GR" dirty="0" smtClean="0"/>
              <a:t>).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Τεχνικά χαρακτηριστικά χειρουργείου ενδαγγειακών επεμβάσεων.</a:t>
            </a:r>
          </a:p>
          <a:p>
            <a:pPr eaLnBrk="1" hangingPunct="1">
              <a:buFont typeface="Arial" charset="0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3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n-US" dirty="0" smtClean="0"/>
              <a:t>C-arm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9218" name="Picture 2" descr="http://www.healthcare.siemens.com/siemens_hwem-hwem_ssxa_websites-context-root/wcm/idc/groups/public/@global/@imaging/@c-arms/documents/image/mdaw/mtu4/~edisp/arcadis-orbic-3d-overview-00028553/~renditions/arcadis-orbic-3d-overview-00028553~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4271"/>
            <a:ext cx="5352529" cy="40143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791880" y="5398195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healthcare.siemens.com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1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/>
              <a:t>Γενικά περί ενδαγγειακών επεμβάσεων </a:t>
            </a:r>
            <a:r>
              <a:rPr lang="el-GR" altLang="el-GR" sz="3000" b="0" dirty="0" smtClean="0"/>
              <a:t>(ενδαρτηριακές επεμβάσεις)</a:t>
            </a:r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altLang="el-GR" dirty="0" smtClean="0"/>
              <a:t>Αναισθησία.</a:t>
            </a:r>
          </a:p>
          <a:p>
            <a:r>
              <a:rPr lang="el-GR" altLang="el-GR" dirty="0" smtClean="0"/>
              <a:t>Χορήγηση ηπαρίνης κατά την επέμβαση.</a:t>
            </a:r>
          </a:p>
          <a:p>
            <a:r>
              <a:rPr lang="el-GR" altLang="el-GR" dirty="0" smtClean="0"/>
              <a:t>Αντιπηκτική και αντιθρομβωτική αγωγή μετά την επέμβαση.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35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/>
              <a:t>Μέθοδοι αρτηριακής προσπέλασης</a:t>
            </a:r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Διαδερμική αρτηριακή προσπέλαση.</a:t>
            </a:r>
          </a:p>
          <a:p>
            <a:r>
              <a:rPr lang="el-GR" altLang="el-GR" dirty="0" smtClean="0"/>
              <a:t>Παρακέντηση της κοινής μηριαίας </a:t>
            </a:r>
            <a:r>
              <a:rPr lang="el-GR" altLang="el-GR" dirty="0" smtClean="0"/>
              <a:t>αρτηρίας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dirty="0" smtClean="0"/>
              <a:t>Παλίνδρομη-Ομόδρομη).</a:t>
            </a:r>
          </a:p>
          <a:p>
            <a:r>
              <a:rPr lang="el-GR" altLang="el-GR" dirty="0" smtClean="0"/>
              <a:t>Παρακέντηση της Βραχιόνιας αρτηρίας.</a:t>
            </a:r>
          </a:p>
          <a:p>
            <a:r>
              <a:rPr lang="el-GR" altLang="el-GR" dirty="0" smtClean="0"/>
              <a:t>Παρακέντηση της ιγνυακής αρτηρίας.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09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/>
              <a:t>Παρακέντηση αρτηριών μετά από χειρουργική αποκάλυψη</a:t>
            </a:r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Μηριαία αρτηρία.</a:t>
            </a:r>
          </a:p>
          <a:p>
            <a:r>
              <a:rPr lang="el-GR" altLang="el-GR" dirty="0" smtClean="0"/>
              <a:t>Βραχιόνιος Αρτηρία.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Αγωγή περιποίησης της θέσης παρακέντησης.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Πρόληψη και αντιμετώπιση των επιπλοκών.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00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Διερεύνηση αγγειοχειρουργικών παθήσεων </a:t>
            </a:r>
            <a:r>
              <a:rPr lang="el-GR" sz="3300" b="0" dirty="0" smtClean="0"/>
              <a:t>1/2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b="1" dirty="0" smtClean="0"/>
              <a:t>Αναίμακτες τεχνικές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Υπερηχητική </a:t>
            </a:r>
            <a:r>
              <a:rPr lang="en-US" dirty="0" smtClean="0"/>
              <a:t>Doppler</a:t>
            </a:r>
            <a:r>
              <a:rPr lang="el-GR" dirty="0" smtClean="0"/>
              <a:t> εξέταση.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Υπερηχητική </a:t>
            </a:r>
            <a:r>
              <a:rPr lang="en-US" dirty="0" smtClean="0"/>
              <a:t>Doppler </a:t>
            </a:r>
            <a:r>
              <a:rPr lang="el-GR" dirty="0" smtClean="0"/>
              <a:t>και </a:t>
            </a:r>
            <a:r>
              <a:rPr lang="en-US" dirty="0" smtClean="0"/>
              <a:t>Triplex</a:t>
            </a:r>
            <a:r>
              <a:rPr lang="el-GR" dirty="0" smtClean="0"/>
              <a:t> εξέταση.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</a:t>
            </a:r>
            <a:r>
              <a:rPr lang="el-GR" dirty="0" smtClean="0"/>
              <a:t>ριχοειδοσκόπηση  χεριών και ποδιών.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Αξονική αρτηριογραφία.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Μαγνητική αρτηριογραφία.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Ενδαυλική μαγνητική αρτηριογραφία.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Αξονική τομογραφία-Μαγνητική τομογραφία.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b="1" dirty="0" smtClean="0"/>
              <a:t>Βασικά εργαλεία (τοο</a:t>
            </a:r>
            <a:r>
              <a:rPr lang="en-US" altLang="el-GR" b="1" dirty="0" smtClean="0"/>
              <a:t>ls</a:t>
            </a:r>
            <a:r>
              <a:rPr lang="el-GR" altLang="el-GR" b="1" dirty="0" smtClean="0"/>
              <a:t>) για ενδαγγειακές επεμβάσεις</a:t>
            </a:r>
          </a:p>
        </p:txBody>
      </p:sp>
      <p:sp>
        <p:nvSpPr>
          <p:cNvPr id="337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Αγγειακά θηκάρια.</a:t>
            </a:r>
          </a:p>
          <a:p>
            <a:r>
              <a:rPr lang="el-GR" altLang="el-GR" dirty="0" smtClean="0"/>
              <a:t>Συρμάτινοι οδηγοί.</a:t>
            </a:r>
          </a:p>
          <a:p>
            <a:r>
              <a:rPr lang="el-GR" altLang="el-GR" dirty="0" smtClean="0"/>
              <a:t>Καθετήρες.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6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b="1" dirty="0" smtClean="0"/>
              <a:t>Ενδαγγειακές επεμβάσεις στις αρτηρίες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8876" y="1196752"/>
            <a:ext cx="8557619" cy="525658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l-GR" dirty="0" smtClean="0"/>
              <a:t>Διαδερμική αγγειοπλαστική με μπαλόνι.</a:t>
            </a:r>
          </a:p>
          <a:p>
            <a:pPr>
              <a:defRPr/>
            </a:pPr>
            <a:r>
              <a:rPr lang="el-GR" dirty="0" smtClean="0"/>
              <a:t>Ενδαγγειακή τοποθέτηση ενδοαυλικών ναρθήκων.</a:t>
            </a:r>
          </a:p>
          <a:p>
            <a:pPr>
              <a:defRPr/>
            </a:pPr>
            <a:r>
              <a:rPr lang="el-GR" dirty="0" smtClean="0"/>
              <a:t>Ενδαγγειακή τοποθέτηση επενδυμένων ενδαυλικών </a:t>
            </a:r>
            <a:r>
              <a:rPr lang="el-GR" dirty="0" smtClean="0"/>
              <a:t>ναρθήκων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 smtClean="0"/>
              <a:t>ΕΕΝ).</a:t>
            </a:r>
          </a:p>
          <a:p>
            <a:pPr>
              <a:defRPr/>
            </a:pPr>
            <a:r>
              <a:rPr lang="el-GR" dirty="0" smtClean="0"/>
              <a:t>Διαρτηριακή ενδαρτηρεκτομή και ενδαυλική τοποθέτηση ΕΕΝ.</a:t>
            </a:r>
          </a:p>
          <a:p>
            <a:pPr>
              <a:defRPr/>
            </a:pPr>
            <a:r>
              <a:rPr lang="el-GR" dirty="0" smtClean="0"/>
              <a:t>Αρτηριοπλαστική με χρήση ακτίνων </a:t>
            </a:r>
            <a:r>
              <a:rPr lang="en-US" dirty="0" smtClean="0"/>
              <a:t>LASER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l-GR" dirty="0" smtClean="0"/>
              <a:t>Μηχανική αθηρεκτομή.</a:t>
            </a:r>
          </a:p>
          <a:p>
            <a:pPr>
              <a:defRPr/>
            </a:pPr>
            <a:r>
              <a:rPr lang="el-GR" dirty="0" smtClean="0"/>
              <a:t>Υπερηχητική αγγειοπλαστική.</a:t>
            </a:r>
          </a:p>
          <a:p>
            <a:pPr>
              <a:defRPr/>
            </a:pPr>
            <a:r>
              <a:rPr lang="el-GR" dirty="0" smtClean="0"/>
              <a:t>Θρομβολυτική θεραπεία αντιμετώπισης αρτηριακών αποφράξεων.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29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b="1" dirty="0" smtClean="0"/>
              <a:t>Αρτηριοπλαστικές  διαφόρων αρτηριών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b="1" dirty="0" smtClean="0"/>
              <a:t>Αρτηριοπλαστική: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Κλάδων αορτικού τόξου.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Υποκλειδίων αρτηριών.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Καρωτίδων και σπονδυλικών αρτηριών.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Νεφρικών αρτηριών.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Μονοφυών σπλαγχνικών αρτηριών.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Κοιλιακής αορτής,</a:t>
            </a:r>
            <a:r>
              <a:rPr lang="en-US" dirty="0" smtClean="0"/>
              <a:t> </a:t>
            </a:r>
            <a:r>
              <a:rPr lang="el-GR" dirty="0" smtClean="0"/>
              <a:t>λαγονίων,</a:t>
            </a:r>
            <a:r>
              <a:rPr lang="en-US" dirty="0" smtClean="0"/>
              <a:t> </a:t>
            </a:r>
            <a:r>
              <a:rPr lang="el-GR" dirty="0" smtClean="0"/>
              <a:t>μηριαίων,</a:t>
            </a:r>
            <a:r>
              <a:rPr lang="en-US" dirty="0" smtClean="0"/>
              <a:t> </a:t>
            </a:r>
            <a:r>
              <a:rPr lang="el-GR" dirty="0" smtClean="0"/>
              <a:t>ιγνυακών και περιφερικών κλάδων.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Διαδερμική αγγειοπλαστική με μπαλόνι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57" y="1319488"/>
            <a:ext cx="2668627" cy="4670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7"/>
          <p:cNvSpPr/>
          <p:nvPr/>
        </p:nvSpPr>
        <p:spPr>
          <a:xfrm>
            <a:off x="3298265" y="6021288"/>
            <a:ext cx="256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Dga grafik stent 04 2010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Lomita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0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Ενδαγγειακή τοποθέτηση ενδοαυλικών </a:t>
            </a:r>
            <a:r>
              <a:rPr lang="el-GR" dirty="0" smtClean="0"/>
              <a:t>ναρθήκων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15362" name="Picture 2" descr="File:PTCA stent NIH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5" r="22282"/>
          <a:stretch/>
        </p:blipFill>
        <p:spPr bwMode="auto">
          <a:xfrm>
            <a:off x="3138826" y="1592969"/>
            <a:ext cx="2887036" cy="42919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298265" y="5891477"/>
            <a:ext cx="256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PTCA stent NIH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Knowledge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4"/>
              </a:rPr>
              <a:t>Seeker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ενδαγγειακών </a:t>
            </a:r>
            <a:r>
              <a:rPr lang="en-US" dirty="0" smtClean="0"/>
              <a:t>stent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16386" name="Picture 2" descr="File:Stent3 f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045119" cy="4022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ile:Covered Stent G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18274"/>
            <a:ext cx="3672408" cy="39068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5435740"/>
            <a:ext cx="256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Stent3 fcm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Frank C.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5"/>
              </a:rPr>
              <a:t>Müller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BY-SA 2.5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836093" y="5435740"/>
            <a:ext cx="256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Covered Stent Graft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Glitzy queen00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Διαρτηριακή ενδαρτηρεκτομή και ενδαυλική τοποθέτηση </a:t>
            </a:r>
            <a:r>
              <a:rPr lang="el-GR" dirty="0" smtClean="0"/>
              <a:t>ΕΕΝ</a:t>
            </a:r>
            <a:r>
              <a:rPr lang="en-US" dirty="0" smtClean="0"/>
              <a:t> </a:t>
            </a:r>
            <a:r>
              <a:rPr lang="en-US" sz="3300" b="0" dirty="0" smtClean="0"/>
              <a:t>1/4</a:t>
            </a:r>
            <a:endParaRPr lang="el-GR" sz="33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2098576" cy="7200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Καρωτίδες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10242" name="Picture 2" descr="File:Gray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0" y="2032923"/>
            <a:ext cx="4063444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Gray5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04316"/>
            <a:ext cx="2581068" cy="37164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5820896"/>
            <a:ext cx="2843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Ανατομία καρωτίδων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924693" y="5220807"/>
            <a:ext cx="256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Gray562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5"/>
              </a:rPr>
              <a:t>Pngbot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497542" y="5291441"/>
            <a:ext cx="256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Gray513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7"/>
              </a:rPr>
              <a:t>Valdis72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9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Διαρτηριακή ενδαρτηρεκτομή και ενδαυλική τοποθέτηση </a:t>
            </a:r>
            <a:r>
              <a:rPr lang="el-GR" dirty="0" smtClean="0"/>
              <a:t>ΕΕΝ</a:t>
            </a:r>
            <a:r>
              <a:rPr lang="en-US" dirty="0" smtClean="0"/>
              <a:t> </a:t>
            </a:r>
            <a:r>
              <a:rPr lang="en-US" sz="33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11266" name="Picture 2" descr="File:Carotid artery steno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320479" cy="40823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5537945"/>
            <a:ext cx="247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Στένωση καρωτίδας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256798" y="5909472"/>
            <a:ext cx="279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Carotid artery stenosis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4"/>
              </a:rPr>
              <a:t>BruceBlaus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BY 3.0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5"/>
              </a:rPr>
              <a:t> 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9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Διαρτηριακή ενδαρτηρεκτομή και ενδαυλική τοποθέτηση </a:t>
            </a:r>
            <a:r>
              <a:rPr lang="el-GR" dirty="0" smtClean="0"/>
              <a:t>ΕΕΝ</a:t>
            </a:r>
            <a:r>
              <a:rPr lang="en-US" dirty="0" smtClean="0"/>
              <a:t> </a:t>
            </a:r>
            <a:r>
              <a:rPr lang="en-US" sz="33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12290" name="Picture 2" descr="File:Cad stentplac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31" y="1556792"/>
            <a:ext cx="4467225" cy="36957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3018" y="5261672"/>
            <a:ext cx="58386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Αγγειοπλαστική καρωτίδας και τοποθέτηση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stent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275856" y="5657694"/>
            <a:ext cx="279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Cad stentplacement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4"/>
              </a:rPr>
              <a:t>CFCF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0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Διαρτηριακή ενδαρτηρεκτομή και ενδαυλική τοποθέτηση </a:t>
            </a:r>
            <a:r>
              <a:rPr lang="el-GR" dirty="0" smtClean="0"/>
              <a:t>ΕΕΝ</a:t>
            </a:r>
            <a:r>
              <a:rPr lang="en-US" dirty="0" smtClean="0"/>
              <a:t> </a:t>
            </a:r>
            <a:r>
              <a:rPr lang="en-US" sz="33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27784" y="5661248"/>
            <a:ext cx="440283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Παρασκεύασμα ενδαρτηρεκτομής </a:t>
            </a:r>
            <a:endParaRPr lang="el-GR" sz="2200" dirty="0"/>
          </a:p>
        </p:txBody>
      </p:sp>
      <p:pic>
        <p:nvPicPr>
          <p:cNvPr id="13314" name="Picture 2" descr="File:Carotid Pla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05060"/>
            <a:ext cx="2020222" cy="4337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431076" y="6125517"/>
            <a:ext cx="279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Carotid Plaque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Patho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 2.0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6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Διερεύνηση αγγειοχειρουργικών παθήσεων </a:t>
            </a:r>
            <a:r>
              <a:rPr lang="el-GR" sz="3300" b="0" dirty="0" smtClean="0">
                <a:solidFill>
                  <a:prstClr val="white"/>
                </a:solidFill>
              </a:rPr>
              <a:t>2/2</a:t>
            </a:r>
            <a:endParaRPr lang="el-GR" b="1" dirty="0" smtClean="0"/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Αιματηρές απεικονιστικές μέθοδοι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dirty="0" smtClean="0"/>
              <a:t>Αρτηριογραφία.</a:t>
            </a:r>
          </a:p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Ενδοαγγειακές απεικονιστικές μέθοδοι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dirty="0" smtClean="0"/>
              <a:t>Αγγειοσκόπηση,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dirty="0" smtClean="0"/>
              <a:t>Ενδαγγειακή υπερηχητική </a:t>
            </a:r>
            <a:r>
              <a:rPr lang="el-GR" altLang="el-GR" dirty="0" smtClean="0"/>
              <a:t>απεικόνιση(</a:t>
            </a:r>
            <a:r>
              <a:rPr lang="en-US" altLang="el-GR" dirty="0" smtClean="0"/>
              <a:t>IVUS)</a:t>
            </a:r>
            <a:r>
              <a:rPr lang="el-GR" altLang="el-GR" dirty="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3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Ενδαγγειακή αποκατάσταση αορτικού ανευρύσματος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17410" name="Picture 2" descr="File:Aneurysm endovasc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10000" cy="3819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ile:Endova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1556"/>
            <a:ext cx="3826768" cy="38267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4372" y="5500923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Aneurysm endovascular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File Upload Bot (Magnus Manske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5"/>
              </a:rPr>
              <a:t>)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220072" y="5509871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Endovasc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7"/>
              </a:rPr>
              <a:t>Haudebourg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8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Εικόνα ρήξης αορτικού ανευρύσματος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pic>
        <p:nvPicPr>
          <p:cNvPr id="18434" name="Picture 2" descr="File:Ruptured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4" y="1916832"/>
            <a:ext cx="3544237" cy="31739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44194" y="5049146"/>
            <a:ext cx="3630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>
                <a:solidFill>
                  <a:schemeClr val="bg1"/>
                </a:solidFill>
                <a:latin typeface="+mn-lt"/>
              </a:rPr>
              <a:t>Απεικόνιση με αξονική τομογραφία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4794176" y="5073821"/>
            <a:ext cx="3679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>
                <a:solidFill>
                  <a:schemeClr val="bg1"/>
                </a:solidFill>
                <a:latin typeface="+mn-lt"/>
              </a:rPr>
              <a:t>Απεικόνιση με </a:t>
            </a:r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απλή ακτινογραφία κοιλίας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436" name="Picture 4" descr="File:RupturedAAAXr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76" y="1916832"/>
            <a:ext cx="3518048" cy="3198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496132" y="5818587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RupturedAAA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Doc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5"/>
              </a:rPr>
              <a:t>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4933020" y="582996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RupturedAAAXray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Doc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5"/>
              </a:rPr>
              <a:t>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2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Αορτικό ανεύρυσμα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05064" y="5305934"/>
            <a:ext cx="195456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200" dirty="0" smtClean="0"/>
              <a:t>3</a:t>
            </a:r>
            <a:r>
              <a:rPr lang="en-US" sz="2200" dirty="0" smtClean="0"/>
              <a:t>D-</a:t>
            </a:r>
            <a:r>
              <a:rPr lang="el-GR" sz="2200" dirty="0" smtClean="0"/>
              <a:t>απεικόνιση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19458" name="Picture 2" descr="File:Abdominal aortic aneury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84" y="1559155"/>
            <a:ext cx="2808312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841322" y="5772281"/>
            <a:ext cx="3482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Abdominal aortic aneurysm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4"/>
              </a:rPr>
              <a:t>Intermedichbo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BY-SA 3.0 RS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2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 smtClean="0"/>
              <a:t>Παθήσεις των φλεβών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Κιρσοί </a:t>
            </a:r>
            <a:r>
              <a:rPr lang="el-GR" dirty="0"/>
              <a:t>των κάτω </a:t>
            </a:r>
            <a:r>
              <a:rPr lang="el-GR" dirty="0" smtClean="0"/>
              <a:t>άκρων.</a:t>
            </a:r>
            <a:endParaRPr lang="el-GR" dirty="0"/>
          </a:p>
          <a:p>
            <a:r>
              <a:rPr lang="el-GR" dirty="0" smtClean="0"/>
              <a:t>Επιπολής </a:t>
            </a:r>
            <a:r>
              <a:rPr lang="el-GR" dirty="0"/>
              <a:t>και εν τω βάθει φλεβική θρόμβωση (Tριάδα του Virchow: Οι θρόμβοι δημιουργούνται όταν υπάρχει ελάττωση της ταχύτητας του αίματος, αλλαγή στη γλοιότητά του και αλλαγή στο τοίχωμα του αγγείου).Διόγκωση και έντονο άλγος στο πάσχον </a:t>
            </a:r>
            <a:r>
              <a:rPr lang="el-GR" dirty="0" smtClean="0"/>
              <a:t>σκέλος.</a:t>
            </a:r>
            <a:endParaRPr lang="el-GR" dirty="0"/>
          </a:p>
          <a:p>
            <a:r>
              <a:rPr lang="el-GR" dirty="0" smtClean="0"/>
              <a:t>Πνευμονική </a:t>
            </a:r>
            <a:r>
              <a:rPr lang="el-GR" dirty="0"/>
              <a:t>εμβολή: Απόφραξη από θρόμβο, συνήθως προερχόμενο από τα κάτω άκρα, κλάδου της πνευμονικής αρτηρίας. Εκδηλώνεται με δύσπνοια, θωρακικό άλγος, ίσως αιμόφυρτα πτύελα, ταχυκαρδία αλλά και ακαριαίο </a:t>
            </a:r>
            <a:r>
              <a:rPr lang="el-GR" dirty="0" smtClean="0"/>
              <a:t>θάνατο.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65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b="1" dirty="0" smtClean="0"/>
              <a:t>Ενδαγγειακές επεμβάσεις στις φλέβες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l-GR" dirty="0" smtClean="0"/>
              <a:t>Αγγειοσκόπηση.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 smtClean="0"/>
              <a:t>Ενδοφλέβιος υπερηχογραφία.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 smtClean="0"/>
              <a:t>Τοπική</a:t>
            </a:r>
            <a:r>
              <a:rPr lang="en-US" dirty="0" smtClean="0"/>
              <a:t> </a:t>
            </a:r>
            <a:r>
              <a:rPr lang="el-GR" dirty="0" smtClean="0"/>
              <a:t>θρομβολυτική </a:t>
            </a:r>
            <a:r>
              <a:rPr lang="el-GR" dirty="0" smtClean="0"/>
              <a:t>θεραπεία σε περιφερική </a:t>
            </a:r>
            <a:r>
              <a:rPr lang="el-GR" dirty="0" smtClean="0"/>
              <a:t>θ</a:t>
            </a:r>
            <a:r>
              <a:rPr lang="el-GR" dirty="0"/>
              <a:t>ρ</a:t>
            </a:r>
            <a:r>
              <a:rPr lang="el-GR" dirty="0" smtClean="0"/>
              <a:t>όμβωση</a:t>
            </a:r>
            <a:r>
              <a:rPr lang="el-GR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 smtClean="0"/>
              <a:t>Ενδοφλέβια τοποθέτηση ενδαυλικού νάρθηκα.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 smtClean="0"/>
              <a:t>Διαφλεβική εισαγωγή </a:t>
            </a:r>
            <a:r>
              <a:rPr lang="el-GR" dirty="0"/>
              <a:t>φ</a:t>
            </a:r>
            <a:r>
              <a:rPr lang="el-GR" dirty="0" smtClean="0"/>
              <a:t>ίλτρων μέσα στην κάτω κοίλη φλέβα.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 smtClean="0"/>
              <a:t>Ενδαγγειακή αντιμετώπιση αποφράξεων αγγείων σε αιμοκαθαιρόμενους.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04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Παθήσεις των φλεβών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pic>
        <p:nvPicPr>
          <p:cNvPr id="20482" name="Picture 2" descr="File:Blausen 0290 DeepVeinThrombo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7" y="1320437"/>
            <a:ext cx="3039780" cy="4053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7586" y="5934830"/>
            <a:ext cx="3875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Εν τω βάθει φλεβική θρόμβωση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484" name="Picture 4" descr="File:Deep vein thrombosis of the right 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16" y="1340768"/>
            <a:ext cx="2541367" cy="40594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84235" y="5356705"/>
            <a:ext cx="3482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Blausen 0290 DeepVeinThrombosis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BruceBlaus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812177" y="5421326"/>
            <a:ext cx="3482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Deep vein thrombosis of the right leg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Doc 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9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7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Παθήσεις των φλεβών </a:t>
            </a:r>
            <a:r>
              <a:rPr lang="el-GR" sz="3000" b="0" dirty="0" smtClean="0"/>
              <a:t>2/6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63938" y="5555830"/>
            <a:ext cx="6256062" cy="8005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200" dirty="0" smtClean="0"/>
              <a:t>Υπερηχογραφική και αγγειογραφική απεικόνιση φλεβικής θρόμβωσης.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pic>
        <p:nvPicPr>
          <p:cNvPr id="21506" name="Picture 2" descr="File:DV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1888"/>
            <a:ext cx="3384376" cy="35816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File:Phlebographie mit Thromb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61888"/>
            <a:ext cx="2842263" cy="3590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947183" y="4952115"/>
            <a:ext cx="2569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DVTUS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Doc 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508104" y="5029436"/>
            <a:ext cx="2882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Phlebographie mit Thrombose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Hellerhoff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CC BY-SA 3.0</a:t>
            </a:r>
          </a:p>
        </p:txBody>
      </p:sp>
    </p:spTree>
    <p:extLst>
      <p:ext uri="{BB962C8B-B14F-4D97-AF65-F5344CB8AC3E}">
        <p14:creationId xmlns:p14="http://schemas.microsoft.com/office/powerpoint/2010/main" val="26298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Παθήσεις των φλεβών </a:t>
            </a:r>
            <a:r>
              <a:rPr lang="el-GR" sz="3000" b="0" dirty="0" smtClean="0"/>
              <a:t>3/6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69765" y="4861296"/>
            <a:ext cx="5869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200" dirty="0" smtClean="0"/>
              <a:t>Φίλτρο αποκλεισμού κάτω κοίλης φλέβας για αποφυγή πνευμονικής εμβολής.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pic>
        <p:nvPicPr>
          <p:cNvPr id="22530" name="Picture 2" descr="File:Inferior vena cava fil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05" y="1700808"/>
            <a:ext cx="5136232" cy="32101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787005" y="5732771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Inferior vena cava filter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File Upload Bot (Magnus Manske)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3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Παθήσεις των φλεβών </a:t>
            </a:r>
            <a:r>
              <a:rPr lang="el-GR" sz="3000" b="0" dirty="0" smtClean="0"/>
              <a:t>4/6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15816" y="5898508"/>
            <a:ext cx="2818656" cy="4578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200" dirty="0" smtClean="0"/>
              <a:t>Κιρσοί κάτω άκρου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pic>
        <p:nvPicPr>
          <p:cNvPr id="23554" name="Picture 2" descr="File:Varicose ve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6" y="1460853"/>
            <a:ext cx="3456384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File:Blausen 0891 VaricoseV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69" y="1460853"/>
            <a:ext cx="4867891" cy="3650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378514" y="5175652"/>
            <a:ext cx="3132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Varicose veins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5"/>
              </a:rPr>
              <a:t>Stevenfruitsmaak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987026" y="5180602"/>
            <a:ext cx="3132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Blausen 0891 VaricoseVein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Dcoetzee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7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CC BY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9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Παθήσεις των φλεβών </a:t>
            </a:r>
            <a:r>
              <a:rPr lang="el-GR" sz="3000" b="0" dirty="0" smtClean="0"/>
              <a:t>5/6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60694" y="5189274"/>
            <a:ext cx="2530624" cy="514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Κιρσοί κάτω άκρου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pic>
        <p:nvPicPr>
          <p:cNvPr id="24578" name="Picture 2" descr="File:Leg Befor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1523204"/>
            <a:ext cx="4752528" cy="3564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483768" y="5703590"/>
            <a:ext cx="44361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Leg Before 1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Lakeland1999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8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Triplex </a:t>
            </a:r>
            <a:r>
              <a:rPr lang="el-GR" dirty="0" smtClean="0"/>
              <a:t>αγγείων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6146" name="Picture 2" descr="File:RICA Stenosis 174302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4" y="1203021"/>
            <a:ext cx="7620000" cy="4019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5222571"/>
            <a:ext cx="4767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Απεικόνιση στένωσης δεξιάς καρωτίδας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858834" y="5653458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RICA Stenosis 174302500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Nevit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4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Παθήσεις των φλεβών </a:t>
            </a:r>
            <a:r>
              <a:rPr lang="el-GR" sz="3000" b="0" dirty="0" smtClean="0"/>
              <a:t>6/6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5432436"/>
            <a:ext cx="8229600" cy="544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200" dirty="0" smtClean="0"/>
              <a:t>Φλεβικό οίδημα και φλεβικά έλκη κάτω άκρων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pic>
        <p:nvPicPr>
          <p:cNvPr id="25602" name="Picture 2" descr="File:Pvd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48" y="2331894"/>
            <a:ext cx="3048000" cy="2286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File:Combinped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4" y="1363872"/>
            <a:ext cx="3316718" cy="32570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File:Pitting Edema2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96" y="2205531"/>
            <a:ext cx="1800200" cy="24002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570623" y="4669750"/>
            <a:ext cx="27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Combinpedal”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Doc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6"/>
              </a:rPr>
              <a:t>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7"/>
              </a:rPr>
              <a:t>CC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BY-SA 3.0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7"/>
              </a:rPr>
              <a:t> 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7015596" y="4683452"/>
            <a:ext cx="2120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Pvd002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9"/>
              </a:rPr>
              <a:t>Wfnicdao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4018408" y="468922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10"/>
              </a:rPr>
              <a:t>Pitting Edema2008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Doc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6"/>
              </a:rPr>
              <a:t>James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7"/>
              </a:rPr>
              <a:t>CC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BY-SA 3.0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7"/>
              </a:rPr>
              <a:t> 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4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 smtClean="0"/>
              <a:t>Παθήσεις του λεμφικού συστήματος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altLang="el-G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Οξεία </a:t>
            </a:r>
            <a:r>
              <a:rPr lang="el-GR" altLang="el-G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και χρόνια λεμφαγγειίτιδα: </a:t>
            </a:r>
            <a:r>
              <a:rPr lang="el-GR" alt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Η οξεία οφείλεται στο στρεπτόκοκκο και εκδηλώνεται σαν φλεγμονή κατά μήκος ενός λεμφαγγείου. Συχνές υποτροπές οδηγούν στη χρόνια λεμφαγγειίτιδα που εκδηλώνεται με χρόνιο οίδημα και ελεφαντίαση του </a:t>
            </a:r>
            <a:r>
              <a:rPr lang="el-GR" alt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άκρου.</a:t>
            </a:r>
            <a:endParaRPr lang="el-GR" altLang="el-G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altLang="el-G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Λεμφοίδημα</a:t>
            </a:r>
            <a:r>
              <a:rPr lang="el-GR" altLang="el-G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l-GR" alt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Είναι η χρόνια διόγκωση που προκαλείται από στάση της </a:t>
            </a:r>
            <a:r>
              <a:rPr lang="el-GR" alt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λέμφου.</a:t>
            </a:r>
            <a:endParaRPr lang="el-GR" altLang="el-G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31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Εικόνες λεμφοιδήματος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pic>
        <p:nvPicPr>
          <p:cNvPr id="26626" name="Picture 2" descr="http://www.prlog.org/11833318-lymphoedema-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04" y="1124744"/>
            <a:ext cx="3769479" cy="5099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175249" y="6282244"/>
            <a:ext cx="2814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prlog.org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1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Νικόλαος Θαλασσινός 2014. Νικόλαος Θαλασσινός. </a:t>
            </a:r>
            <a:r>
              <a:rPr lang="el-GR" sz="2000" dirty="0"/>
              <a:t>«Ειδικές Ιατρικές Εφαρμογές.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Σύγχρονη αντιμετώπιση αγγειοχειρουργικών παθήσεων».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6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Αγγειογραφική απεικόνιση αποφρακτικής θρομβαγγειίτιδας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7170" name="Picture 2" descr="File:Buerger's Disease.M.V.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67" y="1484784"/>
            <a:ext cx="3672408" cy="41340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989889" y="5792760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Buerger's Disease.M.V.561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Intermedichbo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Παθήσεις των αρτηριών </a:t>
            </a:r>
            <a:r>
              <a:rPr lang="el-GR" altLang="el-GR" sz="3200" b="0" dirty="0" smtClean="0"/>
              <a:t>1/3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b="1" dirty="0" smtClean="0"/>
              <a:t>Ανευρύσματα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b="1" dirty="0" smtClean="0"/>
              <a:t>Ορισμός: </a:t>
            </a:r>
            <a:r>
              <a:rPr lang="el-GR" dirty="0" smtClean="0"/>
              <a:t>Ανεύρυσμα </a:t>
            </a:r>
            <a:r>
              <a:rPr lang="el-GR" dirty="0"/>
              <a:t>ονομάζεται  η ατρακτοειδής ή σακκοειδής διεύρυνση μιας </a:t>
            </a:r>
            <a:r>
              <a:rPr lang="el-GR" dirty="0" smtClean="0"/>
              <a:t>αρτηρίας.</a:t>
            </a:r>
            <a:endParaRPr lang="el-GR" dirty="0"/>
          </a:p>
          <a:p>
            <a:pPr fontAlgn="auto">
              <a:spcAft>
                <a:spcPts val="0"/>
              </a:spcAft>
              <a:defRPr/>
            </a:pPr>
            <a:r>
              <a:rPr lang="el-GR" b="1" dirty="0" smtClean="0"/>
              <a:t>Ταξινόμηση:</a:t>
            </a:r>
          </a:p>
          <a:p>
            <a:pPr marL="715963" defTabSz="719138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Γνήσια.</a:t>
            </a:r>
            <a:endParaRPr lang="el-GR" dirty="0"/>
          </a:p>
          <a:p>
            <a:pPr marL="715963" defTabSz="719138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Ψευδή.</a:t>
            </a:r>
            <a:endParaRPr lang="el-GR" dirty="0"/>
          </a:p>
          <a:p>
            <a:pPr marL="715963" defTabSz="719138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Διαχωριστικά.</a:t>
            </a:r>
            <a:endParaRPr lang="el-GR" dirty="0"/>
          </a:p>
          <a:p>
            <a:pPr marL="715963" defTabSz="719138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Αρτηριοφλεβώδεις επικοινωνίες.</a:t>
            </a:r>
            <a:endParaRPr lang="el-GR" dirty="0"/>
          </a:p>
          <a:p>
            <a:pPr marL="715963" defTabSz="719138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Εκφυλιστικά.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44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l-GR" altLang="el-GR" dirty="0">
                <a:solidFill>
                  <a:prstClr val="white"/>
                </a:solidFill>
              </a:rPr>
              <a:t>Παθήσεις των αρτηριών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2/3</a:t>
            </a:r>
            <a:endParaRPr lang="el-GR" sz="3600" b="1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Συμπτώματα των ανευρυσμάτων</a:t>
            </a:r>
          </a:p>
          <a:p>
            <a:pPr marL="538163"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Calibri" pitchFamily="34" charset="0"/>
              </a:rPr>
              <a:t>Ασυμπτωματικά</a:t>
            </a:r>
            <a:r>
              <a:rPr lang="en-US" altLang="el-GR" dirty="0" smtClean="0">
                <a:latin typeface="Calibri" pitchFamily="34" charset="0"/>
              </a:rPr>
              <a:t>.</a:t>
            </a:r>
            <a:endParaRPr lang="el-GR" altLang="el-GR" dirty="0">
              <a:latin typeface="Calibri" pitchFamily="34" charset="0"/>
            </a:endParaRPr>
          </a:p>
          <a:p>
            <a:pPr marL="538163"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Calibri" pitchFamily="34" charset="0"/>
              </a:rPr>
              <a:t>Κοιλιακή </a:t>
            </a:r>
            <a:r>
              <a:rPr lang="el-GR" altLang="el-GR" dirty="0">
                <a:latin typeface="Calibri" pitchFamily="34" charset="0"/>
              </a:rPr>
              <a:t>ή περιφερική μάζα που </a:t>
            </a:r>
            <a:r>
              <a:rPr lang="el-GR" altLang="el-GR" dirty="0" smtClean="0">
                <a:latin typeface="Calibri" pitchFamily="34" charset="0"/>
              </a:rPr>
              <a:t>σφύζει</a:t>
            </a:r>
            <a:r>
              <a:rPr lang="en-US" altLang="el-GR" dirty="0" smtClean="0">
                <a:latin typeface="Calibri" pitchFamily="34" charset="0"/>
              </a:rPr>
              <a:t>.</a:t>
            </a:r>
            <a:endParaRPr lang="el-GR" altLang="el-GR" dirty="0">
              <a:latin typeface="Calibri" pitchFamily="34" charset="0"/>
            </a:endParaRPr>
          </a:p>
          <a:p>
            <a:pPr marL="538163"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Calibri" pitchFamily="34" charset="0"/>
              </a:rPr>
              <a:t>Άτυπος πόνος</a:t>
            </a:r>
            <a:r>
              <a:rPr lang="en-US" altLang="el-GR" dirty="0" smtClean="0">
                <a:latin typeface="Calibri" pitchFamily="34" charset="0"/>
              </a:rPr>
              <a:t>.</a:t>
            </a:r>
            <a:endParaRPr lang="el-GR" altLang="el-GR" dirty="0">
              <a:latin typeface="Calibri" pitchFamily="34" charset="0"/>
            </a:endParaRPr>
          </a:p>
          <a:p>
            <a:r>
              <a:rPr lang="el-GR" altLang="el-GR" b="1" dirty="0">
                <a:latin typeface="Calibri" pitchFamily="34" charset="0"/>
              </a:rPr>
              <a:t>Συμπτώματα ρήξης:</a:t>
            </a:r>
          </a:p>
          <a:p>
            <a:pPr marL="538163"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Calibri" pitchFamily="34" charset="0"/>
              </a:rPr>
              <a:t>Αιφνίδιος </a:t>
            </a:r>
            <a:r>
              <a:rPr lang="el-GR" altLang="el-GR" dirty="0">
                <a:latin typeface="Calibri" pitchFamily="34" charset="0"/>
              </a:rPr>
              <a:t>οξύς έντονος </a:t>
            </a:r>
            <a:r>
              <a:rPr lang="el-GR" altLang="el-GR" dirty="0" smtClean="0">
                <a:latin typeface="Calibri" pitchFamily="34" charset="0"/>
              </a:rPr>
              <a:t>πόνος</a:t>
            </a:r>
            <a:r>
              <a:rPr lang="en-US" altLang="el-GR" dirty="0" smtClean="0">
                <a:latin typeface="Calibri" pitchFamily="34" charset="0"/>
              </a:rPr>
              <a:t>.</a:t>
            </a:r>
            <a:endParaRPr lang="el-GR" altLang="el-GR" dirty="0">
              <a:latin typeface="Calibri" pitchFamily="34" charset="0"/>
            </a:endParaRPr>
          </a:p>
          <a:p>
            <a:pPr marL="538163"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Calibri" pitchFamily="34" charset="0"/>
              </a:rPr>
              <a:t>Καταπληξία </a:t>
            </a:r>
            <a:r>
              <a:rPr lang="el-GR" altLang="el-GR" dirty="0">
                <a:latin typeface="Calibri" pitchFamily="34" charset="0"/>
              </a:rPr>
              <a:t>(</a:t>
            </a:r>
            <a:r>
              <a:rPr lang="en-US" altLang="el-GR" dirty="0">
                <a:latin typeface="Calibri" pitchFamily="34" charset="0"/>
              </a:rPr>
              <a:t>shock</a:t>
            </a:r>
            <a:r>
              <a:rPr lang="en-US" altLang="el-GR" dirty="0" smtClean="0">
                <a:latin typeface="Calibri" pitchFamily="34" charset="0"/>
              </a:rPr>
              <a:t>).</a:t>
            </a:r>
            <a:endParaRPr lang="el-GR" altLang="el-GR" dirty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21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Παθήσεις των αρτηριών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3/3</a:t>
            </a:r>
            <a:endParaRPr lang="el-GR" altLang="el-GR" sz="3600" b="1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Παθήσεις των περιφερικών αρτηριών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Εκφυλιστικές </a:t>
            </a:r>
            <a:r>
              <a:rPr lang="el-GR" dirty="0"/>
              <a:t>παθήσεις (αποφρακτική αρτηριοσκλήρωση, νέκρωση του μέσου χιτώνα κ.α</a:t>
            </a:r>
            <a:r>
              <a:rPr lang="el-GR" dirty="0" smtClean="0"/>
              <a:t>.).</a:t>
            </a:r>
            <a:endParaRPr lang="el-G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Φλεγμονώδεις παθήσεις (</a:t>
            </a:r>
            <a:r>
              <a:rPr lang="el-GR" dirty="0"/>
              <a:t>αποφρακτική θρομβαγγειίτιδα-ν.</a:t>
            </a:r>
            <a:r>
              <a:rPr lang="en-US" dirty="0"/>
              <a:t>Buerger</a:t>
            </a:r>
            <a:r>
              <a:rPr lang="el-GR" dirty="0"/>
              <a:t>-, οζώδης  πολυαρτηριίτιδα, νόσος  </a:t>
            </a:r>
            <a:r>
              <a:rPr lang="en-US" dirty="0"/>
              <a:t>Takayasu </a:t>
            </a:r>
            <a:r>
              <a:rPr lang="el-GR" dirty="0"/>
              <a:t>κ.α</a:t>
            </a:r>
            <a:r>
              <a:rPr lang="el-GR" dirty="0" smtClean="0"/>
              <a:t>).</a:t>
            </a:r>
            <a:endParaRPr lang="el-G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Λειτουργικές </a:t>
            </a:r>
            <a:r>
              <a:rPr lang="el-GR" dirty="0"/>
              <a:t>παθήσεις (νόσος  </a:t>
            </a:r>
            <a:r>
              <a:rPr lang="en-US" dirty="0"/>
              <a:t>Raynaud</a:t>
            </a:r>
            <a:r>
              <a:rPr lang="el-GR" dirty="0"/>
              <a:t>, ερυθρομελαλγία, ακροκυάνωση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80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Αορτικά ανευρύσματα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1026" name="Picture 2" descr="File:Aortic aneury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1" y="1303493"/>
            <a:ext cx="3844408" cy="39325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lausen 0001 AbdominalAorticAneurysm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29229"/>
            <a:ext cx="3279963" cy="3935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445" y="5236003"/>
            <a:ext cx="389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Ανεύρυσμα θωρακικής(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B)</a:t>
            </a:r>
            <a:r>
              <a:rPr lang="el-GR" sz="2200" dirty="0" smtClean="0">
                <a:solidFill>
                  <a:schemeClr val="bg1"/>
                </a:solidFill>
                <a:latin typeface="+mn-lt"/>
              </a:rPr>
              <a:t> και κοιλιακής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(C) </a:t>
            </a:r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αορτής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7727" y="5361158"/>
            <a:ext cx="36454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Ανεύρυσμα κοιλιακής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αορτής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758204" y="6022878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Aortic aneurysm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The RedBurn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307727" y="5792045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Blausen 0001 AbdominalAorticAneurysm 01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BruceBlaus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CC BY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9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3301b391f8c514eb43e2ae9ff711a3d43f4c"/>
</p:tagLst>
</file>

<file path=ppt/theme/theme1.xml><?xml version="1.0" encoding="utf-8"?>
<a:theme xmlns:a="http://schemas.openxmlformats.org/drawingml/2006/main" name="template new">
  <a:themeElements>
    <a:clrScheme name="Προσαρμοσμένο 1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420</TotalTime>
  <Words>1842</Words>
  <Application>Microsoft Office PowerPoint</Application>
  <PresentationFormat>Προβολή στην οθόνη (4:3)</PresentationFormat>
  <Paragraphs>289</Paragraphs>
  <Slides>49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49</vt:i4>
      </vt:variant>
    </vt:vector>
  </HeadingPairs>
  <TitlesOfParts>
    <vt:vector size="52" baseType="lpstr">
      <vt:lpstr>template new</vt:lpstr>
      <vt:lpstr>OC_template_updated</vt:lpstr>
      <vt:lpstr>1_OC_template_updated</vt:lpstr>
      <vt:lpstr>Ειδικές Ιατρικές Εφαρμογές</vt:lpstr>
      <vt:lpstr>Διερεύνηση αγγειοχειρουργικών παθήσεων 1/2</vt:lpstr>
      <vt:lpstr>Διερεύνηση αγγειοχειρουργικών παθήσεων 2/2</vt:lpstr>
      <vt:lpstr>Triplex αγγείων</vt:lpstr>
      <vt:lpstr>Αγγειογραφική απεικόνιση αποφρακτικής θρομβαγγειίτιδας</vt:lpstr>
      <vt:lpstr>Παθήσεις των αρτηριών 1/3</vt:lpstr>
      <vt:lpstr>Παθήσεις των αρτηριών 2/3</vt:lpstr>
      <vt:lpstr>Παθήσεις των αρτηριών 3/3</vt:lpstr>
      <vt:lpstr>Αορτικά ανευρύσματα </vt:lpstr>
      <vt:lpstr>Αορτικά ανευρύσματα θωρακικής αορτής – Αορτικός διαχωρισμός</vt:lpstr>
      <vt:lpstr>Ανοιχτή αποκατάσταση ανευρύσματος κοιλιακής αορτής</vt:lpstr>
      <vt:lpstr>Περιφερική αγγειακή νόσος</vt:lpstr>
      <vt:lpstr>Αγγειακές αρτηριακές παθήσεις 1/2</vt:lpstr>
      <vt:lpstr>Αγγειακές αρτηριακές παθήσεις 2/2</vt:lpstr>
      <vt:lpstr>Βασικές προϋποθέσεις για την εκτέλεση ενδαγγειακών επεμβάσεων</vt:lpstr>
      <vt:lpstr>Σύστημα C-arm</vt:lpstr>
      <vt:lpstr>Γενικά περί ενδαγγειακών επεμβάσεων (ενδαρτηριακές επεμβάσεις)</vt:lpstr>
      <vt:lpstr>Μέθοδοι αρτηριακής προσπέλασης</vt:lpstr>
      <vt:lpstr>Παρακέντηση αρτηριών μετά από χειρουργική αποκάλυψη</vt:lpstr>
      <vt:lpstr>Βασικά εργαλεία (τοοls) για ενδαγγειακές επεμβάσεις</vt:lpstr>
      <vt:lpstr>Ενδαγγειακές επεμβάσεις στις αρτηρίες</vt:lpstr>
      <vt:lpstr>Αρτηριοπλαστικές  διαφόρων αρτηριών</vt:lpstr>
      <vt:lpstr>Διαδερμική αγγειοπλαστική με μπαλόνι</vt:lpstr>
      <vt:lpstr>Ενδαγγειακή τοποθέτηση ενδοαυλικών ναρθήκων</vt:lpstr>
      <vt:lpstr>Είδη ενδαγγειακών stent</vt:lpstr>
      <vt:lpstr>Διαρτηριακή ενδαρτηρεκτομή και ενδαυλική τοποθέτηση ΕΕΝ 1/4</vt:lpstr>
      <vt:lpstr>Διαρτηριακή ενδαρτηρεκτομή και ενδαυλική τοποθέτηση ΕΕΝ 2/4</vt:lpstr>
      <vt:lpstr>Διαρτηριακή ενδαρτηρεκτομή και ενδαυλική τοποθέτηση ΕΕΝ 3/4</vt:lpstr>
      <vt:lpstr>Διαρτηριακή ενδαρτηρεκτομή και ενδαυλική τοποθέτηση ΕΕΝ 4/4</vt:lpstr>
      <vt:lpstr>Ενδαγγειακή αποκατάσταση αορτικού ανευρύσματος</vt:lpstr>
      <vt:lpstr>Εικόνα ρήξης αορτικού ανευρύσματος</vt:lpstr>
      <vt:lpstr>Αορτικό ανεύρυσμα</vt:lpstr>
      <vt:lpstr>Παθήσεις των φλεβών</vt:lpstr>
      <vt:lpstr>Ενδαγγειακές επεμβάσεις στις φλέβες</vt:lpstr>
      <vt:lpstr>Παθήσεις των φλεβών 1/6</vt:lpstr>
      <vt:lpstr>Παθήσεις των φλεβών 2/6</vt:lpstr>
      <vt:lpstr>Παθήσεις των φλεβών 3/6</vt:lpstr>
      <vt:lpstr>Παθήσεις των φλεβών 4/6</vt:lpstr>
      <vt:lpstr>Παθήσεις των φλεβών 5/6</vt:lpstr>
      <vt:lpstr>Παθήσεις των φλεβών 6/6</vt:lpstr>
      <vt:lpstr>Παθήσεις του λεμφικού συστήματος</vt:lpstr>
      <vt:lpstr>Εικόνες λεμφοιδήματος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ΕΙΔΙΚΕΣ ΙΑΤΡΙΚΕΣ ΕΦΑΡΜΟΓΕΣ</dc:title>
  <dc:creator>opencourses@teiath.gr</dc:creator>
  <cp:lastModifiedBy>natasakar new</cp:lastModifiedBy>
  <cp:revision>60</cp:revision>
  <dcterms:created xsi:type="dcterms:W3CDTF">2014-09-02T07:30:20Z</dcterms:created>
  <dcterms:modified xsi:type="dcterms:W3CDTF">2015-02-25T12:34:01Z</dcterms:modified>
</cp:coreProperties>
</file>